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452" r:id="rId2"/>
    <p:sldId id="441" r:id="rId3"/>
    <p:sldId id="442" r:id="rId4"/>
    <p:sldId id="455" r:id="rId5"/>
    <p:sldId id="453" r:id="rId6"/>
    <p:sldId id="457" r:id="rId7"/>
    <p:sldId id="458" r:id="rId8"/>
    <p:sldId id="459" r:id="rId9"/>
    <p:sldId id="460" r:id="rId10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0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28" autoAdjust="0"/>
  </p:normalViewPr>
  <p:slideViewPr>
    <p:cSldViewPr snapToGrid="0">
      <p:cViewPr varScale="1">
        <p:scale>
          <a:sx n="101" d="100"/>
          <a:sy n="101" d="100"/>
        </p:scale>
        <p:origin x="19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CEFE3E5-4A4F-4495-B869-560A55522401}" type="datetimeFigureOut">
              <a:rPr lang="ko-KR" altLang="en-US" smtClean="0"/>
              <a:t>2019-09-29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F5FE49A-97C4-4BF3-A93C-CD3035242E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6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1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17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FE49A-97C4-4BF3-A93C-CD3035242E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471155"/>
            <a:ext cx="7772400" cy="17151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3573" y="4035671"/>
            <a:ext cx="6858000" cy="621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38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9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87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404664"/>
            <a:ext cx="914400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5449792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 sz="2000" b="1"/>
            </a:lvl1pPr>
            <a:lvl2pPr>
              <a:lnSpc>
                <a:spcPct val="150000"/>
              </a:lnSpc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>
            <a:normAutofit/>
          </a:bodyPr>
          <a:lstStyle>
            <a:lvl1pPr algn="l">
              <a:defRPr sz="2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AC15E307-51F7-4834-8C28-4114F69938B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1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61950" y="1052513"/>
            <a:ext cx="8489950" cy="24447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61950" y="3649663"/>
            <a:ext cx="8489950" cy="2446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7275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제목, 클립 아트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9538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온라인 이미지 개체 틀 2"/>
          <p:cNvSpPr>
            <a:spLocks noGrp="1"/>
          </p:cNvSpPr>
          <p:nvPr>
            <p:ph type="clipArt" sz="half" idx="1"/>
          </p:nvPr>
        </p:nvSpPr>
        <p:spPr>
          <a:xfrm>
            <a:off x="361950" y="1052513"/>
            <a:ext cx="4168775" cy="5043487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0279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85781"/>
            <a:ext cx="7886700" cy="76609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326004"/>
            <a:ext cx="7886700" cy="491805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lnSpc>
                <a:spcPct val="120000"/>
              </a:lnSpc>
              <a:buClr>
                <a:srgbClr val="002060"/>
              </a:buClr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0619"/>
            <a:ext cx="3086100" cy="365125"/>
          </a:xfrm>
        </p:spPr>
        <p:txBody>
          <a:bodyPr/>
          <a:lstStyle/>
          <a:p>
            <a:r>
              <a:rPr lang="en-US" altLang="ko-KR" dirty="0"/>
              <a:t>Soojin Park</a:t>
            </a:r>
            <a:endParaRPr lang="ko-KR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04800" y="1093218"/>
            <a:ext cx="8534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4" descr="http://cakecomms.com/wp-content/uploads/%EC%84%9C%EA%B0%95%EB%8C%80%ED%95%99%EA%B5%9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6477"/>
            <a:ext cx="1786935" cy="58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78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9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7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83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88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Soojin Park</a:t>
            </a:r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643C-2B41-4100-94D2-9DE0E005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09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C4823-D168-4762-8A48-6E4B8C94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94668"/>
            <a:ext cx="8640960" cy="514052"/>
          </a:xfrm>
        </p:spPr>
        <p:txBody>
          <a:bodyPr/>
          <a:lstStyle/>
          <a:p>
            <a:r>
              <a:rPr lang="en-US" altLang="ko-KR"/>
              <a:t>Use Case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B4792B-0F94-4396-8CD4-243A97A2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5278" y="6422339"/>
            <a:ext cx="2057400" cy="365125"/>
          </a:xfrm>
        </p:spPr>
        <p:txBody>
          <a:bodyPr/>
          <a:lstStyle/>
          <a:p>
            <a:pPr>
              <a:defRPr/>
            </a:pPr>
            <a:fld id="{AF0335DD-E9F9-425E-8D7C-5F5DDD528D32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CEAF72-1912-495D-AC07-7121DCFFB9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47" b="12636"/>
          <a:stretch/>
        </p:blipFill>
        <p:spPr>
          <a:xfrm>
            <a:off x="0" y="1280159"/>
            <a:ext cx="9144000" cy="44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9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여행 </a:t>
            </a:r>
            <a:r>
              <a:rPr lang="en-US" altLang="ko-KR" sz="2400" dirty="0"/>
              <a:t>SNS </a:t>
            </a:r>
            <a:r>
              <a:rPr lang="ko-KR" altLang="en-US" sz="2400" dirty="0"/>
              <a:t>게시물 </a:t>
            </a:r>
            <a:r>
              <a:rPr lang="ko-KR" altLang="en-US" sz="2400" dirty="0" err="1"/>
              <a:t>큐레이팅</a:t>
            </a:r>
            <a:r>
              <a:rPr lang="ko-KR" altLang="en-US" sz="2400" dirty="0"/>
              <a:t> 결과 조회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6955"/>
              </p:ext>
            </p:extLst>
          </p:nvPr>
        </p:nvGraphicFramePr>
        <p:xfrm>
          <a:off x="227023" y="1027704"/>
          <a:ext cx="8665457" cy="543889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1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9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SNS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게시물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큐레이팅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결과 조회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홈 화면으로 로그인을 한 다음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크롤링된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데이터를 사용자의 취향에 맞게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큐레이팅하여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보여주는 기본  홈 화면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최초 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 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한국관광공사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228600" indent="-22860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200" b="0" kern="100" dirty="0">
                          <a:effectLst/>
                        </a:rPr>
                        <a:t>사용자 로그인</a:t>
                      </a:r>
                      <a:endParaRPr lang="en-US" altLang="ko-KR" sz="12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  -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최초 사용자인 경우</a:t>
                      </a:r>
                      <a:r>
                        <a:rPr lang="en-US" altLang="ko-KR" sz="1200" b="0" kern="100" baseline="0" dirty="0">
                          <a:effectLst/>
                        </a:rPr>
                        <a:t>: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설문조사</a:t>
                      </a:r>
                      <a:r>
                        <a:rPr lang="en-US" altLang="ko-KR" sz="1200" b="0" kern="100" baseline="0" dirty="0">
                          <a:effectLst/>
                        </a:rPr>
                        <a:t>(step2)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수행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  - </a:t>
                      </a:r>
                      <a:r>
                        <a:rPr lang="ko-KR" altLang="en-US" sz="1200" b="0" kern="100" baseline="0" dirty="0">
                          <a:effectLst/>
                        </a:rPr>
                        <a:t>기존 사용자인 경우</a:t>
                      </a:r>
                      <a:r>
                        <a:rPr lang="en-US" altLang="ko-KR" sz="1200" b="0" kern="100" baseline="0" dirty="0">
                          <a:effectLst/>
                        </a:rPr>
                        <a:t> ,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큐레이팅</a:t>
                      </a:r>
                      <a:r>
                        <a:rPr lang="ko-KR" altLang="en-US" sz="1200" b="0" kern="100" baseline="0" dirty="0">
                          <a:effectLst/>
                        </a:rPr>
                        <a:t> 페이지로드</a:t>
                      </a:r>
                      <a:r>
                        <a:rPr lang="en-US" altLang="ko-KR" sz="1200" b="0" kern="100" baseline="0" dirty="0">
                          <a:effectLst/>
                        </a:rPr>
                        <a:t>(step2)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effectLst/>
                        </a:rPr>
                        <a:t> 수행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200" b="0" kern="100" dirty="0">
                          <a:effectLst/>
                        </a:rPr>
                      </a:br>
                      <a:r>
                        <a:rPr lang="en-US" altLang="ko-KR" sz="1200" b="0" kern="100" dirty="0">
                          <a:effectLst/>
                        </a:rPr>
                        <a:t>2. </a:t>
                      </a:r>
                      <a:r>
                        <a:rPr lang="ko-KR" altLang="en-US" sz="1200" b="0" kern="100" dirty="0">
                          <a:effectLst/>
                        </a:rPr>
                        <a:t>설문조사</a:t>
                      </a:r>
                      <a:endParaRPr lang="en-US" altLang="ko-KR" sz="1200" b="0" kern="10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effectLst/>
                        </a:rPr>
                        <a:t>   2.1 </a:t>
                      </a:r>
                      <a:r>
                        <a:rPr lang="ko-KR" altLang="en-US" sz="1200" b="0" kern="100" dirty="0">
                          <a:effectLst/>
                        </a:rPr>
                        <a:t>설문조사 목록 로드</a:t>
                      </a:r>
                      <a:endParaRPr lang="en-US" altLang="ko-KR" sz="12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2.2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설문지 항목 기입</a:t>
                      </a:r>
                      <a:r>
                        <a:rPr lang="en-US" altLang="ko-KR" sz="12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(AF1)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2.3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설문지 최종 결과 확인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2.4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설문지 제출</a:t>
                      </a:r>
                      <a:r>
                        <a:rPr lang="en-US" altLang="ko-KR" sz="12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(AF2)</a:t>
                      </a: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solidFill>
                            <a:srgbClr val="FF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2.5  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큐레이팅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페이지 로드</a:t>
                      </a:r>
                      <a:r>
                        <a:rPr lang="en-US" altLang="ko-KR" sz="1200" b="0" dirty="0"/>
                        <a:t>(Step3)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서브플로우</a:t>
                      </a:r>
                      <a:r>
                        <a:rPr lang="ko-KR" altLang="en-US" sz="1200" b="0" kern="100" baseline="0" dirty="0">
                          <a:solidFill>
                            <a:schemeClr val="tx1"/>
                          </a:solidFill>
                          <a:effectLst/>
                        </a:rPr>
                        <a:t> 수행</a:t>
                      </a:r>
                      <a:endParaRPr lang="en-US" altLang="ko-KR" sz="1200" b="0" kern="100" baseline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br>
                        <a:rPr lang="en-US" altLang="ko-KR" sz="1200" b="0" kern="100" baseline="0" dirty="0">
                          <a:effectLst/>
                        </a:rPr>
                      </a:br>
                      <a:r>
                        <a:rPr lang="en-US" altLang="ko-KR" sz="1200" b="0" kern="100" baseline="0" dirty="0">
                          <a:effectLst/>
                        </a:rPr>
                        <a:t>3.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큐레이팅</a:t>
                      </a:r>
                      <a:r>
                        <a:rPr lang="ko-KR" altLang="en-US" sz="1200" b="0" kern="100" baseline="0" dirty="0">
                          <a:effectLst/>
                        </a:rPr>
                        <a:t> 페이지 로드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3.1  </a:t>
                      </a:r>
                      <a:r>
                        <a:rPr lang="ko-KR" altLang="en-US" sz="1200" b="0" kern="100" baseline="0" dirty="0">
                          <a:effectLst/>
                        </a:rPr>
                        <a:t>선택된 </a:t>
                      </a:r>
                      <a:r>
                        <a:rPr lang="en-US" altLang="ko-KR" sz="1200" b="0" kern="100" baseline="0" dirty="0">
                          <a:effectLst/>
                        </a:rPr>
                        <a:t>SNS </a:t>
                      </a:r>
                      <a:r>
                        <a:rPr lang="ko-KR" altLang="en-US" sz="1200" b="0" kern="100" baseline="0" dirty="0">
                          <a:effectLst/>
                        </a:rPr>
                        <a:t>게시물 리스트업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baseline="0" dirty="0">
                          <a:effectLst/>
                        </a:rPr>
                        <a:t>   3.2 </a:t>
                      </a:r>
                      <a:r>
                        <a:rPr lang="ko-KR" altLang="en-US" sz="1200" b="0" kern="100" baseline="0" dirty="0" err="1">
                          <a:effectLst/>
                        </a:rPr>
                        <a:t>리스트업된</a:t>
                      </a:r>
                      <a:r>
                        <a:rPr lang="ko-KR" altLang="en-US" sz="1200" b="0" kern="100" baseline="0" dirty="0">
                          <a:effectLst/>
                        </a:rPr>
                        <a:t> 게시물 좋아요</a:t>
                      </a:r>
                      <a:r>
                        <a:rPr lang="en-US" altLang="ko-KR" sz="1200" b="0" kern="100" baseline="0" dirty="0">
                          <a:effectLst/>
                        </a:rPr>
                        <a:t>/</a:t>
                      </a:r>
                      <a:r>
                        <a:rPr lang="ko-KR" altLang="en-US" sz="1200" b="0" kern="100" baseline="0" dirty="0">
                          <a:effectLst/>
                        </a:rPr>
                        <a:t>싫어요 선택</a:t>
                      </a:r>
                      <a:endParaRPr lang="en-US" altLang="ko-KR" sz="1200" b="0" kern="100" baseline="0" dirty="0"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여행 </a:t>
            </a:r>
            <a:r>
              <a:rPr lang="en-US" altLang="ko-KR" sz="2400" dirty="0"/>
              <a:t>SNS </a:t>
            </a:r>
            <a:r>
              <a:rPr lang="ko-KR" altLang="en-US" sz="2400" dirty="0"/>
              <a:t>게시물 </a:t>
            </a:r>
            <a:r>
              <a:rPr lang="ko-KR" altLang="en-US" sz="2400" dirty="0" err="1"/>
              <a:t>큐레이팅</a:t>
            </a:r>
            <a:r>
              <a:rPr lang="ko-KR" altLang="en-US" sz="2400" dirty="0"/>
              <a:t> 결과 조회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03533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설문항목 기입하지 않음 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설문 기입 중 설문을 완료하지 않고 창 종료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여행 </a:t>
            </a:r>
            <a:r>
              <a:rPr lang="en-US" altLang="ko-KR" sz="2400" dirty="0"/>
              <a:t>SNS </a:t>
            </a:r>
            <a:r>
              <a:rPr lang="ko-KR" altLang="en-US" sz="2400" dirty="0"/>
              <a:t>게시물 검색</a:t>
            </a:r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80459"/>
              </p:ext>
            </p:extLst>
          </p:nvPr>
        </p:nvGraphicFramePr>
        <p:xfrm>
          <a:off x="227023" y="996381"/>
          <a:ext cx="8665457" cy="547021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11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1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여행 </a:t>
                      </a: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SNS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게시물 검색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6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게시물 검색으로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사용자가 여행 관련된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SNS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게시물 정보를 검색하기 위해 입력한 정보를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사용자의 취향에 맞는 순서대로 보여주는 서비스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 사용자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b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검색어 입력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1.1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검색어 입력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1.2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검색된 게시물 리스트 업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baseline="0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100" b="0" kern="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5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800" dirty="0"/>
              <a:t>추천된 게시물 여행지 지도 표시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76838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추천된 게시물 여행지 지도 표시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추천된 게시물들의 여행지를 지도 위에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시각화하여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표시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기존사용자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관광 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API, </a:t>
                      </a:r>
                      <a:r>
                        <a:rPr lang="en-US" altLang="ko-KR" sz="110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KakaoMap</a:t>
                      </a:r>
                      <a:r>
                        <a:rPr lang="en-US" altLang="ko-KR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API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“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지도에서 보기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탭 클릭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자신의 현재 위치를 사용할 수 있을 경우 서브 플로우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2(Step2 )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위치 기능을 사용할 수 없을 경우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3(step 2)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위치 정보가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사용가능할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경우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2.1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리스트업된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게시물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핑을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사용자 위치  중심으로 지도위에 표시 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위치 정보가 사용 불가능한 경우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3.1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리스트업된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번째 게시물의 위치를 중심으로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핑을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지도위에 표시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39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SNS </a:t>
            </a:r>
            <a:r>
              <a:rPr lang="ko-KR" altLang="en-US" sz="2800" dirty="0"/>
              <a:t>게시물 </a:t>
            </a:r>
            <a:r>
              <a:rPr lang="ko-KR" altLang="en-US" sz="2800" dirty="0" err="1"/>
              <a:t>큐레이팅</a:t>
            </a:r>
            <a:r>
              <a:rPr lang="ko-KR" altLang="en-US" sz="2800" dirty="0"/>
              <a:t> 만족도 조사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31822"/>
              </p:ext>
            </p:extLst>
          </p:nvPr>
        </p:nvGraphicFramePr>
        <p:xfrm>
          <a:off x="251520" y="1024128"/>
          <a:ext cx="8640960" cy="5398211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SNS 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게시물 </a:t>
                      </a:r>
                      <a:r>
                        <a:rPr lang="ko-KR" altLang="en-US" sz="1100" b="0" kern="1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큐레이팅</a:t>
                      </a: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만족도 조사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사용자가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큐레이팅된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게시물에 대한 만족도를 평가하고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해당 결과를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</a:rPr>
                        <a:t>큐레이팅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모델에 반영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기존사용자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만족도 조사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추천된 게시물에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좋아요를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 경우 해당 게시물에 좋아요 표시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AF1)</a:t>
                      </a:r>
                      <a:r>
                        <a:rPr lang="en-US" altLang="ko-KR" sz="12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싫어요를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선택할 경우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(step 2)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b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싫어요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게시물 삭제 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2.1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싫어요를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선택한 게시물에 대해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피드에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게시물 삭제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en-US" altLang="ko-KR" sz="2400" dirty="0"/>
              <a:t>SNS </a:t>
            </a:r>
            <a:r>
              <a:rPr lang="ko-KR" altLang="en-US" sz="2400" dirty="0"/>
              <a:t>게시물 </a:t>
            </a:r>
            <a:r>
              <a:rPr lang="ko-KR" altLang="en-US" sz="2400" dirty="0" err="1"/>
              <a:t>큐레이팅</a:t>
            </a:r>
            <a:r>
              <a:rPr lang="ko-KR" altLang="en-US" sz="2400" dirty="0"/>
              <a:t> 만족도 조사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80531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좋아요 취소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싫어요 취소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D4016E07-41E3-4042-9B66-70028642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800" dirty="0"/>
              <a:t>여행관련 사용자 설문조사</a:t>
            </a:r>
            <a:endParaRPr lang="ko-KR" altLang="en-US" sz="2400" dirty="0"/>
          </a:p>
        </p:txBody>
      </p:sp>
      <p:sp>
        <p:nvSpPr>
          <p:cNvPr id="11267" name="슬라이드 번호 개체 틀 3">
            <a:extLst>
              <a:ext uri="{FF2B5EF4-FFF2-40B4-BE49-F238E27FC236}">
                <a16:creationId xmlns:a16="http://schemas.microsoft.com/office/drawing/2014/main" id="{46B4C753-3DD6-4BDC-8997-F2E85B96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9E1D53AE-96C5-4C3B-8EEC-94A671C665C0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00AFBC4-AE96-4C2B-A66E-E16C37713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55352"/>
              </p:ext>
            </p:extLst>
          </p:nvPr>
        </p:nvGraphicFramePr>
        <p:xfrm>
          <a:off x="251520" y="1021606"/>
          <a:ext cx="8640960" cy="545990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09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4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US" altLang="ko-KR" sz="1100" kern="100" baseline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Case Name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b="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여행관련 사용자 설문조사</a:t>
                      </a:r>
                      <a:endParaRPr lang="ko-KR" sz="1100" b="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0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Brief Description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사용자에게 추천하는 키워드의 피드백과 데이터 모델 업데이트시 필요한 추가 정보를 설문조사를 통해 업데이트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Principal Actor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기존사용자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78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Precondition</a:t>
                      </a:r>
                      <a:endParaRPr lang="ko-KR" sz="1100" kern="100" dirty="0">
                        <a:solidFill>
                          <a:sysClr val="windowText" lastClr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dirty="0">
                          <a:solidFill>
                            <a:srgbClr val="3107C9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TBD</a:t>
                      </a:r>
                      <a:endParaRPr lang="ko-KR" sz="1100" kern="100" dirty="0">
                        <a:solidFill>
                          <a:srgbClr val="3107C9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778">
                <a:tc gridSpan="2"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Basic Flow</a:t>
                      </a:r>
                      <a:endParaRPr lang="ko-KR" sz="11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291">
                <a:tc gridSpan="2">
                  <a:txBody>
                    <a:bodyPr/>
                    <a:lstStyle/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설문조사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1.1 System Clock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의한 주기적인 설문조사일 경우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2(Step2)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모델 업데이트에 따른 설문조사일 경우 </a:t>
                      </a:r>
                      <a:r>
                        <a:rPr lang="ko-KR" altLang="en-US" sz="1200" b="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서브플로우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3(Step2)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키워드 조회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2.1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개인화 키워드 저장소 조회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2.2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개인화 키워드 우선순위 리스트 업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2.3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해당 키워드에 대해 좋아요</a:t>
                      </a: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싫어요 선택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2.4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개인화 키워드 저장소에 결과 저장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(AF1)</a:t>
                      </a: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모델 업데이트 조회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3.1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설문조사 창 로드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 defTabSz="914400" rtl="0" eaLnBrk="1" latinLnBrk="1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3.2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설문조사 저장</a:t>
                      </a:r>
                      <a:r>
                        <a:rPr lang="en-US" altLang="ko-KR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(AF2)</a:t>
                      </a:r>
                      <a:r>
                        <a:rPr lang="ko-KR" altLang="en-US" sz="1200" b="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200" b="0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14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7E972101-0CDC-48B1-A52B-9F391760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Use Case Outline: </a:t>
            </a:r>
            <a:r>
              <a:rPr lang="ko-KR" altLang="en-US" sz="2400" dirty="0"/>
              <a:t>여행관련 사용자 설문조사</a:t>
            </a:r>
          </a:p>
        </p:txBody>
      </p:sp>
      <p:sp>
        <p:nvSpPr>
          <p:cNvPr id="12291" name="슬라이드 번호 개체 틀 3">
            <a:extLst>
              <a:ext uri="{FF2B5EF4-FFF2-40B4-BE49-F238E27FC236}">
                <a16:creationId xmlns:a16="http://schemas.microsoft.com/office/drawing/2014/main" id="{99ED7516-4FE7-47BE-AEDF-E8FE5A46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120000"/>
              </a:lnSpc>
              <a:spcBef>
                <a:spcPct val="20000"/>
              </a:spcBef>
              <a:buClr>
                <a:srgbClr val="D1DD5B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120000"/>
              </a:lnSpc>
              <a:spcBef>
                <a:spcPct val="20000"/>
              </a:spcBef>
              <a:buClr>
                <a:srgbClr val="4E005F"/>
              </a:buClr>
              <a:buFont typeface="Wingdings" panose="05000000000000000000" pitchFamily="2" charset="2"/>
              <a:buChar char="ü"/>
              <a:defRPr sz="16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66DE028A-8B6F-4530-AC49-2F8675EAAFA8}" type="slidenum">
              <a:rPr lang="ko-KR" altLang="en-US" sz="1200" smtClean="0">
                <a:solidFill>
                  <a:srgbClr val="898989"/>
                </a:solidFill>
                <a:latin typeface="Arial" panose="020B0604020202020204" pitchFamily="34" charset="0"/>
              </a:rPr>
              <a:pPr latinLnBrk="0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109C41F-E276-47BC-82DD-A571E5BA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19595"/>
              </p:ext>
            </p:extLst>
          </p:nvPr>
        </p:nvGraphicFramePr>
        <p:xfrm>
          <a:off x="341376" y="1097280"/>
          <a:ext cx="8551104" cy="1926336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855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0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1"/>
                          </a:solidFill>
                          <a:effectLst/>
                        </a:rPr>
                        <a:t>Alternative Flow</a:t>
                      </a:r>
                      <a:endParaRPr lang="ko-KR" sz="1100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26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AF1.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결과를 저장하지 않고 이탈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AF2. </a:t>
                      </a:r>
                      <a:r>
                        <a:rPr lang="ko-KR" altLang="en-US" sz="1200" b="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사용자가 설문을 완료하지 않고 이탈</a:t>
                      </a:r>
                      <a:endParaRPr lang="en-US" altLang="ko-KR" sz="1200" b="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122" marR="6812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2800</TotalTime>
  <Words>513</Words>
  <Application>Microsoft Office PowerPoint</Application>
  <PresentationFormat>화면 슬라이드 쇼(4:3)</PresentationFormat>
  <Paragraphs>118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</vt:lpstr>
      <vt:lpstr>Office Theme</vt:lpstr>
      <vt:lpstr>Use Case Diagram</vt:lpstr>
      <vt:lpstr>Use Case Outline: 여행 SNS 게시물 큐레이팅 결과 조회</vt:lpstr>
      <vt:lpstr>Use Case Outline: 여행 SNS 게시물 큐레이팅 결과 조회</vt:lpstr>
      <vt:lpstr>Use Case Outline: 여행 SNS 게시물 검색</vt:lpstr>
      <vt:lpstr>Use Case Outline: 추천된 게시물 여행지 지도 표시</vt:lpstr>
      <vt:lpstr>Use Case Outline: SNS 게시물 큐레이팅 만족도 조사</vt:lpstr>
      <vt:lpstr>Use Case Outline: SNS 게시물 큐레이팅 만족도 조사</vt:lpstr>
      <vt:lpstr>Use Case Outline: 여행관련 사용자 설문조사</vt:lpstr>
      <vt:lpstr>Use Case Outline: 여행관련 사용자 설문조사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soojin</dc:creator>
  <cp:lastModifiedBy>서한얼</cp:lastModifiedBy>
  <cp:revision>227</cp:revision>
  <cp:lastPrinted>2018-09-26T15:36:53Z</cp:lastPrinted>
  <dcterms:created xsi:type="dcterms:W3CDTF">2016-03-06T05:48:58Z</dcterms:created>
  <dcterms:modified xsi:type="dcterms:W3CDTF">2019-09-29T13:03:49Z</dcterms:modified>
</cp:coreProperties>
</file>