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sldIdLst>
    <p:sldId id="479" r:id="rId2"/>
    <p:sldId id="500" r:id="rId3"/>
    <p:sldId id="503" r:id="rId4"/>
    <p:sldId id="505" r:id="rId5"/>
    <p:sldId id="506" r:id="rId6"/>
    <p:sldId id="508" r:id="rId7"/>
    <p:sldId id="510" r:id="rId8"/>
    <p:sldId id="499" r:id="rId9"/>
    <p:sldId id="511" r:id="rId10"/>
    <p:sldId id="50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4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054E5-C251-4035-873B-81EA6FB123D6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E9854-D923-4A77-9063-1C06EAF2E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156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791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FBEF-AAA3-453C-B655-2EAA3E64C33A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D4B6-1B1C-4C59-AD5B-FEA21F83B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95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FBEF-AAA3-453C-B655-2EAA3E64C33A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D4B6-1B1C-4C59-AD5B-FEA21F83B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97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FBEF-AAA3-453C-B655-2EAA3E64C33A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D4B6-1B1C-4C59-AD5B-FEA21F83B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34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12192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1373" y="1124744"/>
            <a:ext cx="11329259" cy="5449792"/>
          </a:xfr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 sz="1500" b="1"/>
            </a:lvl1pPr>
            <a:lvl2pPr>
              <a:lnSpc>
                <a:spcPct val="150000"/>
              </a:lnSpc>
              <a:defRPr sz="135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35360" y="394668"/>
            <a:ext cx="11521280" cy="514052"/>
          </a:xfrm>
        </p:spPr>
        <p:txBody>
          <a:bodyPr>
            <a:normAutofit/>
          </a:bodyPr>
          <a:lstStyle>
            <a:lvl1pPr algn="l">
              <a:defRPr sz="195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624"/>
            <a:ext cx="41148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7037" y="6422344"/>
            <a:ext cx="27432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6286482"/>
            <a:ext cx="2382580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AC15E307-51F7-4834-8C28-4114F69938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3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FBEF-AAA3-453C-B655-2EAA3E64C33A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D4B6-1B1C-4C59-AD5B-FEA21F83B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51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FBEF-AAA3-453C-B655-2EAA3E64C33A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D4B6-1B1C-4C59-AD5B-FEA21F83B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81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FBEF-AAA3-453C-B655-2EAA3E64C33A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D4B6-1B1C-4C59-AD5B-FEA21F83B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4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FBEF-AAA3-453C-B655-2EAA3E64C33A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D4B6-1B1C-4C59-AD5B-FEA21F83B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59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FBEF-AAA3-453C-B655-2EAA3E64C33A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D4B6-1B1C-4C59-AD5B-FEA21F83B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93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FBEF-AAA3-453C-B655-2EAA3E64C33A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D4B6-1B1C-4C59-AD5B-FEA21F83B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15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FBEF-AAA3-453C-B655-2EAA3E64C33A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D4B6-1B1C-4C59-AD5B-FEA21F83B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20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FBEF-AAA3-453C-B655-2EAA3E64C33A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D4B6-1B1C-4C59-AD5B-FEA21F83B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25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AFBEF-AAA3-453C-B655-2EAA3E64C33A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4D4B6-1B1C-4C59-AD5B-FEA21F83B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84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FEF2C65-37FF-4CCD-BD96-F4DA364E9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878" y="5295773"/>
            <a:ext cx="8496944" cy="943583"/>
          </a:xfrm>
        </p:spPr>
        <p:txBody>
          <a:bodyPr/>
          <a:lstStyle/>
          <a:p>
            <a:r>
              <a:rPr lang="ko-KR" altLang="en-US" dirty="0"/>
              <a:t>여행지 추천 서비스 </a:t>
            </a:r>
            <a:r>
              <a:rPr lang="en-US" altLang="ko-KR" dirty="0"/>
              <a:t>&lt;Trip – Picker&gt;</a:t>
            </a:r>
            <a:r>
              <a:rPr lang="ko-KR" altLang="en-US" dirty="0"/>
              <a:t>의 </a:t>
            </a:r>
            <a:r>
              <a:rPr lang="en-US" altLang="ko-KR" dirty="0"/>
              <a:t>SAD V1.0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2019</a:t>
            </a:r>
            <a:r>
              <a:rPr lang="ko-KR" altLang="en-US" dirty="0"/>
              <a:t>년도 융합소프트웨어 종합설계 </a:t>
            </a:r>
            <a:r>
              <a:rPr lang="en-US" altLang="ko-KR" dirty="0"/>
              <a:t>1</a:t>
            </a:r>
            <a:r>
              <a:rPr lang="ko-KR" altLang="en-US" dirty="0"/>
              <a:t>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신수동 </a:t>
            </a:r>
            <a:r>
              <a:rPr lang="ko-KR" altLang="en-US" dirty="0" err="1"/>
              <a:t>크러셔</a:t>
            </a:r>
            <a:r>
              <a:rPr lang="en-US" altLang="ko-KR" dirty="0"/>
              <a:t>&gt;</a:t>
            </a:r>
            <a:r>
              <a:rPr lang="ko-KR" altLang="en-US" dirty="0"/>
              <a:t>가 제작했습니다</a:t>
            </a:r>
            <a:r>
              <a:rPr lang="en-US" altLang="ko-KR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0BF19BE-4605-4BD0-A37C-62F46C43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88" y="402462"/>
            <a:ext cx="8640960" cy="514052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 융합소프트웨어 종합설계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신수동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크러셔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DD0AA008-C964-46BA-8C31-E3C62E666866}"/>
              </a:ext>
            </a:extLst>
          </p:cNvPr>
          <p:cNvSpPr txBox="1">
            <a:spLocks/>
          </p:cNvSpPr>
          <p:nvPr/>
        </p:nvSpPr>
        <p:spPr>
          <a:xfrm>
            <a:off x="1703512" y="2787672"/>
            <a:ext cx="8640960" cy="100611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95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5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Software Architecture Document 1.0</a:t>
            </a:r>
          </a:p>
          <a:p>
            <a:pPr algn="ctr"/>
            <a:endParaRPr lang="en-US" altLang="ko-KR" sz="24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4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(Trip-Picker SAD) – </a:t>
            </a:r>
            <a:r>
              <a:rPr lang="ko-KR" altLang="en-US" sz="24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발표용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089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E0434C3-6722-471D-A28D-33CA2DFFC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SAD</a:t>
            </a:r>
            <a:r>
              <a:rPr lang="ko-KR" altLang="en-US" dirty="0"/>
              <a:t> 설계서 작성상의 이슈들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9D301-4ECD-4874-A432-1C2543FD05B4}"/>
              </a:ext>
            </a:extLst>
          </p:cNvPr>
          <p:cNvSpPr txBox="1"/>
          <p:nvPr/>
        </p:nvSpPr>
        <p:spPr>
          <a:xfrm>
            <a:off x="2886891" y="1501409"/>
            <a:ext cx="6503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이슈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: SRS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Matching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될 수 있는 는 형상관리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이슈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: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구현의 개발진척관리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이슈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 : </a:t>
            </a:r>
            <a:r>
              <a:rPr lang="ko-KR" altLang="en-US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개발중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완료 후 테스트 이슈</a:t>
            </a:r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B02DD314-A1F8-4512-81B9-51EC305340EC}"/>
              </a:ext>
            </a:extLst>
          </p:cNvPr>
          <p:cNvSpPr>
            <a:spLocks noGrp="1"/>
          </p:cNvSpPr>
          <p:nvPr/>
        </p:nvSpPr>
        <p:spPr>
          <a:xfrm>
            <a:off x="8742592" y="5207629"/>
            <a:ext cx="2476517" cy="14285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r" rtl="0" fontAlgn="auto" latinLnBrk="1">
              <a:spcBef>
                <a:spcPts val="0"/>
              </a:spcBef>
              <a:spcAft>
                <a:spcPts val="0"/>
              </a:spcAft>
              <a:defRPr kumimoji="0" sz="10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66563" algn="l" rtl="0" fontAlgn="base" latinLnBrk="1">
              <a:spcBef>
                <a:spcPct val="0"/>
              </a:spcBef>
              <a:spcAft>
                <a:spcPct val="0"/>
              </a:spcAft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2pPr>
            <a:lvl3pPr marL="933124" algn="l" rtl="0" fontAlgn="base" latinLnBrk="1">
              <a:spcBef>
                <a:spcPct val="0"/>
              </a:spcBef>
              <a:spcAft>
                <a:spcPct val="0"/>
              </a:spcAft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3pPr>
            <a:lvl4pPr marL="1399688" algn="l" rtl="0" fontAlgn="base" latinLnBrk="1">
              <a:spcBef>
                <a:spcPct val="0"/>
              </a:spcBef>
              <a:spcAft>
                <a:spcPct val="0"/>
              </a:spcAft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4pPr>
            <a:lvl5pPr marL="1866251" algn="l" rtl="0" fontAlgn="base" latinLnBrk="1">
              <a:spcBef>
                <a:spcPct val="0"/>
              </a:spcBef>
              <a:spcAft>
                <a:spcPct val="0"/>
              </a:spcAft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5pPr>
            <a:lvl6pPr marL="2332812" algn="l" defTabSz="933124" rtl="0" eaLnBrk="1" latinLnBrk="1" hangingPunct="1"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6pPr>
            <a:lvl7pPr marL="2799374" algn="l" defTabSz="933124" rtl="0" eaLnBrk="1" latinLnBrk="1" hangingPunct="1"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7pPr>
            <a:lvl8pPr marL="3265938" algn="l" defTabSz="933124" rtl="0" eaLnBrk="1" latinLnBrk="1" hangingPunct="1"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8pPr>
            <a:lvl9pPr marL="3732499" algn="l" defTabSz="933124" rtl="0" eaLnBrk="1" latinLnBrk="1" hangingPunct="1"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9pPr>
          </a:lstStyle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en-US" altLang="ko-KR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endParaRPr lang="ko-KR" altLang="en-US" dirty="0">
              <a:solidFill>
                <a:prstClr val="black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25">
            <a:extLst>
              <a:ext uri="{FF2B5EF4-FFF2-40B4-BE49-F238E27FC236}">
                <a16:creationId xmlns:a16="http://schemas.microsoft.com/office/drawing/2014/main" id="{DAFA5E4B-F668-4095-BA24-0A99A04E9E6B}"/>
              </a:ext>
            </a:extLst>
          </p:cNvPr>
          <p:cNvSpPr txBox="1"/>
          <p:nvPr/>
        </p:nvSpPr>
        <p:spPr>
          <a:xfrm>
            <a:off x="1293444" y="4227492"/>
            <a:ext cx="3872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1pPr>
            <a:lvl2pPr marL="466563" algn="l" rtl="0" fontAlgn="base" latinLnBrk="1">
              <a:spcBef>
                <a:spcPct val="0"/>
              </a:spcBef>
              <a:spcAft>
                <a:spcPct val="0"/>
              </a:spcAft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2pPr>
            <a:lvl3pPr marL="933124" algn="l" rtl="0" fontAlgn="base" latinLnBrk="1">
              <a:spcBef>
                <a:spcPct val="0"/>
              </a:spcBef>
              <a:spcAft>
                <a:spcPct val="0"/>
              </a:spcAft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3pPr>
            <a:lvl4pPr marL="1399688" algn="l" rtl="0" fontAlgn="base" latinLnBrk="1">
              <a:spcBef>
                <a:spcPct val="0"/>
              </a:spcBef>
              <a:spcAft>
                <a:spcPct val="0"/>
              </a:spcAft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4pPr>
            <a:lvl5pPr marL="1866251" algn="l" rtl="0" fontAlgn="base" latinLnBrk="1">
              <a:spcBef>
                <a:spcPct val="0"/>
              </a:spcBef>
              <a:spcAft>
                <a:spcPct val="0"/>
              </a:spcAft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5pPr>
            <a:lvl6pPr marL="2332812" algn="l" defTabSz="933124" rtl="0" eaLnBrk="1" latinLnBrk="1" hangingPunct="1"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6pPr>
            <a:lvl7pPr marL="2799374" algn="l" defTabSz="933124" rtl="0" eaLnBrk="1" latinLnBrk="1" hangingPunct="1"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7pPr>
            <a:lvl8pPr marL="3265938" algn="l" defTabSz="933124" rtl="0" eaLnBrk="1" latinLnBrk="1" hangingPunct="1"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8pPr>
            <a:lvl9pPr marL="3732499" algn="l" defTabSz="933124" rtl="0" eaLnBrk="1" latinLnBrk="1" hangingPunct="1"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9pPr>
          </a:lstStyle>
          <a:p>
            <a:r>
              <a:rPr lang="en-US" altLang="ko-KR" sz="1400" dirty="0">
                <a:latin typeface="+mn-ea"/>
                <a:ea typeface="+mn-ea"/>
              </a:rPr>
              <a:t>ISSUE 2 : </a:t>
            </a:r>
            <a:r>
              <a:rPr lang="ko-KR" altLang="en-US" sz="1400" dirty="0">
                <a:latin typeface="+mn-ea"/>
                <a:ea typeface="+mn-ea"/>
              </a:rPr>
              <a:t>기능 </a:t>
            </a:r>
            <a:r>
              <a:rPr lang="en-US" altLang="ko-KR" sz="1400" dirty="0">
                <a:latin typeface="+mn-ea"/>
                <a:ea typeface="+mn-ea"/>
              </a:rPr>
              <a:t>/ </a:t>
            </a:r>
            <a:r>
              <a:rPr lang="ko-KR" altLang="en-US" sz="1400" dirty="0">
                <a:latin typeface="+mn-ea"/>
                <a:ea typeface="+mn-ea"/>
              </a:rPr>
              <a:t>클래스별 개발진척관리 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F02D93CF-419B-4F09-8202-B846EBCCD829}"/>
              </a:ext>
            </a:extLst>
          </p:cNvPr>
          <p:cNvSpPr txBox="1"/>
          <p:nvPr/>
        </p:nvSpPr>
        <p:spPr>
          <a:xfrm>
            <a:off x="1293444" y="3294941"/>
            <a:ext cx="4864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1pPr>
            <a:lvl2pPr marL="466563" algn="l" rtl="0" fontAlgn="base" latinLnBrk="1">
              <a:spcBef>
                <a:spcPct val="0"/>
              </a:spcBef>
              <a:spcAft>
                <a:spcPct val="0"/>
              </a:spcAft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2pPr>
            <a:lvl3pPr marL="933124" algn="l" rtl="0" fontAlgn="base" latinLnBrk="1">
              <a:spcBef>
                <a:spcPct val="0"/>
              </a:spcBef>
              <a:spcAft>
                <a:spcPct val="0"/>
              </a:spcAft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3pPr>
            <a:lvl4pPr marL="1399688" algn="l" rtl="0" fontAlgn="base" latinLnBrk="1">
              <a:spcBef>
                <a:spcPct val="0"/>
              </a:spcBef>
              <a:spcAft>
                <a:spcPct val="0"/>
              </a:spcAft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4pPr>
            <a:lvl5pPr marL="1866251" algn="l" rtl="0" fontAlgn="base" latinLnBrk="1">
              <a:spcBef>
                <a:spcPct val="0"/>
              </a:spcBef>
              <a:spcAft>
                <a:spcPct val="0"/>
              </a:spcAft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5pPr>
            <a:lvl6pPr marL="2332812" algn="l" defTabSz="933124" rtl="0" eaLnBrk="1" latinLnBrk="1" hangingPunct="1"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6pPr>
            <a:lvl7pPr marL="2799374" algn="l" defTabSz="933124" rtl="0" eaLnBrk="1" latinLnBrk="1" hangingPunct="1"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7pPr>
            <a:lvl8pPr marL="3265938" algn="l" defTabSz="933124" rtl="0" eaLnBrk="1" latinLnBrk="1" hangingPunct="1"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8pPr>
            <a:lvl9pPr marL="3732499" algn="l" defTabSz="933124" rtl="0" eaLnBrk="1" latinLnBrk="1" hangingPunct="1"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9pPr>
          </a:lstStyle>
          <a:p>
            <a:r>
              <a:rPr lang="en-US" altLang="ko-KR" sz="1400" dirty="0">
                <a:latin typeface="+mn-ea"/>
                <a:ea typeface="+mn-ea"/>
              </a:rPr>
              <a:t>ISSUE 1 :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SRS </a:t>
            </a:r>
            <a:r>
              <a:rPr lang="ko-KR" altLang="en-US" sz="1400" dirty="0">
                <a:latin typeface="+mn-ea"/>
                <a:ea typeface="+mn-ea"/>
              </a:rPr>
              <a:t>와 매칭시킬 수 있는 </a:t>
            </a:r>
            <a:r>
              <a:rPr lang="en-US" altLang="ko-KR" sz="1400" dirty="0">
                <a:latin typeface="+mn-ea"/>
                <a:ea typeface="+mn-ea"/>
              </a:rPr>
              <a:t>Traceable </a:t>
            </a:r>
            <a:r>
              <a:rPr lang="ko-KR" altLang="en-US" sz="1400" dirty="0">
                <a:latin typeface="+mn-ea"/>
                <a:ea typeface="+mn-ea"/>
              </a:rPr>
              <a:t>한 설계서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endParaRPr lang="ko-KR" altLang="en-US" sz="1400" dirty="0">
              <a:solidFill>
                <a:srgbClr val="E31C39"/>
              </a:solidFill>
              <a:latin typeface="+mn-ea"/>
              <a:ea typeface="+mn-ea"/>
            </a:endParaRPr>
          </a:p>
        </p:txBody>
      </p:sp>
      <p:sp>
        <p:nvSpPr>
          <p:cNvPr id="9" name="TextBox 29">
            <a:extLst>
              <a:ext uri="{FF2B5EF4-FFF2-40B4-BE49-F238E27FC236}">
                <a16:creationId xmlns:a16="http://schemas.microsoft.com/office/drawing/2014/main" id="{B4AD91BB-89BB-4128-AE5D-C4022A88245B}"/>
              </a:ext>
            </a:extLst>
          </p:cNvPr>
          <p:cNvSpPr txBox="1"/>
          <p:nvPr/>
        </p:nvSpPr>
        <p:spPr>
          <a:xfrm>
            <a:off x="1293444" y="5154013"/>
            <a:ext cx="4362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1pPr>
            <a:lvl2pPr marL="466563" algn="l" rtl="0" fontAlgn="base" latinLnBrk="1">
              <a:spcBef>
                <a:spcPct val="0"/>
              </a:spcBef>
              <a:spcAft>
                <a:spcPct val="0"/>
              </a:spcAft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2pPr>
            <a:lvl3pPr marL="933124" algn="l" rtl="0" fontAlgn="base" latinLnBrk="1">
              <a:spcBef>
                <a:spcPct val="0"/>
              </a:spcBef>
              <a:spcAft>
                <a:spcPct val="0"/>
              </a:spcAft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3pPr>
            <a:lvl4pPr marL="1399688" algn="l" rtl="0" fontAlgn="base" latinLnBrk="1">
              <a:spcBef>
                <a:spcPct val="0"/>
              </a:spcBef>
              <a:spcAft>
                <a:spcPct val="0"/>
              </a:spcAft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4pPr>
            <a:lvl5pPr marL="1866251" algn="l" rtl="0" fontAlgn="base" latinLnBrk="1">
              <a:spcBef>
                <a:spcPct val="0"/>
              </a:spcBef>
              <a:spcAft>
                <a:spcPct val="0"/>
              </a:spcAft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5pPr>
            <a:lvl6pPr marL="2332812" algn="l" defTabSz="933124" rtl="0" eaLnBrk="1" latinLnBrk="1" hangingPunct="1"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6pPr>
            <a:lvl7pPr marL="2799374" algn="l" defTabSz="933124" rtl="0" eaLnBrk="1" latinLnBrk="1" hangingPunct="1"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7pPr>
            <a:lvl8pPr marL="3265938" algn="l" defTabSz="933124" rtl="0" eaLnBrk="1" latinLnBrk="1" hangingPunct="1"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8pPr>
            <a:lvl9pPr marL="3732499" algn="l" defTabSz="933124" rtl="0" eaLnBrk="1" latinLnBrk="1" hangingPunct="1"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9pPr>
          </a:lstStyle>
          <a:p>
            <a:r>
              <a:rPr lang="en-US" altLang="ko-KR" sz="1400" dirty="0">
                <a:latin typeface="+mn-ea"/>
                <a:ea typeface="+mn-ea"/>
              </a:rPr>
              <a:t>ISSUE 3 :</a:t>
            </a:r>
            <a:r>
              <a:rPr lang="ko-KR" altLang="en-US" sz="1400" dirty="0">
                <a:latin typeface="+mn-ea"/>
                <a:ea typeface="+mn-ea"/>
              </a:rPr>
              <a:t> 테스트 이슈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0B00EFA-AE12-4E84-8B1E-80ABA600AE4B}"/>
              </a:ext>
            </a:extLst>
          </p:cNvPr>
          <p:cNvSpPr/>
          <p:nvPr/>
        </p:nvSpPr>
        <p:spPr bwMode="auto">
          <a:xfrm>
            <a:off x="5810939" y="4106574"/>
            <a:ext cx="638880" cy="55024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1080000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5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563" algn="l" rtl="0" fontAlgn="base" latinLnBrk="1">
              <a:spcBef>
                <a:spcPct val="0"/>
              </a:spcBef>
              <a:spcAft>
                <a:spcPct val="0"/>
              </a:spcAft>
              <a:defRPr sz="15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3124" algn="l" rtl="0" fontAlgn="base" latinLnBrk="1">
              <a:spcBef>
                <a:spcPct val="0"/>
              </a:spcBef>
              <a:spcAft>
                <a:spcPct val="0"/>
              </a:spcAft>
              <a:defRPr sz="15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688" algn="l" rtl="0" fontAlgn="base" latinLnBrk="1">
              <a:spcBef>
                <a:spcPct val="0"/>
              </a:spcBef>
              <a:spcAft>
                <a:spcPct val="0"/>
              </a:spcAft>
              <a:defRPr sz="15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6251" algn="l" rtl="0" fontAlgn="base" latinLnBrk="1">
              <a:spcBef>
                <a:spcPct val="0"/>
              </a:spcBef>
              <a:spcAft>
                <a:spcPct val="0"/>
              </a:spcAft>
              <a:defRPr sz="15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2812" algn="l" defTabSz="933124" rtl="0" eaLnBrk="1" latinLnBrk="1" hangingPunct="1">
              <a:defRPr sz="15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9374" algn="l" defTabSz="933124" rtl="0" eaLnBrk="1" latinLnBrk="1" hangingPunct="1">
              <a:defRPr sz="15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5938" algn="l" defTabSz="933124" rtl="0" eaLnBrk="1" latinLnBrk="1" hangingPunct="1">
              <a:defRPr sz="15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2499" algn="l" defTabSz="933124" rtl="0" eaLnBrk="1" latinLnBrk="1" hangingPunct="1">
              <a:defRPr sz="15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endParaRPr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35">
            <a:extLst>
              <a:ext uri="{FF2B5EF4-FFF2-40B4-BE49-F238E27FC236}">
                <a16:creationId xmlns:a16="http://schemas.microsoft.com/office/drawing/2014/main" id="{B8E943B2-D4E8-4C6C-A018-893144625E17}"/>
              </a:ext>
            </a:extLst>
          </p:cNvPr>
          <p:cNvSpPr txBox="1"/>
          <p:nvPr/>
        </p:nvSpPr>
        <p:spPr>
          <a:xfrm>
            <a:off x="7095201" y="4150549"/>
            <a:ext cx="4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1pPr>
            <a:lvl2pPr marL="466563" algn="l" rtl="0" fontAlgn="base" latinLnBrk="1">
              <a:spcBef>
                <a:spcPct val="0"/>
              </a:spcBef>
              <a:spcAft>
                <a:spcPct val="0"/>
              </a:spcAft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2pPr>
            <a:lvl3pPr marL="933124" algn="l" rtl="0" fontAlgn="base" latinLnBrk="1">
              <a:spcBef>
                <a:spcPct val="0"/>
              </a:spcBef>
              <a:spcAft>
                <a:spcPct val="0"/>
              </a:spcAft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3pPr>
            <a:lvl4pPr marL="1399688" algn="l" rtl="0" fontAlgn="base" latinLnBrk="1">
              <a:spcBef>
                <a:spcPct val="0"/>
              </a:spcBef>
              <a:spcAft>
                <a:spcPct val="0"/>
              </a:spcAft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4pPr>
            <a:lvl5pPr marL="1866251" algn="l" rtl="0" fontAlgn="base" latinLnBrk="1">
              <a:spcBef>
                <a:spcPct val="0"/>
              </a:spcBef>
              <a:spcAft>
                <a:spcPct val="0"/>
              </a:spcAft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5pPr>
            <a:lvl6pPr marL="2332812" algn="l" defTabSz="933124" rtl="0" eaLnBrk="1" latinLnBrk="1" hangingPunct="1"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6pPr>
            <a:lvl7pPr marL="2799374" algn="l" defTabSz="933124" rtl="0" eaLnBrk="1" latinLnBrk="1" hangingPunct="1"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7pPr>
            <a:lvl8pPr marL="3265938" algn="l" defTabSz="933124" rtl="0" eaLnBrk="1" latinLnBrk="1" hangingPunct="1"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8pPr>
            <a:lvl9pPr marL="3732499" algn="l" defTabSz="933124" rtl="0" eaLnBrk="1" latinLnBrk="1" hangingPunct="1"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9pPr>
          </a:lstStyle>
          <a:p>
            <a:r>
              <a:rPr lang="ko-KR" altLang="en-US" sz="1200" dirty="0">
                <a:latin typeface="+mn-ea"/>
                <a:ea typeface="+mn-ea"/>
              </a:rPr>
              <a:t>시나리오별 구현 요소를 </a:t>
            </a:r>
            <a:r>
              <a:rPr lang="ko-KR" altLang="en-US" sz="1200" dirty="0" err="1">
                <a:latin typeface="+mn-ea"/>
                <a:ea typeface="+mn-ea"/>
              </a:rPr>
              <a:t>개발진척관리할</a:t>
            </a:r>
            <a:r>
              <a:rPr lang="ko-KR" altLang="en-US" sz="1200" dirty="0">
                <a:latin typeface="+mn-ea"/>
                <a:ea typeface="+mn-ea"/>
              </a:rPr>
              <a:t> 수 있도록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‘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개발진척관리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excel’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파일 </a:t>
            </a:r>
            <a:r>
              <a:rPr lang="ko-KR" altLang="en-US" sz="1200" dirty="0">
                <a:latin typeface="+mn-ea"/>
                <a:ea typeface="+mn-ea"/>
              </a:rPr>
              <a:t>제작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5" name="TextBox 27">
            <a:extLst>
              <a:ext uri="{FF2B5EF4-FFF2-40B4-BE49-F238E27FC236}">
                <a16:creationId xmlns:a16="http://schemas.microsoft.com/office/drawing/2014/main" id="{7B96BF95-440B-4AEF-8C2D-8E4C5FE64524}"/>
              </a:ext>
            </a:extLst>
          </p:cNvPr>
          <p:cNvSpPr txBox="1"/>
          <p:nvPr/>
        </p:nvSpPr>
        <p:spPr>
          <a:xfrm>
            <a:off x="7095201" y="3224028"/>
            <a:ext cx="4728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1pPr>
            <a:lvl2pPr marL="466563" algn="l" rtl="0" fontAlgn="base" latinLnBrk="1">
              <a:spcBef>
                <a:spcPct val="0"/>
              </a:spcBef>
              <a:spcAft>
                <a:spcPct val="0"/>
              </a:spcAft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2pPr>
            <a:lvl3pPr marL="933124" algn="l" rtl="0" fontAlgn="base" latinLnBrk="1">
              <a:spcBef>
                <a:spcPct val="0"/>
              </a:spcBef>
              <a:spcAft>
                <a:spcPct val="0"/>
              </a:spcAft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3pPr>
            <a:lvl4pPr marL="1399688" algn="l" rtl="0" fontAlgn="base" latinLnBrk="1">
              <a:spcBef>
                <a:spcPct val="0"/>
              </a:spcBef>
              <a:spcAft>
                <a:spcPct val="0"/>
              </a:spcAft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4pPr>
            <a:lvl5pPr marL="1866251" algn="l" rtl="0" fontAlgn="base" latinLnBrk="1">
              <a:spcBef>
                <a:spcPct val="0"/>
              </a:spcBef>
              <a:spcAft>
                <a:spcPct val="0"/>
              </a:spcAft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5pPr>
            <a:lvl6pPr marL="2332812" algn="l" defTabSz="933124" rtl="0" eaLnBrk="1" latinLnBrk="1" hangingPunct="1"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6pPr>
            <a:lvl7pPr marL="2799374" algn="l" defTabSz="933124" rtl="0" eaLnBrk="1" latinLnBrk="1" hangingPunct="1"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7pPr>
            <a:lvl8pPr marL="3265938" algn="l" defTabSz="933124" rtl="0" eaLnBrk="1" latinLnBrk="1" hangingPunct="1"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8pPr>
            <a:lvl9pPr marL="3732499" algn="l" defTabSz="933124" rtl="0" eaLnBrk="1" latinLnBrk="1" hangingPunct="1"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9pPr>
          </a:lstStyle>
          <a:p>
            <a:r>
              <a:rPr lang="ko-KR" altLang="en-US" sz="1200" dirty="0">
                <a:latin typeface="+mn-ea"/>
                <a:ea typeface="+mn-ea"/>
              </a:rPr>
              <a:t>각 상세 설계서마다 기능명과 클래스명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시나리오 명시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SRS </a:t>
            </a:r>
            <a:r>
              <a:rPr lang="ko-KR" altLang="en-US" sz="1200" dirty="0">
                <a:latin typeface="+mn-ea"/>
                <a:ea typeface="+mn-ea"/>
              </a:rPr>
              <a:t>보완을 통한 클래스 다이어그램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재 설계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6" name="TextBox 27">
            <a:extLst>
              <a:ext uri="{FF2B5EF4-FFF2-40B4-BE49-F238E27FC236}">
                <a16:creationId xmlns:a16="http://schemas.microsoft.com/office/drawing/2014/main" id="{54DF3332-DD01-4106-9A4C-6FF1B36DB87D}"/>
              </a:ext>
            </a:extLst>
          </p:cNvPr>
          <p:cNvSpPr txBox="1"/>
          <p:nvPr/>
        </p:nvSpPr>
        <p:spPr>
          <a:xfrm>
            <a:off x="7095201" y="5077070"/>
            <a:ext cx="4728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1pPr>
            <a:lvl2pPr marL="466563" algn="l" rtl="0" fontAlgn="base" latinLnBrk="1">
              <a:spcBef>
                <a:spcPct val="0"/>
              </a:spcBef>
              <a:spcAft>
                <a:spcPct val="0"/>
              </a:spcAft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2pPr>
            <a:lvl3pPr marL="933124" algn="l" rtl="0" fontAlgn="base" latinLnBrk="1">
              <a:spcBef>
                <a:spcPct val="0"/>
              </a:spcBef>
              <a:spcAft>
                <a:spcPct val="0"/>
              </a:spcAft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3pPr>
            <a:lvl4pPr marL="1399688" algn="l" rtl="0" fontAlgn="base" latinLnBrk="1">
              <a:spcBef>
                <a:spcPct val="0"/>
              </a:spcBef>
              <a:spcAft>
                <a:spcPct val="0"/>
              </a:spcAft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4pPr>
            <a:lvl5pPr marL="1866251" algn="l" rtl="0" fontAlgn="base" latinLnBrk="1">
              <a:spcBef>
                <a:spcPct val="0"/>
              </a:spcBef>
              <a:spcAft>
                <a:spcPct val="0"/>
              </a:spcAft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5pPr>
            <a:lvl6pPr marL="2332812" algn="l" defTabSz="933124" rtl="0" eaLnBrk="1" latinLnBrk="1" hangingPunct="1"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6pPr>
            <a:lvl7pPr marL="2799374" algn="l" defTabSz="933124" rtl="0" eaLnBrk="1" latinLnBrk="1" hangingPunct="1"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7pPr>
            <a:lvl8pPr marL="3265938" algn="l" defTabSz="933124" rtl="0" eaLnBrk="1" latinLnBrk="1" hangingPunct="1"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8pPr>
            <a:lvl9pPr marL="3732499" algn="l" defTabSz="933124" rtl="0" eaLnBrk="1" latinLnBrk="1" hangingPunct="1">
              <a:defRPr sz="1500" b="1" kern="1200">
                <a:solidFill>
                  <a:schemeClr val="tx1"/>
                </a:solidFill>
                <a:latin typeface="Arial" charset="0"/>
                <a:ea typeface="-윤고딕130" pitchFamily="18" charset="-127"/>
                <a:cs typeface="+mn-cs"/>
              </a:defRPr>
            </a:lvl9pPr>
          </a:lstStyle>
          <a:p>
            <a:r>
              <a:rPr lang="en-US" altLang="ko-KR" sz="1200" dirty="0">
                <a:latin typeface="+mn-ea"/>
                <a:ea typeface="+mn-ea"/>
              </a:rPr>
              <a:t>SAD </a:t>
            </a:r>
            <a:r>
              <a:rPr lang="ko-KR" altLang="en-US" sz="1200" dirty="0">
                <a:latin typeface="+mn-ea"/>
                <a:ea typeface="+mn-ea"/>
              </a:rPr>
              <a:t>에 각 기능별 완성을 </a:t>
            </a:r>
            <a:r>
              <a:rPr lang="en-US" altLang="ko-KR" sz="1200" dirty="0">
                <a:latin typeface="+mn-ea"/>
                <a:ea typeface="+mn-ea"/>
              </a:rPr>
              <a:t>Test </a:t>
            </a:r>
            <a:r>
              <a:rPr lang="ko-KR" altLang="en-US" sz="1200" dirty="0">
                <a:latin typeface="+mn-ea"/>
                <a:ea typeface="+mn-ea"/>
              </a:rPr>
              <a:t>할 수 있는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Input / Output </a:t>
            </a:r>
            <a:r>
              <a:rPr lang="ko-KR" altLang="en-US" sz="1200" dirty="0">
                <a:latin typeface="+mn-ea"/>
                <a:ea typeface="+mn-ea"/>
              </a:rPr>
              <a:t>데이터 포함 </a:t>
            </a:r>
            <a:endParaRPr lang="en-US" altLang="ko-KR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563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0FA8FE6-0ECE-49D6-AAC2-9D8C7F34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환경설정 </a:t>
            </a:r>
            <a:r>
              <a:rPr lang="en-US" altLang="ko-KR" dirty="0"/>
              <a:t>– Git 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통해 이하 </a:t>
            </a:r>
            <a:r>
              <a:rPr lang="en-US" altLang="ko-KR" dirty="0"/>
              <a:t>8</a:t>
            </a:r>
            <a:r>
              <a:rPr lang="ko-KR" altLang="en-US" dirty="0"/>
              <a:t>개 필요 프로그램 환경 설정 배포</a:t>
            </a:r>
            <a:r>
              <a:rPr lang="en-US" altLang="ko-KR" dirty="0"/>
              <a:t>(</a:t>
            </a:r>
            <a:r>
              <a:rPr lang="ko-KR" altLang="en-US" dirty="0"/>
              <a:t>완료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CEA663-8B90-4B7F-ACB8-BF5A0483D2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10" r="39140"/>
          <a:stretch/>
        </p:blipFill>
        <p:spPr>
          <a:xfrm>
            <a:off x="1219393" y="1371600"/>
            <a:ext cx="2821021" cy="46449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0735E9-413E-44CB-86D3-3D7F5D815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61" t="5666"/>
          <a:stretch/>
        </p:blipFill>
        <p:spPr>
          <a:xfrm>
            <a:off x="6834338" y="1595847"/>
            <a:ext cx="2208178" cy="43725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38173C-7E60-479F-B9F2-5F07DEC7C7D1}"/>
              </a:ext>
            </a:extLst>
          </p:cNvPr>
          <p:cNvSpPr txBox="1"/>
          <p:nvPr/>
        </p:nvSpPr>
        <p:spPr>
          <a:xfrm>
            <a:off x="7738160" y="6016558"/>
            <a:ext cx="323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출처  </a:t>
            </a:r>
            <a:r>
              <a:rPr lang="en-US" altLang="ko-KR" dirty="0"/>
              <a:t>: SOPT </a:t>
            </a:r>
            <a:r>
              <a:rPr lang="ko-KR" altLang="en-US" dirty="0"/>
              <a:t>환경설정 가이드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C8A87A-674E-4EAC-8051-2798488CEBE4}"/>
              </a:ext>
            </a:extLst>
          </p:cNvPr>
          <p:cNvSpPr txBox="1"/>
          <p:nvPr/>
        </p:nvSpPr>
        <p:spPr>
          <a:xfrm>
            <a:off x="1723195" y="3509413"/>
            <a:ext cx="323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en-US" altLang="ko-KR" dirty="0" err="1"/>
              <a:t>SpringBoot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393FE3-4BCB-4BE8-A202-5A7C16F54BD8}"/>
              </a:ext>
            </a:extLst>
          </p:cNvPr>
          <p:cNvSpPr txBox="1"/>
          <p:nvPr/>
        </p:nvSpPr>
        <p:spPr>
          <a:xfrm>
            <a:off x="8082042" y="2328926"/>
            <a:ext cx="323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편집기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BB901B-BC3D-47A6-B517-AF54941C2733}"/>
              </a:ext>
            </a:extLst>
          </p:cNvPr>
          <p:cNvSpPr txBox="1"/>
          <p:nvPr/>
        </p:nvSpPr>
        <p:spPr>
          <a:xfrm>
            <a:off x="8247810" y="4628294"/>
            <a:ext cx="323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테스트</a:t>
            </a:r>
          </a:p>
        </p:txBody>
      </p:sp>
    </p:spTree>
    <p:extLst>
      <p:ext uri="{BB962C8B-B14F-4D97-AF65-F5344CB8AC3E}">
        <p14:creationId xmlns:p14="http://schemas.microsoft.com/office/powerpoint/2010/main" val="188681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F549E70-2206-42A0-BAB1-FE1D5532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SAD –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팀 기본 설계 특징 </a:t>
            </a:r>
            <a:r>
              <a:rPr lang="en-US" altLang="ko-KR" dirty="0"/>
              <a:t>: MVC </a:t>
            </a:r>
            <a:r>
              <a:rPr lang="ko-KR" altLang="en-US" dirty="0"/>
              <a:t> 디자인 패턴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7201BEB-E9C7-4A58-943B-C2A643D1C58E}"/>
              </a:ext>
            </a:extLst>
          </p:cNvPr>
          <p:cNvGrpSpPr/>
          <p:nvPr/>
        </p:nvGrpSpPr>
        <p:grpSpPr>
          <a:xfrm>
            <a:off x="1996384" y="4191838"/>
            <a:ext cx="8199231" cy="1931087"/>
            <a:chOff x="472383" y="3185179"/>
            <a:chExt cx="8199231" cy="19310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1BFC34A-0F98-4C64-B14B-10B35661F9E5}"/>
                </a:ext>
              </a:extLst>
            </p:cNvPr>
            <p:cNvSpPr txBox="1"/>
            <p:nvPr/>
          </p:nvSpPr>
          <p:spPr>
            <a:xfrm>
              <a:off x="2494058" y="4437073"/>
              <a:ext cx="84296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Response</a:t>
              </a:r>
              <a:endPara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A6A802-7489-4802-8CB8-DE207098DA7D}"/>
                </a:ext>
              </a:extLst>
            </p:cNvPr>
            <p:cNvSpPr/>
            <p:nvPr/>
          </p:nvSpPr>
          <p:spPr>
            <a:xfrm>
              <a:off x="472383" y="3188441"/>
              <a:ext cx="857250" cy="19278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브라우저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58BD799-B8B7-4DF8-BD62-3D4EC7E8E869}"/>
                </a:ext>
              </a:extLst>
            </p:cNvPr>
            <p:cNvSpPr/>
            <p:nvPr/>
          </p:nvSpPr>
          <p:spPr>
            <a:xfrm>
              <a:off x="1661817" y="3185180"/>
              <a:ext cx="857250" cy="192782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Front Controller</a:t>
              </a:r>
              <a:endPara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5ACB603-3CA3-4E72-9613-C6A04B5314D4}"/>
                </a:ext>
              </a:extLst>
            </p:cNvPr>
            <p:cNvSpPr/>
            <p:nvPr/>
          </p:nvSpPr>
          <p:spPr>
            <a:xfrm>
              <a:off x="3312012" y="3185179"/>
              <a:ext cx="857250" cy="192782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Controller</a:t>
              </a:r>
              <a:endPara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136FEFAA-D93F-4DE6-9E08-0A0D6F88186A}"/>
                </a:ext>
              </a:extLst>
            </p:cNvPr>
            <p:cNvCxnSpPr>
              <a:cxnSpLocks/>
            </p:cNvCxnSpPr>
            <p:nvPr/>
          </p:nvCxnSpPr>
          <p:spPr>
            <a:xfrm>
              <a:off x="2644076" y="4101897"/>
              <a:ext cx="5429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FE51AD4-A08D-4D8E-A039-2D1ABB9703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76" y="4373360"/>
              <a:ext cx="5429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ED9313D-F8B7-463F-839C-784466C71264}"/>
                </a:ext>
              </a:extLst>
            </p:cNvPr>
            <p:cNvSpPr txBox="1"/>
            <p:nvPr/>
          </p:nvSpPr>
          <p:spPr>
            <a:xfrm>
              <a:off x="2565494" y="3894148"/>
              <a:ext cx="7000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Request</a:t>
              </a:r>
              <a:endPara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0BC9038-08BA-4EF7-BD68-7455874E6C8D}"/>
                </a:ext>
              </a:extLst>
            </p:cNvPr>
            <p:cNvSpPr/>
            <p:nvPr/>
          </p:nvSpPr>
          <p:spPr>
            <a:xfrm>
              <a:off x="4819356" y="3185179"/>
              <a:ext cx="857250" cy="192782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Service</a:t>
              </a:r>
            </a:p>
            <a:p>
              <a:pPr algn="ctr"/>
              <a:r>
                <a:rPr lang="en-US" altLang="ko-KR" sz="12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(Business Logic)</a:t>
              </a:r>
              <a:endPara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8BC642-CA65-4FE8-ADC9-BFA84385FEE1}"/>
                </a:ext>
              </a:extLst>
            </p:cNvPr>
            <p:cNvSpPr txBox="1"/>
            <p:nvPr/>
          </p:nvSpPr>
          <p:spPr>
            <a:xfrm>
              <a:off x="2554779" y="3694124"/>
              <a:ext cx="7000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Model </a:t>
              </a:r>
              <a:endParaRPr lang="ko-KR" altLang="en-US" sz="900" b="1" dirty="0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DBF086EB-0909-4A0B-B6B9-1AA543EF0713}"/>
                </a:ext>
              </a:extLst>
            </p:cNvPr>
            <p:cNvCxnSpPr>
              <a:cxnSpLocks/>
            </p:cNvCxnSpPr>
            <p:nvPr/>
          </p:nvCxnSpPr>
          <p:spPr>
            <a:xfrm>
              <a:off x="4215681" y="3927747"/>
              <a:ext cx="5429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B076E82-21E5-4FA9-B713-BC8C275BF3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5681" y="4199210"/>
              <a:ext cx="5429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BE89EC-C813-408F-B64A-B030DF7A98C5}"/>
                </a:ext>
              </a:extLst>
            </p:cNvPr>
            <p:cNvSpPr txBox="1"/>
            <p:nvPr/>
          </p:nvSpPr>
          <p:spPr>
            <a:xfrm>
              <a:off x="4126384" y="3691424"/>
              <a:ext cx="7000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Model </a:t>
              </a:r>
              <a:endParaRPr lang="ko-KR" altLang="en-US" sz="900" b="1" dirty="0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8D951B-6833-4C7C-8B86-492ADDBB3600}"/>
                </a:ext>
              </a:extLst>
            </p:cNvPr>
            <p:cNvSpPr txBox="1"/>
            <p:nvPr/>
          </p:nvSpPr>
          <p:spPr>
            <a:xfrm>
              <a:off x="2554779" y="4637097"/>
              <a:ext cx="7000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Model </a:t>
              </a:r>
              <a:endParaRPr lang="ko-KR" altLang="en-US" sz="900" b="1" dirty="0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16660F-7CA5-4EE0-AD2C-B702FB62290C}"/>
                </a:ext>
              </a:extLst>
            </p:cNvPr>
            <p:cNvSpPr txBox="1"/>
            <p:nvPr/>
          </p:nvSpPr>
          <p:spPr>
            <a:xfrm>
              <a:off x="4147818" y="4269485"/>
              <a:ext cx="7000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Model </a:t>
              </a:r>
              <a:endParaRPr lang="ko-KR" altLang="en-US" sz="900" b="1" dirty="0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E7C446C-2507-44CE-9E4A-941795B4600E}"/>
                </a:ext>
              </a:extLst>
            </p:cNvPr>
            <p:cNvSpPr/>
            <p:nvPr/>
          </p:nvSpPr>
          <p:spPr>
            <a:xfrm>
              <a:off x="6317755" y="3185179"/>
              <a:ext cx="857250" cy="192782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Repository</a:t>
              </a:r>
              <a:endPara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837C7E4E-C3F3-47F1-A4AD-645B502A4AD1}"/>
                </a:ext>
              </a:extLst>
            </p:cNvPr>
            <p:cNvCxnSpPr>
              <a:cxnSpLocks/>
            </p:cNvCxnSpPr>
            <p:nvPr/>
          </p:nvCxnSpPr>
          <p:spPr>
            <a:xfrm>
              <a:off x="5725717" y="3948147"/>
              <a:ext cx="5429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5FBC7355-B043-490A-B53C-0158D8C733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5717" y="4219610"/>
              <a:ext cx="5429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CAC42C9-5AC9-4898-B24D-66F57BDDCAEE}"/>
                </a:ext>
              </a:extLst>
            </p:cNvPr>
            <p:cNvSpPr txBox="1"/>
            <p:nvPr/>
          </p:nvSpPr>
          <p:spPr>
            <a:xfrm>
              <a:off x="5636420" y="3711824"/>
              <a:ext cx="7000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Model </a:t>
              </a:r>
              <a:endParaRPr lang="ko-KR" altLang="en-US" sz="900" b="1" dirty="0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DAC6FF3-3093-4032-A3FC-23E6CF61BF2D}"/>
                </a:ext>
              </a:extLst>
            </p:cNvPr>
            <p:cNvSpPr txBox="1"/>
            <p:nvPr/>
          </p:nvSpPr>
          <p:spPr>
            <a:xfrm>
              <a:off x="5657853" y="4289885"/>
              <a:ext cx="7000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Model </a:t>
              </a:r>
              <a:endParaRPr lang="ko-KR" altLang="en-US" sz="900" b="1" dirty="0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244F6E1-E7E9-4240-83AA-F87A424A6CAF}"/>
                </a:ext>
              </a:extLst>
            </p:cNvPr>
            <p:cNvSpPr/>
            <p:nvPr/>
          </p:nvSpPr>
          <p:spPr>
            <a:xfrm>
              <a:off x="7814364" y="3680920"/>
              <a:ext cx="857250" cy="83920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DB</a:t>
              </a:r>
              <a:endPara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66501EAF-6195-4117-AE2B-9C1A7DD9AB15}"/>
                </a:ext>
              </a:extLst>
            </p:cNvPr>
            <p:cNvCxnSpPr>
              <a:cxnSpLocks/>
            </p:cNvCxnSpPr>
            <p:nvPr/>
          </p:nvCxnSpPr>
          <p:spPr>
            <a:xfrm>
              <a:off x="7214319" y="3991461"/>
              <a:ext cx="5429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546C77FD-6F3D-44A2-852E-DF0D9F87FC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4319" y="4262923"/>
              <a:ext cx="5429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4716D49-57FA-40BF-9F22-243CED5763D8}"/>
                </a:ext>
              </a:extLst>
            </p:cNvPr>
            <p:cNvSpPr txBox="1"/>
            <p:nvPr/>
          </p:nvSpPr>
          <p:spPr>
            <a:xfrm>
              <a:off x="7125022" y="3755137"/>
              <a:ext cx="7000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Model </a:t>
              </a:r>
              <a:endParaRPr lang="ko-KR" altLang="en-US" sz="900" b="1" dirty="0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35A4F6-D55D-4AAF-9C60-ED8229460F0A}"/>
                </a:ext>
              </a:extLst>
            </p:cNvPr>
            <p:cNvSpPr txBox="1"/>
            <p:nvPr/>
          </p:nvSpPr>
          <p:spPr>
            <a:xfrm>
              <a:off x="7146456" y="4333198"/>
              <a:ext cx="7000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Model </a:t>
              </a:r>
              <a:endParaRPr lang="ko-KR" altLang="en-US" sz="900" b="1" dirty="0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63BE58B-138A-4F4B-8650-762879768783}"/>
              </a:ext>
            </a:extLst>
          </p:cNvPr>
          <p:cNvSpPr txBox="1"/>
          <p:nvPr/>
        </p:nvSpPr>
        <p:spPr>
          <a:xfrm>
            <a:off x="572700" y="1224020"/>
            <a:ext cx="6849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유연하고 확장하기 쉽다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 End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구현자와의 협업이 용이하다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유지보수 비용을 절감할 수 있다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spring boot intellij에 대한 이미지 검색결과">
            <a:extLst>
              <a:ext uri="{FF2B5EF4-FFF2-40B4-BE49-F238E27FC236}">
                <a16:creationId xmlns:a16="http://schemas.microsoft.com/office/drawing/2014/main" id="{1E384325-EBF9-4C90-ADBC-85A551D93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179" y="2400090"/>
            <a:ext cx="2774802" cy="13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ring boot에 대한 이미지 검색결과">
            <a:extLst>
              <a:ext uri="{FF2B5EF4-FFF2-40B4-BE49-F238E27FC236}">
                <a16:creationId xmlns:a16="http://schemas.microsoft.com/office/drawing/2014/main" id="{210FBC9F-D79F-4AAC-887B-67EA6CCAD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491" y="2551697"/>
            <a:ext cx="3507456" cy="113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88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62FF4A4-FE72-49D1-BA05-E50D4C2B9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10" y="1027849"/>
            <a:ext cx="5256074" cy="23242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400" dirty="0" err="1"/>
              <a:t>기능명</a:t>
            </a:r>
            <a:r>
              <a:rPr lang="ko-KR" altLang="en-US" sz="1400" dirty="0"/>
              <a:t> </a:t>
            </a:r>
            <a:r>
              <a:rPr lang="en-US" altLang="ko-KR" sz="1400" dirty="0"/>
              <a:t>: Use Case Spec </a:t>
            </a:r>
            <a:r>
              <a:rPr lang="ko-KR" altLang="en-US" sz="1400" dirty="0"/>
              <a:t>참조</a:t>
            </a:r>
            <a:endParaRPr lang="en-US" altLang="ko-KR" sz="1400" dirty="0"/>
          </a:p>
          <a:p>
            <a:pPr>
              <a:lnSpc>
                <a:spcPct val="100000"/>
              </a:lnSpc>
            </a:pPr>
            <a:r>
              <a:rPr lang="ko-KR" altLang="en-US" sz="1400" dirty="0"/>
              <a:t>기능설명 </a:t>
            </a:r>
            <a:r>
              <a:rPr lang="en-US" altLang="ko-KR" sz="1400" dirty="0"/>
              <a:t>: SRS Use Case Spec </a:t>
            </a:r>
            <a:r>
              <a:rPr lang="ko-KR" altLang="en-US" sz="1400" dirty="0"/>
              <a:t>참조</a:t>
            </a:r>
            <a:endParaRPr lang="en-US" altLang="ko-KR" sz="1400" dirty="0"/>
          </a:p>
          <a:p>
            <a:pPr>
              <a:lnSpc>
                <a:spcPct val="100000"/>
              </a:lnSpc>
            </a:pPr>
            <a:r>
              <a:rPr lang="ko-KR" altLang="en-US" sz="1400" dirty="0">
                <a:solidFill>
                  <a:srgbClr val="FF0000"/>
                </a:solidFill>
              </a:rPr>
              <a:t>레이어 </a:t>
            </a:r>
            <a:r>
              <a:rPr lang="en-US" altLang="ko-KR" sz="1400" dirty="0"/>
              <a:t>( MVC </a:t>
            </a:r>
            <a:r>
              <a:rPr lang="ko-KR" altLang="en-US" sz="1400" dirty="0"/>
              <a:t>패턴 적용에 따라 설계서 구성 요소에 추가</a:t>
            </a:r>
            <a:r>
              <a:rPr lang="en-US" altLang="ko-KR" sz="1400" dirty="0"/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sz="1400" dirty="0"/>
              <a:t>클래스명 </a:t>
            </a:r>
            <a:r>
              <a:rPr lang="en-US" altLang="ko-KR" sz="1400" dirty="0"/>
              <a:t>: </a:t>
            </a:r>
            <a:r>
              <a:rPr lang="ko-KR" altLang="en-US" sz="1400" dirty="0"/>
              <a:t>해당 구현을 포함하는 클래스 또는 인터페이스 명</a:t>
            </a:r>
            <a:endParaRPr lang="en-US" altLang="ko-KR" sz="1400" dirty="0"/>
          </a:p>
          <a:p>
            <a:pPr>
              <a:lnSpc>
                <a:spcPct val="100000"/>
              </a:lnSpc>
            </a:pPr>
            <a:r>
              <a:rPr lang="ko-KR" altLang="en-US" sz="1400" dirty="0" err="1"/>
              <a:t>담장자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담당 개발자 </a:t>
            </a:r>
            <a:r>
              <a:rPr lang="en-US" altLang="ko-KR" sz="1400" dirty="0"/>
              <a:t>(</a:t>
            </a:r>
            <a:r>
              <a:rPr lang="ko-KR" altLang="en-US" sz="1400" dirty="0"/>
              <a:t>구현 뿐만 아니라</a:t>
            </a:r>
            <a:r>
              <a:rPr lang="en-US" altLang="ko-KR" sz="1400" dirty="0"/>
              <a:t>, </a:t>
            </a:r>
            <a:r>
              <a:rPr lang="ko-KR" altLang="en-US" sz="1400" dirty="0"/>
              <a:t>진척도 관리 포함</a:t>
            </a:r>
            <a:r>
              <a:rPr lang="en-US" altLang="ko-KR" sz="1400" dirty="0"/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sz="1400" dirty="0"/>
              <a:t>개발환경 </a:t>
            </a:r>
            <a:r>
              <a:rPr lang="en-US" altLang="ko-KR" sz="1400" dirty="0"/>
              <a:t>/ </a:t>
            </a:r>
            <a:r>
              <a:rPr lang="ko-KR" altLang="en-US" sz="1400" dirty="0"/>
              <a:t>언어 </a:t>
            </a:r>
            <a:r>
              <a:rPr lang="en-US" altLang="ko-KR" sz="1400" dirty="0"/>
              <a:t>: </a:t>
            </a:r>
            <a:r>
              <a:rPr lang="ko-KR" altLang="en-US" sz="1400" dirty="0"/>
              <a:t>개발환경 명세</a:t>
            </a:r>
            <a:endParaRPr lang="en-US" altLang="ko-KR" sz="1400" dirty="0"/>
          </a:p>
          <a:p>
            <a:pPr marL="457200" lvl="1" indent="0">
              <a:buNone/>
            </a:pPr>
            <a:endParaRPr lang="ko-KR" altLang="ko-KR" sz="1000" dirty="0"/>
          </a:p>
          <a:p>
            <a:endParaRPr lang="en-US" altLang="ko-KR" sz="2400" dirty="0"/>
          </a:p>
        </p:txBody>
      </p:sp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SAD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설계서 구성항목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FD17682-B0DF-4A70-BF6C-7B9C4CE3C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199" y="2752973"/>
            <a:ext cx="5635887" cy="371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7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1B9ED0C-59DC-4592-84FF-263CBFD7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설계서 구조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Entity Class (JPA)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03A596F-CE18-41C3-BF52-4018A70FD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665565"/>
              </p:ext>
            </p:extLst>
          </p:nvPr>
        </p:nvGraphicFramePr>
        <p:xfrm>
          <a:off x="4983747" y="2347494"/>
          <a:ext cx="6412972" cy="416392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487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5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14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기능명</a:t>
                      </a:r>
                      <a:endParaRPr lang="ko-KR" sz="9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6947" marR="569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0" kern="10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퍼스널리티</a:t>
                      </a:r>
                      <a:r>
                        <a:rPr lang="ko-KR" altLang="en-US" sz="9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추천 알고리즘 </a:t>
                      </a: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– </a:t>
                      </a:r>
                      <a:r>
                        <a:rPr lang="ko-KR" altLang="en-US" sz="9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피드백 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6947" marR="569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28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기능설명</a:t>
                      </a:r>
                      <a:endParaRPr lang="ko-KR" sz="9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6947" marR="569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퍼스널리티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추천 피드백에 사용되는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Entity Class</a:t>
                      </a:r>
                    </a:p>
                    <a:p>
                      <a:pPr latinLnBrk="1"/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 marL="56947" marR="569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24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레이어</a:t>
                      </a:r>
                      <a:endParaRPr lang="ko-KR" sz="9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6947" marR="569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Entity Layer</a:t>
                      </a:r>
                    </a:p>
                  </a:txBody>
                  <a:tcPr marL="56947" marR="569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308456"/>
                  </a:ext>
                </a:extLst>
              </a:tr>
              <a:tr h="16825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클래스</a:t>
                      </a:r>
                      <a:endParaRPr lang="ko-KR" sz="9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6947" marR="569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Feedback_“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테이블명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“</a:t>
                      </a:r>
                    </a:p>
                  </a:txBody>
                  <a:tcPr marL="56947" marR="569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112285"/>
                  </a:ext>
                </a:extLst>
              </a:tr>
              <a:tr h="14678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담당자</a:t>
                      </a:r>
                      <a:endParaRPr lang="ko-KR" sz="9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6947" marR="569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김예지</a:t>
                      </a: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6947" marR="569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78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개발환경 </a:t>
                      </a:r>
                      <a:r>
                        <a:rPr lang="en-US" altLang="ko-KR" sz="9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/ </a:t>
                      </a:r>
                      <a:r>
                        <a:rPr lang="ko-KR" altLang="en-US" sz="9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언어</a:t>
                      </a:r>
                      <a:endParaRPr lang="ko-KR" sz="9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6947" marR="569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Spring Framework(JPA + Hibernate) / Java</a:t>
                      </a:r>
                      <a:endParaRPr lang="ko-KR" altLang="ko-KR" sz="9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6947" marR="569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125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6440" marR="76440" marT="38220" marB="382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8219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900" b="1" kern="100" baseline="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76440" marR="76440" marT="38220" marB="382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2B64C3CB-73D4-4333-A507-F530FCEBF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243" y="3682970"/>
            <a:ext cx="5708343" cy="2242408"/>
          </a:xfrm>
          <a:prstGeom prst="rect">
            <a:avLst/>
          </a:prstGeom>
        </p:spPr>
      </p:pic>
      <p:sp>
        <p:nvSpPr>
          <p:cNvPr id="6" name="제목 2">
            <a:extLst>
              <a:ext uri="{FF2B5EF4-FFF2-40B4-BE49-F238E27FC236}">
                <a16:creationId xmlns:a16="http://schemas.microsoft.com/office/drawing/2014/main" id="{D4742373-4219-42E5-B0E2-7C74018CEAAD}"/>
              </a:ext>
            </a:extLst>
          </p:cNvPr>
          <p:cNvSpPr txBox="1">
            <a:spLocks/>
          </p:cNvSpPr>
          <p:nvPr/>
        </p:nvSpPr>
        <p:spPr>
          <a:xfrm>
            <a:off x="680306" y="1056795"/>
            <a:ext cx="8640960" cy="514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95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JPA </a:t>
            </a:r>
            <a:r>
              <a:rPr lang="ko-KR" altLang="en-US" dirty="0"/>
              <a:t>를 사용한 </a:t>
            </a:r>
            <a:r>
              <a:rPr lang="en-US" altLang="ko-KR" dirty="0"/>
              <a:t>Entity Class</a:t>
            </a:r>
            <a:r>
              <a:rPr lang="ko-KR" altLang="en-US" dirty="0"/>
              <a:t> </a:t>
            </a:r>
            <a:r>
              <a:rPr lang="en-US" altLang="ko-KR" dirty="0"/>
              <a:t>Design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0BED2B-948A-4D4C-A257-9C23357F4D89}"/>
              </a:ext>
            </a:extLst>
          </p:cNvPr>
          <p:cNvSpPr/>
          <p:nvPr/>
        </p:nvSpPr>
        <p:spPr>
          <a:xfrm>
            <a:off x="680306" y="1470492"/>
            <a:ext cx="5314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관계형 데이터베이스의 관리를 표현하는 자바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API.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1C97C5-1A5A-470F-9DCA-5ECEA5E0E5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63" t="20926" r="47604" b="28485"/>
          <a:stretch/>
        </p:blipFill>
        <p:spPr>
          <a:xfrm>
            <a:off x="1936268" y="2711404"/>
            <a:ext cx="1752600" cy="31498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7423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CBB084-8E9A-4AC2-9B75-BB8B896F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94668"/>
            <a:ext cx="11521280" cy="514052"/>
          </a:xfrm>
        </p:spPr>
        <p:txBody>
          <a:bodyPr/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ER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Class Diagram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AA323D-40AE-46A8-8176-ED0E614030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702" b="38695"/>
          <a:stretch/>
        </p:blipFill>
        <p:spPr>
          <a:xfrm>
            <a:off x="135181" y="1495668"/>
            <a:ext cx="6296934" cy="38666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F0D23D-8906-410D-9E6F-B0D1F8CC8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572" y="1847587"/>
            <a:ext cx="4745762" cy="3288083"/>
          </a:xfrm>
          <a:prstGeom prst="rect">
            <a:avLst/>
          </a:prstGeom>
        </p:spPr>
      </p:pic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0575E0A7-5637-4243-9683-DCE57206B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317" y="5519749"/>
            <a:ext cx="8496944" cy="94358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ER </a:t>
            </a:r>
            <a:r>
              <a:rPr lang="ko-KR" altLang="en-US" dirty="0"/>
              <a:t>모델 완성</a:t>
            </a:r>
            <a:r>
              <a:rPr lang="en-US" altLang="ko-KR" dirty="0"/>
              <a:t>. Class Diagram </a:t>
            </a:r>
            <a:r>
              <a:rPr lang="ko-KR" altLang="en-US" dirty="0"/>
              <a:t>을 재 </a:t>
            </a:r>
            <a:r>
              <a:rPr lang="ko-KR" altLang="en-US" dirty="0" err="1"/>
              <a:t>작성중</a:t>
            </a:r>
            <a:r>
              <a:rPr lang="en-US" altLang="ko-KR" dirty="0"/>
              <a:t>. SRS</a:t>
            </a:r>
            <a:r>
              <a:rPr lang="ko-KR" altLang="en-US" dirty="0"/>
              <a:t>부터 수정이 필요함을 인지한 상황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MVC </a:t>
            </a:r>
            <a:r>
              <a:rPr lang="ko-KR" altLang="en-US" dirty="0"/>
              <a:t>모델을 사용할 경우 작성되는 </a:t>
            </a:r>
            <a:r>
              <a:rPr lang="en-US" altLang="ko-KR" dirty="0"/>
              <a:t>Class</a:t>
            </a:r>
            <a:r>
              <a:rPr lang="ko-KR" altLang="en-US" dirty="0"/>
              <a:t>간 관계 설정에 대한 이슈 해결이 필요</a:t>
            </a:r>
            <a:endParaRPr lang="en-US" altLang="ko-KR" dirty="0"/>
          </a:p>
        </p:txBody>
      </p:sp>
      <p:sp>
        <p:nvSpPr>
          <p:cNvPr id="9" name="사각형: 위쪽 모서리의 한쪽은 둥글고 다른 한쪽은 잘림 8">
            <a:extLst>
              <a:ext uri="{FF2B5EF4-FFF2-40B4-BE49-F238E27FC236}">
                <a16:creationId xmlns:a16="http://schemas.microsoft.com/office/drawing/2014/main" id="{15C8BF0A-A18B-4966-97BC-5EDF9EB845BB}"/>
              </a:ext>
            </a:extLst>
          </p:cNvPr>
          <p:cNvSpPr/>
          <p:nvPr/>
        </p:nvSpPr>
        <p:spPr>
          <a:xfrm>
            <a:off x="10464801" y="4224491"/>
            <a:ext cx="871621" cy="486611"/>
          </a:xfrm>
          <a:prstGeom prst="snip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Error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391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7DBE06C-56B7-4027-8214-C58C12671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사용자의 취향을 추천한다</a:t>
            </a:r>
            <a:r>
              <a:rPr lang="en-US" altLang="ko-KR" dirty="0"/>
              <a:t>  ==  “</a:t>
            </a:r>
            <a:r>
              <a:rPr lang="ko-KR" altLang="en-US" dirty="0"/>
              <a:t>유사한 </a:t>
            </a:r>
            <a:r>
              <a:rPr lang="en-US" altLang="ko-KR" dirty="0"/>
              <a:t>Cluster</a:t>
            </a:r>
            <a:r>
              <a:rPr lang="ko-KR" altLang="en-US" dirty="0"/>
              <a:t>들이 존재한다＂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0BB36F5-364C-41D2-81FE-E6B20478E8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" r="1495" b="5834"/>
          <a:stretch/>
        </p:blipFill>
        <p:spPr bwMode="auto">
          <a:xfrm>
            <a:off x="1222665" y="1848101"/>
            <a:ext cx="3440240" cy="250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6429A6-C434-4747-8EB0-E987D681D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187" y="2506548"/>
            <a:ext cx="4884932" cy="802356"/>
          </a:xfrm>
          <a:prstGeom prst="rect">
            <a:avLst/>
          </a:prstGeom>
        </p:spPr>
      </p:pic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9525FCB0-F616-40CB-A10A-E7B85C824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146" y="4416743"/>
            <a:ext cx="5339949" cy="9435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dirty="0"/>
              <a:t>5</a:t>
            </a:r>
            <a:r>
              <a:rPr lang="ko-KR" altLang="en-US" dirty="0" err="1"/>
              <a:t>만건의</a:t>
            </a:r>
            <a:r>
              <a:rPr lang="ko-KR" altLang="en-US" dirty="0"/>
              <a:t> 레코드 중</a:t>
            </a:r>
            <a:r>
              <a:rPr lang="en-US" altLang="ko-KR" dirty="0"/>
              <a:t>, </a:t>
            </a:r>
            <a:r>
              <a:rPr lang="ko-KR" altLang="en-US" dirty="0"/>
              <a:t>엔트로피 값이 높은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 </a:t>
            </a:r>
            <a:r>
              <a:rPr lang="en-US" altLang="ko-KR" dirty="0"/>
              <a:t>Col </a:t>
            </a:r>
            <a:r>
              <a:rPr lang="ko-KR" altLang="en-US" dirty="0"/>
              <a:t>들을 추출하여 계산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유사한 패턴의 집합</a:t>
            </a:r>
            <a:r>
              <a:rPr lang="ko-KR" altLang="en-US" dirty="0"/>
              <a:t>을 추출</a:t>
            </a:r>
            <a:endParaRPr lang="en-US" altLang="ko-KR" dirty="0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15E307A8-99F0-4255-B10B-0E1ECD4E257E}"/>
              </a:ext>
            </a:extLst>
          </p:cNvPr>
          <p:cNvSpPr txBox="1">
            <a:spLocks/>
          </p:cNvSpPr>
          <p:nvPr/>
        </p:nvSpPr>
        <p:spPr>
          <a:xfrm>
            <a:off x="6258187" y="4434940"/>
            <a:ext cx="5339949" cy="943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ko-KR" altLang="en-US" dirty="0"/>
              <a:t>사용자는 </a:t>
            </a:r>
            <a:r>
              <a:rPr lang="ko-KR" altLang="en-US" dirty="0">
                <a:solidFill>
                  <a:srgbClr val="FF0000"/>
                </a:solidFill>
              </a:rPr>
              <a:t>특정 집단에 속</a:t>
            </a:r>
            <a:r>
              <a:rPr lang="ko-KR" altLang="en-US" dirty="0"/>
              <a:t>하고</a:t>
            </a:r>
            <a:r>
              <a:rPr lang="en-US" altLang="ko-KR" dirty="0"/>
              <a:t>,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ko-KR" altLang="en-US" dirty="0"/>
              <a:t>해당 집단에 속하는 집단의 예측 평점이 존재한다</a:t>
            </a:r>
            <a:r>
              <a:rPr lang="en-US" altLang="ko-KR" dirty="0"/>
              <a:t>.</a:t>
            </a:r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2E39443F-1985-4262-A617-8BA9EC1AE750}"/>
              </a:ext>
            </a:extLst>
          </p:cNvPr>
          <p:cNvSpPr txBox="1">
            <a:spLocks/>
          </p:cNvSpPr>
          <p:nvPr/>
        </p:nvSpPr>
        <p:spPr>
          <a:xfrm>
            <a:off x="2642638" y="5991540"/>
            <a:ext cx="6693686" cy="943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ko-KR" altLang="en-US" dirty="0"/>
              <a:t>사용하는 추천 알고리즘의 핵심은 </a:t>
            </a:r>
            <a:r>
              <a:rPr lang="en-US" altLang="ko-KR" dirty="0">
                <a:solidFill>
                  <a:srgbClr val="FF0000"/>
                </a:solidFill>
              </a:rPr>
              <a:t>‘</a:t>
            </a:r>
            <a:r>
              <a:rPr lang="ko-KR" altLang="en-US" dirty="0">
                <a:solidFill>
                  <a:srgbClr val="FF0000"/>
                </a:solidFill>
              </a:rPr>
              <a:t>유사한 사용자의 군집이 존재한다</a:t>
            </a:r>
            <a:r>
              <a:rPr lang="en-US" altLang="ko-KR" dirty="0">
                <a:solidFill>
                  <a:srgbClr val="FF0000"/>
                </a:solidFill>
              </a:rPr>
              <a:t>’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041E22-E331-4CA2-8D98-224DC1359A9D}"/>
              </a:ext>
            </a:extLst>
          </p:cNvPr>
          <p:cNvSpPr/>
          <p:nvPr/>
        </p:nvSpPr>
        <p:spPr>
          <a:xfrm>
            <a:off x="1324745" y="1200908"/>
            <a:ext cx="3296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랜덤 포레스트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(Random Forest)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73D79A-D708-44AF-AB28-CEB0A7130BE3}"/>
              </a:ext>
            </a:extLst>
          </p:cNvPr>
          <p:cNvSpPr/>
          <p:nvPr/>
        </p:nvSpPr>
        <p:spPr>
          <a:xfrm>
            <a:off x="7721057" y="1219937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협업 필터링 방식</a:t>
            </a:r>
          </a:p>
        </p:txBody>
      </p:sp>
    </p:spTree>
    <p:extLst>
      <p:ext uri="{BB962C8B-B14F-4D97-AF65-F5344CB8AC3E}">
        <p14:creationId xmlns:p14="http://schemas.microsoft.com/office/powerpoint/2010/main" val="3712227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6C6D085-9C17-4F80-BD5F-7F3615A2F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94422"/>
            <a:ext cx="4140200" cy="2236178"/>
          </a:xfrm>
        </p:spPr>
        <p:txBody>
          <a:bodyPr/>
          <a:lstStyle/>
          <a:p>
            <a:r>
              <a:rPr lang="ko-KR" altLang="en-US" dirty="0"/>
              <a:t>랜덤 포레스트 </a:t>
            </a:r>
            <a:r>
              <a:rPr lang="en-US" altLang="ko-KR" dirty="0"/>
              <a:t>(Random Forest)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ko-KR" dirty="0"/>
              <a:t>다수의 의사결정</a:t>
            </a:r>
            <a:r>
              <a:rPr lang="ko-KR" altLang="en-US" dirty="0"/>
              <a:t>나무</a:t>
            </a:r>
            <a:r>
              <a:rPr lang="ko-KR" altLang="ko-KR" dirty="0"/>
              <a:t>로부터 나온 </a:t>
            </a:r>
            <a:br>
              <a:rPr lang="en-US" altLang="ko-KR" dirty="0"/>
            </a:br>
            <a:r>
              <a:rPr lang="ko-KR" altLang="ko-KR" dirty="0"/>
              <a:t>예측 결과를 </a:t>
            </a:r>
            <a:r>
              <a:rPr lang="en-US" altLang="ko-KR" dirty="0"/>
              <a:t>Voting</a:t>
            </a:r>
            <a:r>
              <a:rPr lang="ko-KR" altLang="en-US" dirty="0"/>
              <a:t>하여 예측 결과를</a:t>
            </a:r>
            <a:br>
              <a:rPr lang="en-US" altLang="ko-KR" dirty="0"/>
            </a:br>
            <a:r>
              <a:rPr lang="ko-KR" altLang="en-US" dirty="0"/>
              <a:t>내는</a:t>
            </a:r>
            <a:r>
              <a:rPr lang="ko-KR" altLang="ko-KR" dirty="0"/>
              <a:t> 앙상블 기법</a:t>
            </a:r>
            <a:endParaRPr lang="en-US" altLang="ko-KR" dirty="0"/>
          </a:p>
          <a:p>
            <a:pPr lvl="1"/>
            <a:r>
              <a:rPr lang="ko-KR" altLang="ko-KR" sz="700" dirty="0"/>
              <a:t>앙상블 방법</a:t>
            </a:r>
            <a:r>
              <a:rPr lang="en-US" altLang="ko-KR" sz="700" dirty="0"/>
              <a:t>(ensemble method) : </a:t>
            </a:r>
            <a:r>
              <a:rPr lang="ko-KR" altLang="ko-KR" sz="600" dirty="0"/>
              <a:t>여러 개의 모델을 학습시켜 그 모델들의</a:t>
            </a:r>
            <a:r>
              <a:rPr lang="en-US" altLang="ko-KR" sz="600" dirty="0"/>
              <a:t> </a:t>
            </a:r>
            <a:r>
              <a:rPr lang="ko-KR" altLang="ko-KR" sz="600" dirty="0"/>
              <a:t>예측결과들을 이용해 하나의 모델보다</a:t>
            </a:r>
            <a:r>
              <a:rPr lang="en-US" altLang="ko-KR" sz="600" dirty="0"/>
              <a:t> </a:t>
            </a:r>
            <a:r>
              <a:rPr lang="ko-KR" altLang="ko-KR" sz="600" dirty="0"/>
              <a:t>더 나은 값을 예측하는 방법</a:t>
            </a:r>
            <a:endParaRPr lang="en-US" altLang="ko-KR" sz="600" dirty="0"/>
          </a:p>
          <a:p>
            <a:pPr lvl="1"/>
            <a:endParaRPr lang="en-US" altLang="ko-KR" sz="600" dirty="0"/>
          </a:p>
          <a:p>
            <a:pPr marL="457200" lvl="1" indent="0">
              <a:buNone/>
            </a:pPr>
            <a:endParaRPr lang="ko-KR" altLang="ko-KR" sz="600" dirty="0"/>
          </a:p>
          <a:p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5660F8-5409-4D7E-90BA-6CF5B74F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여행지역 선택하기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ko-KR" dirty="0" err="1"/>
              <a:t>머신러닝</a:t>
            </a:r>
            <a:r>
              <a:rPr lang="ko-KR" altLang="en-US" dirty="0" err="1"/>
              <a:t>을</a:t>
            </a:r>
            <a:r>
              <a:rPr lang="ko-KR" altLang="en-US" dirty="0"/>
              <a:t> </a:t>
            </a:r>
            <a:r>
              <a:rPr lang="ko-KR" altLang="ko-KR" dirty="0"/>
              <a:t>이용한 </a:t>
            </a:r>
            <a:r>
              <a:rPr lang="ko-KR" altLang="en-US" dirty="0"/>
              <a:t>여행</a:t>
            </a:r>
            <a:r>
              <a:rPr lang="ko-KR" altLang="ko-KR" dirty="0"/>
              <a:t>지</a:t>
            </a:r>
            <a:r>
              <a:rPr lang="en-US" altLang="ko-KR" dirty="0"/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프로그램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FD969E9-EE3F-4716-891D-4C83E14487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" r="1495" b="5834"/>
          <a:stretch/>
        </p:blipFill>
        <p:spPr bwMode="auto">
          <a:xfrm>
            <a:off x="7137402" y="1413385"/>
            <a:ext cx="3012192" cy="219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2F58EFB-44ED-4DF7-ACF1-452A5928175C}"/>
              </a:ext>
            </a:extLst>
          </p:cNvPr>
          <p:cNvSpPr txBox="1">
            <a:spLocks/>
          </p:cNvSpPr>
          <p:nvPr/>
        </p:nvSpPr>
        <p:spPr>
          <a:xfrm>
            <a:off x="897201" y="4122981"/>
            <a:ext cx="5181600" cy="2083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공공데이터 </a:t>
            </a:r>
            <a:r>
              <a:rPr lang="en-US" altLang="ko-KR" dirty="0"/>
              <a:t>‘</a:t>
            </a:r>
            <a:r>
              <a:rPr lang="ko-KR" altLang="en-US" dirty="0"/>
              <a:t>국민여행조사</a:t>
            </a:r>
            <a:r>
              <a:rPr lang="en-US" altLang="ko-KR" dirty="0"/>
              <a:t>’</a:t>
            </a:r>
            <a:r>
              <a:rPr lang="ko-KR" altLang="en-US" dirty="0"/>
              <a:t> 데이터 이용</a:t>
            </a:r>
            <a:r>
              <a:rPr lang="en-US" altLang="ko-KR" dirty="0"/>
              <a:t>(2015~2017</a:t>
            </a:r>
            <a:r>
              <a:rPr lang="ko-KR" altLang="en-US" dirty="0"/>
              <a:t>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지역 추천시에 설문조사를 받아서 모델에 넣어 사용자가 어떤 지역으로 여행을 가고 싶어할지 예측</a:t>
            </a:r>
            <a:endParaRPr lang="en-US" altLang="ko-KR" dirty="0"/>
          </a:p>
          <a:p>
            <a:r>
              <a:rPr lang="ko-KR" altLang="en-US" dirty="0" err="1"/>
              <a:t>출력값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지역명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시군구단위</a:t>
            </a:r>
            <a:r>
              <a:rPr lang="ko-KR" altLang="en-US" dirty="0"/>
              <a:t> 코드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FA982B2C-633A-49C2-90E7-7AEA3AF23BDC}"/>
              </a:ext>
            </a:extLst>
          </p:cNvPr>
          <p:cNvSpPr txBox="1">
            <a:spLocks/>
          </p:cNvSpPr>
          <p:nvPr/>
        </p:nvSpPr>
        <p:spPr>
          <a:xfrm>
            <a:off x="6741160" y="3916302"/>
            <a:ext cx="5181600" cy="1701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171450" indent="-171450">
              <a:lnSpc>
                <a:spcPct val="15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1500" b="1"/>
            </a:lvl1pPr>
            <a:lvl2pPr marL="6858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5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설문조사</a:t>
            </a:r>
            <a:r>
              <a:rPr lang="en-US" altLang="ko-KR" dirty="0"/>
              <a:t> Column</a:t>
            </a:r>
            <a:r>
              <a:rPr lang="ko-KR" altLang="en-US" dirty="0"/>
              <a:t>값 </a:t>
            </a:r>
            <a:r>
              <a:rPr lang="en-US" altLang="ko-KR" dirty="0"/>
              <a:t>(xlsx </a:t>
            </a:r>
            <a:r>
              <a:rPr lang="ko-KR" altLang="en-US" dirty="0"/>
              <a:t>파일 참조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D93385-FEBA-4ED2-861A-B1CACCA52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201" y="4420967"/>
            <a:ext cx="5650978" cy="169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67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 관광지 조회하기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퍼스널리티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추천 </a:t>
            </a:r>
            <a:r>
              <a:rPr lang="ko-KR" altLang="en-US" dirty="0"/>
              <a:t>피드백 알고리즘 개요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356F70-DAFC-4EB3-9A64-AE75E0CDE1B3}"/>
              </a:ext>
            </a:extLst>
          </p:cNvPr>
          <p:cNvSpPr txBox="1"/>
          <p:nvPr/>
        </p:nvSpPr>
        <p:spPr>
          <a:xfrm>
            <a:off x="897072" y="1120273"/>
            <a:ext cx="336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가중치 재조정 추천 시스템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8D57F6-3B18-4BA1-BB8F-C5A34AD3D1A7}"/>
              </a:ext>
            </a:extLst>
          </p:cNvPr>
          <p:cNvSpPr txBox="1"/>
          <p:nvPr/>
        </p:nvSpPr>
        <p:spPr>
          <a:xfrm>
            <a:off x="1900260" y="1706117"/>
            <a:ext cx="787255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 시스템의 추천 기법은 주로 두 단계를 거쳐 이루어진다</a:t>
            </a:r>
            <a:r>
              <a:rPr lang="en-US" altLang="ko-KR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3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기반 협업 필터링 기법</a:t>
            </a:r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경우</a:t>
            </a:r>
            <a:r>
              <a:rPr lang="en-US" altLang="ko-KR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marL="257175" indent="-257175">
              <a:buAutoNum type="arabicParenBoth"/>
            </a:pPr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유사한 사용자를 찾기 위해 유사도</a:t>
            </a:r>
            <a:r>
              <a:rPr lang="en-US" altLang="ko-KR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(Similarity)</a:t>
            </a:r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계산한 뒤</a:t>
            </a:r>
            <a:r>
              <a:rPr lang="en-US" altLang="ko-KR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marL="257175" indent="-257175">
              <a:buAutoNum type="arabicParenBoth"/>
            </a:pPr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유사도를 기반으로 유사 사용자의 평점을 이용하여 해당 사용자의 평점을 예측한다</a:t>
            </a:r>
            <a:r>
              <a:rPr lang="en-US" altLang="ko-KR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단계 중 </a:t>
            </a:r>
            <a:r>
              <a:rPr lang="ko-KR" altLang="en-US" sz="13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사용자의 평점을 예측</a:t>
            </a:r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하기 위해 사용되는 기법이 가중치 재조정 기법이다</a:t>
            </a:r>
            <a:r>
              <a:rPr lang="en-US" altLang="ko-KR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이를 식으로 나타내면 다음과 같다</a:t>
            </a:r>
            <a:r>
              <a:rPr lang="en-US" altLang="ko-KR" sz="13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25D448-BEF7-4E08-B2D4-634C622CC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021" y="3441164"/>
            <a:ext cx="4884932" cy="8023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D228A9-D82C-45BF-8B0F-F3B495FADF3E}"/>
                  </a:ext>
                </a:extLst>
              </p:cNvPr>
              <p:cNvSpPr txBox="1"/>
              <p:nvPr/>
            </p:nvSpPr>
            <p:spPr>
              <a:xfrm>
                <a:off x="1900260" y="4952320"/>
                <a:ext cx="816569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Pred</a:t>
                </a:r>
                <a:r>
                  <a:rPr lang="en-US" altLang="ko-KR" sz="13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en-US" altLang="ko-KR" sz="135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a,i</a:t>
                </a:r>
                <a:r>
                  <a:rPr lang="en-US" altLang="ko-KR" sz="13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  <a:r>
                  <a:rPr lang="ko-KR" altLang="en-US" sz="13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는 아이템 </a:t>
                </a:r>
                <a:r>
                  <a:rPr lang="en-US" altLang="ko-KR" sz="135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i</a:t>
                </a:r>
                <a:r>
                  <a:rPr lang="ko-KR" altLang="en-US" sz="13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에 대한 사용자 </a:t>
                </a:r>
                <a:r>
                  <a:rPr lang="en-US" altLang="ko-KR" sz="13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</a:t>
                </a:r>
                <a:r>
                  <a:rPr lang="ko-KR" altLang="en-US" sz="13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 예측 평점을 나타낸다</a:t>
                </a:r>
                <a:r>
                  <a:rPr lang="en-US" altLang="ko-KR" sz="13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 N</a:t>
                </a:r>
                <a:r>
                  <a:rPr lang="ko-KR" altLang="en-US" sz="13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은 사용자 </a:t>
                </a:r>
                <a:r>
                  <a:rPr lang="en-US" altLang="ko-KR" sz="13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</a:t>
                </a:r>
                <a:r>
                  <a:rPr lang="ko-KR" altLang="en-US" sz="13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와 비슷한 선호도를 나타내는 사용자 그룹을 의미하여</a:t>
                </a:r>
                <a:r>
                  <a:rPr lang="en-US" altLang="ko-KR" sz="13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sim(</a:t>
                </a:r>
                <a:r>
                  <a:rPr lang="en-US" altLang="ko-KR" sz="135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a,b</a:t>
                </a:r>
                <a:r>
                  <a:rPr lang="en-US" altLang="ko-KR" sz="13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  <a:r>
                  <a:rPr lang="ko-KR" altLang="en-US" sz="13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는 사용자 </a:t>
                </a:r>
                <a:r>
                  <a:rPr lang="en-US" altLang="ko-KR" sz="13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</a:t>
                </a:r>
                <a:r>
                  <a:rPr lang="ko-KR" altLang="en-US" sz="13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와</a:t>
                </a:r>
                <a:r>
                  <a:rPr lang="en-US" altLang="ko-KR" sz="13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b</a:t>
                </a:r>
                <a:r>
                  <a:rPr lang="ko-KR" altLang="en-US" sz="13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간의 유사도를 나타낸다</a:t>
                </a:r>
                <a:r>
                  <a:rPr lang="en-US" altLang="ko-KR" sz="13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</a:p>
              <a:p>
                <a:r>
                  <a:rPr lang="en-US" altLang="ko-KR" sz="13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ko-KR" sz="13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ko-KR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sz="13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3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와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ko-KR" sz="13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ko-KR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sz="13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는 각각 가중치를 적용하기 전 사용자 </a:t>
                </a:r>
                <a:r>
                  <a:rPr lang="en-US" altLang="ko-KR" sz="13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</a:t>
                </a:r>
                <a:r>
                  <a:rPr lang="ko-KR" altLang="en-US" sz="13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와 </a:t>
                </a:r>
                <a:r>
                  <a:rPr lang="en-US" altLang="ko-KR" sz="13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b</a:t>
                </a:r>
                <a:r>
                  <a:rPr lang="ko-KR" altLang="en-US" sz="13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에 의해 주어진 실제 평점의 평균을 나타낸다</a:t>
                </a:r>
                <a:r>
                  <a:rPr lang="en-US" altLang="ko-KR" sz="13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  <a:endParaRPr lang="ko-KR" altLang="ko-KR" sz="13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endParaRPr lang="ko-KR" altLang="en-US" sz="13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D228A9-D82C-45BF-8B0F-F3B495FAD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260" y="4952320"/>
                <a:ext cx="8165695" cy="923330"/>
              </a:xfrm>
              <a:prstGeom prst="rect">
                <a:avLst/>
              </a:prstGeom>
              <a:blipFill>
                <a:blip r:embed="rId3"/>
                <a:stretch>
                  <a:fillRect l="-224" t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406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663</Words>
  <Application>Microsoft Office PowerPoint</Application>
  <PresentationFormat>와이드스크린</PresentationFormat>
  <Paragraphs>100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AppleSDGothicNeoL00</vt:lpstr>
      <vt:lpstr>AppleSDGothicNeoM00</vt:lpstr>
      <vt:lpstr>나눔바른고딕</vt:lpstr>
      <vt:lpstr>맑은 고딕</vt:lpstr>
      <vt:lpstr>Arial</vt:lpstr>
      <vt:lpstr>Calibri</vt:lpstr>
      <vt:lpstr>Calibri Light</vt:lpstr>
      <vt:lpstr>Cambria Math</vt:lpstr>
      <vt:lpstr>Times New Roman</vt:lpstr>
      <vt:lpstr>Wingdings</vt:lpstr>
      <vt:lpstr>Office 테마</vt:lpstr>
      <vt:lpstr>2019년도 융합소프트웨어 종합설계 1팀 – 신수동 크러셔</vt:lpstr>
      <vt:lpstr>환경설정 – Git 을 통해 이하 8개 필요 프로그램 환경 설정 배포(완료)</vt:lpstr>
      <vt:lpstr>SAD – 1팀 기본 설계 특징 : MVC  디자인 패턴</vt:lpstr>
      <vt:lpstr>SAD 상세 설계서 구성항목</vt:lpstr>
      <vt:lpstr>상세 설계서 구조– Entity Class (JPA)</vt:lpstr>
      <vt:lpstr>ER 모델링 &amp; Class Diagram</vt:lpstr>
      <vt:lpstr>사용자의 취향을 추천한다  ==  “유사한 Cluster들이 존재한다＂</vt:lpstr>
      <vt:lpstr>여행지역 선택하기 – 머신러닝을 이용한 여행지 추천 &lt;데이터 프로그램&gt;</vt:lpstr>
      <vt:lpstr>추천 관광지 조회하기 – 퍼스널리티 추천 피드백 알고리즘 개요</vt:lpstr>
      <vt:lpstr>SAD 설계서 작성상의 이슈들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2019년도 융합소프트웨어 종합설계 1팀 – 신수동 크러셔</dc:title>
  <dc:creator>서한얼</dc:creator>
  <cp:lastModifiedBy>서한얼</cp:lastModifiedBy>
  <cp:revision>23</cp:revision>
  <dcterms:created xsi:type="dcterms:W3CDTF">2019-11-14T01:12:19Z</dcterms:created>
  <dcterms:modified xsi:type="dcterms:W3CDTF">2019-11-14T03:29:59Z</dcterms:modified>
</cp:coreProperties>
</file>