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910" r:id="rId1"/>
  </p:sldMasterIdLst>
  <p:notesMasterIdLst>
    <p:notesMasterId r:id="rId7"/>
  </p:notesMasterIdLst>
  <p:handoutMasterIdLst>
    <p:handoutMasterId r:id="rId8"/>
  </p:handoutMasterIdLst>
  <p:sldIdLst>
    <p:sldId id="2149" r:id="rId2"/>
    <p:sldId id="2195" r:id="rId3"/>
    <p:sldId id="2196" r:id="rId4"/>
    <p:sldId id="2197" r:id="rId5"/>
    <p:sldId id="2198" r:id="rId6"/>
  </p:sldIdLst>
  <p:sldSz cx="9906000" cy="6858000" type="A4"/>
  <p:notesSz cx="9926638" cy="67976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sz="1500" b="1" kern="1200">
        <a:solidFill>
          <a:schemeClr val="tx1"/>
        </a:solidFill>
        <a:latin typeface="Arial" charset="0"/>
        <a:ea typeface="-윤고딕130" pitchFamily="18" charset="-127"/>
        <a:cs typeface="+mn-cs"/>
      </a:defRPr>
    </a:lvl1pPr>
    <a:lvl2pPr marL="466563" algn="l" rtl="0" fontAlgn="base" latinLnBrk="1">
      <a:spcBef>
        <a:spcPct val="0"/>
      </a:spcBef>
      <a:spcAft>
        <a:spcPct val="0"/>
      </a:spcAft>
      <a:defRPr sz="1500" b="1" kern="1200">
        <a:solidFill>
          <a:schemeClr val="tx1"/>
        </a:solidFill>
        <a:latin typeface="Arial" charset="0"/>
        <a:ea typeface="-윤고딕130" pitchFamily="18" charset="-127"/>
        <a:cs typeface="+mn-cs"/>
      </a:defRPr>
    </a:lvl2pPr>
    <a:lvl3pPr marL="933124" algn="l" rtl="0" fontAlgn="base" latinLnBrk="1">
      <a:spcBef>
        <a:spcPct val="0"/>
      </a:spcBef>
      <a:spcAft>
        <a:spcPct val="0"/>
      </a:spcAft>
      <a:defRPr sz="1500" b="1" kern="1200">
        <a:solidFill>
          <a:schemeClr val="tx1"/>
        </a:solidFill>
        <a:latin typeface="Arial" charset="0"/>
        <a:ea typeface="-윤고딕130" pitchFamily="18" charset="-127"/>
        <a:cs typeface="+mn-cs"/>
      </a:defRPr>
    </a:lvl3pPr>
    <a:lvl4pPr marL="1399688" algn="l" rtl="0" fontAlgn="base" latinLnBrk="1">
      <a:spcBef>
        <a:spcPct val="0"/>
      </a:spcBef>
      <a:spcAft>
        <a:spcPct val="0"/>
      </a:spcAft>
      <a:defRPr sz="1500" b="1" kern="1200">
        <a:solidFill>
          <a:schemeClr val="tx1"/>
        </a:solidFill>
        <a:latin typeface="Arial" charset="0"/>
        <a:ea typeface="-윤고딕130" pitchFamily="18" charset="-127"/>
        <a:cs typeface="+mn-cs"/>
      </a:defRPr>
    </a:lvl4pPr>
    <a:lvl5pPr marL="1866251" algn="l" rtl="0" fontAlgn="base" latinLnBrk="1">
      <a:spcBef>
        <a:spcPct val="0"/>
      </a:spcBef>
      <a:spcAft>
        <a:spcPct val="0"/>
      </a:spcAft>
      <a:defRPr sz="1500" b="1" kern="1200">
        <a:solidFill>
          <a:schemeClr val="tx1"/>
        </a:solidFill>
        <a:latin typeface="Arial" charset="0"/>
        <a:ea typeface="-윤고딕130" pitchFamily="18" charset="-127"/>
        <a:cs typeface="+mn-cs"/>
      </a:defRPr>
    </a:lvl5pPr>
    <a:lvl6pPr marL="2332812" algn="l" defTabSz="933124" rtl="0" eaLnBrk="1" latinLnBrk="1" hangingPunct="1">
      <a:defRPr sz="1500" b="1" kern="1200">
        <a:solidFill>
          <a:schemeClr val="tx1"/>
        </a:solidFill>
        <a:latin typeface="Arial" charset="0"/>
        <a:ea typeface="-윤고딕130" pitchFamily="18" charset="-127"/>
        <a:cs typeface="+mn-cs"/>
      </a:defRPr>
    </a:lvl6pPr>
    <a:lvl7pPr marL="2799374" algn="l" defTabSz="933124" rtl="0" eaLnBrk="1" latinLnBrk="1" hangingPunct="1">
      <a:defRPr sz="1500" b="1" kern="1200">
        <a:solidFill>
          <a:schemeClr val="tx1"/>
        </a:solidFill>
        <a:latin typeface="Arial" charset="0"/>
        <a:ea typeface="-윤고딕130" pitchFamily="18" charset="-127"/>
        <a:cs typeface="+mn-cs"/>
      </a:defRPr>
    </a:lvl7pPr>
    <a:lvl8pPr marL="3265938" algn="l" defTabSz="933124" rtl="0" eaLnBrk="1" latinLnBrk="1" hangingPunct="1">
      <a:defRPr sz="1500" b="1" kern="1200">
        <a:solidFill>
          <a:schemeClr val="tx1"/>
        </a:solidFill>
        <a:latin typeface="Arial" charset="0"/>
        <a:ea typeface="-윤고딕130" pitchFamily="18" charset="-127"/>
        <a:cs typeface="+mn-cs"/>
      </a:defRPr>
    </a:lvl8pPr>
    <a:lvl9pPr marL="3732499" algn="l" defTabSz="933124" rtl="0" eaLnBrk="1" latinLnBrk="1" hangingPunct="1">
      <a:defRPr sz="1500" b="1" kern="1200">
        <a:solidFill>
          <a:schemeClr val="tx1"/>
        </a:solidFill>
        <a:latin typeface="Arial" charset="0"/>
        <a:ea typeface="-윤고딕130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22873FE-619D-4E68-8E2E-C54E372E1703}">
          <p14:sldIdLst>
            <p14:sldId id="2149"/>
            <p14:sldId id="2195"/>
            <p14:sldId id="2196"/>
            <p14:sldId id="2197"/>
            <p14:sldId id="21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44">
          <p15:clr>
            <a:srgbClr val="A4A3A4"/>
          </p15:clr>
        </p15:guide>
        <p15:guide id="2" orient="horz" pos="374">
          <p15:clr>
            <a:srgbClr val="A4A3A4"/>
          </p15:clr>
        </p15:guide>
        <p15:guide id="3" pos="6068">
          <p15:clr>
            <a:srgbClr val="A4A3A4"/>
          </p15:clr>
        </p15:guide>
        <p15:guide id="4" pos="172">
          <p15:clr>
            <a:srgbClr val="A4A3A4"/>
          </p15:clr>
        </p15:guide>
        <p15:guide id="5" pos="3120">
          <p15:clr>
            <a:srgbClr val="A4A3A4"/>
          </p15:clr>
        </p15:guide>
        <p15:guide id="6" orient="horz" pos="771" userDrawn="1">
          <p15:clr>
            <a:srgbClr val="A4A3A4"/>
          </p15:clr>
        </p15:guide>
        <p15:guide id="7" orient="horz" pos="1281" userDrawn="1">
          <p15:clr>
            <a:srgbClr val="A4A3A4"/>
          </p15:clr>
        </p15:guide>
        <p15:guide id="8" pos="3205" userDrawn="1">
          <p15:clr>
            <a:srgbClr val="A4A3A4"/>
          </p15:clr>
        </p15:guide>
        <p15:guide id="9" pos="3035" userDrawn="1">
          <p15:clr>
            <a:srgbClr val="A4A3A4"/>
          </p15:clr>
        </p15:guide>
        <p15:guide id="10" orient="horz" pos="941" userDrawn="1">
          <p15:clr>
            <a:srgbClr val="A4A3A4"/>
          </p15:clr>
        </p15:guide>
        <p15:guide id="11" orient="horz" pos="1168" userDrawn="1">
          <p15:clr>
            <a:srgbClr val="A4A3A4"/>
          </p15:clr>
        </p15:guide>
        <p15:guide id="12" orient="horz" pos="24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>
          <p15:clr>
            <a:srgbClr val="A4A3A4"/>
          </p15:clr>
        </p15:guide>
        <p15:guide id="2" pos="3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9F1"/>
    <a:srgbClr val="ECECEC"/>
    <a:srgbClr val="C5D9F1"/>
    <a:srgbClr val="356D62"/>
    <a:srgbClr val="0000FF"/>
    <a:srgbClr val="0066FF"/>
    <a:srgbClr val="E9EFF7"/>
    <a:srgbClr val="C8E4DF"/>
    <a:srgbClr val="E8E8E8"/>
    <a:srgbClr val="92C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91" autoAdjust="0"/>
    <p:restoredTop sz="94761" autoAdjust="0"/>
  </p:normalViewPr>
  <p:slideViewPr>
    <p:cSldViewPr snapToObjects="1" showGuides="1">
      <p:cViewPr varScale="1">
        <p:scale>
          <a:sx n="109" d="100"/>
          <a:sy n="109" d="100"/>
        </p:scale>
        <p:origin x="1878" y="108"/>
      </p:cViewPr>
      <p:guideLst>
        <p:guide orient="horz" pos="4144"/>
        <p:guide orient="horz" pos="374"/>
        <p:guide pos="6068"/>
        <p:guide pos="172"/>
        <p:guide pos="3120"/>
        <p:guide orient="horz" pos="771"/>
        <p:guide orient="horz" pos="1281"/>
        <p:guide pos="3205"/>
        <p:guide pos="3035"/>
        <p:guide orient="horz" pos="941"/>
        <p:guide orient="horz" pos="1168"/>
        <p:guide orient="horz" pos="24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164"/>
    </p:cViewPr>
  </p:sorterViewPr>
  <p:notesViewPr>
    <p:cSldViewPr snapToObjects="1" showGuides="1">
      <p:cViewPr varScale="1">
        <p:scale>
          <a:sx n="79" d="100"/>
          <a:sy n="79" d="100"/>
        </p:scale>
        <p:origin x="-3924" y="-96"/>
      </p:cViewPr>
      <p:guideLst>
        <p:guide orient="horz" pos="2142"/>
        <p:guide pos="312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2" y="1"/>
            <a:ext cx="4300309" cy="339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5" tIns="46197" rIns="92395" bIns="46197" numCol="1" anchor="t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1" sz="1200" b="0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6345" y="1"/>
            <a:ext cx="4300307" cy="339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5" tIns="46197" rIns="92395" bIns="46197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1" sz="1200" b="0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2" y="6458501"/>
            <a:ext cx="4300309" cy="339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5" tIns="46197" rIns="92395" bIns="46197" numCol="1" anchor="b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1" sz="1200" b="0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6345" y="6458501"/>
            <a:ext cx="4300307" cy="339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5" tIns="46197" rIns="92395" bIns="46197" numCol="1" anchor="b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1" sz="1200" b="0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fld id="{87BA7AB5-96C3-4B30-9D7A-84E200896ADD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7960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2" y="1"/>
            <a:ext cx="4300309" cy="339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5" tIns="46197" rIns="92395" bIns="46197" numCol="1" anchor="t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1" sz="1200" b="0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6345" y="1"/>
            <a:ext cx="4300307" cy="339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5" tIns="46197" rIns="92395" bIns="46197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1" sz="1200" b="0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2613" y="512763"/>
            <a:ext cx="3681412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716" y="3228718"/>
            <a:ext cx="7279224" cy="3059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5" tIns="46197" rIns="92395" bIns="461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2" y="6458501"/>
            <a:ext cx="4300309" cy="339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5" tIns="46197" rIns="92395" bIns="46197" numCol="1" anchor="b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1" sz="1200" b="0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6345" y="6458501"/>
            <a:ext cx="4300307" cy="339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5" tIns="46197" rIns="92395" bIns="46197" numCol="1" anchor="b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1" sz="1200" b="0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fld id="{96207D55-CA71-4813-B9B3-2098239867CB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6193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66563" algn="l" rtl="0" eaLnBrk="0" fontAlgn="base" latinLnBrk="1" hangingPunct="0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33124" algn="l" rtl="0" eaLnBrk="0" fontAlgn="base" latinLnBrk="1" hangingPunct="0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99688" algn="l" rtl="0" eaLnBrk="0" fontAlgn="base" latinLnBrk="1" hangingPunct="0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66251" algn="l" rtl="0" eaLnBrk="0" fontAlgn="base" latinLnBrk="1" hangingPunct="0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332812" algn="l" defTabSz="93312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99374" algn="l" defTabSz="93312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265938" algn="l" defTabSz="93312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732499" algn="l" defTabSz="93312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-윤고딕130" pitchFamily="18" charset="-127"/>
              </a:defRPr>
            </a:lvl1pPr>
            <a:lvl2pPr marL="743241" indent="-285863" eaLnBrk="0" hangingPunct="0">
              <a:defRPr sz="1400" b="1">
                <a:solidFill>
                  <a:schemeClr val="tx1"/>
                </a:solidFill>
                <a:latin typeface="Arial" charset="0"/>
                <a:ea typeface="-윤고딕130" pitchFamily="18" charset="-127"/>
              </a:defRPr>
            </a:lvl2pPr>
            <a:lvl3pPr marL="1143449" indent="-228691" eaLnBrk="0" hangingPunct="0">
              <a:defRPr sz="1400" b="1">
                <a:solidFill>
                  <a:schemeClr val="tx1"/>
                </a:solidFill>
                <a:latin typeface="Arial" charset="0"/>
                <a:ea typeface="-윤고딕130" pitchFamily="18" charset="-127"/>
              </a:defRPr>
            </a:lvl3pPr>
            <a:lvl4pPr marL="1600829" indent="-228691" eaLnBrk="0" hangingPunct="0">
              <a:defRPr sz="1400" b="1">
                <a:solidFill>
                  <a:schemeClr val="tx1"/>
                </a:solidFill>
                <a:latin typeface="Arial" charset="0"/>
                <a:ea typeface="-윤고딕130" pitchFamily="18" charset="-127"/>
              </a:defRPr>
            </a:lvl4pPr>
            <a:lvl5pPr marL="2058209" indent="-228691" eaLnBrk="0" hangingPunct="0">
              <a:defRPr sz="1400" b="1">
                <a:solidFill>
                  <a:schemeClr val="tx1"/>
                </a:solidFill>
                <a:latin typeface="Arial" charset="0"/>
                <a:ea typeface="-윤고딕130" pitchFamily="18" charset="-127"/>
              </a:defRPr>
            </a:lvl5pPr>
            <a:lvl6pPr marL="2515590" indent="-228691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-윤고딕130" pitchFamily="18" charset="-127"/>
              </a:defRPr>
            </a:lvl6pPr>
            <a:lvl7pPr marL="2972968" indent="-228691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-윤고딕130" pitchFamily="18" charset="-127"/>
              </a:defRPr>
            </a:lvl7pPr>
            <a:lvl8pPr marL="3430348" indent="-228691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-윤고딕130" pitchFamily="18" charset="-127"/>
              </a:defRPr>
            </a:lvl8pPr>
            <a:lvl9pPr marL="3887728" indent="-228691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-윤고딕130" pitchFamily="18" charset="-127"/>
              </a:defRPr>
            </a:lvl9pPr>
          </a:lstStyle>
          <a:p>
            <a:pPr eaLnBrk="1" hangingPunct="1"/>
            <a:fld id="{CD03FD4E-AFE0-4535-BBA1-BF6A824388C0}" type="slidenum">
              <a:rPr lang="ko-KR" altLang="en-US" sz="1200" b="0">
                <a:solidFill>
                  <a:prstClr val="black"/>
                </a:solidFill>
                <a:ea typeface="돋움" pitchFamily="50" charset="-127"/>
              </a:rPr>
              <a:pPr eaLnBrk="1" hangingPunct="1"/>
              <a:t>0</a:t>
            </a:fld>
            <a:endParaRPr lang="en-US" altLang="ko-KR" sz="1200" b="0" dirty="0">
              <a:solidFill>
                <a:prstClr val="black"/>
              </a:solidFill>
              <a:ea typeface="돋움" pitchFamily="50" charset="-127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8963" y="512763"/>
            <a:ext cx="3683000" cy="2549525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246" y="3228655"/>
            <a:ext cx="7280156" cy="30600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12" tIns="46606" rIns="93212" bIns="46606"/>
          <a:lstStyle/>
          <a:p>
            <a:pPr eaLnBrk="1" hangingPunct="1"/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865" indent="-342865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07D55-CA71-4813-B9B3-2098239867CB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418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865" indent="-342865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07D55-CA71-4813-B9B3-2098239867CB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418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865" indent="-342865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07D55-CA71-4813-B9B3-2098239867CB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387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865" indent="-342865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07D55-CA71-4813-B9B3-2098239867CB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217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000241"/>
            <a:ext cx="8420100" cy="1214446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1" y="4786322"/>
            <a:ext cx="6934200" cy="85247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0097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rrowheads="1"/>
          </p:cNvPicPr>
          <p:nvPr userDrawn="1"/>
        </p:nvPicPr>
        <p:blipFill rotWithShape="1">
          <a:blip r:embed="rId2" cstate="print"/>
          <a:srcRect r="16257"/>
          <a:stretch/>
        </p:blipFill>
        <p:spPr bwMode="auto">
          <a:xfrm>
            <a:off x="7" y="566284"/>
            <a:ext cx="9918000" cy="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7001" y="-24"/>
            <a:ext cx="8892000" cy="511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507001" y="645443"/>
            <a:ext cx="8892000" cy="571500"/>
          </a:xfrm>
        </p:spPr>
        <p:txBody>
          <a:bodyPr/>
          <a:lstStyle>
            <a:lvl1pPr marL="0" indent="0">
              <a:buFontTx/>
              <a:buNone/>
              <a:defRPr sz="1400" b="1"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>
              <a:buFontTx/>
              <a:buNone/>
              <a:defRPr sz="1400">
                <a:latin typeface="HY견고딕" pitchFamily="18" charset="-127"/>
                <a:ea typeface="HY견고딕" pitchFamily="18" charset="-127"/>
              </a:defRPr>
            </a:lvl2pPr>
            <a:lvl3pPr>
              <a:buFontTx/>
              <a:buNone/>
              <a:defRPr sz="1400">
                <a:latin typeface="HY견고딕" pitchFamily="18" charset="-127"/>
                <a:ea typeface="HY견고딕" pitchFamily="18" charset="-127"/>
              </a:defRPr>
            </a:lvl3pPr>
            <a:lvl4pPr>
              <a:buFontTx/>
              <a:buNone/>
              <a:defRPr sz="1400">
                <a:latin typeface="HY견고딕" pitchFamily="18" charset="-127"/>
                <a:ea typeface="HY견고딕" pitchFamily="18" charset="-127"/>
              </a:defRPr>
            </a:lvl4pPr>
            <a:lvl5pPr>
              <a:buFontTx/>
              <a:buNone/>
              <a:defRPr sz="1400"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>
          <a:xfrm>
            <a:off x="7429523" y="6715148"/>
            <a:ext cx="2476517" cy="142852"/>
          </a:xfrm>
        </p:spPr>
        <p:txBody>
          <a:bodyPr/>
          <a:lstStyle/>
          <a:p>
            <a:pPr>
              <a:defRPr/>
            </a:pPr>
            <a:fld id="{C6902699-0950-4C7F-8915-D03929D0402F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76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rrowheads="1"/>
          </p:cNvPicPr>
          <p:nvPr userDrawn="1"/>
        </p:nvPicPr>
        <p:blipFill rotWithShape="1">
          <a:blip r:embed="rId2" cstate="print"/>
          <a:srcRect r="16257"/>
          <a:stretch/>
        </p:blipFill>
        <p:spPr bwMode="auto">
          <a:xfrm>
            <a:off x="7" y="566284"/>
            <a:ext cx="9918000" cy="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7001" y="-24"/>
            <a:ext cx="8892000" cy="511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507006" y="645443"/>
            <a:ext cx="9122775" cy="571500"/>
          </a:xfrm>
        </p:spPr>
        <p:txBody>
          <a:bodyPr/>
          <a:lstStyle>
            <a:lvl1pPr marL="0" indent="0">
              <a:buFontTx/>
              <a:buNone/>
              <a:defRPr sz="1400" b="1"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>
              <a:buFontTx/>
              <a:buNone/>
              <a:defRPr sz="1400">
                <a:latin typeface="HY견고딕" pitchFamily="18" charset="-127"/>
                <a:ea typeface="HY견고딕" pitchFamily="18" charset="-127"/>
              </a:defRPr>
            </a:lvl2pPr>
            <a:lvl3pPr>
              <a:buFontTx/>
              <a:buNone/>
              <a:defRPr sz="1400">
                <a:latin typeface="HY견고딕" pitchFamily="18" charset="-127"/>
                <a:ea typeface="HY견고딕" pitchFamily="18" charset="-127"/>
              </a:defRPr>
            </a:lvl3pPr>
            <a:lvl4pPr>
              <a:buFontTx/>
              <a:buNone/>
              <a:defRPr sz="1400">
                <a:latin typeface="HY견고딕" pitchFamily="18" charset="-127"/>
                <a:ea typeface="HY견고딕" pitchFamily="18" charset="-127"/>
              </a:defRPr>
            </a:lvl4pPr>
            <a:lvl5pPr>
              <a:buFontTx/>
              <a:buNone/>
              <a:defRPr sz="1400"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>
          <a:xfrm>
            <a:off x="7429523" y="6715148"/>
            <a:ext cx="2476517" cy="142852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fld id="{C6902699-0950-4C7F-8915-D03929D0402F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17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203429" y="6715148"/>
            <a:ext cx="1702606" cy="142852"/>
          </a:xfrm>
        </p:spPr>
        <p:txBody>
          <a:bodyPr/>
          <a:lstStyle/>
          <a:p>
            <a:pPr>
              <a:defRPr/>
            </a:pPr>
            <a:fld id="{C6902699-0950-4C7F-8915-D03929D0402F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07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12914" y="2338391"/>
            <a:ext cx="6478587" cy="287972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10000"/>
              </a:lnSpc>
              <a:defRPr sz="20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6130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6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2"/>
          <p:cNvSpPr>
            <a:spLocks noGrp="1"/>
          </p:cNvSpPr>
          <p:nvPr>
            <p:ph type="dt" sz="half" idx="2"/>
          </p:nvPr>
        </p:nvSpPr>
        <p:spPr>
          <a:xfrm>
            <a:off x="495301" y="6707188"/>
            <a:ext cx="2311400" cy="150812"/>
          </a:xfrm>
          <a:prstGeom prst="rect">
            <a:avLst/>
          </a:prstGeom>
        </p:spPr>
        <p:txBody>
          <a:bodyPr anchor="ctr"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00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b="0" dirty="0">
              <a:solidFill>
                <a:prstClr val="black"/>
              </a:solidFill>
            </a:endParaRP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3384550" y="6707188"/>
            <a:ext cx="3136900" cy="150812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b="0" dirty="0">
              <a:solidFill>
                <a:prstClr val="black"/>
              </a:solidFill>
            </a:endParaRPr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7099300" y="6707188"/>
            <a:ext cx="2311400" cy="150812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000">
                <a:latin typeface="+mn-ea"/>
                <a:ea typeface="+mn-ea"/>
              </a:defRPr>
            </a:lvl1pPr>
          </a:lstStyle>
          <a:p>
            <a:pPr>
              <a:defRPr/>
            </a:pPr>
            <a:fld id="{C6902699-0950-4C7F-8915-D03929D0402F}" type="slidenum">
              <a:rPr lang="ko-KR" altLang="en-US" b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b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67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11" r:id="rId1"/>
    <p:sldLayoutId id="2147484912" r:id="rId2"/>
    <p:sldLayoutId id="2147484913" r:id="rId3"/>
    <p:sldLayoutId id="2147484914" r:id="rId4"/>
    <p:sldLayoutId id="2147484915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itchFamily="34" charset="0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1"/>
          <p:cNvSpPr txBox="1">
            <a:spLocks/>
          </p:cNvSpPr>
          <p:nvPr/>
        </p:nvSpPr>
        <p:spPr bwMode="auto">
          <a:xfrm>
            <a:off x="566740" y="1898830"/>
            <a:ext cx="8420100" cy="76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8" rIns="91417" bIns="45708" anchor="ctr"/>
          <a:lstStyle>
            <a:lvl1pPr marL="342900" indent="-342900" algn="just" defTabSz="762000" rtl="0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•"/>
              <a:defRPr kumimoji="1" sz="3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63588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돋움" pitchFamily="50" charset="-127"/>
              </a:defRPr>
            </a:lvl2pPr>
            <a:lvl3pPr marL="1182688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돋움" pitchFamily="50" charset="-127"/>
              </a:defRPr>
            </a:lvl3pPr>
            <a:lvl4pPr marL="1601788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돋움" pitchFamily="50" charset="-127"/>
              </a:defRPr>
            </a:lvl4pPr>
            <a:lvl5pPr marL="2057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돋움" pitchFamily="50" charset="-127"/>
              </a:defRPr>
            </a:lvl5pPr>
            <a:lvl6pPr marL="2514600" indent="-228600" algn="l" defTabSz="762000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돋움" pitchFamily="50" charset="-127"/>
              </a:defRPr>
            </a:lvl6pPr>
            <a:lvl7pPr marL="2971800" indent="-228600" algn="l" defTabSz="762000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돋움" pitchFamily="50" charset="-127"/>
              </a:defRPr>
            </a:lvl7pPr>
            <a:lvl8pPr marL="3429000" indent="-228600" algn="l" defTabSz="762000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돋움" pitchFamily="50" charset="-127"/>
              </a:defRPr>
            </a:lvl8pPr>
            <a:lvl9pPr marL="3886200" indent="-228600" algn="l" defTabSz="762000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돋움" pitchFamily="50" charset="-127"/>
              </a:defRPr>
            </a:lvl9pPr>
          </a:lstStyle>
          <a:p>
            <a:pPr marL="342814" indent="-342814" defTabSz="761812" latinLnBrk="0">
              <a:buFont typeface="Wingdings" pitchFamily="2" charset="2"/>
              <a:buNone/>
              <a:defRPr/>
            </a:pPr>
            <a:endParaRPr lang="ko-KR" altLang="en-US" sz="2000" kern="0" dirty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84209" y="2596764"/>
            <a:ext cx="8734285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7" name="텍스트 개체 틀 1"/>
          <p:cNvSpPr txBox="1">
            <a:spLocks/>
          </p:cNvSpPr>
          <p:nvPr/>
        </p:nvSpPr>
        <p:spPr bwMode="auto">
          <a:xfrm>
            <a:off x="578445" y="1808820"/>
            <a:ext cx="8420100" cy="76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8" rIns="91417" bIns="45708" anchor="ctr"/>
          <a:lstStyle>
            <a:lvl1pPr marL="342900" indent="-342900" algn="just" defTabSz="762000" rtl="0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•"/>
              <a:defRPr kumimoji="1" sz="3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63588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돋움" pitchFamily="50" charset="-127"/>
              </a:defRPr>
            </a:lvl2pPr>
            <a:lvl3pPr marL="1182688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돋움" pitchFamily="50" charset="-127"/>
              </a:defRPr>
            </a:lvl3pPr>
            <a:lvl4pPr marL="1601788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돋움" pitchFamily="50" charset="-127"/>
              </a:defRPr>
            </a:lvl4pPr>
            <a:lvl5pPr marL="2057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돋움" pitchFamily="50" charset="-127"/>
              </a:defRPr>
            </a:lvl5pPr>
            <a:lvl6pPr marL="2514600" indent="-228600" algn="l" defTabSz="762000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돋움" pitchFamily="50" charset="-127"/>
              </a:defRPr>
            </a:lvl6pPr>
            <a:lvl7pPr marL="2971800" indent="-228600" algn="l" defTabSz="762000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돋움" pitchFamily="50" charset="-127"/>
              </a:defRPr>
            </a:lvl7pPr>
            <a:lvl8pPr marL="3429000" indent="-228600" algn="l" defTabSz="762000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돋움" pitchFamily="50" charset="-127"/>
              </a:defRPr>
            </a:lvl8pPr>
            <a:lvl9pPr marL="3886200" indent="-228600" algn="l" defTabSz="762000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돋움" pitchFamily="50" charset="-127"/>
              </a:defRPr>
            </a:lvl9pPr>
          </a:lstStyle>
          <a:p>
            <a:pPr marL="342814" indent="-342814" defTabSz="761812" latinLnBrk="0">
              <a:buFont typeface="Wingdings" pitchFamily="2" charset="2"/>
              <a:buNone/>
              <a:defRPr/>
            </a:pPr>
            <a:r>
              <a:rPr lang="ko-KR" altLang="en-US" sz="2000" kern="0" dirty="0">
                <a:latin typeface="+mn-ea"/>
                <a:ea typeface="+mn-ea"/>
                <a:cs typeface="Times New Roman" panose="02020603050405020304" pitchFamily="18" charset="0"/>
              </a:rPr>
              <a:t>지역기반 한국형 여행 </a:t>
            </a:r>
            <a:r>
              <a:rPr lang="en-US" altLang="ko-KR" sz="2000" kern="0" dirty="0">
                <a:latin typeface="+mn-ea"/>
                <a:ea typeface="+mn-ea"/>
                <a:cs typeface="Times New Roman" panose="02020603050405020304" pitchFamily="18" charset="0"/>
              </a:rPr>
              <a:t>SNS &amp;</a:t>
            </a:r>
            <a:r>
              <a:rPr lang="ko-KR" altLang="en-US" sz="2000" kern="0" dirty="0">
                <a:latin typeface="+mn-ea"/>
                <a:ea typeface="+mn-ea"/>
                <a:cs typeface="Times New Roman" panose="02020603050405020304" pitchFamily="18" charset="0"/>
              </a:rPr>
              <a:t> 데이터 인프라 구축사업 제안</a:t>
            </a:r>
          </a:p>
        </p:txBody>
      </p:sp>
      <p:pic>
        <p:nvPicPr>
          <p:cNvPr id="1028" name="Picture 4" descr="ë¬¸íì²´ì¡ê´ê´ë¶ ë¡ê³ ì ëí ì´ë¯¸ì§ ê²ìê²°ê³¼">
            <a:extLst>
              <a:ext uri="{FF2B5EF4-FFF2-40B4-BE49-F238E27FC236}">
                <a16:creationId xmlns:a16="http://schemas.microsoft.com/office/drawing/2014/main" id="{06AE3550-8FC7-423D-83E2-1A8D592EAC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5" t="6553" r="2750" b="13794"/>
          <a:stretch/>
        </p:blipFill>
        <p:spPr bwMode="auto">
          <a:xfrm>
            <a:off x="92460" y="21313"/>
            <a:ext cx="3330829" cy="95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BEFA4062-E874-4513-ACCF-B79F9F49D405}"/>
              </a:ext>
            </a:extLst>
          </p:cNvPr>
          <p:cNvSpPr txBox="1">
            <a:spLocks/>
          </p:cNvSpPr>
          <p:nvPr/>
        </p:nvSpPr>
        <p:spPr bwMode="auto">
          <a:xfrm>
            <a:off x="555150" y="2686774"/>
            <a:ext cx="8420100" cy="43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8" rIns="91417" bIns="45708" anchor="ctr"/>
          <a:lstStyle>
            <a:lvl1pPr marL="342900" indent="-342900" algn="just" defTabSz="762000" rtl="0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•"/>
              <a:defRPr kumimoji="1" sz="3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63588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돋움" pitchFamily="50" charset="-127"/>
              </a:defRPr>
            </a:lvl2pPr>
            <a:lvl3pPr marL="1182688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돋움" pitchFamily="50" charset="-127"/>
              </a:defRPr>
            </a:lvl3pPr>
            <a:lvl4pPr marL="1601788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돋움" pitchFamily="50" charset="-127"/>
              </a:defRPr>
            </a:lvl4pPr>
            <a:lvl5pPr marL="2057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돋움" pitchFamily="50" charset="-127"/>
              </a:defRPr>
            </a:lvl5pPr>
            <a:lvl6pPr marL="2514600" indent="-228600" algn="l" defTabSz="762000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돋움" pitchFamily="50" charset="-127"/>
              </a:defRPr>
            </a:lvl6pPr>
            <a:lvl7pPr marL="2971800" indent="-228600" algn="l" defTabSz="762000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돋움" pitchFamily="50" charset="-127"/>
              </a:defRPr>
            </a:lvl7pPr>
            <a:lvl8pPr marL="3429000" indent="-228600" algn="l" defTabSz="762000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돋움" pitchFamily="50" charset="-127"/>
              </a:defRPr>
            </a:lvl8pPr>
            <a:lvl9pPr marL="3886200" indent="-228600" algn="l" defTabSz="762000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돋움" pitchFamily="50" charset="-127"/>
              </a:defRPr>
            </a:lvl9pPr>
          </a:lstStyle>
          <a:p>
            <a:pPr marL="342814" indent="-342814" defTabSz="761812" latinLnBrk="0">
              <a:buFont typeface="Wingdings" pitchFamily="2" charset="2"/>
              <a:buNone/>
              <a:defRPr/>
            </a:pPr>
            <a:r>
              <a:rPr lang="ko-KR" altLang="en-US" sz="1200" kern="0" dirty="0">
                <a:latin typeface="+mn-ea"/>
                <a:ea typeface="+mn-ea"/>
                <a:cs typeface="Times New Roman" panose="02020603050405020304" pitchFamily="18" charset="0"/>
              </a:rPr>
              <a:t>문화체육관광부 시스템 인프라 구축사업 가상 시나리오를 바탕으로 한 프로젝트 수행계획 개요 </a:t>
            </a:r>
            <a:r>
              <a:rPr lang="en-US" altLang="ko-KR" sz="1200" kern="0" dirty="0">
                <a:latin typeface="+mn-ea"/>
                <a:ea typeface="+mn-ea"/>
                <a:cs typeface="Times New Roman" panose="02020603050405020304" pitchFamily="18" charset="0"/>
              </a:rPr>
              <a:t>&amp; </a:t>
            </a:r>
            <a:r>
              <a:rPr lang="ko-KR" altLang="en-US" sz="1200" kern="0" dirty="0">
                <a:latin typeface="+mn-ea"/>
                <a:ea typeface="+mn-ea"/>
                <a:cs typeface="Times New Roman" panose="02020603050405020304" pitchFamily="18" charset="0"/>
              </a:rPr>
              <a:t>개발계획 발표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01C3F2-EECA-47E0-9A02-0E46E6E8FD5D}"/>
              </a:ext>
            </a:extLst>
          </p:cNvPr>
          <p:cNvSpPr txBox="1"/>
          <p:nvPr/>
        </p:nvSpPr>
        <p:spPr>
          <a:xfrm>
            <a:off x="902550" y="5139190"/>
            <a:ext cx="3015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CSW4010 </a:t>
            </a:r>
            <a:r>
              <a:rPr lang="ko-KR" altLang="en-US" sz="1200" dirty="0">
                <a:latin typeface="+mn-ea"/>
                <a:ea typeface="+mn-ea"/>
              </a:rPr>
              <a:t>융합소프트웨어 종합설계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>
                <a:latin typeface="+mn-ea"/>
                <a:ea typeface="+mn-ea"/>
              </a:rPr>
              <a:t>팀 </a:t>
            </a:r>
            <a:r>
              <a:rPr lang="en-US" altLang="ko-KR" sz="1200" dirty="0">
                <a:latin typeface="+mn-ea"/>
                <a:ea typeface="+mn-ea"/>
              </a:rPr>
              <a:t>‘</a:t>
            </a:r>
            <a:r>
              <a:rPr lang="ko-KR" altLang="en-US" sz="1200" dirty="0">
                <a:latin typeface="+mn-ea"/>
                <a:ea typeface="+mn-ea"/>
              </a:rPr>
              <a:t>신수동 </a:t>
            </a:r>
            <a:r>
              <a:rPr lang="ko-KR" altLang="en-US" sz="1200" dirty="0" err="1">
                <a:latin typeface="+mn-ea"/>
                <a:ea typeface="+mn-ea"/>
              </a:rPr>
              <a:t>크러셔</a:t>
            </a:r>
            <a:r>
              <a:rPr lang="ko-KR" altLang="en-US" sz="1200" dirty="0">
                <a:latin typeface="+mn-ea"/>
                <a:ea typeface="+mn-ea"/>
              </a:rPr>
              <a:t>＇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539943-EAF1-411F-8357-E25748BF6501}"/>
              </a:ext>
            </a:extLst>
          </p:cNvPr>
          <p:cNvSpPr/>
          <p:nvPr/>
        </p:nvSpPr>
        <p:spPr>
          <a:xfrm>
            <a:off x="632228" y="5689423"/>
            <a:ext cx="1691489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fontAlgn="ctr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latin typeface="함초롬돋움" panose="02030504000101010101" pitchFamily="18" charset="-127"/>
              </a:rPr>
              <a:t>20130058 </a:t>
            </a:r>
            <a:r>
              <a:rPr lang="ko-KR" altLang="en-US" sz="1200" kern="0" dirty="0">
                <a:solidFill>
                  <a:srgbClr val="000000"/>
                </a:solidFill>
                <a:ea typeface="함초롬돋움" panose="02030504000101010101" pitchFamily="18" charset="-127"/>
              </a:rPr>
              <a:t>서한얼</a:t>
            </a:r>
            <a:r>
              <a:rPr lang="en-US" altLang="ko-KR" sz="1200" kern="0" dirty="0">
                <a:solidFill>
                  <a:srgbClr val="000000"/>
                </a:solidFill>
                <a:ea typeface="함초롬돋움" panose="02030504000101010101" pitchFamily="18" charset="-127"/>
              </a:rPr>
              <a:t>(PM)</a:t>
            </a:r>
            <a:endParaRPr lang="ko-KR" altLang="en-US" sz="12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DB76CB-DC89-4A39-A83B-85DB8B8DC83F}"/>
              </a:ext>
            </a:extLst>
          </p:cNvPr>
          <p:cNvSpPr/>
          <p:nvPr/>
        </p:nvSpPr>
        <p:spPr>
          <a:xfrm>
            <a:off x="4778650" y="5689423"/>
            <a:ext cx="1907895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fontAlgn="ctr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latin typeface="함초롬돋움" panose="02030504000101010101" pitchFamily="18" charset="-127"/>
              </a:rPr>
              <a:t>20141188 </a:t>
            </a:r>
            <a:r>
              <a:rPr lang="ko-KR" altLang="en-US" sz="1200" kern="0" dirty="0" err="1">
                <a:solidFill>
                  <a:srgbClr val="000000"/>
                </a:solidFill>
                <a:ea typeface="함초롬돋움" panose="02030504000101010101" pitchFamily="18" charset="-127"/>
              </a:rPr>
              <a:t>김미성</a:t>
            </a:r>
            <a:r>
              <a:rPr lang="en-US" altLang="ko-KR" sz="1200" kern="0" dirty="0">
                <a:solidFill>
                  <a:srgbClr val="000000"/>
                </a:solidFill>
                <a:ea typeface="함초롬돋움" panose="02030504000101010101" pitchFamily="18" charset="-127"/>
              </a:rPr>
              <a:t>(</a:t>
            </a:r>
            <a:r>
              <a:rPr lang="ko-KR" altLang="en-US" sz="1200" kern="0" dirty="0">
                <a:solidFill>
                  <a:srgbClr val="000000"/>
                </a:solidFill>
                <a:ea typeface="함초롬돋움" panose="02030504000101010101" pitchFamily="18" charset="-127"/>
              </a:rPr>
              <a:t>데이터</a:t>
            </a:r>
            <a:r>
              <a:rPr lang="en-US" altLang="ko-KR" sz="1200" kern="0" dirty="0">
                <a:solidFill>
                  <a:srgbClr val="000000"/>
                </a:solidFill>
                <a:ea typeface="함초롬돋움" panose="02030504000101010101" pitchFamily="18" charset="-127"/>
              </a:rPr>
              <a:t>)</a:t>
            </a:r>
            <a:endParaRPr lang="ko-KR" altLang="en-US" sz="12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CAA3CF-22C2-4BBE-BC79-68F97CE0658F}"/>
              </a:ext>
            </a:extLst>
          </p:cNvPr>
          <p:cNvSpPr/>
          <p:nvPr/>
        </p:nvSpPr>
        <p:spPr>
          <a:xfrm>
            <a:off x="2549309" y="5689423"/>
            <a:ext cx="1758815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fontAlgn="ctr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latin typeface="함초롬돋움" panose="02030504000101010101" pitchFamily="18" charset="-127"/>
              </a:rPr>
              <a:t>20151154 </a:t>
            </a:r>
            <a:r>
              <a:rPr lang="ko-KR" altLang="en-US" sz="1200" kern="0" dirty="0">
                <a:solidFill>
                  <a:srgbClr val="000000"/>
                </a:solidFill>
                <a:ea typeface="함초롬돋움" panose="02030504000101010101" pitchFamily="18" charset="-127"/>
              </a:rPr>
              <a:t>박영우</a:t>
            </a:r>
            <a:r>
              <a:rPr lang="en-US" altLang="ko-KR" sz="1200" kern="0" dirty="0">
                <a:solidFill>
                  <a:srgbClr val="000000"/>
                </a:solidFill>
                <a:ea typeface="함초롬돋움" panose="02030504000101010101" pitchFamily="18" charset="-127"/>
              </a:rPr>
              <a:t>(</a:t>
            </a:r>
            <a:r>
              <a:rPr lang="ko-KR" altLang="en-US" sz="1200" kern="0" dirty="0">
                <a:solidFill>
                  <a:srgbClr val="000000"/>
                </a:solidFill>
                <a:ea typeface="함초롬돋움" panose="02030504000101010101" pitchFamily="18" charset="-127"/>
              </a:rPr>
              <a:t>개발</a:t>
            </a:r>
            <a:r>
              <a:rPr lang="en-US" altLang="ko-KR" sz="1200" kern="0" dirty="0">
                <a:solidFill>
                  <a:srgbClr val="000000"/>
                </a:solidFill>
                <a:ea typeface="함초롬돋움" panose="02030504000101010101" pitchFamily="18" charset="-127"/>
              </a:rPr>
              <a:t>)</a:t>
            </a:r>
            <a:endParaRPr lang="ko-KR" altLang="en-US" sz="12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BAA11A-B19B-4C96-BA66-1E7182FD44B4}"/>
              </a:ext>
            </a:extLst>
          </p:cNvPr>
          <p:cNvSpPr/>
          <p:nvPr/>
        </p:nvSpPr>
        <p:spPr>
          <a:xfrm>
            <a:off x="632228" y="6096294"/>
            <a:ext cx="1758815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fontAlgn="ctr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latin typeface="함초롬돋움" panose="02030504000101010101" pitchFamily="18" charset="-127"/>
              </a:rPr>
              <a:t>20140424 </a:t>
            </a:r>
            <a:r>
              <a:rPr lang="ko-KR" altLang="en-US" sz="1200" kern="0" dirty="0">
                <a:solidFill>
                  <a:srgbClr val="000000"/>
                </a:solidFill>
                <a:ea typeface="함초롬돋움" panose="02030504000101010101" pitchFamily="18" charset="-127"/>
              </a:rPr>
              <a:t>문성혁</a:t>
            </a:r>
            <a:r>
              <a:rPr lang="en-US" altLang="ko-KR" sz="1200" kern="0" dirty="0">
                <a:solidFill>
                  <a:srgbClr val="000000"/>
                </a:solidFill>
                <a:ea typeface="함초롬돋움" panose="02030504000101010101" pitchFamily="18" charset="-127"/>
              </a:rPr>
              <a:t>(</a:t>
            </a:r>
            <a:r>
              <a:rPr lang="ko-KR" altLang="en-US" sz="1200" kern="0" dirty="0">
                <a:solidFill>
                  <a:srgbClr val="000000"/>
                </a:solidFill>
                <a:ea typeface="함초롬돋움" panose="02030504000101010101" pitchFamily="18" charset="-127"/>
              </a:rPr>
              <a:t>개발</a:t>
            </a:r>
            <a:r>
              <a:rPr lang="en-US" altLang="ko-KR" sz="1200" kern="0" dirty="0">
                <a:solidFill>
                  <a:srgbClr val="000000"/>
                </a:solidFill>
                <a:ea typeface="함초롬돋움" panose="02030504000101010101" pitchFamily="18" charset="-127"/>
              </a:rPr>
              <a:t>)</a:t>
            </a:r>
            <a:endParaRPr lang="ko-KR" altLang="en-US" sz="12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FE4235D-1593-4338-96B5-20D2EA45FE51}"/>
              </a:ext>
            </a:extLst>
          </p:cNvPr>
          <p:cNvSpPr/>
          <p:nvPr/>
        </p:nvSpPr>
        <p:spPr>
          <a:xfrm>
            <a:off x="2527668" y="6096294"/>
            <a:ext cx="1951175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fontAlgn="ctr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latin typeface="함초롬돋움" panose="02030504000101010101" pitchFamily="18" charset="-127"/>
              </a:rPr>
              <a:t>20150531 </a:t>
            </a:r>
            <a:r>
              <a:rPr lang="ko-KR" altLang="en-US" sz="1200" kern="0" dirty="0" err="1">
                <a:solidFill>
                  <a:srgbClr val="000000"/>
                </a:solidFill>
                <a:ea typeface="함초롬돋움" panose="02030504000101010101" pitchFamily="18" charset="-127"/>
              </a:rPr>
              <a:t>김예지</a:t>
            </a:r>
            <a:r>
              <a:rPr lang="en-US" altLang="ko-KR" sz="1200" kern="0" dirty="0" smtClean="0">
                <a:solidFill>
                  <a:srgbClr val="000000"/>
                </a:solidFill>
                <a:ea typeface="함초롬돋움" panose="02030504000101010101" pitchFamily="18" charset="-127"/>
              </a:rPr>
              <a:t>(</a:t>
            </a:r>
            <a:r>
              <a:rPr lang="ko-KR" altLang="en-US" sz="1200" kern="0" dirty="0" err="1" smtClean="0">
                <a:solidFill>
                  <a:srgbClr val="000000"/>
                </a:solidFill>
                <a:ea typeface="함초롬돋움" panose="02030504000101010101" pitchFamily="18" charset="-127"/>
              </a:rPr>
              <a:t>딥러닝</a:t>
            </a:r>
            <a:r>
              <a:rPr lang="en-US" altLang="ko-KR" sz="1200" kern="0" dirty="0" smtClean="0">
                <a:solidFill>
                  <a:srgbClr val="000000"/>
                </a:solidFill>
                <a:ea typeface="함초롬돋움" panose="02030504000101010101" pitchFamily="18" charset="-127"/>
              </a:rPr>
              <a:t>)</a:t>
            </a:r>
            <a:endParaRPr lang="ko-KR" altLang="en-US" sz="12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2D9267-ED10-4B80-939A-9429695B13A4}"/>
              </a:ext>
            </a:extLst>
          </p:cNvPr>
          <p:cNvSpPr/>
          <p:nvPr/>
        </p:nvSpPr>
        <p:spPr>
          <a:xfrm>
            <a:off x="4778650" y="6096294"/>
            <a:ext cx="1907895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fontAlgn="ctr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latin typeface="함초롬돋움" panose="02030504000101010101" pitchFamily="18" charset="-127"/>
              </a:rPr>
              <a:t>20161225 </a:t>
            </a:r>
            <a:r>
              <a:rPr lang="ko-KR" altLang="en-US" sz="1200" kern="0" dirty="0" err="1">
                <a:solidFill>
                  <a:srgbClr val="000000"/>
                </a:solidFill>
                <a:ea typeface="함초롬돋움" panose="02030504000101010101" pitchFamily="18" charset="-127"/>
              </a:rPr>
              <a:t>메르베</a:t>
            </a:r>
            <a:r>
              <a:rPr lang="en-US" altLang="ko-KR" sz="1200" kern="0" dirty="0">
                <a:solidFill>
                  <a:srgbClr val="000000"/>
                </a:solidFill>
                <a:ea typeface="함초롬돋움" panose="02030504000101010101" pitchFamily="18" charset="-127"/>
              </a:rPr>
              <a:t>(</a:t>
            </a:r>
            <a:r>
              <a:rPr lang="ko-KR" altLang="en-US" sz="1200" kern="0" dirty="0">
                <a:solidFill>
                  <a:srgbClr val="000000"/>
                </a:solidFill>
                <a:ea typeface="함초롬돋움" panose="02030504000101010101" pitchFamily="18" charset="-127"/>
              </a:rPr>
              <a:t>데이터</a:t>
            </a:r>
            <a:r>
              <a:rPr lang="en-US" altLang="ko-KR" sz="1200" kern="0" dirty="0">
                <a:solidFill>
                  <a:srgbClr val="000000"/>
                </a:solidFill>
                <a:ea typeface="함초롬돋움" panose="02030504000101010101" pitchFamily="18" charset="-127"/>
              </a:rPr>
              <a:t>)</a:t>
            </a:r>
            <a:endParaRPr lang="ko-KR" altLang="en-US" sz="1200" kern="0" spc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9521388-79FF-41B4-8A6A-9022497ED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04" y="5044802"/>
            <a:ext cx="672503" cy="68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5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>
          <a:xfrm>
            <a:off x="7429523" y="6669360"/>
            <a:ext cx="2476517" cy="142852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en-US" altLang="ko-KR" dirty="0">
                <a:solidFill>
                  <a:prstClr val="black"/>
                </a:solidFill>
                <a:cs typeface="Times New Roman" panose="02020603050405020304" pitchFamily="18" charset="0"/>
              </a:rPr>
              <a:t>1</a:t>
            </a:r>
            <a:endParaRPr lang="ko-KR" alt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73882" y="53625"/>
            <a:ext cx="9338881" cy="56851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 Black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 Black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 Black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 Black" pitchFamily="34" charset="0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342814" indent="-342814" defTabSz="761812" latinLnBrk="0">
              <a:defRPr/>
            </a:pPr>
            <a:r>
              <a:rPr lang="en-US" altLang="ko-KR" kern="0" dirty="0">
                <a:solidFill>
                  <a:prstClr val="black"/>
                </a:solidFill>
                <a:latin typeface="+mn-ea"/>
              </a:rPr>
              <a:t>1. </a:t>
            </a:r>
            <a:r>
              <a:rPr lang="ko-KR" altLang="en-US" kern="0" dirty="0">
                <a:solidFill>
                  <a:prstClr val="black"/>
                </a:solidFill>
                <a:latin typeface="+mn-ea"/>
              </a:rPr>
              <a:t>한국 관광공사 요청 사항 및 사업 개요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1829" y="719872"/>
            <a:ext cx="9343777" cy="503883"/>
          </a:xfrm>
          <a:prstGeom prst="rect">
            <a:avLst/>
          </a:prstGeom>
        </p:spPr>
        <p:txBody>
          <a:bodyPr anchor="ctr">
            <a:normAutofit fontScale="62500" lnSpcReduction="20000"/>
          </a:bodyPr>
          <a:lstStyle>
            <a:defPPr>
              <a:defRPr lang="en-US"/>
            </a:defPPr>
            <a:lvl1pPr marL="342814" indent="-342814" defTabSz="761812" eaLnBrk="0" latinLnBrk="0" hangingPunct="0">
              <a:defRPr sz="2000" kern="0">
                <a:solidFill>
                  <a:prstClr val="black"/>
                </a:solidFill>
                <a:latin typeface="Trebuchet MS" panose="020B0603020202020204" pitchFamily="34" charset="0"/>
                <a:ea typeface="+mn-ea"/>
                <a:cs typeface="Times New Roman" pitchFamily="18" charset="0"/>
              </a:defRPr>
            </a:lvl1pPr>
            <a:lvl2pPr algn="ctr" eaLnBrk="0" hangingPunct="0">
              <a:defRPr sz="4400">
                <a:latin typeface="Arial Black" pitchFamily="34" charset="0"/>
                <a:ea typeface="맑은 고딕" pitchFamily="50" charset="-127"/>
              </a:defRPr>
            </a:lvl2pPr>
            <a:lvl3pPr algn="ctr" eaLnBrk="0" hangingPunct="0">
              <a:defRPr sz="4400">
                <a:latin typeface="Arial Black" pitchFamily="34" charset="0"/>
                <a:ea typeface="맑은 고딕" pitchFamily="50" charset="-127"/>
              </a:defRPr>
            </a:lvl3pPr>
            <a:lvl4pPr algn="ctr" eaLnBrk="0" hangingPunct="0">
              <a:defRPr sz="4400">
                <a:latin typeface="Arial Black" pitchFamily="34" charset="0"/>
                <a:ea typeface="맑은 고딕" pitchFamily="50" charset="-127"/>
              </a:defRPr>
            </a:lvl4pPr>
            <a:lvl5pPr algn="ctr" eaLnBrk="0" hangingPunct="0">
              <a:defRPr sz="4400">
                <a:latin typeface="Arial Black" pitchFamily="34" charset="0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>
              <a:lnSpc>
                <a:spcPct val="120000"/>
              </a:lnSpc>
            </a:pPr>
            <a:r>
              <a:rPr lang="ko-KR" altLang="en-US" dirty="0">
                <a:latin typeface="+mn-ea"/>
              </a:rPr>
              <a:t>한국 관광공사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이하 갑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의 사업고시</a:t>
            </a:r>
            <a:r>
              <a:rPr lang="en-US" altLang="ko-KR" dirty="0">
                <a:latin typeface="+mn-ea"/>
              </a:rPr>
              <a:t>(372-2424) </a:t>
            </a:r>
            <a:r>
              <a:rPr lang="ko-KR" altLang="en-US" dirty="0">
                <a:latin typeface="+mn-ea"/>
              </a:rPr>
              <a:t>의 제안에 따라 신수동 </a:t>
            </a:r>
            <a:r>
              <a:rPr lang="ko-KR" altLang="en-US" dirty="0" err="1">
                <a:latin typeface="+mn-ea"/>
              </a:rPr>
              <a:t>크러셔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이하 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은 다음과 같이</a:t>
            </a:r>
            <a:endParaRPr lang="en-US" altLang="ko-KR" dirty="0">
              <a:latin typeface="+mn-ea"/>
            </a:endParaRPr>
          </a:p>
          <a:p>
            <a:pPr marL="0" indent="0">
              <a:lnSpc>
                <a:spcPct val="120000"/>
              </a:lnSpc>
            </a:pPr>
            <a:r>
              <a:rPr lang="ko-KR" altLang="en-US" dirty="0">
                <a:latin typeface="+mn-ea"/>
              </a:rPr>
              <a:t>한국형 지역기반 여행 </a:t>
            </a:r>
            <a:r>
              <a:rPr lang="en-US" altLang="ko-KR" dirty="0">
                <a:latin typeface="+mn-ea"/>
              </a:rPr>
              <a:t>SNS </a:t>
            </a:r>
            <a:r>
              <a:rPr lang="ko-KR" altLang="en-US" dirty="0">
                <a:latin typeface="+mn-ea"/>
              </a:rPr>
              <a:t>및 데이터 인프라 구축을 제안하는 바입니다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248" y="2041919"/>
            <a:ext cx="4536727" cy="2879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83964" tIns="41982" rIns="83964" bIns="41982" rtlCol="0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>
            <a:defPPr>
              <a:defRPr lang="ko-KR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Rix고딕 B" pitchFamily="18" charset="-127"/>
                <a:ea typeface="Rix고딕 B" pitchFamily="18" charset="-127"/>
              </a:defRPr>
            </a:lvl1pPr>
            <a:lvl2pPr marL="0" lvl="1" algn="ctr">
              <a:spcAft>
                <a:spcPts val="551"/>
              </a:spcAft>
              <a:buClr>
                <a:schemeClr val="tx1">
                  <a:lumMod val="65000"/>
                  <a:lumOff val="35000"/>
                </a:schemeClr>
              </a:buClr>
              <a:buSzPct val="90000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Rix고딕 B" pitchFamily="18" charset="-127"/>
                <a:ea typeface="Rix고딕 B" pitchFamily="18" charset="-127"/>
              </a:defRPr>
            </a:lvl2pPr>
          </a:lstStyle>
          <a:p>
            <a:pPr lvl="1" latinLnBrk="0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Monotype Sorts"/>
              </a:rPr>
              <a:t>Pain Point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Monotype Sort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611" y="3458102"/>
            <a:ext cx="4536000" cy="2879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83964" tIns="41982" rIns="83964" bIns="41982" rtlCol="0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>
            <a:defPPr>
              <a:defRPr lang="ko-KR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Rix고딕 B" pitchFamily="18" charset="-127"/>
                <a:ea typeface="Rix고딕 B" pitchFamily="18" charset="-127"/>
              </a:defRPr>
            </a:lvl1pPr>
            <a:lvl2pPr marL="0" lvl="1" algn="ctr">
              <a:spcAft>
                <a:spcPts val="551"/>
              </a:spcAft>
              <a:buClr>
                <a:schemeClr val="tx1">
                  <a:lumMod val="65000"/>
                  <a:lumOff val="35000"/>
                </a:schemeClr>
              </a:buClr>
              <a:buSzPct val="90000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Rix고딕 B" pitchFamily="18" charset="-127"/>
                <a:ea typeface="Rix고딕 B" pitchFamily="18" charset="-127"/>
              </a:defRPr>
            </a:lvl2pPr>
          </a:lstStyle>
          <a:p>
            <a:pPr lvl="1" latinLnBrk="0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Monotype Sorts"/>
              </a:rPr>
              <a:t>APPROACH</a:t>
            </a:r>
          </a:p>
        </p:txBody>
      </p:sp>
      <p:sp>
        <p:nvSpPr>
          <p:cNvPr id="11" name="제목 170"/>
          <p:cNvSpPr txBox="1">
            <a:spLocks/>
          </p:cNvSpPr>
          <p:nvPr/>
        </p:nvSpPr>
        <p:spPr bwMode="auto">
          <a:xfrm>
            <a:off x="300611" y="2393885"/>
            <a:ext cx="4492710" cy="1028131"/>
          </a:xfrm>
          <a:prstGeom prst="rect">
            <a:avLst/>
          </a:prstGeom>
          <a:noFill/>
        </p:spPr>
        <p:txBody>
          <a:bodyPr wrap="square" lIns="91434" tIns="89994" rIns="89994" bIns="89994" rtlCol="0" anchor="t" anchorCtr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>
            <a:defPPr>
              <a:defRPr lang="ko-KR"/>
            </a:defPPr>
            <a:lvl1pPr algn="ctr" defTabSz="699645" eaLnBrk="0" fontAlgn="auto" latinLnBrk="0" hangingPunct="0">
              <a:spcBef>
                <a:spcPts val="0"/>
              </a:spcBef>
              <a:spcAft>
                <a:spcPts val="600"/>
              </a:spcAft>
              <a:tabLst>
                <a:tab pos="5186118" algn="l"/>
              </a:tabLst>
              <a:defRPr sz="100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itchFamily="18" charset="-127"/>
                <a:ea typeface="Rix고딕 B" pitchFamily="18" charset="-127"/>
                <a:cs typeface="Arial" pitchFamily="34" charset="0"/>
              </a:defRPr>
            </a:lvl1pPr>
            <a:lvl2pPr marL="457164" defTabSz="914327"/>
            <a:lvl3pPr marL="914327" defTabSz="914327"/>
            <a:lvl4pPr marL="1371491" defTabSz="914327"/>
            <a:lvl5pPr marL="1828655" defTabSz="914327"/>
            <a:lvl6pPr marL="2285818" defTabSz="914327"/>
            <a:lvl7pPr marL="2742982" defTabSz="914327"/>
            <a:lvl8pPr marL="3200146" defTabSz="914327"/>
            <a:lvl9pPr marL="3657309" defTabSz="914327"/>
          </a:lstStyle>
          <a:p>
            <a:pPr marL="90482" indent="-90482" algn="l">
              <a:spcBef>
                <a:spcPts val="300"/>
              </a:spcBef>
              <a:spcAft>
                <a:spcPts val="0"/>
              </a:spcAft>
              <a:buSzPct val="80000"/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Y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세대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(80-90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년생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의 국내 여행 감소 및 해외 여행 증가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</a:b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90482" indent="-90482" algn="l">
              <a:spcBef>
                <a:spcPts val="300"/>
              </a:spcBef>
              <a:spcAft>
                <a:spcPts val="0"/>
              </a:spcAft>
              <a:buSzPct val="80000"/>
              <a:buFont typeface="Arial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국내 관광 개발을 위한 지속적인 데이터 수집 필요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</a:b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90482" indent="-90482" algn="l">
              <a:spcBef>
                <a:spcPts val="300"/>
              </a:spcBef>
              <a:spcAft>
                <a:spcPts val="0"/>
              </a:spcAft>
              <a:buSzPct val="80000"/>
              <a:buFont typeface="Arial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과기부 고시에 따른 차세대 클라우드 인프라 도입</a:t>
            </a:r>
          </a:p>
        </p:txBody>
      </p:sp>
      <p:sp>
        <p:nvSpPr>
          <p:cNvPr id="13" name="제목 170"/>
          <p:cNvSpPr txBox="1">
            <a:spLocks/>
          </p:cNvSpPr>
          <p:nvPr/>
        </p:nvSpPr>
        <p:spPr bwMode="auto">
          <a:xfrm>
            <a:off x="300611" y="3760120"/>
            <a:ext cx="4464000" cy="2729220"/>
          </a:xfrm>
          <a:prstGeom prst="rect">
            <a:avLst/>
          </a:prstGeom>
          <a:noFill/>
        </p:spPr>
        <p:txBody>
          <a:bodyPr wrap="square" lIns="91434" tIns="89994" rIns="89994" bIns="89994" rtlCol="0" anchor="t" anchorCtr="0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>
            <a:defPPr>
              <a:defRPr lang="ko-KR"/>
            </a:defPPr>
            <a:lvl1pPr defTabSz="914327" fontAlgn="auto">
              <a:spcBef>
                <a:spcPts val="0"/>
              </a:spcBef>
              <a:spcAft>
                <a:spcPts val="0"/>
              </a:spcAft>
              <a:defRPr sz="2200">
                <a:gradFill>
                  <a:gsLst>
                    <a:gs pos="0">
                      <a:schemeClr val="tx2">
                        <a:lumMod val="50000"/>
                      </a:schemeClr>
                    </a:gs>
                    <a:gs pos="45000">
                      <a:schemeClr val="accent1">
                        <a:lumMod val="75000"/>
                      </a:schemeClr>
                    </a:gs>
                    <a:gs pos="55000">
                      <a:schemeClr val="accent1">
                        <a:lumMod val="75000"/>
                      </a:schemeClr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latin typeface="나눔고딕 ExtraBold" pitchFamily="50" charset="-127"/>
                <a:ea typeface="나눔고딕 ExtraBold" pitchFamily="50" charset="-127"/>
              </a:defRPr>
            </a:lvl1pPr>
            <a:lvl2pPr marL="457164" defTabSz="914327">
              <a:defRPr sz="1800"/>
            </a:lvl2pPr>
            <a:lvl3pPr marL="914327" defTabSz="914327">
              <a:defRPr sz="1800"/>
            </a:lvl3pPr>
            <a:lvl4pPr marL="1371491" defTabSz="914327">
              <a:defRPr sz="1800"/>
            </a:lvl4pPr>
            <a:lvl5pPr marL="1828655" defTabSz="914327">
              <a:defRPr sz="1800"/>
            </a:lvl5pPr>
            <a:lvl6pPr marL="2285818" defTabSz="914327">
              <a:defRPr sz="1800"/>
            </a:lvl6pPr>
            <a:lvl7pPr marL="2742982" defTabSz="914327">
              <a:defRPr sz="1800"/>
            </a:lvl7pPr>
            <a:lvl8pPr marL="3200146" defTabSz="914327">
              <a:defRPr sz="1800"/>
            </a:lvl8pPr>
            <a:lvl9pPr marL="3657309" defTabSz="914327">
              <a:defRPr sz="1800"/>
            </a:lvl9pPr>
          </a:lstStyle>
          <a:p>
            <a:pPr marL="90482" indent="-90482" defTabSz="699645" eaLnBrk="0" latinLnBrk="0" hangingPunct="0">
              <a:spcBef>
                <a:spcPts val="300"/>
              </a:spcBef>
              <a:buSzPct val="80000"/>
              <a:buFont typeface="Arial" pitchFamily="34" charset="0"/>
              <a:buChar char="•"/>
              <a:tabLst>
                <a:tab pos="5186118" algn="l"/>
              </a:tabLst>
              <a:defRPr/>
            </a:pPr>
            <a:r>
              <a:rPr lang="ko-KR" altLang="en-US" sz="11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타당성 분석</a:t>
            </a:r>
            <a:endParaRPr lang="en-US" altLang="ko-KR" sz="1400" dirty="0">
              <a:ln w="1143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itchFamily="34" charset="0"/>
            </a:endParaRPr>
          </a:p>
          <a:p>
            <a:pPr marL="180964" indent="-90482" defTabSz="699645" eaLnBrk="0" latinLnBrk="0" hangingPunct="0">
              <a:spcBef>
                <a:spcPts val="300"/>
              </a:spcBef>
              <a:buSzPct val="80000"/>
              <a:buFont typeface="Rix고딕 B" pitchFamily="18" charset="-127"/>
              <a:buChar char="-"/>
              <a:tabLst>
                <a:tab pos="5186118" algn="l"/>
              </a:tabLst>
              <a:defRPr/>
            </a:pPr>
            <a:r>
              <a:rPr lang="en-US" altLang="ko-KR" sz="10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Y</a:t>
            </a:r>
            <a:r>
              <a:rPr lang="ko-KR" altLang="en-US" sz="10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세대가 여행지를 결정하는 주요한 동기로 인스타그램</a:t>
            </a:r>
            <a:r>
              <a:rPr lang="en-US" altLang="ko-KR" sz="10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, </a:t>
            </a:r>
            <a:r>
              <a:rPr lang="ko-KR" altLang="en-US" sz="10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페이스북 등의 </a:t>
            </a:r>
            <a:r>
              <a:rPr lang="en-US" altLang="ko-KR" sz="10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SNS</a:t>
            </a:r>
            <a:r>
              <a:rPr lang="ko-KR" altLang="en-US" sz="10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의 </a:t>
            </a:r>
            <a:r>
              <a:rPr lang="ko-KR" altLang="en-US" sz="1000" dirty="0" err="1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인플루언서마케팅</a:t>
            </a:r>
            <a:r>
              <a:rPr lang="en-US" altLang="ko-KR" sz="10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(</a:t>
            </a:r>
            <a:r>
              <a:rPr lang="ko-KR" altLang="en-US" sz="10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온라인 스트리밍</a:t>
            </a:r>
            <a:r>
              <a:rPr lang="en-US" altLang="ko-KR" sz="10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, SNS</a:t>
            </a:r>
            <a:r>
              <a:rPr lang="ko-KR" altLang="en-US" sz="10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를 통하여 자신들의 저명성을 쌓고</a:t>
            </a:r>
            <a:r>
              <a:rPr lang="en-US" altLang="ko-KR" sz="10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, </a:t>
            </a:r>
            <a:r>
              <a:rPr lang="ko-KR" altLang="en-US" sz="10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이를 이용하여 수익을 얻는 신종 직업군을 통한 마케팅</a:t>
            </a:r>
            <a:r>
              <a:rPr lang="en-US" altLang="ko-KR" sz="10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) </a:t>
            </a:r>
            <a:r>
              <a:rPr lang="ko-KR" altLang="en-US" sz="10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및 또래 압력</a:t>
            </a:r>
            <a:r>
              <a:rPr lang="en-US" altLang="ko-KR" sz="10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(Peer Pressure)</a:t>
            </a:r>
            <a:r>
              <a:rPr lang="ko-KR" altLang="en-US" sz="10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이 큰 것으로 조사되었다</a:t>
            </a:r>
            <a:r>
              <a:rPr lang="en-US" altLang="ko-KR" sz="10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.</a:t>
            </a:r>
          </a:p>
          <a:p>
            <a:pPr marL="180964" indent="-90482" defTabSz="699645" eaLnBrk="0" latinLnBrk="0" hangingPunct="0">
              <a:spcBef>
                <a:spcPts val="300"/>
              </a:spcBef>
              <a:buSzPct val="80000"/>
              <a:buFont typeface="Rix고딕 B" pitchFamily="18" charset="-127"/>
              <a:buChar char="-"/>
              <a:tabLst>
                <a:tab pos="5186118" algn="l"/>
              </a:tabLst>
              <a:defRPr/>
            </a:pPr>
            <a:endParaRPr lang="en-US" altLang="ko-KR" sz="1000" dirty="0">
              <a:ln w="1143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itchFamily="34" charset="0"/>
            </a:endParaRPr>
          </a:p>
          <a:p>
            <a:pPr marL="90482" indent="-90482" defTabSz="699645" eaLnBrk="0" latinLnBrk="0" hangingPunct="0">
              <a:spcBef>
                <a:spcPts val="300"/>
              </a:spcBef>
              <a:buSzPct val="80000"/>
              <a:buFont typeface="Arial" pitchFamily="34" charset="0"/>
              <a:buChar char="•"/>
              <a:tabLst>
                <a:tab pos="5186118" algn="l"/>
              </a:tabLst>
              <a:defRPr/>
            </a:pPr>
            <a:r>
              <a:rPr lang="ko-KR" altLang="en-US" sz="11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데이터 인프라</a:t>
            </a:r>
            <a:r>
              <a:rPr lang="en-US" altLang="ko-KR" sz="11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/>
            </a:r>
            <a:br>
              <a:rPr lang="en-US" altLang="ko-KR" sz="11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</a:br>
            <a:r>
              <a:rPr lang="en-US" altLang="ko-KR" sz="11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 </a:t>
            </a:r>
            <a:r>
              <a:rPr lang="en-US" altLang="ko-KR" sz="10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10</a:t>
            </a:r>
            <a:r>
              <a:rPr lang="ko-KR" altLang="en-US" sz="10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년간 축적된 한국 관광공사의 데이터 분석을 통한 </a:t>
            </a:r>
            <a:r>
              <a:rPr lang="en-US" altLang="ko-KR" sz="10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Insight </a:t>
            </a:r>
            <a:r>
              <a:rPr lang="ko-KR" altLang="en-US" sz="10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도출 </a:t>
            </a:r>
            <a:r>
              <a:rPr lang="en-US" altLang="ko-KR" sz="10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/>
            </a:r>
            <a:br>
              <a:rPr lang="en-US" altLang="ko-KR" sz="10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</a:br>
            <a:r>
              <a:rPr lang="en-US" altLang="ko-KR" sz="10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 SNS</a:t>
            </a:r>
            <a:r>
              <a:rPr lang="ko-KR" altLang="en-US" sz="10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 에서 발생하는 데이터</a:t>
            </a:r>
            <a:r>
              <a:rPr lang="en-US" altLang="ko-KR" sz="10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, </a:t>
            </a:r>
            <a:r>
              <a:rPr lang="ko-KR" altLang="en-US" sz="10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및 시각화를 통한 지속적 국내 관광개발</a:t>
            </a:r>
            <a:r>
              <a:rPr lang="en-US" altLang="ko-KR" sz="10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/>
            </a:r>
            <a:br>
              <a:rPr lang="en-US" altLang="ko-KR" sz="10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</a:br>
            <a:r>
              <a:rPr lang="en-US" altLang="ko-KR" sz="10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 </a:t>
            </a:r>
            <a:r>
              <a:rPr lang="ko-KR" altLang="en-US" sz="10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다각화된 데이터 수집 및 분석을 판매하는 </a:t>
            </a:r>
            <a:r>
              <a:rPr lang="en-US" altLang="ko-KR" sz="10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BM </a:t>
            </a:r>
            <a:r>
              <a:rPr lang="ko-KR" altLang="en-US" sz="10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가능</a:t>
            </a:r>
            <a:endParaRPr lang="en-US" altLang="ko-KR" sz="1000" dirty="0">
              <a:ln w="1143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itchFamily="34" charset="0"/>
            </a:endParaRPr>
          </a:p>
          <a:p>
            <a:pPr marL="90482" indent="-90482" defTabSz="699645" eaLnBrk="0" latinLnBrk="0" hangingPunct="0">
              <a:spcBef>
                <a:spcPts val="300"/>
              </a:spcBef>
              <a:buSzPct val="80000"/>
              <a:buFont typeface="Arial" pitchFamily="34" charset="0"/>
              <a:buChar char="•"/>
              <a:tabLst>
                <a:tab pos="5186118" algn="l"/>
              </a:tabLst>
              <a:defRPr/>
            </a:pPr>
            <a:endParaRPr lang="en-US" altLang="ko-KR" sz="1000" dirty="0">
              <a:ln w="1143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itchFamily="34" charset="0"/>
            </a:endParaRPr>
          </a:p>
          <a:p>
            <a:pPr marL="90482" indent="-90482" defTabSz="699645" eaLnBrk="0" latinLnBrk="0" hangingPunct="0">
              <a:spcBef>
                <a:spcPts val="300"/>
              </a:spcBef>
              <a:buSzPct val="80000"/>
              <a:buFont typeface="Arial" pitchFamily="34" charset="0"/>
              <a:buChar char="•"/>
              <a:tabLst>
                <a:tab pos="5186118" algn="l"/>
              </a:tabLst>
              <a:defRPr/>
            </a:pPr>
            <a:r>
              <a:rPr lang="ko-KR" altLang="en-US" sz="11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공공사업 특수성 고려</a:t>
            </a:r>
            <a:r>
              <a:rPr lang="en-US" altLang="ko-KR" sz="11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/>
            </a:r>
            <a:br>
              <a:rPr lang="en-US" altLang="ko-KR" sz="11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</a:br>
            <a:r>
              <a:rPr lang="en-US" altLang="ko-KR" sz="11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 </a:t>
            </a:r>
            <a:r>
              <a:rPr lang="ko-KR" altLang="en-US" sz="10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개인정보 보호 및 사생활 침해 방지를 </a:t>
            </a:r>
            <a:r>
              <a:rPr lang="ko-KR" altLang="en-US" sz="1000" dirty="0" smtClean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위한 초상권 보장 기술</a:t>
            </a:r>
            <a:r>
              <a:rPr lang="en-US" altLang="ko-KR" sz="1000" dirty="0" smtClean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lang="ko-KR" altLang="en-US" sz="1000" dirty="0" smtClean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도입</a:t>
            </a:r>
            <a:endParaRPr lang="en-US" altLang="ko-KR" sz="1100" dirty="0">
              <a:ln w="1143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73050" y="1505000"/>
            <a:ext cx="4536727" cy="361832"/>
            <a:chOff x="273050" y="1622763"/>
            <a:chExt cx="4536727" cy="361832"/>
          </a:xfrm>
        </p:grpSpPr>
        <p:sp>
          <p:nvSpPr>
            <p:cNvPr id="23" name="TextBox 22"/>
            <p:cNvSpPr txBox="1"/>
            <p:nvPr/>
          </p:nvSpPr>
          <p:spPr>
            <a:xfrm>
              <a:off x="273050" y="1622763"/>
              <a:ext cx="4536727" cy="359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83964" tIns="41982" rIns="83964" bIns="41982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>
              <a:defPPr>
                <a:defRPr lang="ko-KR"/>
              </a:defPPr>
              <a:lvl1pPr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B" pitchFamily="18" charset="-127"/>
                  <a:ea typeface="Rix고딕 B" pitchFamily="18" charset="-127"/>
                </a:defRPr>
              </a:lvl1pPr>
              <a:lvl2pPr marL="0" lvl="1" algn="ctr">
                <a:spcAft>
                  <a:spcPts val="551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90000"/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B" pitchFamily="18" charset="-127"/>
                  <a:ea typeface="Rix고딕 B" pitchFamily="18" charset="-127"/>
                </a:defRPr>
              </a:lvl2pPr>
            </a:lstStyle>
            <a:p>
              <a:pPr lvl="1" latinLnBrk="0"/>
              <a:r>
                <a:rPr lang="ko-KR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Monotype Sorts"/>
                </a:rPr>
                <a:t>한국 관광공사</a:t>
              </a: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273777" y="1948595"/>
              <a:ext cx="4536000" cy="3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1080000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094365" y="1502567"/>
            <a:ext cx="4536727" cy="361832"/>
            <a:chOff x="273050" y="1622763"/>
            <a:chExt cx="4536727" cy="361832"/>
          </a:xfrm>
        </p:grpSpPr>
        <p:sp>
          <p:nvSpPr>
            <p:cNvPr id="27" name="TextBox 26"/>
            <p:cNvSpPr txBox="1"/>
            <p:nvPr/>
          </p:nvSpPr>
          <p:spPr>
            <a:xfrm>
              <a:off x="273050" y="1622763"/>
              <a:ext cx="4536727" cy="359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83964" tIns="41982" rIns="83964" bIns="41982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>
              <a:defPPr>
                <a:defRPr lang="ko-KR"/>
              </a:defPPr>
              <a:lvl1pPr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B" pitchFamily="18" charset="-127"/>
                  <a:ea typeface="Rix고딕 B" pitchFamily="18" charset="-127"/>
                </a:defRPr>
              </a:lvl1pPr>
              <a:lvl2pPr marL="0" lvl="1" algn="ctr">
                <a:spcAft>
                  <a:spcPts val="551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90000"/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B" pitchFamily="18" charset="-127"/>
                  <a:ea typeface="Rix고딕 B" pitchFamily="18" charset="-127"/>
                </a:defRPr>
              </a:lvl2pPr>
            </a:lstStyle>
            <a:p>
              <a:pPr lvl="1" latinLnBrk="0"/>
              <a:r>
                <a:rPr lang="ko-KR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Monotype Sorts"/>
                </a:rPr>
                <a:t>신수동 </a:t>
              </a:r>
              <a:r>
                <a:rPr lang="ko-KR" altLang="en-US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Monotype Sorts"/>
                </a:rPr>
                <a:t>크러셔</a:t>
              </a:r>
              <a:endPara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273777" y="1948595"/>
              <a:ext cx="4536000" cy="3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1080000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268035" y="2273720"/>
            <a:ext cx="4090432" cy="795240"/>
            <a:chOff x="5268035" y="2064564"/>
            <a:chExt cx="4090432" cy="795240"/>
          </a:xfrm>
        </p:grpSpPr>
        <p:sp>
          <p:nvSpPr>
            <p:cNvPr id="176" name="제목 170"/>
            <p:cNvSpPr txBox="1">
              <a:spLocks/>
            </p:cNvSpPr>
            <p:nvPr/>
          </p:nvSpPr>
          <p:spPr bwMode="auto">
            <a:xfrm rot="16200000">
              <a:off x="6981740" y="485406"/>
              <a:ext cx="648000" cy="3960000"/>
            </a:xfrm>
            <a:prstGeom prst="rect">
              <a:avLst/>
            </a:prstGeom>
            <a:solidFill>
              <a:schemeClr val="bg1">
                <a:lumMod val="95000"/>
                <a:alpha val="8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91433" tIns="45716" rIns="91433" bIns="45716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>
              <a:defPPr>
                <a:defRPr lang="ko-KR"/>
              </a:defPPr>
              <a:lvl1pPr algn="ctr" defTabSz="761940" eaLnBrk="0" hangingPunct="0">
                <a:tabLst>
                  <a:tab pos="5647876" algn="l"/>
                </a:tabLst>
                <a:defRPr sz="1800">
                  <a:ln w="1143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50_TT" pitchFamily="18" charset="-127"/>
                  <a:ea typeface="Yoon 윤고딕 550_TT" pitchFamily="18" charset="-127"/>
                  <a:cs typeface="Arial" pitchFamily="34" charset="0"/>
                </a:defRPr>
              </a:lvl1pPr>
              <a:lvl2pPr marL="457164" defTabSz="914327">
                <a:defRPr sz="1800"/>
              </a:lvl2pPr>
              <a:lvl3pPr marL="914327" defTabSz="914327">
                <a:defRPr sz="1800"/>
              </a:lvl3pPr>
              <a:lvl4pPr marL="1371491" defTabSz="914327">
                <a:defRPr sz="1800"/>
              </a:lvl4pPr>
              <a:lvl5pPr marL="1828655" defTabSz="914327">
                <a:defRPr sz="1800"/>
              </a:lvl5pPr>
              <a:lvl6pPr marL="2285818" defTabSz="914327">
                <a:defRPr sz="1800"/>
              </a:lvl6pPr>
              <a:lvl7pPr marL="2742982" defTabSz="914327">
                <a:defRPr sz="1800"/>
              </a:lvl7pPr>
              <a:lvl8pPr marL="3200146" defTabSz="914327">
                <a:defRPr sz="1800"/>
              </a:lvl8pPr>
              <a:lvl9pPr marL="3657309" defTabSz="914327">
                <a:defRPr sz="1800"/>
              </a:lvl9pPr>
            </a:lstStyle>
            <a:p>
              <a:pPr latinLnBrk="0"/>
              <a:r>
                <a:rPr lang="en-US" altLang="ko-KR" sz="1200" b="1" dirty="0">
                  <a:solidFill>
                    <a:srgbClr val="F8084D"/>
                  </a:solidFill>
                  <a:latin typeface="+mn-ea"/>
                  <a:ea typeface="+mn-ea"/>
                </a:rPr>
                <a:t>Cloud</a:t>
              </a:r>
              <a:r>
                <a:rPr lang="ko-KR" altLang="en-US" sz="1200" dirty="0">
                  <a:solidFill>
                    <a:srgbClr val="F8084D"/>
                  </a:solidFill>
                  <a:latin typeface="+mn-ea"/>
                  <a:ea typeface="+mn-ea"/>
                </a:rPr>
                <a:t>기반</a:t>
              </a:r>
              <a:r>
                <a:rPr lang="en-US" altLang="ko-KR" sz="1200" dirty="0">
                  <a:solidFill>
                    <a:srgbClr val="F8084D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600" dirty="0">
                  <a:solidFill>
                    <a:srgbClr val="F8084D"/>
                  </a:solidFill>
                  <a:latin typeface="+mn-ea"/>
                  <a:ea typeface="+mn-ea"/>
                </a:rPr>
                <a:t>국내지도중심 </a:t>
              </a:r>
              <a:r>
                <a:rPr lang="en-US" altLang="ko-KR" sz="1600" dirty="0">
                  <a:solidFill>
                    <a:srgbClr val="F8084D"/>
                  </a:solidFill>
                  <a:latin typeface="+mn-ea"/>
                  <a:ea typeface="+mn-ea"/>
                </a:rPr>
                <a:t>SNS </a:t>
              </a:r>
              <a:endParaRPr lang="en-US" altLang="ko-KR" sz="1400" dirty="0">
                <a:solidFill>
                  <a:srgbClr val="F8084D"/>
                </a:solidFill>
                <a:latin typeface="+mn-ea"/>
                <a:ea typeface="+mn-ea"/>
              </a:endParaRPr>
            </a:p>
            <a:p>
              <a:pPr latinLnBrk="0"/>
              <a:r>
                <a:rPr lang="ko-KR" altLang="en-US" sz="1200" dirty="0">
                  <a:solidFill>
                    <a:srgbClr val="F8084D"/>
                  </a:solidFill>
                  <a:latin typeface="+mn-ea"/>
                  <a:ea typeface="+mn-ea"/>
                </a:rPr>
                <a:t>및</a:t>
              </a:r>
              <a:r>
                <a:rPr lang="ko-KR" altLang="en-US" sz="1400" dirty="0">
                  <a:solidFill>
                    <a:srgbClr val="F8084D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600" dirty="0">
                  <a:solidFill>
                    <a:srgbClr val="F8084D"/>
                  </a:solidFill>
                  <a:latin typeface="+mn-ea"/>
                  <a:ea typeface="+mn-ea"/>
                </a:rPr>
                <a:t>데이터 수집 인프라</a:t>
              </a:r>
              <a:r>
                <a:rPr lang="ko-KR" altLang="en-US" sz="1400" dirty="0">
                  <a:solidFill>
                    <a:srgbClr val="F8084D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200" dirty="0">
                  <a:solidFill>
                    <a:srgbClr val="F8084D"/>
                  </a:solidFill>
                  <a:latin typeface="+mn-ea"/>
                  <a:ea typeface="+mn-ea"/>
                </a:rPr>
                <a:t>구축</a:t>
              </a:r>
              <a:endParaRPr lang="en-US" altLang="ko-KR" sz="1200" dirty="0">
                <a:solidFill>
                  <a:srgbClr val="F8084D"/>
                </a:solidFill>
                <a:latin typeface="+mn-ea"/>
                <a:ea typeface="+mn-ea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268035" y="2064564"/>
              <a:ext cx="186903" cy="792000"/>
              <a:chOff x="5554784" y="2637473"/>
              <a:chExt cx="186903" cy="792000"/>
            </a:xfrm>
          </p:grpSpPr>
          <p:sp>
            <p:nvSpPr>
              <p:cNvPr id="30" name="직사각형 235"/>
              <p:cNvSpPr/>
              <p:nvPr/>
            </p:nvSpPr>
            <p:spPr>
              <a:xfrm>
                <a:off x="5554785" y="2640065"/>
                <a:ext cx="186902" cy="71236"/>
              </a:xfrm>
              <a:custGeom>
                <a:avLst/>
                <a:gdLst>
                  <a:gd name="connsiteX0" fmla="*/ 0 w 1548755"/>
                  <a:gd name="connsiteY0" fmla="*/ 0 h 288032"/>
                  <a:gd name="connsiteX1" fmla="*/ 1548755 w 1548755"/>
                  <a:gd name="connsiteY1" fmla="*/ 0 h 288032"/>
                  <a:gd name="connsiteX2" fmla="*/ 1548755 w 1548755"/>
                  <a:gd name="connsiteY2" fmla="*/ 288032 h 288032"/>
                  <a:gd name="connsiteX3" fmla="*/ 0 w 1548755"/>
                  <a:gd name="connsiteY3" fmla="*/ 288032 h 288032"/>
                  <a:gd name="connsiteX4" fmla="*/ 0 w 1548755"/>
                  <a:gd name="connsiteY4" fmla="*/ 0 h 288032"/>
                  <a:gd name="connsiteX0" fmla="*/ 285750 w 1548755"/>
                  <a:gd name="connsiteY0" fmla="*/ 0 h 288032"/>
                  <a:gd name="connsiteX1" fmla="*/ 1548755 w 1548755"/>
                  <a:gd name="connsiteY1" fmla="*/ 0 h 288032"/>
                  <a:gd name="connsiteX2" fmla="*/ 1548755 w 1548755"/>
                  <a:gd name="connsiteY2" fmla="*/ 288032 h 288032"/>
                  <a:gd name="connsiteX3" fmla="*/ 0 w 1548755"/>
                  <a:gd name="connsiteY3" fmla="*/ 288032 h 288032"/>
                  <a:gd name="connsiteX4" fmla="*/ 285750 w 1548755"/>
                  <a:gd name="connsiteY4" fmla="*/ 0 h 288032"/>
                  <a:gd name="connsiteX0" fmla="*/ 400988 w 1548755"/>
                  <a:gd name="connsiteY0" fmla="*/ 0 h 288032"/>
                  <a:gd name="connsiteX1" fmla="*/ 1548755 w 1548755"/>
                  <a:gd name="connsiteY1" fmla="*/ 0 h 288032"/>
                  <a:gd name="connsiteX2" fmla="*/ 1548755 w 1548755"/>
                  <a:gd name="connsiteY2" fmla="*/ 288032 h 288032"/>
                  <a:gd name="connsiteX3" fmla="*/ 0 w 1548755"/>
                  <a:gd name="connsiteY3" fmla="*/ 288032 h 288032"/>
                  <a:gd name="connsiteX4" fmla="*/ 400988 w 1548755"/>
                  <a:gd name="connsiteY4" fmla="*/ 0 h 288032"/>
                  <a:gd name="connsiteX0" fmla="*/ 388185 w 1548755"/>
                  <a:gd name="connsiteY0" fmla="*/ 0 h 288032"/>
                  <a:gd name="connsiteX1" fmla="*/ 1548755 w 1548755"/>
                  <a:gd name="connsiteY1" fmla="*/ 0 h 288032"/>
                  <a:gd name="connsiteX2" fmla="*/ 1548755 w 1548755"/>
                  <a:gd name="connsiteY2" fmla="*/ 288032 h 288032"/>
                  <a:gd name="connsiteX3" fmla="*/ 0 w 1548755"/>
                  <a:gd name="connsiteY3" fmla="*/ 288032 h 288032"/>
                  <a:gd name="connsiteX4" fmla="*/ 388185 w 1548755"/>
                  <a:gd name="connsiteY4" fmla="*/ 0 h 28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8755" h="288032">
                    <a:moveTo>
                      <a:pt x="388185" y="0"/>
                    </a:moveTo>
                    <a:lnTo>
                      <a:pt x="1548755" y="0"/>
                    </a:lnTo>
                    <a:lnTo>
                      <a:pt x="1548755" y="288032"/>
                    </a:lnTo>
                    <a:lnTo>
                      <a:pt x="0" y="288032"/>
                    </a:lnTo>
                    <a:lnTo>
                      <a:pt x="388185" y="0"/>
                    </a:lnTo>
                    <a:close/>
                  </a:path>
                </a:pathLst>
              </a:custGeom>
              <a:solidFill>
                <a:srgbClr val="F8084D">
                  <a:alpha val="68000"/>
                </a:srgbClr>
              </a:solidFill>
              <a:ln w="63500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latinLnBrk="0"/>
                <a:endParaRPr lang="ko-KR" altLang="en-US" sz="1300" dirty="0">
                  <a:solidFill>
                    <a:prstClr val="white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sp>
            <p:nvSpPr>
              <p:cNvPr id="31" name="직사각형 237"/>
              <p:cNvSpPr/>
              <p:nvPr/>
            </p:nvSpPr>
            <p:spPr>
              <a:xfrm rot="16200000" flipH="1">
                <a:off x="5189939" y="3002319"/>
                <a:ext cx="792000" cy="62308"/>
              </a:xfrm>
              <a:prstGeom prst="trapezoid">
                <a:avLst>
                  <a:gd name="adj" fmla="val 115666"/>
                </a:avLst>
              </a:prstGeom>
              <a:solidFill>
                <a:srgbClr val="F8084D">
                  <a:alpha val="68000"/>
                </a:srgbClr>
              </a:solidFill>
              <a:ln w="63500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latinLnBrk="0"/>
                <a:endParaRPr lang="ko-KR" altLang="en-US" sz="1300" dirty="0">
                  <a:solidFill>
                    <a:prstClr val="white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sp>
            <p:nvSpPr>
              <p:cNvPr id="32" name="직사각형 235"/>
              <p:cNvSpPr/>
              <p:nvPr/>
            </p:nvSpPr>
            <p:spPr>
              <a:xfrm flipV="1">
                <a:off x="5554784" y="3358236"/>
                <a:ext cx="186902" cy="71236"/>
              </a:xfrm>
              <a:custGeom>
                <a:avLst/>
                <a:gdLst>
                  <a:gd name="connsiteX0" fmla="*/ 0 w 1548755"/>
                  <a:gd name="connsiteY0" fmla="*/ 0 h 288032"/>
                  <a:gd name="connsiteX1" fmla="*/ 1548755 w 1548755"/>
                  <a:gd name="connsiteY1" fmla="*/ 0 h 288032"/>
                  <a:gd name="connsiteX2" fmla="*/ 1548755 w 1548755"/>
                  <a:gd name="connsiteY2" fmla="*/ 288032 h 288032"/>
                  <a:gd name="connsiteX3" fmla="*/ 0 w 1548755"/>
                  <a:gd name="connsiteY3" fmla="*/ 288032 h 288032"/>
                  <a:gd name="connsiteX4" fmla="*/ 0 w 1548755"/>
                  <a:gd name="connsiteY4" fmla="*/ 0 h 288032"/>
                  <a:gd name="connsiteX0" fmla="*/ 285750 w 1548755"/>
                  <a:gd name="connsiteY0" fmla="*/ 0 h 288032"/>
                  <a:gd name="connsiteX1" fmla="*/ 1548755 w 1548755"/>
                  <a:gd name="connsiteY1" fmla="*/ 0 h 288032"/>
                  <a:gd name="connsiteX2" fmla="*/ 1548755 w 1548755"/>
                  <a:gd name="connsiteY2" fmla="*/ 288032 h 288032"/>
                  <a:gd name="connsiteX3" fmla="*/ 0 w 1548755"/>
                  <a:gd name="connsiteY3" fmla="*/ 288032 h 288032"/>
                  <a:gd name="connsiteX4" fmla="*/ 285750 w 1548755"/>
                  <a:gd name="connsiteY4" fmla="*/ 0 h 288032"/>
                  <a:gd name="connsiteX0" fmla="*/ 400988 w 1548755"/>
                  <a:gd name="connsiteY0" fmla="*/ 0 h 288032"/>
                  <a:gd name="connsiteX1" fmla="*/ 1548755 w 1548755"/>
                  <a:gd name="connsiteY1" fmla="*/ 0 h 288032"/>
                  <a:gd name="connsiteX2" fmla="*/ 1548755 w 1548755"/>
                  <a:gd name="connsiteY2" fmla="*/ 288032 h 288032"/>
                  <a:gd name="connsiteX3" fmla="*/ 0 w 1548755"/>
                  <a:gd name="connsiteY3" fmla="*/ 288032 h 288032"/>
                  <a:gd name="connsiteX4" fmla="*/ 400988 w 1548755"/>
                  <a:gd name="connsiteY4" fmla="*/ 0 h 288032"/>
                  <a:gd name="connsiteX0" fmla="*/ 388185 w 1548755"/>
                  <a:gd name="connsiteY0" fmla="*/ 0 h 288032"/>
                  <a:gd name="connsiteX1" fmla="*/ 1548755 w 1548755"/>
                  <a:gd name="connsiteY1" fmla="*/ 0 h 288032"/>
                  <a:gd name="connsiteX2" fmla="*/ 1548755 w 1548755"/>
                  <a:gd name="connsiteY2" fmla="*/ 288032 h 288032"/>
                  <a:gd name="connsiteX3" fmla="*/ 0 w 1548755"/>
                  <a:gd name="connsiteY3" fmla="*/ 288032 h 288032"/>
                  <a:gd name="connsiteX4" fmla="*/ 388185 w 1548755"/>
                  <a:gd name="connsiteY4" fmla="*/ 0 h 28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8755" h="288032">
                    <a:moveTo>
                      <a:pt x="388185" y="0"/>
                    </a:moveTo>
                    <a:lnTo>
                      <a:pt x="1548755" y="0"/>
                    </a:lnTo>
                    <a:lnTo>
                      <a:pt x="1548755" y="288032"/>
                    </a:lnTo>
                    <a:lnTo>
                      <a:pt x="0" y="288032"/>
                    </a:lnTo>
                    <a:lnTo>
                      <a:pt x="388185" y="0"/>
                    </a:lnTo>
                    <a:close/>
                  </a:path>
                </a:pathLst>
              </a:custGeom>
              <a:solidFill>
                <a:srgbClr val="F8084D">
                  <a:alpha val="68000"/>
                </a:srgbClr>
              </a:solidFill>
              <a:ln w="63500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latinLnBrk="0"/>
                <a:endParaRPr lang="ko-KR" altLang="en-US" sz="1300" dirty="0">
                  <a:solidFill>
                    <a:prstClr val="white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9171565" y="2066905"/>
              <a:ext cx="186902" cy="792899"/>
              <a:chOff x="9068971" y="2066905"/>
              <a:chExt cx="186902" cy="792899"/>
            </a:xfrm>
          </p:grpSpPr>
          <p:sp>
            <p:nvSpPr>
              <p:cNvPr id="34" name="직사각형 235"/>
              <p:cNvSpPr/>
              <p:nvPr/>
            </p:nvSpPr>
            <p:spPr>
              <a:xfrm rot="10800000" flipV="1">
                <a:off x="9068971" y="2066905"/>
                <a:ext cx="186902" cy="71236"/>
              </a:xfrm>
              <a:custGeom>
                <a:avLst/>
                <a:gdLst>
                  <a:gd name="connsiteX0" fmla="*/ 0 w 1548755"/>
                  <a:gd name="connsiteY0" fmla="*/ 0 h 288032"/>
                  <a:gd name="connsiteX1" fmla="*/ 1548755 w 1548755"/>
                  <a:gd name="connsiteY1" fmla="*/ 0 h 288032"/>
                  <a:gd name="connsiteX2" fmla="*/ 1548755 w 1548755"/>
                  <a:gd name="connsiteY2" fmla="*/ 288032 h 288032"/>
                  <a:gd name="connsiteX3" fmla="*/ 0 w 1548755"/>
                  <a:gd name="connsiteY3" fmla="*/ 288032 h 288032"/>
                  <a:gd name="connsiteX4" fmla="*/ 0 w 1548755"/>
                  <a:gd name="connsiteY4" fmla="*/ 0 h 288032"/>
                  <a:gd name="connsiteX0" fmla="*/ 285750 w 1548755"/>
                  <a:gd name="connsiteY0" fmla="*/ 0 h 288032"/>
                  <a:gd name="connsiteX1" fmla="*/ 1548755 w 1548755"/>
                  <a:gd name="connsiteY1" fmla="*/ 0 h 288032"/>
                  <a:gd name="connsiteX2" fmla="*/ 1548755 w 1548755"/>
                  <a:gd name="connsiteY2" fmla="*/ 288032 h 288032"/>
                  <a:gd name="connsiteX3" fmla="*/ 0 w 1548755"/>
                  <a:gd name="connsiteY3" fmla="*/ 288032 h 288032"/>
                  <a:gd name="connsiteX4" fmla="*/ 285750 w 1548755"/>
                  <a:gd name="connsiteY4" fmla="*/ 0 h 288032"/>
                  <a:gd name="connsiteX0" fmla="*/ 400988 w 1548755"/>
                  <a:gd name="connsiteY0" fmla="*/ 0 h 288032"/>
                  <a:gd name="connsiteX1" fmla="*/ 1548755 w 1548755"/>
                  <a:gd name="connsiteY1" fmla="*/ 0 h 288032"/>
                  <a:gd name="connsiteX2" fmla="*/ 1548755 w 1548755"/>
                  <a:gd name="connsiteY2" fmla="*/ 288032 h 288032"/>
                  <a:gd name="connsiteX3" fmla="*/ 0 w 1548755"/>
                  <a:gd name="connsiteY3" fmla="*/ 288032 h 288032"/>
                  <a:gd name="connsiteX4" fmla="*/ 400988 w 1548755"/>
                  <a:gd name="connsiteY4" fmla="*/ 0 h 288032"/>
                  <a:gd name="connsiteX0" fmla="*/ 388185 w 1548755"/>
                  <a:gd name="connsiteY0" fmla="*/ 0 h 288032"/>
                  <a:gd name="connsiteX1" fmla="*/ 1548755 w 1548755"/>
                  <a:gd name="connsiteY1" fmla="*/ 0 h 288032"/>
                  <a:gd name="connsiteX2" fmla="*/ 1548755 w 1548755"/>
                  <a:gd name="connsiteY2" fmla="*/ 288032 h 288032"/>
                  <a:gd name="connsiteX3" fmla="*/ 0 w 1548755"/>
                  <a:gd name="connsiteY3" fmla="*/ 288032 h 288032"/>
                  <a:gd name="connsiteX4" fmla="*/ 388185 w 1548755"/>
                  <a:gd name="connsiteY4" fmla="*/ 0 h 28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8755" h="288032">
                    <a:moveTo>
                      <a:pt x="388185" y="0"/>
                    </a:moveTo>
                    <a:lnTo>
                      <a:pt x="1548755" y="0"/>
                    </a:lnTo>
                    <a:lnTo>
                      <a:pt x="1548755" y="288032"/>
                    </a:lnTo>
                    <a:lnTo>
                      <a:pt x="0" y="288032"/>
                    </a:lnTo>
                    <a:lnTo>
                      <a:pt x="388185" y="0"/>
                    </a:lnTo>
                    <a:close/>
                  </a:path>
                </a:pathLst>
              </a:custGeom>
              <a:solidFill>
                <a:srgbClr val="F8084D">
                  <a:alpha val="68000"/>
                </a:srgbClr>
              </a:solidFill>
              <a:ln w="63500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latinLnBrk="0"/>
                <a:endParaRPr lang="ko-KR" altLang="en-US" sz="1300" dirty="0">
                  <a:solidFill>
                    <a:prstClr val="white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sp>
            <p:nvSpPr>
              <p:cNvPr id="35" name="직사각형 237"/>
              <p:cNvSpPr/>
              <p:nvPr/>
            </p:nvSpPr>
            <p:spPr>
              <a:xfrm rot="16200000" flipH="1" flipV="1">
                <a:off x="8828718" y="2432650"/>
                <a:ext cx="792000" cy="62308"/>
              </a:xfrm>
              <a:prstGeom prst="trapezoid">
                <a:avLst>
                  <a:gd name="adj" fmla="val 115666"/>
                </a:avLst>
              </a:prstGeom>
              <a:solidFill>
                <a:srgbClr val="F8084D">
                  <a:alpha val="68000"/>
                </a:srgbClr>
              </a:solidFill>
              <a:ln w="63500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latinLnBrk="0"/>
                <a:endParaRPr lang="ko-KR" altLang="en-US" sz="1300" dirty="0">
                  <a:solidFill>
                    <a:prstClr val="white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sp>
            <p:nvSpPr>
              <p:cNvPr id="36" name="직사각형 235"/>
              <p:cNvSpPr/>
              <p:nvPr/>
            </p:nvSpPr>
            <p:spPr>
              <a:xfrm rot="10800000">
                <a:off x="9068971" y="2788567"/>
                <a:ext cx="186902" cy="71236"/>
              </a:xfrm>
              <a:custGeom>
                <a:avLst/>
                <a:gdLst>
                  <a:gd name="connsiteX0" fmla="*/ 0 w 1548755"/>
                  <a:gd name="connsiteY0" fmla="*/ 0 h 288032"/>
                  <a:gd name="connsiteX1" fmla="*/ 1548755 w 1548755"/>
                  <a:gd name="connsiteY1" fmla="*/ 0 h 288032"/>
                  <a:gd name="connsiteX2" fmla="*/ 1548755 w 1548755"/>
                  <a:gd name="connsiteY2" fmla="*/ 288032 h 288032"/>
                  <a:gd name="connsiteX3" fmla="*/ 0 w 1548755"/>
                  <a:gd name="connsiteY3" fmla="*/ 288032 h 288032"/>
                  <a:gd name="connsiteX4" fmla="*/ 0 w 1548755"/>
                  <a:gd name="connsiteY4" fmla="*/ 0 h 288032"/>
                  <a:gd name="connsiteX0" fmla="*/ 285750 w 1548755"/>
                  <a:gd name="connsiteY0" fmla="*/ 0 h 288032"/>
                  <a:gd name="connsiteX1" fmla="*/ 1548755 w 1548755"/>
                  <a:gd name="connsiteY1" fmla="*/ 0 h 288032"/>
                  <a:gd name="connsiteX2" fmla="*/ 1548755 w 1548755"/>
                  <a:gd name="connsiteY2" fmla="*/ 288032 h 288032"/>
                  <a:gd name="connsiteX3" fmla="*/ 0 w 1548755"/>
                  <a:gd name="connsiteY3" fmla="*/ 288032 h 288032"/>
                  <a:gd name="connsiteX4" fmla="*/ 285750 w 1548755"/>
                  <a:gd name="connsiteY4" fmla="*/ 0 h 288032"/>
                  <a:gd name="connsiteX0" fmla="*/ 400988 w 1548755"/>
                  <a:gd name="connsiteY0" fmla="*/ 0 h 288032"/>
                  <a:gd name="connsiteX1" fmla="*/ 1548755 w 1548755"/>
                  <a:gd name="connsiteY1" fmla="*/ 0 h 288032"/>
                  <a:gd name="connsiteX2" fmla="*/ 1548755 w 1548755"/>
                  <a:gd name="connsiteY2" fmla="*/ 288032 h 288032"/>
                  <a:gd name="connsiteX3" fmla="*/ 0 w 1548755"/>
                  <a:gd name="connsiteY3" fmla="*/ 288032 h 288032"/>
                  <a:gd name="connsiteX4" fmla="*/ 400988 w 1548755"/>
                  <a:gd name="connsiteY4" fmla="*/ 0 h 288032"/>
                  <a:gd name="connsiteX0" fmla="*/ 388185 w 1548755"/>
                  <a:gd name="connsiteY0" fmla="*/ 0 h 288032"/>
                  <a:gd name="connsiteX1" fmla="*/ 1548755 w 1548755"/>
                  <a:gd name="connsiteY1" fmla="*/ 0 h 288032"/>
                  <a:gd name="connsiteX2" fmla="*/ 1548755 w 1548755"/>
                  <a:gd name="connsiteY2" fmla="*/ 288032 h 288032"/>
                  <a:gd name="connsiteX3" fmla="*/ 0 w 1548755"/>
                  <a:gd name="connsiteY3" fmla="*/ 288032 h 288032"/>
                  <a:gd name="connsiteX4" fmla="*/ 388185 w 1548755"/>
                  <a:gd name="connsiteY4" fmla="*/ 0 h 28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8755" h="288032">
                    <a:moveTo>
                      <a:pt x="388185" y="0"/>
                    </a:moveTo>
                    <a:lnTo>
                      <a:pt x="1548755" y="0"/>
                    </a:lnTo>
                    <a:lnTo>
                      <a:pt x="1548755" y="288032"/>
                    </a:lnTo>
                    <a:lnTo>
                      <a:pt x="0" y="288032"/>
                    </a:lnTo>
                    <a:lnTo>
                      <a:pt x="388185" y="0"/>
                    </a:lnTo>
                    <a:close/>
                  </a:path>
                </a:pathLst>
              </a:custGeom>
              <a:solidFill>
                <a:srgbClr val="F8084D">
                  <a:alpha val="68000"/>
                </a:srgbClr>
              </a:solidFill>
              <a:ln w="63500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latinLnBrk="0"/>
                <a:endParaRPr lang="ko-KR" altLang="en-US" sz="1300" dirty="0">
                  <a:solidFill>
                    <a:prstClr val="white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5105391" y="3467032"/>
            <a:ext cx="4536727" cy="2879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83964" tIns="41982" rIns="83964" bIns="41982" rtlCol="0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>
            <a:defPPr>
              <a:defRPr lang="ko-KR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Rix고딕 B" pitchFamily="18" charset="-127"/>
                <a:ea typeface="Rix고딕 B" pitchFamily="18" charset="-127"/>
              </a:defRPr>
            </a:lvl1pPr>
            <a:lvl2pPr marL="0" lvl="1" algn="ctr">
              <a:spcAft>
                <a:spcPts val="551"/>
              </a:spcAft>
              <a:buClr>
                <a:schemeClr val="tx1">
                  <a:lumMod val="65000"/>
                  <a:lumOff val="35000"/>
                </a:schemeClr>
              </a:buClr>
              <a:buSzPct val="90000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Rix고딕 B" pitchFamily="18" charset="-127"/>
                <a:ea typeface="Rix고딕 B" pitchFamily="18" charset="-127"/>
              </a:defRPr>
            </a:lvl2pPr>
          </a:lstStyle>
          <a:p>
            <a:pPr lvl="1" latinLnBrk="0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Monotype Sorts"/>
              </a:rPr>
              <a:t>신수동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Monotype Sorts"/>
              </a:rPr>
              <a:t>크러셔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Monotype Sorts"/>
              </a:rPr>
              <a:t> 주요 제안사항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Monotype Sorts"/>
            </a:endParaRPr>
          </a:p>
        </p:txBody>
      </p:sp>
      <p:sp>
        <p:nvSpPr>
          <p:cNvPr id="42" name="제목 170"/>
          <p:cNvSpPr txBox="1">
            <a:spLocks/>
          </p:cNvSpPr>
          <p:nvPr/>
        </p:nvSpPr>
        <p:spPr bwMode="auto">
          <a:xfrm>
            <a:off x="5059385" y="3981299"/>
            <a:ext cx="4492710" cy="2305404"/>
          </a:xfrm>
          <a:prstGeom prst="rect">
            <a:avLst/>
          </a:prstGeom>
          <a:noFill/>
        </p:spPr>
        <p:txBody>
          <a:bodyPr wrap="square" lIns="91434" tIns="89994" rIns="89994" bIns="89994" rtlCol="0" anchor="t" anchorCtr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>
            <a:defPPr>
              <a:defRPr lang="ko-KR"/>
            </a:defPPr>
            <a:lvl1pPr algn="ctr" defTabSz="699645" eaLnBrk="0" fontAlgn="auto" latinLnBrk="0" hangingPunct="0">
              <a:spcBef>
                <a:spcPts val="0"/>
              </a:spcBef>
              <a:spcAft>
                <a:spcPts val="600"/>
              </a:spcAft>
              <a:tabLst>
                <a:tab pos="5186118" algn="l"/>
              </a:tabLst>
              <a:defRPr sz="100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itchFamily="18" charset="-127"/>
                <a:ea typeface="Rix고딕 B" pitchFamily="18" charset="-127"/>
                <a:cs typeface="Arial" pitchFamily="34" charset="0"/>
              </a:defRPr>
            </a:lvl1pPr>
            <a:lvl2pPr marL="457164" defTabSz="914327"/>
            <a:lvl3pPr marL="914327" defTabSz="914327"/>
            <a:lvl4pPr marL="1371491" defTabSz="914327"/>
            <a:lvl5pPr marL="1828655" defTabSz="914327"/>
            <a:lvl6pPr marL="2285818" defTabSz="914327"/>
            <a:lvl7pPr marL="2742982" defTabSz="914327"/>
            <a:lvl8pPr marL="3200146" defTabSz="914327"/>
            <a:lvl9pPr marL="3657309" defTabSz="914327"/>
          </a:lstStyle>
          <a:p>
            <a:pPr marL="90482" indent="-90482" algn="l">
              <a:spcBef>
                <a:spcPts val="300"/>
              </a:spcBef>
              <a:spcAft>
                <a:spcPts val="0"/>
              </a:spcAft>
              <a:buSzPct val="80000"/>
              <a:buFont typeface="Arial" pitchFamily="34" charset="0"/>
              <a:buChar char="•"/>
              <a:defRPr/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국내지도 중심의 여행 웹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SNS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구축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제안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</a:b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로그인 기능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/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친구 기능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/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포스트 기능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</a:b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모든 게시물은 지역을 키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(Key)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값으로 국내 지역에 대응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</a:b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- Y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세대를 겨냥한 </a:t>
            </a:r>
            <a:r>
              <a:rPr lang="ko-KR" altLang="en-US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넛지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(Nudge)</a:t>
            </a:r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마케팅 전략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90482" indent="-90482" algn="l">
              <a:spcBef>
                <a:spcPts val="300"/>
              </a:spcBef>
              <a:spcAft>
                <a:spcPts val="0"/>
              </a:spcAft>
              <a:buSzPct val="80000"/>
              <a:buFont typeface="Arial" pitchFamily="34" charset="0"/>
              <a:buChar char="•"/>
              <a:defRPr/>
            </a:pP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90482" indent="-90482" algn="l">
              <a:spcBef>
                <a:spcPts val="300"/>
              </a:spcBef>
              <a:spcAft>
                <a:spcPts val="0"/>
              </a:spcAft>
              <a:buSzPct val="80000"/>
              <a:buFont typeface="Arial" pitchFamily="34" charset="0"/>
              <a:buChar char="•"/>
              <a:defRPr/>
            </a:pP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Linux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기반 </a:t>
            </a:r>
            <a:r>
              <a:rPr lang="ko-KR" alt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클라우드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서비스 </a:t>
            </a:r>
            <a:r>
              <a:rPr lang="ko-KR" alt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아키텍쳐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제안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</a:b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유연한 서비스 및 배포를 위한 </a:t>
            </a:r>
            <a:r>
              <a:rPr lang="ko-KR" alt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클라우드기반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서비스 아키텍처 도입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algn="l">
              <a:spcBef>
                <a:spcPts val="300"/>
              </a:spcBef>
              <a:spcAft>
                <a:spcPts val="0"/>
              </a:spcAft>
              <a:buSzPct val="80000"/>
              <a:defRPr/>
            </a:pP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</a:b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90482" indent="-90482" algn="l">
              <a:spcBef>
                <a:spcPts val="300"/>
              </a:spcBef>
              <a:spcAft>
                <a:spcPts val="0"/>
              </a:spcAft>
              <a:buSzPct val="80000"/>
              <a:buFont typeface="Arial" pitchFamily="34" charset="0"/>
              <a:buChar char="•"/>
              <a:defRPr/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제안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공공기관 배포 앱의 사생활 침해 방지를 위한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블러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서비스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</a:b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딥러닝기술을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사용하여 자동으로 얼굴을 </a:t>
            </a:r>
            <a:r>
              <a:rPr lang="ko-KR" alt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블러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처리하여 저장하는 서비스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2756C7-E06B-4B17-AD60-D574D2D8EA41}"/>
              </a:ext>
            </a:extLst>
          </p:cNvPr>
          <p:cNvSpPr txBox="1"/>
          <p:nvPr/>
        </p:nvSpPr>
        <p:spPr>
          <a:xfrm>
            <a:off x="271829" y="6354325"/>
            <a:ext cx="4535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  <a:ea typeface="+mn-ea"/>
              </a:rPr>
              <a:t>자료 출처 </a:t>
            </a:r>
            <a:r>
              <a:rPr lang="en-US" altLang="ko-KR" sz="800" dirty="0">
                <a:latin typeface="+mn-ea"/>
                <a:ea typeface="+mn-ea"/>
              </a:rPr>
              <a:t>: 2018 </a:t>
            </a:r>
            <a:r>
              <a:rPr lang="ko-KR" altLang="en-US" sz="800" dirty="0">
                <a:latin typeface="+mn-ea"/>
                <a:ea typeface="+mn-ea"/>
              </a:rPr>
              <a:t>국민여행조사</a:t>
            </a:r>
            <a:r>
              <a:rPr lang="en-US" altLang="ko-KR" sz="800" dirty="0">
                <a:latin typeface="+mn-ea"/>
                <a:ea typeface="+mn-ea"/>
              </a:rPr>
              <a:t>(2019.05 </a:t>
            </a:r>
            <a:r>
              <a:rPr lang="ko-KR" altLang="en-US" sz="800" dirty="0">
                <a:latin typeface="+mn-ea"/>
                <a:ea typeface="+mn-ea"/>
              </a:rPr>
              <a:t>문화체육관광부</a:t>
            </a:r>
            <a:r>
              <a:rPr lang="en-US" altLang="ko-KR" sz="800" dirty="0">
                <a:latin typeface="+mn-ea"/>
                <a:ea typeface="+mn-ea"/>
              </a:rPr>
              <a:t>)</a:t>
            </a:r>
            <a:endParaRPr lang="ko-KR" altLang="en-US" sz="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096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73882" y="53625"/>
            <a:ext cx="9338881" cy="56851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 Black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 Black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 Black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 Black" pitchFamily="34" charset="0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342814" indent="-342814" defTabSz="761812" latinLnBrk="0">
              <a:defRPr/>
            </a:pPr>
            <a:r>
              <a:rPr lang="en-US" altLang="ko-KR" kern="0" dirty="0">
                <a:solidFill>
                  <a:prstClr val="black"/>
                </a:solidFill>
                <a:latin typeface="+mn-ea"/>
              </a:rPr>
              <a:t>2. </a:t>
            </a:r>
            <a:r>
              <a:rPr lang="ko-KR" altLang="en-US" kern="0" dirty="0">
                <a:solidFill>
                  <a:prstClr val="black"/>
                </a:solidFill>
                <a:latin typeface="+mn-ea"/>
              </a:rPr>
              <a:t>개발 상세 기능 및 기대 효과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1829" y="719872"/>
            <a:ext cx="9343777" cy="503883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342814" indent="-342814" defTabSz="761812" eaLnBrk="0" latinLnBrk="0" hangingPunct="0">
              <a:defRPr sz="2000" kern="0">
                <a:solidFill>
                  <a:prstClr val="black"/>
                </a:solidFill>
                <a:latin typeface="Trebuchet MS" panose="020B0603020202020204" pitchFamily="34" charset="0"/>
                <a:ea typeface="+mn-ea"/>
                <a:cs typeface="Times New Roman" pitchFamily="18" charset="0"/>
              </a:defRPr>
            </a:lvl1pPr>
            <a:lvl2pPr algn="ctr" eaLnBrk="0" hangingPunct="0">
              <a:defRPr sz="4400">
                <a:latin typeface="Arial Black" pitchFamily="34" charset="0"/>
                <a:ea typeface="맑은 고딕" pitchFamily="50" charset="-127"/>
              </a:defRPr>
            </a:lvl2pPr>
            <a:lvl3pPr algn="ctr" eaLnBrk="0" hangingPunct="0">
              <a:defRPr sz="4400">
                <a:latin typeface="Arial Black" pitchFamily="34" charset="0"/>
                <a:ea typeface="맑은 고딕" pitchFamily="50" charset="-127"/>
              </a:defRPr>
            </a:lvl3pPr>
            <a:lvl4pPr algn="ctr" eaLnBrk="0" hangingPunct="0">
              <a:defRPr sz="4400">
                <a:latin typeface="Arial Black" pitchFamily="34" charset="0"/>
                <a:ea typeface="맑은 고딕" pitchFamily="50" charset="-127"/>
              </a:defRPr>
            </a:lvl4pPr>
            <a:lvl5pPr algn="ctr" eaLnBrk="0" hangingPunct="0">
              <a:defRPr sz="4400">
                <a:latin typeface="Arial Black" pitchFamily="34" charset="0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>
              <a:lnSpc>
                <a:spcPct val="120000"/>
              </a:lnSpc>
            </a:pPr>
            <a:endParaRPr lang="ko-KR" altLang="en-US" dirty="0"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71463" y="5608367"/>
            <a:ext cx="9359900" cy="972468"/>
            <a:chOff x="271463" y="5640681"/>
            <a:chExt cx="9359900" cy="849019"/>
          </a:xfrm>
        </p:grpSpPr>
        <p:sp>
          <p:nvSpPr>
            <p:cNvPr id="8" name="TextBox 7"/>
            <p:cNvSpPr txBox="1"/>
            <p:nvPr/>
          </p:nvSpPr>
          <p:spPr>
            <a:xfrm>
              <a:off x="296017" y="5640681"/>
              <a:ext cx="9335346" cy="8490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319" tIns="44659" rIns="89319" bIns="44659" rtlCol="0" anchor="ctr">
              <a:scene3d>
                <a:camera prst="orthographicFront"/>
                <a:lightRig rig="threePt" dir="t"/>
              </a:scene3d>
              <a:sp3d>
                <a:bevelT w="1270"/>
                <a:bevelB w="0" h="0"/>
              </a:sp3d>
            </a:bodyPr>
            <a:lstStyle>
              <a:defPPr>
                <a:defRPr lang="ko-KR"/>
              </a:defPPr>
              <a:lvl1pPr algn="ctr" defTabSz="1042973">
                <a:defRPr sz="1600">
                  <a:solidFill>
                    <a:prstClr val="white"/>
                  </a:solidFill>
                  <a:latin typeface="YDIYGo540" pitchFamily="18" charset="-127"/>
                  <a:ea typeface="YDIYGo540" pitchFamily="18" charset="-127"/>
                </a:defRPr>
              </a:lvl1pPr>
              <a:lvl2pPr marL="545211" defTabSz="1090422">
                <a:defRPr sz="2100"/>
              </a:lvl2pPr>
              <a:lvl3pPr marL="1090422" defTabSz="1090422">
                <a:defRPr sz="2100"/>
              </a:lvl3pPr>
              <a:lvl4pPr marL="1635633" defTabSz="1090422">
                <a:defRPr sz="2100"/>
              </a:lvl4pPr>
              <a:lvl5pPr marL="2180844" defTabSz="1090422">
                <a:defRPr sz="2100"/>
              </a:lvl5pPr>
              <a:lvl6pPr marL="2726055" defTabSz="1090422">
                <a:defRPr sz="2100"/>
              </a:lvl6pPr>
              <a:lvl7pPr marL="3271266" defTabSz="1090422">
                <a:defRPr sz="2100"/>
              </a:lvl7pPr>
              <a:lvl8pPr marL="3816477" defTabSz="1090422">
                <a:defRPr sz="2100"/>
              </a:lvl8pPr>
              <a:lvl9pPr marL="4361688" defTabSz="1090422">
                <a:defRPr sz="2100"/>
              </a:lvl9pPr>
            </a:lstStyle>
            <a:p>
              <a:pPr marL="0" lvl="1" algn="ctr" defTabSz="1042875" latinLnBrk="0"/>
              <a:endParaRPr lang="ko-KR" altLang="en-US" sz="1800" b="1" dirty="0">
                <a:solidFill>
                  <a:prstClr val="white"/>
                </a:solidFill>
                <a:latin typeface="+mn-ea"/>
                <a:sym typeface="Monotype Sort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flipV="1">
              <a:off x="530705" y="5640683"/>
              <a:ext cx="848570" cy="849017"/>
            </a:xfrm>
            <a:prstGeom prst="parallelogram">
              <a:avLst>
                <a:gd name="adj" fmla="val 27245"/>
              </a:avLst>
            </a:prstGeom>
            <a:solidFill>
              <a:srgbClr val="00407A"/>
            </a:solidFill>
          </p:spPr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B" pitchFamily="18" charset="-127"/>
                  <a:ea typeface="Rix고딕 B" pitchFamily="18" charset="-127"/>
                </a:defRPr>
              </a:lvl1pPr>
              <a:lvl2pPr marL="0" lvl="1" algn="ctr">
                <a:spcAft>
                  <a:spcPts val="551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90000"/>
                <a:defRPr sz="1300">
                  <a:solidFill>
                    <a:schemeClr val="bg1"/>
                  </a:solidFill>
                  <a:latin typeface="Rix고딕 B" pitchFamily="18" charset="-127"/>
                  <a:ea typeface="Rix고딕 B" pitchFamily="18" charset="-127"/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lvl="1"/>
              <a:endParaRPr lang="ko-KR" altLang="en-US" dirty="0">
                <a:latin typeface="+mn-ea"/>
                <a:ea typeface="+mn-ea"/>
                <a:sym typeface="Monotype Sort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flipH="1">
              <a:off x="464672" y="5640682"/>
              <a:ext cx="848570" cy="849017"/>
            </a:xfrm>
            <a:prstGeom prst="parallelogram">
              <a:avLst>
                <a:gd name="adj" fmla="val 28648"/>
              </a:avLst>
            </a:prstGeom>
            <a:solidFill>
              <a:srgbClr val="005BAC"/>
            </a:solidFill>
          </p:spPr>
          <p:txBody>
            <a:bodyPr wrap="square" lIns="90000" tIns="90000" rIns="90000" bIns="90000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B" pitchFamily="18" charset="-127"/>
                  <a:ea typeface="Rix고딕 B" pitchFamily="18" charset="-127"/>
                </a:defRPr>
              </a:lvl1pPr>
              <a:lvl2pPr marL="0" lvl="1" algn="ctr">
                <a:spcAft>
                  <a:spcPts val="551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90000"/>
                <a:defRPr sz="1500" b="1" spc="0">
                  <a:solidFill>
                    <a:schemeClr val="bg1"/>
                  </a:solidFill>
                  <a:latin typeface="Rix고딕 B" pitchFamily="18" charset="-127"/>
                  <a:ea typeface="Rix고딕 B" pitchFamily="18" charset="-127"/>
                </a:defRPr>
              </a:lvl2pPr>
            </a:lstStyle>
            <a:p>
              <a:pPr lvl="1" indent="-131175">
                <a:tabLst>
                  <a:tab pos="5185791" algn="l"/>
                </a:tabLst>
                <a:defRPr/>
              </a:pPr>
              <a:endParaRPr lang="ko-KR" altLang="en-US" sz="1200" dirty="0">
                <a:latin typeface="+mn-ea"/>
                <a:ea typeface="+mn-ea"/>
                <a:sym typeface="Monotype Sorts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1497724" y="5729682"/>
              <a:ext cx="8050439" cy="6702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marL="115888" indent="-115888" defTabSz="914327" latinLnBrk="0">
                <a:spcAft>
                  <a:spcPts val="600"/>
                </a:spcAft>
                <a:buSzPct val="80000"/>
                <a:buFont typeface="Arial" pitchFamily="34" charset="0"/>
                <a:buChar char="•"/>
                <a:tabLst>
                  <a:tab pos="5186857" algn="l"/>
                </a:tabLst>
                <a:defRPr/>
              </a:pPr>
              <a:r>
                <a:rPr lang="ko-KR" altLang="en-US" sz="1100" dirty="0">
                  <a:solidFill>
                    <a:srgbClr val="FF0000"/>
                  </a:solidFill>
                  <a:latin typeface="+mn-ea"/>
                </a:rPr>
                <a:t>지역중심 </a:t>
              </a:r>
              <a:r>
                <a:rPr lang="en-US" altLang="ko-KR" sz="1100" dirty="0">
                  <a:solidFill>
                    <a:srgbClr val="FF0000"/>
                  </a:solidFill>
                  <a:latin typeface="+mn-ea"/>
                </a:rPr>
                <a:t>SNS</a:t>
              </a:r>
              <a:r>
                <a:rPr lang="ko-KR" altLang="en-US" sz="1100" dirty="0">
                  <a:solidFill>
                    <a:srgbClr val="FF0000"/>
                  </a:solidFill>
                  <a:latin typeface="+mn-ea"/>
                </a:rPr>
                <a:t> 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▶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게시판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(</a:t>
              </a:r>
              <a:r>
                <a:rPr lang="en-US" altLang="ko-KR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FaceBook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) , 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사진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(Instagram) 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이 아닌 지역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(Location) 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중심 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SNS</a:t>
              </a:r>
            </a:p>
            <a:p>
              <a:pPr marL="115888" indent="-115888" defTabSz="914327" latinLnBrk="0">
                <a:spcAft>
                  <a:spcPts val="600"/>
                </a:spcAft>
                <a:buSzPct val="80000"/>
                <a:buFont typeface="Arial" pitchFamily="34" charset="0"/>
                <a:buChar char="•"/>
                <a:tabLst>
                  <a:tab pos="5186857" algn="l"/>
                </a:tabLst>
                <a:defRPr/>
              </a:pPr>
              <a:r>
                <a:rPr lang="ko-KR" altLang="en-US" sz="1100" dirty="0">
                  <a:ln w="11430">
                    <a:noFill/>
                  </a:ln>
                  <a:solidFill>
                    <a:srgbClr val="FF0000"/>
                  </a:solidFill>
                  <a:latin typeface="+mn-ea"/>
                  <a:cs typeface="Arial" pitchFamily="34" charset="0"/>
                </a:rPr>
                <a:t>데이터수집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▶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정부 공공 데이터를 이용하여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이전 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10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년간 시기별 관광지 분석을 통한 개인화된 추천 기능 제공가능</a:t>
              </a:r>
            </a:p>
            <a:p>
              <a:pPr marL="115888" indent="-115888" defTabSz="914327" latinLnBrk="0">
                <a:spcAft>
                  <a:spcPts val="600"/>
                </a:spcAft>
                <a:buSzPct val="80000"/>
                <a:buFont typeface="Arial" pitchFamily="34" charset="0"/>
                <a:buChar char="•"/>
                <a:tabLst>
                  <a:tab pos="5186857" algn="l"/>
                </a:tabLst>
                <a:defRPr/>
              </a:pPr>
              <a:r>
                <a:rPr lang="ko-KR" altLang="en-US" sz="1100" dirty="0">
                  <a:ln w="11430">
                    <a:noFill/>
                  </a:ln>
                  <a:solidFill>
                    <a:srgbClr val="FF0000"/>
                  </a:solidFill>
                  <a:latin typeface="+mn-ea"/>
                  <a:cs typeface="Arial" pitchFamily="34" charset="0"/>
                </a:rPr>
                <a:t>법적문제</a:t>
              </a:r>
              <a:r>
                <a:rPr lang="ko-KR" altLang="en-US" sz="1100" dirty="0">
                  <a:ln w="11430">
                    <a:noFill/>
                  </a:ln>
                  <a:solidFill>
                    <a:srgbClr val="F8084D"/>
                  </a:solidFill>
                  <a:latin typeface="+mn-ea"/>
                  <a:cs typeface="Arial" pitchFamily="34" charset="0"/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▶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초상권 침해 방지 기능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(</a:t>
              </a:r>
              <a:r>
                <a:rPr lang="ko-KR" altLang="en-US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딥러닝을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이용한 </a:t>
              </a:r>
              <a:r>
                <a:rPr lang="ko-KR" altLang="en-US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블러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처리 기능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)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을 이용하여 공공기관의 법적 이슈 문제 해결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1463" y="5640682"/>
              <a:ext cx="559593" cy="849017"/>
            </a:xfrm>
            <a:prstGeom prst="rect">
              <a:avLst/>
            </a:prstGeom>
            <a:solidFill>
              <a:srgbClr val="005BAC"/>
            </a:solidFill>
          </p:spPr>
          <p:txBody>
            <a:bodyPr wrap="square" lIns="90000" tIns="90000" rIns="90000" bIns="90000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B" pitchFamily="18" charset="-127"/>
                  <a:ea typeface="Rix고딕 B" pitchFamily="18" charset="-127"/>
                </a:defRPr>
              </a:lvl1pPr>
              <a:lvl2pPr marL="0" lvl="1" algn="ctr">
                <a:spcAft>
                  <a:spcPts val="551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90000"/>
                <a:defRPr sz="1500" b="1" spc="0">
                  <a:solidFill>
                    <a:schemeClr val="bg1"/>
                  </a:solidFill>
                  <a:latin typeface="Rix고딕 B" pitchFamily="18" charset="-127"/>
                  <a:ea typeface="Rix고딕 B" pitchFamily="18" charset="-127"/>
                </a:defRPr>
              </a:lvl2pPr>
            </a:lstStyle>
            <a:p>
              <a:pPr lvl="1" indent="-131175">
                <a:tabLst>
                  <a:tab pos="5185791" algn="l"/>
                </a:tabLst>
                <a:defRPr/>
              </a:pPr>
              <a:endParaRPr lang="ko-KR" altLang="en-US" sz="1200" dirty="0">
                <a:latin typeface="+mn-ea"/>
                <a:ea typeface="+mn-ea"/>
                <a:sym typeface="Monotype Sorts"/>
              </a:endParaRPr>
            </a:p>
          </p:txBody>
        </p:sp>
        <p:pic>
          <p:nvPicPr>
            <p:cNvPr id="13" name="Picture 9" descr="C:\Users\Administrator\Desktop\asdf4asd45f.png"/>
            <p:cNvPicPr>
              <a:picLocks noChangeAspect="1" noChangeArrowheads="1"/>
            </p:cNvPicPr>
            <p:nvPr/>
          </p:nvPicPr>
          <p:blipFill>
            <a:blip r:embed="rId3" cstate="print"/>
            <a:srcRect b="30451"/>
            <a:stretch>
              <a:fillRect/>
            </a:stretch>
          </p:blipFill>
          <p:spPr bwMode="auto">
            <a:xfrm>
              <a:off x="273263" y="6096082"/>
              <a:ext cx="648244" cy="393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472247" y="5918292"/>
              <a:ext cx="514171" cy="49526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marL="0" lvl="1" algn="ctr" defTabSz="914400"/>
              <a:r>
                <a:rPr lang="ko-KR" altLang="en-US" sz="1500" b="1" dirty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ea"/>
                  <a:sym typeface="Monotype Sorts"/>
                </a:rPr>
                <a:t>경쟁우위</a:t>
              </a:r>
              <a:endParaRPr lang="en-US" altLang="ko-KR" sz="15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sym typeface="Monotype Sorts"/>
              </a:endParaRPr>
            </a:p>
            <a:p>
              <a:pPr marL="0" lvl="1" algn="ctr" defTabSz="914400"/>
              <a:r>
                <a:rPr lang="ko-KR" altLang="en-US" dirty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ea"/>
                  <a:sym typeface="Monotype Sorts"/>
                </a:rPr>
                <a:t>요소</a:t>
              </a:r>
              <a:endParaRPr lang="en-US" altLang="ko-KR" sz="15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sym typeface="Monotype Sorts"/>
              </a:endParaRPr>
            </a:p>
            <a:p>
              <a:pPr marL="0" lvl="1" algn="ctr" defTabSz="914400"/>
              <a:endParaRPr lang="ko-KR" altLang="en-US" sz="15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sym typeface="Monotype Sorts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73335" y="5640681"/>
              <a:ext cx="238734" cy="848225"/>
            </a:xfrm>
            <a:prstGeom prst="line">
              <a:avLst/>
            </a:prstGeom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127245" y="5640681"/>
              <a:ext cx="242779" cy="849019"/>
            </a:xfrm>
            <a:prstGeom prst="line">
              <a:avLst/>
            </a:prstGeom>
            <a:solidFill>
              <a:srgbClr val="69A791"/>
            </a:solidFill>
          </p:spPr>
        </p:cxnSp>
      </p:grpSp>
      <p:sp>
        <p:nvSpPr>
          <p:cNvPr id="25" name="슬라이드 번호 개체 틀 2"/>
          <p:cNvSpPr>
            <a:spLocks noGrp="1"/>
          </p:cNvSpPr>
          <p:nvPr>
            <p:ph type="sldNum" sz="quarter" idx="15"/>
          </p:nvPr>
        </p:nvSpPr>
        <p:spPr>
          <a:xfrm>
            <a:off x="7429523" y="6669360"/>
            <a:ext cx="2476517" cy="142852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en-US" altLang="ko-KR" dirty="0">
                <a:solidFill>
                  <a:prstClr val="black"/>
                </a:solidFill>
                <a:cs typeface="Times New Roman" panose="02020603050405020304" pitchFamily="18" charset="0"/>
              </a:rPr>
              <a:t>2</a:t>
            </a:r>
            <a:endParaRPr lang="ko-KR" alt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73050" y="1505000"/>
            <a:ext cx="4536727" cy="361832"/>
            <a:chOff x="273050" y="1622763"/>
            <a:chExt cx="4536727" cy="361832"/>
          </a:xfrm>
        </p:grpSpPr>
        <p:sp>
          <p:nvSpPr>
            <p:cNvPr id="30" name="TextBox 29"/>
            <p:cNvSpPr txBox="1"/>
            <p:nvPr/>
          </p:nvSpPr>
          <p:spPr>
            <a:xfrm>
              <a:off x="273050" y="1622763"/>
              <a:ext cx="4536727" cy="359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83964" tIns="41982" rIns="83964" bIns="41982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>
              <a:defPPr>
                <a:defRPr lang="ko-KR"/>
              </a:defPPr>
              <a:lvl1pPr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B" pitchFamily="18" charset="-127"/>
                  <a:ea typeface="Rix고딕 B" pitchFamily="18" charset="-127"/>
                </a:defRPr>
              </a:lvl1pPr>
              <a:lvl2pPr marL="0" lvl="1" algn="ctr">
                <a:spcAft>
                  <a:spcPts val="551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90000"/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B" pitchFamily="18" charset="-127"/>
                  <a:ea typeface="Rix고딕 B" pitchFamily="18" charset="-127"/>
                </a:defRPr>
              </a:lvl2pPr>
            </a:lstStyle>
            <a:p>
              <a:pPr lvl="1" latinLnBrk="0"/>
              <a:r>
                <a:rPr lang="ko-KR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Monotype Sorts"/>
                </a:rPr>
                <a:t>지도기반 </a:t>
              </a:r>
              <a:r>
                <a:rPr lang="en-US" altLang="ko-KR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Monotype Sorts"/>
                </a:rPr>
                <a:t>SNS</a:t>
              </a:r>
              <a:endPara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Monotype Sorts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273777" y="1948595"/>
              <a:ext cx="4536000" cy="3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1080000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094365" y="1502567"/>
            <a:ext cx="4536727" cy="361832"/>
            <a:chOff x="273050" y="1622763"/>
            <a:chExt cx="4536727" cy="361832"/>
          </a:xfrm>
        </p:grpSpPr>
        <p:sp>
          <p:nvSpPr>
            <p:cNvPr id="33" name="TextBox 32"/>
            <p:cNvSpPr txBox="1"/>
            <p:nvPr/>
          </p:nvSpPr>
          <p:spPr>
            <a:xfrm>
              <a:off x="273050" y="1622763"/>
              <a:ext cx="4536727" cy="359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83964" tIns="41982" rIns="83964" bIns="41982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>
              <a:defPPr>
                <a:defRPr lang="ko-KR"/>
              </a:defPPr>
              <a:lvl1pPr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B" pitchFamily="18" charset="-127"/>
                  <a:ea typeface="Rix고딕 B" pitchFamily="18" charset="-127"/>
                </a:defRPr>
              </a:lvl1pPr>
              <a:lvl2pPr marL="0" lvl="1" algn="ctr">
                <a:spcAft>
                  <a:spcPts val="551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90000"/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B" pitchFamily="18" charset="-127"/>
                  <a:ea typeface="Rix고딕 B" pitchFamily="18" charset="-127"/>
                </a:defRPr>
              </a:lvl2pPr>
            </a:lstStyle>
            <a:p>
              <a:pPr lvl="1" latinLnBrk="0"/>
              <a:r>
                <a:rPr lang="ko-KR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Monotype Sorts"/>
                </a:rPr>
                <a:t>데이터 수집</a:t>
              </a:r>
              <a:r>
                <a:rPr lang="en-US" altLang="ko-KR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Monotype Sorts"/>
                </a:rPr>
                <a:t> / </a:t>
              </a:r>
              <a:r>
                <a:rPr lang="ko-KR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Monotype Sorts"/>
                </a:rPr>
                <a:t>분석 인프라</a:t>
              </a: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273777" y="1948595"/>
              <a:ext cx="4536000" cy="3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1080000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6" name="제목 170"/>
          <p:cNvSpPr txBox="1">
            <a:spLocks/>
          </p:cNvSpPr>
          <p:nvPr/>
        </p:nvSpPr>
        <p:spPr bwMode="auto">
          <a:xfrm>
            <a:off x="300611" y="3849484"/>
            <a:ext cx="4607384" cy="1649746"/>
          </a:xfrm>
          <a:prstGeom prst="rect">
            <a:avLst/>
          </a:prstGeom>
          <a:noFill/>
        </p:spPr>
        <p:txBody>
          <a:bodyPr wrap="square" lIns="91434" tIns="89994" rIns="89994" bIns="89994" rtlCol="0" anchor="t" anchorCtr="0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>
            <a:defPPr>
              <a:defRPr lang="ko-KR"/>
            </a:defPPr>
            <a:lvl1pPr defTabSz="914327" fontAlgn="auto">
              <a:spcBef>
                <a:spcPts val="0"/>
              </a:spcBef>
              <a:spcAft>
                <a:spcPts val="0"/>
              </a:spcAft>
              <a:defRPr sz="2200">
                <a:gradFill>
                  <a:gsLst>
                    <a:gs pos="0">
                      <a:schemeClr val="tx2">
                        <a:lumMod val="50000"/>
                      </a:schemeClr>
                    </a:gs>
                    <a:gs pos="45000">
                      <a:schemeClr val="accent1">
                        <a:lumMod val="75000"/>
                      </a:schemeClr>
                    </a:gs>
                    <a:gs pos="55000">
                      <a:schemeClr val="accent1">
                        <a:lumMod val="75000"/>
                      </a:schemeClr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latin typeface="나눔고딕 ExtraBold" pitchFamily="50" charset="-127"/>
                <a:ea typeface="나눔고딕 ExtraBold" pitchFamily="50" charset="-127"/>
              </a:defRPr>
            </a:lvl1pPr>
            <a:lvl2pPr marL="457164" defTabSz="914327">
              <a:defRPr sz="1800"/>
            </a:lvl2pPr>
            <a:lvl3pPr marL="914327" defTabSz="914327">
              <a:defRPr sz="1800"/>
            </a:lvl3pPr>
            <a:lvl4pPr marL="1371491" defTabSz="914327">
              <a:defRPr sz="1800"/>
            </a:lvl4pPr>
            <a:lvl5pPr marL="1828655" defTabSz="914327">
              <a:defRPr sz="1800"/>
            </a:lvl5pPr>
            <a:lvl6pPr marL="2285818" defTabSz="914327">
              <a:defRPr sz="1800"/>
            </a:lvl6pPr>
            <a:lvl7pPr marL="2742982" defTabSz="914327">
              <a:defRPr sz="1800"/>
            </a:lvl7pPr>
            <a:lvl8pPr marL="3200146" defTabSz="914327">
              <a:defRPr sz="1800"/>
            </a:lvl8pPr>
            <a:lvl9pPr marL="3657309" defTabSz="914327">
              <a:defRPr sz="1800"/>
            </a:lvl9pPr>
          </a:lstStyle>
          <a:p>
            <a:pPr defTabSz="699645" eaLnBrk="0" latinLnBrk="0" hangingPunct="0">
              <a:spcBef>
                <a:spcPts val="300"/>
              </a:spcBef>
              <a:buSzPct val="80000"/>
              <a:tabLst>
                <a:tab pos="5186118" algn="l"/>
              </a:tabLst>
              <a:defRPr/>
            </a:pPr>
            <a:r>
              <a:rPr lang="en-US" altLang="ko-KR" sz="11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1. </a:t>
            </a:r>
            <a:r>
              <a:rPr lang="ko-KR" altLang="en-US" sz="1100" dirty="0">
                <a:ln w="11430">
                  <a:noFill/>
                </a:ln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위치 기반</a:t>
            </a:r>
            <a:r>
              <a:rPr lang="en-US" altLang="ko-KR" sz="1100" dirty="0">
                <a:ln w="11430">
                  <a:noFill/>
                </a:ln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/ </a:t>
            </a:r>
            <a:r>
              <a:rPr lang="ko-KR" altLang="en-US" sz="1100" dirty="0">
                <a:ln w="11430">
                  <a:noFill/>
                </a:ln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검색 </a:t>
            </a:r>
            <a:r>
              <a:rPr lang="en-US" altLang="ko-KR" sz="1100" dirty="0">
                <a:ln w="11430">
                  <a:noFill/>
                </a:ln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/ </a:t>
            </a:r>
            <a:r>
              <a:rPr lang="ko-KR" altLang="en-US" sz="1100" dirty="0">
                <a:ln w="11430">
                  <a:noFill/>
                </a:ln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조회 </a:t>
            </a:r>
            <a:r>
              <a:rPr lang="en-US" altLang="ko-KR" sz="1100" dirty="0">
                <a:ln w="11430">
                  <a:noFill/>
                </a:ln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/  </a:t>
            </a:r>
            <a:r>
              <a:rPr lang="ko-KR" altLang="en-US" sz="1100" dirty="0">
                <a:ln w="11430">
                  <a:noFill/>
                </a:ln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검색 기능</a:t>
            </a:r>
            <a:endParaRPr lang="en-US" altLang="ko-KR" sz="1100" dirty="0">
              <a:ln w="11430">
                <a:noFill/>
              </a:ln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  <a:p>
            <a:pPr defTabSz="699645" eaLnBrk="0" latinLnBrk="0" hangingPunct="0">
              <a:spcBef>
                <a:spcPts val="300"/>
              </a:spcBef>
              <a:buSzPct val="80000"/>
              <a:tabLst>
                <a:tab pos="5186118" algn="l"/>
              </a:tabLst>
              <a:defRPr/>
            </a:pPr>
            <a:r>
              <a:rPr lang="en-US" altLang="ko-KR" sz="9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 </a:t>
            </a:r>
            <a:r>
              <a:rPr lang="ko-KR" altLang="en-US" sz="9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검색 페이지를 통해 위치를 검색하면 해당 위치에 따른 포스트가 로드</a:t>
            </a:r>
            <a:r>
              <a:rPr lang="en-US" altLang="ko-KR" sz="9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.</a:t>
            </a:r>
          </a:p>
          <a:p>
            <a:pPr defTabSz="699645" eaLnBrk="0" latinLnBrk="0" hangingPunct="0">
              <a:spcBef>
                <a:spcPts val="300"/>
              </a:spcBef>
              <a:buSzPct val="80000"/>
              <a:tabLst>
                <a:tab pos="5186118" algn="l"/>
              </a:tabLst>
              <a:defRPr/>
            </a:pPr>
            <a:r>
              <a:rPr lang="en-US" altLang="ko-KR" sz="11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2. </a:t>
            </a:r>
            <a:r>
              <a:rPr lang="ko-KR" altLang="en-US" sz="1100" dirty="0">
                <a:ln w="11430">
                  <a:noFill/>
                </a:ln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딥러닝 기반의 초상권 보호 </a:t>
            </a:r>
            <a:r>
              <a:rPr lang="ko-KR" altLang="en-US" sz="11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기능 </a:t>
            </a:r>
            <a:endParaRPr lang="en-US" altLang="ko-KR" sz="1100" dirty="0">
              <a:ln w="1143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itchFamily="34" charset="0"/>
            </a:endParaRPr>
          </a:p>
          <a:p>
            <a:pPr defTabSz="699645" eaLnBrk="0" latinLnBrk="0" hangingPunct="0">
              <a:spcBef>
                <a:spcPts val="300"/>
              </a:spcBef>
              <a:buSzPct val="80000"/>
              <a:tabLst>
                <a:tab pos="5186118" algn="l"/>
              </a:tabLst>
              <a:defRPr/>
            </a:pPr>
            <a:r>
              <a:rPr lang="en-US" altLang="ko-KR" sz="9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 </a:t>
            </a:r>
            <a:r>
              <a:rPr lang="ko-KR" altLang="en-US" sz="9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포스팅한 사진의 경우 사진 내에 얼굴이 존재할 시 자동으로 얼굴 </a:t>
            </a:r>
            <a:r>
              <a:rPr lang="ko-KR" altLang="en-US" sz="900" dirty="0" err="1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블러</a:t>
            </a:r>
            <a:r>
              <a:rPr lang="ko-KR" altLang="en-US" sz="9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 처리</a:t>
            </a:r>
          </a:p>
          <a:p>
            <a:pPr defTabSz="699645" eaLnBrk="0" latinLnBrk="0" hangingPunct="0">
              <a:spcBef>
                <a:spcPts val="300"/>
              </a:spcBef>
              <a:buSzPct val="80000"/>
              <a:tabLst>
                <a:tab pos="5186118" algn="l"/>
              </a:tabLst>
              <a:defRPr/>
            </a:pPr>
            <a:r>
              <a:rPr lang="en-US" altLang="ko-KR" sz="11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3. </a:t>
            </a:r>
            <a:r>
              <a:rPr lang="ko-KR" altLang="en-US" sz="11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좋아요 랭킹 시스템 </a:t>
            </a:r>
            <a:r>
              <a:rPr lang="en-US" altLang="ko-KR" sz="11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&amp; </a:t>
            </a:r>
            <a:r>
              <a:rPr lang="ko-KR" altLang="en-US" sz="11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랜덤 포스팅</a:t>
            </a:r>
            <a:endParaRPr lang="en-US" altLang="ko-KR" sz="1100" dirty="0">
              <a:ln w="1143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itchFamily="34" charset="0"/>
            </a:endParaRPr>
          </a:p>
          <a:p>
            <a:pPr defTabSz="699645" eaLnBrk="0" latinLnBrk="0" hangingPunct="0">
              <a:spcBef>
                <a:spcPts val="300"/>
              </a:spcBef>
              <a:buSzPct val="80000"/>
              <a:tabLst>
                <a:tab pos="5186118" algn="l"/>
              </a:tabLst>
              <a:defRPr/>
            </a:pPr>
            <a:r>
              <a:rPr lang="en-US" altLang="ko-KR" sz="9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 </a:t>
            </a:r>
            <a:r>
              <a:rPr lang="ko-KR" altLang="en-US" sz="9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게시물을 좋아요 순서대로 제공하거나</a:t>
            </a:r>
            <a:r>
              <a:rPr lang="en-US" altLang="ko-KR" sz="9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, </a:t>
            </a:r>
            <a:r>
              <a:rPr lang="ko-KR" altLang="en-US" sz="9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랜덤 방식으로 포스팅을 조회할 수 있는 기능</a:t>
            </a:r>
          </a:p>
          <a:p>
            <a:pPr defTabSz="699645" eaLnBrk="0" latinLnBrk="0" hangingPunct="0">
              <a:spcBef>
                <a:spcPts val="300"/>
              </a:spcBef>
              <a:buSzPct val="80000"/>
              <a:tabLst>
                <a:tab pos="5186118" algn="l"/>
              </a:tabLst>
              <a:defRPr/>
            </a:pPr>
            <a:r>
              <a:rPr lang="en-US" altLang="ko-KR" sz="11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4. </a:t>
            </a:r>
            <a:r>
              <a:rPr lang="ko-KR" altLang="en-US" sz="11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친구 시스템</a:t>
            </a:r>
            <a:r>
              <a:rPr lang="en-US" altLang="ko-KR" sz="11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. </a:t>
            </a:r>
            <a:br>
              <a:rPr lang="en-US" altLang="ko-KR" sz="11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</a:br>
            <a:r>
              <a:rPr lang="en-US" altLang="ko-KR" sz="11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 - </a:t>
            </a:r>
            <a:r>
              <a:rPr lang="ko-KR" altLang="en-US" sz="9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로그인</a:t>
            </a:r>
            <a:r>
              <a:rPr lang="en-US" altLang="ko-KR" sz="9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/ </a:t>
            </a:r>
            <a:r>
              <a:rPr lang="ko-KR" altLang="en-US" sz="9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사용자 계정을 필요로 하며 친구 시스템으로 </a:t>
            </a:r>
            <a:r>
              <a:rPr lang="ko-KR" altLang="en-US" sz="900" dirty="0" err="1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사용자간의</a:t>
            </a:r>
            <a:r>
              <a:rPr lang="ko-KR" altLang="en-US" sz="9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 관계관리 가능</a:t>
            </a:r>
            <a:r>
              <a:rPr lang="en-US" altLang="ko-KR" sz="9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.</a:t>
            </a:r>
            <a:endParaRPr lang="en-US" altLang="ko-KR" sz="1000" dirty="0">
              <a:ln w="1143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37" name="제목 170"/>
          <p:cNvSpPr txBox="1">
            <a:spLocks/>
          </p:cNvSpPr>
          <p:nvPr/>
        </p:nvSpPr>
        <p:spPr bwMode="auto">
          <a:xfrm>
            <a:off x="5583070" y="3997248"/>
            <a:ext cx="3825425" cy="1170661"/>
          </a:xfrm>
          <a:prstGeom prst="rect">
            <a:avLst/>
          </a:prstGeom>
          <a:noFill/>
        </p:spPr>
        <p:txBody>
          <a:bodyPr wrap="square" lIns="91434" tIns="89994" rIns="89994" bIns="89994" rtlCol="0" anchor="t" anchorCtr="0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>
            <a:defPPr>
              <a:defRPr lang="ko-KR"/>
            </a:defPPr>
            <a:lvl1pPr defTabSz="914327" fontAlgn="auto">
              <a:spcBef>
                <a:spcPts val="0"/>
              </a:spcBef>
              <a:spcAft>
                <a:spcPts val="0"/>
              </a:spcAft>
              <a:defRPr sz="2200">
                <a:gradFill>
                  <a:gsLst>
                    <a:gs pos="0">
                      <a:schemeClr val="tx2">
                        <a:lumMod val="50000"/>
                      </a:schemeClr>
                    </a:gs>
                    <a:gs pos="45000">
                      <a:schemeClr val="accent1">
                        <a:lumMod val="75000"/>
                      </a:schemeClr>
                    </a:gs>
                    <a:gs pos="55000">
                      <a:schemeClr val="accent1">
                        <a:lumMod val="75000"/>
                      </a:schemeClr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latin typeface="나눔고딕 ExtraBold" pitchFamily="50" charset="-127"/>
                <a:ea typeface="나눔고딕 ExtraBold" pitchFamily="50" charset="-127"/>
              </a:defRPr>
            </a:lvl1pPr>
            <a:lvl2pPr marL="457164" defTabSz="914327">
              <a:defRPr sz="1800"/>
            </a:lvl2pPr>
            <a:lvl3pPr marL="914327" defTabSz="914327">
              <a:defRPr sz="1800"/>
            </a:lvl3pPr>
            <a:lvl4pPr marL="1371491" defTabSz="914327">
              <a:defRPr sz="1800"/>
            </a:lvl4pPr>
            <a:lvl5pPr marL="1828655" defTabSz="914327">
              <a:defRPr sz="1800"/>
            </a:lvl5pPr>
            <a:lvl6pPr marL="2285818" defTabSz="914327">
              <a:defRPr sz="1800"/>
            </a:lvl6pPr>
            <a:lvl7pPr marL="2742982" defTabSz="914327">
              <a:defRPr sz="1800"/>
            </a:lvl7pPr>
            <a:lvl8pPr marL="3200146" defTabSz="914327">
              <a:defRPr sz="1800"/>
            </a:lvl8pPr>
            <a:lvl9pPr marL="3657309" defTabSz="914327">
              <a:defRPr sz="1800"/>
            </a:lvl9pPr>
          </a:lstStyle>
          <a:p>
            <a:pPr defTabSz="699645" eaLnBrk="0" latinLnBrk="0" hangingPunct="0">
              <a:spcBef>
                <a:spcPts val="300"/>
              </a:spcBef>
              <a:buSzPct val="80000"/>
              <a:tabLst>
                <a:tab pos="5186118" algn="l"/>
              </a:tabLst>
              <a:defRPr/>
            </a:pPr>
            <a:r>
              <a:rPr lang="en-US" altLang="ko-KR" sz="11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1 </a:t>
            </a:r>
            <a:r>
              <a:rPr lang="ko-KR" altLang="en-US" sz="1100" dirty="0">
                <a:ln w="11430">
                  <a:noFill/>
                </a:ln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공공 데이터 분석</a:t>
            </a:r>
            <a:r>
              <a:rPr lang="ko-KR" altLang="en-US" sz="11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 제공</a:t>
            </a:r>
            <a:r>
              <a:rPr lang="en-US" altLang="ko-KR" sz="11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/>
            </a:r>
            <a:br>
              <a:rPr lang="en-US" altLang="ko-KR" sz="11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</a:br>
            <a:r>
              <a:rPr lang="en-US" altLang="ko-KR" sz="9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 </a:t>
            </a:r>
            <a:r>
              <a:rPr lang="ko-KR" altLang="en-US" sz="9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공공데이터 분석을 통한 시각화 관리자 페이지 </a:t>
            </a:r>
            <a:r>
              <a:rPr lang="ko-KR" altLang="en-US" sz="900" dirty="0" smtClean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제공</a:t>
            </a:r>
            <a:r>
              <a:rPr lang="en-US" altLang="ko-KR" sz="900" dirty="0" smtClean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/>
            </a:r>
            <a:br>
              <a:rPr lang="en-US" altLang="ko-KR" sz="900" dirty="0" smtClean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</a:br>
            <a:endParaRPr lang="en-US" altLang="ko-KR" sz="1000" dirty="0">
              <a:ln w="1143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itchFamily="34" charset="0"/>
            </a:endParaRPr>
          </a:p>
          <a:p>
            <a:pPr defTabSz="699645" eaLnBrk="0" latinLnBrk="0" hangingPunct="0">
              <a:spcBef>
                <a:spcPts val="300"/>
              </a:spcBef>
              <a:buSzPct val="80000"/>
              <a:tabLst>
                <a:tab pos="5186118" algn="l"/>
              </a:tabLst>
              <a:defRPr/>
            </a:pPr>
            <a:r>
              <a:rPr lang="en-US" altLang="ko-KR" sz="11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2 SNS </a:t>
            </a:r>
            <a:r>
              <a:rPr lang="ko-KR" altLang="en-US" sz="11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기반 </a:t>
            </a:r>
            <a:r>
              <a:rPr lang="ko-KR" altLang="en-US" sz="1100" dirty="0">
                <a:ln w="11430">
                  <a:noFill/>
                </a:ln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데이터 시각화 </a:t>
            </a:r>
            <a:r>
              <a:rPr lang="ko-KR" altLang="en-US" sz="11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리포트</a:t>
            </a:r>
            <a:r>
              <a:rPr lang="en-US" altLang="ko-KR" sz="11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/>
            </a:r>
            <a:br>
              <a:rPr lang="en-US" altLang="ko-KR" sz="11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</a:br>
            <a:r>
              <a:rPr lang="en-US" altLang="ko-KR" sz="9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 SNS </a:t>
            </a:r>
            <a:r>
              <a:rPr lang="ko-KR" altLang="en-US" sz="9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에서 추출되는 데이터를 통한 지속적인 데이터 </a:t>
            </a:r>
            <a:r>
              <a:rPr lang="ko-KR" altLang="en-US" sz="900" dirty="0" smtClean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수집</a:t>
            </a:r>
            <a:r>
              <a:rPr lang="en-US" altLang="ko-KR" sz="900" dirty="0" smtClean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/>
            </a:r>
            <a:br>
              <a:rPr lang="en-US" altLang="ko-KR" sz="900" dirty="0" smtClean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</a:br>
            <a:r>
              <a:rPr lang="en-US" altLang="ko-KR" sz="900" dirty="0" smtClean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 </a:t>
            </a:r>
            <a:endParaRPr lang="en-US" altLang="ko-KR" sz="900" dirty="0">
              <a:ln w="1143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itchFamily="34" charset="0"/>
            </a:endParaRPr>
          </a:p>
          <a:p>
            <a:pPr defTabSz="699645" eaLnBrk="0" latinLnBrk="0" hangingPunct="0">
              <a:spcBef>
                <a:spcPts val="300"/>
              </a:spcBef>
              <a:buSzPct val="80000"/>
              <a:tabLst>
                <a:tab pos="5186118" algn="l"/>
              </a:tabLst>
              <a:defRPr/>
            </a:pPr>
            <a:r>
              <a:rPr lang="en-US" altLang="ko-KR" sz="11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3</a:t>
            </a:r>
            <a:r>
              <a:rPr lang="ko-KR" altLang="en-US" sz="11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클라우드 기반 </a:t>
            </a:r>
            <a:r>
              <a:rPr lang="ko-KR" altLang="en-US" sz="1100" dirty="0" err="1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아키텍쳐</a:t>
            </a:r>
            <a:r>
              <a:rPr lang="en-US" altLang="ko-KR" sz="11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/>
            </a:r>
            <a:br>
              <a:rPr lang="en-US" altLang="ko-KR" sz="11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</a:br>
            <a:r>
              <a:rPr lang="en-US" altLang="ko-KR" sz="9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 </a:t>
            </a:r>
            <a:r>
              <a:rPr lang="ko-KR" altLang="en-US" sz="900" dirty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실 사용량에 따른 즉각적 탄력성 보장</a:t>
            </a:r>
            <a:endParaRPr lang="en-US" altLang="ko-KR" sz="900" dirty="0">
              <a:ln w="1143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E4F200-DA65-450F-A9F7-D091459A1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35" y="1966607"/>
            <a:ext cx="1179880" cy="18834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BB2690-6165-4B78-BA97-4688C47A9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431" y="1992337"/>
            <a:ext cx="1882074" cy="187697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892B88C-DF11-4636-A12A-92C86353339E}"/>
              </a:ext>
            </a:extLst>
          </p:cNvPr>
          <p:cNvSpPr/>
          <p:nvPr/>
        </p:nvSpPr>
        <p:spPr>
          <a:xfrm>
            <a:off x="300610" y="724085"/>
            <a:ext cx="879284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SNS</a:t>
            </a:r>
            <a:r>
              <a:rPr lang="ko-KR" altLang="en-US" dirty="0"/>
              <a:t>에 친숙한 </a:t>
            </a:r>
            <a:r>
              <a:rPr lang="en-US" altLang="ko-KR" dirty="0"/>
              <a:t>Y</a:t>
            </a:r>
            <a:r>
              <a:rPr lang="ko-KR" altLang="en-US" dirty="0"/>
              <a:t>세대가 국내 관광에 관심을 가질 수 있도록 유도</a:t>
            </a:r>
            <a:r>
              <a:rPr lang="en-US" altLang="ko-KR" dirty="0"/>
              <a:t> &amp; </a:t>
            </a:r>
            <a:r>
              <a:rPr lang="ko-KR" altLang="en-US" dirty="0"/>
              <a:t>지속적 데이터 수집 인프라 구축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F98FEC-D540-46EB-B6A4-B3E1CCCFBC0A}"/>
              </a:ext>
            </a:extLst>
          </p:cNvPr>
          <p:cNvSpPr/>
          <p:nvPr/>
        </p:nvSpPr>
        <p:spPr>
          <a:xfrm>
            <a:off x="290548" y="1018167"/>
            <a:ext cx="769781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SNS</a:t>
            </a:r>
            <a:r>
              <a:rPr lang="ko-KR" altLang="en-US" dirty="0"/>
              <a:t>사진 업로드로 인하여 발생하는 초상권 </a:t>
            </a:r>
            <a:r>
              <a:rPr lang="ko-KR" altLang="en-US" dirty="0" err="1"/>
              <a:t>침해등의</a:t>
            </a:r>
            <a:r>
              <a:rPr lang="ko-KR" altLang="en-US" dirty="0"/>
              <a:t> 법적문제 해결</a:t>
            </a:r>
          </a:p>
        </p:txBody>
      </p:sp>
      <p:pic>
        <p:nvPicPr>
          <p:cNvPr id="2052" name="Picture 4" descr="íì¸ ì¬ì§ì ëí ì´ë¯¸ì§ ê²ìê²°ê³¼">
            <a:extLst>
              <a:ext uri="{FF2B5EF4-FFF2-40B4-BE49-F238E27FC236}">
                <a16:creationId xmlns:a16="http://schemas.microsoft.com/office/drawing/2014/main" id="{AC850710-77D2-4EC2-A2CD-3F2E9332D9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9"/>
          <a:stretch/>
        </p:blipFill>
        <p:spPr bwMode="auto">
          <a:xfrm>
            <a:off x="2027675" y="2392589"/>
            <a:ext cx="1882074" cy="123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FA3C38-D33B-47D4-A519-D69127268688}"/>
              </a:ext>
            </a:extLst>
          </p:cNvPr>
          <p:cNvSpPr/>
          <p:nvPr/>
        </p:nvSpPr>
        <p:spPr bwMode="auto">
          <a:xfrm>
            <a:off x="2901204" y="2729364"/>
            <a:ext cx="135015" cy="135015"/>
          </a:xfrm>
          <a:prstGeom prst="rect">
            <a:avLst/>
          </a:prstGeom>
          <a:noFill/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1080000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FEAB844-B9FA-4FED-A48F-DE10F1F974E9}"/>
              </a:ext>
            </a:extLst>
          </p:cNvPr>
          <p:cNvSpPr/>
          <p:nvPr/>
        </p:nvSpPr>
        <p:spPr bwMode="auto">
          <a:xfrm>
            <a:off x="3422830" y="2773030"/>
            <a:ext cx="135015" cy="135015"/>
          </a:xfrm>
          <a:prstGeom prst="rect">
            <a:avLst/>
          </a:prstGeom>
          <a:noFill/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1080000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BDDA64B-FABF-49FE-8EB8-131AB856F9E7}"/>
              </a:ext>
            </a:extLst>
          </p:cNvPr>
          <p:cNvSpPr/>
          <p:nvPr/>
        </p:nvSpPr>
        <p:spPr bwMode="auto">
          <a:xfrm>
            <a:off x="3594312" y="2773029"/>
            <a:ext cx="135015" cy="135015"/>
          </a:xfrm>
          <a:prstGeom prst="rect">
            <a:avLst/>
          </a:prstGeom>
          <a:noFill/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1080000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A30BDBD-CE66-43AE-B651-45A96D34C1B5}"/>
              </a:ext>
            </a:extLst>
          </p:cNvPr>
          <p:cNvSpPr/>
          <p:nvPr/>
        </p:nvSpPr>
        <p:spPr bwMode="auto">
          <a:xfrm>
            <a:off x="2320713" y="2863543"/>
            <a:ext cx="112008" cy="112008"/>
          </a:xfrm>
          <a:prstGeom prst="rect">
            <a:avLst/>
          </a:prstGeom>
          <a:noFill/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1080000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46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6606340" y="2263551"/>
            <a:ext cx="2808000" cy="32806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2700" dir="5400000" algn="t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/>
              <a:bevelB w="0" h="0"/>
            </a:sp3d>
          </a:bodyPr>
          <a:lstStyle/>
          <a:p>
            <a:pPr marL="461915" lvl="1" defTabSz="923831" latinLnBrk="1"/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557626" y="2777499"/>
            <a:ext cx="2808000" cy="2766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2700" dir="5400000" algn="t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/>
              <a:bevelB w="0" h="0"/>
            </a:sp3d>
          </a:bodyPr>
          <a:lstStyle/>
          <a:p>
            <a:pPr marL="461915" lvl="1" defTabSz="923831" latinLnBrk="1"/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" name="제목 1"/>
          <p:cNvSpPr txBox="1">
            <a:spLocks/>
          </p:cNvSpPr>
          <p:nvPr/>
        </p:nvSpPr>
        <p:spPr>
          <a:xfrm>
            <a:off x="273882" y="53625"/>
            <a:ext cx="9338881" cy="56851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 Black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 Black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 Black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 Black" pitchFamily="34" charset="0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342814" indent="-342814" defTabSz="761812" latinLnBrk="0">
              <a:defRPr/>
            </a:pPr>
            <a:r>
              <a:rPr lang="en-US" altLang="ko-KR" kern="0" dirty="0">
                <a:solidFill>
                  <a:prstClr val="black"/>
                </a:solidFill>
                <a:latin typeface="+mn-ea"/>
              </a:rPr>
              <a:t>3. </a:t>
            </a:r>
            <a:r>
              <a:rPr lang="ko-KR" altLang="en-US" kern="0" dirty="0">
                <a:solidFill>
                  <a:prstClr val="black"/>
                </a:solidFill>
                <a:latin typeface="+mn-ea"/>
              </a:rPr>
              <a:t>프로젝트 수행계획 </a:t>
            </a:r>
            <a:r>
              <a:rPr lang="en-US" altLang="ko-KR" kern="0" dirty="0">
                <a:solidFill>
                  <a:prstClr val="black"/>
                </a:solidFill>
                <a:latin typeface="+mn-ea"/>
              </a:rPr>
              <a:t>(PMP)</a:t>
            </a:r>
            <a:endParaRPr lang="ko-KR" altLang="en-US" kern="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8986" y="699292"/>
            <a:ext cx="9343777" cy="503883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342814" indent="-342814" defTabSz="761812" eaLnBrk="0" latinLnBrk="0" hangingPunct="0">
              <a:defRPr sz="2000" kern="0">
                <a:solidFill>
                  <a:prstClr val="black"/>
                </a:solidFill>
                <a:latin typeface="Trebuchet MS" panose="020B0603020202020204" pitchFamily="34" charset="0"/>
                <a:ea typeface="+mn-ea"/>
                <a:cs typeface="Times New Roman" pitchFamily="18" charset="0"/>
              </a:defRPr>
            </a:lvl1pPr>
            <a:lvl2pPr algn="ctr" eaLnBrk="0" hangingPunct="0">
              <a:defRPr sz="4400">
                <a:latin typeface="Arial Black" pitchFamily="34" charset="0"/>
                <a:ea typeface="맑은 고딕" pitchFamily="50" charset="-127"/>
              </a:defRPr>
            </a:lvl2pPr>
            <a:lvl3pPr algn="ctr" eaLnBrk="0" hangingPunct="0">
              <a:defRPr sz="4400">
                <a:latin typeface="Arial Black" pitchFamily="34" charset="0"/>
                <a:ea typeface="맑은 고딕" pitchFamily="50" charset="-127"/>
              </a:defRPr>
            </a:lvl3pPr>
            <a:lvl4pPr algn="ctr" eaLnBrk="0" hangingPunct="0">
              <a:defRPr sz="4400">
                <a:latin typeface="Arial Black" pitchFamily="34" charset="0"/>
                <a:ea typeface="맑은 고딕" pitchFamily="50" charset="-127"/>
              </a:defRPr>
            </a:lvl4pPr>
            <a:lvl5pPr algn="ctr" eaLnBrk="0" hangingPunct="0">
              <a:defRPr sz="4400">
                <a:latin typeface="Arial Black" pitchFamily="34" charset="0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>
              <a:lnSpc>
                <a:spcPct val="120000"/>
              </a:lnSpc>
            </a:pPr>
            <a:r>
              <a:rPr lang="ko-KR" altLang="en-US" dirty="0">
                <a:latin typeface="+mn-ea"/>
              </a:rPr>
              <a:t>소프트웨어 개발 생명주기의 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 4 Rule </a:t>
            </a:r>
            <a:r>
              <a:rPr lang="ko-KR" altLang="en-US" dirty="0">
                <a:latin typeface="+mn-ea"/>
              </a:rPr>
              <a:t>기반 개발진척관리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94670" y="1976921"/>
            <a:ext cx="18283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0" rIns="90000" bIns="0" anchor="ctr">
            <a:spAutoFit/>
            <a:scene3d>
              <a:camera prst="orthographicFront"/>
              <a:lightRig rig="threePt" dir="t"/>
            </a:scene3d>
            <a:sp3d>
              <a:bevelT w="1270"/>
              <a:bevelB w="0" h="0"/>
            </a:sp3d>
          </a:bodyPr>
          <a:lstStyle/>
          <a:p>
            <a:pPr defTabSz="1042731" fontAlgn="base">
              <a:spcBef>
                <a:spcPct val="0"/>
              </a:spcBef>
              <a:buSzPct val="80000"/>
              <a:tabLst>
                <a:tab pos="6021697" algn="l"/>
              </a:tabLst>
            </a:pPr>
            <a:r>
              <a:rPr kumimoji="1" lang="ko-KR" altLang="en-US" sz="14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구현 </a:t>
            </a:r>
            <a:r>
              <a:rPr kumimoji="1" lang="en-US" altLang="ko-KR" sz="10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(</a:t>
            </a:r>
            <a:r>
              <a:rPr kumimoji="1" lang="en-US" altLang="ko-KR" sz="1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6</a:t>
            </a:r>
            <a:r>
              <a:rPr kumimoji="1" lang="ko-KR" alt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주 </a:t>
            </a:r>
            <a:r>
              <a:rPr kumimoji="1" lang="en-US" altLang="ko-KR" sz="1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~ 8</a:t>
            </a:r>
            <a:r>
              <a:rPr kumimoji="1" lang="ko-KR" alt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주차</a:t>
            </a:r>
            <a:r>
              <a:rPr kumimoji="1" lang="en-US" altLang="ko-KR" sz="1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94670" y="2268234"/>
            <a:ext cx="3132000" cy="396000"/>
          </a:xfrm>
          <a:prstGeom prst="chevron">
            <a:avLst/>
          </a:prstGeom>
          <a:solidFill>
            <a:srgbClr val="175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/>
              <a:bevelB w="0" h="0"/>
            </a:sp3d>
          </a:bodyPr>
          <a:lstStyle>
            <a:defPPr>
              <a:defRPr lang="ko-KR"/>
            </a:defPPr>
            <a:lvl1pPr algn="ctr" defTabSz="1042973" latinLnBrk="0">
              <a:defRPr sz="1300">
                <a:ln w="6350">
                  <a:solidFill>
                    <a:srgbClr val="5AB5F1">
                      <a:alpha val="0"/>
                    </a:srgbClr>
                  </a:solidFill>
                </a:ln>
                <a:solidFill>
                  <a:prstClr val="white"/>
                </a:solidFill>
                <a:latin typeface="YDIYGo540" pitchFamily="18" charset="-127"/>
                <a:ea typeface="YDIYGo540" pitchFamily="18" charset="-127"/>
              </a:defRPr>
            </a:lvl1pPr>
            <a:lvl2pPr marL="545211" defTabSz="1090422">
              <a:defRPr sz="2100"/>
            </a:lvl2pPr>
            <a:lvl3pPr marL="1090422" defTabSz="1090422">
              <a:defRPr sz="2100"/>
            </a:lvl3pPr>
            <a:lvl4pPr marL="1635633" defTabSz="1090422">
              <a:defRPr sz="2100"/>
            </a:lvl4pPr>
            <a:lvl5pPr marL="2180844" defTabSz="1090422">
              <a:defRPr sz="2100"/>
            </a:lvl5pPr>
            <a:lvl6pPr marL="2726055" defTabSz="1090422">
              <a:defRPr sz="2100"/>
            </a:lvl6pPr>
            <a:lvl7pPr marL="3271266" defTabSz="1090422">
              <a:defRPr sz="2100"/>
            </a:lvl7pPr>
            <a:lvl8pPr marL="3816477" defTabSz="1090422">
              <a:defRPr sz="2100"/>
            </a:lvl8pPr>
            <a:lvl9pPr marL="4361688" defTabSz="1090422">
              <a:defRPr sz="2100"/>
            </a:lvl9pPr>
          </a:lstStyle>
          <a:p>
            <a:r>
              <a:rPr lang="ko-KR" altLang="en-US" b="1" dirty="0">
                <a:ln w="6350">
                  <a:noFill/>
                </a:ln>
                <a:latin typeface="+mn-ea"/>
                <a:ea typeface="+mn-ea"/>
                <a:sym typeface="Monotype Sorts" pitchFamily="2" charset="2"/>
              </a:rPr>
              <a:t>구현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4340" y="1767798"/>
            <a:ext cx="3132000" cy="396000"/>
          </a:xfrm>
          <a:prstGeom prst="chevron">
            <a:avLst/>
          </a:prstGeom>
          <a:solidFill>
            <a:srgbClr val="1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/>
              <a:bevelB w="0" h="0"/>
            </a:sp3d>
          </a:bodyPr>
          <a:lstStyle>
            <a:defPPr>
              <a:defRPr lang="ko-KR"/>
            </a:defPPr>
            <a:lvl1pPr algn="ctr" defTabSz="1042973" latinLnBrk="0">
              <a:defRPr sz="1300">
                <a:ln w="6350">
                  <a:solidFill>
                    <a:srgbClr val="5AB5F1">
                      <a:alpha val="0"/>
                    </a:srgbClr>
                  </a:solidFill>
                </a:ln>
                <a:solidFill>
                  <a:prstClr val="white"/>
                </a:solidFill>
                <a:latin typeface="YDIYGo540" pitchFamily="18" charset="-127"/>
                <a:ea typeface="YDIYGo540" pitchFamily="18" charset="-127"/>
              </a:defRPr>
            </a:lvl1pPr>
            <a:lvl2pPr marL="545211" defTabSz="1090422">
              <a:defRPr sz="2100"/>
            </a:lvl2pPr>
            <a:lvl3pPr marL="1090422" defTabSz="1090422">
              <a:defRPr sz="2100"/>
            </a:lvl3pPr>
            <a:lvl4pPr marL="1635633" defTabSz="1090422">
              <a:defRPr sz="2100"/>
            </a:lvl4pPr>
            <a:lvl5pPr marL="2180844" defTabSz="1090422">
              <a:defRPr sz="2100"/>
            </a:lvl5pPr>
            <a:lvl6pPr marL="2726055" defTabSz="1090422">
              <a:defRPr sz="2100"/>
            </a:lvl6pPr>
            <a:lvl7pPr marL="3271266" defTabSz="1090422">
              <a:defRPr sz="2100"/>
            </a:lvl7pPr>
            <a:lvl8pPr marL="3816477" defTabSz="1090422">
              <a:defRPr sz="2100"/>
            </a:lvl8pPr>
            <a:lvl9pPr marL="4361688" defTabSz="1090422">
              <a:defRPr sz="2100"/>
            </a:lvl9pPr>
          </a:lstStyle>
          <a:p>
            <a:r>
              <a:rPr lang="ko-KR" altLang="en-US" b="1" dirty="0">
                <a:ln w="6350">
                  <a:noFill/>
                </a:ln>
                <a:latin typeface="+mn-ea"/>
                <a:ea typeface="+mn-ea"/>
                <a:sym typeface="Monotype Sorts" pitchFamily="2" charset="2"/>
              </a:rPr>
              <a:t>테스트</a:t>
            </a:r>
            <a:r>
              <a:rPr lang="en-US" altLang="ko-KR" dirty="0">
                <a:ln w="6350">
                  <a:noFill/>
                </a:ln>
                <a:latin typeface="+mn-ea"/>
                <a:ea typeface="+mn-ea"/>
                <a:sym typeface="Monotype Sorts" pitchFamily="2" charset="2"/>
              </a:rPr>
              <a:t> / </a:t>
            </a:r>
            <a:r>
              <a:rPr lang="ko-KR" altLang="en-US" dirty="0">
                <a:ln w="6350">
                  <a:noFill/>
                </a:ln>
                <a:latin typeface="+mn-ea"/>
                <a:ea typeface="+mn-ea"/>
                <a:sym typeface="Monotype Sorts" pitchFamily="2" charset="2"/>
              </a:rPr>
              <a:t>안정화</a:t>
            </a:r>
            <a:endParaRPr lang="ko-KR" altLang="en-US" b="1" dirty="0">
              <a:ln w="6350">
                <a:noFill/>
              </a:ln>
              <a:latin typeface="+mn-ea"/>
              <a:ea typeface="+mn-ea"/>
              <a:sym typeface="Monotype Sorts" pitchFamily="2" charset="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44339" y="1490837"/>
            <a:ext cx="2244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0" rIns="90000" bIns="0" anchor="ctr">
            <a:spAutoFit/>
            <a:scene3d>
              <a:camera prst="orthographicFront"/>
              <a:lightRig rig="threePt" dir="t"/>
            </a:scene3d>
            <a:sp3d>
              <a:bevelT w="1270"/>
              <a:bevelB w="0" h="0"/>
            </a:sp3d>
          </a:bodyPr>
          <a:lstStyle/>
          <a:p>
            <a:pPr defTabSz="1042731" fontAlgn="base">
              <a:spcBef>
                <a:spcPct val="0"/>
              </a:spcBef>
              <a:buSzPct val="80000"/>
              <a:tabLst>
                <a:tab pos="6021697" algn="l"/>
              </a:tabLst>
            </a:pPr>
            <a:r>
              <a:rPr kumimoji="1" lang="ko-KR" altLang="en-US" sz="1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테스트</a:t>
            </a:r>
            <a:r>
              <a:rPr kumimoji="1" lang="en-US" altLang="ko-KR" sz="1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/</a:t>
            </a:r>
            <a:r>
              <a:rPr kumimoji="1" lang="ko-KR" altLang="en-US" sz="14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안정화</a:t>
            </a:r>
            <a:r>
              <a:rPr kumimoji="1"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10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(8</a:t>
            </a:r>
            <a:r>
              <a:rPr kumimoji="1" lang="ko-KR" altLang="en-US" sz="10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주 </a:t>
            </a:r>
            <a:r>
              <a:rPr kumimoji="1" lang="ko-KR" alt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차</a:t>
            </a:r>
            <a:r>
              <a:rPr kumimoji="1" lang="en-US" altLang="ko-KR" sz="1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~)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5000" y="2768671"/>
            <a:ext cx="3132000" cy="396000"/>
          </a:xfrm>
          <a:prstGeom prst="chevron">
            <a:avLst/>
          </a:prstGeom>
          <a:solidFill>
            <a:srgbClr val="9EC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/>
              <a:bevelB w="0" h="0"/>
            </a:sp3d>
          </a:bodyPr>
          <a:lstStyle>
            <a:defPPr>
              <a:defRPr lang="ko-KR"/>
            </a:defPPr>
            <a:lvl1pPr algn="ctr" defTabSz="1042973" latinLnBrk="0">
              <a:defRPr sz="1300">
                <a:ln w="6350">
                  <a:solidFill>
                    <a:srgbClr val="5AB5F1">
                      <a:alpha val="0"/>
                    </a:srgbClr>
                  </a:solidFill>
                </a:ln>
                <a:solidFill>
                  <a:prstClr val="white"/>
                </a:solidFill>
                <a:latin typeface="YDIYGo540" pitchFamily="18" charset="-127"/>
                <a:ea typeface="YDIYGo540" pitchFamily="18" charset="-127"/>
              </a:defRPr>
            </a:lvl1pPr>
            <a:lvl2pPr marL="545211" defTabSz="1090422">
              <a:defRPr sz="2100"/>
            </a:lvl2pPr>
            <a:lvl3pPr marL="1090422" defTabSz="1090422">
              <a:defRPr sz="2100"/>
            </a:lvl3pPr>
            <a:lvl4pPr marL="1635633" defTabSz="1090422">
              <a:defRPr sz="2100"/>
            </a:lvl4pPr>
            <a:lvl5pPr marL="2180844" defTabSz="1090422">
              <a:defRPr sz="2100"/>
            </a:lvl5pPr>
            <a:lvl6pPr marL="2726055" defTabSz="1090422">
              <a:defRPr sz="2100"/>
            </a:lvl6pPr>
            <a:lvl7pPr marL="3271266" defTabSz="1090422">
              <a:defRPr sz="2100"/>
            </a:lvl7pPr>
            <a:lvl8pPr marL="3816477" defTabSz="1090422">
              <a:defRPr sz="2100"/>
            </a:lvl8pPr>
            <a:lvl9pPr marL="4361688" defTabSz="1090422">
              <a:defRPr sz="2100"/>
            </a:lvl9pPr>
          </a:lstStyle>
          <a:p>
            <a:r>
              <a:rPr lang="ko-KR" altLang="en-US" b="1" dirty="0">
                <a:ln w="63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Monotype Sorts" pitchFamily="2" charset="2"/>
              </a:rPr>
              <a:t>요구사항 분석</a:t>
            </a:r>
            <a:r>
              <a:rPr lang="en-US" altLang="ko-KR" b="1" dirty="0">
                <a:ln w="63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Monotype Sorts" pitchFamily="2" charset="2"/>
              </a:rPr>
              <a:t>, </a:t>
            </a:r>
            <a:r>
              <a:rPr lang="ko-KR" altLang="en-US" b="1" dirty="0">
                <a:ln w="63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Monotype Sorts" pitchFamily="2" charset="2"/>
              </a:rPr>
              <a:t>설계 단계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44999" y="2463006"/>
            <a:ext cx="186269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0" rIns="90000" bIns="0" anchor="ctr">
            <a:spAutoFit/>
            <a:scene3d>
              <a:camera prst="orthographicFront"/>
              <a:lightRig rig="threePt" dir="t"/>
            </a:scene3d>
            <a:sp3d>
              <a:bevelT w="1270"/>
              <a:bevelB w="0" h="0"/>
            </a:sp3d>
          </a:bodyPr>
          <a:lstStyle/>
          <a:p>
            <a:pPr defTabSz="1042731" fontAlgn="base">
              <a:spcBef>
                <a:spcPct val="0"/>
              </a:spcBef>
              <a:buSzPct val="80000"/>
              <a:tabLst>
                <a:tab pos="6021697" algn="l"/>
              </a:tabLst>
            </a:pPr>
            <a:r>
              <a:rPr kumimoji="1" lang="ko-KR" altLang="en-US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설계 </a:t>
            </a:r>
            <a:r>
              <a:rPr kumimoji="1" lang="en-US" altLang="ko-KR" sz="10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(</a:t>
            </a:r>
            <a:r>
              <a:rPr kumimoji="1" lang="en-US" altLang="ko-KR" sz="1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1~ 5</a:t>
            </a:r>
            <a:r>
              <a:rPr kumimoji="1" lang="ko-KR" alt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주차</a:t>
            </a:r>
            <a:r>
              <a:rPr kumimoji="1" lang="en-US" altLang="ko-KR" sz="1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4" name="직사각형 11"/>
          <p:cNvSpPr>
            <a:spLocks noChangeArrowheads="1"/>
          </p:cNvSpPr>
          <p:nvPr/>
        </p:nvSpPr>
        <p:spPr bwMode="auto">
          <a:xfrm>
            <a:off x="6606340" y="2268235"/>
            <a:ext cx="2808000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89319" tIns="44659" rIns="89319" bIns="44659" rtlCol="0" anchor="ctr">
            <a:scene3d>
              <a:camera prst="orthographicFront"/>
              <a:lightRig rig="threePt" dir="t"/>
            </a:scene3d>
            <a:sp3d>
              <a:bevelT w="1270"/>
              <a:bevelB w="0" h="0"/>
            </a:sp3d>
          </a:bodyPr>
          <a:lstStyle/>
          <a:p>
            <a:pPr marL="0" lvl="1" algn="ctr" defTabSz="1042875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테스팅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직사각형 11"/>
          <p:cNvSpPr>
            <a:spLocks noChangeArrowheads="1"/>
          </p:cNvSpPr>
          <p:nvPr/>
        </p:nvSpPr>
        <p:spPr bwMode="auto">
          <a:xfrm>
            <a:off x="3556679" y="2768671"/>
            <a:ext cx="2808004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89319" tIns="44659" rIns="89319" bIns="44659" rtlCol="0" anchor="ctr">
            <a:scene3d>
              <a:camera prst="orthographicFront"/>
              <a:lightRig rig="threePt" dir="t"/>
            </a:scene3d>
            <a:sp3d>
              <a:bevelT w="1270"/>
              <a:bevelB w="0" h="0"/>
            </a:sp3d>
          </a:bodyPr>
          <a:lstStyle/>
          <a:p>
            <a:pPr marL="0" lvl="1" algn="ctr" defTabSz="1042875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SNS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앱 구현 팀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2" name="Rectangle 724"/>
          <p:cNvSpPr>
            <a:spLocks noChangeArrowheads="1"/>
          </p:cNvSpPr>
          <p:nvPr/>
        </p:nvSpPr>
        <p:spPr bwMode="auto">
          <a:xfrm flipH="1">
            <a:off x="3673369" y="3156641"/>
            <a:ext cx="2559194" cy="48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  <a:scene3d>
              <a:camera prst="orthographicFront"/>
              <a:lightRig rig="threePt" dir="t"/>
            </a:scene3d>
            <a:sp3d>
              <a:bevelT w="127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pPr marL="88900" indent="-88900" defTabSz="1042973" fontAlgn="ctr">
              <a:spcBef>
                <a:spcPts val="300"/>
              </a:spcBef>
              <a:spcAft>
                <a:spcPts val="300"/>
              </a:spcAft>
              <a:buSzPct val="80000"/>
              <a:buFont typeface="Arial" pitchFamily="34" charset="0"/>
              <a:buChar char="•"/>
              <a:tabLst>
                <a:tab pos="944655" algn="l"/>
              </a:tabLst>
            </a:pPr>
            <a:r>
              <a:rPr kumimoji="1" lang="ko-KR" altLang="en-US" sz="1100" dirty="0">
                <a:ln w="63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클라우드 기반 </a:t>
            </a:r>
            <a:r>
              <a:rPr kumimoji="1" lang="ko-KR" altLang="en-US" sz="1100" dirty="0" err="1" smtClean="0">
                <a:ln w="63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백엔드</a:t>
            </a:r>
            <a:r>
              <a:rPr kumimoji="1" lang="ko-KR" altLang="en-US" sz="1100" dirty="0">
                <a:ln w="63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1100" dirty="0" smtClean="0">
                <a:ln w="63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Infra</a:t>
            </a:r>
            <a:endParaRPr kumimoji="1" lang="en-US" altLang="ko-KR" sz="1100" dirty="0">
              <a:ln w="63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88900" indent="-88900" defTabSz="1042973" fontAlgn="ctr">
              <a:spcBef>
                <a:spcPts val="300"/>
              </a:spcBef>
              <a:spcAft>
                <a:spcPts val="300"/>
              </a:spcAft>
              <a:buSzPct val="80000"/>
              <a:buFont typeface="Arial" pitchFamily="34" charset="0"/>
              <a:buChar char="•"/>
              <a:tabLst>
                <a:tab pos="944655" algn="l"/>
              </a:tabLst>
            </a:pPr>
            <a:r>
              <a:rPr kumimoji="1" lang="ko-KR" altLang="en-US" sz="1100" dirty="0">
                <a:ln w="63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크로스 플랫폼이 가능한 </a:t>
            </a:r>
            <a:r>
              <a:rPr kumimoji="1" lang="ko-KR" altLang="en-US" sz="1100" dirty="0" err="1">
                <a:ln w="63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프론트엔드</a:t>
            </a:r>
            <a:r>
              <a:rPr kumimoji="1" lang="ko-KR" altLang="en-US" sz="1100" dirty="0">
                <a:ln w="63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</a:t>
            </a:r>
            <a:endParaRPr kumimoji="1" lang="en-US" altLang="ko-KR" sz="1100" dirty="0">
              <a:ln w="63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직사각형 11"/>
          <p:cNvSpPr>
            <a:spLocks noChangeArrowheads="1"/>
          </p:cNvSpPr>
          <p:nvPr/>
        </p:nvSpPr>
        <p:spPr bwMode="auto">
          <a:xfrm>
            <a:off x="3556679" y="3815244"/>
            <a:ext cx="2808004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89319" tIns="44659" rIns="89319" bIns="44659" rtlCol="0" anchor="ctr">
            <a:scene3d>
              <a:camera prst="orthographicFront"/>
              <a:lightRig rig="threePt" dir="t"/>
            </a:scene3d>
            <a:sp3d>
              <a:bevelT w="1270"/>
              <a:bevelB w="0" h="0"/>
            </a:sp3d>
          </a:bodyPr>
          <a:lstStyle/>
          <a:p>
            <a:pPr marL="0" lvl="1" algn="ctr" defTabSz="1042875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DATA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엔지니어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분석 팀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5" name="Rectangle 724"/>
          <p:cNvSpPr>
            <a:spLocks noChangeArrowheads="1"/>
          </p:cNvSpPr>
          <p:nvPr/>
        </p:nvSpPr>
        <p:spPr bwMode="auto">
          <a:xfrm flipH="1">
            <a:off x="3673369" y="4235751"/>
            <a:ext cx="2691314" cy="48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  <a:scene3d>
              <a:camera prst="orthographicFront"/>
              <a:lightRig rig="threePt" dir="t"/>
            </a:scene3d>
            <a:sp3d>
              <a:bevelT w="127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pPr marL="88900" indent="-88900" defTabSz="1042973" fontAlgn="ctr">
              <a:spcBef>
                <a:spcPts val="300"/>
              </a:spcBef>
              <a:spcAft>
                <a:spcPts val="300"/>
              </a:spcAft>
              <a:buSzPct val="80000"/>
              <a:buFont typeface="Arial" pitchFamily="34" charset="0"/>
              <a:buChar char="•"/>
              <a:tabLst>
                <a:tab pos="944655" algn="l"/>
              </a:tabLst>
            </a:pPr>
            <a:r>
              <a:rPr kumimoji="1" lang="ko-KR" altLang="en-US" sz="1100" dirty="0">
                <a:ln w="63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수집 데이터 시각화 모듈 개발</a:t>
            </a:r>
            <a:endParaRPr kumimoji="1" lang="en-US" altLang="ko-KR" sz="1100" dirty="0">
              <a:ln w="63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88900" indent="-88900" defTabSz="1042973" fontAlgn="ctr">
              <a:spcBef>
                <a:spcPts val="300"/>
              </a:spcBef>
              <a:spcAft>
                <a:spcPts val="300"/>
              </a:spcAft>
              <a:buSzPct val="80000"/>
              <a:buFont typeface="Arial" pitchFamily="34" charset="0"/>
              <a:buChar char="•"/>
              <a:tabLst>
                <a:tab pos="944655" algn="l"/>
              </a:tabLst>
            </a:pPr>
            <a:r>
              <a:rPr kumimoji="1" lang="ko-KR" altLang="en-US" sz="1100" dirty="0" err="1">
                <a:ln w="63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딥러닝을</a:t>
            </a:r>
            <a:r>
              <a:rPr kumimoji="1" lang="ko-KR" altLang="en-US" sz="1100" dirty="0">
                <a:ln w="63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이용한 얼굴 </a:t>
            </a:r>
            <a:r>
              <a:rPr kumimoji="1" lang="ko-KR" altLang="en-US" sz="1100" dirty="0" err="1">
                <a:ln w="63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블러</a:t>
            </a:r>
            <a:r>
              <a:rPr kumimoji="1" lang="ko-KR" altLang="en-US" sz="1100" dirty="0">
                <a:ln w="63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처리 개발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07000" y="3272671"/>
            <a:ext cx="2808000" cy="2271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2700" dir="5400000" algn="t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/>
              <a:bevelB w="0" h="0"/>
            </a:sp3d>
          </a:bodyPr>
          <a:lstStyle/>
          <a:p>
            <a:pPr marL="461915" lvl="1" defTabSz="923831" latinLnBrk="1"/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0" name="직사각형 11"/>
          <p:cNvSpPr>
            <a:spLocks noChangeArrowheads="1"/>
          </p:cNvSpPr>
          <p:nvPr/>
        </p:nvSpPr>
        <p:spPr bwMode="auto">
          <a:xfrm>
            <a:off x="507000" y="3272671"/>
            <a:ext cx="2808000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89319" tIns="44659" rIns="89319" bIns="44659" rtlCol="0" anchor="ctr">
            <a:scene3d>
              <a:camera prst="orthographicFront"/>
              <a:lightRig rig="threePt" dir="t"/>
            </a:scene3d>
            <a:sp3d>
              <a:bevelT w="1270"/>
              <a:bevelB w="0" h="0"/>
            </a:sp3d>
          </a:bodyPr>
          <a:lstStyle/>
          <a:p>
            <a:pPr marL="0" lvl="1" algn="ctr" defTabSz="1042875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설계 및 프로토타입 제작</a:t>
            </a:r>
          </a:p>
        </p:txBody>
      </p:sp>
      <p:sp>
        <p:nvSpPr>
          <p:cNvPr id="28" name="Rectangle 724"/>
          <p:cNvSpPr>
            <a:spLocks noChangeArrowheads="1"/>
          </p:cNvSpPr>
          <p:nvPr/>
        </p:nvSpPr>
        <p:spPr bwMode="auto">
          <a:xfrm flipH="1">
            <a:off x="571022" y="3671380"/>
            <a:ext cx="2683595" cy="734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  <a:scene3d>
              <a:camera prst="orthographicFront"/>
              <a:lightRig rig="threePt" dir="t"/>
            </a:scene3d>
            <a:sp3d>
              <a:bevelT w="127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pPr marL="88900" indent="-88900" defTabSz="1042973" fontAlgn="ctr">
              <a:spcBef>
                <a:spcPts val="300"/>
              </a:spcBef>
              <a:spcAft>
                <a:spcPts val="300"/>
              </a:spcAft>
              <a:buSzPct val="80000"/>
              <a:buFont typeface="Arial" pitchFamily="34" charset="0"/>
              <a:buChar char="•"/>
              <a:tabLst>
                <a:tab pos="944655" algn="l"/>
              </a:tabLst>
            </a:pPr>
            <a:r>
              <a:rPr kumimoji="1" lang="ko-KR" altLang="en-US" sz="1100" dirty="0">
                <a:ln w="63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고객사 니즈 및 타겟 설정</a:t>
            </a:r>
            <a:endParaRPr kumimoji="1" lang="en-US" altLang="ko-KR" sz="1100" dirty="0">
              <a:ln w="63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88900" indent="-88900" defTabSz="1042973" fontAlgn="ctr">
              <a:spcBef>
                <a:spcPts val="300"/>
              </a:spcBef>
              <a:spcAft>
                <a:spcPts val="300"/>
              </a:spcAft>
              <a:buSzPct val="80000"/>
              <a:buFont typeface="Arial" pitchFamily="34" charset="0"/>
              <a:buChar char="•"/>
              <a:tabLst>
                <a:tab pos="944655" algn="l"/>
              </a:tabLst>
            </a:pPr>
            <a:r>
              <a:rPr kumimoji="1" lang="ko-KR" altLang="en-US" sz="1100" dirty="0">
                <a:ln w="63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프로토타이핑을 통한 요구사항 상세</a:t>
            </a:r>
            <a:endParaRPr kumimoji="1" lang="en-US" altLang="ko-KR" sz="1100" dirty="0">
              <a:ln w="63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88900" indent="-88900" defTabSz="1042973" fontAlgn="ctr">
              <a:spcBef>
                <a:spcPts val="300"/>
              </a:spcBef>
              <a:spcAft>
                <a:spcPts val="300"/>
              </a:spcAft>
              <a:buSzPct val="80000"/>
              <a:buFont typeface="Arial" pitchFamily="34" charset="0"/>
              <a:buChar char="•"/>
              <a:tabLst>
                <a:tab pos="944655" algn="l"/>
              </a:tabLst>
            </a:pPr>
            <a:r>
              <a:rPr kumimoji="1" lang="en-US" altLang="ko-KR" sz="1100" dirty="0">
                <a:ln w="63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USE – CASE / CLASS DIAGRAM </a:t>
            </a:r>
            <a:r>
              <a:rPr kumimoji="1" lang="ko-KR" altLang="en-US" sz="1100" dirty="0">
                <a:ln w="63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설계</a:t>
            </a:r>
            <a:endParaRPr kumimoji="1" lang="en-US" altLang="ko-KR" sz="1100" dirty="0">
              <a:ln w="63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1" name="모서리가 둥근 직사각형 32"/>
          <p:cNvSpPr/>
          <p:nvPr/>
        </p:nvSpPr>
        <p:spPr>
          <a:xfrm>
            <a:off x="1119000" y="4914621"/>
            <a:ext cx="1584000" cy="486852"/>
          </a:xfrm>
          <a:prstGeom prst="rect">
            <a:avLst/>
          </a:prstGeom>
          <a:noFill/>
          <a:ln w="19050" cap="flat" cmpd="sng" algn="ctr">
            <a:solidFill>
              <a:srgbClr val="F8084D"/>
            </a:solidFill>
            <a:prstDash val="solid"/>
          </a:ln>
          <a:effectLst>
            <a:innerShdw blurRad="114300">
              <a:schemeClr val="bg1">
                <a:lumMod val="75000"/>
              </a:schemeClr>
            </a:innerShdw>
          </a:effectLst>
        </p:spPr>
        <p:txBody>
          <a:bodyPr wrap="square" lIns="0" tIns="0" rIns="0" bIns="0" anchor="ctr">
            <a:noAutofit/>
            <a:scene3d>
              <a:camera prst="orthographicFront"/>
              <a:lightRig rig="threePt" dir="t"/>
            </a:scene3d>
            <a:sp3d>
              <a:bevelT w="1270"/>
              <a:contourClr>
                <a:schemeClr val="bg1"/>
              </a:contourClr>
            </a:sp3d>
          </a:bodyPr>
          <a:lstStyle/>
          <a:p>
            <a:pPr marL="0" lvl="1" indent="-142854" algn="ctr" defTabSz="1330135" eaLnBrk="0" hangingPunct="0">
              <a:buClr>
                <a:sysClr val="windowText" lastClr="000000"/>
              </a:buClr>
              <a:tabLst>
                <a:tab pos="5647519" algn="l"/>
              </a:tabLst>
            </a:pPr>
            <a:r>
              <a:rPr lang="en-US" altLang="ko-KR" sz="1300" dirty="0">
                <a:ln w="11430">
                  <a:noFill/>
                </a:ln>
                <a:solidFill>
                  <a:srgbClr val="F8084D"/>
                </a:solidFill>
                <a:latin typeface="+mn-ea"/>
                <a:ea typeface="+mn-ea"/>
                <a:cs typeface="Arial" pitchFamily="34" charset="0"/>
              </a:rPr>
              <a:t>Prototype &amp;</a:t>
            </a:r>
            <a:br>
              <a:rPr lang="en-US" altLang="ko-KR" sz="1300" dirty="0">
                <a:ln w="11430">
                  <a:noFill/>
                </a:ln>
                <a:solidFill>
                  <a:srgbClr val="F8084D"/>
                </a:solidFill>
                <a:latin typeface="+mn-ea"/>
                <a:ea typeface="+mn-ea"/>
                <a:cs typeface="Arial" pitchFamily="34" charset="0"/>
              </a:rPr>
            </a:br>
            <a:r>
              <a:rPr lang="en-US" altLang="ko-KR" sz="1300" dirty="0">
                <a:ln w="11430">
                  <a:noFill/>
                </a:ln>
                <a:solidFill>
                  <a:srgbClr val="F8084D"/>
                </a:solidFill>
                <a:latin typeface="+mn-ea"/>
                <a:ea typeface="+mn-ea"/>
                <a:cs typeface="Arial" pitchFamily="34" charset="0"/>
              </a:rPr>
              <a:t>Class</a:t>
            </a:r>
            <a:r>
              <a:rPr lang="ko-KR" altLang="en-US" sz="1300" dirty="0">
                <a:ln w="11430">
                  <a:noFill/>
                </a:ln>
                <a:solidFill>
                  <a:srgbClr val="F8084D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lang="en-US" altLang="ko-KR" sz="1300" dirty="0">
                <a:ln w="11430">
                  <a:noFill/>
                </a:ln>
                <a:solidFill>
                  <a:srgbClr val="F8084D"/>
                </a:solidFill>
                <a:latin typeface="+mn-ea"/>
                <a:ea typeface="+mn-ea"/>
                <a:cs typeface="Arial" pitchFamily="34" charset="0"/>
              </a:rPr>
              <a:t>Diagram</a:t>
            </a:r>
          </a:p>
        </p:txBody>
      </p:sp>
      <p:sp>
        <p:nvSpPr>
          <p:cNvPr id="32" name="모서리가 둥근 직사각형 32"/>
          <p:cNvSpPr/>
          <p:nvPr/>
        </p:nvSpPr>
        <p:spPr>
          <a:xfrm>
            <a:off x="4172533" y="4914621"/>
            <a:ext cx="1584000" cy="486852"/>
          </a:xfrm>
          <a:prstGeom prst="rect">
            <a:avLst/>
          </a:prstGeom>
          <a:noFill/>
          <a:ln w="19050" cap="flat" cmpd="sng" algn="ctr">
            <a:solidFill>
              <a:srgbClr val="F8084D"/>
            </a:solidFill>
            <a:prstDash val="solid"/>
          </a:ln>
          <a:effectLst>
            <a:innerShdw blurRad="114300">
              <a:schemeClr val="bg1">
                <a:lumMod val="75000"/>
              </a:schemeClr>
            </a:innerShdw>
          </a:effectLst>
        </p:spPr>
        <p:txBody>
          <a:bodyPr wrap="square" lIns="0" tIns="0" rIns="0" bIns="0" anchor="ctr">
            <a:noAutofit/>
            <a:scene3d>
              <a:camera prst="orthographicFront"/>
              <a:lightRig rig="threePt" dir="t"/>
            </a:scene3d>
            <a:sp3d>
              <a:bevelT w="1270"/>
              <a:contourClr>
                <a:schemeClr val="bg1"/>
              </a:contourClr>
            </a:sp3d>
          </a:bodyPr>
          <a:lstStyle/>
          <a:p>
            <a:pPr marL="0" lvl="1" indent="-142854" algn="ctr" defTabSz="1330135" eaLnBrk="0" hangingPunct="0">
              <a:buClr>
                <a:sysClr val="windowText" lastClr="000000"/>
              </a:buClr>
              <a:tabLst>
                <a:tab pos="5647519" algn="l"/>
              </a:tabLst>
            </a:pPr>
            <a:r>
              <a:rPr lang="en-US" altLang="ko-KR" sz="1300" dirty="0">
                <a:ln w="11430">
                  <a:noFill/>
                </a:ln>
                <a:solidFill>
                  <a:srgbClr val="F8084D"/>
                </a:solidFill>
                <a:latin typeface="+mn-ea"/>
                <a:cs typeface="Arial" pitchFamily="34" charset="0"/>
              </a:rPr>
              <a:t>Web APP &amp;</a:t>
            </a:r>
          </a:p>
          <a:p>
            <a:pPr marL="0" lvl="1" indent="-142854" algn="ctr" defTabSz="1330135" eaLnBrk="0" hangingPunct="0">
              <a:buClr>
                <a:sysClr val="windowText" lastClr="000000"/>
              </a:buClr>
              <a:tabLst>
                <a:tab pos="5647519" algn="l"/>
              </a:tabLst>
            </a:pPr>
            <a:r>
              <a:rPr lang="ko-KR" altLang="en-US" sz="1300" dirty="0">
                <a:ln w="11430">
                  <a:noFill/>
                </a:ln>
                <a:solidFill>
                  <a:srgbClr val="F8084D"/>
                </a:solidFill>
                <a:latin typeface="+mn-ea"/>
                <a:cs typeface="Arial" pitchFamily="34" charset="0"/>
              </a:rPr>
              <a:t>관리자 페이지</a:t>
            </a:r>
            <a:endParaRPr lang="en-US" altLang="ko-KR" sz="1300" dirty="0">
              <a:ln w="11430">
                <a:noFill/>
              </a:ln>
              <a:solidFill>
                <a:srgbClr val="F8084D"/>
              </a:solidFill>
              <a:latin typeface="+mn-ea"/>
              <a:cs typeface="Arial" pitchFamily="34" charset="0"/>
            </a:endParaRPr>
          </a:p>
        </p:txBody>
      </p:sp>
      <p:sp>
        <p:nvSpPr>
          <p:cNvPr id="34" name="모서리가 둥근 직사각형 32"/>
          <p:cNvSpPr/>
          <p:nvPr/>
        </p:nvSpPr>
        <p:spPr>
          <a:xfrm>
            <a:off x="7218340" y="4914621"/>
            <a:ext cx="1584000" cy="486852"/>
          </a:xfrm>
          <a:prstGeom prst="rect">
            <a:avLst/>
          </a:prstGeom>
          <a:noFill/>
          <a:ln w="19050" cap="flat" cmpd="sng" algn="ctr">
            <a:solidFill>
              <a:srgbClr val="F8084D"/>
            </a:solidFill>
            <a:prstDash val="solid"/>
          </a:ln>
          <a:effectLst>
            <a:innerShdw blurRad="114300">
              <a:schemeClr val="bg1">
                <a:lumMod val="75000"/>
              </a:schemeClr>
            </a:innerShdw>
          </a:effectLst>
        </p:spPr>
        <p:txBody>
          <a:bodyPr wrap="square" lIns="0" tIns="0" rIns="0" bIns="0" anchor="ctr">
            <a:noAutofit/>
            <a:scene3d>
              <a:camera prst="orthographicFront"/>
              <a:lightRig rig="threePt" dir="t"/>
            </a:scene3d>
            <a:sp3d>
              <a:bevelT w="1270"/>
              <a:contourClr>
                <a:schemeClr val="bg1"/>
              </a:contourClr>
            </a:sp3d>
          </a:bodyPr>
          <a:lstStyle/>
          <a:p>
            <a:pPr marL="0" lvl="1" indent="-142854" algn="ctr" defTabSz="1330135" eaLnBrk="0" hangingPunct="0">
              <a:buClr>
                <a:sysClr val="windowText" lastClr="000000"/>
              </a:buClr>
              <a:tabLst>
                <a:tab pos="5647519" algn="l"/>
              </a:tabLst>
            </a:pPr>
            <a:r>
              <a:rPr lang="ko-KR" altLang="en-US" sz="1300" dirty="0">
                <a:ln w="11430">
                  <a:noFill/>
                </a:ln>
                <a:solidFill>
                  <a:srgbClr val="F8084D"/>
                </a:solidFill>
                <a:latin typeface="+mn-ea"/>
                <a:ea typeface="-윤고딕130" pitchFamily="18" charset="-127"/>
                <a:cs typeface="Arial" pitchFamily="34" charset="0"/>
              </a:rPr>
              <a:t>테스트</a:t>
            </a:r>
            <a:r>
              <a:rPr lang="en-US" altLang="ko-KR" sz="1300" dirty="0">
                <a:ln w="11430">
                  <a:noFill/>
                </a:ln>
                <a:solidFill>
                  <a:srgbClr val="F8084D"/>
                </a:solidFill>
                <a:latin typeface="+mn-ea"/>
                <a:ea typeface="-윤고딕130" pitchFamily="18" charset="-127"/>
                <a:cs typeface="Arial" pitchFamily="34" charset="0"/>
              </a:rPr>
              <a:t>/ </a:t>
            </a:r>
            <a:r>
              <a:rPr lang="ko-KR" altLang="en-US" sz="1300" dirty="0">
                <a:ln w="11430">
                  <a:noFill/>
                </a:ln>
                <a:solidFill>
                  <a:srgbClr val="F8084D"/>
                </a:solidFill>
                <a:latin typeface="+mn-ea"/>
                <a:ea typeface="-윤고딕130" pitchFamily="18" charset="-127"/>
                <a:cs typeface="Arial" pitchFamily="34" charset="0"/>
              </a:rPr>
              <a:t>안정화</a:t>
            </a:r>
            <a:endParaRPr lang="en-US" altLang="ko-KR" sz="1300" dirty="0">
              <a:ln w="11430">
                <a:noFill/>
              </a:ln>
              <a:solidFill>
                <a:srgbClr val="F8084D"/>
              </a:solidFill>
              <a:latin typeface="+mn-ea"/>
              <a:ea typeface="-윤고딕130" pitchFamily="18" charset="-127"/>
              <a:cs typeface="Arial" pitchFamily="34" charset="0"/>
            </a:endParaRPr>
          </a:p>
        </p:txBody>
      </p:sp>
      <p:sp>
        <p:nvSpPr>
          <p:cNvPr id="36" name="Rectangle 724"/>
          <p:cNvSpPr>
            <a:spLocks noChangeArrowheads="1"/>
          </p:cNvSpPr>
          <p:nvPr/>
        </p:nvSpPr>
        <p:spPr bwMode="auto">
          <a:xfrm flipH="1">
            <a:off x="6717181" y="2788268"/>
            <a:ext cx="2559194" cy="48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  <a:scene3d>
              <a:camera prst="orthographicFront"/>
              <a:lightRig rig="threePt" dir="t"/>
            </a:scene3d>
            <a:sp3d>
              <a:bevelT w="127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pPr marL="88900" indent="-88900" defTabSz="1042973" fontAlgn="ctr">
              <a:spcBef>
                <a:spcPts val="300"/>
              </a:spcBef>
              <a:spcAft>
                <a:spcPts val="300"/>
              </a:spcAft>
              <a:buSzPct val="80000"/>
              <a:buFont typeface="Arial" pitchFamily="34" charset="0"/>
              <a:buChar char="•"/>
              <a:tabLst>
                <a:tab pos="944655" algn="l"/>
              </a:tabLst>
            </a:pPr>
            <a:r>
              <a:rPr kumimoji="1" lang="en-US" altLang="ko-KR" sz="1100" dirty="0">
                <a:ln w="63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100</a:t>
            </a:r>
            <a:r>
              <a:rPr kumimoji="1" lang="ko-KR" altLang="en-US" sz="1100" dirty="0" smtClean="0">
                <a:ln w="63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개 이상의 </a:t>
            </a:r>
            <a:r>
              <a:rPr kumimoji="1" lang="ko-KR" altLang="en-US" sz="1100" dirty="0">
                <a:ln w="63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가상 사용자</a:t>
            </a:r>
            <a:r>
              <a:rPr kumimoji="1" lang="en-US" altLang="ko-KR" sz="1100" dirty="0">
                <a:ln w="63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ko-KR" altLang="en-US" sz="1100" dirty="0" err="1" smtClean="0">
                <a:ln w="63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테스팅</a:t>
            </a:r>
            <a:endParaRPr kumimoji="1" lang="en-US" altLang="ko-KR" sz="1100" dirty="0">
              <a:ln w="63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88900" indent="-88900" defTabSz="1042973" fontAlgn="ctr">
              <a:spcBef>
                <a:spcPts val="300"/>
              </a:spcBef>
              <a:spcAft>
                <a:spcPts val="300"/>
              </a:spcAft>
              <a:buSzPct val="80000"/>
              <a:buFont typeface="Arial" pitchFamily="34" charset="0"/>
              <a:buChar char="•"/>
              <a:tabLst>
                <a:tab pos="944655" algn="l"/>
              </a:tabLst>
            </a:pPr>
            <a:r>
              <a:rPr kumimoji="1" lang="ko-KR" altLang="en-US" sz="1100" dirty="0">
                <a:ln w="63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자동화</a:t>
            </a:r>
            <a:r>
              <a:rPr kumimoji="1" lang="en-US" altLang="ko-KR" sz="1100" dirty="0">
                <a:ln w="63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ko-KR" altLang="en-US" sz="1100" dirty="0">
                <a:ln w="63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테스트 환경 구현</a:t>
            </a:r>
            <a:endParaRPr kumimoji="1" lang="en-US" altLang="ko-KR" sz="1100" dirty="0">
              <a:ln w="63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7" name="직사각형 11"/>
          <p:cNvSpPr>
            <a:spLocks noChangeArrowheads="1"/>
          </p:cNvSpPr>
          <p:nvPr/>
        </p:nvSpPr>
        <p:spPr bwMode="auto">
          <a:xfrm>
            <a:off x="6600491" y="3555925"/>
            <a:ext cx="2808004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89319" tIns="44659" rIns="89319" bIns="44659" rtlCol="0" anchor="ctr">
            <a:scene3d>
              <a:camera prst="orthographicFront"/>
              <a:lightRig rig="threePt" dir="t"/>
            </a:scene3d>
            <a:sp3d>
              <a:bevelT w="1270"/>
              <a:bevelB w="0" h="0"/>
            </a:sp3d>
          </a:bodyPr>
          <a:lstStyle/>
          <a:p>
            <a:pPr marL="0" lvl="1" algn="ctr" defTabSz="1042875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안정화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8" name="Rectangle 724"/>
          <p:cNvSpPr>
            <a:spLocks noChangeArrowheads="1"/>
          </p:cNvSpPr>
          <p:nvPr/>
        </p:nvSpPr>
        <p:spPr bwMode="auto">
          <a:xfrm flipH="1">
            <a:off x="6717181" y="4092076"/>
            <a:ext cx="2691314" cy="734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  <a:scene3d>
              <a:camera prst="orthographicFront"/>
              <a:lightRig rig="threePt" dir="t"/>
            </a:scene3d>
            <a:sp3d>
              <a:bevelT w="127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pPr marL="88900" indent="-88900" defTabSz="1042973" fontAlgn="ctr">
              <a:spcBef>
                <a:spcPts val="300"/>
              </a:spcBef>
              <a:spcAft>
                <a:spcPts val="300"/>
              </a:spcAft>
              <a:buSzPct val="80000"/>
              <a:buFont typeface="Arial" pitchFamily="34" charset="0"/>
              <a:buChar char="•"/>
              <a:tabLst>
                <a:tab pos="944655" algn="l"/>
              </a:tabLst>
            </a:pPr>
            <a:r>
              <a:rPr kumimoji="1" lang="ko-KR" altLang="en-US" sz="1100" dirty="0">
                <a:ln w="63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클라우드 배포 기능 테스트</a:t>
            </a:r>
            <a:endParaRPr kumimoji="1" lang="en-US" altLang="ko-KR" sz="1100" dirty="0">
              <a:ln w="63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88900" indent="-88900" defTabSz="1042973" fontAlgn="ctr">
              <a:spcBef>
                <a:spcPts val="300"/>
              </a:spcBef>
              <a:spcAft>
                <a:spcPts val="300"/>
              </a:spcAft>
              <a:buSzPct val="80000"/>
              <a:buFont typeface="Arial" pitchFamily="34" charset="0"/>
              <a:buChar char="•"/>
              <a:tabLst>
                <a:tab pos="944655" algn="l"/>
              </a:tabLst>
            </a:pPr>
            <a:r>
              <a:rPr kumimoji="1" lang="ko-KR" altLang="en-US" sz="1100" dirty="0">
                <a:ln w="63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클라우드 스트레스 테스트</a:t>
            </a:r>
            <a:endParaRPr kumimoji="1" lang="en-US" altLang="ko-KR" sz="1100" dirty="0">
              <a:ln w="63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88900" indent="-88900" defTabSz="1042973" fontAlgn="ctr">
              <a:spcBef>
                <a:spcPts val="300"/>
              </a:spcBef>
              <a:spcAft>
                <a:spcPts val="300"/>
              </a:spcAft>
              <a:buSzPct val="80000"/>
              <a:buFont typeface="Arial" pitchFamily="34" charset="0"/>
              <a:buChar char="•"/>
              <a:tabLst>
                <a:tab pos="944655" algn="l"/>
              </a:tabLst>
            </a:pPr>
            <a:endParaRPr kumimoji="1" lang="en-US" altLang="ko-KR" sz="1100" dirty="0">
              <a:ln w="63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9" name="슬라이드 번호 개체 틀 2"/>
          <p:cNvSpPr>
            <a:spLocks noGrp="1"/>
          </p:cNvSpPr>
          <p:nvPr>
            <p:ph type="sldNum" sz="quarter" idx="15"/>
          </p:nvPr>
        </p:nvSpPr>
        <p:spPr>
          <a:xfrm>
            <a:off x="7429523" y="6669360"/>
            <a:ext cx="2476517" cy="142852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en-US" altLang="ko-KR" dirty="0">
                <a:solidFill>
                  <a:prstClr val="black"/>
                </a:solidFill>
                <a:cs typeface="Times New Roman" panose="02020603050405020304" pitchFamily="18" charset="0"/>
              </a:rPr>
              <a:t>3</a:t>
            </a:r>
            <a:endParaRPr lang="ko-KR" alt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07000" y="5724255"/>
            <a:ext cx="8911228" cy="692597"/>
            <a:chOff x="507000" y="5880895"/>
            <a:chExt cx="8911228" cy="692597"/>
          </a:xfrm>
        </p:grpSpPr>
        <p:sp>
          <p:nvSpPr>
            <p:cNvPr id="40" name="제목 170"/>
            <p:cNvSpPr txBox="1">
              <a:spLocks/>
            </p:cNvSpPr>
            <p:nvPr/>
          </p:nvSpPr>
          <p:spPr bwMode="auto">
            <a:xfrm rot="16200000">
              <a:off x="4686911" y="1780897"/>
              <a:ext cx="540000" cy="8899822"/>
            </a:xfrm>
            <a:prstGeom prst="rect">
              <a:avLst/>
            </a:prstGeom>
            <a:solidFill>
              <a:schemeClr val="bg1">
                <a:lumMod val="95000"/>
                <a:alpha val="8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91433" tIns="45716" rIns="91433" bIns="45716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>
              <a:defPPr>
                <a:defRPr lang="ko-KR"/>
              </a:defPPr>
              <a:lvl1pPr algn="ctr" defTabSz="761940" eaLnBrk="0" hangingPunct="0">
                <a:tabLst>
                  <a:tab pos="5647876" algn="l"/>
                </a:tabLst>
                <a:defRPr sz="1800">
                  <a:ln w="1143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50_TT" pitchFamily="18" charset="-127"/>
                  <a:ea typeface="Yoon 윤고딕 550_TT" pitchFamily="18" charset="-127"/>
                  <a:cs typeface="Arial" pitchFamily="34" charset="0"/>
                </a:defRPr>
              </a:lvl1pPr>
              <a:lvl2pPr marL="457164" defTabSz="914327">
                <a:defRPr sz="1800"/>
              </a:lvl2pPr>
              <a:lvl3pPr marL="914327" defTabSz="914327">
                <a:defRPr sz="1800"/>
              </a:lvl3pPr>
              <a:lvl4pPr marL="1371491" defTabSz="914327">
                <a:defRPr sz="1800"/>
              </a:lvl4pPr>
              <a:lvl5pPr marL="1828655" defTabSz="914327">
                <a:defRPr sz="1800"/>
              </a:lvl5pPr>
              <a:lvl6pPr marL="2285818" defTabSz="914327">
                <a:defRPr sz="1800"/>
              </a:lvl6pPr>
              <a:lvl7pPr marL="2742982" defTabSz="914327">
                <a:defRPr sz="1800"/>
              </a:lvl7pPr>
              <a:lvl8pPr marL="3200146" defTabSz="914327">
                <a:defRPr sz="1800"/>
              </a:lvl8pPr>
              <a:lvl9pPr marL="3657309" defTabSz="914327">
                <a:defRPr sz="1800"/>
              </a:lvl9pPr>
            </a:lstStyle>
            <a:p>
              <a:pPr latinLnBrk="0"/>
              <a:r>
                <a:rPr lang="ko-KR" altLang="en-US" sz="1500" dirty="0">
                  <a:solidFill>
                    <a:srgbClr val="F8084D"/>
                  </a:solidFill>
                  <a:latin typeface="+mn-ea"/>
                  <a:ea typeface="+mn-ea"/>
                </a:rPr>
                <a:t>개발진척현황의 </a:t>
              </a:r>
              <a:r>
                <a:rPr lang="en-US" altLang="ko-KR" sz="1500" dirty="0">
                  <a:solidFill>
                    <a:srgbClr val="F8084D"/>
                  </a:solidFill>
                  <a:latin typeface="+mn-ea"/>
                  <a:ea typeface="+mn-ea"/>
                </a:rPr>
                <a:t>3</a:t>
              </a:r>
              <a:r>
                <a:rPr lang="ko-KR" altLang="en-US" sz="1500" dirty="0">
                  <a:solidFill>
                    <a:srgbClr val="F8084D"/>
                  </a:solidFill>
                  <a:latin typeface="+mn-ea"/>
                  <a:ea typeface="+mn-ea"/>
                </a:rPr>
                <a:t>단계 </a:t>
              </a:r>
              <a:r>
                <a:rPr lang="en-US" altLang="ko-KR" sz="1500" dirty="0">
                  <a:solidFill>
                    <a:srgbClr val="F8084D"/>
                  </a:solidFill>
                  <a:latin typeface="+mn-ea"/>
                  <a:ea typeface="+mn-ea"/>
                </a:rPr>
                <a:t>(Green – Yellow – Red) </a:t>
              </a:r>
              <a:r>
                <a:rPr lang="ko-KR" altLang="en-US" sz="1500" dirty="0">
                  <a:solidFill>
                    <a:srgbClr val="F8084D"/>
                  </a:solidFill>
                  <a:latin typeface="+mn-ea"/>
                  <a:ea typeface="+mn-ea"/>
                </a:rPr>
                <a:t>예보 시스템을 통해 </a:t>
              </a:r>
              <a:r>
                <a:rPr lang="en-US" altLang="ko-KR" sz="1500" dirty="0">
                  <a:solidFill>
                    <a:srgbClr val="F8084D"/>
                  </a:solidFill>
                  <a:latin typeface="+mn-ea"/>
                  <a:ea typeface="+mn-ea"/>
                </a:rPr>
                <a:t>SW </a:t>
              </a:r>
              <a:r>
                <a:rPr lang="ko-KR" altLang="en-US" sz="1500" dirty="0">
                  <a:solidFill>
                    <a:srgbClr val="F8084D"/>
                  </a:solidFill>
                  <a:latin typeface="+mn-ea"/>
                  <a:ea typeface="+mn-ea"/>
                </a:rPr>
                <a:t>품질 및 프로젝트 관리</a:t>
              </a:r>
              <a:endParaRPr lang="en-US" altLang="ko-KR" sz="1500" b="1" dirty="0">
                <a:solidFill>
                  <a:srgbClr val="F8084D"/>
                </a:solidFill>
                <a:latin typeface="+mn-ea"/>
                <a:ea typeface="+mn-ea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07000" y="5889492"/>
              <a:ext cx="186903" cy="684000"/>
              <a:chOff x="507000" y="5889492"/>
              <a:chExt cx="186903" cy="684000"/>
            </a:xfrm>
          </p:grpSpPr>
          <p:sp>
            <p:nvSpPr>
              <p:cNvPr id="54" name="직사각형 235"/>
              <p:cNvSpPr/>
              <p:nvPr/>
            </p:nvSpPr>
            <p:spPr>
              <a:xfrm>
                <a:off x="507001" y="5892330"/>
                <a:ext cx="186902" cy="71236"/>
              </a:xfrm>
              <a:custGeom>
                <a:avLst/>
                <a:gdLst>
                  <a:gd name="connsiteX0" fmla="*/ 0 w 1548755"/>
                  <a:gd name="connsiteY0" fmla="*/ 0 h 288032"/>
                  <a:gd name="connsiteX1" fmla="*/ 1548755 w 1548755"/>
                  <a:gd name="connsiteY1" fmla="*/ 0 h 288032"/>
                  <a:gd name="connsiteX2" fmla="*/ 1548755 w 1548755"/>
                  <a:gd name="connsiteY2" fmla="*/ 288032 h 288032"/>
                  <a:gd name="connsiteX3" fmla="*/ 0 w 1548755"/>
                  <a:gd name="connsiteY3" fmla="*/ 288032 h 288032"/>
                  <a:gd name="connsiteX4" fmla="*/ 0 w 1548755"/>
                  <a:gd name="connsiteY4" fmla="*/ 0 h 288032"/>
                  <a:gd name="connsiteX0" fmla="*/ 285750 w 1548755"/>
                  <a:gd name="connsiteY0" fmla="*/ 0 h 288032"/>
                  <a:gd name="connsiteX1" fmla="*/ 1548755 w 1548755"/>
                  <a:gd name="connsiteY1" fmla="*/ 0 h 288032"/>
                  <a:gd name="connsiteX2" fmla="*/ 1548755 w 1548755"/>
                  <a:gd name="connsiteY2" fmla="*/ 288032 h 288032"/>
                  <a:gd name="connsiteX3" fmla="*/ 0 w 1548755"/>
                  <a:gd name="connsiteY3" fmla="*/ 288032 h 288032"/>
                  <a:gd name="connsiteX4" fmla="*/ 285750 w 1548755"/>
                  <a:gd name="connsiteY4" fmla="*/ 0 h 288032"/>
                  <a:gd name="connsiteX0" fmla="*/ 400988 w 1548755"/>
                  <a:gd name="connsiteY0" fmla="*/ 0 h 288032"/>
                  <a:gd name="connsiteX1" fmla="*/ 1548755 w 1548755"/>
                  <a:gd name="connsiteY1" fmla="*/ 0 h 288032"/>
                  <a:gd name="connsiteX2" fmla="*/ 1548755 w 1548755"/>
                  <a:gd name="connsiteY2" fmla="*/ 288032 h 288032"/>
                  <a:gd name="connsiteX3" fmla="*/ 0 w 1548755"/>
                  <a:gd name="connsiteY3" fmla="*/ 288032 h 288032"/>
                  <a:gd name="connsiteX4" fmla="*/ 400988 w 1548755"/>
                  <a:gd name="connsiteY4" fmla="*/ 0 h 288032"/>
                  <a:gd name="connsiteX0" fmla="*/ 388185 w 1548755"/>
                  <a:gd name="connsiteY0" fmla="*/ 0 h 288032"/>
                  <a:gd name="connsiteX1" fmla="*/ 1548755 w 1548755"/>
                  <a:gd name="connsiteY1" fmla="*/ 0 h 288032"/>
                  <a:gd name="connsiteX2" fmla="*/ 1548755 w 1548755"/>
                  <a:gd name="connsiteY2" fmla="*/ 288032 h 288032"/>
                  <a:gd name="connsiteX3" fmla="*/ 0 w 1548755"/>
                  <a:gd name="connsiteY3" fmla="*/ 288032 h 288032"/>
                  <a:gd name="connsiteX4" fmla="*/ 388185 w 1548755"/>
                  <a:gd name="connsiteY4" fmla="*/ 0 h 28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8755" h="288032">
                    <a:moveTo>
                      <a:pt x="388185" y="0"/>
                    </a:moveTo>
                    <a:lnTo>
                      <a:pt x="1548755" y="0"/>
                    </a:lnTo>
                    <a:lnTo>
                      <a:pt x="1548755" y="288032"/>
                    </a:lnTo>
                    <a:lnTo>
                      <a:pt x="0" y="288032"/>
                    </a:lnTo>
                    <a:lnTo>
                      <a:pt x="388185" y="0"/>
                    </a:lnTo>
                    <a:close/>
                  </a:path>
                </a:pathLst>
              </a:custGeom>
              <a:solidFill>
                <a:srgbClr val="F8084D">
                  <a:alpha val="68000"/>
                </a:srgbClr>
              </a:solidFill>
              <a:ln w="63500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latinLnBrk="0"/>
                <a:endParaRPr lang="ko-KR" altLang="en-US" sz="1300" dirty="0">
                  <a:solidFill>
                    <a:prstClr val="white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sp>
            <p:nvSpPr>
              <p:cNvPr id="55" name="직사각형 237"/>
              <p:cNvSpPr/>
              <p:nvPr/>
            </p:nvSpPr>
            <p:spPr>
              <a:xfrm rot="16200000" flipH="1">
                <a:off x="196155" y="6200338"/>
                <a:ext cx="684000" cy="62308"/>
              </a:xfrm>
              <a:prstGeom prst="trapezoid">
                <a:avLst>
                  <a:gd name="adj" fmla="val 115666"/>
                </a:avLst>
              </a:prstGeom>
              <a:solidFill>
                <a:srgbClr val="F8084D">
                  <a:alpha val="68000"/>
                </a:srgbClr>
              </a:solidFill>
              <a:ln w="63500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latinLnBrk="0"/>
                <a:endParaRPr lang="ko-KR" altLang="en-US" sz="1300" dirty="0">
                  <a:solidFill>
                    <a:prstClr val="white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sp>
            <p:nvSpPr>
              <p:cNvPr id="56" name="직사각형 235"/>
              <p:cNvSpPr/>
              <p:nvPr/>
            </p:nvSpPr>
            <p:spPr>
              <a:xfrm flipV="1">
                <a:off x="507000" y="6502255"/>
                <a:ext cx="186902" cy="71236"/>
              </a:xfrm>
              <a:custGeom>
                <a:avLst/>
                <a:gdLst>
                  <a:gd name="connsiteX0" fmla="*/ 0 w 1548755"/>
                  <a:gd name="connsiteY0" fmla="*/ 0 h 288032"/>
                  <a:gd name="connsiteX1" fmla="*/ 1548755 w 1548755"/>
                  <a:gd name="connsiteY1" fmla="*/ 0 h 288032"/>
                  <a:gd name="connsiteX2" fmla="*/ 1548755 w 1548755"/>
                  <a:gd name="connsiteY2" fmla="*/ 288032 h 288032"/>
                  <a:gd name="connsiteX3" fmla="*/ 0 w 1548755"/>
                  <a:gd name="connsiteY3" fmla="*/ 288032 h 288032"/>
                  <a:gd name="connsiteX4" fmla="*/ 0 w 1548755"/>
                  <a:gd name="connsiteY4" fmla="*/ 0 h 288032"/>
                  <a:gd name="connsiteX0" fmla="*/ 285750 w 1548755"/>
                  <a:gd name="connsiteY0" fmla="*/ 0 h 288032"/>
                  <a:gd name="connsiteX1" fmla="*/ 1548755 w 1548755"/>
                  <a:gd name="connsiteY1" fmla="*/ 0 h 288032"/>
                  <a:gd name="connsiteX2" fmla="*/ 1548755 w 1548755"/>
                  <a:gd name="connsiteY2" fmla="*/ 288032 h 288032"/>
                  <a:gd name="connsiteX3" fmla="*/ 0 w 1548755"/>
                  <a:gd name="connsiteY3" fmla="*/ 288032 h 288032"/>
                  <a:gd name="connsiteX4" fmla="*/ 285750 w 1548755"/>
                  <a:gd name="connsiteY4" fmla="*/ 0 h 288032"/>
                  <a:gd name="connsiteX0" fmla="*/ 400988 w 1548755"/>
                  <a:gd name="connsiteY0" fmla="*/ 0 h 288032"/>
                  <a:gd name="connsiteX1" fmla="*/ 1548755 w 1548755"/>
                  <a:gd name="connsiteY1" fmla="*/ 0 h 288032"/>
                  <a:gd name="connsiteX2" fmla="*/ 1548755 w 1548755"/>
                  <a:gd name="connsiteY2" fmla="*/ 288032 h 288032"/>
                  <a:gd name="connsiteX3" fmla="*/ 0 w 1548755"/>
                  <a:gd name="connsiteY3" fmla="*/ 288032 h 288032"/>
                  <a:gd name="connsiteX4" fmla="*/ 400988 w 1548755"/>
                  <a:gd name="connsiteY4" fmla="*/ 0 h 288032"/>
                  <a:gd name="connsiteX0" fmla="*/ 388185 w 1548755"/>
                  <a:gd name="connsiteY0" fmla="*/ 0 h 288032"/>
                  <a:gd name="connsiteX1" fmla="*/ 1548755 w 1548755"/>
                  <a:gd name="connsiteY1" fmla="*/ 0 h 288032"/>
                  <a:gd name="connsiteX2" fmla="*/ 1548755 w 1548755"/>
                  <a:gd name="connsiteY2" fmla="*/ 288032 h 288032"/>
                  <a:gd name="connsiteX3" fmla="*/ 0 w 1548755"/>
                  <a:gd name="connsiteY3" fmla="*/ 288032 h 288032"/>
                  <a:gd name="connsiteX4" fmla="*/ 388185 w 1548755"/>
                  <a:gd name="connsiteY4" fmla="*/ 0 h 28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8755" h="288032">
                    <a:moveTo>
                      <a:pt x="388185" y="0"/>
                    </a:moveTo>
                    <a:lnTo>
                      <a:pt x="1548755" y="0"/>
                    </a:lnTo>
                    <a:lnTo>
                      <a:pt x="1548755" y="288032"/>
                    </a:lnTo>
                    <a:lnTo>
                      <a:pt x="0" y="288032"/>
                    </a:lnTo>
                    <a:lnTo>
                      <a:pt x="388185" y="0"/>
                    </a:lnTo>
                    <a:close/>
                  </a:path>
                </a:pathLst>
              </a:custGeom>
              <a:solidFill>
                <a:srgbClr val="F8084D">
                  <a:alpha val="68000"/>
                </a:srgbClr>
              </a:solidFill>
              <a:ln w="63500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latinLnBrk="0"/>
                <a:endParaRPr lang="ko-KR" altLang="en-US" sz="1300" dirty="0">
                  <a:solidFill>
                    <a:prstClr val="white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9231326" y="5880895"/>
              <a:ext cx="186902" cy="688991"/>
              <a:chOff x="9231326" y="5880895"/>
              <a:chExt cx="186902" cy="688991"/>
            </a:xfrm>
          </p:grpSpPr>
          <p:sp>
            <p:nvSpPr>
              <p:cNvPr id="58" name="직사각형 235"/>
              <p:cNvSpPr/>
              <p:nvPr/>
            </p:nvSpPr>
            <p:spPr>
              <a:xfrm rot="10800000" flipV="1">
                <a:off x="9231326" y="5880895"/>
                <a:ext cx="186902" cy="71236"/>
              </a:xfrm>
              <a:custGeom>
                <a:avLst/>
                <a:gdLst>
                  <a:gd name="connsiteX0" fmla="*/ 0 w 1548755"/>
                  <a:gd name="connsiteY0" fmla="*/ 0 h 288032"/>
                  <a:gd name="connsiteX1" fmla="*/ 1548755 w 1548755"/>
                  <a:gd name="connsiteY1" fmla="*/ 0 h 288032"/>
                  <a:gd name="connsiteX2" fmla="*/ 1548755 w 1548755"/>
                  <a:gd name="connsiteY2" fmla="*/ 288032 h 288032"/>
                  <a:gd name="connsiteX3" fmla="*/ 0 w 1548755"/>
                  <a:gd name="connsiteY3" fmla="*/ 288032 h 288032"/>
                  <a:gd name="connsiteX4" fmla="*/ 0 w 1548755"/>
                  <a:gd name="connsiteY4" fmla="*/ 0 h 288032"/>
                  <a:gd name="connsiteX0" fmla="*/ 285750 w 1548755"/>
                  <a:gd name="connsiteY0" fmla="*/ 0 h 288032"/>
                  <a:gd name="connsiteX1" fmla="*/ 1548755 w 1548755"/>
                  <a:gd name="connsiteY1" fmla="*/ 0 h 288032"/>
                  <a:gd name="connsiteX2" fmla="*/ 1548755 w 1548755"/>
                  <a:gd name="connsiteY2" fmla="*/ 288032 h 288032"/>
                  <a:gd name="connsiteX3" fmla="*/ 0 w 1548755"/>
                  <a:gd name="connsiteY3" fmla="*/ 288032 h 288032"/>
                  <a:gd name="connsiteX4" fmla="*/ 285750 w 1548755"/>
                  <a:gd name="connsiteY4" fmla="*/ 0 h 288032"/>
                  <a:gd name="connsiteX0" fmla="*/ 400988 w 1548755"/>
                  <a:gd name="connsiteY0" fmla="*/ 0 h 288032"/>
                  <a:gd name="connsiteX1" fmla="*/ 1548755 w 1548755"/>
                  <a:gd name="connsiteY1" fmla="*/ 0 h 288032"/>
                  <a:gd name="connsiteX2" fmla="*/ 1548755 w 1548755"/>
                  <a:gd name="connsiteY2" fmla="*/ 288032 h 288032"/>
                  <a:gd name="connsiteX3" fmla="*/ 0 w 1548755"/>
                  <a:gd name="connsiteY3" fmla="*/ 288032 h 288032"/>
                  <a:gd name="connsiteX4" fmla="*/ 400988 w 1548755"/>
                  <a:gd name="connsiteY4" fmla="*/ 0 h 288032"/>
                  <a:gd name="connsiteX0" fmla="*/ 388185 w 1548755"/>
                  <a:gd name="connsiteY0" fmla="*/ 0 h 288032"/>
                  <a:gd name="connsiteX1" fmla="*/ 1548755 w 1548755"/>
                  <a:gd name="connsiteY1" fmla="*/ 0 h 288032"/>
                  <a:gd name="connsiteX2" fmla="*/ 1548755 w 1548755"/>
                  <a:gd name="connsiteY2" fmla="*/ 288032 h 288032"/>
                  <a:gd name="connsiteX3" fmla="*/ 0 w 1548755"/>
                  <a:gd name="connsiteY3" fmla="*/ 288032 h 288032"/>
                  <a:gd name="connsiteX4" fmla="*/ 388185 w 1548755"/>
                  <a:gd name="connsiteY4" fmla="*/ 0 h 28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8755" h="288032">
                    <a:moveTo>
                      <a:pt x="388185" y="0"/>
                    </a:moveTo>
                    <a:lnTo>
                      <a:pt x="1548755" y="0"/>
                    </a:lnTo>
                    <a:lnTo>
                      <a:pt x="1548755" y="288032"/>
                    </a:lnTo>
                    <a:lnTo>
                      <a:pt x="0" y="288032"/>
                    </a:lnTo>
                    <a:lnTo>
                      <a:pt x="388185" y="0"/>
                    </a:lnTo>
                    <a:close/>
                  </a:path>
                </a:pathLst>
              </a:custGeom>
              <a:solidFill>
                <a:srgbClr val="F8084D">
                  <a:alpha val="68000"/>
                </a:srgbClr>
              </a:solidFill>
              <a:ln w="63500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latinLnBrk="0"/>
                <a:endParaRPr lang="ko-KR" altLang="en-US" sz="1300" dirty="0">
                  <a:solidFill>
                    <a:prstClr val="white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sp>
            <p:nvSpPr>
              <p:cNvPr id="59" name="직사각형 237"/>
              <p:cNvSpPr/>
              <p:nvPr/>
            </p:nvSpPr>
            <p:spPr>
              <a:xfrm rot="16200000" flipH="1" flipV="1">
                <a:off x="9045073" y="6196732"/>
                <a:ext cx="684000" cy="62308"/>
              </a:xfrm>
              <a:prstGeom prst="trapezoid">
                <a:avLst>
                  <a:gd name="adj" fmla="val 115666"/>
                </a:avLst>
              </a:prstGeom>
              <a:solidFill>
                <a:srgbClr val="F8084D">
                  <a:alpha val="68000"/>
                </a:srgbClr>
              </a:solidFill>
              <a:ln w="63500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latinLnBrk="0"/>
                <a:endParaRPr lang="ko-KR" altLang="en-US" sz="1300" dirty="0">
                  <a:solidFill>
                    <a:prstClr val="white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sp>
            <p:nvSpPr>
              <p:cNvPr id="60" name="직사각형 235"/>
              <p:cNvSpPr/>
              <p:nvPr/>
            </p:nvSpPr>
            <p:spPr>
              <a:xfrm rot="10800000">
                <a:off x="9231326" y="6498649"/>
                <a:ext cx="186902" cy="71236"/>
              </a:xfrm>
              <a:custGeom>
                <a:avLst/>
                <a:gdLst>
                  <a:gd name="connsiteX0" fmla="*/ 0 w 1548755"/>
                  <a:gd name="connsiteY0" fmla="*/ 0 h 288032"/>
                  <a:gd name="connsiteX1" fmla="*/ 1548755 w 1548755"/>
                  <a:gd name="connsiteY1" fmla="*/ 0 h 288032"/>
                  <a:gd name="connsiteX2" fmla="*/ 1548755 w 1548755"/>
                  <a:gd name="connsiteY2" fmla="*/ 288032 h 288032"/>
                  <a:gd name="connsiteX3" fmla="*/ 0 w 1548755"/>
                  <a:gd name="connsiteY3" fmla="*/ 288032 h 288032"/>
                  <a:gd name="connsiteX4" fmla="*/ 0 w 1548755"/>
                  <a:gd name="connsiteY4" fmla="*/ 0 h 288032"/>
                  <a:gd name="connsiteX0" fmla="*/ 285750 w 1548755"/>
                  <a:gd name="connsiteY0" fmla="*/ 0 h 288032"/>
                  <a:gd name="connsiteX1" fmla="*/ 1548755 w 1548755"/>
                  <a:gd name="connsiteY1" fmla="*/ 0 h 288032"/>
                  <a:gd name="connsiteX2" fmla="*/ 1548755 w 1548755"/>
                  <a:gd name="connsiteY2" fmla="*/ 288032 h 288032"/>
                  <a:gd name="connsiteX3" fmla="*/ 0 w 1548755"/>
                  <a:gd name="connsiteY3" fmla="*/ 288032 h 288032"/>
                  <a:gd name="connsiteX4" fmla="*/ 285750 w 1548755"/>
                  <a:gd name="connsiteY4" fmla="*/ 0 h 288032"/>
                  <a:gd name="connsiteX0" fmla="*/ 400988 w 1548755"/>
                  <a:gd name="connsiteY0" fmla="*/ 0 h 288032"/>
                  <a:gd name="connsiteX1" fmla="*/ 1548755 w 1548755"/>
                  <a:gd name="connsiteY1" fmla="*/ 0 h 288032"/>
                  <a:gd name="connsiteX2" fmla="*/ 1548755 w 1548755"/>
                  <a:gd name="connsiteY2" fmla="*/ 288032 h 288032"/>
                  <a:gd name="connsiteX3" fmla="*/ 0 w 1548755"/>
                  <a:gd name="connsiteY3" fmla="*/ 288032 h 288032"/>
                  <a:gd name="connsiteX4" fmla="*/ 400988 w 1548755"/>
                  <a:gd name="connsiteY4" fmla="*/ 0 h 288032"/>
                  <a:gd name="connsiteX0" fmla="*/ 388185 w 1548755"/>
                  <a:gd name="connsiteY0" fmla="*/ 0 h 288032"/>
                  <a:gd name="connsiteX1" fmla="*/ 1548755 w 1548755"/>
                  <a:gd name="connsiteY1" fmla="*/ 0 h 288032"/>
                  <a:gd name="connsiteX2" fmla="*/ 1548755 w 1548755"/>
                  <a:gd name="connsiteY2" fmla="*/ 288032 h 288032"/>
                  <a:gd name="connsiteX3" fmla="*/ 0 w 1548755"/>
                  <a:gd name="connsiteY3" fmla="*/ 288032 h 288032"/>
                  <a:gd name="connsiteX4" fmla="*/ 388185 w 1548755"/>
                  <a:gd name="connsiteY4" fmla="*/ 0 h 28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8755" h="288032">
                    <a:moveTo>
                      <a:pt x="388185" y="0"/>
                    </a:moveTo>
                    <a:lnTo>
                      <a:pt x="1548755" y="0"/>
                    </a:lnTo>
                    <a:lnTo>
                      <a:pt x="1548755" y="288032"/>
                    </a:lnTo>
                    <a:lnTo>
                      <a:pt x="0" y="288032"/>
                    </a:lnTo>
                    <a:lnTo>
                      <a:pt x="388185" y="0"/>
                    </a:lnTo>
                    <a:close/>
                  </a:path>
                </a:pathLst>
              </a:custGeom>
              <a:solidFill>
                <a:srgbClr val="F8084D">
                  <a:alpha val="68000"/>
                </a:srgbClr>
              </a:solidFill>
              <a:ln w="63500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latinLnBrk="0"/>
                <a:endParaRPr lang="ko-KR" altLang="en-US" sz="1300" dirty="0">
                  <a:solidFill>
                    <a:prstClr val="white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72756C7-E06B-4B17-AD60-D574D2D8EA41}"/>
              </a:ext>
            </a:extLst>
          </p:cNvPr>
          <p:cNvSpPr txBox="1"/>
          <p:nvPr/>
        </p:nvSpPr>
        <p:spPr>
          <a:xfrm>
            <a:off x="986617" y="6397855"/>
            <a:ext cx="4535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  <a:ea typeface="+mn-ea"/>
              </a:rPr>
              <a:t>Green : </a:t>
            </a:r>
            <a:r>
              <a:rPr lang="ko-KR" altLang="en-US" sz="800" dirty="0" err="1" smtClean="0">
                <a:latin typeface="+mn-ea"/>
                <a:ea typeface="+mn-ea"/>
              </a:rPr>
              <a:t>개발진척률</a:t>
            </a:r>
            <a:r>
              <a:rPr lang="ko-KR" altLang="en-US" sz="800" dirty="0" smtClean="0">
                <a:latin typeface="+mn-ea"/>
                <a:ea typeface="+mn-ea"/>
              </a:rPr>
              <a:t> 달성 </a:t>
            </a:r>
            <a:r>
              <a:rPr lang="en-US" altLang="ko-KR" sz="800" dirty="0" smtClean="0">
                <a:latin typeface="+mn-ea"/>
                <a:ea typeface="+mn-ea"/>
              </a:rPr>
              <a:t>Yellow : 10</a:t>
            </a:r>
            <a:r>
              <a:rPr lang="ko-KR" altLang="en-US" sz="800" dirty="0" smtClean="0">
                <a:latin typeface="+mn-ea"/>
                <a:ea typeface="+mn-ea"/>
              </a:rPr>
              <a:t>일 미만 지연 </a:t>
            </a:r>
            <a:r>
              <a:rPr lang="en-US" altLang="ko-KR" sz="800" dirty="0" smtClean="0">
                <a:latin typeface="+mn-ea"/>
                <a:ea typeface="+mn-ea"/>
              </a:rPr>
              <a:t>Red : 10</a:t>
            </a:r>
            <a:r>
              <a:rPr lang="ko-KR" altLang="en-US" sz="800" dirty="0" smtClean="0">
                <a:latin typeface="+mn-ea"/>
                <a:ea typeface="+mn-ea"/>
              </a:rPr>
              <a:t>일 이상 지연</a:t>
            </a:r>
            <a:endParaRPr lang="en-US" altLang="ko-KR" sz="800" dirty="0" smtClean="0">
              <a:latin typeface="+mn-ea"/>
              <a:ea typeface="+mn-ea"/>
            </a:endParaRPr>
          </a:p>
          <a:p>
            <a:r>
              <a:rPr lang="en-US" altLang="ko-KR" sz="800" dirty="0" smtClean="0">
                <a:latin typeface="+mn-ea"/>
                <a:ea typeface="+mn-ea"/>
              </a:rPr>
              <a:t>Red </a:t>
            </a:r>
            <a:r>
              <a:rPr lang="ko-KR" altLang="en-US" sz="800" dirty="0" smtClean="0">
                <a:latin typeface="+mn-ea"/>
                <a:ea typeface="+mn-ea"/>
              </a:rPr>
              <a:t>단계의 </a:t>
            </a:r>
            <a:r>
              <a:rPr lang="ko-KR" altLang="en-US" sz="800" dirty="0" err="1" smtClean="0">
                <a:latin typeface="+mn-ea"/>
                <a:ea typeface="+mn-ea"/>
              </a:rPr>
              <a:t>컨틴전시</a:t>
            </a:r>
            <a:r>
              <a:rPr lang="en-US" altLang="ko-KR" sz="800" dirty="0">
                <a:latin typeface="+mn-ea"/>
                <a:ea typeface="+mn-ea"/>
              </a:rPr>
              <a:t> </a:t>
            </a:r>
            <a:r>
              <a:rPr lang="ko-KR" altLang="en-US" sz="800" dirty="0" smtClean="0">
                <a:latin typeface="+mn-ea"/>
                <a:ea typeface="+mn-ea"/>
              </a:rPr>
              <a:t>플랜 </a:t>
            </a:r>
            <a:r>
              <a:rPr lang="en-US" altLang="ko-KR" sz="800" dirty="0" smtClean="0">
                <a:latin typeface="+mn-ea"/>
                <a:ea typeface="+mn-ea"/>
              </a:rPr>
              <a:t>– </a:t>
            </a:r>
            <a:r>
              <a:rPr lang="ko-KR" altLang="en-US" sz="800" dirty="0" err="1" smtClean="0">
                <a:latin typeface="+mn-ea"/>
                <a:ea typeface="+mn-ea"/>
              </a:rPr>
              <a:t>진척률</a:t>
            </a:r>
            <a:r>
              <a:rPr lang="ko-KR" altLang="en-US" sz="800" dirty="0" smtClean="0">
                <a:latin typeface="+mn-ea"/>
                <a:ea typeface="+mn-ea"/>
              </a:rPr>
              <a:t> </a:t>
            </a:r>
            <a:r>
              <a:rPr lang="en-US" altLang="ko-KR" sz="800" dirty="0" smtClean="0">
                <a:latin typeface="+mn-ea"/>
                <a:ea typeface="+mn-ea"/>
              </a:rPr>
              <a:t>5</a:t>
            </a:r>
            <a:r>
              <a:rPr lang="ko-KR" altLang="en-US" sz="800" dirty="0" smtClean="0">
                <a:latin typeface="+mn-ea"/>
                <a:ea typeface="+mn-ea"/>
              </a:rPr>
              <a:t>일 미만 지연 달성까지 팀원 전원 </a:t>
            </a:r>
            <a:r>
              <a:rPr lang="ko-KR" altLang="en-US" sz="800" dirty="0" err="1" smtClean="0">
                <a:latin typeface="+mn-ea"/>
                <a:ea typeface="+mn-ea"/>
              </a:rPr>
              <a:t>공유공간</a:t>
            </a:r>
            <a:r>
              <a:rPr lang="ko-KR" altLang="en-US" sz="800" dirty="0" smtClean="0">
                <a:latin typeface="+mn-ea"/>
                <a:ea typeface="+mn-ea"/>
              </a:rPr>
              <a:t> 작업</a:t>
            </a:r>
            <a:endParaRPr lang="ko-KR" altLang="en-US" sz="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739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73882" y="53625"/>
            <a:ext cx="9338881" cy="56851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 Black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 Black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 Black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 Black" pitchFamily="34" charset="0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342814" indent="-342814" defTabSz="761812" latinLnBrk="0">
              <a:defRPr/>
            </a:pPr>
            <a:r>
              <a:rPr lang="en-US" altLang="ko-KR" kern="0" dirty="0">
                <a:solidFill>
                  <a:prstClr val="black"/>
                </a:solidFill>
                <a:latin typeface="+mn-ea"/>
              </a:rPr>
              <a:t>4. </a:t>
            </a:r>
            <a:r>
              <a:rPr lang="ko-KR" altLang="en-US" kern="0" dirty="0">
                <a:solidFill>
                  <a:prstClr val="black"/>
                </a:solidFill>
                <a:latin typeface="+mn-ea"/>
              </a:rPr>
              <a:t>사업 수행 </a:t>
            </a:r>
            <a:r>
              <a:rPr lang="en-US" altLang="ko-KR" kern="0" dirty="0">
                <a:solidFill>
                  <a:prstClr val="black"/>
                </a:solidFill>
                <a:latin typeface="+mn-ea"/>
              </a:rPr>
              <a:t>R&amp;R</a:t>
            </a:r>
            <a:endParaRPr lang="ko-KR" altLang="en-US" kern="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5" name="슬라이드 번호 개체 틀 2"/>
          <p:cNvSpPr>
            <a:spLocks noGrp="1"/>
          </p:cNvSpPr>
          <p:nvPr>
            <p:ph type="sldNum" sz="quarter" idx="15"/>
          </p:nvPr>
        </p:nvSpPr>
        <p:spPr>
          <a:xfrm>
            <a:off x="7429523" y="6669360"/>
            <a:ext cx="2476517" cy="142852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en-US" altLang="ko-KR" dirty="0">
                <a:solidFill>
                  <a:prstClr val="black"/>
                </a:solidFill>
                <a:cs typeface="Times New Roman" panose="02020603050405020304" pitchFamily="18" charset="0"/>
              </a:rPr>
              <a:t>2</a:t>
            </a:r>
            <a:endParaRPr lang="ko-KR" alt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5503689-CBA0-454D-8339-DB8207E37B28}"/>
              </a:ext>
            </a:extLst>
          </p:cNvPr>
          <p:cNvGrpSpPr/>
          <p:nvPr/>
        </p:nvGrpSpPr>
        <p:grpSpPr>
          <a:xfrm>
            <a:off x="4607811" y="1071784"/>
            <a:ext cx="5643423" cy="5147934"/>
            <a:chOff x="182470" y="1223755"/>
            <a:chExt cx="5643423" cy="5147934"/>
          </a:xfrm>
        </p:grpSpPr>
        <p:grpSp>
          <p:nvGrpSpPr>
            <p:cNvPr id="29" name="그룹 28"/>
            <p:cNvGrpSpPr/>
            <p:nvPr/>
          </p:nvGrpSpPr>
          <p:grpSpPr>
            <a:xfrm>
              <a:off x="182470" y="1223755"/>
              <a:ext cx="4536727" cy="361832"/>
              <a:chOff x="273050" y="1622763"/>
              <a:chExt cx="4536727" cy="361832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273050" y="1622763"/>
                <a:ext cx="4536727" cy="359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83964" tIns="41982" rIns="83964" bIns="41982" rtlCol="0" anchor="ctr">
                <a:noAutofit/>
                <a:scene3d>
                  <a:camera prst="orthographicFront"/>
                  <a:lightRig rig="threePt" dir="t"/>
                </a:scene3d>
                <a:sp3d>
                  <a:bevelT w="1270"/>
                </a:sp3d>
              </a:bodyPr>
              <a:lstStyle>
                <a:defPPr>
                  <a:defRPr lang="ko-KR"/>
                </a:defPPr>
                <a:lvl1pPr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itchFamily="18" charset="-127"/>
                    <a:ea typeface="Rix고딕 B" pitchFamily="18" charset="-127"/>
                  </a:defRPr>
                </a:lvl1pPr>
                <a:lvl2pPr marL="0" lvl="1" algn="ctr">
                  <a:spcAft>
                    <a:spcPts val="551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SzPct val="90000"/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itchFamily="18" charset="-127"/>
                    <a:ea typeface="Rix고딕 B" pitchFamily="18" charset="-127"/>
                  </a:defRPr>
                </a:lvl2pPr>
              </a:lstStyle>
              <a:p>
                <a:pPr lvl="1" latinLnBrk="0"/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  <a:sym typeface="Monotype Sorts"/>
                  </a:rPr>
                  <a:t>PMO</a:t>
                </a:r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  <a:sym typeface="Monotype Sorts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 bwMode="auto">
              <a:xfrm>
                <a:off x="273777" y="1948595"/>
                <a:ext cx="4536000" cy="36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1080000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C5FF40BC-53DA-4A39-90FA-8D27170EA421}"/>
                </a:ext>
              </a:extLst>
            </p:cNvPr>
            <p:cNvGrpSpPr/>
            <p:nvPr/>
          </p:nvGrpSpPr>
          <p:grpSpPr>
            <a:xfrm>
              <a:off x="241923" y="2469097"/>
              <a:ext cx="4536727" cy="361832"/>
              <a:chOff x="273050" y="1622763"/>
              <a:chExt cx="4536727" cy="361832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24EAB77-4254-4ACA-98C6-4169F8AD7FC2}"/>
                  </a:ext>
                </a:extLst>
              </p:cNvPr>
              <p:cNvSpPr txBox="1"/>
              <p:nvPr/>
            </p:nvSpPr>
            <p:spPr>
              <a:xfrm>
                <a:off x="273050" y="1622763"/>
                <a:ext cx="4536727" cy="359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83964" tIns="41982" rIns="83964" bIns="41982" rtlCol="0" anchor="ctr">
                <a:noAutofit/>
                <a:scene3d>
                  <a:camera prst="orthographicFront"/>
                  <a:lightRig rig="threePt" dir="t"/>
                </a:scene3d>
                <a:sp3d>
                  <a:bevelT w="1270"/>
                </a:sp3d>
              </a:bodyPr>
              <a:lstStyle>
                <a:defPPr>
                  <a:defRPr lang="ko-KR"/>
                </a:defPPr>
                <a:lvl1pPr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itchFamily="18" charset="-127"/>
                    <a:ea typeface="Rix고딕 B" pitchFamily="18" charset="-127"/>
                  </a:defRPr>
                </a:lvl1pPr>
                <a:lvl2pPr marL="0" lvl="1" algn="ctr">
                  <a:spcAft>
                    <a:spcPts val="551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SzPct val="90000"/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itchFamily="18" charset="-127"/>
                    <a:ea typeface="Rix고딕 B" pitchFamily="18" charset="-127"/>
                  </a:defRPr>
                </a:lvl2pPr>
              </a:lstStyle>
              <a:p>
                <a:pPr lvl="1" latinLnBrk="0"/>
                <a:r>
                  <a:rPr lang="ko-KR" alt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  <a:sym typeface="Monotype Sorts"/>
                  </a:rPr>
                  <a:t>지도기반</a:t>
                </a:r>
                <a:r>
                  <a:rPr lang="ko-KR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  <a:sym typeface="Monotype Sorts"/>
                  </a:rPr>
                  <a:t> </a:t>
                </a:r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  <a:sym typeface="Monotype Sorts"/>
                  </a:rPr>
                  <a:t>SNS / </a:t>
                </a:r>
                <a:r>
                  <a:rPr lang="ko-KR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  <a:sym typeface="Monotype Sorts"/>
                  </a:rPr>
                  <a:t>인프라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0142EEC-0CAA-4AA9-9BFA-C9CF74CFDEEA}"/>
                  </a:ext>
                </a:extLst>
              </p:cNvPr>
              <p:cNvSpPr/>
              <p:nvPr/>
            </p:nvSpPr>
            <p:spPr bwMode="auto">
              <a:xfrm>
                <a:off x="273777" y="1948595"/>
                <a:ext cx="4536000" cy="36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1080000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A484FE3-5507-432A-85F5-09D1E4AC3E24}"/>
                </a:ext>
              </a:extLst>
            </p:cNvPr>
            <p:cNvGrpSpPr/>
            <p:nvPr/>
          </p:nvGrpSpPr>
          <p:grpSpPr>
            <a:xfrm>
              <a:off x="183197" y="4093796"/>
              <a:ext cx="4536727" cy="361832"/>
              <a:chOff x="273050" y="1622763"/>
              <a:chExt cx="4536727" cy="361832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2DEC038-40D1-4C33-BF4E-D9650ADF674B}"/>
                  </a:ext>
                </a:extLst>
              </p:cNvPr>
              <p:cNvSpPr txBox="1"/>
              <p:nvPr/>
            </p:nvSpPr>
            <p:spPr>
              <a:xfrm>
                <a:off x="273050" y="1622763"/>
                <a:ext cx="4536727" cy="359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83964" tIns="41982" rIns="83964" bIns="41982" rtlCol="0" anchor="ctr">
                <a:noAutofit/>
                <a:scene3d>
                  <a:camera prst="orthographicFront"/>
                  <a:lightRig rig="threePt" dir="t"/>
                </a:scene3d>
                <a:sp3d>
                  <a:bevelT w="1270"/>
                </a:sp3d>
              </a:bodyPr>
              <a:lstStyle>
                <a:defPPr>
                  <a:defRPr lang="ko-KR"/>
                </a:defPPr>
                <a:lvl1pPr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itchFamily="18" charset="-127"/>
                    <a:ea typeface="Rix고딕 B" pitchFamily="18" charset="-127"/>
                  </a:defRPr>
                </a:lvl1pPr>
                <a:lvl2pPr marL="0" lvl="1" algn="ctr">
                  <a:spcAft>
                    <a:spcPts val="551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SzPct val="90000"/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itchFamily="18" charset="-127"/>
                    <a:ea typeface="Rix고딕 B" pitchFamily="18" charset="-127"/>
                  </a:defRPr>
                </a:lvl2pPr>
              </a:lstStyle>
              <a:p>
                <a:pPr lvl="1" latinLnBrk="0"/>
                <a:r>
                  <a:rPr lang="ko-KR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  <a:sym typeface="Monotype Sorts"/>
                  </a:rPr>
                  <a:t>데이터 분석 </a:t>
                </a:r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  <a:sym typeface="Monotype Sorts"/>
                  </a:rPr>
                  <a:t>/ </a:t>
                </a:r>
                <a:r>
                  <a:rPr lang="ko-KR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  <a:sym typeface="Monotype Sorts"/>
                  </a:rPr>
                  <a:t>딥 러닝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DC7EF02-53D3-46F7-8AB9-7A1CE58535B5}"/>
                  </a:ext>
                </a:extLst>
              </p:cNvPr>
              <p:cNvSpPr/>
              <p:nvPr/>
            </p:nvSpPr>
            <p:spPr bwMode="auto">
              <a:xfrm>
                <a:off x="273777" y="1948595"/>
                <a:ext cx="4536000" cy="36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1080000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C7CECB9-50A0-4CE3-A141-EA05E8C9577F}"/>
                </a:ext>
              </a:extLst>
            </p:cNvPr>
            <p:cNvSpPr/>
            <p:nvPr/>
          </p:nvSpPr>
          <p:spPr>
            <a:xfrm>
              <a:off x="240522" y="3071781"/>
              <a:ext cx="1758815" cy="3323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indent="0" algn="ctr" fontAlgn="ctr" latinLnBrk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dirty="0">
                  <a:solidFill>
                    <a:srgbClr val="000000"/>
                  </a:solidFill>
                  <a:latin typeface="함초롬돋움" panose="02030504000101010101" pitchFamily="18" charset="-127"/>
                </a:rPr>
                <a:t>20151154 </a:t>
              </a:r>
              <a:r>
                <a:rPr lang="ko-KR" altLang="en-US" sz="1200" kern="0" dirty="0">
                  <a:solidFill>
                    <a:srgbClr val="000000"/>
                  </a:solidFill>
                  <a:ea typeface="함초롬돋움" panose="02030504000101010101" pitchFamily="18" charset="-127"/>
                </a:rPr>
                <a:t>박영우</a:t>
              </a:r>
              <a:r>
                <a:rPr lang="en-US" altLang="ko-KR" sz="1200" kern="0" dirty="0">
                  <a:solidFill>
                    <a:srgbClr val="000000"/>
                  </a:solidFill>
                  <a:ea typeface="함초롬돋움" panose="02030504000101010101" pitchFamily="18" charset="-127"/>
                </a:rPr>
                <a:t>(</a:t>
              </a:r>
              <a:r>
                <a:rPr lang="ko-KR" altLang="en-US" sz="1200" kern="0" dirty="0">
                  <a:solidFill>
                    <a:srgbClr val="000000"/>
                  </a:solidFill>
                  <a:ea typeface="함초롬돋움" panose="02030504000101010101" pitchFamily="18" charset="-127"/>
                </a:rPr>
                <a:t>개발</a:t>
              </a:r>
              <a:r>
                <a:rPr lang="en-US" altLang="ko-KR" sz="1200" kern="0" dirty="0">
                  <a:solidFill>
                    <a:srgbClr val="000000"/>
                  </a:solidFill>
                  <a:ea typeface="함초롬돋움" panose="02030504000101010101" pitchFamily="18" charset="-127"/>
                </a:rPr>
                <a:t>)</a:t>
              </a:r>
              <a:endParaRPr lang="ko-KR" altLang="en-US" sz="1200" kern="0" spc="0" dirty="0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5C67B27-B684-4878-B57B-63F8F3A1DBE2}"/>
                </a:ext>
              </a:extLst>
            </p:cNvPr>
            <p:cNvSpPr/>
            <p:nvPr/>
          </p:nvSpPr>
          <p:spPr>
            <a:xfrm>
              <a:off x="240522" y="3454472"/>
              <a:ext cx="1758815" cy="3323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indent="0" algn="ctr" fontAlgn="ctr" latinLnBrk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dirty="0">
                  <a:solidFill>
                    <a:srgbClr val="000000"/>
                  </a:solidFill>
                  <a:latin typeface="함초롬돋움" panose="02030504000101010101" pitchFamily="18" charset="-127"/>
                </a:rPr>
                <a:t>20140424 </a:t>
              </a:r>
              <a:r>
                <a:rPr lang="ko-KR" altLang="en-US" sz="1200" kern="0" dirty="0">
                  <a:solidFill>
                    <a:srgbClr val="000000"/>
                  </a:solidFill>
                  <a:ea typeface="함초롬돋움" panose="02030504000101010101" pitchFamily="18" charset="-127"/>
                </a:rPr>
                <a:t>문성혁</a:t>
              </a:r>
              <a:r>
                <a:rPr lang="en-US" altLang="ko-KR" sz="1200" kern="0" dirty="0">
                  <a:solidFill>
                    <a:srgbClr val="000000"/>
                  </a:solidFill>
                  <a:ea typeface="함초롬돋움" panose="02030504000101010101" pitchFamily="18" charset="-127"/>
                </a:rPr>
                <a:t>(</a:t>
              </a:r>
              <a:r>
                <a:rPr lang="ko-KR" altLang="en-US" sz="1200" kern="0" dirty="0">
                  <a:solidFill>
                    <a:srgbClr val="000000"/>
                  </a:solidFill>
                  <a:ea typeface="함초롬돋움" panose="02030504000101010101" pitchFamily="18" charset="-127"/>
                </a:rPr>
                <a:t>개발</a:t>
              </a:r>
              <a:r>
                <a:rPr lang="en-US" altLang="ko-KR" sz="1200" kern="0" dirty="0">
                  <a:solidFill>
                    <a:srgbClr val="000000"/>
                  </a:solidFill>
                  <a:ea typeface="함초롬돋움" panose="02030504000101010101" pitchFamily="18" charset="-127"/>
                </a:rPr>
                <a:t>)</a:t>
              </a:r>
              <a:endParaRPr lang="ko-KR" altLang="en-US" sz="1200" kern="0" spc="0" dirty="0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7712A78-014F-42E0-A4F7-1469703BD7D0}"/>
                </a:ext>
              </a:extLst>
            </p:cNvPr>
            <p:cNvSpPr/>
            <p:nvPr/>
          </p:nvSpPr>
          <p:spPr>
            <a:xfrm>
              <a:off x="240522" y="4761786"/>
              <a:ext cx="1907895" cy="3323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indent="0" algn="ctr" fontAlgn="ctr" latinLnBrk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dirty="0">
                  <a:solidFill>
                    <a:srgbClr val="000000"/>
                  </a:solidFill>
                  <a:latin typeface="함초롬돋움" panose="02030504000101010101" pitchFamily="18" charset="-127"/>
                </a:rPr>
                <a:t>20141188 </a:t>
              </a:r>
              <a:r>
                <a:rPr lang="ko-KR" altLang="en-US" sz="1200" kern="0" dirty="0" err="1">
                  <a:solidFill>
                    <a:srgbClr val="000000"/>
                  </a:solidFill>
                  <a:ea typeface="함초롬돋움" panose="02030504000101010101" pitchFamily="18" charset="-127"/>
                </a:rPr>
                <a:t>김미성</a:t>
              </a:r>
              <a:r>
                <a:rPr lang="en-US" altLang="ko-KR" sz="1200" kern="0" dirty="0">
                  <a:solidFill>
                    <a:srgbClr val="000000"/>
                  </a:solidFill>
                  <a:ea typeface="함초롬돋움" panose="02030504000101010101" pitchFamily="18" charset="-127"/>
                </a:rPr>
                <a:t>(</a:t>
              </a:r>
              <a:r>
                <a:rPr lang="ko-KR" altLang="en-US" sz="1200" kern="0" dirty="0">
                  <a:solidFill>
                    <a:srgbClr val="000000"/>
                  </a:solidFill>
                  <a:ea typeface="함초롬돋움" panose="02030504000101010101" pitchFamily="18" charset="-127"/>
                </a:rPr>
                <a:t>데이터</a:t>
              </a:r>
              <a:r>
                <a:rPr lang="en-US" altLang="ko-KR" sz="1200" kern="0" dirty="0">
                  <a:solidFill>
                    <a:srgbClr val="000000"/>
                  </a:solidFill>
                  <a:ea typeface="함초롬돋움" panose="02030504000101010101" pitchFamily="18" charset="-127"/>
                </a:rPr>
                <a:t>)</a:t>
              </a:r>
              <a:endParaRPr lang="ko-KR" altLang="en-US" sz="1200" kern="0" spc="0" dirty="0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95665B7-1063-47A4-B6CB-1870A9703C8A}"/>
                </a:ext>
              </a:extLst>
            </p:cNvPr>
            <p:cNvSpPr/>
            <p:nvPr/>
          </p:nvSpPr>
          <p:spPr>
            <a:xfrm>
              <a:off x="240522" y="6039290"/>
              <a:ext cx="1907895" cy="3323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indent="0" algn="ctr" fontAlgn="ctr" latinLnBrk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dirty="0">
                  <a:solidFill>
                    <a:srgbClr val="000000"/>
                  </a:solidFill>
                  <a:latin typeface="함초롬돋움" panose="02030504000101010101" pitchFamily="18" charset="-127"/>
                </a:rPr>
                <a:t>20150531 </a:t>
              </a:r>
              <a:r>
                <a:rPr lang="ko-KR" altLang="en-US" sz="1200" kern="0" dirty="0" err="1">
                  <a:solidFill>
                    <a:srgbClr val="000000"/>
                  </a:solidFill>
                  <a:ea typeface="함초롬돋움" panose="02030504000101010101" pitchFamily="18" charset="-127"/>
                </a:rPr>
                <a:t>김예지</a:t>
              </a:r>
              <a:r>
                <a:rPr lang="en-US" altLang="ko-KR" sz="1200" kern="0" dirty="0" smtClean="0">
                  <a:solidFill>
                    <a:srgbClr val="000000"/>
                  </a:solidFill>
                  <a:ea typeface="함초롬돋움" panose="02030504000101010101" pitchFamily="18" charset="-127"/>
                </a:rPr>
                <a:t>(</a:t>
              </a:r>
              <a:r>
                <a:rPr lang="ko-KR" altLang="en-US" sz="1200" kern="0" dirty="0" err="1" smtClean="0">
                  <a:solidFill>
                    <a:srgbClr val="000000"/>
                  </a:solidFill>
                  <a:ea typeface="함초롬돋움" panose="02030504000101010101" pitchFamily="18" charset="-127"/>
                </a:rPr>
                <a:t>딥러닝</a:t>
              </a:r>
              <a:r>
                <a:rPr lang="en-US" altLang="ko-KR" sz="1200" kern="0" dirty="0" smtClean="0">
                  <a:solidFill>
                    <a:srgbClr val="000000"/>
                  </a:solidFill>
                  <a:ea typeface="함초롬돋움" panose="02030504000101010101" pitchFamily="18" charset="-127"/>
                </a:rPr>
                <a:t>)</a:t>
              </a:r>
              <a:endParaRPr lang="ko-KR" altLang="en-US" sz="1200" kern="0" spc="0" dirty="0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FE2783E-8548-4745-8111-160CB6827FF8}"/>
                </a:ext>
              </a:extLst>
            </p:cNvPr>
            <p:cNvSpPr/>
            <p:nvPr/>
          </p:nvSpPr>
          <p:spPr>
            <a:xfrm>
              <a:off x="240522" y="5414460"/>
              <a:ext cx="1907895" cy="3323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indent="0" algn="ctr" fontAlgn="ctr" latinLnBrk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dirty="0">
                  <a:solidFill>
                    <a:srgbClr val="000000"/>
                  </a:solidFill>
                  <a:latin typeface="함초롬돋움" panose="02030504000101010101" pitchFamily="18" charset="-127"/>
                </a:rPr>
                <a:t>20161225 </a:t>
              </a:r>
              <a:r>
                <a:rPr lang="ko-KR" altLang="en-US" sz="1200" kern="0" dirty="0" err="1">
                  <a:solidFill>
                    <a:srgbClr val="000000"/>
                  </a:solidFill>
                  <a:ea typeface="함초롬돋움" panose="02030504000101010101" pitchFamily="18" charset="-127"/>
                </a:rPr>
                <a:t>메르베</a:t>
              </a:r>
              <a:r>
                <a:rPr lang="en-US" altLang="ko-KR" sz="1200" kern="0" dirty="0">
                  <a:solidFill>
                    <a:srgbClr val="000000"/>
                  </a:solidFill>
                  <a:ea typeface="함초롬돋움" panose="02030504000101010101" pitchFamily="18" charset="-127"/>
                </a:rPr>
                <a:t>(</a:t>
              </a:r>
              <a:r>
                <a:rPr lang="ko-KR" altLang="en-US" sz="1200" kern="0" dirty="0">
                  <a:solidFill>
                    <a:srgbClr val="000000"/>
                  </a:solidFill>
                  <a:ea typeface="함초롬돋움" panose="02030504000101010101" pitchFamily="18" charset="-127"/>
                </a:rPr>
                <a:t>데이터</a:t>
              </a:r>
              <a:r>
                <a:rPr lang="en-US" altLang="ko-KR" sz="1200" kern="0" dirty="0">
                  <a:solidFill>
                    <a:srgbClr val="000000"/>
                  </a:solidFill>
                  <a:ea typeface="함초롬돋움" panose="02030504000101010101" pitchFamily="18" charset="-127"/>
                </a:rPr>
                <a:t>)</a:t>
              </a:r>
              <a:endParaRPr lang="ko-KR" altLang="en-US" sz="1200" kern="0" spc="0" dirty="0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1B32834-03C6-44C5-854F-2EF6840A3BA1}"/>
                </a:ext>
              </a:extLst>
            </p:cNvPr>
            <p:cNvSpPr/>
            <p:nvPr/>
          </p:nvSpPr>
          <p:spPr>
            <a:xfrm>
              <a:off x="240522" y="1868850"/>
              <a:ext cx="1691489" cy="3323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indent="0" algn="ctr" fontAlgn="ctr" latinLnBrk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dirty="0">
                  <a:solidFill>
                    <a:srgbClr val="000000"/>
                  </a:solidFill>
                  <a:latin typeface="함초롬돋움" panose="02030504000101010101" pitchFamily="18" charset="-127"/>
                </a:rPr>
                <a:t>20130058 </a:t>
              </a:r>
              <a:r>
                <a:rPr lang="ko-KR" altLang="en-US" sz="1200" kern="0" dirty="0">
                  <a:solidFill>
                    <a:srgbClr val="000000"/>
                  </a:solidFill>
                  <a:ea typeface="함초롬돋움" panose="02030504000101010101" pitchFamily="18" charset="-127"/>
                </a:rPr>
                <a:t>서한얼</a:t>
              </a:r>
              <a:r>
                <a:rPr lang="en-US" altLang="ko-KR" sz="1200" kern="0" dirty="0">
                  <a:solidFill>
                    <a:srgbClr val="000000"/>
                  </a:solidFill>
                  <a:ea typeface="함초롬돋움" panose="02030504000101010101" pitchFamily="18" charset="-127"/>
                </a:rPr>
                <a:t>(PM)</a:t>
              </a:r>
              <a:endParaRPr lang="ko-KR" altLang="en-US" sz="1200" kern="0" spc="0" dirty="0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2E836A-7D37-48C9-B319-D6DBBB495E61}"/>
                </a:ext>
              </a:extLst>
            </p:cNvPr>
            <p:cNvSpPr txBox="1"/>
            <p:nvPr/>
          </p:nvSpPr>
          <p:spPr>
            <a:xfrm>
              <a:off x="2288610" y="1937854"/>
              <a:ext cx="25595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+mn-ea"/>
                  <a:ea typeface="+mn-ea"/>
                </a:rPr>
                <a:t>SW</a:t>
              </a:r>
              <a:r>
                <a:rPr lang="ko-KR" altLang="en-US" sz="1200" dirty="0">
                  <a:latin typeface="+mn-ea"/>
                  <a:ea typeface="+mn-ea"/>
                </a:rPr>
                <a:t> </a:t>
              </a:r>
              <a:r>
                <a:rPr lang="ko-KR" altLang="en-US" sz="1200" dirty="0" smtClean="0">
                  <a:latin typeface="+mn-ea"/>
                  <a:ea typeface="+mn-ea"/>
                </a:rPr>
                <a:t>품질관리</a:t>
              </a:r>
              <a:r>
                <a:rPr lang="en-US" altLang="ko-KR" sz="1200" dirty="0">
                  <a:latin typeface="+mn-ea"/>
                  <a:ea typeface="+mn-ea"/>
                </a:rPr>
                <a:t> </a:t>
              </a:r>
              <a:r>
                <a:rPr lang="ko-KR" altLang="en-US" sz="1200" dirty="0" smtClean="0">
                  <a:latin typeface="+mn-ea"/>
                  <a:ea typeface="+mn-ea"/>
                </a:rPr>
                <a:t>및</a:t>
              </a:r>
              <a:r>
                <a:rPr lang="en-US" altLang="ko-KR" sz="1200" dirty="0" smtClean="0">
                  <a:latin typeface="+mn-ea"/>
                  <a:ea typeface="+mn-ea"/>
                </a:rPr>
                <a:t> </a:t>
              </a:r>
              <a:r>
                <a:rPr lang="ko-KR" altLang="en-US" sz="1200" dirty="0">
                  <a:latin typeface="+mn-ea"/>
                  <a:ea typeface="+mn-ea"/>
                </a:rPr>
                <a:t>설계산출물 관리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223102D-03FD-4CE6-8C37-20A3F561EE71}"/>
                </a:ext>
              </a:extLst>
            </p:cNvPr>
            <p:cNvSpPr txBox="1"/>
            <p:nvPr/>
          </p:nvSpPr>
          <p:spPr>
            <a:xfrm>
              <a:off x="2288610" y="3127181"/>
              <a:ext cx="35372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+mn-ea"/>
                  <a:ea typeface="+mn-ea"/>
                </a:rPr>
                <a:t>프로토타이핑</a:t>
              </a:r>
              <a:r>
                <a:rPr lang="en-US" altLang="ko-KR" sz="1200" dirty="0">
                  <a:latin typeface="+mn-ea"/>
                  <a:ea typeface="+mn-ea"/>
                </a:rPr>
                <a:t> &amp; Backend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ECC0FAA-1F91-4A58-B0DF-3427B4E85611}"/>
                </a:ext>
              </a:extLst>
            </p:cNvPr>
            <p:cNvSpPr txBox="1"/>
            <p:nvPr/>
          </p:nvSpPr>
          <p:spPr>
            <a:xfrm>
              <a:off x="2288610" y="3524835"/>
              <a:ext cx="35372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+mn-ea"/>
                  <a:ea typeface="+mn-ea"/>
                </a:rPr>
                <a:t>Frontend &amp; Cloud Infra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BB82A29-8AC3-42B5-A52F-826848755108}"/>
                </a:ext>
              </a:extLst>
            </p:cNvPr>
            <p:cNvSpPr txBox="1"/>
            <p:nvPr/>
          </p:nvSpPr>
          <p:spPr>
            <a:xfrm>
              <a:off x="2288610" y="4827398"/>
              <a:ext cx="35372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+mn-ea"/>
                  <a:ea typeface="+mn-ea"/>
                </a:rPr>
                <a:t>데이터분석 </a:t>
              </a:r>
              <a:r>
                <a:rPr lang="en-US" altLang="ko-KR" sz="1200" dirty="0">
                  <a:latin typeface="+mn-ea"/>
                  <a:ea typeface="+mn-ea"/>
                </a:rPr>
                <a:t>/ </a:t>
              </a:r>
              <a:r>
                <a:rPr lang="ko-KR" altLang="en-US" sz="1200" dirty="0">
                  <a:latin typeface="+mn-ea"/>
                  <a:ea typeface="+mn-ea"/>
                </a:rPr>
                <a:t>시각화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4ACF4BD-8798-4A61-8025-FF4E54E2D2E8}"/>
                </a:ext>
              </a:extLst>
            </p:cNvPr>
            <p:cNvSpPr txBox="1"/>
            <p:nvPr/>
          </p:nvSpPr>
          <p:spPr>
            <a:xfrm>
              <a:off x="2288610" y="5485375"/>
              <a:ext cx="35372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+mn-ea"/>
                  <a:ea typeface="+mn-ea"/>
                </a:rPr>
                <a:t>데이터 </a:t>
              </a:r>
              <a:r>
                <a:rPr lang="en-US" altLang="ko-KR" sz="1200" dirty="0">
                  <a:latin typeface="+mn-ea"/>
                  <a:ea typeface="+mn-ea"/>
                </a:rPr>
                <a:t>BM </a:t>
              </a:r>
              <a:r>
                <a:rPr lang="ko-KR" altLang="en-US" sz="1200" dirty="0">
                  <a:latin typeface="+mn-ea"/>
                  <a:ea typeface="+mn-ea"/>
                </a:rPr>
                <a:t>설계</a:t>
              </a:r>
              <a:r>
                <a:rPr lang="en-US" altLang="ko-KR" sz="1200" dirty="0">
                  <a:latin typeface="+mn-ea"/>
                  <a:ea typeface="+mn-ea"/>
                </a:rPr>
                <a:t>, </a:t>
              </a:r>
              <a:r>
                <a:rPr lang="ko-KR" altLang="en-US" sz="1200" dirty="0">
                  <a:latin typeface="+mn-ea"/>
                  <a:ea typeface="+mn-ea"/>
                </a:rPr>
                <a:t>분석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F39F97-4ABF-4459-AD58-88F7C04E2A19}"/>
                </a:ext>
              </a:extLst>
            </p:cNvPr>
            <p:cNvSpPr txBox="1"/>
            <p:nvPr/>
          </p:nvSpPr>
          <p:spPr>
            <a:xfrm>
              <a:off x="2269495" y="6093384"/>
              <a:ext cx="35372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+mn-ea"/>
                  <a:ea typeface="+mn-ea"/>
                </a:rPr>
                <a:t>사생활 보호 </a:t>
              </a:r>
              <a:r>
                <a:rPr lang="ko-KR" altLang="en-US" sz="1200" dirty="0" err="1">
                  <a:latin typeface="+mn-ea"/>
                  <a:ea typeface="+mn-ea"/>
                </a:rPr>
                <a:t>블러</a:t>
              </a:r>
              <a:r>
                <a:rPr lang="ko-KR" altLang="en-US" sz="1200" dirty="0">
                  <a:latin typeface="+mn-ea"/>
                  <a:ea typeface="+mn-ea"/>
                </a:rPr>
                <a:t> 딥러닝 모듈</a:t>
              </a: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BE5E2229-C0E9-4C01-8F9E-270172B1C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610" y="2210095"/>
            <a:ext cx="1530229" cy="1530229"/>
          </a:xfrm>
          <a:prstGeom prst="rect">
            <a:avLst/>
          </a:prstGeom>
        </p:spPr>
      </p:pic>
      <p:sp>
        <p:nvSpPr>
          <p:cNvPr id="65" name="제목 170">
            <a:extLst>
              <a:ext uri="{FF2B5EF4-FFF2-40B4-BE49-F238E27FC236}">
                <a16:creationId xmlns:a16="http://schemas.microsoft.com/office/drawing/2014/main" id="{C393B6B2-138A-46C3-BB99-E5C13F113B6F}"/>
              </a:ext>
            </a:extLst>
          </p:cNvPr>
          <p:cNvSpPr txBox="1">
            <a:spLocks/>
          </p:cNvSpPr>
          <p:nvPr/>
        </p:nvSpPr>
        <p:spPr bwMode="auto">
          <a:xfrm>
            <a:off x="-38631" y="3565717"/>
            <a:ext cx="4492710" cy="351023"/>
          </a:xfrm>
          <a:prstGeom prst="rect">
            <a:avLst/>
          </a:prstGeom>
          <a:noFill/>
        </p:spPr>
        <p:txBody>
          <a:bodyPr wrap="square" lIns="91434" tIns="89994" rIns="89994" bIns="89994" rtlCol="0" anchor="t" anchorCtr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>
            <a:defPPr>
              <a:defRPr lang="ko-KR"/>
            </a:defPPr>
            <a:lvl1pPr algn="ctr" defTabSz="699645" eaLnBrk="0" fontAlgn="auto" latinLnBrk="0" hangingPunct="0">
              <a:spcBef>
                <a:spcPts val="0"/>
              </a:spcBef>
              <a:spcAft>
                <a:spcPts val="600"/>
              </a:spcAft>
              <a:tabLst>
                <a:tab pos="5186118" algn="l"/>
              </a:tabLst>
              <a:defRPr sz="100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itchFamily="18" charset="-127"/>
                <a:ea typeface="Rix고딕 B" pitchFamily="18" charset="-127"/>
                <a:cs typeface="Arial" pitchFamily="34" charset="0"/>
              </a:defRPr>
            </a:lvl1pPr>
            <a:lvl2pPr marL="457164" defTabSz="914327"/>
            <a:lvl3pPr marL="914327" defTabSz="914327"/>
            <a:lvl4pPr marL="1371491" defTabSz="914327"/>
            <a:lvl5pPr marL="1828655" defTabSz="914327"/>
            <a:lvl6pPr marL="2285818" defTabSz="914327"/>
            <a:lvl7pPr marL="2742982" defTabSz="914327"/>
            <a:lvl8pPr marL="3200146" defTabSz="914327"/>
            <a:lvl9pPr marL="3657309" defTabSz="914327"/>
          </a:lstStyle>
          <a:p>
            <a:pPr>
              <a:spcBef>
                <a:spcPts val="300"/>
              </a:spcBef>
              <a:spcAft>
                <a:spcPts val="0"/>
              </a:spcAft>
              <a:buSzPct val="80000"/>
              <a:defRPr/>
            </a:pPr>
            <a:r>
              <a:rPr lang="en-US" altLang="ko-KR" sz="1100" dirty="0" err="1"/>
              <a:t>Sinsu</a:t>
            </a:r>
            <a:r>
              <a:rPr lang="en-US" altLang="ko-KR" sz="1100" dirty="0"/>
              <a:t> Dong Location Crusher</a:t>
            </a:r>
            <a:endParaRPr lang="ko-KR" altLang="en-US" sz="1100" dirty="0"/>
          </a:p>
        </p:txBody>
      </p:sp>
      <p:sp>
        <p:nvSpPr>
          <p:cNvPr id="66" name="제목 170">
            <a:extLst>
              <a:ext uri="{FF2B5EF4-FFF2-40B4-BE49-F238E27FC236}">
                <a16:creationId xmlns:a16="http://schemas.microsoft.com/office/drawing/2014/main" id="{10CF8048-5713-479E-8212-3EE87D3D2514}"/>
              </a:ext>
            </a:extLst>
          </p:cNvPr>
          <p:cNvSpPr txBox="1">
            <a:spLocks/>
          </p:cNvSpPr>
          <p:nvPr/>
        </p:nvSpPr>
        <p:spPr bwMode="auto">
          <a:xfrm>
            <a:off x="32960" y="4584415"/>
            <a:ext cx="4492710" cy="1135853"/>
          </a:xfrm>
          <a:prstGeom prst="rect">
            <a:avLst/>
          </a:prstGeom>
          <a:noFill/>
        </p:spPr>
        <p:txBody>
          <a:bodyPr wrap="square" lIns="91434" tIns="89994" rIns="89994" bIns="89994" rtlCol="0" anchor="t" anchorCtr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>
            <a:defPPr>
              <a:defRPr lang="ko-KR"/>
            </a:defPPr>
            <a:lvl1pPr algn="ctr" defTabSz="699645" eaLnBrk="0" fontAlgn="auto" latinLnBrk="0" hangingPunct="0">
              <a:spcBef>
                <a:spcPts val="0"/>
              </a:spcBef>
              <a:spcAft>
                <a:spcPts val="600"/>
              </a:spcAft>
              <a:tabLst>
                <a:tab pos="5186118" algn="l"/>
              </a:tabLst>
              <a:defRPr sz="100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itchFamily="18" charset="-127"/>
                <a:ea typeface="Rix고딕 B" pitchFamily="18" charset="-127"/>
                <a:cs typeface="Arial" pitchFamily="34" charset="0"/>
              </a:defRPr>
            </a:lvl1pPr>
            <a:lvl2pPr marL="457164" defTabSz="914327"/>
            <a:lvl3pPr marL="914327" defTabSz="914327"/>
            <a:lvl4pPr marL="1371491" defTabSz="914327"/>
            <a:lvl5pPr marL="1828655" defTabSz="914327"/>
            <a:lvl6pPr marL="2285818" defTabSz="914327"/>
            <a:lvl7pPr marL="2742982" defTabSz="914327"/>
            <a:lvl8pPr marL="3200146" defTabSz="914327"/>
            <a:lvl9pPr marL="3657309" defTabSz="914327"/>
          </a:lstStyle>
          <a:p>
            <a:pPr>
              <a:spcBef>
                <a:spcPts val="300"/>
              </a:spcBef>
              <a:spcAft>
                <a:spcPts val="0"/>
              </a:spcAft>
              <a:buSzPct val="80000"/>
              <a:defRPr/>
            </a:pPr>
            <a:r>
              <a:rPr lang="ko-KR" altLang="en-US" sz="1100" dirty="0">
                <a:solidFill>
                  <a:srgbClr val="FF0000"/>
                </a:solidFill>
              </a:rPr>
              <a:t>시</a:t>
            </a:r>
            <a:r>
              <a:rPr lang="ko-KR" altLang="en-US" sz="1100" dirty="0"/>
              <a:t>스템개발 </a:t>
            </a:r>
            <a:r>
              <a:rPr lang="ko-KR" altLang="en-US" sz="1100" dirty="0">
                <a:solidFill>
                  <a:srgbClr val="FF0000"/>
                </a:solidFill>
              </a:rPr>
              <a:t>공</a:t>
            </a:r>
            <a:r>
              <a:rPr lang="ko-KR" altLang="en-US" sz="1100" dirty="0"/>
              <a:t>공사업의 </a:t>
            </a:r>
            <a:r>
              <a:rPr lang="ko-KR" altLang="en-US" sz="1100" dirty="0">
                <a:solidFill>
                  <a:srgbClr val="FF0000"/>
                </a:solidFill>
              </a:rPr>
              <a:t>조</a:t>
            </a:r>
            <a:r>
              <a:rPr lang="ko-KR" altLang="en-US" sz="1100" dirty="0"/>
              <a:t>직적인 </a:t>
            </a:r>
            <a:r>
              <a:rPr lang="ko-KR" altLang="en-US" sz="1100" dirty="0" err="1">
                <a:solidFill>
                  <a:srgbClr val="FF0000"/>
                </a:solidFill>
              </a:rPr>
              <a:t>아</a:t>
            </a:r>
            <a:r>
              <a:rPr lang="ko-KR" altLang="en-US" sz="1100" dirty="0" err="1"/>
              <a:t>키텍트팀</a:t>
            </a:r>
            <a:endParaRPr lang="en-US" altLang="ko-KR" sz="1100" dirty="0"/>
          </a:p>
          <a:p>
            <a:pPr>
              <a:spcBef>
                <a:spcPts val="300"/>
              </a:spcBef>
              <a:spcAft>
                <a:spcPts val="0"/>
              </a:spcAft>
              <a:buSzPct val="80000"/>
              <a:defRPr/>
            </a:pPr>
            <a:endParaRPr lang="en-US" altLang="ko-KR" sz="1100" dirty="0"/>
          </a:p>
          <a:p>
            <a:pPr>
              <a:spcBef>
                <a:spcPts val="300"/>
              </a:spcBef>
              <a:spcAft>
                <a:spcPts val="0"/>
              </a:spcAft>
              <a:buSzPct val="80000"/>
              <a:defRPr/>
            </a:pPr>
            <a:r>
              <a:rPr lang="ko-KR" altLang="en-US" dirty="0"/>
              <a:t>신수동 </a:t>
            </a:r>
            <a:r>
              <a:rPr lang="ko-KR" altLang="en-US" dirty="0" err="1"/>
              <a:t>크러셔는</a:t>
            </a:r>
            <a:r>
              <a:rPr lang="ko-KR" altLang="en-US" dirty="0"/>
              <a:t> 소프트웨어 개발 생명주기</a:t>
            </a:r>
            <a:r>
              <a:rPr lang="en-US" altLang="ko-KR" dirty="0"/>
              <a:t>(SDLC)</a:t>
            </a:r>
            <a:r>
              <a:rPr lang="ko-KR" altLang="en-US" dirty="0"/>
              <a:t>에 맞추어</a:t>
            </a:r>
            <a:endParaRPr lang="en-US" altLang="ko-KR" dirty="0"/>
          </a:p>
          <a:p>
            <a:pPr>
              <a:spcBef>
                <a:spcPts val="300"/>
              </a:spcBef>
              <a:spcAft>
                <a:spcPts val="0"/>
              </a:spcAft>
              <a:buSzPct val="80000"/>
              <a:defRPr/>
            </a:pPr>
            <a:r>
              <a:rPr lang="ko-KR" altLang="en-US" dirty="0"/>
              <a:t>고객의 요구사항 만족 과 철저한 </a:t>
            </a:r>
            <a:r>
              <a:rPr lang="en-US" altLang="ko-KR" dirty="0"/>
              <a:t>SW</a:t>
            </a:r>
            <a:r>
              <a:rPr lang="ko-KR" altLang="en-US" dirty="0"/>
              <a:t> 품질 관리를 위해</a:t>
            </a:r>
            <a:endParaRPr lang="en-US" altLang="ko-KR" dirty="0"/>
          </a:p>
          <a:p>
            <a:pPr>
              <a:spcBef>
                <a:spcPts val="300"/>
              </a:spcBef>
              <a:spcAft>
                <a:spcPts val="0"/>
              </a:spcAft>
              <a:buSzPct val="80000"/>
              <a:defRPr/>
            </a:pPr>
            <a:r>
              <a:rPr lang="ko-KR" altLang="en-US" dirty="0"/>
              <a:t>라이프사이클의 반복되는 폭풍속에서 최고를 지향하는 팀입니다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77818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김화균 지정1">
      <a:majorFont>
        <a:latin typeface="Arial Black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317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ot="1080000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dirty="0" smtClean="0">
            <a:solidFill>
              <a:srgbClr val="000000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>
        <a:ln w="12700">
          <a:solidFill>
            <a:schemeClr val="accent2">
              <a:lumMod val="50000"/>
            </a:schemeClr>
          </a:solidFill>
          <a:headEnd type="oval" w="sm" len="sm"/>
          <a:tailEnd type="oval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Office\Templates\디자인\SKC&amp;C 보고양식(인쇄용).pot</Template>
  <TotalTime>167709</TotalTime>
  <Words>669</Words>
  <Application>Microsoft Office PowerPoint</Application>
  <PresentationFormat>A4 용지(210x297mm)</PresentationFormat>
  <Paragraphs>116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9" baseType="lpstr">
      <vt:lpstr>HY견고딕</vt:lpstr>
      <vt:lpstr>Monotype Sorts</vt:lpstr>
      <vt:lpstr>Rix고딕 B</vt:lpstr>
      <vt:lpstr>굴림</vt:lpstr>
      <vt:lpstr>나눔고딕 ExtraBold</vt:lpstr>
      <vt:lpstr>돋움</vt:lpstr>
      <vt:lpstr>맑은 고딕</vt:lpstr>
      <vt:lpstr>-윤고딕130</vt:lpstr>
      <vt:lpstr>함초롬돋움</vt:lpstr>
      <vt:lpstr>Arial</vt:lpstr>
      <vt:lpstr>Arial Black</vt:lpstr>
      <vt:lpstr>Times New Roman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Han-Eul Seo</dc:creator>
  <cp:lastModifiedBy>Windows 사용자</cp:lastModifiedBy>
  <cp:revision>18726</cp:revision>
  <cp:lastPrinted>2016-04-28T02:16:39Z</cp:lastPrinted>
  <dcterms:created xsi:type="dcterms:W3CDTF">1601-01-01T00:00:00Z</dcterms:created>
  <dcterms:modified xsi:type="dcterms:W3CDTF">2019-09-10T03:54:42Z</dcterms:modified>
</cp:coreProperties>
</file>