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49" r:id="rId3"/>
    <p:sldId id="329" r:id="rId4"/>
    <p:sldId id="384" r:id="rId5"/>
    <p:sldId id="389" r:id="rId6"/>
    <p:sldId id="351" r:id="rId7"/>
    <p:sldId id="331" r:id="rId8"/>
    <p:sldId id="337" r:id="rId9"/>
    <p:sldId id="319" r:id="rId10"/>
    <p:sldId id="390" r:id="rId11"/>
    <p:sldId id="483" r:id="rId12"/>
    <p:sldId id="501" r:id="rId13"/>
    <p:sldId id="484" r:id="rId14"/>
    <p:sldId id="326" r:id="rId15"/>
    <p:sldId id="502" r:id="rId16"/>
    <p:sldId id="503" r:id="rId17"/>
    <p:sldId id="504" r:id="rId18"/>
    <p:sldId id="505" r:id="rId19"/>
    <p:sldId id="506" r:id="rId20"/>
    <p:sldId id="507" r:id="rId21"/>
    <p:sldId id="509" r:id="rId22"/>
    <p:sldId id="508" r:id="rId23"/>
    <p:sldId id="338" r:id="rId24"/>
    <p:sldId id="388" r:id="rId25"/>
    <p:sldId id="333" r:id="rId26"/>
    <p:sldId id="387" r:id="rId27"/>
    <p:sldId id="341" r:id="rId28"/>
    <p:sldId id="340" r:id="rId29"/>
    <p:sldId id="385" r:id="rId30"/>
    <p:sldId id="343" r:id="rId31"/>
    <p:sldId id="380" r:id="rId32"/>
    <p:sldId id="344" r:id="rId33"/>
    <p:sldId id="386" r:id="rId34"/>
    <p:sldId id="345" r:id="rId35"/>
    <p:sldId id="348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E9750-41E2-4977-9E99-DD1032BDDE52}" v="19" dt="2019-12-06T05:34:52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875" autoAdjust="0"/>
  </p:normalViewPr>
  <p:slideViewPr>
    <p:cSldViewPr>
      <p:cViewPr varScale="1">
        <p:scale>
          <a:sx n="120" d="100"/>
          <a:sy n="120" d="100"/>
        </p:scale>
        <p:origin x="129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Han-Eul" userId="c65a238afff3c706" providerId="LiveId" clId="{323E9750-41E2-4977-9E99-DD1032BDDE52}"/>
    <pc:docChg chg="custSel modSld">
      <pc:chgData name="Seo Han-Eul" userId="c65a238afff3c706" providerId="LiveId" clId="{323E9750-41E2-4977-9E99-DD1032BDDE52}" dt="2019-12-06T05:34:59.761" v="154" actId="1076"/>
      <pc:docMkLst>
        <pc:docMk/>
      </pc:docMkLst>
      <pc:sldChg chg="modSp">
        <pc:chgData name="Seo Han-Eul" userId="c65a238afff3c706" providerId="LiveId" clId="{323E9750-41E2-4977-9E99-DD1032BDDE52}" dt="2019-12-06T05:28:59.412" v="25" actId="20577"/>
        <pc:sldMkLst>
          <pc:docMk/>
          <pc:sldMk cId="0" sldId="256"/>
        </pc:sldMkLst>
        <pc:spChg chg="mod">
          <ac:chgData name="Seo Han-Eul" userId="c65a238afff3c706" providerId="LiveId" clId="{323E9750-41E2-4977-9E99-DD1032BDDE52}" dt="2019-12-06T05:28:59.412" v="25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Seo Han-Eul" userId="c65a238afff3c706" providerId="LiveId" clId="{323E9750-41E2-4977-9E99-DD1032BDDE52}" dt="2019-12-06T05:33:51.131" v="150" actId="478"/>
        <pc:sldMkLst>
          <pc:docMk/>
          <pc:sldMk cId="2595009920" sldId="310"/>
        </pc:sldMkLst>
        <pc:spChg chg="del">
          <ac:chgData name="Seo Han-Eul" userId="c65a238afff3c706" providerId="LiveId" clId="{323E9750-41E2-4977-9E99-DD1032BDDE52}" dt="2019-12-06T05:33:51.131" v="150" actId="478"/>
          <ac:spMkLst>
            <pc:docMk/>
            <pc:sldMk cId="2595009920" sldId="310"/>
            <ac:spMk id="5" creationId="{08ACAB4B-2578-478F-838A-F75E4F6EC78B}"/>
          </ac:spMkLst>
        </pc:spChg>
      </pc:sldChg>
      <pc:sldChg chg="delSp modSp">
        <pc:chgData name="Seo Han-Eul" userId="c65a238afff3c706" providerId="LiveId" clId="{323E9750-41E2-4977-9E99-DD1032BDDE52}" dt="2019-12-06T05:30:48.005" v="29" actId="478"/>
        <pc:sldMkLst>
          <pc:docMk/>
          <pc:sldMk cId="3210311131" sldId="329"/>
        </pc:sldMkLst>
        <pc:spChg chg="del mod">
          <ac:chgData name="Seo Han-Eul" userId="c65a238afff3c706" providerId="LiveId" clId="{323E9750-41E2-4977-9E99-DD1032BDDE52}" dt="2019-12-06T05:30:48.005" v="29" actId="478"/>
          <ac:spMkLst>
            <pc:docMk/>
            <pc:sldMk cId="3210311131" sldId="329"/>
            <ac:spMk id="3" creationId="{3C201A09-C698-4DA8-8F5E-6AF7DB050B84}"/>
          </ac:spMkLst>
        </pc:spChg>
      </pc:sldChg>
      <pc:sldChg chg="modSp">
        <pc:chgData name="Seo Han-Eul" userId="c65a238afff3c706" providerId="LiveId" clId="{323E9750-41E2-4977-9E99-DD1032BDDE52}" dt="2019-12-06T05:32:27.968" v="149" actId="20577"/>
        <pc:sldMkLst>
          <pc:docMk/>
          <pc:sldMk cId="2732154467" sldId="331"/>
        </pc:sldMkLst>
        <pc:spChg chg="mod">
          <ac:chgData name="Seo Han-Eul" userId="c65a238afff3c706" providerId="LiveId" clId="{323E9750-41E2-4977-9E99-DD1032BDDE52}" dt="2019-12-06T05:32:27.968" v="149" actId="20577"/>
          <ac:spMkLst>
            <pc:docMk/>
            <pc:sldMk cId="2732154467" sldId="331"/>
            <ac:spMk id="3" creationId="{00000000-0000-0000-0000-000000000000}"/>
          </ac:spMkLst>
        </pc:spChg>
      </pc:sldChg>
      <pc:sldChg chg="addSp modSp">
        <pc:chgData name="Seo Han-Eul" userId="c65a238afff3c706" providerId="LiveId" clId="{323E9750-41E2-4977-9E99-DD1032BDDE52}" dt="2019-12-06T05:34:59.761" v="154" actId="1076"/>
        <pc:sldMkLst>
          <pc:docMk/>
          <pc:sldMk cId="1837915430" sldId="387"/>
        </pc:sldMkLst>
        <pc:picChg chg="add mod modCrop">
          <ac:chgData name="Seo Han-Eul" userId="c65a238afff3c706" providerId="LiveId" clId="{323E9750-41E2-4977-9E99-DD1032BDDE52}" dt="2019-12-06T05:34:59.761" v="154" actId="1076"/>
          <ac:picMkLst>
            <pc:docMk/>
            <pc:sldMk cId="1837915430" sldId="387"/>
            <ac:picMk id="7" creationId="{E109DC9E-1ACA-42DA-B4F7-2AA23083D9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3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58C8-6CBB-445E-977A-010A6D6851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2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58C8-6CBB-445E-977A-010A6D6851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30" y="1124744"/>
            <a:ext cx="8496944" cy="5449792"/>
          </a:xfr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1500" b="1"/>
            </a:lvl1pPr>
            <a:lvl2pPr>
              <a:lnSpc>
                <a:spcPct val="150000"/>
              </a:lnSpc>
              <a:defRPr sz="135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195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23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43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86481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2019&#45380;&#46020;_&#50997;&#54633;&#49548;&#54532;&#53944;&#50920;&#50612;&#51333;&#54633;&#49444;&#44228;_1&#54016;_SRS_4.0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50997;&#51333;&#49444;_1&#54016;_Trip-picker_&#49888;&#49688;&#46041;&#53356;&#47084;&#49492;_SAD%20V1.2.ppt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1&#54016;_&#49688;&#54665;&#44228;&#54925;&#49436;.hw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PMP&#44060;&#48156;&#51652;&#52377;&#44288;&#47532;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PMP&#44060;&#48156;&#51652;&#52377;&#44288;&#47532;.x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1_3_PSP_Sheet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eniss/sinsudong-crusher-home" TargetMode="External"/><Relationship Id="rId2" Type="http://schemas.openxmlformats.org/officeDocument/2006/relationships/hyperlink" Target="http://cscp2.sogang.ac.kr/CSW4010/index.php/2019%EB%85%84_%EC%8B%A0%EC%88%98%EB%8F%99%ED%81%AC%EB%9F%AC%EC%85%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altLang="ko-KR" dirty="0"/>
              <a:t>Trip-Picker</a:t>
            </a:r>
            <a:br>
              <a:rPr lang="en-US" altLang="ko-KR" dirty="0"/>
            </a:br>
            <a:r>
              <a:rPr lang="en-US" altLang="ko-KR" sz="2400" dirty="0"/>
              <a:t>(1 </a:t>
            </a:r>
            <a:r>
              <a:rPr lang="ko-KR" altLang="en-US" sz="2400" dirty="0"/>
              <a:t>팀 신수동 </a:t>
            </a:r>
            <a:r>
              <a:rPr lang="ko-KR" altLang="en-US" sz="2400" dirty="0" err="1"/>
              <a:t>크러셔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3"/>
              </a:rPr>
              <a:t>Use Case Specification </a:t>
            </a:r>
            <a:r>
              <a:rPr lang="en-US" altLang="ko-KR" sz="2800" dirty="0"/>
              <a:t>– </a:t>
            </a:r>
            <a:r>
              <a:rPr lang="en-US" altLang="ko-KR" sz="2700" dirty="0"/>
              <a:t>“</a:t>
            </a:r>
            <a:r>
              <a:rPr lang="ko-KR" altLang="en-US" sz="2700" kern="100" dirty="0">
                <a:ea typeface="맑은 고딕"/>
                <a:cs typeface="Times New Roman"/>
              </a:rPr>
              <a:t>추천 여행 게시물</a:t>
            </a:r>
            <a:r>
              <a:rPr lang="en-US" altLang="ko-KR" sz="2700" kern="100" dirty="0">
                <a:ea typeface="맑은 고딕"/>
                <a:cs typeface="Times New Roman"/>
              </a:rPr>
              <a:t> </a:t>
            </a:r>
            <a:r>
              <a:rPr lang="ko-KR" altLang="en-US" sz="2700" kern="100" dirty="0">
                <a:ea typeface="맑은 고딕"/>
                <a:cs typeface="Times New Roman"/>
              </a:rPr>
              <a:t>조회하기</a:t>
            </a:r>
            <a:r>
              <a:rPr lang="en-US" altLang="ko-KR" sz="27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108"/>
              </p:ext>
            </p:extLst>
          </p:nvPr>
        </p:nvGraphicFramePr>
        <p:xfrm>
          <a:off x="9540552" y="1628800"/>
          <a:ext cx="7920880" cy="504863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1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1100" b="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명칭</a:t>
                      </a:r>
                      <a:endParaRPr lang="ko-KR" sz="1100" b="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5"/>
                          </a:solidFill>
                        </a:rPr>
                        <a:t>해당 </a:t>
                      </a:r>
                      <a:r>
                        <a:rPr lang="ko-KR" altLang="en-US" sz="1100" dirty="0" err="1">
                          <a:solidFill>
                            <a:schemeClr val="accent5"/>
                          </a:solidFill>
                        </a:rPr>
                        <a:t>유스케이스에</a:t>
                      </a:r>
                      <a:r>
                        <a:rPr lang="ko-KR" altLang="en-US" sz="1100" dirty="0">
                          <a:solidFill>
                            <a:schemeClr val="accent5"/>
                          </a:solidFill>
                        </a:rPr>
                        <a:t> 대한 짤막한 설명</a:t>
                      </a: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다이어그램 상에서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유스케이스랑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relationship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 있는 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Actor 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명칭 나열</a:t>
                      </a:r>
                      <a:endParaRPr lang="ko-KR" sz="110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작성 </a:t>
                      </a: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안해도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됨</a:t>
                      </a:r>
                      <a:endParaRPr lang="ko-KR" sz="110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06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Main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7306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구입을 원하는 </a:t>
                      </a:r>
                      <a:r>
                        <a:rPr lang="ko-KR" altLang="en-US" sz="1100" b="0" kern="100" dirty="0" err="1">
                          <a:effectLst/>
                        </a:rPr>
                        <a:t>모바일폰과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모바일폰</a:t>
                      </a:r>
                      <a:r>
                        <a:rPr lang="ko-KR" altLang="en-US" sz="1100" b="0" kern="100" dirty="0">
                          <a:effectLst/>
                        </a:rPr>
                        <a:t> 서비스 회사를 선택하여 장바구니에 담는다</a:t>
                      </a:r>
                      <a:r>
                        <a:rPr lang="en-US" altLang="ko-KR" sz="1100" b="0" kern="100" dirty="0">
                          <a:effectLst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주문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 err="1">
                          <a:effectLst/>
                        </a:rPr>
                        <a:t>모바일폰</a:t>
                      </a:r>
                      <a:r>
                        <a:rPr lang="ko-KR" altLang="en-US" sz="1100" b="0" kern="100" dirty="0">
                          <a:effectLst/>
                        </a:rPr>
                        <a:t> 구매를 위한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색상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용량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를 선택한다</a:t>
                      </a:r>
                      <a:r>
                        <a:rPr lang="en-US" altLang="ko-KR" sz="1100" b="0" kern="100" dirty="0">
                          <a:effectLst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서비스 가입 위한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요금제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약정 기간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개인정보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 err="1">
                          <a:effectLst/>
                        </a:rPr>
                        <a:t>배송지</a:t>
                      </a:r>
                      <a:r>
                        <a:rPr lang="ko-KR" altLang="en-US" sz="1100" b="0" kern="100" dirty="0">
                          <a:effectLst/>
                        </a:rPr>
                        <a:t> 정보를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결제 정보를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7.</a:t>
                      </a:r>
                      <a:r>
                        <a:rPr lang="en-US" altLang="ko-KR" sz="1100" b="0" kern="100" baseline="0" dirty="0">
                          <a:effectLst/>
                        </a:rPr>
                        <a:t>   </a:t>
                      </a:r>
                      <a:r>
                        <a:rPr lang="ko-KR" altLang="en-US" sz="1100" b="0" kern="100" dirty="0">
                          <a:effectLst/>
                        </a:rPr>
                        <a:t>결제 요청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Alternate: 7a. </a:t>
                      </a:r>
                      <a:r>
                        <a:rPr lang="ko-KR" altLang="en-US" sz="1100" b="0" kern="100" dirty="0">
                          <a:effectLst/>
                        </a:rPr>
                        <a:t>결제 요청이 실패했을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Alternate: 7b. </a:t>
                      </a:r>
                      <a:r>
                        <a:rPr lang="ko-KR" altLang="en-US" sz="1100" b="0" kern="100" dirty="0">
                          <a:effectLst/>
                        </a:rPr>
                        <a:t>누락된 정보가 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 startAt="8"/>
                      </a:pPr>
                      <a:r>
                        <a:rPr lang="ko-KR" altLang="en-US" sz="1100" b="0" kern="100" dirty="0">
                          <a:effectLst/>
                        </a:rPr>
                        <a:t>주문을 완료한다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******Use Case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Main Flow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를 구성하는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Step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은 최소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5Step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이상이어야 함</a:t>
                      </a:r>
                      <a:endParaRPr lang="en-US" altLang="ko-KR" sz="1100" b="0" kern="100" dirty="0">
                        <a:effectLst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Alternate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5848">
                <a:tc gridSpan="2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7a. </a:t>
                      </a:r>
                      <a:r>
                        <a:rPr lang="ko-KR" altLang="en-US" sz="1100" b="0" kern="100" dirty="0">
                          <a:effectLst/>
                        </a:rPr>
                        <a:t>결제 요청이 실패했을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7b. </a:t>
                      </a:r>
                      <a:r>
                        <a:rPr lang="ko-KR" altLang="en-US" sz="1100" b="0" kern="100" dirty="0">
                          <a:effectLst/>
                        </a:rPr>
                        <a:t>누락된 정보가 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******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최대한 많은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Alternat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e Flow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를 식별할 것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76EFD-1A48-4392-8063-0CD8C11B6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45967"/>
              </p:ext>
            </p:extLst>
          </p:nvPr>
        </p:nvGraphicFramePr>
        <p:xfrm>
          <a:off x="309910" y="1370063"/>
          <a:ext cx="8524180" cy="523401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7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4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조회하기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5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 관광지를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추천받고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사용자에게 사용자가 선택한 지역의 여행 게시물들을 보여주고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사용자의 피드백을 반영하여 게시물들의 필터링과 정렬을 반복 수행한다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한국관광공사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24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0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265">
                <a:tc gridSpan="2">
                  <a:txBody>
                    <a:bodyPr/>
                    <a:lstStyle/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1)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여행지역을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추천받고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2)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여행스타일을 선택한 상태에서 실행된다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 1) </a:t>
                      </a:r>
                    </a:p>
                    <a:p>
                      <a:pPr marL="176213" indent="-176213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1.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조회하기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본 기능은 사용자가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유스케이스에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진입한 동안 항상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활성화되어있는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기능이다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사용자는 여행할 지역과 여행스타일 특성에 맞게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필터링된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여행지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특산물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맛집 등의 정보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들을 컨테이너들로 구성된 모습으로 조회할 수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1.1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여행지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컨테이너 표시하기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여행지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의 대표 사진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게시물의  제목과 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즐겨찾기 버튼을 포함한 컨테이너를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 이상 화면에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컨테이너의 크기는 동일하며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화면에 다 표시되지 않을 경우 사용자는 스크롤로 화면을 이동하여 조회할 수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 1 )</a:t>
                      </a: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상세 페이지 조회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의 컨테이너를 클릭하면 여행지 게시물의 상세 페이지로 이동하여 상세 정보들을 조회하는 기능이다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2.1 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 상세 정보 조회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상세 정보 페이지를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로드하여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 게시물의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주소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이미지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홈페이지 주소정보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페이지에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연관 여행지 조회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사용자가 선택한 여행 게시물과 유사한 여행지를 연관 여행지로 추천하여 페이지에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연관 여행지를 클릭하면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클릭한 여행지의 상세 페이지 창을 생성한다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즐겨찾기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사용자는 상세 페이지에서 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즐겨찾기 기능을 사용할 수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상세 페이지 내에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좋아요와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즐겨찾기 버튼을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50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Spec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여행 게시물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조회하기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21162"/>
              </p:ext>
            </p:extLst>
          </p:nvPr>
        </p:nvGraphicFramePr>
        <p:xfrm>
          <a:off x="350196" y="943626"/>
          <a:ext cx="8542284" cy="622978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4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6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188">
                <a:tc>
                  <a:txBody>
                    <a:bodyPr/>
                    <a:lstStyle/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추천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필터링 기능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–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카테고리별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조회수별 추천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사용자들이 선택한 여행 여행스타일 정보와 여행 게시물이 속한 카테고리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사용자들이 누른 좋아요 정보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조회수를 바탕으로 여행 게시물들을 필터링하고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정렬하는 기능이다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브라우저 또는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새로고침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버튼을 클릭할 때 마다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업데이트된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수식값과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사용자들의 좋아요 정보를 기반으로 새롭게 추천된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들을 필터링한다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정렬 우선 순위는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1)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좋아요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2)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카테고리 가중치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3)API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조회수이다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 추천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1588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게시물의 정보가 존재하지 않을 경우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새롭게 여행 게시물 정보를 작성하여 저장한다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여행 게시물의 정보가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이상인 여행 게시물목록에 속할 경우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좋아요 수를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하고 게시물의 정보를 저장한다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좋아요를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클릭하면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이상인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목록에 속한 게시물인지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 2)</a:t>
                      </a:r>
                    </a:p>
                    <a:p>
                      <a:pPr marL="360363" indent="1588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3.1.1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 기반 최우선 정렬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조회된 여행 게시물들을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좋아요의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숫자가 많은 순서대로 가장 우선적으로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내림차순하여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배치한다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카테고리별 추천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조회하는 여행 게시물은 카테고리별로 구분되어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사용자가 선택한 여행지의 여행게시물들을 관광공사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액터에게서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응답받고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카테고리별 추천 정렬 기능은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여행스타일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속한 각 카테고리들의 가중치를 반영하여 사용자 화면에 표시되는 전체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여행 카테고리별 게시물 의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개수를 결정한다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여행스타일별 가중치 카테고리 필터링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381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tabLst>
                          <a:tab pos="538163" algn="l"/>
                        </a:tabLst>
                      </a:pP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여행스타일을 선택하면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사용자가 선택한 여행스타일에 포함된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카테고리 정보들의 목록을 조회한다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10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카테고리들은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휴향관광지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산업관광지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문화시설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축제공연행사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레포츠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쇼핑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음식점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구성되어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관광공사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액터에게 사용자의 지역 정보를 입력하여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응답받은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사용자가 선택한 여행스타일 정보의 각 카테고리별 가중치 값을 반영하여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응답받은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게시물들을 필터링한다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(EX.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자연관광지의 가중치가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사용자에게 표시되는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게시물 중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개가 자연 관광지 카테고리를 가진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구성된다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5381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tabLst>
                          <a:tab pos="538163" algn="l"/>
                        </a:tabLst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여행스타일별 가중치 카테고리 업데이트 기능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협업 필터링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381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시스템은 사용자들의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좋아요를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들에 대해 목록을 유지하고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(Basic Flow 3.1).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좋아요 기능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(Basic Flow 3.1)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사용하면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카테고리별로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좋아요를받은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비중이 높은 카테고리 값을 우선순위로 반영하여 각 카테고리별 가중치 값을 업데이트한다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22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Spec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여행 게시물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조회하기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/>
        </p:nvGraphicFramePr>
        <p:xfrm>
          <a:off x="350196" y="1097281"/>
          <a:ext cx="8542284" cy="536257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4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7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015">
                <a:tc>
                  <a:txBody>
                    <a:bodyPr/>
                    <a:lstStyle/>
                    <a:p>
                      <a:pPr marL="0" marR="0" lvl="0" indent="179388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액터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조회수별 추천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80975" marR="0" lvl="0" indent="-1588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기능은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포함된 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액터에서 제공하는 여행지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조회 수를 기반으로 게시물들을 정렬하는 기능이다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179388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조회수별 추천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케이스에 진입하거나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새로고침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3.1.1, 3.2.1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의하여 필터링 된 여행 게시물들을 우선적으로 좌에서 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상에서 하 순서로 배치한다</a:t>
                      </a:r>
                      <a:r>
                        <a:rPr lang="en-US" altLang="ko-KR" sz="1100" b="0" kern="100" dirty="0">
                          <a:solidFill>
                            <a:srgbClr val="0070C0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시스템이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우선적으로 필터링한 게시물들의 개수가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 미만일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필터링되지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않은 여행 게시물들을 조회하여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조회수 내림차순으로 여행 게시물들을 정렬한다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여행지로 저장하기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9388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사용자는 여행 게시물들을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저장할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게시물을 저장하고 저장된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목록을 표시하는 페이지로 이동하는   링크를 유지한다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즐겨찾기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   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컨테이너의 즐겨찾기 버튼을 클릭하면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게시물을 사용자가 추후 열람할 수 있도록 저장하고                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게시물로 표시한다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게시물로 표시된 버튼을 한번 더 클릭하면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게시물을 저장된 즐겨찾기 목록에서 삭제한다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360363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5.2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 페이지로 이동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(AF –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게시물이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   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 페이지 버튼을 클릭하면</a:t>
                      </a:r>
                      <a:r>
                        <a:rPr lang="en-US" altLang="ko-KR" sz="1100" b="0" kern="1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70C0"/>
                          </a:solidFill>
                          <a:effectLst/>
                        </a:rPr>
                        <a:t>유스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 케이스를 종료하고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Use Case : </a:t>
                      </a: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 여행지 조회하기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 1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을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실행한다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여행지역 재 설정하기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사용자는 여행지역을 재 설정할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여행지역 재 설정 버튼을 클릭하여 본 기능을 실행하면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70C0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 종료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하고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Use Case :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여행 지역과 여행스타일 선택하기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 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6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6.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여행스타일 재 설정하기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1950" marR="0" lvl="0" indent="-3175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사용자는 여행스타일을 재 설정할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여행스타일 재 설정 버튼을 클릭하여 본 기능을 실행하면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70C0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 종료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하고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Use Case :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여행 지역과 여행스타일 선택하기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 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26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01672"/>
            <a:ext cx="864096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Spec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여행 게시물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조회하기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/>
        </p:nvGraphicFramePr>
        <p:xfrm>
          <a:off x="352697" y="1097280"/>
          <a:ext cx="8539783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3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 1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에서 호출한 여행 게시물이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미만일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지역별로 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등록된 게시물 정보가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 미안 혹은 매우 적은 특수한 지역들이 존재한다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 미만의 게시물을 불러온 상태에서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번의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3.3.1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을 수행하여 게시물을 추가적으로 조회한다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좋아요를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한번 더 눌러 취소할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좋아요 버튼을 비활성화하고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가중치값을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 하여 동일한 연산을 수행하여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가중치값을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업데이트 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4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회원가입</a:t>
            </a:r>
            <a:r>
              <a:rPr lang="en-US" altLang="ko-KR" sz="2800" dirty="0"/>
              <a:t>, </a:t>
            </a:r>
            <a:r>
              <a:rPr lang="ko-KR" altLang="en-US" sz="2800" dirty="0"/>
              <a:t>로그인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 지역 설정방식 선택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1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여행지역 </a:t>
            </a:r>
            <a:r>
              <a:rPr lang="ko-KR" altLang="en-US" sz="2800" dirty="0" err="1"/>
              <a:t>추천받기</a:t>
            </a:r>
            <a:r>
              <a:rPr lang="ko-KR" altLang="en-US" sz="2800" dirty="0"/>
              <a:t> 기능 설문화면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46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여행지역 직접 선택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61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 스타일 선택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09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 게시물 조회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2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39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추천 여행 게시물 조회 상세 페이지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5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즐겨찾는</a:t>
            </a:r>
            <a:r>
              <a:rPr lang="ko-KR" altLang="en-US" sz="2800" dirty="0"/>
              <a:t> 여행 게시물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3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 action="ppaction://hlinkpres?slideindex=1&amp;slidetitle="/>
              </a:rPr>
              <a:t>Key</a:t>
            </a:r>
            <a:r>
              <a:rPr lang="en-US" altLang="ko-KR" u="sng" dirty="0">
                <a:solidFill>
                  <a:srgbClr val="00B0F0"/>
                </a:solidFill>
              </a:rPr>
              <a:t> Decision – </a:t>
            </a:r>
            <a:r>
              <a:rPr lang="ko-KR" altLang="en-US" u="sng" dirty="0">
                <a:solidFill>
                  <a:srgbClr val="00B0F0"/>
                </a:solidFill>
              </a:rPr>
              <a:t>여행지역 추천하기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09DC9E-1ACA-42DA-B4F7-2AA23083D9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6" b="37537"/>
          <a:stretch/>
        </p:blipFill>
        <p:spPr>
          <a:xfrm>
            <a:off x="827584" y="2132856"/>
            <a:ext cx="734481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1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2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A51D-15CF-4BBB-83DF-1C4F385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 제시된 </a:t>
            </a:r>
            <a:r>
              <a:rPr lang="en-US" altLang="ko-KR" dirty="0"/>
              <a:t>Use Case</a:t>
            </a:r>
            <a:r>
              <a:rPr lang="ko-KR" altLang="en-US" dirty="0"/>
              <a:t>와 관련된 </a:t>
            </a:r>
            <a:r>
              <a:rPr lang="en-US" altLang="ko-KR" dirty="0"/>
              <a:t>Scenario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Traceability Table</a:t>
            </a:r>
            <a:r>
              <a:rPr lang="ko-KR" altLang="en-US" dirty="0"/>
              <a:t>을 첨부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802C0A-5ED0-414D-8CC4-90E34F0E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2" y="1378059"/>
            <a:ext cx="8579296" cy="53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</a:rPr>
              <a:t>+</a:t>
            </a:r>
            <a:r>
              <a:rPr u="sng" dirty="0">
                <a:solidFill>
                  <a:srgbClr val="00B0F0"/>
                </a:solidFill>
              </a:rPr>
              <a:t>Test Case</a:t>
            </a: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CA63B-CEBE-4F67-9925-C3973F1BCBF2}"/>
              </a:ext>
            </a:extLst>
          </p:cNvPr>
          <p:cNvSpPr txBox="1"/>
          <p:nvPr/>
        </p:nvSpPr>
        <p:spPr>
          <a:xfrm>
            <a:off x="3707904" y="89972"/>
            <a:ext cx="51099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en-US" altLang="ko-KR" dirty="0" err="1"/>
              <a:t>Case_Test</a:t>
            </a:r>
            <a:r>
              <a:rPr lang="en-US" altLang="ko-KR" dirty="0"/>
              <a:t> Result.xls</a:t>
            </a:r>
            <a:r>
              <a:rPr lang="ko-KR" altLang="en-US" dirty="0"/>
              <a:t> 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FC94-AD2C-4DC0-86E3-93B00866BD62}"/>
              </a:ext>
            </a:extLst>
          </p:cNvPr>
          <p:cNvSpPr txBox="1"/>
          <p:nvPr/>
        </p:nvSpPr>
        <p:spPr>
          <a:xfrm flipH="1">
            <a:off x="611560" y="1237404"/>
            <a:ext cx="79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까지 포함된 내용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71454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2737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개별적인 </a:t>
            </a:r>
            <a:r>
              <a:rPr lang="en-US" altLang="ko-KR" dirty="0"/>
              <a:t>preference</a:t>
            </a:r>
            <a:r>
              <a:rPr lang="ko-KR" altLang="en-US" dirty="0"/>
              <a:t>에 따라 다른 추천결과물을 제공함을 실연을 통해 입증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추천결과에 대한 피드백 반영으로 인해 추천에 대한 만족도가 향상됨을 실연을 통해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sz="1800" dirty="0"/>
              <a:t>솔직하게 기술하면 됩니다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sz="1800" dirty="0"/>
              <a:t>위에서 언급한 어려웠던 점을 팀에서 어떻게 해결할 수 있었는지 자세히 기술해 주세요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팀프로젝트를 통해 배운 점</a:t>
            </a:r>
            <a:endParaRPr lang="en-US" altLang="ko-KR" sz="2400" dirty="0"/>
          </a:p>
          <a:p>
            <a:pPr lvl="1"/>
            <a:r>
              <a:rPr lang="ko-KR" altLang="en-US" dirty="0"/>
              <a:t>체크리스트를 만들어라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en-US" altLang="ko-KR" sz="1800" dirty="0"/>
              <a:t>SDLC </a:t>
            </a:r>
            <a:r>
              <a:rPr lang="ko-KR" altLang="en-US" sz="1800" dirty="0"/>
              <a:t>를 단계적으로 밟아 나가는 과정과 </a:t>
            </a:r>
            <a:r>
              <a:rPr lang="en-US" altLang="ko-KR" sz="1800" dirty="0"/>
              <a:t>DT </a:t>
            </a:r>
            <a:r>
              <a:rPr lang="ko-KR" altLang="en-US" sz="1800" dirty="0"/>
              <a:t>개발</a:t>
            </a:r>
            <a:br>
              <a:rPr lang="en-US" altLang="ko-KR" sz="1800" dirty="0"/>
            </a:br>
            <a:endParaRPr lang="en-US" altLang="ko-KR" sz="1800" dirty="0"/>
          </a:p>
          <a:p>
            <a:pPr lvl="1"/>
            <a:r>
              <a:rPr lang="en-US" altLang="ko-KR" sz="1600" dirty="0"/>
              <a:t>SRS -&gt; SAD -&gt; </a:t>
            </a:r>
            <a:r>
              <a:rPr lang="ko-KR" altLang="en-US" sz="1600" dirty="0"/>
              <a:t>구현 </a:t>
            </a:r>
            <a:r>
              <a:rPr lang="en-US" altLang="ko-KR" sz="1600" dirty="0"/>
              <a:t>-&gt; </a:t>
            </a:r>
            <a:r>
              <a:rPr lang="ko-KR" altLang="en-US" sz="1600" dirty="0"/>
              <a:t>테스트의 과정에서</a:t>
            </a:r>
            <a:r>
              <a:rPr lang="en-US" altLang="ko-KR" sz="1600" dirty="0"/>
              <a:t>, </a:t>
            </a:r>
            <a:r>
              <a:rPr lang="ko-KR" altLang="en-US" sz="1600" dirty="0"/>
              <a:t>학생들이 한번도 구현해 보거나 </a:t>
            </a:r>
            <a:r>
              <a:rPr lang="ko-KR" altLang="en-US" sz="1600"/>
              <a:t>하지 않은 경우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F16827-38AB-4E9B-B952-6B6F4312A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28109"/>
            <a:ext cx="3065866" cy="4952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725072-4393-48D3-8F5C-1F2245DE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837" y="1229001"/>
            <a:ext cx="4212725" cy="4952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213D05-C5C0-4929-A7F6-491DCC02946F}"/>
              </a:ext>
            </a:extLst>
          </p:cNvPr>
          <p:cNvSpPr txBox="1"/>
          <p:nvPr/>
        </p:nvSpPr>
        <p:spPr>
          <a:xfrm>
            <a:off x="990366" y="6326635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시장분석</a:t>
            </a:r>
            <a:r>
              <a:rPr lang="en-US" altLang="ko-KR" dirty="0"/>
              <a:t>, </a:t>
            </a:r>
            <a:r>
              <a:rPr lang="ko-KR" altLang="en-US" dirty="0"/>
              <a:t>계약단계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BC92A-0B78-4C3D-8CB1-0F0BE154D90D}"/>
              </a:ext>
            </a:extLst>
          </p:cNvPr>
          <p:cNvSpPr txBox="1"/>
          <p:nvPr/>
        </p:nvSpPr>
        <p:spPr>
          <a:xfrm>
            <a:off x="5364088" y="635214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요구사항 분석</a:t>
            </a:r>
            <a:r>
              <a:rPr lang="en-US" altLang="ko-KR" dirty="0"/>
              <a:t>, </a:t>
            </a:r>
            <a:r>
              <a:rPr lang="ko-KR" altLang="en-US" dirty="0"/>
              <a:t>설계단계</a:t>
            </a:r>
          </a:p>
        </p:txBody>
      </p:sp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E8EEB-0DB7-4711-83E4-069FE8A3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 Management Plan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E64CEB-179F-4257-BAB2-A6142009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2E879-778D-48CE-938B-8E9AB3473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340768"/>
            <a:ext cx="3653741" cy="5445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8EAD56-0B82-45C6-A636-01500DE5B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000" y="1354900"/>
            <a:ext cx="3600400" cy="121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5F58F-A24A-4381-B3E7-E543F2F16C50}"/>
              </a:ext>
            </a:extLst>
          </p:cNvPr>
          <p:cNvSpPr txBox="1"/>
          <p:nvPr/>
        </p:nvSpPr>
        <p:spPr>
          <a:xfrm>
            <a:off x="5999202" y="267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구현단계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477D80-583A-4E9B-8B6B-901764314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020" y="2991555"/>
            <a:ext cx="3240360" cy="3212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A2E5D7-28B9-4D53-9696-B35E96E0EF39}"/>
              </a:ext>
            </a:extLst>
          </p:cNvPr>
          <p:cNvSpPr txBox="1"/>
          <p:nvPr/>
        </p:nvSpPr>
        <p:spPr>
          <a:xfrm>
            <a:off x="6084168" y="6289700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219562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file"/>
              </a:rPr>
              <a:t>프로젝트 팀원 작업일지</a:t>
            </a:r>
            <a:r>
              <a:rPr lang="en-US" altLang="ko-KR" dirty="0">
                <a:hlinkClick r:id="rId2" action="ppaction://hlinkfile"/>
              </a:rPr>
              <a:t>(PSP sheet) </a:t>
            </a:r>
            <a:r>
              <a:rPr lang="en-US" altLang="ko-KR" dirty="0"/>
              <a:t>: </a:t>
            </a:r>
            <a:r>
              <a:rPr lang="ko-KR" altLang="en-US" dirty="0"/>
              <a:t>개인별 </a:t>
            </a:r>
            <a:r>
              <a:rPr lang="en-US" altLang="ko-KR" dirty="0"/>
              <a:t>PSP sheet</a:t>
            </a:r>
            <a:r>
              <a:rPr lang="ko-KR" altLang="en-US" dirty="0"/>
              <a:t>를 취합한 엑셀 파일로 </a:t>
            </a:r>
            <a:r>
              <a:rPr lang="en-US" altLang="ko-KR" dirty="0"/>
              <a:t>hyper link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*****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1</a:t>
            </a:r>
            <a:r>
              <a:rPr lang="ko-KR" altLang="en-US" dirty="0">
                <a:hlinkClick r:id="rId2"/>
              </a:rPr>
              <a:t>팀 신수동 </a:t>
            </a:r>
            <a:r>
              <a:rPr lang="ko-KR" altLang="en-US" dirty="0" err="1">
                <a:hlinkClick r:id="rId2"/>
              </a:rPr>
              <a:t>크러셔</a:t>
            </a:r>
            <a:r>
              <a:rPr lang="ko-KR" altLang="en-US" dirty="0">
                <a:hlinkClick r:id="rId2"/>
              </a:rPr>
              <a:t> 위키 링크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1</a:t>
            </a:r>
            <a:r>
              <a:rPr lang="ko-KR" altLang="en-US" dirty="0">
                <a:hlinkClick r:id="rId3"/>
              </a:rPr>
              <a:t>팀 신수동 </a:t>
            </a:r>
            <a:r>
              <a:rPr lang="ko-KR" altLang="en-US" dirty="0" err="1">
                <a:hlinkClick r:id="rId3"/>
              </a:rPr>
              <a:t>크러셔</a:t>
            </a:r>
            <a:r>
              <a:rPr lang="ko-KR" altLang="en-US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깃허브</a:t>
            </a:r>
            <a:r>
              <a:rPr lang="ko-KR" altLang="en-US" dirty="0">
                <a:hlinkClick r:id="rId3"/>
              </a:rPr>
              <a:t> 링크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412776"/>
            <a:ext cx="637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로 작성한 </a:t>
            </a:r>
            <a:r>
              <a:rPr lang="en-US" altLang="ko-KR" dirty="0"/>
              <a:t>Use Case Diagram</a:t>
            </a:r>
            <a:r>
              <a:rPr lang="ko-KR" altLang="en-US" dirty="0"/>
              <a:t>을 여기에 복사합니다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52A59-F937-4EB8-A354-C5BA1119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6" y="2191613"/>
            <a:ext cx="8271287" cy="36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6759</TotalTime>
  <Words>1715</Words>
  <Application>Microsoft Office PowerPoint</Application>
  <PresentationFormat>화면 슬라이드 쇼(4:3)</PresentationFormat>
  <Paragraphs>224</Paragraphs>
  <Slides>35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나눔바른고딕</vt:lpstr>
      <vt:lpstr>맑은 고딕</vt:lpstr>
      <vt:lpstr>Arial</vt:lpstr>
      <vt:lpstr>Wingdings</vt:lpstr>
      <vt:lpstr>Office 테마</vt:lpstr>
      <vt:lpstr>Trip-Picker (1 팀 신수동 크러셔)</vt:lpstr>
      <vt:lpstr>PowerPoint 프레젠테이션</vt:lpstr>
      <vt:lpstr>프로젝트 개발 배경</vt:lpstr>
      <vt:lpstr>프로젝트 진행 현황: Project Management Plan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“추천 여행 게시물 조회하기＂</vt:lpstr>
      <vt:lpstr>Use Case Spec : 추천 여행 게시물 조회하기</vt:lpstr>
      <vt:lpstr>Use Case Spec : 추천 여행 게시물 조회하기</vt:lpstr>
      <vt:lpstr>Use Case Spec : 추천 여행 게시물 조회하기</vt:lpstr>
      <vt:lpstr>GUI화면(회원가입, 로그인)</vt:lpstr>
      <vt:lpstr>GUI화면(여행 지역 설정방식 선택)</vt:lpstr>
      <vt:lpstr>GUI화면(여행지역 추천받기 기능 설문화면)</vt:lpstr>
      <vt:lpstr>GUI화면(여행지역 직접 선택 화면)</vt:lpstr>
      <vt:lpstr>GUI화면(여행 스타일 선택 화면)</vt:lpstr>
      <vt:lpstr>GUI화면(여행 게시물 조회 화면)</vt:lpstr>
      <vt:lpstr>GUI화면(개발된 최종 버전의 화면)</vt:lpstr>
      <vt:lpstr>GUI화면(추천 여행 게시물 조회 상세 페이지)</vt:lpstr>
      <vt:lpstr>GUI화면(즐겨찾는 여행 게시물 화면)</vt:lpstr>
      <vt:lpstr>PowerPoint 프레젠테이션</vt:lpstr>
      <vt:lpstr>Key Decision – 여행지역 추천하기</vt:lpstr>
      <vt:lpstr>Entity Class Diagram</vt:lpstr>
      <vt:lpstr>Entity Relationship Diagram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서한얼</cp:lastModifiedBy>
  <cp:revision>452</cp:revision>
  <cp:lastPrinted>2012-12-19T08:26:52Z</cp:lastPrinted>
  <dcterms:created xsi:type="dcterms:W3CDTF">2012-10-10T06:20:37Z</dcterms:created>
  <dcterms:modified xsi:type="dcterms:W3CDTF">2019-12-08T07:19:42Z</dcterms:modified>
</cp:coreProperties>
</file>