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2857" autoAdjust="0"/>
  </p:normalViewPr>
  <p:slideViewPr>
    <p:cSldViewPr snapToGrid="0">
      <p:cViewPr>
        <p:scale>
          <a:sx n="50" d="100"/>
          <a:sy n="50" d="100"/>
        </p:scale>
        <p:origin x="126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6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7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7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37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31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FE15-FA66-4561-93E9-3A23451192A6}" type="datetimeFigureOut">
              <a:rPr lang="zh-CN" altLang="en-US" smtClean="0"/>
              <a:t>2021/2/14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A51F-AF17-4D6F-A5E6-9D2BFE96CE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4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F9A465-4AB4-466C-86DD-00B722932C5B}"/>
              </a:ext>
            </a:extLst>
          </p:cNvPr>
          <p:cNvSpPr txBox="1"/>
          <p:nvPr/>
        </p:nvSpPr>
        <p:spPr>
          <a:xfrm>
            <a:off x="1649696" y="446581"/>
            <a:ext cx="17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三次握手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710B52-E9FE-4CFB-9C83-DB57DC538618}"/>
              </a:ext>
            </a:extLst>
          </p:cNvPr>
          <p:cNvSpPr txBox="1"/>
          <p:nvPr/>
        </p:nvSpPr>
        <p:spPr>
          <a:xfrm>
            <a:off x="8790048" y="2704736"/>
            <a:ext cx="172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四次挥手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DD8EA59-C293-4107-9F26-F3B5CD41C443}"/>
              </a:ext>
            </a:extLst>
          </p:cNvPr>
          <p:cNvGrpSpPr/>
          <p:nvPr/>
        </p:nvGrpSpPr>
        <p:grpSpPr>
          <a:xfrm>
            <a:off x="1110030" y="992463"/>
            <a:ext cx="2833007" cy="3229858"/>
            <a:chOff x="613228" y="897946"/>
            <a:chExt cx="2833007" cy="3127954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8417724-5D31-4603-B61A-EB5C548918FC}"/>
                </a:ext>
              </a:extLst>
            </p:cNvPr>
            <p:cNvSpPr/>
            <p:nvPr/>
          </p:nvSpPr>
          <p:spPr>
            <a:xfrm>
              <a:off x="613228" y="897946"/>
              <a:ext cx="783771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Client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60C7DF7-E912-40C3-8126-5AFD2A12AAF5}"/>
                </a:ext>
              </a:extLst>
            </p:cNvPr>
            <p:cNvSpPr/>
            <p:nvPr/>
          </p:nvSpPr>
          <p:spPr>
            <a:xfrm>
              <a:off x="2598964" y="897946"/>
              <a:ext cx="847271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Server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84A2264-42F0-452B-A417-DE0A551D92A8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005114" y="1267278"/>
              <a:ext cx="0" cy="2676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170E860-D0F0-4D23-9730-E3B8DB570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2599" y="1267278"/>
              <a:ext cx="5" cy="27586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6028AA3-7107-4025-96A6-2CE7B26603BE}"/>
                </a:ext>
              </a:extLst>
            </p:cNvPr>
            <p:cNvCxnSpPr>
              <a:cxnSpLocks/>
            </p:cNvCxnSpPr>
            <p:nvPr/>
          </p:nvCxnSpPr>
          <p:spPr>
            <a:xfrm>
              <a:off x="1005113" y="1583267"/>
              <a:ext cx="2017486" cy="193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62E2E75-8339-4A15-B154-950C2A4D54A7}"/>
                </a:ext>
              </a:extLst>
            </p:cNvPr>
            <p:cNvCxnSpPr>
              <a:cxnSpLocks/>
            </p:cNvCxnSpPr>
            <p:nvPr/>
          </p:nvCxnSpPr>
          <p:spPr>
            <a:xfrm>
              <a:off x="1005113" y="3472695"/>
              <a:ext cx="2017486" cy="1933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50C79EE-51CC-4ED3-9AEC-5A844F390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112" y="2563964"/>
              <a:ext cx="2017487" cy="2145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F5966DC-C152-4168-88F3-5F7AEC5F717E}"/>
                </a:ext>
              </a:extLst>
            </p:cNvPr>
            <p:cNvSpPr txBox="1"/>
            <p:nvPr/>
          </p:nvSpPr>
          <p:spPr>
            <a:xfrm>
              <a:off x="1428752" y="1404842"/>
              <a:ext cx="1116308" cy="2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SYN=1    seq=x</a:t>
              </a:r>
              <a:endParaRPr lang="zh-CN" altLang="en-US" sz="10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143931-8E0F-48D1-9191-927011765C5E}"/>
                </a:ext>
              </a:extLst>
            </p:cNvPr>
            <p:cNvSpPr txBox="1"/>
            <p:nvPr/>
          </p:nvSpPr>
          <p:spPr>
            <a:xfrm>
              <a:off x="969550" y="2317743"/>
              <a:ext cx="2228823" cy="2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SYN=1    ACK=1   ack=x+1   seq=y</a:t>
              </a:r>
              <a:endParaRPr lang="zh-CN" altLang="en-US" sz="10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462B946-DC27-43CD-A1CC-5120FE679992}"/>
                </a:ext>
              </a:extLst>
            </p:cNvPr>
            <p:cNvSpPr txBox="1"/>
            <p:nvPr/>
          </p:nvSpPr>
          <p:spPr>
            <a:xfrm>
              <a:off x="1088694" y="3187354"/>
              <a:ext cx="1990533" cy="238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ACK=1    seq=x+1   ack=y+1</a:t>
              </a:r>
              <a:endParaRPr lang="zh-CN" altLang="en-US" sz="1000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51A386D-9549-4324-84BE-9E2A4CEAC9A5}"/>
              </a:ext>
            </a:extLst>
          </p:cNvPr>
          <p:cNvGrpSpPr/>
          <p:nvPr/>
        </p:nvGrpSpPr>
        <p:grpSpPr>
          <a:xfrm>
            <a:off x="7262695" y="3640588"/>
            <a:ext cx="4649798" cy="4490120"/>
            <a:chOff x="6734367" y="1126756"/>
            <a:chExt cx="4649798" cy="4490120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BA143EC-1C95-4AA1-8CB8-8C0C01357E92}"/>
                </a:ext>
              </a:extLst>
            </p:cNvPr>
            <p:cNvSpPr/>
            <p:nvPr/>
          </p:nvSpPr>
          <p:spPr>
            <a:xfrm>
              <a:off x="7564817" y="1134743"/>
              <a:ext cx="979493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主动方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3D38105-19B5-4B86-9146-8A28A7B26863}"/>
                </a:ext>
              </a:extLst>
            </p:cNvPr>
            <p:cNvSpPr/>
            <p:nvPr/>
          </p:nvSpPr>
          <p:spPr>
            <a:xfrm>
              <a:off x="9635442" y="1126756"/>
              <a:ext cx="907223" cy="36933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被动方</a:t>
              </a: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896C886-3A34-4698-893B-AA9ADCDCAA6E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8045284" y="1504075"/>
              <a:ext cx="9280" cy="4112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B73FDB9-5073-4D61-84B4-4382DD743179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10070497" y="1496088"/>
              <a:ext cx="18557" cy="41207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851DA98-62EA-40BB-B9BD-63208660EC27}"/>
                </a:ext>
              </a:extLst>
            </p:cNvPr>
            <p:cNvCxnSpPr>
              <a:cxnSpLocks/>
            </p:cNvCxnSpPr>
            <p:nvPr/>
          </p:nvCxnSpPr>
          <p:spPr>
            <a:xfrm>
              <a:off x="8054563" y="1887860"/>
              <a:ext cx="2034490" cy="279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981DDA3-5950-48CF-9574-3A81369FF39A}"/>
                </a:ext>
              </a:extLst>
            </p:cNvPr>
            <p:cNvCxnSpPr>
              <a:cxnSpLocks/>
            </p:cNvCxnSpPr>
            <p:nvPr/>
          </p:nvCxnSpPr>
          <p:spPr>
            <a:xfrm>
              <a:off x="8036007" y="4360127"/>
              <a:ext cx="2034490" cy="2793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BABA8D7-7677-47DA-8574-D3380F365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4563" y="2792433"/>
              <a:ext cx="2034490" cy="222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55B4C37-0E77-432C-84FC-28DFD12F0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6007" y="3460739"/>
              <a:ext cx="2034490" cy="2228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7D56A97-92E8-45CE-B340-51B3814425FF}"/>
                </a:ext>
              </a:extLst>
            </p:cNvPr>
            <p:cNvSpPr txBox="1"/>
            <p:nvPr/>
          </p:nvSpPr>
          <p:spPr>
            <a:xfrm>
              <a:off x="8519134" y="1675480"/>
              <a:ext cx="1116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FIN=1    seq=u</a:t>
              </a:r>
              <a:endParaRPr lang="zh-CN" altLang="en-US" sz="1000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B30C49F-3526-411A-B955-B64C689D7EC8}"/>
                </a:ext>
              </a:extLst>
            </p:cNvPr>
            <p:cNvSpPr txBox="1"/>
            <p:nvPr/>
          </p:nvSpPr>
          <p:spPr>
            <a:xfrm>
              <a:off x="8291332" y="2485565"/>
              <a:ext cx="16923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ACK=1   seq=v   ack=u+1</a:t>
              </a:r>
              <a:endParaRPr lang="zh-CN" altLang="en-US" sz="10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337AF33-09EC-40B0-9888-7F654DB0D4F6}"/>
                </a:ext>
              </a:extLst>
            </p:cNvPr>
            <p:cNvSpPr txBox="1"/>
            <p:nvPr/>
          </p:nvSpPr>
          <p:spPr>
            <a:xfrm>
              <a:off x="8074629" y="3230450"/>
              <a:ext cx="21439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FIN=1   ACK=1   seq=w   ack=u+1</a:t>
              </a:r>
              <a:endParaRPr lang="zh-CN" altLang="en-US" sz="10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AD3FCFE-0150-4766-A41E-56CECC2AD651}"/>
                </a:ext>
              </a:extLst>
            </p:cNvPr>
            <p:cNvSpPr txBox="1"/>
            <p:nvPr/>
          </p:nvSpPr>
          <p:spPr>
            <a:xfrm>
              <a:off x="8207100" y="4123022"/>
              <a:ext cx="18819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ACK=1   seq=u+1   ack=w+1</a:t>
              </a:r>
              <a:endParaRPr lang="zh-CN" altLang="en-US" sz="10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BFA71F0-4C51-4734-8A7D-770B25565147}"/>
                </a:ext>
              </a:extLst>
            </p:cNvPr>
            <p:cNvSpPr txBox="1"/>
            <p:nvPr/>
          </p:nvSpPr>
          <p:spPr>
            <a:xfrm>
              <a:off x="6788938" y="2136273"/>
              <a:ext cx="127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FINAL_WAIT_1</a:t>
              </a:r>
              <a:endParaRPr lang="zh-CN" altLang="en-US" sz="1200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E86E4D7-F935-44C0-B2D9-4D22B85D5470}"/>
                </a:ext>
              </a:extLst>
            </p:cNvPr>
            <p:cNvSpPr txBox="1"/>
            <p:nvPr/>
          </p:nvSpPr>
          <p:spPr>
            <a:xfrm>
              <a:off x="6798076" y="3195696"/>
              <a:ext cx="127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FINAL_WAIT_2</a:t>
              </a:r>
              <a:endParaRPr lang="zh-CN" altLang="en-US" sz="1200" b="1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565D919-26E3-4815-987A-DA6F6C461DA3}"/>
                </a:ext>
              </a:extLst>
            </p:cNvPr>
            <p:cNvSpPr txBox="1"/>
            <p:nvPr/>
          </p:nvSpPr>
          <p:spPr>
            <a:xfrm>
              <a:off x="6926540" y="4554590"/>
              <a:ext cx="127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TIME_WAIT</a:t>
              </a:r>
              <a:endParaRPr lang="zh-CN" altLang="en-US" sz="1200" b="1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F4B6BF8-BB13-4FA3-8F2E-9DC52FFE42C6}"/>
                </a:ext>
              </a:extLst>
            </p:cNvPr>
            <p:cNvSpPr txBox="1"/>
            <p:nvPr/>
          </p:nvSpPr>
          <p:spPr>
            <a:xfrm>
              <a:off x="10107612" y="3804850"/>
              <a:ext cx="127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LAST_ACK</a:t>
              </a:r>
              <a:endParaRPr lang="zh-CN" altLang="en-US" sz="1200" b="1" dirty="0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017DBAB-2392-45F1-B5F0-CEBF94EE643C}"/>
                </a:ext>
              </a:extLst>
            </p:cNvPr>
            <p:cNvSpPr txBox="1"/>
            <p:nvPr/>
          </p:nvSpPr>
          <p:spPr>
            <a:xfrm>
              <a:off x="10107612" y="5127497"/>
              <a:ext cx="127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CLOSE</a:t>
              </a:r>
              <a:endParaRPr lang="zh-CN" altLang="en-US" sz="1200" b="1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2241B67-10A0-4DC5-918C-A866FE9377DC}"/>
                </a:ext>
              </a:extLst>
            </p:cNvPr>
            <p:cNvSpPr txBox="1"/>
            <p:nvPr/>
          </p:nvSpPr>
          <p:spPr>
            <a:xfrm>
              <a:off x="7156980" y="5339877"/>
              <a:ext cx="127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CLOSE</a:t>
              </a:r>
              <a:endParaRPr lang="zh-CN" altLang="en-US" sz="1200" b="1" dirty="0"/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21BA3B83-881B-4067-B24E-CA63D6D46398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7555539" y="4831589"/>
              <a:ext cx="9278" cy="5082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5546643E-C8C2-4DF5-B033-D310320239F8}"/>
                </a:ext>
              </a:extLst>
            </p:cNvPr>
            <p:cNvSpPr txBox="1"/>
            <p:nvPr/>
          </p:nvSpPr>
          <p:spPr>
            <a:xfrm>
              <a:off x="6734367" y="4962622"/>
              <a:ext cx="7777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/>
                <a:t>Wait 2ms</a:t>
              </a:r>
              <a:endParaRPr lang="zh-CN" altLang="en-US" sz="1000" dirty="0"/>
            </a:p>
          </p:txBody>
        </p:sp>
      </p:grpSp>
      <p:graphicFrame>
        <p:nvGraphicFramePr>
          <p:cNvPr id="83" name="表格 83">
            <a:extLst>
              <a:ext uri="{FF2B5EF4-FFF2-40B4-BE49-F238E27FC236}">
                <a16:creationId xmlns:a16="http://schemas.microsoft.com/office/drawing/2014/main" id="{16CF0A9C-3B4A-4101-A193-53269D83D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8008"/>
              </p:ext>
            </p:extLst>
          </p:nvPr>
        </p:nvGraphicFramePr>
        <p:xfrm>
          <a:off x="624983" y="5171675"/>
          <a:ext cx="6140383" cy="31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148">
                  <a:extLst>
                    <a:ext uri="{9D8B030D-6E8A-4147-A177-3AD203B41FA5}">
                      <a16:colId xmlns:a16="http://schemas.microsoft.com/office/drawing/2014/main" val="1529399409"/>
                    </a:ext>
                  </a:extLst>
                </a:gridCol>
                <a:gridCol w="858312">
                  <a:extLst>
                    <a:ext uri="{9D8B030D-6E8A-4147-A177-3AD203B41FA5}">
                      <a16:colId xmlns:a16="http://schemas.microsoft.com/office/drawing/2014/main" val="1361328227"/>
                    </a:ext>
                  </a:extLst>
                </a:gridCol>
                <a:gridCol w="239022">
                  <a:extLst>
                    <a:ext uri="{9D8B030D-6E8A-4147-A177-3AD203B41FA5}">
                      <a16:colId xmlns:a16="http://schemas.microsoft.com/office/drawing/2014/main" val="4057277955"/>
                    </a:ext>
                  </a:extLst>
                </a:gridCol>
                <a:gridCol w="239022">
                  <a:extLst>
                    <a:ext uri="{9D8B030D-6E8A-4147-A177-3AD203B41FA5}">
                      <a16:colId xmlns:a16="http://schemas.microsoft.com/office/drawing/2014/main" val="2286562545"/>
                    </a:ext>
                  </a:extLst>
                </a:gridCol>
                <a:gridCol w="239022">
                  <a:extLst>
                    <a:ext uri="{9D8B030D-6E8A-4147-A177-3AD203B41FA5}">
                      <a16:colId xmlns:a16="http://schemas.microsoft.com/office/drawing/2014/main" val="4235470038"/>
                    </a:ext>
                  </a:extLst>
                </a:gridCol>
                <a:gridCol w="239022">
                  <a:extLst>
                    <a:ext uri="{9D8B030D-6E8A-4147-A177-3AD203B41FA5}">
                      <a16:colId xmlns:a16="http://schemas.microsoft.com/office/drawing/2014/main" val="2361288255"/>
                    </a:ext>
                  </a:extLst>
                </a:gridCol>
                <a:gridCol w="266225">
                  <a:extLst>
                    <a:ext uri="{9D8B030D-6E8A-4147-A177-3AD203B41FA5}">
                      <a16:colId xmlns:a16="http://schemas.microsoft.com/office/drawing/2014/main" val="3649550260"/>
                    </a:ext>
                  </a:extLst>
                </a:gridCol>
                <a:gridCol w="239022">
                  <a:extLst>
                    <a:ext uri="{9D8B030D-6E8A-4147-A177-3AD203B41FA5}">
                      <a16:colId xmlns:a16="http://schemas.microsoft.com/office/drawing/2014/main" val="2036774212"/>
                    </a:ext>
                  </a:extLst>
                </a:gridCol>
                <a:gridCol w="1528294">
                  <a:extLst>
                    <a:ext uri="{9D8B030D-6E8A-4147-A177-3AD203B41FA5}">
                      <a16:colId xmlns:a16="http://schemas.microsoft.com/office/drawing/2014/main" val="4175996520"/>
                    </a:ext>
                  </a:extLst>
                </a:gridCol>
                <a:gridCol w="1528294">
                  <a:extLst>
                    <a:ext uri="{9D8B030D-6E8A-4147-A177-3AD203B41FA5}">
                      <a16:colId xmlns:a16="http://schemas.microsoft.com/office/drawing/2014/main" val="559934232"/>
                    </a:ext>
                  </a:extLst>
                </a:gridCol>
              </a:tblGrid>
              <a:tr h="374735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源端口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目的端口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033026"/>
                  </a:ext>
                </a:extLst>
              </a:tr>
              <a:tr h="374735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序号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(seq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937485"/>
                  </a:ext>
                </a:extLst>
              </a:tr>
              <a:tr h="374735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确认号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(ack)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146066"/>
                  </a:ext>
                </a:extLst>
              </a:tr>
              <a:tr h="6557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数据偏移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保留部分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URG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ACK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PSH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RST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SYN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FIN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窗口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13500"/>
                  </a:ext>
                </a:extLst>
              </a:tr>
              <a:tr h="374735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检验和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紧急指针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33719"/>
                  </a:ext>
                </a:extLst>
              </a:tr>
              <a:tr h="374735"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选项（长度可变）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填充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780205"/>
                  </a:ext>
                </a:extLst>
              </a:tr>
              <a:tr h="633779"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报文的数据部分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46536"/>
                  </a:ext>
                </a:extLst>
              </a:tr>
            </a:tbl>
          </a:graphicData>
        </a:graphic>
      </p:graphicFrame>
      <p:sp>
        <p:nvSpPr>
          <p:cNvPr id="84" name="文本框 83">
            <a:extLst>
              <a:ext uri="{FF2B5EF4-FFF2-40B4-BE49-F238E27FC236}">
                <a16:creationId xmlns:a16="http://schemas.microsoft.com/office/drawing/2014/main" id="{2F247565-D3A2-45A1-A548-825B9E2B412E}"/>
              </a:ext>
            </a:extLst>
          </p:cNvPr>
          <p:cNvSpPr txBox="1"/>
          <p:nvPr/>
        </p:nvSpPr>
        <p:spPr>
          <a:xfrm>
            <a:off x="2819648" y="4365286"/>
            <a:ext cx="17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TCP </a:t>
            </a:r>
            <a:r>
              <a:rPr lang="zh-CN" altLang="en-US" dirty="0"/>
              <a:t>报文头部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AECC2F9-25F9-47DE-937B-925AC6EC96C9}"/>
              </a:ext>
            </a:extLst>
          </p:cNvPr>
          <p:cNvSpPr txBox="1"/>
          <p:nvPr/>
        </p:nvSpPr>
        <p:spPr>
          <a:xfrm>
            <a:off x="457200" y="4788604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AEF825C-B3BA-45D7-8197-9DA682988CC5}"/>
              </a:ext>
            </a:extLst>
          </p:cNvPr>
          <p:cNvSpPr txBox="1"/>
          <p:nvPr/>
        </p:nvSpPr>
        <p:spPr>
          <a:xfrm>
            <a:off x="3489747" y="4781053"/>
            <a:ext cx="4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2225DC2-C274-48FD-88E7-1738CE77987F}"/>
              </a:ext>
            </a:extLst>
          </p:cNvPr>
          <p:cNvSpPr txBox="1"/>
          <p:nvPr/>
        </p:nvSpPr>
        <p:spPr>
          <a:xfrm>
            <a:off x="6518947" y="4802343"/>
            <a:ext cx="4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FAD6D7A-0178-4EE0-9C1F-F6B14F92C707}"/>
              </a:ext>
            </a:extLst>
          </p:cNvPr>
          <p:cNvSpPr txBox="1"/>
          <p:nvPr/>
        </p:nvSpPr>
        <p:spPr>
          <a:xfrm>
            <a:off x="4261520" y="1179477"/>
            <a:ext cx="426270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个序号：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1.seq(sequence number) 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顺序号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2.ack(acknowledge number) 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确认号，响应前面的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，为接收的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seq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个标记位：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1.URG(urgent) 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紧急标志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2.ACK(acknowledgement) 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确认标志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3.PSH(push) 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表示推送操作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4.RST(reset) 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重置复位标志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5.SYN(synchronous) 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同步标志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6.FIN (finish):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结束标志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652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256</Words>
  <Application>Microsoft Office PowerPoint</Application>
  <PresentationFormat>自定义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枭</dc:creator>
  <cp:lastModifiedBy>叶 枭</cp:lastModifiedBy>
  <cp:revision>12</cp:revision>
  <dcterms:created xsi:type="dcterms:W3CDTF">2021-02-14T02:33:48Z</dcterms:created>
  <dcterms:modified xsi:type="dcterms:W3CDTF">2021-02-14T11:10:38Z</dcterms:modified>
</cp:coreProperties>
</file>