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59" r:id="rId3"/>
    <p:sldId id="27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5" r:id="rId18"/>
    <p:sldId id="278" r:id="rId19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Sheet1!$C$20</c:f>
              <c:strCache>
                <c:ptCount val="1"/>
                <c:pt idx="0">
                  <c:v>용량(kW)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Sheet1!$B$21:$B$35</c:f>
              <c:strCache>
                <c:ptCount val="15"/>
                <c:pt idx="0">
                  <c:v>축구장</c:v>
                </c:pt>
                <c:pt idx="1">
                  <c:v>학생회관</c:v>
                </c:pt>
                <c:pt idx="2">
                  <c:v>시설관리동</c:v>
                </c:pt>
                <c:pt idx="3">
                  <c:v>중앙창고</c:v>
                </c:pt>
                <c:pt idx="4">
                  <c:v>삼성</c:v>
                </c:pt>
                <c:pt idx="5">
                  <c:v>다산</c:v>
                </c:pt>
                <c:pt idx="6">
                  <c:v>중앙도서관</c:v>
                </c:pt>
                <c:pt idx="7">
                  <c:v>LG도서관</c:v>
                </c:pt>
                <c:pt idx="8">
                  <c:v>중앙연구</c:v>
                </c:pt>
                <c:pt idx="9">
                  <c:v>신재생</c:v>
                </c:pt>
                <c:pt idx="10">
                  <c:v>지스트C</c:v>
                </c:pt>
                <c:pt idx="11">
                  <c:v>기숙사A</c:v>
                </c:pt>
                <c:pt idx="12">
                  <c:v>실험동물</c:v>
                </c:pt>
                <c:pt idx="13">
                  <c:v>국제관</c:v>
                </c:pt>
                <c:pt idx="14">
                  <c:v>교류동</c:v>
                </c:pt>
              </c:strCache>
            </c:strRef>
          </c:cat>
          <c:val>
            <c:numRef>
              <c:f>Sheet1!$C$21:$C$35</c:f>
              <c:numCache>
                <c:formatCode>General</c:formatCode>
                <c:ptCount val="15"/>
                <c:pt idx="0">
                  <c:v>158.4</c:v>
                </c:pt>
                <c:pt idx="1">
                  <c:v>46.06</c:v>
                </c:pt>
                <c:pt idx="2">
                  <c:v>115.92</c:v>
                </c:pt>
                <c:pt idx="3">
                  <c:v>32.64</c:v>
                </c:pt>
                <c:pt idx="4">
                  <c:v>54.4</c:v>
                </c:pt>
                <c:pt idx="5">
                  <c:v>51.81</c:v>
                </c:pt>
                <c:pt idx="6">
                  <c:v>24.96</c:v>
                </c:pt>
                <c:pt idx="7">
                  <c:v>21.76</c:v>
                </c:pt>
                <c:pt idx="8">
                  <c:v>122.88</c:v>
                </c:pt>
                <c:pt idx="9">
                  <c:v>46.08</c:v>
                </c:pt>
                <c:pt idx="10">
                  <c:v>21</c:v>
                </c:pt>
                <c:pt idx="11">
                  <c:v>69.959999999999994</c:v>
                </c:pt>
                <c:pt idx="12">
                  <c:v>70</c:v>
                </c:pt>
                <c:pt idx="13">
                  <c:v>5.01</c:v>
                </c:pt>
                <c:pt idx="14">
                  <c:v>3.15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56-4CBF-8B3B-DADFB4C59B4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5721624"/>
        <c:axId val="465719984"/>
      </c:barChart>
      <c:catAx>
        <c:axId val="465721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5719984"/>
        <c:crosses val="autoZero"/>
        <c:auto val="1"/>
        <c:lblAlgn val="ctr"/>
        <c:lblOffset val="100"/>
        <c:noMultiLvlLbl val="0"/>
      </c:catAx>
      <c:valAx>
        <c:axId val="465719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65721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3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1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8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6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90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13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2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10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22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7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3B52-CB9C-4F86-9786-C9F2FA418E24}" type="datetimeFigureOut">
              <a:rPr lang="ko-KR" altLang="en-US" smtClean="0"/>
              <a:t>2019-12-11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9BA0E-619F-4CFE-AA04-07352016F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8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>
                <a:solidFill>
                  <a:srgbClr val="C00000"/>
                </a:solidFill>
              </a:rPr>
              <a:t>전력 모니터링</a:t>
            </a:r>
            <a:r>
              <a:rPr lang="en-US" altLang="ko-KR" sz="4400" b="1" dirty="0">
                <a:solidFill>
                  <a:srgbClr val="C00000"/>
                </a:solidFill>
              </a:rPr>
              <a:t> </a:t>
            </a:r>
            <a:r>
              <a:rPr lang="en-US" altLang="ko-KR" sz="4800" b="1" dirty="0">
                <a:solidFill>
                  <a:srgbClr val="C00000"/>
                </a:solidFill>
              </a:rPr>
              <a:t>(GIST)</a:t>
            </a:r>
            <a:endParaRPr lang="ko-KR" alt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Information and Signal Processing Lab.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143000" y="3509963"/>
            <a:ext cx="70815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77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10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통합 전력 감시 시스템 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(</a:t>
            </a:r>
            <a:r>
              <a:rPr lang="ko-KR" altLang="en-US" sz="2800" b="1" dirty="0" err="1">
                <a:solidFill>
                  <a:srgbClr val="C41F12"/>
                </a:solidFill>
                <a:latin typeface="+mn-ea"/>
              </a:rPr>
              <a:t>대학동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 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1033817" y="2401257"/>
            <a:ext cx="897533" cy="3161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KEPCO</a:t>
            </a:r>
            <a:endParaRPr lang="ko-KR" altLang="en-US" dirty="0">
              <a:latin typeface="+mn-ea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H="1">
            <a:off x="2483197" y="1859794"/>
            <a:ext cx="9058" cy="136504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85" idx="3"/>
          </p:cNvCxnSpPr>
          <p:nvPr/>
        </p:nvCxnSpPr>
        <p:spPr>
          <a:xfrm>
            <a:off x="1931350" y="2559355"/>
            <a:ext cx="560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2492254" y="1901455"/>
            <a:ext cx="1734796" cy="487110"/>
            <a:chOff x="1777525" y="2625107"/>
            <a:chExt cx="1734796" cy="487110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1777525" y="2868662"/>
              <a:ext cx="5609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타원 89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92" name="직선 연결선 91"/>
            <p:cNvCxnSpPr/>
            <p:nvPr/>
          </p:nvCxnSpPr>
          <p:spPr>
            <a:xfrm>
              <a:off x="3052002" y="2868662"/>
              <a:ext cx="4603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그룹 92"/>
          <p:cNvGrpSpPr/>
          <p:nvPr/>
        </p:nvGrpSpPr>
        <p:grpSpPr>
          <a:xfrm>
            <a:off x="2492254" y="2563940"/>
            <a:ext cx="1734796" cy="487110"/>
            <a:chOff x="1777525" y="2625107"/>
            <a:chExt cx="1734796" cy="487110"/>
          </a:xfrm>
        </p:grpSpPr>
        <p:cxnSp>
          <p:nvCxnSpPr>
            <p:cNvPr id="94" name="직선 연결선 93"/>
            <p:cNvCxnSpPr/>
            <p:nvPr/>
          </p:nvCxnSpPr>
          <p:spPr>
            <a:xfrm>
              <a:off x="1777525" y="2868662"/>
              <a:ext cx="5609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타원 94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97" name="직선 연결선 96"/>
            <p:cNvCxnSpPr/>
            <p:nvPr/>
          </p:nvCxnSpPr>
          <p:spPr>
            <a:xfrm>
              <a:off x="3052002" y="2868662"/>
              <a:ext cx="4603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8" name="직선 연결선 107"/>
          <p:cNvCxnSpPr/>
          <p:nvPr/>
        </p:nvCxnSpPr>
        <p:spPr>
          <a:xfrm>
            <a:off x="4227050" y="1859794"/>
            <a:ext cx="0" cy="5704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4227050" y="2563940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695012" y="3002353"/>
            <a:ext cx="2143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5000kW (3p4w)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695011" y="2343049"/>
            <a:ext cx="2143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5000kW (3p4w)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21" name="직선 연결선 120"/>
          <p:cNvCxnSpPr/>
          <p:nvPr/>
        </p:nvCxnSpPr>
        <p:spPr>
          <a:xfrm flipV="1">
            <a:off x="4227049" y="2145009"/>
            <a:ext cx="611397" cy="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4489144" y="2047581"/>
            <a:ext cx="96053" cy="18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 flipV="1">
            <a:off x="4227049" y="2819373"/>
            <a:ext cx="611397" cy="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 flipV="1">
            <a:off x="4489144" y="2721945"/>
            <a:ext cx="96053" cy="18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938269" y="1958055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938269" y="265009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059979" y="1387401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371914" y="1312815"/>
            <a:ext cx="214343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신재생에너지연구소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대학</a:t>
            </a:r>
            <a:r>
              <a:rPr lang="en-US" altLang="ko-KR" sz="1100" b="1" dirty="0">
                <a:latin typeface="+mn-ea"/>
              </a:rPr>
              <a:t>B </a:t>
            </a:r>
            <a:r>
              <a:rPr lang="ko-KR" altLang="en-US" sz="1100" b="1" dirty="0">
                <a:latin typeface="+mn-ea"/>
              </a:rPr>
              <a:t>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대학 기숙사 </a:t>
            </a:r>
            <a:r>
              <a:rPr lang="en-US" altLang="ko-KR" sz="1100" b="1" dirty="0">
                <a:latin typeface="+mn-ea"/>
              </a:rPr>
              <a:t>A </a:t>
            </a:r>
            <a:r>
              <a:rPr lang="ko-KR" altLang="en-US" sz="1100" b="1" dirty="0">
                <a:latin typeface="+mn-ea"/>
              </a:rPr>
              <a:t>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제</a:t>
            </a:r>
            <a:r>
              <a:rPr lang="en-US" altLang="ko-KR" sz="1100" b="1" dirty="0">
                <a:latin typeface="+mn-ea"/>
              </a:rPr>
              <a:t>2</a:t>
            </a:r>
            <a:r>
              <a:rPr lang="ko-KR" altLang="en-US" sz="1100" b="1" dirty="0">
                <a:latin typeface="+mn-ea"/>
              </a:rPr>
              <a:t>학생회관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학사파워플랜트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err="1">
                <a:latin typeface="+mn-ea"/>
              </a:rPr>
              <a:t>교원아파트</a:t>
            </a:r>
            <a:r>
              <a:rPr lang="ko-KR" altLang="en-US" sz="1100" b="1" dirty="0">
                <a:latin typeface="+mn-ea"/>
              </a:rPr>
              <a:t>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대학</a:t>
            </a:r>
            <a:r>
              <a:rPr lang="en-US" altLang="ko-KR" sz="1100" b="1" dirty="0">
                <a:latin typeface="+mn-ea"/>
              </a:rPr>
              <a:t>C</a:t>
            </a:r>
            <a:r>
              <a:rPr lang="ko-KR" altLang="en-US" sz="1100" b="1" dirty="0">
                <a:latin typeface="+mn-ea"/>
              </a:rPr>
              <a:t>동 일반 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추가공사</a:t>
            </a:r>
            <a:r>
              <a:rPr lang="en-US" altLang="ko-KR" sz="1100" b="1" dirty="0">
                <a:latin typeface="+mn-ea"/>
              </a:rPr>
              <a:t>)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6265853" y="1387400"/>
            <a:ext cx="1857837" cy="1795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059980" y="3367597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6265854" y="3367596"/>
            <a:ext cx="1857836" cy="2528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371915" y="3331127"/>
            <a:ext cx="21434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신재생에너지연구소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대학 </a:t>
            </a:r>
            <a:r>
              <a:rPr lang="en-US" altLang="ko-KR" sz="1100" b="1" dirty="0">
                <a:latin typeface="+mn-ea"/>
              </a:rPr>
              <a:t>B </a:t>
            </a:r>
            <a:r>
              <a:rPr lang="ko-KR" altLang="en-US" sz="1100" b="1" dirty="0">
                <a:latin typeface="+mn-ea"/>
              </a:rPr>
              <a:t>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대학 기숙사 </a:t>
            </a:r>
            <a:r>
              <a:rPr lang="en-US" altLang="ko-KR" sz="1100" b="1" dirty="0">
                <a:latin typeface="+mn-ea"/>
              </a:rPr>
              <a:t>A </a:t>
            </a:r>
            <a:r>
              <a:rPr lang="ko-KR" altLang="en-US" sz="1100" b="1" dirty="0">
                <a:latin typeface="+mn-ea"/>
              </a:rPr>
              <a:t>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학사파워플랜트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제</a:t>
            </a:r>
            <a:r>
              <a:rPr lang="en-US" altLang="ko-KR" sz="1100" b="1" dirty="0">
                <a:latin typeface="+mn-ea"/>
              </a:rPr>
              <a:t>2</a:t>
            </a:r>
            <a:r>
              <a:rPr lang="ko-KR" altLang="en-US" sz="1100" b="1" dirty="0">
                <a:latin typeface="+mn-ea"/>
              </a:rPr>
              <a:t>학생회관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err="1">
                <a:latin typeface="+mn-ea"/>
              </a:rPr>
              <a:t>교원아파트</a:t>
            </a:r>
            <a:r>
              <a:rPr lang="ko-KR" altLang="en-US" sz="1100" b="1" dirty="0">
                <a:latin typeface="+mn-ea"/>
              </a:rPr>
              <a:t>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대학 </a:t>
            </a:r>
            <a:r>
              <a:rPr lang="en-US" altLang="ko-KR" sz="1100" b="1" dirty="0">
                <a:latin typeface="+mn-ea"/>
              </a:rPr>
              <a:t>C</a:t>
            </a:r>
            <a:r>
              <a:rPr lang="ko-KR" altLang="en-US" sz="1100" b="1" dirty="0">
                <a:latin typeface="+mn-ea"/>
              </a:rPr>
              <a:t>동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100" b="1" dirty="0">
              <a:latin typeface="+mn-ea"/>
            </a:endParaRPr>
          </a:p>
        </p:txBody>
      </p:sp>
      <p:sp>
        <p:nvSpPr>
          <p:cNvPr id="167" name="타원 166"/>
          <p:cNvSpPr/>
          <p:nvPr/>
        </p:nvSpPr>
        <p:spPr>
          <a:xfrm>
            <a:off x="809922" y="4454403"/>
            <a:ext cx="430677" cy="4306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8" name="그룹 167"/>
          <p:cNvGrpSpPr/>
          <p:nvPr/>
        </p:nvGrpSpPr>
        <p:grpSpPr>
          <a:xfrm rot="5400000">
            <a:off x="1453629" y="4390570"/>
            <a:ext cx="826683" cy="569962"/>
            <a:chOff x="4025633" y="4918153"/>
            <a:chExt cx="826683" cy="569962"/>
          </a:xfrm>
        </p:grpSpPr>
        <p:cxnSp>
          <p:nvCxnSpPr>
            <p:cNvPr id="169" name="직선 연결선 168"/>
            <p:cNvCxnSpPr/>
            <p:nvPr/>
          </p:nvCxnSpPr>
          <p:spPr>
            <a:xfrm flipH="1">
              <a:off x="4025633" y="5488115"/>
              <a:ext cx="82668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rot="16200000">
              <a:off x="4377126" y="5203134"/>
              <a:ext cx="569961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 rot="16200000">
              <a:off x="3938657" y="5203134"/>
              <a:ext cx="56996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2" name="TextBox 171"/>
          <p:cNvSpPr txBox="1"/>
          <p:nvPr/>
        </p:nvSpPr>
        <p:spPr>
          <a:xfrm>
            <a:off x="2221086" y="4293358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2221086" y="4770933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4" name="직선 연결선 173"/>
          <p:cNvCxnSpPr/>
          <p:nvPr/>
        </p:nvCxnSpPr>
        <p:spPr>
          <a:xfrm>
            <a:off x="1232900" y="4672295"/>
            <a:ext cx="3490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34209" y="2828389"/>
            <a:ext cx="1848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22.9kV (3p4w)</a:t>
            </a:r>
          </a:p>
          <a:p>
            <a:r>
              <a:rPr lang="en-US" altLang="ko-KR" sz="1100" dirty="0">
                <a:latin typeface="+mn-ea"/>
              </a:rPr>
              <a:t>Contracted power: 5MW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438444" y="1565162"/>
            <a:ext cx="1848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22.9kV to 6.6kV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34209" y="5149973"/>
            <a:ext cx="1848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6.6kV , 1500kW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24793" y="1052856"/>
            <a:ext cx="348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파워플랜트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634209" y="1531398"/>
            <a:ext cx="4765725" cy="1931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634209" y="3982411"/>
            <a:ext cx="2230919" cy="1477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6290648" y="1003451"/>
            <a:ext cx="173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측정 부하</a:t>
            </a:r>
          </a:p>
        </p:txBody>
      </p:sp>
    </p:spTree>
    <p:extLst>
      <p:ext uri="{BB962C8B-B14F-4D97-AF65-F5344CB8AC3E}">
        <p14:creationId xmlns:p14="http://schemas.microsoft.com/office/powerpoint/2010/main" val="36883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11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통합 전력 감시 시스템 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(</a:t>
            </a:r>
            <a:r>
              <a:rPr lang="ko-KR" altLang="en-US" sz="2800" b="1" dirty="0" err="1">
                <a:solidFill>
                  <a:srgbClr val="C41F12"/>
                </a:solidFill>
                <a:latin typeface="+mn-ea"/>
              </a:rPr>
              <a:t>대학동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0521" y="1190250"/>
            <a:ext cx="308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대학 기숙사 </a:t>
            </a:r>
            <a:r>
              <a:rPr lang="en-US" altLang="ko-KR" sz="1400" b="1" dirty="0">
                <a:latin typeface="+mn-ea"/>
              </a:rPr>
              <a:t>A</a:t>
            </a:r>
            <a:r>
              <a:rPr lang="ko-KR" altLang="en-US" sz="1400" b="1" dirty="0">
                <a:latin typeface="+mn-ea"/>
              </a:rPr>
              <a:t>동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27013" y="1583410"/>
            <a:ext cx="3467217" cy="140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1274918" y="2365597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681917" y="2091270"/>
            <a:ext cx="0" cy="6217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29852" y="219427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04748" y="2195115"/>
            <a:ext cx="864571" cy="356606"/>
            <a:chOff x="2076727" y="2625107"/>
            <a:chExt cx="1180971" cy="487110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직선 연결선 61"/>
          <p:cNvCxnSpPr/>
          <p:nvPr/>
        </p:nvCxnSpPr>
        <p:spPr>
          <a:xfrm>
            <a:off x="2569319" y="2091270"/>
            <a:ext cx="0" cy="568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83597" y="2548280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 기숙사 </a:t>
            </a:r>
            <a:r>
              <a:rPr lang="en-US" altLang="ko-KR" sz="900" b="1" dirty="0">
                <a:latin typeface="+mn-ea"/>
              </a:rPr>
              <a:t>A</a:t>
            </a: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89065" y="1872921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2554282" y="250841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2978782" y="2363553"/>
            <a:ext cx="1186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To. </a:t>
            </a:r>
            <a:r>
              <a:rPr lang="ko-KR" altLang="en-US" sz="1000" b="1" dirty="0" err="1">
                <a:latin typeface="+mn-ea"/>
              </a:rPr>
              <a:t>대학기숙사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B</a:t>
            </a:r>
          </a:p>
          <a:p>
            <a:pPr algn="ctr"/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일반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sp>
        <p:nvSpPr>
          <p:cNvPr id="99" name="자유형 98"/>
          <p:cNvSpPr/>
          <p:nvPr/>
        </p:nvSpPr>
        <p:spPr>
          <a:xfrm>
            <a:off x="2585966" y="2068925"/>
            <a:ext cx="370269" cy="181545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508295" y="1791657"/>
            <a:ext cx="15087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기숙사</a:t>
            </a:r>
            <a:r>
              <a:rPr lang="en-US" altLang="ko-KR" sz="900" b="1" dirty="0">
                <a:latin typeface="+mn-ea"/>
              </a:rPr>
              <a:t>A</a:t>
            </a:r>
            <a:r>
              <a:rPr lang="ko-KR" altLang="en-US" sz="900" b="1" dirty="0">
                <a:latin typeface="+mn-ea"/>
              </a:rPr>
              <a:t> 일반 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동력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4094230" y="1585446"/>
            <a:ext cx="3467217" cy="140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4742135" y="2367633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49134" y="2093306"/>
            <a:ext cx="0" cy="6217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597069" y="2196312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5171965" y="2197151"/>
            <a:ext cx="864571" cy="356606"/>
            <a:chOff x="2076727" y="2625107"/>
            <a:chExt cx="1180971" cy="487110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4" name="직선 연결선 123"/>
          <p:cNvCxnSpPr/>
          <p:nvPr/>
        </p:nvCxnSpPr>
        <p:spPr>
          <a:xfrm>
            <a:off x="6036536" y="2093306"/>
            <a:ext cx="0" cy="568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250814" y="2550316"/>
            <a:ext cx="923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 기숙사 </a:t>
            </a:r>
            <a:r>
              <a:rPr lang="en-US" altLang="ko-KR" sz="900" b="1" dirty="0">
                <a:latin typeface="+mn-ea"/>
              </a:rPr>
              <a:t>A</a:t>
            </a: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056282" y="1874957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 flipV="1">
            <a:off x="6021499" y="2510455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6445999" y="2365589"/>
            <a:ext cx="1186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To. </a:t>
            </a:r>
            <a:r>
              <a:rPr lang="ko-KR" altLang="en-US" sz="1000" b="1" dirty="0" err="1">
                <a:latin typeface="+mn-ea"/>
              </a:rPr>
              <a:t>대학기숙사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B</a:t>
            </a:r>
          </a:p>
          <a:p>
            <a:pPr algn="ctr"/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비상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sp>
        <p:nvSpPr>
          <p:cNvPr id="133" name="자유형 132"/>
          <p:cNvSpPr/>
          <p:nvPr/>
        </p:nvSpPr>
        <p:spPr>
          <a:xfrm>
            <a:off x="6053183" y="2070961"/>
            <a:ext cx="370269" cy="181545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6152644" y="1793693"/>
            <a:ext cx="11544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기숙사</a:t>
            </a:r>
            <a:r>
              <a:rPr lang="en-US" altLang="ko-KR" sz="900" b="1" dirty="0">
                <a:latin typeface="+mn-ea"/>
              </a:rPr>
              <a:t>A</a:t>
            </a:r>
            <a:r>
              <a:rPr lang="ko-KR" altLang="en-US" sz="900" b="1" dirty="0">
                <a:latin typeface="+mn-ea"/>
              </a:rPr>
              <a:t> 비상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00521" y="3280539"/>
            <a:ext cx="308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대학 기숙사 </a:t>
            </a:r>
            <a:r>
              <a:rPr lang="en-US" altLang="ko-KR" sz="1400" b="1" dirty="0">
                <a:latin typeface="+mn-ea"/>
              </a:rPr>
              <a:t>B</a:t>
            </a:r>
            <a:r>
              <a:rPr lang="ko-KR" altLang="en-US" sz="1400" b="1" dirty="0">
                <a:latin typeface="+mn-ea"/>
              </a:rPr>
              <a:t>동 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627013" y="3673699"/>
            <a:ext cx="3467217" cy="140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1274918" y="4455886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681917" y="4181559"/>
            <a:ext cx="0" cy="6217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29852" y="4284565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787605" y="4638569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 기숙사 </a:t>
            </a:r>
            <a:r>
              <a:rPr lang="en-US" altLang="ko-KR" sz="900" b="1" dirty="0">
                <a:latin typeface="+mn-ea"/>
              </a:rPr>
              <a:t>B</a:t>
            </a: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cxnSp>
        <p:nvCxnSpPr>
          <p:cNvPr id="151" name="직선 연결선 150"/>
          <p:cNvCxnSpPr/>
          <p:nvPr/>
        </p:nvCxnSpPr>
        <p:spPr>
          <a:xfrm flipV="1">
            <a:off x="1699971" y="4598708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2248059" y="4468374"/>
            <a:ext cx="1253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대학기숙사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B </a:t>
            </a:r>
            <a:r>
              <a:rPr lang="ko-KR" altLang="en-US" sz="1000" b="1" dirty="0">
                <a:latin typeface="+mn-ea"/>
              </a:rPr>
              <a:t>일반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4094230" y="3675735"/>
            <a:ext cx="3467217" cy="140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611668" y="3725066"/>
            <a:ext cx="1210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</a:t>
            </a:r>
            <a:r>
              <a:rPr lang="ko-KR" altLang="en-US" sz="900" dirty="0" err="1">
                <a:latin typeface="+mn-ea"/>
              </a:rPr>
              <a:t>대학기숙사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A</a:t>
            </a:r>
          </a:p>
        </p:txBody>
      </p:sp>
      <p:sp>
        <p:nvSpPr>
          <p:cNvPr id="189" name="직사각형 188"/>
          <p:cNvSpPr/>
          <p:nvPr/>
        </p:nvSpPr>
        <p:spPr>
          <a:xfrm>
            <a:off x="4057171" y="3704989"/>
            <a:ext cx="12105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</a:t>
            </a:r>
            <a:r>
              <a:rPr lang="ko-KR" altLang="en-US" sz="900" dirty="0" err="1">
                <a:latin typeface="+mn-ea"/>
              </a:rPr>
              <a:t>대학기숙사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A</a:t>
            </a:r>
          </a:p>
        </p:txBody>
      </p:sp>
      <p:cxnSp>
        <p:nvCxnSpPr>
          <p:cNvPr id="190" name="직선 연결선 189"/>
          <p:cNvCxnSpPr/>
          <p:nvPr/>
        </p:nvCxnSpPr>
        <p:spPr>
          <a:xfrm flipV="1">
            <a:off x="1681917" y="4297374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2311376" y="4084510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풋살경기장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일반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92" name="직선 연결선 191"/>
          <p:cNvCxnSpPr/>
          <p:nvPr/>
        </p:nvCxnSpPr>
        <p:spPr>
          <a:xfrm flipV="1">
            <a:off x="4823376" y="4403635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5230375" y="4129308"/>
            <a:ext cx="0" cy="6217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78310" y="4232314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4336063" y="458631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 기숙사 </a:t>
            </a:r>
            <a:r>
              <a:rPr lang="en-US" altLang="ko-KR" sz="900" b="1" dirty="0">
                <a:latin typeface="+mn-ea"/>
              </a:rPr>
              <a:t>B</a:t>
            </a: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cxnSp>
        <p:nvCxnSpPr>
          <p:cNvPr id="196" name="직선 연결선 195"/>
          <p:cNvCxnSpPr/>
          <p:nvPr/>
        </p:nvCxnSpPr>
        <p:spPr>
          <a:xfrm flipV="1">
            <a:off x="5248429" y="440287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직사각형 196"/>
          <p:cNvSpPr/>
          <p:nvPr/>
        </p:nvSpPr>
        <p:spPr>
          <a:xfrm>
            <a:off x="5796517" y="4272545"/>
            <a:ext cx="1253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대학기숙사</a:t>
            </a:r>
            <a:r>
              <a:rPr lang="ko-KR" altLang="en-US" sz="1000" b="1" dirty="0">
                <a:latin typeface="+mn-ea"/>
              </a:rPr>
              <a:t> </a:t>
            </a:r>
            <a:r>
              <a:rPr lang="en-US" altLang="ko-KR" sz="1000" b="1" dirty="0">
                <a:latin typeface="+mn-ea"/>
              </a:rPr>
              <a:t>B </a:t>
            </a:r>
            <a:r>
              <a:rPr lang="ko-KR" altLang="en-US" sz="1000" b="1" dirty="0">
                <a:latin typeface="+mn-ea"/>
              </a:rPr>
              <a:t>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215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12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통합 전력 감시 시스템 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(</a:t>
            </a:r>
            <a:r>
              <a:rPr lang="ko-KR" altLang="en-US" sz="2800" b="1" dirty="0" err="1">
                <a:solidFill>
                  <a:srgbClr val="C41F12"/>
                </a:solidFill>
                <a:latin typeface="+mn-ea"/>
              </a:rPr>
              <a:t>대학동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0521" y="1190250"/>
            <a:ext cx="308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대학 </a:t>
            </a:r>
            <a:r>
              <a:rPr lang="en-US" altLang="ko-KR" sz="1400" b="1" dirty="0">
                <a:latin typeface="+mn-ea"/>
              </a:rPr>
              <a:t>B</a:t>
            </a:r>
            <a:r>
              <a:rPr lang="ko-KR" altLang="en-US" sz="1400" b="1" dirty="0">
                <a:latin typeface="+mn-ea"/>
              </a:rPr>
              <a:t>동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27013" y="1583410"/>
            <a:ext cx="3467217" cy="140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1274918" y="2365597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681917" y="2091270"/>
            <a:ext cx="0" cy="6217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29852" y="219427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04748" y="2195115"/>
            <a:ext cx="864571" cy="356606"/>
            <a:chOff x="2076727" y="2625107"/>
            <a:chExt cx="1180971" cy="487110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직선 연결선 61"/>
          <p:cNvCxnSpPr/>
          <p:nvPr/>
        </p:nvCxnSpPr>
        <p:spPr>
          <a:xfrm>
            <a:off x="2569319" y="2091270"/>
            <a:ext cx="0" cy="568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980767" y="2548280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 </a:t>
            </a:r>
            <a:r>
              <a:rPr lang="en-US" altLang="ko-KR" sz="900" b="1" dirty="0">
                <a:latin typeface="+mn-ea"/>
              </a:rPr>
              <a:t>B</a:t>
            </a: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89065" y="1872921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2554282" y="250841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3167136" y="2363553"/>
            <a:ext cx="80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To. </a:t>
            </a:r>
            <a:r>
              <a:rPr lang="ko-KR" altLang="en-US" sz="1000" b="1" dirty="0">
                <a:latin typeface="+mn-ea"/>
              </a:rPr>
              <a:t>대학 </a:t>
            </a:r>
            <a:r>
              <a:rPr lang="en-US" altLang="ko-KR" sz="1000" b="1" dirty="0">
                <a:latin typeface="+mn-ea"/>
              </a:rPr>
              <a:t>A</a:t>
            </a:r>
          </a:p>
          <a:p>
            <a:pPr algn="ctr"/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일반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sp>
        <p:nvSpPr>
          <p:cNvPr id="99" name="자유형 98"/>
          <p:cNvSpPr/>
          <p:nvPr/>
        </p:nvSpPr>
        <p:spPr>
          <a:xfrm>
            <a:off x="2585966" y="2068925"/>
            <a:ext cx="370269" cy="181545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685427" y="1791657"/>
            <a:ext cx="11544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</a:t>
            </a:r>
            <a:r>
              <a:rPr lang="en-US" altLang="ko-KR" sz="900" b="1" dirty="0">
                <a:latin typeface="+mn-ea"/>
              </a:rPr>
              <a:t> B</a:t>
            </a:r>
            <a:r>
              <a:rPr lang="ko-KR" altLang="en-US" sz="900" b="1" dirty="0">
                <a:latin typeface="+mn-ea"/>
              </a:rPr>
              <a:t> 일반 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동력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4094230" y="1585446"/>
            <a:ext cx="3467217" cy="140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4742135" y="2367633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5149134" y="2093306"/>
            <a:ext cx="0" cy="6217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597069" y="2196312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5171965" y="2197151"/>
            <a:ext cx="864571" cy="356606"/>
            <a:chOff x="2076727" y="2625107"/>
            <a:chExt cx="1180971" cy="487110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23" name="직선 연결선 122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4" name="직선 연결선 123"/>
          <p:cNvCxnSpPr/>
          <p:nvPr/>
        </p:nvCxnSpPr>
        <p:spPr>
          <a:xfrm>
            <a:off x="6036536" y="2093306"/>
            <a:ext cx="0" cy="568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직사각형 124"/>
          <p:cNvSpPr/>
          <p:nvPr/>
        </p:nvSpPr>
        <p:spPr>
          <a:xfrm>
            <a:off x="4447984" y="2550316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 </a:t>
            </a:r>
            <a:r>
              <a:rPr lang="en-US" altLang="ko-KR" sz="900" b="1" dirty="0">
                <a:latin typeface="+mn-ea"/>
              </a:rPr>
              <a:t>B</a:t>
            </a: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056282" y="1874957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 flipV="1">
            <a:off x="6021499" y="2510455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6634351" y="2365589"/>
            <a:ext cx="8098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To. </a:t>
            </a:r>
            <a:r>
              <a:rPr lang="ko-KR" altLang="en-US" sz="1000" b="1" dirty="0">
                <a:latin typeface="+mn-ea"/>
              </a:rPr>
              <a:t>대학 </a:t>
            </a:r>
            <a:r>
              <a:rPr lang="en-US" altLang="ko-KR" sz="1000" b="1" dirty="0">
                <a:latin typeface="+mn-ea"/>
              </a:rPr>
              <a:t>A</a:t>
            </a:r>
          </a:p>
          <a:p>
            <a:pPr algn="ctr"/>
            <a:r>
              <a:rPr lang="en-US" altLang="ko-KR" sz="1000" b="1" dirty="0">
                <a:latin typeface="+mn-ea"/>
              </a:rPr>
              <a:t>(</a:t>
            </a:r>
            <a:r>
              <a:rPr lang="ko-KR" altLang="en-US" sz="1000" b="1" dirty="0">
                <a:latin typeface="+mn-ea"/>
              </a:rPr>
              <a:t>비상</a:t>
            </a:r>
            <a:r>
              <a:rPr lang="en-US" altLang="ko-KR" sz="1000" b="1" dirty="0">
                <a:latin typeface="+mn-ea"/>
              </a:rPr>
              <a:t>)</a:t>
            </a:r>
          </a:p>
        </p:txBody>
      </p:sp>
      <p:sp>
        <p:nvSpPr>
          <p:cNvPr id="133" name="자유형 132"/>
          <p:cNvSpPr/>
          <p:nvPr/>
        </p:nvSpPr>
        <p:spPr>
          <a:xfrm>
            <a:off x="6053183" y="2070961"/>
            <a:ext cx="370269" cy="181545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6329775" y="1793693"/>
            <a:ext cx="8002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</a:t>
            </a:r>
            <a:r>
              <a:rPr lang="en-US" altLang="ko-KR" sz="900" b="1" dirty="0">
                <a:latin typeface="+mn-ea"/>
              </a:rPr>
              <a:t> B</a:t>
            </a:r>
            <a:r>
              <a:rPr lang="ko-KR" altLang="en-US" sz="900" b="1" dirty="0">
                <a:latin typeface="+mn-ea"/>
              </a:rPr>
              <a:t> 비상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00521" y="3280539"/>
            <a:ext cx="308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대학 </a:t>
            </a:r>
            <a:r>
              <a:rPr lang="en-US" altLang="ko-KR" sz="1400" b="1" dirty="0">
                <a:latin typeface="+mn-ea"/>
              </a:rPr>
              <a:t>A</a:t>
            </a:r>
            <a:r>
              <a:rPr lang="ko-KR" altLang="en-US" sz="1400" b="1" dirty="0">
                <a:latin typeface="+mn-ea"/>
              </a:rPr>
              <a:t>동 </a:t>
            </a:r>
          </a:p>
        </p:txBody>
      </p:sp>
      <p:sp>
        <p:nvSpPr>
          <p:cNvPr id="136" name="직사각형 135"/>
          <p:cNvSpPr/>
          <p:nvPr/>
        </p:nvSpPr>
        <p:spPr>
          <a:xfrm>
            <a:off x="627013" y="3673699"/>
            <a:ext cx="3467217" cy="140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" name="직선 연결선 136"/>
          <p:cNvCxnSpPr/>
          <p:nvPr/>
        </p:nvCxnSpPr>
        <p:spPr>
          <a:xfrm flipV="1">
            <a:off x="1274918" y="4455886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1681917" y="4181559"/>
            <a:ext cx="0" cy="6217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129852" y="4284565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976759" y="4638569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 </a:t>
            </a:r>
            <a:r>
              <a:rPr lang="en-US" altLang="ko-KR" sz="900" b="1" dirty="0">
                <a:latin typeface="+mn-ea"/>
              </a:rPr>
              <a:t>A</a:t>
            </a: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cxnSp>
        <p:nvCxnSpPr>
          <p:cNvPr id="151" name="직선 연결선 150"/>
          <p:cNvCxnSpPr/>
          <p:nvPr/>
        </p:nvCxnSpPr>
        <p:spPr>
          <a:xfrm flipV="1">
            <a:off x="1699971" y="4455885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직사각형 151"/>
          <p:cNvSpPr/>
          <p:nvPr/>
        </p:nvSpPr>
        <p:spPr>
          <a:xfrm>
            <a:off x="2436413" y="4325551"/>
            <a:ext cx="877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대학 </a:t>
            </a:r>
            <a:r>
              <a:rPr lang="en-US" altLang="ko-KR" sz="1000" b="1" dirty="0">
                <a:latin typeface="+mn-ea"/>
              </a:rPr>
              <a:t>A </a:t>
            </a:r>
            <a:r>
              <a:rPr lang="ko-KR" altLang="en-US" sz="1000" b="1" dirty="0">
                <a:latin typeface="+mn-ea"/>
              </a:rPr>
              <a:t>일반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4094230" y="3675735"/>
            <a:ext cx="3467217" cy="1407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788799" y="3725066"/>
            <a:ext cx="8563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</a:t>
            </a:r>
            <a:r>
              <a:rPr lang="ko-KR" altLang="en-US" sz="900" dirty="0">
                <a:latin typeface="+mn-ea"/>
              </a:rPr>
              <a:t>대학 </a:t>
            </a:r>
            <a:r>
              <a:rPr lang="en-US" altLang="ko-KR" sz="900" dirty="0">
                <a:latin typeface="+mn-ea"/>
              </a:rPr>
              <a:t>B</a:t>
            </a:r>
          </a:p>
        </p:txBody>
      </p:sp>
      <p:sp>
        <p:nvSpPr>
          <p:cNvPr id="189" name="직사각형 188"/>
          <p:cNvSpPr/>
          <p:nvPr/>
        </p:nvSpPr>
        <p:spPr>
          <a:xfrm>
            <a:off x="4234302" y="3704989"/>
            <a:ext cx="8563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</a:t>
            </a:r>
            <a:r>
              <a:rPr lang="ko-KR" altLang="en-US" sz="900" dirty="0">
                <a:latin typeface="+mn-ea"/>
              </a:rPr>
              <a:t>대학 </a:t>
            </a:r>
            <a:r>
              <a:rPr lang="en-US" altLang="ko-KR" sz="900" dirty="0">
                <a:latin typeface="+mn-ea"/>
              </a:rPr>
              <a:t>B</a:t>
            </a:r>
          </a:p>
        </p:txBody>
      </p:sp>
      <p:cxnSp>
        <p:nvCxnSpPr>
          <p:cNvPr id="192" name="직선 연결선 191"/>
          <p:cNvCxnSpPr/>
          <p:nvPr/>
        </p:nvCxnSpPr>
        <p:spPr>
          <a:xfrm flipV="1">
            <a:off x="4823376" y="4403635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5230375" y="4129308"/>
            <a:ext cx="0" cy="6217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678310" y="4232314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4336063" y="4586318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대학 기숙사 </a:t>
            </a:r>
            <a:r>
              <a:rPr lang="en-US" altLang="ko-KR" sz="900" b="1" dirty="0">
                <a:latin typeface="+mn-ea"/>
              </a:rPr>
              <a:t>B</a:t>
            </a: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cxnSp>
        <p:nvCxnSpPr>
          <p:cNvPr id="196" name="직선 연결선 195"/>
          <p:cNvCxnSpPr/>
          <p:nvPr/>
        </p:nvCxnSpPr>
        <p:spPr>
          <a:xfrm flipV="1">
            <a:off x="5248429" y="440287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직사각형 196"/>
          <p:cNvSpPr/>
          <p:nvPr/>
        </p:nvSpPr>
        <p:spPr>
          <a:xfrm>
            <a:off x="5984871" y="4272545"/>
            <a:ext cx="8771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대학 </a:t>
            </a:r>
            <a:r>
              <a:rPr lang="en-US" altLang="ko-KR" sz="1000" b="1" dirty="0">
                <a:latin typeface="+mn-ea"/>
              </a:rPr>
              <a:t>A </a:t>
            </a:r>
            <a:r>
              <a:rPr lang="ko-KR" altLang="en-US" sz="1000" b="1" dirty="0">
                <a:latin typeface="+mn-ea"/>
              </a:rPr>
              <a:t>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30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13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통합 전력 감시 시스템 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(</a:t>
            </a:r>
            <a:r>
              <a:rPr lang="ko-KR" altLang="en-US" sz="2800" b="1" dirty="0" err="1">
                <a:solidFill>
                  <a:srgbClr val="C41F12"/>
                </a:solidFill>
                <a:latin typeface="+mn-ea"/>
              </a:rPr>
              <a:t>대학동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0521" y="1190250"/>
            <a:ext cx="308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신재생에너지연구소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27013" y="1583409"/>
            <a:ext cx="3467217" cy="240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1274918" y="2724115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681917" y="2150175"/>
            <a:ext cx="0" cy="11259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29852" y="2552794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704748" y="2186254"/>
            <a:ext cx="864571" cy="356606"/>
            <a:chOff x="2076727" y="2625107"/>
            <a:chExt cx="1180971" cy="487110"/>
          </a:xfrm>
        </p:grpSpPr>
        <p:cxnSp>
          <p:nvCxnSpPr>
            <p:cNvPr id="58" name="직선 연결선 57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타원 58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직선 연결선 61"/>
          <p:cNvCxnSpPr/>
          <p:nvPr/>
        </p:nvCxnSpPr>
        <p:spPr>
          <a:xfrm>
            <a:off x="2569319" y="2150175"/>
            <a:ext cx="0" cy="11259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06842" y="290679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신재생에너지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10647" y="1905769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 flipV="1">
            <a:off x="2554282" y="2721038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3072559" y="2576172"/>
            <a:ext cx="998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신재생 에너지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>
                <a:latin typeface="+mn-ea"/>
              </a:rPr>
              <a:t>일반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094230" y="1585445"/>
            <a:ext cx="3467217" cy="2407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/>
          <p:cNvGrpSpPr/>
          <p:nvPr/>
        </p:nvGrpSpPr>
        <p:grpSpPr>
          <a:xfrm>
            <a:off x="1694926" y="2576172"/>
            <a:ext cx="864571" cy="356606"/>
            <a:chOff x="2076727" y="2625107"/>
            <a:chExt cx="1180971" cy="487110"/>
          </a:xfrm>
        </p:grpSpPr>
        <p:cxnSp>
          <p:nvCxnSpPr>
            <p:cNvPr id="67" name="직선 연결선 66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타원 67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>
            <a:off x="1693827" y="2959471"/>
            <a:ext cx="864571" cy="356606"/>
            <a:chOff x="2076727" y="2625107"/>
            <a:chExt cx="1180971" cy="487110"/>
          </a:xfrm>
        </p:grpSpPr>
        <p:cxnSp>
          <p:nvCxnSpPr>
            <p:cNvPr id="72" name="직선 연결선 71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직선 연결선 106"/>
          <p:cNvCxnSpPr/>
          <p:nvPr/>
        </p:nvCxnSpPr>
        <p:spPr>
          <a:xfrm flipV="1">
            <a:off x="4719452" y="2373742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5126451" y="1799802"/>
            <a:ext cx="0" cy="11259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574386" y="2202421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4" name="그룹 113"/>
          <p:cNvGrpSpPr/>
          <p:nvPr/>
        </p:nvGrpSpPr>
        <p:grpSpPr>
          <a:xfrm>
            <a:off x="5149282" y="1835881"/>
            <a:ext cx="864571" cy="356606"/>
            <a:chOff x="2076727" y="2625107"/>
            <a:chExt cx="1180971" cy="487110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타원 118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7" name="직선 연결선 126"/>
          <p:cNvCxnSpPr/>
          <p:nvPr/>
        </p:nvCxnSpPr>
        <p:spPr>
          <a:xfrm>
            <a:off x="6013853" y="1799802"/>
            <a:ext cx="0" cy="7566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4251376" y="255642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신재생에너지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055181" y="1555396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5998816" y="218571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직사각형 139"/>
          <p:cNvSpPr/>
          <p:nvPr/>
        </p:nvSpPr>
        <p:spPr>
          <a:xfrm>
            <a:off x="6517093" y="2040853"/>
            <a:ext cx="998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신재생 에너지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>
                <a:latin typeface="+mn-ea"/>
              </a:rPr>
              <a:t>비상</a:t>
            </a:r>
            <a:endParaRPr lang="en-US" altLang="ko-KR" sz="1000" b="1" dirty="0">
              <a:latin typeface="+mn-ea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5139460" y="2225799"/>
            <a:ext cx="864571" cy="356606"/>
            <a:chOff x="2076727" y="2625107"/>
            <a:chExt cx="1180971" cy="487110"/>
          </a:xfrm>
        </p:grpSpPr>
        <p:cxnSp>
          <p:nvCxnSpPr>
            <p:cNvPr id="142" name="직선 연결선 141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타원 142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그룹 145"/>
          <p:cNvGrpSpPr/>
          <p:nvPr/>
        </p:nvGrpSpPr>
        <p:grpSpPr>
          <a:xfrm>
            <a:off x="5138361" y="2609098"/>
            <a:ext cx="864571" cy="356606"/>
            <a:chOff x="2076727" y="2625107"/>
            <a:chExt cx="1180971" cy="487110"/>
          </a:xfrm>
        </p:grpSpPr>
        <p:cxnSp>
          <p:nvCxnSpPr>
            <p:cNvPr id="147" name="직선 연결선 146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타원 147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4" name="직선 연결선 153"/>
          <p:cNvCxnSpPr/>
          <p:nvPr/>
        </p:nvCxnSpPr>
        <p:spPr>
          <a:xfrm>
            <a:off x="6022578" y="2637338"/>
            <a:ext cx="0" cy="91771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 flipV="1">
            <a:off x="6058827" y="2705066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6577104" y="2560200"/>
            <a:ext cx="998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신재생 에너지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>
                <a:latin typeface="+mn-ea"/>
              </a:rPr>
              <a:t>비상</a:t>
            </a:r>
            <a:endParaRPr lang="en-US" altLang="ko-KR" sz="1000" b="1" dirty="0">
              <a:latin typeface="+mn-ea"/>
            </a:endParaRPr>
          </a:p>
        </p:txBody>
      </p:sp>
      <p:cxnSp>
        <p:nvCxnSpPr>
          <p:cNvPr id="160" name="직선 연결선 159"/>
          <p:cNvCxnSpPr/>
          <p:nvPr/>
        </p:nvCxnSpPr>
        <p:spPr>
          <a:xfrm flipV="1">
            <a:off x="6053775" y="3061488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6588841" y="2886457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UPS (50kVA)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63" name="직선 연결선 162"/>
          <p:cNvCxnSpPr/>
          <p:nvPr/>
        </p:nvCxnSpPr>
        <p:spPr>
          <a:xfrm flipV="1">
            <a:off x="6061971" y="3428891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직사각형 163"/>
          <p:cNvSpPr/>
          <p:nvPr/>
        </p:nvSpPr>
        <p:spPr>
          <a:xfrm>
            <a:off x="6597037" y="3253860"/>
            <a:ext cx="960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UPS (10kVA)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127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14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68453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solidFill>
                  <a:srgbClr val="C41F12"/>
                </a:solidFill>
                <a:latin typeface="+mn-ea"/>
              </a:rPr>
              <a:t>Enertalk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 data</a:t>
            </a:r>
            <a:endParaRPr lang="ko-KR" altLang="en-US" sz="2800" b="1" dirty="0">
              <a:solidFill>
                <a:srgbClr val="C41F12"/>
              </a:solidFill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96776" y="1088023"/>
            <a:ext cx="268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기전공학동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380624" y="4191209"/>
            <a:ext cx="3467217" cy="212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1802841" y="4978657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2209840" y="4704330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657775" y="480733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2232671" y="4808175"/>
            <a:ext cx="864571" cy="356606"/>
            <a:chOff x="2076727" y="2625107"/>
            <a:chExt cx="1180971" cy="487110"/>
          </a:xfrm>
        </p:grpSpPr>
        <p:cxnSp>
          <p:nvCxnSpPr>
            <p:cNvPr id="84" name="직선 연결선 83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타원 84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/>
          <p:cNvCxnSpPr/>
          <p:nvPr/>
        </p:nvCxnSpPr>
        <p:spPr>
          <a:xfrm>
            <a:off x="3097242" y="4568255"/>
            <a:ext cx="0" cy="16268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1523917" y="516134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기전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116988" y="5272338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flipV="1">
            <a:off x="3082205" y="5277797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3674115" y="5167244"/>
            <a:ext cx="760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행정동 </a:t>
            </a:r>
            <a:r>
              <a:rPr lang="en-US" altLang="ko-KR" sz="800" b="1" dirty="0">
                <a:latin typeface="+mn-ea"/>
              </a:rPr>
              <a:t>MCC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06" name="자유형 105"/>
          <p:cNvSpPr/>
          <p:nvPr/>
        </p:nvSpPr>
        <p:spPr>
          <a:xfrm>
            <a:off x="3109887" y="4184535"/>
            <a:ext cx="344142" cy="463075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2625149" y="4201259"/>
            <a:ext cx="848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LV N4</a:t>
            </a:r>
          </a:p>
          <a:p>
            <a:pPr algn="ctr"/>
            <a:r>
              <a:rPr lang="en-US" altLang="ko-KR" sz="900" b="1" dirty="0">
                <a:latin typeface="+mn-ea"/>
              </a:rPr>
              <a:t>(MCCB Box)</a:t>
            </a:r>
          </a:p>
        </p:txBody>
      </p:sp>
      <p:cxnSp>
        <p:nvCxnSpPr>
          <p:cNvPr id="112" name="직선 연결선 111"/>
          <p:cNvCxnSpPr/>
          <p:nvPr/>
        </p:nvCxnSpPr>
        <p:spPr>
          <a:xfrm flipV="1">
            <a:off x="3092438" y="5658530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3716807" y="5518642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b="1" dirty="0">
                <a:latin typeface="+mn-ea"/>
              </a:rPr>
              <a:t>행정동 </a:t>
            </a:r>
            <a:r>
              <a:rPr lang="en-US" altLang="ko-KR" sz="800" b="1" dirty="0">
                <a:latin typeface="+mn-ea"/>
              </a:rPr>
              <a:t>A/C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15" name="직선 연결선 114"/>
          <p:cNvCxnSpPr/>
          <p:nvPr/>
        </p:nvCxnSpPr>
        <p:spPr>
          <a:xfrm flipV="1">
            <a:off x="3097242" y="595065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701388" y="5834778"/>
            <a:ext cx="782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To. </a:t>
            </a:r>
            <a:r>
              <a:rPr lang="ko-KR" altLang="en-US" sz="800" b="1" dirty="0">
                <a:latin typeface="+mn-ea"/>
              </a:rPr>
              <a:t>교육연구</a:t>
            </a:r>
            <a:endParaRPr lang="en-US" altLang="ko-KR" sz="800" b="1" dirty="0">
              <a:latin typeface="+mn-ea"/>
            </a:endParaRPr>
          </a:p>
          <a:p>
            <a:pPr algn="ctr"/>
            <a:r>
              <a:rPr lang="ko-KR" altLang="en-US" sz="800" b="1" dirty="0" err="1">
                <a:latin typeface="+mn-ea"/>
              </a:rPr>
              <a:t>지원동</a:t>
            </a:r>
            <a:r>
              <a:rPr lang="ko-KR" altLang="en-US" sz="800" b="1" dirty="0">
                <a:latin typeface="+mn-ea"/>
              </a:rPr>
              <a:t> 일반</a:t>
            </a:r>
            <a:endParaRPr lang="en-US" altLang="ko-KR" sz="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52601" y="3490498"/>
            <a:ext cx="8062749" cy="700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452600" y="2791950"/>
            <a:ext cx="8062749" cy="700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/>
          <p:cNvSpPr/>
          <p:nvPr/>
        </p:nvSpPr>
        <p:spPr>
          <a:xfrm>
            <a:off x="452600" y="2090065"/>
            <a:ext cx="8062749" cy="700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/>
          <p:cNvSpPr/>
          <p:nvPr/>
        </p:nvSpPr>
        <p:spPr>
          <a:xfrm>
            <a:off x="3198914" y="1388180"/>
            <a:ext cx="5316434" cy="700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4847841" y="4191209"/>
            <a:ext cx="3467217" cy="21280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4" name="직선 연결선 133"/>
          <p:cNvCxnSpPr/>
          <p:nvPr/>
        </p:nvCxnSpPr>
        <p:spPr>
          <a:xfrm flipV="1">
            <a:off x="5135643" y="5202962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5542642" y="4928635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990577" y="5031641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5565473" y="5032480"/>
            <a:ext cx="864571" cy="356606"/>
            <a:chOff x="2076727" y="2625107"/>
            <a:chExt cx="1180971" cy="487110"/>
          </a:xfrm>
        </p:grpSpPr>
        <p:cxnSp>
          <p:nvCxnSpPr>
            <p:cNvPr id="138" name="직선 연결선 137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타원 138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51" name="직선 연결선 150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2" name="직선 연결선 151"/>
          <p:cNvCxnSpPr/>
          <p:nvPr/>
        </p:nvCxnSpPr>
        <p:spPr>
          <a:xfrm>
            <a:off x="6430044" y="4928635"/>
            <a:ext cx="0" cy="118260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4856719" y="5385645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기전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449790" y="5496643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65" name="직선 연결선 164"/>
          <p:cNvCxnSpPr/>
          <p:nvPr/>
        </p:nvCxnSpPr>
        <p:spPr>
          <a:xfrm flipV="1">
            <a:off x="6461481" y="5928001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7038952" y="5817704"/>
            <a:ext cx="7825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1" dirty="0">
                <a:latin typeface="+mn-ea"/>
              </a:rPr>
              <a:t>To. </a:t>
            </a:r>
            <a:r>
              <a:rPr lang="ko-KR" altLang="en-US" sz="800" b="1" dirty="0">
                <a:latin typeface="+mn-ea"/>
              </a:rPr>
              <a:t>교육연구</a:t>
            </a:r>
            <a:endParaRPr lang="en-US" altLang="ko-KR" sz="800" b="1" dirty="0">
              <a:latin typeface="+mn-ea"/>
            </a:endParaRPr>
          </a:p>
          <a:p>
            <a:pPr algn="ctr"/>
            <a:r>
              <a:rPr lang="ko-KR" altLang="en-US" sz="800" b="1" dirty="0" err="1">
                <a:latin typeface="+mn-ea"/>
              </a:rPr>
              <a:t>지원동</a:t>
            </a:r>
            <a:r>
              <a:rPr lang="ko-KR" altLang="en-US" sz="800" b="1" dirty="0">
                <a:latin typeface="+mn-ea"/>
              </a:rPr>
              <a:t> 비상</a:t>
            </a:r>
            <a:endParaRPr lang="en-US" altLang="ko-KR" sz="8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6591" y="2173728"/>
            <a:ext cx="387326" cy="6170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6591" y="2205252"/>
            <a:ext cx="45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EPS</a:t>
            </a:r>
            <a:endParaRPr lang="ko-KR" altLang="en-US" sz="1200" dirty="0"/>
          </a:p>
        </p:txBody>
      </p:sp>
      <p:sp>
        <p:nvSpPr>
          <p:cNvPr id="167" name="직사각형 166"/>
          <p:cNvSpPr/>
          <p:nvPr/>
        </p:nvSpPr>
        <p:spPr>
          <a:xfrm>
            <a:off x="1136591" y="2872276"/>
            <a:ext cx="387326" cy="6170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TextBox 167"/>
          <p:cNvSpPr txBox="1"/>
          <p:nvPr/>
        </p:nvSpPr>
        <p:spPr>
          <a:xfrm>
            <a:off x="1136591" y="2903800"/>
            <a:ext cx="45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EPS</a:t>
            </a:r>
            <a:endParaRPr lang="ko-KR" altLang="en-US" sz="1200" dirty="0"/>
          </a:p>
        </p:txBody>
      </p:sp>
      <p:sp>
        <p:nvSpPr>
          <p:cNvPr id="169" name="직사각형 168"/>
          <p:cNvSpPr/>
          <p:nvPr/>
        </p:nvSpPr>
        <p:spPr>
          <a:xfrm>
            <a:off x="1136591" y="3570824"/>
            <a:ext cx="387326" cy="6170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1136591" y="3602348"/>
            <a:ext cx="45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EPS</a:t>
            </a:r>
            <a:endParaRPr lang="ko-KR" altLang="en-US" sz="1200" dirty="0"/>
          </a:p>
        </p:txBody>
      </p:sp>
      <p:sp>
        <p:nvSpPr>
          <p:cNvPr id="171" name="직사각형 170"/>
          <p:cNvSpPr/>
          <p:nvPr/>
        </p:nvSpPr>
        <p:spPr>
          <a:xfrm>
            <a:off x="3852730" y="2167727"/>
            <a:ext cx="387326" cy="6170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3852730" y="2199251"/>
            <a:ext cx="45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EPS</a:t>
            </a:r>
            <a:endParaRPr lang="ko-KR" altLang="en-US" sz="1200" dirty="0"/>
          </a:p>
        </p:txBody>
      </p:sp>
      <p:sp>
        <p:nvSpPr>
          <p:cNvPr id="173" name="직사각형 172"/>
          <p:cNvSpPr/>
          <p:nvPr/>
        </p:nvSpPr>
        <p:spPr>
          <a:xfrm>
            <a:off x="3852730" y="2873894"/>
            <a:ext cx="387326" cy="6170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3852730" y="2905418"/>
            <a:ext cx="45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EPS</a:t>
            </a:r>
            <a:endParaRPr lang="ko-KR" altLang="en-US" sz="1200" dirty="0"/>
          </a:p>
        </p:txBody>
      </p:sp>
      <p:sp>
        <p:nvSpPr>
          <p:cNvPr id="175" name="직사각형 174"/>
          <p:cNvSpPr/>
          <p:nvPr/>
        </p:nvSpPr>
        <p:spPr>
          <a:xfrm>
            <a:off x="3852730" y="3570868"/>
            <a:ext cx="387326" cy="6170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3852730" y="3602392"/>
            <a:ext cx="45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EPS</a:t>
            </a:r>
            <a:endParaRPr lang="ko-KR" altLang="en-US" sz="1200" dirty="0"/>
          </a:p>
        </p:txBody>
      </p:sp>
      <p:sp>
        <p:nvSpPr>
          <p:cNvPr id="177" name="직사각형 176"/>
          <p:cNvSpPr/>
          <p:nvPr/>
        </p:nvSpPr>
        <p:spPr>
          <a:xfrm>
            <a:off x="3852730" y="1466131"/>
            <a:ext cx="387326" cy="6170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TextBox 177"/>
          <p:cNvSpPr txBox="1"/>
          <p:nvPr/>
        </p:nvSpPr>
        <p:spPr>
          <a:xfrm>
            <a:off x="3852730" y="1497655"/>
            <a:ext cx="45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EPS</a:t>
            </a:r>
            <a:endParaRPr lang="ko-KR" altLang="en-US" sz="1200" dirty="0"/>
          </a:p>
        </p:txBody>
      </p:sp>
      <p:sp>
        <p:nvSpPr>
          <p:cNvPr id="179" name="직사각형 178"/>
          <p:cNvSpPr/>
          <p:nvPr/>
        </p:nvSpPr>
        <p:spPr>
          <a:xfrm>
            <a:off x="6927874" y="1465294"/>
            <a:ext cx="387326" cy="6170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6927874" y="1496818"/>
            <a:ext cx="45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EPS</a:t>
            </a:r>
            <a:endParaRPr lang="ko-KR" altLang="en-US" sz="1200" dirty="0"/>
          </a:p>
        </p:txBody>
      </p:sp>
      <p:sp>
        <p:nvSpPr>
          <p:cNvPr id="181" name="직사각형 180"/>
          <p:cNvSpPr/>
          <p:nvPr/>
        </p:nvSpPr>
        <p:spPr>
          <a:xfrm>
            <a:off x="6927874" y="2173727"/>
            <a:ext cx="387326" cy="6170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TextBox 181"/>
          <p:cNvSpPr txBox="1"/>
          <p:nvPr/>
        </p:nvSpPr>
        <p:spPr>
          <a:xfrm>
            <a:off x="6927874" y="2205251"/>
            <a:ext cx="45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EPS</a:t>
            </a:r>
            <a:endParaRPr lang="ko-KR" altLang="en-US" sz="1200" dirty="0"/>
          </a:p>
        </p:txBody>
      </p:sp>
      <p:sp>
        <p:nvSpPr>
          <p:cNvPr id="183" name="직사각형 182"/>
          <p:cNvSpPr/>
          <p:nvPr/>
        </p:nvSpPr>
        <p:spPr>
          <a:xfrm>
            <a:off x="6927874" y="2874521"/>
            <a:ext cx="387326" cy="6170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6927874" y="2906045"/>
            <a:ext cx="45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EPS</a:t>
            </a:r>
            <a:endParaRPr lang="ko-KR" altLang="en-US" sz="1200" dirty="0"/>
          </a:p>
        </p:txBody>
      </p:sp>
      <p:sp>
        <p:nvSpPr>
          <p:cNvPr id="185" name="직사각형 184"/>
          <p:cNvSpPr/>
          <p:nvPr/>
        </p:nvSpPr>
        <p:spPr>
          <a:xfrm>
            <a:off x="6927874" y="3570824"/>
            <a:ext cx="387326" cy="61704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/>
          <p:cNvSpPr txBox="1"/>
          <p:nvPr/>
        </p:nvSpPr>
        <p:spPr>
          <a:xfrm>
            <a:off x="6927874" y="3602348"/>
            <a:ext cx="459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EPS</a:t>
            </a:r>
            <a:endParaRPr lang="ko-KR" altLang="en-US" sz="12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944880" y="4187871"/>
            <a:ext cx="72923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자유형 186"/>
          <p:cNvSpPr/>
          <p:nvPr/>
        </p:nvSpPr>
        <p:spPr>
          <a:xfrm>
            <a:off x="7154656" y="4190117"/>
            <a:ext cx="404818" cy="1192924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>
            <a:stCxn id="175" idx="0"/>
            <a:endCxn id="173" idx="2"/>
          </p:cNvCxnSpPr>
          <p:nvPr/>
        </p:nvCxnSpPr>
        <p:spPr>
          <a:xfrm flipV="1">
            <a:off x="4046393" y="3490941"/>
            <a:ext cx="0" cy="7992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4054186" y="2792349"/>
            <a:ext cx="0" cy="7992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 flipV="1">
            <a:off x="4066316" y="2089961"/>
            <a:ext cx="0" cy="7992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V="1">
            <a:off x="1330254" y="3491235"/>
            <a:ext cx="0" cy="7992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 flipV="1">
            <a:off x="1330254" y="2792349"/>
            <a:ext cx="0" cy="79927"/>
          </a:xfrm>
          <a:prstGeom prst="line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 flipV="1">
            <a:off x="7113744" y="3495905"/>
            <a:ext cx="0" cy="7992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 flipV="1">
            <a:off x="7121537" y="2797313"/>
            <a:ext cx="0" cy="7992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 flipV="1">
            <a:off x="7133667" y="2094925"/>
            <a:ext cx="0" cy="7992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25481" y="3530904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U-1B (LV N4)</a:t>
            </a:r>
            <a:endParaRPr lang="ko-KR" altLang="en-US" sz="1100" dirty="0"/>
          </a:p>
        </p:txBody>
      </p:sp>
      <p:sp>
        <p:nvSpPr>
          <p:cNvPr id="195" name="TextBox 194"/>
          <p:cNvSpPr txBox="1"/>
          <p:nvPr/>
        </p:nvSpPr>
        <p:spPr>
          <a:xfrm>
            <a:off x="4349407" y="3872390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L-1B (LV N3)</a:t>
            </a:r>
            <a:endParaRPr lang="ko-KR" altLang="en-US" sz="1100" dirty="0"/>
          </a:p>
        </p:txBody>
      </p:sp>
      <p:sp>
        <p:nvSpPr>
          <p:cNvPr id="196" name="TextBox 195"/>
          <p:cNvSpPr txBox="1"/>
          <p:nvPr/>
        </p:nvSpPr>
        <p:spPr>
          <a:xfrm>
            <a:off x="4311943" y="3683136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U-1B (LV U1)</a:t>
            </a:r>
            <a:endParaRPr lang="ko-KR" altLang="en-US" sz="1100" dirty="0"/>
          </a:p>
        </p:txBody>
      </p:sp>
      <p:sp>
        <p:nvSpPr>
          <p:cNvPr id="198" name="TextBox 197"/>
          <p:cNvSpPr txBox="1"/>
          <p:nvPr/>
        </p:nvSpPr>
        <p:spPr>
          <a:xfrm>
            <a:off x="4346631" y="2853069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U-2B (LV N4)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370557" y="3194555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L-2B (LV N3)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4333093" y="3005301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U-2B (LV U1)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4322705" y="2189740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U-3B (LV N4)</a:t>
            </a:r>
            <a:endParaRPr lang="ko-KR" altLang="en-US" sz="1100" dirty="0"/>
          </a:p>
        </p:txBody>
      </p:sp>
      <p:sp>
        <p:nvSpPr>
          <p:cNvPr id="202" name="TextBox 201"/>
          <p:cNvSpPr txBox="1"/>
          <p:nvPr/>
        </p:nvSpPr>
        <p:spPr>
          <a:xfrm>
            <a:off x="4346631" y="2531226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L-3B (LV N3)</a:t>
            </a:r>
            <a:endParaRPr lang="ko-KR" altLang="en-US" sz="1100" dirty="0"/>
          </a:p>
        </p:txBody>
      </p:sp>
      <p:sp>
        <p:nvSpPr>
          <p:cNvPr id="203" name="TextBox 202"/>
          <p:cNvSpPr txBox="1"/>
          <p:nvPr/>
        </p:nvSpPr>
        <p:spPr>
          <a:xfrm>
            <a:off x="4309167" y="2341972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U-3B (LV U1)</a:t>
            </a:r>
            <a:endParaRPr lang="ko-KR" altLang="en-US" sz="1100" dirty="0"/>
          </a:p>
        </p:txBody>
      </p:sp>
      <p:sp>
        <p:nvSpPr>
          <p:cNvPr id="206" name="TextBox 205"/>
          <p:cNvSpPr txBox="1"/>
          <p:nvPr/>
        </p:nvSpPr>
        <p:spPr>
          <a:xfrm>
            <a:off x="4359109" y="1435873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U-4B (LV N4)</a:t>
            </a:r>
            <a:endParaRPr lang="ko-KR" altLang="en-US" sz="11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383035" y="1777359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L-4B (LV N3)</a:t>
            </a:r>
            <a:endParaRPr lang="ko-KR" altLang="en-US" sz="1100" dirty="0"/>
          </a:p>
        </p:txBody>
      </p:sp>
      <p:sp>
        <p:nvSpPr>
          <p:cNvPr id="208" name="TextBox 207"/>
          <p:cNvSpPr txBox="1"/>
          <p:nvPr/>
        </p:nvSpPr>
        <p:spPr>
          <a:xfrm>
            <a:off x="4345571" y="1588105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U-4B (LV U1)</a:t>
            </a:r>
            <a:endParaRPr lang="ko-KR" altLang="en-US" sz="1100" dirty="0"/>
          </a:p>
        </p:txBody>
      </p:sp>
      <p:sp>
        <p:nvSpPr>
          <p:cNvPr id="209" name="TextBox 208"/>
          <p:cNvSpPr txBox="1"/>
          <p:nvPr/>
        </p:nvSpPr>
        <p:spPr>
          <a:xfrm>
            <a:off x="7353682" y="3523317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U-1A (LV N4)</a:t>
            </a:r>
            <a:endParaRPr lang="ko-KR" altLang="en-US" sz="1100" dirty="0"/>
          </a:p>
        </p:txBody>
      </p:sp>
      <p:sp>
        <p:nvSpPr>
          <p:cNvPr id="210" name="TextBox 209"/>
          <p:cNvSpPr txBox="1"/>
          <p:nvPr/>
        </p:nvSpPr>
        <p:spPr>
          <a:xfrm>
            <a:off x="7377608" y="3864803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L-1A (LV N3)</a:t>
            </a:r>
            <a:endParaRPr lang="ko-KR" altLang="en-US" sz="1100" dirty="0"/>
          </a:p>
        </p:txBody>
      </p:sp>
      <p:sp>
        <p:nvSpPr>
          <p:cNvPr id="211" name="TextBox 210"/>
          <p:cNvSpPr txBox="1"/>
          <p:nvPr/>
        </p:nvSpPr>
        <p:spPr>
          <a:xfrm>
            <a:off x="7340144" y="3675549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U-1A (LV U1)</a:t>
            </a:r>
            <a:endParaRPr lang="ko-KR" altLang="en-US" sz="1100" dirty="0"/>
          </a:p>
        </p:txBody>
      </p:sp>
      <p:sp>
        <p:nvSpPr>
          <p:cNvPr id="212" name="TextBox 211"/>
          <p:cNvSpPr txBox="1"/>
          <p:nvPr/>
        </p:nvSpPr>
        <p:spPr>
          <a:xfrm>
            <a:off x="7396301" y="2876319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U-2A (LV N4)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7420227" y="3217805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L-2A (LV N3)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382763" y="3028551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U-2A (LV U1)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411264" y="2142919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U-3A (LV N4)</a:t>
            </a:r>
            <a:endParaRPr lang="ko-KR" altLang="en-US" sz="11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435190" y="2484405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L-3A (LV N3)</a:t>
            </a:r>
            <a:endParaRPr lang="ko-KR" altLang="en-US" sz="11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397726" y="2295151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U-3A (LV U1)</a:t>
            </a:r>
            <a:endParaRPr lang="ko-KR" altLang="en-US" sz="1100" dirty="0"/>
          </a:p>
        </p:txBody>
      </p:sp>
      <p:sp>
        <p:nvSpPr>
          <p:cNvPr id="224" name="TextBox 223"/>
          <p:cNvSpPr txBox="1"/>
          <p:nvPr/>
        </p:nvSpPr>
        <p:spPr>
          <a:xfrm>
            <a:off x="7435246" y="1448735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U-4A (LV N4)</a:t>
            </a:r>
            <a:endParaRPr lang="ko-KR" altLang="en-US" sz="1100" dirty="0"/>
          </a:p>
        </p:txBody>
      </p:sp>
      <p:sp>
        <p:nvSpPr>
          <p:cNvPr id="225" name="TextBox 224"/>
          <p:cNvSpPr txBox="1"/>
          <p:nvPr/>
        </p:nvSpPr>
        <p:spPr>
          <a:xfrm>
            <a:off x="7459172" y="1790221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L-4A (LV N3)</a:t>
            </a:r>
            <a:endParaRPr lang="ko-KR" altLang="en-US" sz="1100" dirty="0"/>
          </a:p>
        </p:txBody>
      </p:sp>
      <p:sp>
        <p:nvSpPr>
          <p:cNvPr id="226" name="TextBox 225"/>
          <p:cNvSpPr txBox="1"/>
          <p:nvPr/>
        </p:nvSpPr>
        <p:spPr>
          <a:xfrm>
            <a:off x="7421708" y="1600967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U-4A (LV U1)</a:t>
            </a:r>
            <a:endParaRPr lang="ko-KR" altLang="en-US" sz="1100" dirty="0"/>
          </a:p>
        </p:txBody>
      </p:sp>
      <p:sp>
        <p:nvSpPr>
          <p:cNvPr id="227" name="TextBox 226"/>
          <p:cNvSpPr txBox="1"/>
          <p:nvPr/>
        </p:nvSpPr>
        <p:spPr>
          <a:xfrm>
            <a:off x="1560476" y="2188102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U-3C (LV N4)</a:t>
            </a:r>
            <a:endParaRPr lang="ko-KR" altLang="en-US" sz="1100" dirty="0"/>
          </a:p>
        </p:txBody>
      </p:sp>
      <p:sp>
        <p:nvSpPr>
          <p:cNvPr id="228" name="TextBox 227"/>
          <p:cNvSpPr txBox="1"/>
          <p:nvPr/>
        </p:nvSpPr>
        <p:spPr>
          <a:xfrm>
            <a:off x="1584402" y="2529588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L-3C (LV N3)</a:t>
            </a:r>
            <a:endParaRPr lang="ko-KR" altLang="en-US" sz="1100" dirty="0"/>
          </a:p>
        </p:txBody>
      </p:sp>
      <p:sp>
        <p:nvSpPr>
          <p:cNvPr id="229" name="TextBox 228"/>
          <p:cNvSpPr txBox="1"/>
          <p:nvPr/>
        </p:nvSpPr>
        <p:spPr>
          <a:xfrm>
            <a:off x="1546938" y="2340334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U-3C (LV U2)</a:t>
            </a:r>
            <a:endParaRPr lang="ko-KR" altLang="en-US" sz="1100" dirty="0"/>
          </a:p>
        </p:txBody>
      </p:sp>
      <p:sp>
        <p:nvSpPr>
          <p:cNvPr id="230" name="TextBox 229"/>
          <p:cNvSpPr txBox="1"/>
          <p:nvPr/>
        </p:nvSpPr>
        <p:spPr>
          <a:xfrm>
            <a:off x="1590370" y="2858747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U-2C (LV N4) 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614296" y="3200233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L-2C (LV N3)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1576832" y="3010979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U-2C (LV U2)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550710" y="3540616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U-1C (LV N4)</a:t>
            </a:r>
            <a:endParaRPr lang="ko-KR" altLang="en-US" sz="1100" dirty="0"/>
          </a:p>
        </p:txBody>
      </p:sp>
      <p:sp>
        <p:nvSpPr>
          <p:cNvPr id="234" name="TextBox 233"/>
          <p:cNvSpPr txBox="1"/>
          <p:nvPr/>
        </p:nvSpPr>
        <p:spPr>
          <a:xfrm>
            <a:off x="1574636" y="3882102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L-1C (LV N3)</a:t>
            </a:r>
            <a:endParaRPr lang="ko-KR" altLang="en-US" sz="1100" dirty="0"/>
          </a:p>
        </p:txBody>
      </p:sp>
      <p:sp>
        <p:nvSpPr>
          <p:cNvPr id="235" name="TextBox 234"/>
          <p:cNvSpPr txBox="1"/>
          <p:nvPr/>
        </p:nvSpPr>
        <p:spPr>
          <a:xfrm>
            <a:off x="1537172" y="3692848"/>
            <a:ext cx="95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U-1C (LV U2)</a:t>
            </a:r>
            <a:endParaRPr lang="ko-KR" altLang="en-US" sz="1100" dirty="0"/>
          </a:p>
        </p:txBody>
      </p:sp>
      <p:sp>
        <p:nvSpPr>
          <p:cNvPr id="236" name="자유형 235"/>
          <p:cNvSpPr/>
          <p:nvPr/>
        </p:nvSpPr>
        <p:spPr>
          <a:xfrm>
            <a:off x="3091330" y="4199867"/>
            <a:ext cx="724215" cy="785802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직사각형 236"/>
          <p:cNvSpPr/>
          <p:nvPr/>
        </p:nvSpPr>
        <p:spPr>
          <a:xfrm>
            <a:off x="3755257" y="4268229"/>
            <a:ext cx="848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LV N3</a:t>
            </a:r>
          </a:p>
          <a:p>
            <a:pPr algn="ctr"/>
            <a:r>
              <a:rPr lang="en-US" altLang="ko-KR" sz="900" b="1" dirty="0">
                <a:latin typeface="+mn-ea"/>
              </a:rPr>
              <a:t>(MCCB Box)</a:t>
            </a:r>
          </a:p>
        </p:txBody>
      </p:sp>
      <p:grpSp>
        <p:nvGrpSpPr>
          <p:cNvPr id="238" name="그룹 237"/>
          <p:cNvGrpSpPr/>
          <p:nvPr/>
        </p:nvGrpSpPr>
        <p:grpSpPr>
          <a:xfrm>
            <a:off x="6447182" y="5080059"/>
            <a:ext cx="674963" cy="278399"/>
            <a:chOff x="2076727" y="2625107"/>
            <a:chExt cx="1180971" cy="487110"/>
          </a:xfrm>
        </p:grpSpPr>
        <p:cxnSp>
          <p:nvCxnSpPr>
            <p:cNvPr id="239" name="직선 연결선 238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타원 239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42" name="직선 연결선 241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3" name="TextBox 242"/>
          <p:cNvSpPr txBox="1"/>
          <p:nvPr/>
        </p:nvSpPr>
        <p:spPr>
          <a:xfrm>
            <a:off x="6275523" y="5367434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380V/220V to 190V/110V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44" name="직선 연결선 243"/>
          <p:cNvCxnSpPr/>
          <p:nvPr/>
        </p:nvCxnSpPr>
        <p:spPr>
          <a:xfrm>
            <a:off x="7155291" y="4976613"/>
            <a:ext cx="0" cy="52003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5" name="직사각형 244"/>
          <p:cNvSpPr/>
          <p:nvPr/>
        </p:nvSpPr>
        <p:spPr>
          <a:xfrm>
            <a:off x="7532741" y="4352572"/>
            <a:ext cx="848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LV U1</a:t>
            </a:r>
          </a:p>
          <a:p>
            <a:pPr algn="ctr"/>
            <a:r>
              <a:rPr lang="en-US" altLang="ko-KR" sz="900" b="1" dirty="0">
                <a:latin typeface="+mn-ea"/>
              </a:rPr>
              <a:t>(MCCB Box)</a:t>
            </a:r>
          </a:p>
        </p:txBody>
      </p:sp>
      <p:sp>
        <p:nvSpPr>
          <p:cNvPr id="246" name="자유형 245"/>
          <p:cNvSpPr/>
          <p:nvPr/>
        </p:nvSpPr>
        <p:spPr>
          <a:xfrm>
            <a:off x="7164056" y="4184534"/>
            <a:ext cx="168393" cy="932561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/>
          <p:cNvSpPr/>
          <p:nvPr/>
        </p:nvSpPr>
        <p:spPr>
          <a:xfrm>
            <a:off x="6466190" y="4336045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LV U2</a:t>
            </a:r>
          </a:p>
          <a:p>
            <a:pPr algn="ctr"/>
            <a:r>
              <a:rPr lang="en-US" altLang="ko-KR" sz="900" b="1" dirty="0">
                <a:latin typeface="+mn-ea"/>
              </a:rPr>
              <a:t> (MCCB Box)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124527" y="4221948"/>
            <a:ext cx="1326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+mn-ea"/>
              </a:rPr>
              <a:t>기전공학동</a:t>
            </a:r>
            <a:endParaRPr lang="en-US" altLang="ko-KR" sz="1100" b="1" dirty="0">
              <a:latin typeface="+mn-ea"/>
            </a:endParaRPr>
          </a:p>
          <a:p>
            <a:pPr algn="ctr"/>
            <a:r>
              <a:rPr lang="ko-KR" altLang="en-US" sz="1100" b="1" dirty="0" err="1">
                <a:latin typeface="+mn-ea"/>
              </a:rPr>
              <a:t>지하변전실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397411" y="2903368"/>
            <a:ext cx="1129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통신선</a:t>
            </a:r>
            <a:r>
              <a:rPr lang="en-US" altLang="ko-KR" sz="1100" b="1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228</a:t>
            </a:r>
            <a:r>
              <a:rPr lang="ko-KR" altLang="en-US" sz="1100" b="1" dirty="0">
                <a:solidFill>
                  <a:srgbClr val="FF0000"/>
                </a:solidFill>
              </a:rPr>
              <a:t>호</a:t>
            </a:r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</a:rPr>
              <a:t>강의실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5221548" y="2887771"/>
            <a:ext cx="11291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통신선</a:t>
            </a:r>
            <a:r>
              <a:rPr lang="en-US" altLang="ko-KR" sz="1100" b="1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218</a:t>
            </a:r>
            <a:r>
              <a:rPr lang="ko-KR" altLang="en-US" sz="1100" b="1" dirty="0">
                <a:solidFill>
                  <a:srgbClr val="FF0000"/>
                </a:solidFill>
              </a:rPr>
              <a:t>호</a:t>
            </a:r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</a:rPr>
              <a:t>연구실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15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solidFill>
                  <a:srgbClr val="C41F12"/>
                </a:solidFill>
                <a:latin typeface="+mn-ea"/>
              </a:rPr>
              <a:t>Enertalk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 data</a:t>
            </a:r>
            <a:endParaRPr lang="ko-KR" altLang="en-US" sz="2800" b="1" dirty="0">
              <a:solidFill>
                <a:srgbClr val="C41F12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09976"/>
              </p:ext>
            </p:extLst>
          </p:nvPr>
        </p:nvGraphicFramePr>
        <p:xfrm>
          <a:off x="319088" y="962660"/>
          <a:ext cx="1928812" cy="2920368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08541">
                  <a:extLst>
                    <a:ext uri="{9D8B030D-6E8A-4147-A177-3AD203B41FA5}">
                      <a16:colId xmlns:a16="http://schemas.microsoft.com/office/drawing/2014/main" val="696341954"/>
                    </a:ext>
                  </a:extLst>
                </a:gridCol>
                <a:gridCol w="1420271">
                  <a:extLst>
                    <a:ext uri="{9D8B030D-6E8A-4147-A177-3AD203B41FA5}">
                      <a16:colId xmlns:a16="http://schemas.microsoft.com/office/drawing/2014/main" val="252275078"/>
                    </a:ext>
                  </a:extLst>
                </a:gridCol>
              </a:tblGrid>
              <a:tr h="2606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L-2C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32822"/>
                  </a:ext>
                </a:extLst>
              </a:tr>
              <a:tr h="26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L1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225-228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1731197"/>
                  </a:ext>
                </a:extLst>
              </a:tr>
              <a:tr h="26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R1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225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6650932"/>
                  </a:ext>
                </a:extLst>
              </a:tr>
              <a:tr h="26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R3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228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23281020"/>
                  </a:ext>
                </a:extLst>
              </a:tr>
              <a:tr h="26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R5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221,222(</a:t>
                      </a:r>
                      <a:r>
                        <a:rPr lang="ko-KR" altLang="en-US" sz="1100" dirty="0"/>
                        <a:t>학과사무실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0059918"/>
                  </a:ext>
                </a:extLst>
              </a:tr>
              <a:tr h="26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EPS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829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L2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220-224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9936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R2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226-227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 err="1"/>
                        <a:t>앞</a:t>
                      </a:r>
                      <a:r>
                        <a:rPr lang="ko-KR" altLang="en-US" sz="1100" dirty="0" err="1"/>
                        <a:t>복도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3365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R4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223,224, </a:t>
                      </a:r>
                      <a:r>
                        <a:rPr lang="ko-KR" altLang="en-US" sz="1100" dirty="0"/>
                        <a:t>준비실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72926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228</a:t>
                      </a:r>
                      <a:r>
                        <a:rPr lang="ko-KR" altLang="en-US" sz="1100" dirty="0"/>
                        <a:t>호 </a:t>
                      </a:r>
                      <a:r>
                        <a:rPr lang="ko-KR" altLang="en-US" sz="1100" dirty="0" err="1"/>
                        <a:t>매입등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76517434"/>
                  </a:ext>
                </a:extLst>
              </a:tr>
              <a:tr h="26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R6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220</a:t>
                      </a:r>
                      <a:r>
                        <a:rPr lang="ko-KR" altLang="en-US" sz="1100" dirty="0"/>
                        <a:t>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4642070"/>
                  </a:ext>
                </a:extLst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11008"/>
              </p:ext>
            </p:extLst>
          </p:nvPr>
        </p:nvGraphicFramePr>
        <p:xfrm>
          <a:off x="2323148" y="962660"/>
          <a:ext cx="2142172" cy="3063240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64794">
                  <a:extLst>
                    <a:ext uri="{9D8B030D-6E8A-4147-A177-3AD203B41FA5}">
                      <a16:colId xmlns:a16="http://schemas.microsoft.com/office/drawing/2014/main" val="696341954"/>
                    </a:ext>
                  </a:extLst>
                </a:gridCol>
                <a:gridCol w="1577378">
                  <a:extLst>
                    <a:ext uri="{9D8B030D-6E8A-4147-A177-3AD203B41FA5}">
                      <a16:colId xmlns:a16="http://schemas.microsoft.com/office/drawing/2014/main" val="252275078"/>
                    </a:ext>
                  </a:extLst>
                </a:gridCol>
              </a:tblGrid>
              <a:tr h="2923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L-2B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32822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L1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212-215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1731197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L3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복도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29082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R1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212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6650932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R3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ELB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2915259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R5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209</a:t>
                      </a:r>
                      <a:r>
                        <a:rPr lang="ko-KR" altLang="en-US" sz="1100" dirty="0"/>
                        <a:t>호 앞 복도</a:t>
                      </a:r>
                      <a:r>
                        <a:rPr lang="en-US" altLang="ko-KR" sz="1100" dirty="0"/>
                        <a:t>, 210</a:t>
                      </a:r>
                      <a:r>
                        <a:rPr lang="ko-KR" altLang="en-US" sz="1100" dirty="0"/>
                        <a:t>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23281020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R7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208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4593849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R9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화장실 앞 정수기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0059918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207</a:t>
                      </a:r>
                      <a:r>
                        <a:rPr lang="ko-KR" altLang="en-US" sz="1100" dirty="0"/>
                        <a:t>호 에어컨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2243149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F1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HVAC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8296935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F2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HVAC</a:t>
                      </a:r>
                    </a:p>
                    <a:p>
                      <a:pPr algn="l" latinLnBrk="1"/>
                      <a:endParaRPr lang="en-US" altLang="ko-K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60132214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8076"/>
              </p:ext>
            </p:extLst>
          </p:nvPr>
        </p:nvGraphicFramePr>
        <p:xfrm>
          <a:off x="4615813" y="962659"/>
          <a:ext cx="2142172" cy="3154680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64794">
                  <a:extLst>
                    <a:ext uri="{9D8B030D-6E8A-4147-A177-3AD203B41FA5}">
                      <a16:colId xmlns:a16="http://schemas.microsoft.com/office/drawing/2014/main" val="1861253409"/>
                    </a:ext>
                  </a:extLst>
                </a:gridCol>
                <a:gridCol w="1577378">
                  <a:extLst>
                    <a:ext uri="{9D8B030D-6E8A-4147-A177-3AD203B41FA5}">
                      <a16:colId xmlns:a16="http://schemas.microsoft.com/office/drawing/2014/main" val="3952043111"/>
                    </a:ext>
                  </a:extLst>
                </a:gridCol>
              </a:tblGrid>
              <a:tr h="2923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L-2B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33422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F3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HVAC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2403843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L2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207-211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1564151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L4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226-227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 err="1"/>
                        <a:t>앞</a:t>
                      </a:r>
                      <a:r>
                        <a:rPr lang="ko-KR" altLang="en-US" sz="1100" dirty="0" err="1"/>
                        <a:t>복도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0066609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R2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213,214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3742774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R4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211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4614999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R6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209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962698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R8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207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238126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????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5976204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EPS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EPS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84737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여자화장실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8227190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--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남자화장실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1846733"/>
                  </a:ext>
                </a:extLst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40302"/>
              </p:ext>
            </p:extLst>
          </p:nvPr>
        </p:nvGraphicFramePr>
        <p:xfrm>
          <a:off x="6886574" y="962659"/>
          <a:ext cx="2142172" cy="3931920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564794">
                  <a:extLst>
                    <a:ext uri="{9D8B030D-6E8A-4147-A177-3AD203B41FA5}">
                      <a16:colId xmlns:a16="http://schemas.microsoft.com/office/drawing/2014/main" val="1861253409"/>
                    </a:ext>
                  </a:extLst>
                </a:gridCol>
                <a:gridCol w="1577378">
                  <a:extLst>
                    <a:ext uri="{9D8B030D-6E8A-4147-A177-3AD203B41FA5}">
                      <a16:colId xmlns:a16="http://schemas.microsoft.com/office/drawing/2014/main" val="3952043111"/>
                    </a:ext>
                  </a:extLst>
                </a:gridCol>
              </a:tblGrid>
              <a:tr h="29238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L-2A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533422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L1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216-219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2403843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R1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219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1564151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R3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215,216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0066609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R5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3742774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R7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4614999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R9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206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15962698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남자화장실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238126"/>
                  </a:ext>
                </a:extLst>
              </a:tr>
              <a:tr h="248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L2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201-206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5976204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R2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217,218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84737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R4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8227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R6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202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 err="1"/>
                        <a:t>앞복도</a:t>
                      </a:r>
                      <a:r>
                        <a:rPr lang="en-US" altLang="ko-KR" sz="1100" baseline="0" dirty="0"/>
                        <a:t>, 203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9184673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???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478964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-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203 A/C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5163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EPS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EPS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8886472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69090"/>
              </p:ext>
            </p:extLst>
          </p:nvPr>
        </p:nvGraphicFramePr>
        <p:xfrm>
          <a:off x="319088" y="4254820"/>
          <a:ext cx="1928812" cy="1867220"/>
        </p:xfrm>
        <a:graphic>
          <a:graphicData uri="http://schemas.openxmlformats.org/drawingml/2006/table">
            <a:tbl>
              <a:tblPr firstRow="1">
                <a:tableStyleId>{8EC20E35-A176-4012-BC5E-935CFFF8708E}</a:tableStyleId>
              </a:tblPr>
              <a:tblGrid>
                <a:gridCol w="915352">
                  <a:extLst>
                    <a:ext uri="{9D8B030D-6E8A-4147-A177-3AD203B41FA5}">
                      <a16:colId xmlns:a16="http://schemas.microsoft.com/office/drawing/2014/main" val="69634195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2275078"/>
                    </a:ext>
                  </a:extLst>
                </a:gridCol>
              </a:tblGrid>
              <a:tr h="26066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ISP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연구실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332822"/>
                  </a:ext>
                </a:extLst>
              </a:tr>
              <a:tr h="26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R1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R7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1731197"/>
                  </a:ext>
                </a:extLst>
              </a:tr>
              <a:tr h="26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R2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R8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6650932"/>
                  </a:ext>
                </a:extLst>
              </a:tr>
              <a:tr h="26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R3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R9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23281020"/>
                  </a:ext>
                </a:extLst>
              </a:tr>
              <a:tr h="26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R4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UPS</a:t>
                      </a:r>
                      <a:r>
                        <a:rPr lang="en-US" altLang="ko-KR" sz="1100" baseline="0" dirty="0"/>
                        <a:t> (</a:t>
                      </a:r>
                      <a:r>
                        <a:rPr lang="ko-KR" altLang="en-US" sz="1100" baseline="0" dirty="0"/>
                        <a:t>사용</a:t>
                      </a:r>
                      <a:r>
                        <a:rPr lang="en-US" altLang="ko-KR" sz="1100" baseline="0" dirty="0"/>
                        <a:t>X)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0059918"/>
                  </a:ext>
                </a:extLst>
              </a:tr>
              <a:tr h="2606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R5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R10</a:t>
                      </a:r>
                      <a:r>
                        <a:rPr lang="en-US" altLang="ko-KR" sz="1100" baseline="0" dirty="0"/>
                        <a:t> 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58296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R6</a:t>
                      </a:r>
                      <a:endParaRPr lang="ko-KR" altLang="en-US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4993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009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2" y="2141220"/>
            <a:ext cx="9062374" cy="254234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16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solidFill>
                  <a:srgbClr val="C41F12"/>
                </a:solidFill>
                <a:latin typeface="+mn-ea"/>
              </a:rPr>
              <a:t>Enertalk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 data</a:t>
            </a:r>
            <a:endParaRPr lang="ko-KR" altLang="en-US" sz="2800" b="1" dirty="0">
              <a:solidFill>
                <a:srgbClr val="C41F12"/>
              </a:solidFill>
              <a:latin typeface="+mn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588" y="6026499"/>
            <a:ext cx="219276" cy="154305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7710292" y="5794874"/>
            <a:ext cx="301869" cy="14371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77359" y="2616172"/>
            <a:ext cx="189630" cy="1841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943184" y="2616172"/>
            <a:ext cx="195260" cy="1841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202201" y="2616172"/>
            <a:ext cx="195260" cy="1841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273656" y="2616172"/>
            <a:ext cx="195260" cy="1841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28449" y="2454806"/>
            <a:ext cx="64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U-2A-1</a:t>
            </a:r>
          </a:p>
          <a:p>
            <a:pPr algn="ctr"/>
            <a:r>
              <a:rPr lang="en-US" altLang="ko-KR" sz="900" b="1" dirty="0"/>
              <a:t>(</a:t>
            </a:r>
            <a:r>
              <a:rPr lang="ko-KR" altLang="en-US" sz="900" b="1" dirty="0"/>
              <a:t>연구실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122977" y="2426125"/>
            <a:ext cx="647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 U-2A-2</a:t>
            </a:r>
          </a:p>
          <a:p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미계측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84" y="2046407"/>
            <a:ext cx="219276" cy="15430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576138" y="1801579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L-2A(R1)</a:t>
            </a:r>
            <a:endParaRPr lang="ko-KR" altLang="en-US" sz="1100" b="1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452" y="2041935"/>
            <a:ext cx="219276" cy="15430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679" y="2041935"/>
            <a:ext cx="219276" cy="15430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176719" y="1813889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L-2A(R2)</a:t>
            </a:r>
            <a:endParaRPr lang="ko-KR" altLang="en-US" sz="11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777525" y="1800449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L-2A(R2)</a:t>
            </a:r>
            <a:endParaRPr lang="ko-KR" altLang="en-US" sz="1100" b="1" dirty="0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485" y="2060564"/>
            <a:ext cx="219276" cy="15430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2319214" y="1792078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L-2A(R3)</a:t>
            </a:r>
            <a:endParaRPr lang="ko-KR" altLang="en-US" sz="1100" b="1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840" y="2050393"/>
            <a:ext cx="219276" cy="15430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2873569" y="1781907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L-2A(R3)</a:t>
            </a:r>
            <a:endParaRPr lang="ko-KR" altLang="en-US" sz="11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321438" y="2266245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L-2B(L1)</a:t>
            </a:r>
            <a:endParaRPr lang="ko-KR" alt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240225" y="2270419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L-2B(L1)</a:t>
            </a:r>
            <a:endParaRPr lang="ko-KR" altLang="en-US" sz="1100" b="1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760" y="2050750"/>
            <a:ext cx="219276" cy="154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008489" y="1782264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L-2B(R2)</a:t>
            </a:r>
            <a:endParaRPr lang="ko-KR" altLang="en-US" sz="1100" b="1" dirty="0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366" y="2050643"/>
            <a:ext cx="219276" cy="15430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3431095" y="1782157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L-2B(R2)</a:t>
            </a:r>
            <a:endParaRPr lang="ko-KR" altLang="en-US" sz="1100" b="1" dirty="0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47" y="2043615"/>
            <a:ext cx="219276" cy="15430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542976" y="1775129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L-2B(R1)</a:t>
            </a:r>
            <a:endParaRPr lang="ko-KR" altLang="en-US" sz="11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-4804" y="3900696"/>
            <a:ext cx="64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</a:t>
            </a:r>
          </a:p>
          <a:p>
            <a:r>
              <a:rPr lang="en-US" altLang="ko-KR" sz="700" b="1" dirty="0"/>
              <a:t>(</a:t>
            </a:r>
            <a:r>
              <a:rPr lang="ko-KR" altLang="en-US" sz="600" b="1" dirty="0"/>
              <a:t>남자화장실</a:t>
            </a:r>
            <a:r>
              <a:rPr lang="en-US" altLang="ko-KR" sz="600" b="1" dirty="0"/>
              <a:t>)</a:t>
            </a:r>
            <a:endParaRPr lang="ko-KR" altLang="en-US" sz="600" b="1" dirty="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04" y="3779840"/>
            <a:ext cx="219276" cy="154305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499171" y="3120559"/>
            <a:ext cx="211230" cy="7447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71" y="3778658"/>
            <a:ext cx="219276" cy="15430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274427" y="4657239"/>
            <a:ext cx="82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 </a:t>
            </a:r>
            <a:r>
              <a:rPr lang="en-US" altLang="ko-KR" sz="1050" b="1" dirty="0"/>
              <a:t>(</a:t>
            </a:r>
            <a:r>
              <a:rPr lang="en-US" altLang="ko-KR" sz="1000" b="1" dirty="0"/>
              <a:t>EPS)</a:t>
            </a:r>
            <a:endParaRPr lang="ko-KR" altLang="en-US" sz="600" b="1" dirty="0"/>
          </a:p>
        </p:txBody>
      </p:sp>
      <p:sp>
        <p:nvSpPr>
          <p:cNvPr id="11" name="자유형 10"/>
          <p:cNvSpPr/>
          <p:nvPr/>
        </p:nvSpPr>
        <p:spPr>
          <a:xfrm>
            <a:off x="571500" y="3939540"/>
            <a:ext cx="115280" cy="762000"/>
          </a:xfrm>
          <a:custGeom>
            <a:avLst/>
            <a:gdLst>
              <a:gd name="connsiteX0" fmla="*/ 45720 w 115280"/>
              <a:gd name="connsiteY0" fmla="*/ 0 h 762000"/>
              <a:gd name="connsiteX1" fmla="*/ 114300 w 115280"/>
              <a:gd name="connsiteY1" fmla="*/ 464820 h 762000"/>
              <a:gd name="connsiteX2" fmla="*/ 0 w 115280"/>
              <a:gd name="connsiteY2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80" h="762000">
                <a:moveTo>
                  <a:pt x="45720" y="0"/>
                </a:moveTo>
                <a:cubicBezTo>
                  <a:pt x="83820" y="168910"/>
                  <a:pt x="121920" y="337820"/>
                  <a:pt x="114300" y="464820"/>
                </a:cubicBezTo>
                <a:cubicBezTo>
                  <a:pt x="106680" y="591820"/>
                  <a:pt x="53340" y="676910"/>
                  <a:pt x="0" y="7620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5131724" y="2141219"/>
            <a:ext cx="582205" cy="6591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8891669" y="2214869"/>
            <a:ext cx="190417" cy="6697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485" y="3792850"/>
            <a:ext cx="219276" cy="15430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071623" y="3907954"/>
            <a:ext cx="44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L-2A</a:t>
            </a:r>
          </a:p>
          <a:p>
            <a:pPr algn="ctr"/>
            <a:r>
              <a:rPr lang="en-US" altLang="ko-KR" sz="1100" b="1" dirty="0"/>
              <a:t>(R5)</a:t>
            </a:r>
            <a:endParaRPr lang="ko-KR" altLang="en-US" sz="1100" b="1" dirty="0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880" y="3785359"/>
            <a:ext cx="219276" cy="154305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1883723" y="3923658"/>
            <a:ext cx="445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</a:t>
            </a:r>
          </a:p>
          <a:p>
            <a:r>
              <a:rPr lang="en-US" altLang="ko-KR" sz="1100" b="1" dirty="0"/>
              <a:t>(R7)</a:t>
            </a:r>
            <a:endParaRPr lang="ko-KR" altLang="en-US" sz="1100" b="1" dirty="0"/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722" y="3807919"/>
            <a:ext cx="219276" cy="154305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2683565" y="3946218"/>
            <a:ext cx="445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</a:t>
            </a:r>
          </a:p>
          <a:p>
            <a:r>
              <a:rPr lang="en-US" altLang="ko-KR" sz="1100" b="1" dirty="0"/>
              <a:t>(R9)</a:t>
            </a:r>
            <a:endParaRPr lang="ko-KR" altLang="en-US" sz="1100" b="1" dirty="0"/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2701" y="3792850"/>
            <a:ext cx="219276" cy="154305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1461839" y="3907954"/>
            <a:ext cx="44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L-2A</a:t>
            </a:r>
          </a:p>
          <a:p>
            <a:pPr algn="ctr"/>
            <a:r>
              <a:rPr lang="en-US" altLang="ko-KR" sz="1100" b="1" dirty="0"/>
              <a:t>(R6)</a:t>
            </a:r>
            <a:endParaRPr lang="ko-KR" altLang="en-US" sz="1100" b="1" dirty="0"/>
          </a:p>
        </p:txBody>
      </p:sp>
      <p:pic>
        <p:nvPicPr>
          <p:cNvPr id="97" name="그림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31" y="3792850"/>
            <a:ext cx="219276" cy="154305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693169" y="3907954"/>
            <a:ext cx="446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L-2A</a:t>
            </a:r>
          </a:p>
          <a:p>
            <a:pPr algn="ctr"/>
            <a:r>
              <a:rPr lang="en-US" altLang="ko-KR" sz="1100" b="1" dirty="0"/>
              <a:t>(R4)</a:t>
            </a:r>
            <a:endParaRPr lang="ko-KR" altLang="en-US" sz="1100" b="1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973" y="2937004"/>
            <a:ext cx="219276" cy="154305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1559727" y="2872307"/>
            <a:ext cx="769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L-2A (R6)</a:t>
            </a:r>
            <a:endParaRPr lang="ko-KR" altLang="en-US" sz="1100" b="1" dirty="0"/>
          </a:p>
        </p:txBody>
      </p:sp>
      <p:sp>
        <p:nvSpPr>
          <p:cNvPr id="18" name="타원 17"/>
          <p:cNvSpPr/>
          <p:nvPr/>
        </p:nvSpPr>
        <p:spPr>
          <a:xfrm>
            <a:off x="888582" y="2311512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1043753" y="2286710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L-2A(L1)</a:t>
            </a:r>
            <a:endParaRPr lang="ko-KR" altLang="en-US" sz="11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2159012" y="2233629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L-2A(L1)</a:t>
            </a:r>
            <a:endParaRPr lang="ko-KR" altLang="en-US" sz="1100" b="1" dirty="0"/>
          </a:p>
        </p:txBody>
      </p:sp>
      <p:sp>
        <p:nvSpPr>
          <p:cNvPr id="103" name="타원 102"/>
          <p:cNvSpPr/>
          <p:nvPr/>
        </p:nvSpPr>
        <p:spPr>
          <a:xfrm>
            <a:off x="1970679" y="2273579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타원 103"/>
          <p:cNvSpPr/>
          <p:nvPr/>
        </p:nvSpPr>
        <p:spPr>
          <a:xfrm>
            <a:off x="3069625" y="2286132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타원 104"/>
          <p:cNvSpPr/>
          <p:nvPr/>
        </p:nvSpPr>
        <p:spPr>
          <a:xfrm>
            <a:off x="4129015" y="2309494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오른쪽 중괄호 18"/>
          <p:cNvSpPr/>
          <p:nvPr/>
        </p:nvSpPr>
        <p:spPr>
          <a:xfrm rot="5400000">
            <a:off x="1701581" y="3703191"/>
            <a:ext cx="480945" cy="18287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472" y="3801241"/>
            <a:ext cx="219276" cy="154305"/>
          </a:xfrm>
          <a:prstGeom prst="rect">
            <a:avLst/>
          </a:prstGeom>
        </p:spPr>
      </p:pic>
      <p:sp>
        <p:nvSpPr>
          <p:cNvPr id="107" name="TextBox 106"/>
          <p:cNvSpPr txBox="1"/>
          <p:nvPr/>
        </p:nvSpPr>
        <p:spPr>
          <a:xfrm>
            <a:off x="2305315" y="3939540"/>
            <a:ext cx="445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</a:t>
            </a:r>
          </a:p>
          <a:p>
            <a:r>
              <a:rPr lang="en-US" altLang="ko-KR" sz="700" b="1" dirty="0"/>
              <a:t>(</a:t>
            </a:r>
            <a:r>
              <a:rPr lang="ko-KR" altLang="en-US" sz="700" b="1" dirty="0"/>
              <a:t>이름없음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예상</a:t>
            </a:r>
            <a:r>
              <a:rPr lang="en-US" altLang="ko-KR" sz="700" b="1" dirty="0"/>
              <a:t>)</a:t>
            </a:r>
            <a:endParaRPr lang="ko-KR" altLang="en-US" sz="700" b="1" dirty="0"/>
          </a:p>
        </p:txBody>
      </p:sp>
      <p:sp>
        <p:nvSpPr>
          <p:cNvPr id="108" name="타원 107"/>
          <p:cNvSpPr/>
          <p:nvPr/>
        </p:nvSpPr>
        <p:spPr>
          <a:xfrm>
            <a:off x="1582701" y="4979373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0" name="TextBox 109"/>
          <p:cNvSpPr txBox="1"/>
          <p:nvPr/>
        </p:nvSpPr>
        <p:spPr>
          <a:xfrm>
            <a:off x="1756425" y="4952582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L-2A(L2)</a:t>
            </a:r>
            <a:endParaRPr lang="ko-KR" altLang="en-US" sz="1100" b="1" dirty="0"/>
          </a:p>
        </p:txBody>
      </p:sp>
      <p:sp>
        <p:nvSpPr>
          <p:cNvPr id="111" name="직사각형 110"/>
          <p:cNvSpPr/>
          <p:nvPr/>
        </p:nvSpPr>
        <p:spPr>
          <a:xfrm>
            <a:off x="1593188" y="3252566"/>
            <a:ext cx="196698" cy="118744"/>
          </a:xfrm>
          <a:prstGeom prst="rect">
            <a:avLst/>
          </a:prstGeom>
          <a:pattFill prst="dkHorz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1500611" y="3360608"/>
            <a:ext cx="4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203 A/C</a:t>
            </a:r>
            <a:endParaRPr lang="ko-KR" altLang="en-US" sz="10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961397" y="4701540"/>
            <a:ext cx="64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L-2B</a:t>
            </a:r>
          </a:p>
          <a:p>
            <a:pPr algn="ctr"/>
            <a:r>
              <a:rPr lang="en-US" altLang="ko-KR" sz="700" b="1" dirty="0"/>
              <a:t>(</a:t>
            </a:r>
            <a:r>
              <a:rPr lang="ko-KR" altLang="en-US" sz="600" b="1" dirty="0"/>
              <a:t>남자화장실</a:t>
            </a:r>
            <a:r>
              <a:rPr lang="en-US" altLang="ko-KR" sz="600" b="1" dirty="0"/>
              <a:t>)</a:t>
            </a:r>
            <a:endParaRPr lang="ko-KR" altLang="en-US" sz="600" b="1" dirty="0"/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111" y="4580684"/>
            <a:ext cx="219276" cy="154305"/>
          </a:xfrm>
          <a:prstGeom prst="rect">
            <a:avLst/>
          </a:prstGeom>
        </p:spPr>
      </p:pic>
      <p:sp>
        <p:nvSpPr>
          <p:cNvPr id="115" name="TextBox 114"/>
          <p:cNvSpPr txBox="1"/>
          <p:nvPr/>
        </p:nvSpPr>
        <p:spPr>
          <a:xfrm>
            <a:off x="5404119" y="4392262"/>
            <a:ext cx="64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L-2B</a:t>
            </a:r>
          </a:p>
          <a:p>
            <a:pPr algn="ctr"/>
            <a:r>
              <a:rPr lang="en-US" altLang="ko-KR" sz="700" b="1" dirty="0"/>
              <a:t>(</a:t>
            </a:r>
            <a:r>
              <a:rPr lang="ko-KR" altLang="en-US" sz="600" b="1" dirty="0"/>
              <a:t>여자화장실</a:t>
            </a:r>
            <a:r>
              <a:rPr lang="en-US" altLang="ko-KR" sz="600" b="1" dirty="0"/>
              <a:t>)</a:t>
            </a:r>
            <a:endParaRPr lang="ko-KR" altLang="en-US" sz="600" b="1" dirty="0"/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198" y="4266475"/>
            <a:ext cx="219276" cy="154305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708051" y="2822104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L-2B(L3)</a:t>
            </a:r>
            <a:endParaRPr lang="ko-KR" altLang="en-US" sz="1100" b="1" dirty="0"/>
          </a:p>
        </p:txBody>
      </p:sp>
      <p:sp>
        <p:nvSpPr>
          <p:cNvPr id="118" name="타원 117"/>
          <p:cNvSpPr/>
          <p:nvPr/>
        </p:nvSpPr>
        <p:spPr>
          <a:xfrm>
            <a:off x="4515628" y="2865353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369" y="3807919"/>
            <a:ext cx="219276" cy="154305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3084212" y="3946218"/>
            <a:ext cx="445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</a:t>
            </a:r>
          </a:p>
          <a:p>
            <a:r>
              <a:rPr lang="en-US" altLang="ko-KR" sz="1100" b="1" dirty="0"/>
              <a:t>(R8)</a:t>
            </a:r>
            <a:endParaRPr lang="ko-KR" altLang="en-US" sz="1100" b="1" dirty="0"/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291" y="3801241"/>
            <a:ext cx="219276" cy="15430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3488134" y="3939540"/>
            <a:ext cx="445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</a:t>
            </a:r>
          </a:p>
          <a:p>
            <a:r>
              <a:rPr lang="en-US" altLang="ko-KR" sz="1100" b="1" dirty="0"/>
              <a:t>(R7)</a:t>
            </a:r>
            <a:endParaRPr lang="ko-KR" altLang="en-US" sz="1100" b="1" dirty="0"/>
          </a:p>
        </p:txBody>
      </p:sp>
      <p:pic>
        <p:nvPicPr>
          <p:cNvPr id="129" name="그림 1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216" y="3794563"/>
            <a:ext cx="219276" cy="154305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3876059" y="3932862"/>
            <a:ext cx="445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</a:t>
            </a:r>
          </a:p>
          <a:p>
            <a:r>
              <a:rPr lang="en-US" altLang="ko-KR" sz="1100" b="1" dirty="0"/>
              <a:t>(R6)</a:t>
            </a:r>
            <a:endParaRPr lang="ko-KR" altLang="en-US" sz="1100" b="1" dirty="0"/>
          </a:p>
        </p:txBody>
      </p:sp>
      <p:pic>
        <p:nvPicPr>
          <p:cNvPr id="131" name="그림 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499" y="2909168"/>
            <a:ext cx="219276" cy="154305"/>
          </a:xfrm>
          <a:prstGeom prst="rect">
            <a:avLst/>
          </a:prstGeom>
        </p:spPr>
      </p:pic>
      <p:sp>
        <p:nvSpPr>
          <p:cNvPr id="132" name="TextBox 131"/>
          <p:cNvSpPr txBox="1"/>
          <p:nvPr/>
        </p:nvSpPr>
        <p:spPr>
          <a:xfrm>
            <a:off x="3844580" y="2837169"/>
            <a:ext cx="780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 (R5)</a:t>
            </a:r>
            <a:endParaRPr lang="ko-KR" altLang="en-US" sz="1100" b="1" dirty="0"/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829" y="3794563"/>
            <a:ext cx="219276" cy="154305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645" y="3801241"/>
            <a:ext cx="219276" cy="154305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4669692" y="3939540"/>
            <a:ext cx="48551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L-2B</a:t>
            </a:r>
          </a:p>
          <a:p>
            <a:pPr algn="ctr"/>
            <a:r>
              <a:rPr lang="en-US" altLang="ko-KR" sz="1100" b="1" dirty="0"/>
              <a:t>(R4)</a:t>
            </a:r>
            <a:endParaRPr lang="ko-KR" altLang="en-US" sz="11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4279981" y="3923657"/>
            <a:ext cx="445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</a:t>
            </a:r>
          </a:p>
          <a:p>
            <a:r>
              <a:rPr lang="en-US" altLang="ko-KR" sz="1100" b="1" dirty="0"/>
              <a:t>(R5)</a:t>
            </a:r>
            <a:endParaRPr lang="ko-KR" altLang="en-US" sz="11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83887" y="3184186"/>
            <a:ext cx="255853" cy="240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/>
          <p:cNvSpPr txBox="1"/>
          <p:nvPr/>
        </p:nvSpPr>
        <p:spPr>
          <a:xfrm>
            <a:off x="5580345" y="3109472"/>
            <a:ext cx="69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L-2B (R9)</a:t>
            </a:r>
            <a:endParaRPr lang="ko-KR" altLang="en-US" sz="1100" b="1" dirty="0"/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916" y="2060563"/>
            <a:ext cx="219276" cy="154305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5136358" y="1828083"/>
            <a:ext cx="82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 </a:t>
            </a:r>
            <a:r>
              <a:rPr lang="en-US" altLang="ko-KR" sz="1050" b="1" dirty="0"/>
              <a:t>(</a:t>
            </a:r>
            <a:r>
              <a:rPr lang="en-US" altLang="ko-KR" sz="1000" b="1" dirty="0"/>
              <a:t>EPS)</a:t>
            </a:r>
            <a:endParaRPr lang="ko-KR" altLang="en-US" sz="6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5706301" y="2178689"/>
            <a:ext cx="82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 </a:t>
            </a:r>
            <a:r>
              <a:rPr lang="en-US" altLang="ko-KR" sz="1050" b="1" dirty="0"/>
              <a:t>(</a:t>
            </a:r>
            <a:r>
              <a:rPr lang="en-US" altLang="ko-KR" sz="1000" b="1" dirty="0"/>
              <a:t>ELB)</a:t>
            </a:r>
            <a:endParaRPr lang="ko-KR" altLang="en-US" sz="600" b="1" dirty="0"/>
          </a:p>
        </p:txBody>
      </p:sp>
      <p:sp>
        <p:nvSpPr>
          <p:cNvPr id="144" name="직사각형 143"/>
          <p:cNvSpPr/>
          <p:nvPr/>
        </p:nvSpPr>
        <p:spPr>
          <a:xfrm>
            <a:off x="3207637" y="3245738"/>
            <a:ext cx="196698" cy="118744"/>
          </a:xfrm>
          <a:prstGeom prst="rect">
            <a:avLst/>
          </a:prstGeom>
          <a:pattFill prst="dkHorz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/>
          <p:cNvSpPr txBox="1"/>
          <p:nvPr/>
        </p:nvSpPr>
        <p:spPr>
          <a:xfrm>
            <a:off x="3115060" y="3353780"/>
            <a:ext cx="4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207 A/C</a:t>
            </a:r>
            <a:endParaRPr lang="ko-KR" altLang="en-US" sz="1000" b="1" dirty="0"/>
          </a:p>
        </p:txBody>
      </p:sp>
      <p:sp>
        <p:nvSpPr>
          <p:cNvPr id="146" name="오른쪽 중괄호 145"/>
          <p:cNvSpPr/>
          <p:nvPr/>
        </p:nvSpPr>
        <p:spPr>
          <a:xfrm rot="5400000">
            <a:off x="3780645" y="3754208"/>
            <a:ext cx="480945" cy="18287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/>
          <p:cNvSpPr/>
          <p:nvPr/>
        </p:nvSpPr>
        <p:spPr>
          <a:xfrm>
            <a:off x="3661765" y="5030390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8" name="TextBox 147"/>
          <p:cNvSpPr txBox="1"/>
          <p:nvPr/>
        </p:nvSpPr>
        <p:spPr>
          <a:xfrm>
            <a:off x="3835489" y="5003599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L-2B(L2)</a:t>
            </a:r>
            <a:endParaRPr lang="ko-KR" altLang="en-US" sz="1100" b="1" dirty="0"/>
          </a:p>
        </p:txBody>
      </p:sp>
      <p:sp>
        <p:nvSpPr>
          <p:cNvPr id="149" name="타원 148"/>
          <p:cNvSpPr/>
          <p:nvPr/>
        </p:nvSpPr>
        <p:spPr>
          <a:xfrm>
            <a:off x="5729815" y="3603547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TextBox 149"/>
          <p:cNvSpPr txBox="1"/>
          <p:nvPr/>
        </p:nvSpPr>
        <p:spPr>
          <a:xfrm>
            <a:off x="5903539" y="3576756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L-2B(L4)</a:t>
            </a:r>
            <a:endParaRPr lang="ko-KR" altLang="en-US" sz="11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3372339" y="2430857"/>
            <a:ext cx="647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U-2B-2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미계측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463706" y="2424337"/>
            <a:ext cx="647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U-2B-1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미계측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153" name="타원 152"/>
          <p:cNvSpPr/>
          <p:nvPr/>
        </p:nvSpPr>
        <p:spPr>
          <a:xfrm>
            <a:off x="6650311" y="2350792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4" name="TextBox 153"/>
          <p:cNvSpPr txBox="1"/>
          <p:nvPr/>
        </p:nvSpPr>
        <p:spPr>
          <a:xfrm>
            <a:off x="6824035" y="2324001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L-2C(L1)</a:t>
            </a:r>
            <a:endParaRPr lang="ko-KR" altLang="en-US" sz="1100" b="1" dirty="0"/>
          </a:p>
        </p:txBody>
      </p:sp>
      <p:sp>
        <p:nvSpPr>
          <p:cNvPr id="155" name="타원 154"/>
          <p:cNvSpPr/>
          <p:nvPr/>
        </p:nvSpPr>
        <p:spPr>
          <a:xfrm>
            <a:off x="7623417" y="2344851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6" name="TextBox 155"/>
          <p:cNvSpPr txBox="1"/>
          <p:nvPr/>
        </p:nvSpPr>
        <p:spPr>
          <a:xfrm>
            <a:off x="7797141" y="2334310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L-2C(L1)</a:t>
            </a:r>
            <a:endParaRPr lang="ko-KR" altLang="en-US" sz="1100" b="1" dirty="0"/>
          </a:p>
        </p:txBody>
      </p:sp>
      <p:sp>
        <p:nvSpPr>
          <p:cNvPr id="157" name="타원 156"/>
          <p:cNvSpPr/>
          <p:nvPr/>
        </p:nvSpPr>
        <p:spPr>
          <a:xfrm>
            <a:off x="8561435" y="2456741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pic>
        <p:nvPicPr>
          <p:cNvPr id="158" name="그림 1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013" y="2132253"/>
            <a:ext cx="219276" cy="154305"/>
          </a:xfrm>
          <a:prstGeom prst="rect">
            <a:avLst/>
          </a:prstGeom>
        </p:spPr>
      </p:pic>
      <p:sp>
        <p:nvSpPr>
          <p:cNvPr id="159" name="TextBox 158"/>
          <p:cNvSpPr txBox="1"/>
          <p:nvPr/>
        </p:nvSpPr>
        <p:spPr>
          <a:xfrm>
            <a:off x="8444925" y="1159376"/>
            <a:ext cx="82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L-2C </a:t>
            </a:r>
            <a:r>
              <a:rPr lang="en-US" altLang="ko-KR" sz="1050" b="1" dirty="0"/>
              <a:t>(</a:t>
            </a:r>
            <a:r>
              <a:rPr lang="en-US" altLang="ko-KR" sz="1000" b="1" dirty="0"/>
              <a:t>EPS)</a:t>
            </a:r>
            <a:endParaRPr lang="ko-KR" altLang="en-US" sz="600" b="1" dirty="0"/>
          </a:p>
        </p:txBody>
      </p:sp>
      <p:sp>
        <p:nvSpPr>
          <p:cNvPr id="160" name="자유형 159"/>
          <p:cNvSpPr/>
          <p:nvPr/>
        </p:nvSpPr>
        <p:spPr>
          <a:xfrm flipH="1">
            <a:off x="8886754" y="1416689"/>
            <a:ext cx="45719" cy="671145"/>
          </a:xfrm>
          <a:custGeom>
            <a:avLst/>
            <a:gdLst>
              <a:gd name="connsiteX0" fmla="*/ 45720 w 115280"/>
              <a:gd name="connsiteY0" fmla="*/ 0 h 762000"/>
              <a:gd name="connsiteX1" fmla="*/ 114300 w 115280"/>
              <a:gd name="connsiteY1" fmla="*/ 464820 h 762000"/>
              <a:gd name="connsiteX2" fmla="*/ 0 w 115280"/>
              <a:gd name="connsiteY2" fmla="*/ 76200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80" h="762000">
                <a:moveTo>
                  <a:pt x="45720" y="0"/>
                </a:moveTo>
                <a:cubicBezTo>
                  <a:pt x="83820" y="168910"/>
                  <a:pt x="121920" y="337820"/>
                  <a:pt x="114300" y="464820"/>
                </a:cubicBezTo>
                <a:cubicBezTo>
                  <a:pt x="106680" y="591820"/>
                  <a:pt x="53340" y="676910"/>
                  <a:pt x="0" y="7620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1" name="그림 1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625" y="2155189"/>
            <a:ext cx="219276" cy="154305"/>
          </a:xfrm>
          <a:prstGeom prst="rect">
            <a:avLst/>
          </a:prstGeom>
        </p:spPr>
      </p:pic>
      <p:pic>
        <p:nvPicPr>
          <p:cNvPr id="162" name="그림 1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821" y="2156016"/>
            <a:ext cx="219276" cy="154305"/>
          </a:xfrm>
          <a:prstGeom prst="rect">
            <a:avLst/>
          </a:prstGeom>
        </p:spPr>
      </p:pic>
      <p:pic>
        <p:nvPicPr>
          <p:cNvPr id="163" name="그림 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515" y="2137715"/>
            <a:ext cx="219276" cy="154305"/>
          </a:xfrm>
          <a:prstGeom prst="rect">
            <a:avLst/>
          </a:prstGeom>
        </p:spPr>
      </p:pic>
      <p:sp>
        <p:nvSpPr>
          <p:cNvPr id="164" name="TextBox 163"/>
          <p:cNvSpPr txBox="1"/>
          <p:nvPr/>
        </p:nvSpPr>
        <p:spPr>
          <a:xfrm>
            <a:off x="7634117" y="1870643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L-2B(R2)</a:t>
            </a:r>
            <a:endParaRPr lang="ko-KR" altLang="en-US" sz="11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8215393" y="1876426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L-2B(R1)</a:t>
            </a:r>
            <a:endParaRPr lang="ko-KR" altLang="en-US" sz="11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6808484" y="2467523"/>
            <a:ext cx="8650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(228</a:t>
            </a:r>
            <a:r>
              <a:rPr lang="ko-KR" altLang="en-US" sz="700" b="1" dirty="0" err="1"/>
              <a:t>매입등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144" y="4600605"/>
            <a:ext cx="219276" cy="154305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131" y="4601432"/>
            <a:ext cx="219276" cy="154305"/>
          </a:xfrm>
          <a:prstGeom prst="rect">
            <a:avLst/>
          </a:prstGeom>
        </p:spPr>
      </p:pic>
      <p:sp>
        <p:nvSpPr>
          <p:cNvPr id="170" name="TextBox 169"/>
          <p:cNvSpPr txBox="1"/>
          <p:nvPr/>
        </p:nvSpPr>
        <p:spPr>
          <a:xfrm>
            <a:off x="6627838" y="4717763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L-2B(R6)</a:t>
            </a:r>
            <a:endParaRPr lang="ko-KR" altLang="en-US" sz="1100" b="1" dirty="0"/>
          </a:p>
        </p:txBody>
      </p:sp>
      <p:sp>
        <p:nvSpPr>
          <p:cNvPr id="171" name="TextBox 170"/>
          <p:cNvSpPr txBox="1"/>
          <p:nvPr/>
        </p:nvSpPr>
        <p:spPr>
          <a:xfrm>
            <a:off x="7235382" y="4717763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L-2B(R5)</a:t>
            </a:r>
            <a:endParaRPr lang="ko-KR" altLang="en-US" sz="1100" b="1" dirty="0"/>
          </a:p>
        </p:txBody>
      </p:sp>
      <p:sp>
        <p:nvSpPr>
          <p:cNvPr id="172" name="TextBox 171"/>
          <p:cNvSpPr txBox="1"/>
          <p:nvPr/>
        </p:nvSpPr>
        <p:spPr>
          <a:xfrm>
            <a:off x="6707702" y="1896853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L-2B(R3)</a:t>
            </a:r>
            <a:endParaRPr lang="ko-KR" altLang="en-US" sz="1100" b="1" dirty="0"/>
          </a:p>
        </p:txBody>
      </p:sp>
      <p:pic>
        <p:nvPicPr>
          <p:cNvPr id="173" name="그림 1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984" y="2170937"/>
            <a:ext cx="219276" cy="154305"/>
          </a:xfrm>
          <a:prstGeom prst="rect">
            <a:avLst/>
          </a:prstGeom>
        </p:spPr>
      </p:pic>
      <p:pic>
        <p:nvPicPr>
          <p:cNvPr id="174" name="그림 1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477" y="4584382"/>
            <a:ext cx="219276" cy="154305"/>
          </a:xfrm>
          <a:prstGeom prst="rect">
            <a:avLst/>
          </a:prstGeom>
        </p:spPr>
      </p:pic>
      <p:sp>
        <p:nvSpPr>
          <p:cNvPr id="175" name="TextBox 174"/>
          <p:cNvSpPr txBox="1"/>
          <p:nvPr/>
        </p:nvSpPr>
        <p:spPr>
          <a:xfrm>
            <a:off x="7946715" y="4701540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L-2B(R4)</a:t>
            </a:r>
            <a:endParaRPr lang="ko-KR" altLang="en-US" sz="1100" b="1" dirty="0"/>
          </a:p>
        </p:txBody>
      </p:sp>
      <p:pic>
        <p:nvPicPr>
          <p:cNvPr id="176" name="그림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357" y="4591602"/>
            <a:ext cx="219276" cy="154305"/>
          </a:xfrm>
          <a:prstGeom prst="rect">
            <a:avLst/>
          </a:prstGeom>
        </p:spPr>
      </p:pic>
      <p:sp>
        <p:nvSpPr>
          <p:cNvPr id="177" name="TextBox 176"/>
          <p:cNvSpPr txBox="1"/>
          <p:nvPr/>
        </p:nvSpPr>
        <p:spPr>
          <a:xfrm>
            <a:off x="8510595" y="4708760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L-2B(R4)</a:t>
            </a:r>
            <a:endParaRPr lang="ko-KR" altLang="en-US" sz="1100" b="1" dirty="0"/>
          </a:p>
        </p:txBody>
      </p:sp>
      <p:sp>
        <p:nvSpPr>
          <p:cNvPr id="178" name="타원 177"/>
          <p:cNvSpPr/>
          <p:nvPr/>
        </p:nvSpPr>
        <p:spPr>
          <a:xfrm>
            <a:off x="6819928" y="4005560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9" name="TextBox 178"/>
          <p:cNvSpPr txBox="1"/>
          <p:nvPr/>
        </p:nvSpPr>
        <p:spPr>
          <a:xfrm>
            <a:off x="6587598" y="4242820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L-2C(L2)</a:t>
            </a:r>
            <a:endParaRPr lang="ko-KR" altLang="en-US" sz="1100" b="1" dirty="0"/>
          </a:p>
        </p:txBody>
      </p:sp>
      <p:sp>
        <p:nvSpPr>
          <p:cNvPr id="180" name="타원 179"/>
          <p:cNvSpPr/>
          <p:nvPr/>
        </p:nvSpPr>
        <p:spPr>
          <a:xfrm>
            <a:off x="7486947" y="4005560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1" name="TextBox 180"/>
          <p:cNvSpPr txBox="1"/>
          <p:nvPr/>
        </p:nvSpPr>
        <p:spPr>
          <a:xfrm>
            <a:off x="7254617" y="4242820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L-2C(L2)</a:t>
            </a:r>
            <a:endParaRPr lang="ko-KR" altLang="en-US" sz="1100" b="1" dirty="0"/>
          </a:p>
        </p:txBody>
      </p:sp>
      <p:sp>
        <p:nvSpPr>
          <p:cNvPr id="182" name="타원 181"/>
          <p:cNvSpPr/>
          <p:nvPr/>
        </p:nvSpPr>
        <p:spPr>
          <a:xfrm>
            <a:off x="8145981" y="3990383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3" name="TextBox 182"/>
          <p:cNvSpPr txBox="1"/>
          <p:nvPr/>
        </p:nvSpPr>
        <p:spPr>
          <a:xfrm>
            <a:off x="7913651" y="4227643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L-2C(L2)</a:t>
            </a:r>
            <a:endParaRPr lang="ko-KR" altLang="en-US" sz="1100" b="1" dirty="0"/>
          </a:p>
        </p:txBody>
      </p:sp>
      <p:sp>
        <p:nvSpPr>
          <p:cNvPr id="186" name="타원 185"/>
          <p:cNvSpPr/>
          <p:nvPr/>
        </p:nvSpPr>
        <p:spPr>
          <a:xfrm>
            <a:off x="8732548" y="3982724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7" name="TextBox 186"/>
          <p:cNvSpPr txBox="1"/>
          <p:nvPr/>
        </p:nvSpPr>
        <p:spPr>
          <a:xfrm>
            <a:off x="8500218" y="4219984"/>
            <a:ext cx="6477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L-2C(L2)</a:t>
            </a:r>
            <a:endParaRPr lang="ko-KR" altLang="en-US" sz="1100" b="1" dirty="0"/>
          </a:p>
        </p:txBody>
      </p:sp>
      <p:sp>
        <p:nvSpPr>
          <p:cNvPr id="188" name="타원 187"/>
          <p:cNvSpPr/>
          <p:nvPr/>
        </p:nvSpPr>
        <p:spPr>
          <a:xfrm>
            <a:off x="7762166" y="5485246"/>
            <a:ext cx="198120" cy="19812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0000"/>
                  <a:lumOff val="40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9" name="직사각형 188"/>
          <p:cNvSpPr/>
          <p:nvPr/>
        </p:nvSpPr>
        <p:spPr>
          <a:xfrm>
            <a:off x="7713398" y="5238239"/>
            <a:ext cx="295657" cy="158273"/>
          </a:xfrm>
          <a:prstGeom prst="rect">
            <a:avLst/>
          </a:prstGeom>
          <a:pattFill prst="dkHorz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8003272" y="5183280"/>
            <a:ext cx="6909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A/C</a:t>
            </a:r>
            <a:endParaRPr lang="ko-KR" altLang="en-US" sz="11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8003272" y="5451471"/>
            <a:ext cx="848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/>
              <a:t>전등설비</a:t>
            </a:r>
            <a:endParaRPr lang="ko-KR" altLang="en-US" sz="11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8040052" y="5737701"/>
            <a:ext cx="729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/>
              <a:t>분전반</a:t>
            </a:r>
            <a:endParaRPr lang="ko-KR" altLang="en-US" sz="1100" b="1" dirty="0"/>
          </a:p>
        </p:txBody>
      </p:sp>
      <p:sp>
        <p:nvSpPr>
          <p:cNvPr id="194" name="TextBox 193"/>
          <p:cNvSpPr txBox="1"/>
          <p:nvPr/>
        </p:nvSpPr>
        <p:spPr>
          <a:xfrm>
            <a:off x="8049251" y="5997385"/>
            <a:ext cx="863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/>
              <a:t>전열설비</a:t>
            </a:r>
            <a:endParaRPr lang="ko-KR" altLang="en-US" sz="1100" b="1" dirty="0"/>
          </a:p>
        </p:txBody>
      </p:sp>
      <p:sp>
        <p:nvSpPr>
          <p:cNvPr id="24" name="직사각형 23"/>
          <p:cNvSpPr/>
          <p:nvPr/>
        </p:nvSpPr>
        <p:spPr>
          <a:xfrm>
            <a:off x="7574969" y="5177493"/>
            <a:ext cx="1413864" cy="1081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653958" y="2691531"/>
            <a:ext cx="195260" cy="18415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7801396" y="2495503"/>
            <a:ext cx="6477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 U-2C-2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미계측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65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60674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17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Smart plug data</a:t>
            </a:r>
            <a:endParaRPr lang="ko-KR" altLang="en-US" sz="2800" b="1" dirty="0">
              <a:solidFill>
                <a:srgbClr val="C41F12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31144" y="1672608"/>
            <a:ext cx="6438900" cy="32385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474744" y="1680228"/>
            <a:ext cx="495300" cy="975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74744" y="2655588"/>
            <a:ext cx="4953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74744" y="3608088"/>
            <a:ext cx="4953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474744" y="4652028"/>
            <a:ext cx="4953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396014" y="3085469"/>
            <a:ext cx="1036320" cy="15030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813334" y="3966228"/>
            <a:ext cx="4953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813334" y="3025158"/>
            <a:ext cx="4953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72564" y="3958608"/>
            <a:ext cx="4953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72564" y="3006108"/>
            <a:ext cx="4953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67864" y="3958608"/>
            <a:ext cx="4953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767864" y="3006108"/>
            <a:ext cx="4953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 rot="5400000">
            <a:off x="3447574" y="1341138"/>
            <a:ext cx="495300" cy="1158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 rot="5400000">
            <a:off x="4621054" y="1325898"/>
            <a:ext cx="495300" cy="1188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 rot="5400000">
            <a:off x="5985034" y="1333518"/>
            <a:ext cx="297180" cy="975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31144" y="3966228"/>
            <a:ext cx="4953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31144" y="3025158"/>
            <a:ext cx="4953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31144" y="2072658"/>
            <a:ext cx="4953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531144" y="1672608"/>
            <a:ext cx="495300" cy="2971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879884" y="1672608"/>
            <a:ext cx="236220" cy="8305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931" y="4729265"/>
            <a:ext cx="219276" cy="15430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931" y="4203142"/>
            <a:ext cx="219276" cy="15430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931" y="3146821"/>
            <a:ext cx="219276" cy="15430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931" y="2552805"/>
            <a:ext cx="219276" cy="15430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96534" y="4560588"/>
            <a:ext cx="105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window wall-1</a:t>
            </a:r>
          </a:p>
          <a:p>
            <a:pPr algn="ctr"/>
            <a:r>
              <a:rPr lang="en-US" altLang="ko-KR" sz="1100" b="1" dirty="0"/>
              <a:t>(R5)</a:t>
            </a:r>
            <a:endParaRPr lang="ko-KR" alt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96534" y="4038983"/>
            <a:ext cx="105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window wall-2</a:t>
            </a:r>
          </a:p>
          <a:p>
            <a:pPr algn="ctr"/>
            <a:r>
              <a:rPr lang="en-US" altLang="ko-KR" sz="1100" b="1" dirty="0"/>
              <a:t>(R5)</a:t>
            </a:r>
            <a:endParaRPr lang="ko-KR" altLang="en-US" sz="1100" b="1" dirty="0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283" y="3608088"/>
            <a:ext cx="219276" cy="15430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96534" y="3517378"/>
            <a:ext cx="105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window wall-3</a:t>
            </a:r>
          </a:p>
          <a:p>
            <a:pPr algn="ctr"/>
            <a:r>
              <a:rPr lang="en-US" altLang="ko-KR" sz="1100" b="1" dirty="0"/>
              <a:t>(R3)</a:t>
            </a:r>
            <a:endParaRPr lang="ko-KR" altLang="en-US" sz="11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96534" y="2995773"/>
            <a:ext cx="105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window wall-4</a:t>
            </a:r>
          </a:p>
          <a:p>
            <a:pPr algn="ctr"/>
            <a:r>
              <a:rPr lang="en-US" altLang="ko-KR" sz="1100" b="1" dirty="0"/>
              <a:t>(R3)</a:t>
            </a:r>
            <a:endParaRPr lang="ko-KR" altLang="en-US" sz="11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96534" y="2474168"/>
            <a:ext cx="105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window wall-5</a:t>
            </a:r>
          </a:p>
          <a:p>
            <a:pPr algn="ctr"/>
            <a:r>
              <a:rPr lang="en-US" altLang="ko-KR" sz="1100" b="1" dirty="0"/>
              <a:t>(R3)</a:t>
            </a:r>
            <a:endParaRPr lang="ko-KR" altLang="en-US" sz="11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090" y="2091599"/>
            <a:ext cx="219276" cy="15430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27666" y="1701541"/>
            <a:ext cx="105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Water</a:t>
            </a:r>
          </a:p>
          <a:p>
            <a:pPr algn="ctr"/>
            <a:r>
              <a:rPr lang="en-US" altLang="ko-KR" sz="1100" b="1" dirty="0"/>
              <a:t>(R4)</a:t>
            </a:r>
            <a:endParaRPr lang="ko-KR" altLang="en-US" sz="1100" b="1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70" y="2289744"/>
            <a:ext cx="219276" cy="154305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1082040" y="1816527"/>
            <a:ext cx="304800" cy="362793"/>
          </a:xfrm>
          <a:custGeom>
            <a:avLst/>
            <a:gdLst>
              <a:gd name="connsiteX0" fmla="*/ 304800 w 304800"/>
              <a:gd name="connsiteY0" fmla="*/ 362793 h 362793"/>
              <a:gd name="connsiteX1" fmla="*/ 228600 w 304800"/>
              <a:gd name="connsiteY1" fmla="*/ 42753 h 362793"/>
              <a:gd name="connsiteX2" fmla="*/ 0 w 304800"/>
              <a:gd name="connsiteY2" fmla="*/ 12273 h 36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362793">
                <a:moveTo>
                  <a:pt x="304800" y="362793"/>
                </a:moveTo>
                <a:cubicBezTo>
                  <a:pt x="292100" y="231983"/>
                  <a:pt x="279400" y="101173"/>
                  <a:pt x="228600" y="42753"/>
                </a:cubicBezTo>
                <a:cubicBezTo>
                  <a:pt x="177800" y="-15667"/>
                  <a:pt x="88900" y="-1697"/>
                  <a:pt x="0" y="1227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91343" y="2090173"/>
            <a:ext cx="105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Refrigerator</a:t>
            </a:r>
          </a:p>
          <a:p>
            <a:pPr algn="ctr"/>
            <a:r>
              <a:rPr lang="en-US" altLang="ko-KR" sz="1100" b="1" dirty="0"/>
              <a:t>(R4)</a:t>
            </a:r>
            <a:endParaRPr lang="ko-KR" altLang="en-US" sz="1100" b="1" dirty="0"/>
          </a:p>
        </p:txBody>
      </p:sp>
      <p:sp>
        <p:nvSpPr>
          <p:cNvPr id="11" name="자유형 10"/>
          <p:cNvSpPr/>
          <p:nvPr/>
        </p:nvSpPr>
        <p:spPr>
          <a:xfrm>
            <a:off x="1181100" y="2206920"/>
            <a:ext cx="190500" cy="140040"/>
          </a:xfrm>
          <a:custGeom>
            <a:avLst/>
            <a:gdLst>
              <a:gd name="connsiteX0" fmla="*/ 190500 w 190500"/>
              <a:gd name="connsiteY0" fmla="*/ 140040 h 140040"/>
              <a:gd name="connsiteX1" fmla="*/ 121920 w 190500"/>
              <a:gd name="connsiteY1" fmla="*/ 18120 h 140040"/>
              <a:gd name="connsiteX2" fmla="*/ 0 w 190500"/>
              <a:gd name="connsiteY2" fmla="*/ 2880 h 14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140040">
                <a:moveTo>
                  <a:pt x="190500" y="140040"/>
                </a:moveTo>
                <a:cubicBezTo>
                  <a:pt x="172085" y="90510"/>
                  <a:pt x="153670" y="40980"/>
                  <a:pt x="121920" y="18120"/>
                </a:cubicBezTo>
                <a:cubicBezTo>
                  <a:pt x="90170" y="-4740"/>
                  <a:pt x="45085" y="-930"/>
                  <a:pt x="0" y="2880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662" y="1595454"/>
            <a:ext cx="219276" cy="154305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308" y="1603075"/>
            <a:ext cx="219276" cy="15430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292056" y="1184507"/>
            <a:ext cx="105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door wall-1</a:t>
            </a:r>
          </a:p>
          <a:p>
            <a:pPr algn="ctr"/>
            <a:r>
              <a:rPr lang="en-US" altLang="ko-KR" sz="1100" b="1" dirty="0"/>
              <a:t>(R7)</a:t>
            </a:r>
            <a:endParaRPr lang="ko-KR" altLang="en-US" sz="11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4328954" y="1192547"/>
            <a:ext cx="105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door wall-1</a:t>
            </a:r>
          </a:p>
          <a:p>
            <a:pPr algn="ctr"/>
            <a:r>
              <a:rPr lang="en-US" altLang="ko-KR" sz="1100" b="1" dirty="0"/>
              <a:t>(R6)</a:t>
            </a:r>
            <a:endParaRPr lang="ko-KR" altLang="en-US" sz="1100" b="1" dirty="0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79" y="1603074"/>
            <a:ext cx="219276" cy="154305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678324" y="1184506"/>
            <a:ext cx="1053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NAS</a:t>
            </a:r>
          </a:p>
          <a:p>
            <a:pPr algn="ctr"/>
            <a:r>
              <a:rPr lang="en-US" altLang="ko-KR" sz="1100" b="1" dirty="0"/>
              <a:t>(R7)</a:t>
            </a:r>
            <a:endParaRPr lang="ko-KR" altLang="en-US" sz="1100" b="1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75386" y="4691625"/>
            <a:ext cx="219276" cy="15430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2721067" y="4960282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Printer</a:t>
            </a:r>
          </a:p>
          <a:p>
            <a:pPr algn="ctr"/>
            <a:r>
              <a:rPr lang="en-US" altLang="ko-KR" sz="1100" b="1" dirty="0"/>
              <a:t>(From. Window wall-1)</a:t>
            </a:r>
            <a:endParaRPr lang="ko-KR" altLang="en-US" sz="11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51346" y="3183738"/>
            <a:ext cx="219276" cy="15430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20157" y="4654588"/>
            <a:ext cx="219276" cy="15430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89821" y="4714608"/>
            <a:ext cx="219276" cy="15430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1484179" y="5416812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TV</a:t>
            </a:r>
          </a:p>
          <a:p>
            <a:pPr algn="ctr"/>
            <a:r>
              <a:rPr lang="en-US" altLang="ko-KR" sz="1100" b="1" dirty="0"/>
              <a:t>(From. Window wall-1)</a:t>
            </a:r>
            <a:endParaRPr lang="ko-KR" altLang="en-US" sz="1100" b="1" dirty="0"/>
          </a:p>
        </p:txBody>
      </p:sp>
      <p:sp>
        <p:nvSpPr>
          <p:cNvPr id="66" name="자유형 65"/>
          <p:cNvSpPr/>
          <p:nvPr/>
        </p:nvSpPr>
        <p:spPr>
          <a:xfrm rot="4762010">
            <a:off x="2317330" y="5024055"/>
            <a:ext cx="675747" cy="376617"/>
          </a:xfrm>
          <a:custGeom>
            <a:avLst/>
            <a:gdLst>
              <a:gd name="connsiteX0" fmla="*/ 304800 w 304800"/>
              <a:gd name="connsiteY0" fmla="*/ 362793 h 362793"/>
              <a:gd name="connsiteX1" fmla="*/ 228600 w 304800"/>
              <a:gd name="connsiteY1" fmla="*/ 42753 h 362793"/>
              <a:gd name="connsiteX2" fmla="*/ 0 w 304800"/>
              <a:gd name="connsiteY2" fmla="*/ 12273 h 36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362793">
                <a:moveTo>
                  <a:pt x="304800" y="362793"/>
                </a:moveTo>
                <a:cubicBezTo>
                  <a:pt x="292100" y="231983"/>
                  <a:pt x="279400" y="101173"/>
                  <a:pt x="228600" y="42753"/>
                </a:cubicBezTo>
                <a:cubicBezTo>
                  <a:pt x="177800" y="-15667"/>
                  <a:pt x="88900" y="-1697"/>
                  <a:pt x="0" y="1227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3894016" y="5518437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OGW</a:t>
            </a:r>
          </a:p>
          <a:p>
            <a:pPr algn="ctr"/>
            <a:r>
              <a:rPr lang="en-US" altLang="ko-KR" sz="1100" b="1" dirty="0"/>
              <a:t>(From. Window wall-1)</a:t>
            </a:r>
            <a:endParaRPr lang="ko-KR" altLang="en-US" sz="1100" b="1" dirty="0"/>
          </a:p>
        </p:txBody>
      </p:sp>
      <p:sp>
        <p:nvSpPr>
          <p:cNvPr id="68" name="자유형 67"/>
          <p:cNvSpPr/>
          <p:nvPr/>
        </p:nvSpPr>
        <p:spPr>
          <a:xfrm rot="12338182">
            <a:off x="4067355" y="4949869"/>
            <a:ext cx="783157" cy="447794"/>
          </a:xfrm>
          <a:custGeom>
            <a:avLst/>
            <a:gdLst>
              <a:gd name="connsiteX0" fmla="*/ 304800 w 304800"/>
              <a:gd name="connsiteY0" fmla="*/ 362793 h 362793"/>
              <a:gd name="connsiteX1" fmla="*/ 228600 w 304800"/>
              <a:gd name="connsiteY1" fmla="*/ 42753 h 362793"/>
              <a:gd name="connsiteX2" fmla="*/ 0 w 304800"/>
              <a:gd name="connsiteY2" fmla="*/ 12273 h 36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362793">
                <a:moveTo>
                  <a:pt x="304800" y="362793"/>
                </a:moveTo>
                <a:cubicBezTo>
                  <a:pt x="292100" y="231983"/>
                  <a:pt x="279400" y="101173"/>
                  <a:pt x="228600" y="42753"/>
                </a:cubicBezTo>
                <a:cubicBezTo>
                  <a:pt x="177800" y="-15667"/>
                  <a:pt x="88900" y="-1697"/>
                  <a:pt x="0" y="12273"/>
                </a:cubicBezTo>
              </a:path>
            </a:pathLst>
          </a:cu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009031" y="4348297"/>
            <a:ext cx="219276" cy="1543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0" name="TextBox 69"/>
          <p:cNvSpPr txBox="1"/>
          <p:nvPr/>
        </p:nvSpPr>
        <p:spPr>
          <a:xfrm>
            <a:off x="3904106" y="4246734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OGW PC</a:t>
            </a:r>
          </a:p>
          <a:p>
            <a:pPr algn="ctr"/>
            <a:r>
              <a:rPr lang="en-US" altLang="ko-KR" sz="1100" b="1" dirty="0"/>
              <a:t>(From. OGW)</a:t>
            </a:r>
            <a:endParaRPr lang="ko-KR" altLang="en-US" sz="11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390180" y="2579979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KED</a:t>
            </a:r>
          </a:p>
          <a:p>
            <a:pPr algn="ctr"/>
            <a:r>
              <a:rPr lang="en-US" altLang="ko-KR" sz="1100" b="1" dirty="0"/>
              <a:t>(From. Window wall-1)</a:t>
            </a:r>
            <a:endParaRPr lang="ko-KR" altLang="en-US" sz="1100" b="1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72614" y="4840623"/>
            <a:ext cx="219276" cy="15430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443972" y="4987710"/>
            <a:ext cx="7922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L-2A(R1)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</a:rPr>
              <a:t>Enertalk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  <a:p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6282" y="4840623"/>
            <a:ext cx="219276" cy="15430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6291940" y="4968322"/>
            <a:ext cx="960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L-2B(HVAC)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</a:rPr>
              <a:t>Enertalk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0119" y="4832788"/>
            <a:ext cx="219276" cy="15430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425777" y="4960487"/>
            <a:ext cx="9609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L-2B(HVAC)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</a:rPr>
              <a:t>Enertalk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ko-KR" altLang="en-US" sz="1100" b="1" dirty="0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6003" y="4856220"/>
            <a:ext cx="219276" cy="154305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777525" y="4983919"/>
            <a:ext cx="960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L-2B(HVAC)</a:t>
            </a: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</a:rPr>
              <a:t>Enertalk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35560" y="3608172"/>
            <a:ext cx="219276" cy="15430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82236" y="3465106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KED monitor</a:t>
            </a:r>
          </a:p>
          <a:p>
            <a:pPr algn="ctr"/>
            <a:r>
              <a:rPr lang="en-US" altLang="ko-KR" sz="1100" b="1" dirty="0"/>
              <a:t>(From. KED)</a:t>
            </a:r>
            <a:endParaRPr lang="ko-KR" altLang="en-US" sz="1100" b="1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406" y="4048837"/>
            <a:ext cx="219276" cy="154305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505611" y="3920768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PKG</a:t>
            </a:r>
          </a:p>
          <a:p>
            <a:pPr algn="ctr"/>
            <a:r>
              <a:rPr lang="en-US" altLang="ko-KR" sz="1100" b="1" dirty="0"/>
              <a:t>(R1)</a:t>
            </a:r>
            <a:endParaRPr lang="ko-KR" altLang="en-US" sz="1100" b="1" dirty="0"/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339" y="3119410"/>
            <a:ext cx="219276" cy="154305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7508544" y="2991341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AYA</a:t>
            </a:r>
          </a:p>
          <a:p>
            <a:pPr algn="ctr"/>
            <a:r>
              <a:rPr lang="en-US" altLang="ko-KR" sz="1100" b="1" dirty="0"/>
              <a:t>(R2)</a:t>
            </a:r>
            <a:endParaRPr lang="ko-KR" altLang="en-US" sz="1100" b="1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61395" y="4365325"/>
            <a:ext cx="219276" cy="154305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22109" y="4364047"/>
            <a:ext cx="219276" cy="154305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27582" y="3380734"/>
            <a:ext cx="219276" cy="154305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22109" y="3398865"/>
            <a:ext cx="219276" cy="154305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5882743" y="4306374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YSW</a:t>
            </a:r>
          </a:p>
          <a:p>
            <a:pPr algn="ctr"/>
            <a:r>
              <a:rPr lang="en-US" altLang="ko-KR" sz="1100" b="1" dirty="0"/>
              <a:t>(From. L-2A(R1))</a:t>
            </a:r>
            <a:endParaRPr lang="ko-KR" altLang="en-US" sz="11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5927408" y="3300752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SJH</a:t>
            </a:r>
          </a:p>
          <a:p>
            <a:pPr algn="ctr"/>
            <a:r>
              <a:rPr lang="en-US" altLang="ko-KR" sz="1100" b="1" dirty="0"/>
              <a:t>(From. L-2A(R1))</a:t>
            </a:r>
            <a:endParaRPr lang="ko-KR" altLang="en-US" sz="11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4251513" y="2980270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PSY</a:t>
            </a:r>
          </a:p>
          <a:p>
            <a:pPr algn="ctr"/>
            <a:r>
              <a:rPr lang="en-US" altLang="ko-KR" sz="1100" b="1" dirty="0"/>
              <a:t>(From. L-2A(R1))</a:t>
            </a:r>
            <a:endParaRPr lang="ko-KR" altLang="en-US" sz="11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324600" y="3931207"/>
            <a:ext cx="16130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JHM</a:t>
            </a:r>
          </a:p>
          <a:p>
            <a:pPr algn="ctr"/>
            <a:r>
              <a:rPr lang="en-US" altLang="ko-KR" sz="1100" b="1" dirty="0"/>
              <a:t>(From. L-2A(R1))</a:t>
            </a:r>
            <a:endParaRPr lang="ko-KR" altLang="en-US" sz="11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540436" y="4922526"/>
            <a:ext cx="1053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A/C (</a:t>
            </a:r>
            <a:r>
              <a:rPr lang="en-US" altLang="ko-KR" sz="1100" b="1" dirty="0" err="1">
                <a:solidFill>
                  <a:srgbClr val="FF0000"/>
                </a:solidFill>
              </a:rPr>
              <a:t>Enertalk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29688" y="1692303"/>
            <a:ext cx="1053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</a:rPr>
              <a:t>Enertalk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9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18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</a:rPr>
              <a:t>태양광 모니터링 시스템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C8684E-9286-4FB4-BD3E-D068CFD8C2C7}"/>
              </a:ext>
            </a:extLst>
          </p:cNvPr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D9092D-58A0-4591-8838-3F7B62FCF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60847"/>
              </p:ext>
            </p:extLst>
          </p:nvPr>
        </p:nvGraphicFramePr>
        <p:xfrm>
          <a:off x="879824" y="972424"/>
          <a:ext cx="6698551" cy="335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0051">
                  <a:extLst>
                    <a:ext uri="{9D8B030D-6E8A-4147-A177-3AD203B41FA5}">
                      <a16:colId xmlns:a16="http://schemas.microsoft.com/office/drawing/2014/main" val="238790024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39395371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9269108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8729372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7323579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951488497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8360997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52739746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위치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모듈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</a:rPr>
                        <a:t>Wp)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접속반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면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인버터 구성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용량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-US" sz="1100" u="none" strike="noStrike" dirty="0">
                          <a:effectLst/>
                        </a:rPr>
                        <a:t>kW)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준공일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135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축구장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75, 100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158.4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2011.4.20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윌링스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5238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학생회관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46.06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2011.4.20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윌링스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9306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시설관리동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552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35x3, 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115.92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2009.1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9050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중앙창고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32.64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2011.4.20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959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삼성환경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54.4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2019.3.13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 CRF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836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다산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10.5x2, 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51.81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2011.2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BIPV 83x168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7451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중앙도서관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24.96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2019.3.13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 CRF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9452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LG</a:t>
                      </a:r>
                      <a:r>
                        <a:rPr lang="ko-KR" altLang="en-US" sz="1100" u="none" strike="noStrike" dirty="0">
                          <a:effectLst/>
                        </a:rPr>
                        <a:t>도서관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21.76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2019.3.13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 CRF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945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중앙연구기기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10.5x2, 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122.88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2019.3.13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477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신재생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46.08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2019.3.13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to CRF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180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지스트</a:t>
                      </a:r>
                      <a:r>
                        <a:rPr lang="en-US" sz="1100" u="none" strike="noStrike" dirty="0">
                          <a:effectLst/>
                        </a:rPr>
                        <a:t>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2014.12.30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786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기숙사</a:t>
                      </a:r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25x2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69.96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2012.4.20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101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실험동물자원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35x3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2017.2.1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8396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국제관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167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2007.11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08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교류동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175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3.15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2008.9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98714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51F696F9-0084-46E0-B804-8F77956F3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488006"/>
              </p:ext>
            </p:extLst>
          </p:nvPr>
        </p:nvGraphicFramePr>
        <p:xfrm>
          <a:off x="2085974" y="4386448"/>
          <a:ext cx="4972050" cy="2152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1EEBF7-BE34-43D0-907E-FFF80AC67A91}"/>
              </a:ext>
            </a:extLst>
          </p:cNvPr>
          <p:cNvSpPr txBox="1"/>
          <p:nvPr/>
        </p:nvSpPr>
        <p:spPr>
          <a:xfrm rot="16200000">
            <a:off x="1451506" y="5075340"/>
            <a:ext cx="10150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설비 용량</a:t>
            </a:r>
            <a:r>
              <a:rPr lang="en-US" altLang="ko-KR" sz="1050" dirty="0"/>
              <a:t>(kW)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14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</a:rPr>
              <a:t>Contents</a:t>
            </a:r>
            <a:endParaRPr lang="ko-KR" altLang="en-US" sz="2800" b="1" dirty="0">
              <a:solidFill>
                <a:srgbClr val="C41F12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47700" y="1098864"/>
            <a:ext cx="4572000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n-ea"/>
              </a:rPr>
              <a:t>GIST </a:t>
            </a:r>
            <a:r>
              <a:rPr lang="ko-KR" altLang="en-US" sz="1600" b="1" dirty="0">
                <a:latin typeface="+mn-ea"/>
              </a:rPr>
              <a:t>통합 전력 감시 시스템</a:t>
            </a:r>
            <a:endParaRPr lang="en-US" altLang="ko-KR" sz="1600" b="1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err="1">
                <a:latin typeface="+mn-ea"/>
              </a:rPr>
              <a:t>대학원동</a:t>
            </a:r>
            <a:endParaRPr lang="en-US" altLang="ko-KR" sz="1600" b="1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err="1">
                <a:latin typeface="+mn-ea"/>
              </a:rPr>
              <a:t>대학동</a:t>
            </a:r>
            <a:endParaRPr lang="en-US" altLang="ko-KR" sz="1600" b="1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 err="1">
                <a:latin typeface="+mn-ea"/>
              </a:rPr>
              <a:t>Enertalk</a:t>
            </a:r>
            <a:r>
              <a:rPr lang="en-US" altLang="ko-KR" sz="1600" b="1" dirty="0">
                <a:latin typeface="+mn-ea"/>
              </a:rPr>
              <a:t>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latin typeface="+mn-ea"/>
              </a:rPr>
              <a:t>Smart Plug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GIST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태양광 모니터링 시스템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756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ko-KR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</a:rPr>
              <a:t>통합 전력 감시 시스템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0" y="969324"/>
            <a:ext cx="162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+mn-ea"/>
              </a:rPr>
              <a:t>통신 방식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52030" y="1716476"/>
            <a:ext cx="662722" cy="64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04120" y="1894854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>
                <a:latin typeface="+mn-ea"/>
              </a:rPr>
              <a:t>Sensor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68335" y="2448004"/>
            <a:ext cx="1856598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latin typeface="+mn-ea"/>
              </a:rPr>
              <a:t>디지털 전력 </a:t>
            </a:r>
            <a:r>
              <a:rPr lang="ko-KR" altLang="en-US" sz="1100" b="1" dirty="0" err="1">
                <a:latin typeface="+mn-ea"/>
              </a:rPr>
              <a:t>계측기</a:t>
            </a:r>
            <a:r>
              <a:rPr lang="ko-KR" altLang="en-US" sz="1100" b="1" dirty="0">
                <a:latin typeface="+mn-ea"/>
              </a:rPr>
              <a:t> </a:t>
            </a:r>
            <a:endParaRPr lang="en-US" altLang="ko-KR" sz="1100" b="1" dirty="0">
              <a:latin typeface="+mn-ea"/>
            </a:endParaRPr>
          </a:p>
          <a:p>
            <a:pPr algn="ctr"/>
            <a:r>
              <a:rPr lang="ko-KR" altLang="en-US" sz="1100" dirty="0">
                <a:latin typeface="+mn-ea"/>
              </a:rPr>
              <a:t>정밀도</a:t>
            </a:r>
            <a:r>
              <a:rPr lang="en-US" altLang="ko-KR" sz="1100" dirty="0">
                <a:latin typeface="+mn-ea"/>
              </a:rPr>
              <a:t>:</a:t>
            </a:r>
            <a:r>
              <a:rPr lang="ko-KR" altLang="en-US" sz="1100" dirty="0">
                <a:latin typeface="+mn-ea"/>
              </a:rPr>
              <a:t> 전력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>
                <a:latin typeface="+mn-ea"/>
              </a:rPr>
              <a:t>전력량</a:t>
            </a:r>
            <a:r>
              <a:rPr lang="en-US" altLang="ko-KR" sz="1100" dirty="0">
                <a:latin typeface="+mn-ea"/>
              </a:rPr>
              <a:t>: 0.5%</a:t>
            </a:r>
          </a:p>
          <a:p>
            <a:pPr algn="ctr"/>
            <a:r>
              <a:rPr lang="ko-KR" altLang="en-US" sz="1100" dirty="0">
                <a:latin typeface="+mn-ea"/>
              </a:rPr>
              <a:t>통신</a:t>
            </a:r>
            <a:r>
              <a:rPr lang="en-US" altLang="ko-KR" sz="1100" dirty="0">
                <a:latin typeface="+mn-ea"/>
              </a:rPr>
              <a:t>: RS 485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12" name="직선 화살표 연결선 111"/>
          <p:cNvCxnSpPr>
            <a:stCxn id="108" idx="3"/>
          </p:cNvCxnSpPr>
          <p:nvPr/>
        </p:nvCxnSpPr>
        <p:spPr>
          <a:xfrm flipV="1">
            <a:off x="1462661" y="2031528"/>
            <a:ext cx="99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2530037" y="1716476"/>
            <a:ext cx="1289933" cy="64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510526" y="1894854"/>
            <a:ext cx="13289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Terminal Server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528033" y="2456590"/>
            <a:ext cx="12939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RS485 → TCP/IP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4791073" y="1716475"/>
            <a:ext cx="1289933" cy="640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화살표 연결선 122"/>
          <p:cNvCxnSpPr>
            <a:stCxn id="120" idx="3"/>
            <a:endCxn id="122" idx="1"/>
          </p:cNvCxnSpPr>
          <p:nvPr/>
        </p:nvCxnSpPr>
        <p:spPr>
          <a:xfrm>
            <a:off x="3839480" y="2033354"/>
            <a:ext cx="9515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4988840" y="1889719"/>
            <a:ext cx="9092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광 컨버터 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702104" y="2456590"/>
            <a:ext cx="146386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dirty="0">
                <a:latin typeface="+mn-ea"/>
              </a:rPr>
              <a:t>UTP → </a:t>
            </a:r>
            <a:r>
              <a:rPr lang="ko-KR" altLang="en-US" sz="1100" b="1" dirty="0">
                <a:latin typeface="+mn-ea"/>
              </a:rPr>
              <a:t>광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 err="1">
                <a:latin typeface="+mn-ea"/>
              </a:rPr>
              <a:t>싱글모드</a:t>
            </a:r>
            <a:endParaRPr lang="ko-KR" altLang="en-US" sz="1100" dirty="0">
              <a:latin typeface="+mn-ea"/>
            </a:endParaRPr>
          </a:p>
          <a:p>
            <a:pPr algn="ctr"/>
            <a:r>
              <a:rPr lang="en-US" altLang="ko-KR" sz="1100" b="1" dirty="0">
                <a:latin typeface="+mn-ea"/>
              </a:rPr>
              <a:t> 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6081006" y="2028218"/>
            <a:ext cx="1533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꺾인 연결선 132"/>
          <p:cNvCxnSpPr/>
          <p:nvPr/>
        </p:nvCxnSpPr>
        <p:spPr>
          <a:xfrm>
            <a:off x="6751178" y="2028216"/>
            <a:ext cx="863125" cy="8592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꺾인 연결선 138"/>
          <p:cNvCxnSpPr/>
          <p:nvPr/>
        </p:nvCxnSpPr>
        <p:spPr>
          <a:xfrm>
            <a:off x="6749170" y="2028396"/>
            <a:ext cx="865133" cy="4196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7728289" y="1889716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전기실 </a:t>
            </a:r>
            <a:r>
              <a:rPr lang="en-US" altLang="ko-KR" sz="1200" b="1" dirty="0">
                <a:latin typeface="+mn-ea"/>
              </a:rPr>
              <a:t>PC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728289" y="2318090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latin typeface="+mn-ea"/>
              </a:rPr>
              <a:t>전산실 </a:t>
            </a:r>
            <a:r>
              <a:rPr lang="en-US" altLang="ko-KR" sz="1200" b="1" dirty="0">
                <a:latin typeface="+mn-ea"/>
              </a:rPr>
              <a:t>PC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7728289" y="2746464"/>
            <a:ext cx="13088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Power Plant PC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45" name="그림 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8" y="3141435"/>
            <a:ext cx="8468869" cy="31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2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4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통합 전력 감시 시스템 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(</a:t>
            </a:r>
            <a:r>
              <a:rPr lang="ko-KR" altLang="en-US" sz="2800" b="1" dirty="0" err="1">
                <a:solidFill>
                  <a:srgbClr val="C41F12"/>
                </a:solidFill>
                <a:latin typeface="+mn-ea"/>
              </a:rPr>
              <a:t>대학원동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38161" y="2649398"/>
            <a:ext cx="897533" cy="31619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n-ea"/>
              </a:rPr>
              <a:t>KEPCO</a:t>
            </a:r>
            <a:endParaRPr lang="ko-KR" altLang="en-US" dirty="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996598" y="1859794"/>
            <a:ext cx="0" cy="195095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9" idx="3"/>
          </p:cNvCxnSpPr>
          <p:nvPr/>
        </p:nvCxnSpPr>
        <p:spPr>
          <a:xfrm>
            <a:off x="1435694" y="2807496"/>
            <a:ext cx="5609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1996598" y="1901455"/>
            <a:ext cx="1734796" cy="487110"/>
            <a:chOff x="1777525" y="2625107"/>
            <a:chExt cx="1734796" cy="487110"/>
          </a:xfrm>
        </p:grpSpPr>
        <p:cxnSp>
          <p:nvCxnSpPr>
            <p:cNvPr id="24" name="직선 연결선 23"/>
            <p:cNvCxnSpPr/>
            <p:nvPr/>
          </p:nvCxnSpPr>
          <p:spPr>
            <a:xfrm>
              <a:off x="1777525" y="2868662"/>
              <a:ext cx="5609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052002" y="2868662"/>
              <a:ext cx="4603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1996598" y="2563940"/>
            <a:ext cx="1734796" cy="487110"/>
            <a:chOff x="1777525" y="2625107"/>
            <a:chExt cx="1734796" cy="48711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1777525" y="2868662"/>
              <a:ext cx="5609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3052002" y="2868662"/>
              <a:ext cx="4603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1996598" y="3229339"/>
            <a:ext cx="1734796" cy="487110"/>
            <a:chOff x="1777525" y="2625107"/>
            <a:chExt cx="1734796" cy="487110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1777525" y="2868662"/>
              <a:ext cx="5609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3052002" y="2868662"/>
              <a:ext cx="4603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직선 연결선 40"/>
          <p:cNvCxnSpPr/>
          <p:nvPr/>
        </p:nvCxnSpPr>
        <p:spPr>
          <a:xfrm>
            <a:off x="3731394" y="1859794"/>
            <a:ext cx="0" cy="5704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3731394" y="2563940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3731394" y="3229339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99357" y="3669635"/>
            <a:ext cx="2143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2500kW (3p4w)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199356" y="3002353"/>
            <a:ext cx="2143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5000kW (3p4w)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199355" y="2343049"/>
            <a:ext cx="2143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2500kW (3p4w)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55" name="직선 연결선 54"/>
          <p:cNvCxnSpPr/>
          <p:nvPr/>
        </p:nvCxnSpPr>
        <p:spPr>
          <a:xfrm flipV="1">
            <a:off x="3731393" y="2145009"/>
            <a:ext cx="611397" cy="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3993488" y="2047581"/>
            <a:ext cx="96053" cy="18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743043" y="3472893"/>
            <a:ext cx="611397" cy="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4005138" y="3375465"/>
            <a:ext cx="96053" cy="18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3731393" y="2819373"/>
            <a:ext cx="611397" cy="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993488" y="2721945"/>
            <a:ext cx="96053" cy="18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442613" y="1958055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442613" y="265009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38975" y="330361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59705" y="1387401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71640" y="1312815"/>
            <a:ext cx="2143435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err="1">
                <a:latin typeface="+mn-ea"/>
              </a:rPr>
              <a:t>터보냉동기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냉수순환펌프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냉수순환펌프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냉각수순환펌프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냉각수 순환펌프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5565579" y="1387401"/>
            <a:ext cx="1446089" cy="1301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359705" y="2864859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565579" y="2864858"/>
            <a:ext cx="1446089" cy="25286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71640" y="2828389"/>
            <a:ext cx="214343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신소재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정보통신</a:t>
            </a:r>
            <a:r>
              <a:rPr lang="en-US" altLang="ko-KR" sz="1100" b="1" dirty="0">
                <a:latin typeface="+mn-ea"/>
              </a:rPr>
              <a:t>A,B</a:t>
            </a:r>
            <a:r>
              <a:rPr lang="ko-KR" altLang="en-US" sz="1100" b="1" dirty="0">
                <a:latin typeface="+mn-ea"/>
              </a:rPr>
              <a:t>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생명과학일반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기전공학동일반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 LG </a:t>
            </a:r>
            <a:r>
              <a:rPr lang="ko-KR" altLang="en-US" sz="1100" b="1" dirty="0">
                <a:latin typeface="+mn-ea"/>
              </a:rPr>
              <a:t>도서관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학생회관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err="1">
                <a:latin typeface="+mn-ea"/>
              </a:rPr>
              <a:t>금호관</a:t>
            </a:r>
            <a:r>
              <a:rPr lang="ko-KR" altLang="en-US" sz="1100" b="1" dirty="0">
                <a:latin typeface="+mn-ea"/>
              </a:rPr>
              <a:t>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err="1">
                <a:latin typeface="+mn-ea"/>
              </a:rPr>
              <a:t>고등광</a:t>
            </a:r>
            <a:r>
              <a:rPr lang="ko-KR" altLang="en-US" sz="1100" b="1" dirty="0">
                <a:latin typeface="+mn-ea"/>
              </a:rPr>
              <a:t>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기혼자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기숙사 </a:t>
            </a:r>
            <a:r>
              <a:rPr lang="en-US" altLang="ko-KR" sz="1100" b="1" dirty="0">
                <a:latin typeface="+mn-ea"/>
              </a:rPr>
              <a:t>9</a:t>
            </a:r>
            <a:r>
              <a:rPr lang="ko-KR" altLang="en-US" sz="1100" b="1" dirty="0">
                <a:latin typeface="+mn-ea"/>
              </a:rPr>
              <a:t>동 일반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17542" y="928999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423416" y="928999"/>
            <a:ext cx="1446089" cy="1939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529477" y="923254"/>
            <a:ext cx="21434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신소재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정보통신</a:t>
            </a:r>
            <a:r>
              <a:rPr lang="en-US" altLang="ko-KR" sz="1100" b="1" dirty="0">
                <a:latin typeface="+mn-ea"/>
              </a:rPr>
              <a:t>A,B</a:t>
            </a:r>
            <a:r>
              <a:rPr lang="ko-KR" altLang="en-US" sz="1100" b="1" dirty="0">
                <a:latin typeface="+mn-ea"/>
              </a:rPr>
              <a:t>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생명과학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기전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LG </a:t>
            </a:r>
            <a:r>
              <a:rPr lang="ko-KR" altLang="en-US" sz="1100" b="1" dirty="0">
                <a:latin typeface="+mn-ea"/>
              </a:rPr>
              <a:t>도서관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학생회관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err="1">
                <a:latin typeface="+mn-ea"/>
              </a:rPr>
              <a:t>고등광</a:t>
            </a:r>
            <a:r>
              <a:rPr lang="ko-KR" altLang="en-US" sz="1100" b="1" dirty="0">
                <a:latin typeface="+mn-ea"/>
              </a:rPr>
              <a:t>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100" b="1" dirty="0">
              <a:latin typeface="+mn-ea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314266" y="4454403"/>
            <a:ext cx="430677" cy="4306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+mn-ea"/>
              </a:rPr>
              <a:t>G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6" name="그룹 95"/>
          <p:cNvGrpSpPr/>
          <p:nvPr/>
        </p:nvGrpSpPr>
        <p:grpSpPr>
          <a:xfrm rot="5400000">
            <a:off x="957973" y="4390570"/>
            <a:ext cx="826683" cy="569962"/>
            <a:chOff x="4025633" y="4918153"/>
            <a:chExt cx="826683" cy="569962"/>
          </a:xfrm>
        </p:grpSpPr>
        <p:cxnSp>
          <p:nvCxnSpPr>
            <p:cNvPr id="88" name="직선 연결선 87"/>
            <p:cNvCxnSpPr/>
            <p:nvPr/>
          </p:nvCxnSpPr>
          <p:spPr>
            <a:xfrm flipH="1">
              <a:off x="4025633" y="5488115"/>
              <a:ext cx="82668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 rot="16200000">
              <a:off x="4377126" y="5203134"/>
              <a:ext cx="569961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rot="16200000">
              <a:off x="3938657" y="5203134"/>
              <a:ext cx="569961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1725430" y="4293358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725430" y="4770933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737244" y="4672295"/>
            <a:ext cx="3490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38553" y="3009390"/>
            <a:ext cx="1848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22.9kV (3p4w)</a:t>
            </a:r>
          </a:p>
          <a:p>
            <a:r>
              <a:rPr lang="en-US" altLang="ko-KR" sz="1100" dirty="0">
                <a:latin typeface="+mn-ea"/>
              </a:rPr>
              <a:t>Contracted power: 10MW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942788" y="1565162"/>
            <a:ext cx="1848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22.9kV to 6.6kV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8553" y="5149973"/>
            <a:ext cx="1848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n-ea"/>
              </a:rPr>
              <a:t>6.6kV, 1500kW</a:t>
            </a:r>
            <a:endParaRPr lang="ko-KR" altLang="en-US" sz="1100" dirty="0">
              <a:latin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7610" y="1052856"/>
            <a:ext cx="348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시설관리동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 err="1">
                <a:latin typeface="+mn-ea"/>
              </a:rPr>
              <a:t>중앙변전실</a:t>
            </a:r>
            <a:r>
              <a:rPr lang="en-US" altLang="ko-KR" sz="1400" b="1" dirty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2790555" y="4311167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3197554" y="4036840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38553" y="1531398"/>
            <a:ext cx="4765725" cy="2450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38553" y="3982411"/>
            <a:ext cx="2230919" cy="1477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369472" y="3980491"/>
            <a:ext cx="2534806" cy="1477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2645489" y="413984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3220385" y="4140685"/>
            <a:ext cx="864571" cy="356606"/>
            <a:chOff x="2076727" y="2625107"/>
            <a:chExt cx="1180971" cy="487110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타원 92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98" name="직선 연결선 97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직선 연결선 99"/>
          <p:cNvCxnSpPr/>
          <p:nvPr/>
        </p:nvCxnSpPr>
        <p:spPr>
          <a:xfrm>
            <a:off x="4084956" y="4036840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4070211" y="4327543"/>
            <a:ext cx="403790" cy="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4173353" y="4231553"/>
            <a:ext cx="96053" cy="18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 flipV="1">
            <a:off x="2790540" y="5052753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3197539" y="4778426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2645474" y="4881432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220370" y="4882271"/>
            <a:ext cx="864571" cy="356606"/>
            <a:chOff x="2076727" y="2625107"/>
            <a:chExt cx="1180971" cy="487110"/>
          </a:xfrm>
        </p:grpSpPr>
        <p:cxnSp>
          <p:nvCxnSpPr>
            <p:cNvPr id="110" name="직선 연결선 109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4" name="직선 연결선 113"/>
          <p:cNvCxnSpPr/>
          <p:nvPr/>
        </p:nvCxnSpPr>
        <p:spPr>
          <a:xfrm>
            <a:off x="4084941" y="4778426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4070196" y="5069129"/>
            <a:ext cx="403790" cy="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4173338" y="4973139"/>
            <a:ext cx="96053" cy="181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523124" y="413984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523124" y="4919130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698666" y="4580944"/>
            <a:ext cx="1848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217542" y="3080059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7423416" y="3080059"/>
            <a:ext cx="1446089" cy="1584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510719" y="3093618"/>
            <a:ext cx="2143435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학생회관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기숙사</a:t>
            </a:r>
            <a:r>
              <a:rPr lang="en-US" altLang="ko-KR" sz="1100" b="1" dirty="0">
                <a:latin typeface="+mn-ea"/>
              </a:rPr>
              <a:t> 9</a:t>
            </a:r>
            <a:r>
              <a:rPr lang="ko-KR" altLang="en-US" sz="1100" b="1" dirty="0">
                <a:latin typeface="+mn-ea"/>
              </a:rPr>
              <a:t>동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 err="1">
                <a:latin typeface="+mn-ea"/>
              </a:rPr>
              <a:t>교원사택</a:t>
            </a:r>
            <a:r>
              <a:rPr lang="ko-KR" altLang="en-US" sz="1100" b="1" dirty="0">
                <a:latin typeface="+mn-ea"/>
              </a:rPr>
              <a:t>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공관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 err="1">
                <a:latin typeface="+mn-ea"/>
              </a:rPr>
              <a:t>내빈관</a:t>
            </a:r>
            <a:r>
              <a:rPr lang="ko-KR" altLang="en-US" sz="1100" b="1" dirty="0">
                <a:latin typeface="+mn-ea"/>
              </a:rPr>
              <a:t>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창업</a:t>
            </a:r>
            <a:r>
              <a:rPr lang="en-US" altLang="ko-KR" sz="1100" b="1" dirty="0">
                <a:latin typeface="+mn-ea"/>
              </a:rPr>
              <a:t>B</a:t>
            </a:r>
            <a:r>
              <a:rPr lang="ko-KR" altLang="en-US" sz="1100" b="1" dirty="0">
                <a:latin typeface="+mn-ea"/>
              </a:rPr>
              <a:t>동 일반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기혼자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100" b="1" dirty="0">
              <a:latin typeface="+mn-ea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17542" y="4957421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5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7423416" y="4959099"/>
            <a:ext cx="1446089" cy="1187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510720" y="5012087"/>
            <a:ext cx="1358786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latin typeface="+mn-ea"/>
              </a:rPr>
              <a:t>학생회관 비상</a:t>
            </a:r>
            <a:endParaRPr lang="en-US" altLang="ko-KR" sz="11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 err="1">
                <a:latin typeface="+mn-ea"/>
              </a:rPr>
              <a:t>중앙창고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체육관 등 미포함 건물</a:t>
            </a:r>
            <a:r>
              <a:rPr lang="en-US" altLang="ko-KR" sz="1100" b="1" dirty="0">
                <a:latin typeface="+mn-ea"/>
              </a:rPr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359705" y="944387"/>
            <a:ext cx="173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 측정 부하</a:t>
            </a:r>
          </a:p>
        </p:txBody>
      </p:sp>
    </p:spTree>
    <p:extLst>
      <p:ext uri="{BB962C8B-B14F-4D97-AF65-F5344CB8AC3E}">
        <p14:creationId xmlns:p14="http://schemas.microsoft.com/office/powerpoint/2010/main" val="93981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5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통합 전력 감시 시스템 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(</a:t>
            </a:r>
            <a:r>
              <a:rPr lang="ko-KR" altLang="en-US" sz="2800" b="1" dirty="0" err="1">
                <a:solidFill>
                  <a:srgbClr val="C41F12"/>
                </a:solidFill>
                <a:latin typeface="+mn-ea"/>
              </a:rPr>
              <a:t>대학원동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1461" y="992537"/>
            <a:ext cx="268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신소재공학동</a:t>
            </a:r>
          </a:p>
        </p:txBody>
      </p:sp>
      <p:cxnSp>
        <p:nvCxnSpPr>
          <p:cNvPr id="71" name="직선 연결선 70"/>
          <p:cNvCxnSpPr/>
          <p:nvPr/>
        </p:nvCxnSpPr>
        <p:spPr>
          <a:xfrm flipV="1">
            <a:off x="1264798" y="2026305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1671797" y="1751978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119732" y="1854984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694628" y="1855823"/>
            <a:ext cx="864571" cy="356606"/>
            <a:chOff x="2076727" y="2625107"/>
            <a:chExt cx="1180971" cy="487110"/>
          </a:xfrm>
        </p:grpSpPr>
        <p:cxnSp>
          <p:nvCxnSpPr>
            <p:cNvPr id="78" name="직선 연결선 77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타원 78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85" name="직선 연결선 84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6" name="직선 연결선 85"/>
          <p:cNvCxnSpPr/>
          <p:nvPr/>
        </p:nvCxnSpPr>
        <p:spPr>
          <a:xfrm>
            <a:off x="2559199" y="1751978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V="1">
            <a:off x="2588653" y="2178538"/>
            <a:ext cx="699305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 flipV="1">
            <a:off x="4665657" y="2026305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5072656" y="1751978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520591" y="1854984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5095487" y="1855823"/>
            <a:ext cx="864571" cy="356606"/>
            <a:chOff x="2076727" y="2625107"/>
            <a:chExt cx="1180971" cy="487110"/>
          </a:xfrm>
        </p:grpSpPr>
        <p:cxnSp>
          <p:nvCxnSpPr>
            <p:cNvPr id="100" name="직선 연결선 99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타원 100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직선 연결선 106"/>
          <p:cNvCxnSpPr/>
          <p:nvPr/>
        </p:nvCxnSpPr>
        <p:spPr>
          <a:xfrm>
            <a:off x="5960058" y="1751978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834750" y="2208988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신소재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4234834" y="2215927"/>
            <a:ext cx="84510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신소재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72909" y="2321720"/>
            <a:ext cx="1848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538101" y="1580972"/>
            <a:ext cx="444382" cy="350378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2634603" y="1379632"/>
            <a:ext cx="8018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>
                <a:latin typeface="+mn-ea"/>
              </a:rPr>
              <a:t>신소재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>
                <a:latin typeface="+mn-ea"/>
              </a:rPr>
              <a:t>동력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260669" y="2063122"/>
            <a:ext cx="7713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환경 일반</a:t>
            </a:r>
            <a:endParaRPr lang="en-US" altLang="ko-KR" sz="1050" b="1" dirty="0">
              <a:latin typeface="+mn-ea"/>
            </a:endParaRPr>
          </a:p>
          <a:p>
            <a:pPr algn="ctr"/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5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5954473" y="2193537"/>
            <a:ext cx="699305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자유형 120"/>
          <p:cNvSpPr/>
          <p:nvPr/>
        </p:nvSpPr>
        <p:spPr>
          <a:xfrm>
            <a:off x="5971601" y="1712557"/>
            <a:ext cx="411756" cy="233792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917859" y="1463107"/>
            <a:ext cx="10326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신소재</a:t>
            </a:r>
            <a:r>
              <a:rPr lang="en-US" altLang="ko-KR" sz="900" b="1" dirty="0">
                <a:latin typeface="+mn-ea"/>
              </a:rPr>
              <a:t> </a:t>
            </a:r>
            <a:r>
              <a:rPr lang="ko-KR" altLang="en-US" sz="900" b="1" dirty="0" err="1">
                <a:latin typeface="+mn-ea"/>
              </a:rPr>
              <a:t>비상전원</a:t>
            </a:r>
            <a:endParaRPr lang="en-US" altLang="ko-KR" sz="900" b="1" dirty="0">
              <a:latin typeface="+mn-ea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6694169" y="2078121"/>
            <a:ext cx="7713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b="1" dirty="0">
                <a:latin typeface="+mn-ea"/>
              </a:rPr>
              <a:t>환경 비상</a:t>
            </a:r>
            <a:endParaRPr lang="en-US" altLang="ko-KR" sz="1050" b="1" dirty="0">
              <a:latin typeface="+mn-ea"/>
            </a:endParaRPr>
          </a:p>
          <a:p>
            <a:pPr algn="ctr"/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5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5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27013" y="1379632"/>
            <a:ext cx="3467217" cy="1252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095677" y="1379631"/>
            <a:ext cx="3467217" cy="1252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4623528" y="2348434"/>
            <a:ext cx="1848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21461" y="2858866"/>
            <a:ext cx="268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생명과학동</a:t>
            </a:r>
            <a:endParaRPr lang="ko-KR" altLang="en-US" sz="1400" b="1" dirty="0">
              <a:latin typeface="+mn-ea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 flipV="1">
            <a:off x="1050429" y="4480629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1457428" y="4206302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905363" y="4309308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2" name="그룹 131"/>
          <p:cNvGrpSpPr/>
          <p:nvPr/>
        </p:nvGrpSpPr>
        <p:grpSpPr>
          <a:xfrm>
            <a:off x="1480259" y="4310147"/>
            <a:ext cx="864571" cy="356606"/>
            <a:chOff x="2076727" y="2625107"/>
            <a:chExt cx="1180971" cy="487110"/>
          </a:xfrm>
        </p:grpSpPr>
        <p:cxnSp>
          <p:nvCxnSpPr>
            <p:cNvPr id="133" name="직선 연결선 132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타원 133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5" name="타원 134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36" name="직선 연결선 135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7" name="직선 연결선 136"/>
          <p:cNvCxnSpPr/>
          <p:nvPr/>
        </p:nvCxnSpPr>
        <p:spPr>
          <a:xfrm>
            <a:off x="2344830" y="3955251"/>
            <a:ext cx="0" cy="10663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flipV="1">
            <a:off x="2374284" y="4450975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658051" y="4663312"/>
            <a:ext cx="7697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생명 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364576" y="4774310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1" name="자유형 150"/>
          <p:cNvSpPr/>
          <p:nvPr/>
        </p:nvSpPr>
        <p:spPr>
          <a:xfrm>
            <a:off x="2323732" y="3770981"/>
            <a:ext cx="444382" cy="350378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2132913" y="3501894"/>
            <a:ext cx="15664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금호생명 일반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53" name="직사각형 152"/>
          <p:cNvSpPr/>
          <p:nvPr/>
        </p:nvSpPr>
        <p:spPr>
          <a:xfrm>
            <a:off x="2820308" y="435062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에너지홍보관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58" name="직사각형 157"/>
          <p:cNvSpPr/>
          <p:nvPr/>
        </p:nvSpPr>
        <p:spPr>
          <a:xfrm>
            <a:off x="627013" y="3245961"/>
            <a:ext cx="3467217" cy="2172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4095677" y="3245960"/>
            <a:ext cx="3467217" cy="2172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/>
          <p:nvPr/>
        </p:nvCxnSpPr>
        <p:spPr>
          <a:xfrm flipV="1">
            <a:off x="2374284" y="4910824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직사각형 161"/>
          <p:cNvSpPr/>
          <p:nvPr/>
        </p:nvSpPr>
        <p:spPr>
          <a:xfrm>
            <a:off x="2861987" y="4810472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행정동 일반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63" name="직선 연결선 162"/>
          <p:cNvCxnSpPr/>
          <p:nvPr/>
        </p:nvCxnSpPr>
        <p:spPr>
          <a:xfrm flipV="1">
            <a:off x="4520961" y="4458954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4927960" y="4184627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375895" y="4287633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66" name="그룹 165"/>
          <p:cNvGrpSpPr/>
          <p:nvPr/>
        </p:nvGrpSpPr>
        <p:grpSpPr>
          <a:xfrm>
            <a:off x="4950791" y="4288472"/>
            <a:ext cx="864571" cy="356606"/>
            <a:chOff x="2076727" y="2625107"/>
            <a:chExt cx="1180971" cy="487110"/>
          </a:xfrm>
        </p:grpSpPr>
        <p:cxnSp>
          <p:nvCxnSpPr>
            <p:cNvPr id="167" name="직선 연결선 166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69" name="타원 168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70" name="직선 연결선 169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1" name="직선 연결선 170"/>
          <p:cNvCxnSpPr/>
          <p:nvPr/>
        </p:nvCxnSpPr>
        <p:spPr>
          <a:xfrm>
            <a:off x="5815362" y="3933576"/>
            <a:ext cx="0" cy="10663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 flipV="1">
            <a:off x="5844816" y="4796087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직사각형 172"/>
          <p:cNvSpPr/>
          <p:nvPr/>
        </p:nvSpPr>
        <p:spPr>
          <a:xfrm>
            <a:off x="4128583" y="4641637"/>
            <a:ext cx="7697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생명 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835108" y="4752635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286417" y="3853589"/>
            <a:ext cx="8690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금호생명 비상 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77" name="직사각형 176"/>
          <p:cNvSpPr/>
          <p:nvPr/>
        </p:nvSpPr>
        <p:spPr>
          <a:xfrm>
            <a:off x="6332519" y="4695735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행정동 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80" name="직선 연결선 179"/>
          <p:cNvCxnSpPr/>
          <p:nvPr/>
        </p:nvCxnSpPr>
        <p:spPr>
          <a:xfrm flipV="1">
            <a:off x="5800325" y="4130588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1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6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통합 전력 감시 시스템 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(</a:t>
            </a:r>
            <a:r>
              <a:rPr lang="ko-KR" altLang="en-US" sz="2800" b="1" dirty="0" err="1">
                <a:solidFill>
                  <a:srgbClr val="C41F12"/>
                </a:solidFill>
                <a:latin typeface="+mn-ea"/>
              </a:rPr>
              <a:t>대학원동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868" y="992537"/>
            <a:ext cx="268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정보통신 </a:t>
            </a:r>
            <a:r>
              <a:rPr lang="en-US" altLang="ko-KR" sz="1400" b="1" dirty="0">
                <a:latin typeface="+mn-ea"/>
              </a:rPr>
              <a:t>A</a:t>
            </a:r>
            <a:r>
              <a:rPr lang="ko-KR" altLang="en-US" sz="1400" b="1" dirty="0">
                <a:latin typeface="+mn-ea"/>
              </a:rPr>
              <a:t>동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27013" y="1379631"/>
            <a:ext cx="3467217" cy="2021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095677" y="1379630"/>
            <a:ext cx="3467217" cy="2021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1256195" y="2296097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663194" y="2021770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11129" y="212477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686025" y="2125615"/>
            <a:ext cx="864571" cy="356606"/>
            <a:chOff x="2076727" y="2625107"/>
            <a:chExt cx="1180971" cy="487110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직선 연결선 90"/>
          <p:cNvCxnSpPr/>
          <p:nvPr/>
        </p:nvCxnSpPr>
        <p:spPr>
          <a:xfrm>
            <a:off x="2550596" y="1770719"/>
            <a:ext cx="0" cy="10663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2580050" y="2633230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977271" y="247878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정보 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70342" y="2589778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021651" y="1734178"/>
            <a:ext cx="869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정보</a:t>
            </a:r>
            <a:r>
              <a:rPr lang="en-US" altLang="ko-KR" sz="1000" b="1" dirty="0">
                <a:latin typeface="+mn-ea"/>
              </a:rPr>
              <a:t>A</a:t>
            </a:r>
          </a:p>
          <a:p>
            <a:pPr algn="ctr"/>
            <a:r>
              <a:rPr lang="en-US" altLang="ko-KR" sz="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6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ko-KR" altLang="en-US" sz="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600" b="1" dirty="0" err="1">
                <a:solidFill>
                  <a:srgbClr val="FF0000"/>
                </a:solidFill>
                <a:latin typeface="+mn-ea"/>
              </a:rPr>
              <a:t>시설관리동</a:t>
            </a:r>
            <a:r>
              <a:rPr lang="en-US" altLang="ko-KR" sz="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3171948" y="2532878"/>
            <a:ext cx="662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정보 </a:t>
            </a:r>
            <a:r>
              <a:rPr lang="en-US" altLang="ko-KR" sz="1000" b="1" dirty="0">
                <a:latin typeface="+mn-ea"/>
              </a:rPr>
              <a:t>C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2535559" y="1967731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3029373" y="2083352"/>
            <a:ext cx="869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정보</a:t>
            </a:r>
            <a:r>
              <a:rPr lang="en-US" altLang="ko-KR" sz="1000" b="1" dirty="0">
                <a:latin typeface="+mn-ea"/>
              </a:rPr>
              <a:t>B</a:t>
            </a:r>
          </a:p>
          <a:p>
            <a:pPr algn="ctr"/>
            <a:r>
              <a:rPr lang="en-US" altLang="ko-KR" sz="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6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ko-KR" altLang="en-US" sz="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600" b="1" dirty="0" err="1">
                <a:solidFill>
                  <a:srgbClr val="FF0000"/>
                </a:solidFill>
                <a:latin typeface="+mn-ea"/>
              </a:rPr>
              <a:t>시설관리동</a:t>
            </a:r>
            <a:r>
              <a:rPr lang="en-US" altLang="ko-KR" sz="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05" name="직선 연결선 104"/>
          <p:cNvCxnSpPr/>
          <p:nvPr/>
        </p:nvCxnSpPr>
        <p:spPr>
          <a:xfrm flipV="1">
            <a:off x="2543281" y="2316905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4672951" y="2260397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79950" y="1986070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27885" y="208907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5102781" y="2089915"/>
            <a:ext cx="864571" cy="356606"/>
            <a:chOff x="2076727" y="2625107"/>
            <a:chExt cx="1180971" cy="487110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0" name="직선 연결선 139"/>
          <p:cNvCxnSpPr/>
          <p:nvPr/>
        </p:nvCxnSpPr>
        <p:spPr>
          <a:xfrm>
            <a:off x="5967352" y="1677016"/>
            <a:ext cx="0" cy="141837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V="1">
            <a:off x="5996806" y="2597530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4394027" y="2443080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정보 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987098" y="2554078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438407" y="1698478"/>
            <a:ext cx="869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정보</a:t>
            </a:r>
            <a:r>
              <a:rPr lang="en-US" altLang="ko-KR" sz="1000" b="1" dirty="0">
                <a:latin typeface="+mn-ea"/>
              </a:rPr>
              <a:t>A</a:t>
            </a:r>
          </a:p>
          <a:p>
            <a:pPr algn="ctr"/>
            <a:r>
              <a:rPr lang="en-US" altLang="ko-KR" sz="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6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ko-KR" altLang="en-US" sz="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600" b="1" dirty="0" err="1">
                <a:solidFill>
                  <a:srgbClr val="FF0000"/>
                </a:solidFill>
                <a:latin typeface="+mn-ea"/>
              </a:rPr>
              <a:t>시설관리동</a:t>
            </a:r>
            <a:r>
              <a:rPr lang="en-US" altLang="ko-KR" sz="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6580768" y="2412302"/>
            <a:ext cx="662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정보 </a:t>
            </a:r>
            <a:r>
              <a:rPr lang="en-US" altLang="ko-KR" sz="1000" b="1" dirty="0">
                <a:latin typeface="+mn-ea"/>
              </a:rPr>
              <a:t>C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46" name="직선 연결선 145"/>
          <p:cNvCxnSpPr/>
          <p:nvPr/>
        </p:nvCxnSpPr>
        <p:spPr>
          <a:xfrm flipV="1">
            <a:off x="5952315" y="1932031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6446129" y="2047652"/>
            <a:ext cx="869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정보</a:t>
            </a:r>
            <a:r>
              <a:rPr lang="en-US" altLang="ko-KR" sz="1000" b="1" dirty="0">
                <a:latin typeface="+mn-ea"/>
              </a:rPr>
              <a:t>B</a:t>
            </a:r>
          </a:p>
          <a:p>
            <a:pPr algn="ctr"/>
            <a:r>
              <a:rPr lang="en-US" altLang="ko-KR" sz="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6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ko-KR" altLang="en-US" sz="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600" b="1" dirty="0" err="1">
                <a:solidFill>
                  <a:srgbClr val="FF0000"/>
                </a:solidFill>
                <a:latin typeface="+mn-ea"/>
              </a:rPr>
              <a:t>시설관리동</a:t>
            </a:r>
            <a:r>
              <a:rPr lang="en-US" altLang="ko-KR" sz="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49" name="직선 연결선 148"/>
          <p:cNvCxnSpPr/>
          <p:nvPr/>
        </p:nvCxnSpPr>
        <p:spPr>
          <a:xfrm flipV="1">
            <a:off x="5960037" y="2281205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V="1">
            <a:off x="6001748" y="2951842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6481516" y="2766614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금호관</a:t>
            </a:r>
            <a:r>
              <a:rPr lang="ko-KR" altLang="en-US" sz="1000" b="1" dirty="0">
                <a:latin typeface="+mn-ea"/>
              </a:rPr>
              <a:t> 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44138" y="3641831"/>
            <a:ext cx="268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기혼자 아파트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627013" y="4028925"/>
            <a:ext cx="3467217" cy="2021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4467461" y="4028924"/>
            <a:ext cx="3467217" cy="2021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5" name="직선 연결선 174"/>
          <p:cNvCxnSpPr/>
          <p:nvPr/>
        </p:nvCxnSpPr>
        <p:spPr>
          <a:xfrm flipV="1">
            <a:off x="1256195" y="4705570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1663194" y="4431243"/>
            <a:ext cx="0" cy="131344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111129" y="4534249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81" name="그룹 180"/>
          <p:cNvGrpSpPr/>
          <p:nvPr/>
        </p:nvGrpSpPr>
        <p:grpSpPr>
          <a:xfrm>
            <a:off x="1686025" y="4535088"/>
            <a:ext cx="864571" cy="356606"/>
            <a:chOff x="2076727" y="2625107"/>
            <a:chExt cx="1180971" cy="487110"/>
          </a:xfrm>
        </p:grpSpPr>
        <p:cxnSp>
          <p:nvCxnSpPr>
            <p:cNvPr id="182" name="직선 연결선 181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타원 182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84" name="타원 183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85" name="직선 연결선 184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6" name="직선 연결선 185"/>
          <p:cNvCxnSpPr/>
          <p:nvPr/>
        </p:nvCxnSpPr>
        <p:spPr>
          <a:xfrm>
            <a:off x="2550596" y="4180192"/>
            <a:ext cx="0" cy="10663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 flipV="1">
            <a:off x="2580050" y="5042703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직사각형 187"/>
          <p:cNvSpPr/>
          <p:nvPr/>
        </p:nvSpPr>
        <p:spPr>
          <a:xfrm>
            <a:off x="961240" y="488825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기혼자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1570342" y="4999251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3194803" y="4832116"/>
            <a:ext cx="816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기숙사 </a:t>
            </a:r>
            <a:r>
              <a:rPr lang="en-US" altLang="ko-KR" sz="1000" b="1" dirty="0">
                <a:latin typeface="+mn-ea"/>
              </a:rPr>
              <a:t>8</a:t>
            </a:r>
            <a:r>
              <a:rPr lang="ko-KR" altLang="en-US" sz="1000" b="1" dirty="0">
                <a:latin typeface="+mn-ea"/>
              </a:rPr>
              <a:t>동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93" name="직사각형 192"/>
          <p:cNvSpPr/>
          <p:nvPr/>
        </p:nvSpPr>
        <p:spPr>
          <a:xfrm>
            <a:off x="3029373" y="4211263"/>
            <a:ext cx="10582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기숙사</a:t>
            </a:r>
            <a:r>
              <a:rPr lang="en-US" altLang="ko-KR" sz="1000" b="1" dirty="0">
                <a:latin typeface="+mn-ea"/>
              </a:rPr>
              <a:t>1-7</a:t>
            </a:r>
            <a:r>
              <a:rPr lang="ko-KR" altLang="en-US" sz="1000" b="1" dirty="0">
                <a:latin typeface="+mn-ea"/>
              </a:rPr>
              <a:t>동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6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94" name="직선 연결선 193"/>
          <p:cNvCxnSpPr/>
          <p:nvPr/>
        </p:nvCxnSpPr>
        <p:spPr>
          <a:xfrm flipV="1">
            <a:off x="2543281" y="4444816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flipV="1">
            <a:off x="5016729" y="4909691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/>
          <p:cNvCxnSpPr/>
          <p:nvPr/>
        </p:nvCxnSpPr>
        <p:spPr>
          <a:xfrm>
            <a:off x="5423728" y="4312199"/>
            <a:ext cx="0" cy="142687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4871663" y="4738370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98" name="그룹 197"/>
          <p:cNvGrpSpPr/>
          <p:nvPr/>
        </p:nvGrpSpPr>
        <p:grpSpPr>
          <a:xfrm>
            <a:off x="5446559" y="4443449"/>
            <a:ext cx="864571" cy="356606"/>
            <a:chOff x="2076727" y="2625107"/>
            <a:chExt cx="1180971" cy="487110"/>
          </a:xfrm>
        </p:grpSpPr>
        <p:cxnSp>
          <p:nvCxnSpPr>
            <p:cNvPr id="199" name="직선 연결선 198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타원 199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1" name="타원 200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02" name="직선 연결선 201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3" name="직선 연결선 202"/>
          <p:cNvCxnSpPr/>
          <p:nvPr/>
        </p:nvCxnSpPr>
        <p:spPr>
          <a:xfrm>
            <a:off x="6311130" y="4326310"/>
            <a:ext cx="0" cy="6729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>
            <a:off x="4680097" y="5092374"/>
            <a:ext cx="614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err="1">
                <a:latin typeface="+mn-ea"/>
              </a:rPr>
              <a:t>오룡관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9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5356572" y="5563149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09" name="직선 연결선 208"/>
          <p:cNvCxnSpPr/>
          <p:nvPr/>
        </p:nvCxnSpPr>
        <p:spPr>
          <a:xfrm flipV="1">
            <a:off x="6296093" y="4581325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 flipV="1">
            <a:off x="6303815" y="493049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 flipV="1">
            <a:off x="6286591" y="5436600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6836905" y="5275570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국제관</a:t>
            </a:r>
            <a:r>
              <a:rPr lang="ko-KR" altLang="en-US" sz="1000" b="1" dirty="0">
                <a:latin typeface="+mn-ea"/>
              </a:rPr>
              <a:t> 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214" name="직선 연결선 213"/>
          <p:cNvCxnSpPr/>
          <p:nvPr/>
        </p:nvCxnSpPr>
        <p:spPr>
          <a:xfrm flipV="1">
            <a:off x="1672090" y="5623664"/>
            <a:ext cx="982871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2643449" y="5492852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To. </a:t>
            </a:r>
            <a:r>
              <a:rPr lang="ko-KR" altLang="en-US" sz="1000" b="1" dirty="0" err="1">
                <a:latin typeface="+mn-ea"/>
              </a:rPr>
              <a:t>오룡관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3854843" y="3663480"/>
            <a:ext cx="287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</a:t>
            </a:r>
            <a:r>
              <a:rPr lang="ko-KR" altLang="en-US" sz="1400" b="1" dirty="0" err="1">
                <a:latin typeface="+mn-ea"/>
              </a:rPr>
              <a:t>오룡관</a:t>
            </a:r>
            <a:endParaRPr lang="ko-KR" altLang="en-US" sz="1400" b="1" dirty="0">
              <a:latin typeface="+mn-ea"/>
            </a:endParaRPr>
          </a:p>
        </p:txBody>
      </p:sp>
      <p:grpSp>
        <p:nvGrpSpPr>
          <p:cNvPr id="217" name="그룹 216"/>
          <p:cNvGrpSpPr/>
          <p:nvPr/>
        </p:nvGrpSpPr>
        <p:grpSpPr>
          <a:xfrm>
            <a:off x="5435144" y="5227351"/>
            <a:ext cx="864571" cy="356606"/>
            <a:chOff x="2076727" y="2625107"/>
            <a:chExt cx="1180971" cy="487110"/>
          </a:xfrm>
        </p:grpSpPr>
        <p:cxnSp>
          <p:nvCxnSpPr>
            <p:cNvPr id="218" name="직선 연결선 217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9" name="타원 218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21" name="직선 연결선 220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2" name="직선 연결선 221"/>
          <p:cNvCxnSpPr/>
          <p:nvPr/>
        </p:nvCxnSpPr>
        <p:spPr>
          <a:xfrm>
            <a:off x="6299715" y="5110212"/>
            <a:ext cx="0" cy="6729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직사각형 222"/>
          <p:cNvSpPr/>
          <p:nvPr/>
        </p:nvSpPr>
        <p:spPr>
          <a:xfrm>
            <a:off x="6836905" y="4334194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>
                <a:latin typeface="+mn-ea"/>
              </a:rPr>
              <a:t>국제관</a:t>
            </a:r>
            <a:r>
              <a:rPr lang="ko-KR" altLang="en-US" sz="1000" b="1" dirty="0">
                <a:latin typeface="+mn-ea"/>
              </a:rPr>
              <a:t> 일반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224" name="직사각형 223"/>
          <p:cNvSpPr/>
          <p:nvPr/>
        </p:nvSpPr>
        <p:spPr>
          <a:xfrm>
            <a:off x="6795227" y="4728393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인조잔디구장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226" name="직사각형 225"/>
          <p:cNvSpPr/>
          <p:nvPr/>
        </p:nvSpPr>
        <p:spPr>
          <a:xfrm>
            <a:off x="4484820" y="4507317"/>
            <a:ext cx="8643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</a:t>
            </a:r>
            <a:r>
              <a:rPr lang="en-US" altLang="ko-KR" sz="90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기혼자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413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7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통합 전력 감시 시스템 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(</a:t>
            </a:r>
            <a:r>
              <a:rPr lang="ko-KR" altLang="en-US" sz="2800" b="1" dirty="0" err="1">
                <a:solidFill>
                  <a:srgbClr val="C41F12"/>
                </a:solidFill>
                <a:latin typeface="+mn-ea"/>
              </a:rPr>
              <a:t>대학원동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1461" y="992537"/>
            <a:ext cx="268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LG </a:t>
            </a:r>
            <a:r>
              <a:rPr lang="ko-KR" altLang="en-US" sz="1400" b="1" dirty="0">
                <a:latin typeface="+mn-ea"/>
              </a:rPr>
              <a:t>도서관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27013" y="1379631"/>
            <a:ext cx="3467217" cy="2021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095677" y="1379630"/>
            <a:ext cx="3467217" cy="2021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 flipV="1">
            <a:off x="1256195" y="2296097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1663194" y="1928778"/>
            <a:ext cx="0" cy="134426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11129" y="212477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1686025" y="1965274"/>
            <a:ext cx="864571" cy="356606"/>
            <a:chOff x="2076727" y="2625107"/>
            <a:chExt cx="1180971" cy="487110"/>
          </a:xfrm>
        </p:grpSpPr>
        <p:cxnSp>
          <p:nvCxnSpPr>
            <p:cNvPr id="82" name="직선 연결선 81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타원 82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89" name="직선 연결선 88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직선 연결선 90"/>
          <p:cNvCxnSpPr/>
          <p:nvPr/>
        </p:nvCxnSpPr>
        <p:spPr>
          <a:xfrm>
            <a:off x="2550596" y="1543043"/>
            <a:ext cx="0" cy="98220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2580050" y="2298694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849833" y="2478780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LG </a:t>
            </a:r>
            <a:r>
              <a:rPr lang="ko-KR" altLang="en-US" sz="900" b="1" dirty="0">
                <a:latin typeface="+mn-ea"/>
              </a:rPr>
              <a:t>도서관 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03565" y="1615299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009570" y="2163769"/>
            <a:ext cx="10743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LG </a:t>
            </a:r>
            <a:r>
              <a:rPr lang="ko-KR" altLang="en-US" sz="1000" b="1" dirty="0">
                <a:latin typeface="+mn-ea"/>
              </a:rPr>
              <a:t>도서관 동력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 flipV="1">
            <a:off x="2535559" y="1787943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V="1">
            <a:off x="4672951" y="2260397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>
            <a:off x="5079950" y="1787943"/>
            <a:ext cx="0" cy="148509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527885" y="208907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5102781" y="1807669"/>
            <a:ext cx="864571" cy="356606"/>
            <a:chOff x="2076727" y="2625107"/>
            <a:chExt cx="1180971" cy="487110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타원 117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0" name="직선 연결선 139"/>
          <p:cNvCxnSpPr/>
          <p:nvPr/>
        </p:nvCxnSpPr>
        <p:spPr>
          <a:xfrm>
            <a:off x="5967352" y="1677016"/>
            <a:ext cx="0" cy="64486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직사각형 141"/>
          <p:cNvSpPr/>
          <p:nvPr/>
        </p:nvSpPr>
        <p:spPr>
          <a:xfrm>
            <a:off x="4266589" y="2443080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LG </a:t>
            </a:r>
            <a:r>
              <a:rPr lang="ko-KR" altLang="en-US" sz="900" b="1" dirty="0">
                <a:latin typeface="+mn-ea"/>
              </a:rPr>
              <a:t>도서관 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987098" y="1426716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66446" y="1566858"/>
            <a:ext cx="1210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>
                <a:latin typeface="+mn-ea"/>
              </a:rPr>
              <a:t>에너지밸리기술원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93" name="직선 연결선 92"/>
          <p:cNvCxnSpPr/>
          <p:nvPr/>
        </p:nvCxnSpPr>
        <p:spPr>
          <a:xfrm flipV="1">
            <a:off x="1689401" y="268061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2140956" y="2561636"/>
            <a:ext cx="13939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To. </a:t>
            </a:r>
            <a:r>
              <a:rPr lang="ko-KR" altLang="en-US" sz="1000" b="1" dirty="0">
                <a:latin typeface="+mn-ea"/>
              </a:rPr>
              <a:t>중앙도서관 일반</a:t>
            </a:r>
            <a:endParaRPr lang="en-US" altLang="ko-KR" sz="1000" b="1" dirty="0">
              <a:latin typeface="+mn-ea"/>
            </a:endParaRPr>
          </a:p>
        </p:txBody>
      </p:sp>
      <p:cxnSp>
        <p:nvCxnSpPr>
          <p:cNvPr id="98" name="직선 연결선 97"/>
          <p:cNvCxnSpPr/>
          <p:nvPr/>
        </p:nvCxnSpPr>
        <p:spPr>
          <a:xfrm flipV="1">
            <a:off x="5987518" y="1973291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6417038" y="1838366"/>
            <a:ext cx="10743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LG </a:t>
            </a:r>
            <a:r>
              <a:rPr lang="ko-KR" altLang="en-US" sz="1000" b="1" dirty="0">
                <a:latin typeface="+mn-ea"/>
              </a:rPr>
              <a:t>도서관 비상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 flipV="1">
            <a:off x="5110233" y="254535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5561788" y="2426376"/>
            <a:ext cx="15483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To. </a:t>
            </a:r>
            <a:r>
              <a:rPr lang="ko-KR" altLang="en-US" sz="1000" b="1" dirty="0">
                <a:latin typeface="+mn-ea"/>
              </a:rPr>
              <a:t>중앙도서관 비상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28913" y="3568700"/>
            <a:ext cx="268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중앙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도서관</a:t>
            </a:r>
          </a:p>
        </p:txBody>
      </p:sp>
      <p:sp>
        <p:nvSpPr>
          <p:cNvPr id="165" name="직사각형 164"/>
          <p:cNvSpPr/>
          <p:nvPr/>
        </p:nvSpPr>
        <p:spPr>
          <a:xfrm>
            <a:off x="634465" y="3955794"/>
            <a:ext cx="3467217" cy="2021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4103129" y="3955793"/>
            <a:ext cx="3467217" cy="2021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/>
          <p:nvPr/>
        </p:nvCxnSpPr>
        <p:spPr>
          <a:xfrm flipV="1">
            <a:off x="1263647" y="4872260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1670646" y="4597933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118581" y="4700939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1693477" y="4701778"/>
            <a:ext cx="864571" cy="356606"/>
            <a:chOff x="2076727" y="2625107"/>
            <a:chExt cx="1180971" cy="48711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3" name="타원 172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직선 연결선 175"/>
          <p:cNvCxnSpPr/>
          <p:nvPr/>
        </p:nvCxnSpPr>
        <p:spPr>
          <a:xfrm>
            <a:off x="2558048" y="4597933"/>
            <a:ext cx="0" cy="6283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853277" y="5054943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중앙도서관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577794" y="5165941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 flipV="1">
            <a:off x="2543011" y="4886324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4680403" y="4836560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5087402" y="4562233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535337" y="4665239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5110233" y="4666078"/>
            <a:ext cx="864571" cy="356606"/>
            <a:chOff x="2076727" y="2625107"/>
            <a:chExt cx="1180971" cy="487110"/>
          </a:xfrm>
        </p:grpSpPr>
        <p:cxnSp>
          <p:nvCxnSpPr>
            <p:cNvPr id="226" name="직선 연결선 225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29" name="직선 연결선 228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0" name="직선 연결선 229"/>
          <p:cNvCxnSpPr/>
          <p:nvPr/>
        </p:nvCxnSpPr>
        <p:spPr>
          <a:xfrm>
            <a:off x="5974804" y="4562233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4270033" y="5019243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중앙도서관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994550" y="5130241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2997982" y="4690785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중앙도서관 일반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236" name="직선 연결선 235"/>
          <p:cNvCxnSpPr/>
          <p:nvPr/>
        </p:nvCxnSpPr>
        <p:spPr>
          <a:xfrm flipV="1">
            <a:off x="5994970" y="4855815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직사각형 239"/>
          <p:cNvSpPr/>
          <p:nvPr/>
        </p:nvSpPr>
        <p:spPr>
          <a:xfrm>
            <a:off x="660094" y="4481867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LG </a:t>
            </a:r>
            <a:r>
              <a:rPr lang="ko-KR" altLang="en-US" sz="900" dirty="0">
                <a:latin typeface="+mn-ea"/>
              </a:rPr>
              <a:t>도서관</a:t>
            </a:r>
            <a:endParaRPr lang="en-US" altLang="ko-KR" sz="900" dirty="0">
              <a:latin typeface="+mn-ea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4109685" y="4461395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LG </a:t>
            </a:r>
            <a:r>
              <a:rPr lang="ko-KR" altLang="en-US" sz="900" dirty="0">
                <a:latin typeface="+mn-ea"/>
              </a:rPr>
              <a:t>도서관</a:t>
            </a:r>
            <a:endParaRPr lang="en-US" altLang="ko-KR" sz="900" dirty="0">
              <a:latin typeface="+mn-ea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6479293" y="4700579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중앙도서관 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243" name="직선 연결선 242"/>
          <p:cNvCxnSpPr/>
          <p:nvPr/>
        </p:nvCxnSpPr>
        <p:spPr>
          <a:xfrm flipV="1">
            <a:off x="1682389" y="3071121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직사각형 243"/>
          <p:cNvSpPr/>
          <p:nvPr/>
        </p:nvSpPr>
        <p:spPr>
          <a:xfrm>
            <a:off x="2133944" y="2952138"/>
            <a:ext cx="14009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To. </a:t>
            </a:r>
            <a:r>
              <a:rPr lang="ko-KR" altLang="en-US" sz="1000" b="1" dirty="0" err="1">
                <a:latin typeface="+mn-ea"/>
              </a:rPr>
              <a:t>삼성환경</a:t>
            </a:r>
            <a:r>
              <a:rPr lang="ko-KR" altLang="en-US" sz="1000" b="1" dirty="0">
                <a:latin typeface="+mn-ea"/>
              </a:rPr>
              <a:t> 일반</a:t>
            </a:r>
            <a:endParaRPr lang="en-US" altLang="ko-KR" sz="1000" b="1" dirty="0">
              <a:latin typeface="+mn-ea"/>
            </a:endParaRPr>
          </a:p>
        </p:txBody>
      </p:sp>
      <p:cxnSp>
        <p:nvCxnSpPr>
          <p:cNvPr id="245" name="직선 연결선 244"/>
          <p:cNvCxnSpPr/>
          <p:nvPr/>
        </p:nvCxnSpPr>
        <p:spPr>
          <a:xfrm flipV="1">
            <a:off x="5095619" y="3056467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직사각형 245"/>
          <p:cNvSpPr/>
          <p:nvPr/>
        </p:nvSpPr>
        <p:spPr>
          <a:xfrm>
            <a:off x="5547174" y="2937484"/>
            <a:ext cx="13749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To. </a:t>
            </a:r>
            <a:r>
              <a:rPr lang="ko-KR" altLang="en-US" sz="1000" b="1" dirty="0" err="1">
                <a:latin typeface="+mn-ea"/>
              </a:rPr>
              <a:t>삼성환경</a:t>
            </a:r>
            <a:r>
              <a:rPr lang="ko-KR" altLang="en-US" sz="1000" b="1" dirty="0">
                <a:latin typeface="+mn-ea"/>
              </a:rPr>
              <a:t> 비상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397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8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통합 전력 감시 시스템 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(</a:t>
            </a:r>
            <a:r>
              <a:rPr lang="ko-KR" altLang="en-US" sz="2800" b="1" dirty="0" err="1">
                <a:solidFill>
                  <a:srgbClr val="C41F12"/>
                </a:solidFill>
                <a:latin typeface="+mn-ea"/>
              </a:rPr>
              <a:t>대학원동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0521" y="822781"/>
            <a:ext cx="2954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삼성환경과학연구동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27013" y="1215941"/>
            <a:ext cx="3467217" cy="1243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095677" y="1215940"/>
            <a:ext cx="3467217" cy="1243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/>
          <p:cNvSpPr txBox="1"/>
          <p:nvPr/>
        </p:nvSpPr>
        <p:spPr>
          <a:xfrm>
            <a:off x="128913" y="2594127"/>
            <a:ext cx="268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기전공학동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634465" y="2947058"/>
            <a:ext cx="3467217" cy="1690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4103129" y="2947057"/>
            <a:ext cx="3467217" cy="1690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/>
          <p:nvPr/>
        </p:nvCxnSpPr>
        <p:spPr>
          <a:xfrm flipV="1">
            <a:off x="1056682" y="3734506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1463681" y="3460179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911616" y="3563185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70" name="그룹 169"/>
          <p:cNvGrpSpPr/>
          <p:nvPr/>
        </p:nvGrpSpPr>
        <p:grpSpPr>
          <a:xfrm>
            <a:off x="1486512" y="3564024"/>
            <a:ext cx="864571" cy="356606"/>
            <a:chOff x="2076727" y="2625107"/>
            <a:chExt cx="1180971" cy="487110"/>
          </a:xfrm>
        </p:grpSpPr>
        <p:cxnSp>
          <p:nvCxnSpPr>
            <p:cNvPr id="171" name="직선 연결선 170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73" name="타원 172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74" name="직선 연결선 173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6" name="직선 연결선 175"/>
          <p:cNvCxnSpPr/>
          <p:nvPr/>
        </p:nvCxnSpPr>
        <p:spPr>
          <a:xfrm>
            <a:off x="2351083" y="3324104"/>
            <a:ext cx="0" cy="109597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직사각형 179"/>
          <p:cNvSpPr/>
          <p:nvPr/>
        </p:nvSpPr>
        <p:spPr>
          <a:xfrm>
            <a:off x="777758" y="3917189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기전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1370829" y="4028187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04" name="직선 연결선 203"/>
          <p:cNvCxnSpPr/>
          <p:nvPr/>
        </p:nvCxnSpPr>
        <p:spPr>
          <a:xfrm flipV="1">
            <a:off x="2336046" y="3673738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flipV="1">
            <a:off x="4680403" y="3698806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5087402" y="3424479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4535337" y="3527485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25" name="그룹 224"/>
          <p:cNvGrpSpPr/>
          <p:nvPr/>
        </p:nvGrpSpPr>
        <p:grpSpPr>
          <a:xfrm>
            <a:off x="5110233" y="3528324"/>
            <a:ext cx="864571" cy="356606"/>
            <a:chOff x="2076727" y="2625107"/>
            <a:chExt cx="1180971" cy="487110"/>
          </a:xfrm>
        </p:grpSpPr>
        <p:cxnSp>
          <p:nvCxnSpPr>
            <p:cNvPr id="226" name="직선 연결선 225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타원 226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29" name="직선 연결선 228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0" name="직선 연결선 229"/>
          <p:cNvCxnSpPr/>
          <p:nvPr/>
        </p:nvCxnSpPr>
        <p:spPr>
          <a:xfrm>
            <a:off x="5974804" y="3424479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직사각형 230"/>
          <p:cNvSpPr/>
          <p:nvPr/>
        </p:nvSpPr>
        <p:spPr>
          <a:xfrm>
            <a:off x="4401479" y="3881489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기전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994550" y="3992487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233" name="직사각형 232"/>
          <p:cNvSpPr/>
          <p:nvPr/>
        </p:nvSpPr>
        <p:spPr>
          <a:xfrm>
            <a:off x="2933686" y="3442654"/>
            <a:ext cx="841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행정동 </a:t>
            </a:r>
            <a:r>
              <a:rPr lang="en-US" altLang="ko-KR" sz="1000" b="1" dirty="0">
                <a:latin typeface="+mn-ea"/>
              </a:rPr>
              <a:t>A/C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236" name="직선 연결선 235"/>
          <p:cNvCxnSpPr/>
          <p:nvPr/>
        </p:nvCxnSpPr>
        <p:spPr>
          <a:xfrm flipV="1">
            <a:off x="5994970" y="353792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6479293" y="3429219"/>
            <a:ext cx="10438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기전 비상</a:t>
            </a:r>
            <a:r>
              <a:rPr lang="en-US" altLang="ko-KR" sz="1000" b="1" dirty="0">
                <a:latin typeface="+mn-ea"/>
              </a:rPr>
              <a:t> </a:t>
            </a:r>
            <a:r>
              <a:rPr lang="ko-KR" altLang="en-US" sz="1000" b="1" dirty="0">
                <a:latin typeface="+mn-ea"/>
              </a:rPr>
              <a:t>동력</a:t>
            </a:r>
            <a:endParaRPr lang="en-US" altLang="ko-KR" sz="1000" b="1" dirty="0">
              <a:latin typeface="+mn-ea"/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 flipV="1">
            <a:off x="1274918" y="1775494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1681917" y="1501167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129852" y="1604173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1704748" y="1605012"/>
            <a:ext cx="864571" cy="356606"/>
            <a:chOff x="2076727" y="2625107"/>
            <a:chExt cx="1180971" cy="487110"/>
          </a:xfrm>
        </p:grpSpPr>
        <p:cxnSp>
          <p:nvCxnSpPr>
            <p:cNvPr id="135" name="직선 연결선 134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타원 135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1" name="직선 연결선 140"/>
          <p:cNvCxnSpPr/>
          <p:nvPr/>
        </p:nvCxnSpPr>
        <p:spPr>
          <a:xfrm>
            <a:off x="2569319" y="1501167"/>
            <a:ext cx="0" cy="6283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922256" y="195817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err="1">
                <a:latin typeface="+mn-ea"/>
              </a:rPr>
              <a:t>삼성환경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589065" y="2069175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 flipV="1">
            <a:off x="2554282" y="1789558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4691674" y="1739794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5098673" y="1465467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546608" y="1568473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5121504" y="1569312"/>
            <a:ext cx="864571" cy="356606"/>
            <a:chOff x="2076727" y="2625107"/>
            <a:chExt cx="1180971" cy="487110"/>
          </a:xfrm>
        </p:grpSpPr>
        <p:cxnSp>
          <p:nvCxnSpPr>
            <p:cNvPr id="151" name="직선 연결선 150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직선 연결선 154"/>
          <p:cNvCxnSpPr/>
          <p:nvPr/>
        </p:nvCxnSpPr>
        <p:spPr>
          <a:xfrm>
            <a:off x="5986075" y="1465467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4339012" y="192247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err="1">
                <a:latin typeface="+mn-ea"/>
              </a:rPr>
              <a:t>삼성환경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005821" y="2033475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073374" y="1594019"/>
            <a:ext cx="998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삼성환경</a:t>
            </a:r>
            <a:r>
              <a:rPr lang="ko-KR" altLang="en-US" sz="1000" b="1" dirty="0">
                <a:latin typeface="+mn-ea"/>
              </a:rPr>
              <a:t> 일반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59" name="직선 연결선 158"/>
          <p:cNvCxnSpPr/>
          <p:nvPr/>
        </p:nvCxnSpPr>
        <p:spPr>
          <a:xfrm flipV="1">
            <a:off x="6006241" y="175904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671365" y="1385101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LG </a:t>
            </a:r>
            <a:r>
              <a:rPr lang="ko-KR" altLang="en-US" sz="900" dirty="0">
                <a:latin typeface="+mn-ea"/>
              </a:rPr>
              <a:t>도서관</a:t>
            </a:r>
            <a:endParaRPr lang="en-US" altLang="ko-KR" sz="900" dirty="0">
              <a:latin typeface="+mn-ea"/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4120956" y="1364629"/>
            <a:ext cx="104227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LG </a:t>
            </a:r>
            <a:r>
              <a:rPr lang="ko-KR" altLang="en-US" sz="900" dirty="0">
                <a:latin typeface="+mn-ea"/>
              </a:rPr>
              <a:t>도서관</a:t>
            </a:r>
            <a:endParaRPr lang="en-US" altLang="ko-KR" sz="900" dirty="0">
              <a:latin typeface="+mn-ea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554685" y="1603813"/>
            <a:ext cx="998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삼성환경</a:t>
            </a:r>
            <a:r>
              <a:rPr lang="ko-KR" altLang="en-US" sz="1000" b="1" dirty="0">
                <a:latin typeface="+mn-ea"/>
              </a:rPr>
              <a:t> 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63" name="자유형 162"/>
          <p:cNvSpPr/>
          <p:nvPr/>
        </p:nvSpPr>
        <p:spPr>
          <a:xfrm>
            <a:off x="2363727" y="3221914"/>
            <a:ext cx="370269" cy="181545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2340807" y="2952990"/>
            <a:ext cx="104067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기전 일반 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동력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cxnSp>
        <p:nvCxnSpPr>
          <p:cNvPr id="177" name="직선 연결선 176"/>
          <p:cNvCxnSpPr/>
          <p:nvPr/>
        </p:nvCxnSpPr>
        <p:spPr>
          <a:xfrm flipV="1">
            <a:off x="2346279" y="4054471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2914264" y="3823387"/>
            <a:ext cx="9012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행정동 </a:t>
            </a:r>
            <a:r>
              <a:rPr lang="en-US" altLang="ko-KR" sz="1000" b="1" dirty="0">
                <a:latin typeface="+mn-ea"/>
              </a:rPr>
              <a:t>MCC</a:t>
            </a:r>
            <a:br>
              <a:rPr lang="en-US" altLang="ko-KR" sz="1000" b="1" dirty="0">
                <a:latin typeface="+mn-ea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79" name="직선 연결선 178"/>
          <p:cNvCxnSpPr/>
          <p:nvPr/>
        </p:nvCxnSpPr>
        <p:spPr>
          <a:xfrm flipV="1">
            <a:off x="2351083" y="4346600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2972447" y="4216831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To. </a:t>
            </a:r>
            <a:r>
              <a:rPr lang="ko-KR" altLang="en-US" sz="1000" b="1" dirty="0">
                <a:latin typeface="+mn-ea"/>
              </a:rPr>
              <a:t>교육연구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 err="1">
                <a:latin typeface="+mn-ea"/>
              </a:rPr>
              <a:t>지원동</a:t>
            </a:r>
            <a:r>
              <a:rPr lang="ko-KR" altLang="en-US" sz="1000" b="1" dirty="0">
                <a:latin typeface="+mn-ea"/>
              </a:rPr>
              <a:t> 일반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418283" y="4755054"/>
            <a:ext cx="268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교육연구지원동</a:t>
            </a:r>
          </a:p>
        </p:txBody>
      </p:sp>
      <p:sp>
        <p:nvSpPr>
          <p:cNvPr id="183" name="직사각형 182"/>
          <p:cNvSpPr/>
          <p:nvPr/>
        </p:nvSpPr>
        <p:spPr>
          <a:xfrm>
            <a:off x="653542" y="5059150"/>
            <a:ext cx="3467217" cy="1243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122206" y="5059149"/>
            <a:ext cx="3467217" cy="1243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/>
          <p:nvPr/>
        </p:nvCxnSpPr>
        <p:spPr>
          <a:xfrm flipV="1">
            <a:off x="1301447" y="5618703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1708446" y="5344376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156381" y="5447382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948786" y="5801386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교육연구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ko-KR" altLang="en-US" sz="900" b="1" dirty="0" err="1">
                <a:latin typeface="+mn-ea"/>
              </a:rPr>
              <a:t>지원동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cxnSp>
        <p:nvCxnSpPr>
          <p:cNvPr id="197" name="직선 연결선 196"/>
          <p:cNvCxnSpPr/>
          <p:nvPr/>
        </p:nvCxnSpPr>
        <p:spPr>
          <a:xfrm flipV="1">
            <a:off x="1723358" y="5411681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/>
          <p:cNvCxnSpPr/>
          <p:nvPr/>
        </p:nvCxnSpPr>
        <p:spPr>
          <a:xfrm flipV="1">
            <a:off x="4718203" y="5583003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직선 연결선 198"/>
          <p:cNvCxnSpPr/>
          <p:nvPr/>
        </p:nvCxnSpPr>
        <p:spPr>
          <a:xfrm>
            <a:off x="5125202" y="5308676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4573137" y="5411682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01" name="그룹 200"/>
          <p:cNvGrpSpPr/>
          <p:nvPr/>
        </p:nvGrpSpPr>
        <p:grpSpPr>
          <a:xfrm>
            <a:off x="5148033" y="5412521"/>
            <a:ext cx="864571" cy="356606"/>
            <a:chOff x="2076727" y="2625107"/>
            <a:chExt cx="1180971" cy="487110"/>
          </a:xfrm>
        </p:grpSpPr>
        <p:cxnSp>
          <p:nvCxnSpPr>
            <p:cNvPr id="202" name="직선 연결선 201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05" name="타원 204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06" name="직선 연결선 205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9" name="직선 연결선 208"/>
          <p:cNvCxnSpPr/>
          <p:nvPr/>
        </p:nvCxnSpPr>
        <p:spPr>
          <a:xfrm>
            <a:off x="6012604" y="5308676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직사각형 210"/>
          <p:cNvSpPr/>
          <p:nvPr/>
        </p:nvSpPr>
        <p:spPr>
          <a:xfrm>
            <a:off x="4365541" y="5765686"/>
            <a:ext cx="64633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교육연구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ko-KR" altLang="en-US" sz="900" b="1" dirty="0" err="1">
                <a:latin typeface="+mn-ea"/>
              </a:rPr>
              <a:t>지원동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5032350" y="5876684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213" name="직사각형 212"/>
          <p:cNvSpPr/>
          <p:nvPr/>
        </p:nvSpPr>
        <p:spPr>
          <a:xfrm>
            <a:off x="2294794" y="5199270"/>
            <a:ext cx="1383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교육연구지원동 일반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214" name="직선 연결선 213"/>
          <p:cNvCxnSpPr/>
          <p:nvPr/>
        </p:nvCxnSpPr>
        <p:spPr>
          <a:xfrm flipV="1">
            <a:off x="6032770" y="5602258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844569" y="5228310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</a:t>
            </a:r>
            <a:r>
              <a:rPr lang="ko-KR" altLang="en-US" sz="900" dirty="0">
                <a:latin typeface="+mn-ea"/>
              </a:rPr>
              <a:t>기전</a:t>
            </a:r>
            <a:endParaRPr lang="en-US" altLang="ko-KR" sz="900" dirty="0">
              <a:latin typeface="+mn-ea"/>
            </a:endParaRPr>
          </a:p>
        </p:txBody>
      </p:sp>
      <p:sp>
        <p:nvSpPr>
          <p:cNvPr id="216" name="직사각형 215"/>
          <p:cNvSpPr/>
          <p:nvPr/>
        </p:nvSpPr>
        <p:spPr>
          <a:xfrm>
            <a:off x="4294159" y="5207838"/>
            <a:ext cx="7489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</a:t>
            </a:r>
            <a:r>
              <a:rPr lang="ko-KR" altLang="en-US" sz="900" dirty="0">
                <a:latin typeface="+mn-ea"/>
              </a:rPr>
              <a:t>기전</a:t>
            </a:r>
            <a:endParaRPr lang="en-US" altLang="ko-KR" sz="900" dirty="0">
              <a:latin typeface="+mn-ea"/>
            </a:endParaRPr>
          </a:p>
        </p:txBody>
      </p:sp>
      <p:sp>
        <p:nvSpPr>
          <p:cNvPr id="217" name="직사각형 216"/>
          <p:cNvSpPr/>
          <p:nvPr/>
        </p:nvSpPr>
        <p:spPr>
          <a:xfrm>
            <a:off x="6539538" y="5447022"/>
            <a:ext cx="10823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교육연구지원동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>
                <a:latin typeface="+mn-ea"/>
              </a:rPr>
              <a:t>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218" name="직선 연결선 217"/>
          <p:cNvCxnSpPr/>
          <p:nvPr/>
        </p:nvCxnSpPr>
        <p:spPr>
          <a:xfrm flipV="1">
            <a:off x="6006241" y="392469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직사각형 218"/>
          <p:cNvSpPr/>
          <p:nvPr/>
        </p:nvSpPr>
        <p:spPr>
          <a:xfrm>
            <a:off x="6509173" y="3814402"/>
            <a:ext cx="931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To. </a:t>
            </a:r>
            <a:r>
              <a:rPr lang="ko-KR" altLang="en-US" sz="1000" b="1" dirty="0">
                <a:latin typeface="+mn-ea"/>
              </a:rPr>
              <a:t>교육연구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ko-KR" altLang="en-US" sz="1000" b="1" dirty="0" err="1">
                <a:latin typeface="+mn-ea"/>
              </a:rPr>
              <a:t>지원동</a:t>
            </a:r>
            <a:r>
              <a:rPr lang="ko-KR" altLang="en-US" sz="1000" b="1" dirty="0">
                <a:latin typeface="+mn-ea"/>
              </a:rPr>
              <a:t> 비상</a:t>
            </a:r>
            <a:endParaRPr lang="en-US" altLang="ko-KR" sz="1000" b="1" dirty="0">
              <a:latin typeface="+mn-ea"/>
            </a:endParaRPr>
          </a:p>
        </p:txBody>
      </p:sp>
      <p:cxnSp>
        <p:nvCxnSpPr>
          <p:cNvPr id="220" name="직선 연결선 219"/>
          <p:cNvCxnSpPr/>
          <p:nvPr/>
        </p:nvCxnSpPr>
        <p:spPr>
          <a:xfrm flipV="1">
            <a:off x="1744954" y="5820891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2145464" y="5658717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창업 </a:t>
            </a:r>
            <a:r>
              <a:rPr lang="en-US" altLang="ko-KR" sz="1000" b="1" dirty="0">
                <a:latin typeface="+mn-ea"/>
              </a:rPr>
              <a:t>A</a:t>
            </a:r>
            <a:r>
              <a:rPr lang="ko-KR" altLang="en-US" sz="1000" b="1" dirty="0">
                <a:latin typeface="+mn-ea"/>
              </a:rPr>
              <a:t>동 </a:t>
            </a:r>
            <a:r>
              <a:rPr lang="ko-KR" altLang="en-US" sz="1000" b="1" dirty="0" err="1">
                <a:latin typeface="+mn-ea"/>
              </a:rPr>
              <a:t>증축동</a:t>
            </a:r>
            <a:r>
              <a:rPr lang="en-US" altLang="ko-KR" sz="1000" b="1" dirty="0">
                <a:latin typeface="+mn-ea"/>
              </a:rPr>
              <a:t>, </a:t>
            </a:r>
            <a:r>
              <a:rPr lang="ko-KR" altLang="en-US" sz="1000" b="1" dirty="0" err="1">
                <a:latin typeface="+mn-ea"/>
              </a:rPr>
              <a:t>일반동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791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6409738"/>
            <a:ext cx="1458437" cy="380461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538161" y="6356351"/>
            <a:ext cx="85058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63D718-2A7E-4CA1-AE5D-84903147818D}" type="slidenum">
              <a:rPr lang="ko-KR" altLang="en-US" smtClean="0">
                <a:latin typeface="+mn-ea"/>
                <a:cs typeface="Tahoma" panose="020B0604030504040204" pitchFamily="34" charset="0"/>
              </a:rPr>
              <a:t>9</a:t>
            </a:fld>
            <a:endParaRPr lang="ko-KR" altLang="en-US">
              <a:latin typeface="+mn-ea"/>
              <a:cs typeface="Tahoma" panose="020B060403050404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630" y="825471"/>
            <a:ext cx="70815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33630" y="302251"/>
            <a:ext cx="8081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GIST 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통합 전력 감시 시스템 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(</a:t>
            </a:r>
            <a:r>
              <a:rPr lang="ko-KR" altLang="en-US" sz="2800" b="1" dirty="0" err="1">
                <a:solidFill>
                  <a:srgbClr val="C41F12"/>
                </a:solidFill>
                <a:latin typeface="+mn-ea"/>
              </a:rPr>
              <a:t>대학원동</a:t>
            </a:r>
            <a:r>
              <a:rPr lang="en-US" altLang="ko-KR" sz="2800" b="1" dirty="0">
                <a:solidFill>
                  <a:srgbClr val="C41F12"/>
                </a:solidFill>
                <a:latin typeface="+mn-ea"/>
              </a:rPr>
              <a:t>)</a:t>
            </a:r>
            <a:r>
              <a:rPr lang="ko-KR" altLang="en-US" sz="2800" b="1" dirty="0">
                <a:solidFill>
                  <a:srgbClr val="C41F12"/>
                </a:solidFill>
                <a:latin typeface="+mn-ea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00521" y="1190250"/>
            <a:ext cx="3086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 err="1">
                <a:latin typeface="+mn-ea"/>
              </a:rPr>
              <a:t>극초단광양자빔연구동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627013" y="1583410"/>
            <a:ext cx="3467217" cy="2040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4095677" y="1583409"/>
            <a:ext cx="3467217" cy="2040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/>
          <p:nvPr/>
        </p:nvCxnSpPr>
        <p:spPr>
          <a:xfrm flipV="1">
            <a:off x="1274918" y="2365597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1681917" y="2091270"/>
            <a:ext cx="0" cy="143814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129852" y="219427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34" name="그룹 133"/>
          <p:cNvGrpSpPr/>
          <p:nvPr/>
        </p:nvGrpSpPr>
        <p:grpSpPr>
          <a:xfrm>
            <a:off x="1704748" y="2195115"/>
            <a:ext cx="864571" cy="356606"/>
            <a:chOff x="2076727" y="2625107"/>
            <a:chExt cx="1180971" cy="487110"/>
          </a:xfrm>
        </p:grpSpPr>
        <p:cxnSp>
          <p:nvCxnSpPr>
            <p:cNvPr id="135" name="직선 연결선 134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타원 135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7" name="타원 136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38" name="직선 연결선 137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1" name="직선 연결선 140"/>
          <p:cNvCxnSpPr/>
          <p:nvPr/>
        </p:nvCxnSpPr>
        <p:spPr>
          <a:xfrm>
            <a:off x="2569319" y="2091270"/>
            <a:ext cx="0" cy="568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979964" y="254828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err="1">
                <a:latin typeface="+mn-ea"/>
              </a:rPr>
              <a:t>극초단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589065" y="1872921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146" name="직선 연결선 145"/>
          <p:cNvCxnSpPr/>
          <p:nvPr/>
        </p:nvCxnSpPr>
        <p:spPr>
          <a:xfrm flipV="1">
            <a:off x="2554282" y="250841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 flipV="1">
            <a:off x="4691674" y="2466485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5098673" y="2192158"/>
            <a:ext cx="0" cy="133725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4546608" y="2295164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5121504" y="2296003"/>
            <a:ext cx="864571" cy="356606"/>
            <a:chOff x="2076727" y="2625107"/>
            <a:chExt cx="1180971" cy="487110"/>
          </a:xfrm>
        </p:grpSpPr>
        <p:cxnSp>
          <p:nvCxnSpPr>
            <p:cNvPr id="151" name="직선 연결선 150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타원 151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직선 연결선 154"/>
          <p:cNvCxnSpPr/>
          <p:nvPr/>
        </p:nvCxnSpPr>
        <p:spPr>
          <a:xfrm>
            <a:off x="5986075" y="2192158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직사각형 155"/>
          <p:cNvSpPr/>
          <p:nvPr/>
        </p:nvSpPr>
        <p:spPr>
          <a:xfrm>
            <a:off x="4396720" y="264916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err="1">
                <a:latin typeface="+mn-ea"/>
              </a:rPr>
              <a:t>극초단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005821" y="2760166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3009255" y="2312880"/>
            <a:ext cx="1127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국제교류동</a:t>
            </a:r>
            <a:r>
              <a:rPr lang="ko-KR" altLang="en-US" sz="1000" b="1" dirty="0">
                <a:latin typeface="+mn-ea"/>
              </a:rPr>
              <a:t> 일반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59" name="직선 연결선 158"/>
          <p:cNvCxnSpPr/>
          <p:nvPr/>
        </p:nvCxnSpPr>
        <p:spPr>
          <a:xfrm flipV="1">
            <a:off x="6006241" y="2485740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578682" y="1632515"/>
            <a:ext cx="20537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</a:t>
            </a:r>
            <a:r>
              <a:rPr lang="ko-KR" altLang="en-US" sz="900" dirty="0">
                <a:latin typeface="+mn-ea"/>
              </a:rPr>
              <a:t>고등광기술연구소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도면 없음</a:t>
            </a:r>
            <a:r>
              <a:rPr lang="en-US" altLang="ko-KR" sz="900" dirty="0">
                <a:latin typeface="+mn-ea"/>
              </a:rPr>
              <a:t>)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6490565" y="2330504"/>
            <a:ext cx="11272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국제교류동</a:t>
            </a:r>
            <a:r>
              <a:rPr lang="ko-KR" altLang="en-US" sz="1000" b="1" dirty="0">
                <a:latin typeface="+mn-ea"/>
              </a:rPr>
              <a:t> 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grpSp>
        <p:nvGrpSpPr>
          <p:cNvPr id="102" name="그룹 101"/>
          <p:cNvGrpSpPr/>
          <p:nvPr/>
        </p:nvGrpSpPr>
        <p:grpSpPr>
          <a:xfrm>
            <a:off x="1686909" y="2777433"/>
            <a:ext cx="864571" cy="356606"/>
            <a:chOff x="2076727" y="2625107"/>
            <a:chExt cx="1180971" cy="487110"/>
          </a:xfrm>
        </p:grpSpPr>
        <p:cxnSp>
          <p:nvCxnSpPr>
            <p:cNvPr id="103" name="직선 연결선 102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자유형 108"/>
          <p:cNvSpPr/>
          <p:nvPr/>
        </p:nvSpPr>
        <p:spPr>
          <a:xfrm>
            <a:off x="2585966" y="2068925"/>
            <a:ext cx="370269" cy="181545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684624" y="1791657"/>
            <a:ext cx="11560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>
                <a:latin typeface="+mn-ea"/>
              </a:rPr>
              <a:t>극초단</a:t>
            </a:r>
            <a:r>
              <a:rPr lang="ko-KR" altLang="en-US" sz="900" b="1" dirty="0">
                <a:latin typeface="+mn-ea"/>
              </a:rPr>
              <a:t> 일반 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동력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cxnSp>
        <p:nvCxnSpPr>
          <p:cNvPr id="111" name="직선 연결선 110"/>
          <p:cNvCxnSpPr/>
          <p:nvPr/>
        </p:nvCxnSpPr>
        <p:spPr>
          <a:xfrm flipV="1">
            <a:off x="1703781" y="3369589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2315551" y="3174050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극초단</a:t>
            </a:r>
            <a:r>
              <a:rPr lang="ko-KR" altLang="en-US" sz="1000" b="1" dirty="0">
                <a:latin typeface="+mn-ea"/>
              </a:rPr>
              <a:t> 일반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113" name="직선 연결선 112"/>
          <p:cNvCxnSpPr/>
          <p:nvPr/>
        </p:nvCxnSpPr>
        <p:spPr>
          <a:xfrm>
            <a:off x="2569319" y="2810341"/>
            <a:ext cx="0" cy="32369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V="1">
            <a:off x="2585966" y="2969480"/>
            <a:ext cx="423289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2994827" y="2832108"/>
            <a:ext cx="11560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>
                <a:latin typeface="+mn-ea"/>
              </a:rPr>
              <a:t>극초단</a:t>
            </a:r>
            <a:r>
              <a:rPr lang="ko-KR" altLang="en-US" sz="900" b="1" dirty="0">
                <a:latin typeface="+mn-ea"/>
              </a:rPr>
              <a:t> 일반 </a:t>
            </a:r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동력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189" name="직사각형 188"/>
          <p:cNvSpPr/>
          <p:nvPr/>
        </p:nvSpPr>
        <p:spPr>
          <a:xfrm>
            <a:off x="4064247" y="1895744"/>
            <a:ext cx="20537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From. </a:t>
            </a:r>
            <a:r>
              <a:rPr lang="ko-KR" altLang="en-US" sz="900" dirty="0">
                <a:latin typeface="+mn-ea"/>
              </a:rPr>
              <a:t>고등광기술연구소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도면 없음</a:t>
            </a:r>
            <a:r>
              <a:rPr lang="en-US" altLang="ko-KR" sz="900" dirty="0">
                <a:latin typeface="+mn-ea"/>
              </a:rPr>
              <a:t>)</a:t>
            </a:r>
          </a:p>
        </p:txBody>
      </p:sp>
      <p:cxnSp>
        <p:nvCxnSpPr>
          <p:cNvPr id="191" name="직선 연결선 190"/>
          <p:cNvCxnSpPr/>
          <p:nvPr/>
        </p:nvCxnSpPr>
        <p:spPr>
          <a:xfrm flipV="1">
            <a:off x="5141357" y="3308185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직사각형 191"/>
          <p:cNvSpPr/>
          <p:nvPr/>
        </p:nvSpPr>
        <p:spPr>
          <a:xfrm>
            <a:off x="5753127" y="3112646"/>
            <a:ext cx="870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 err="1">
                <a:latin typeface="+mn-ea"/>
              </a:rPr>
              <a:t>극초단</a:t>
            </a:r>
            <a:r>
              <a:rPr lang="ko-KR" altLang="en-US" sz="1000" b="1" dirty="0">
                <a:latin typeface="+mn-ea"/>
              </a:rPr>
              <a:t> 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370539" y="3745029"/>
            <a:ext cx="2314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n-ea"/>
              </a:rPr>
              <a:t>계측기</a:t>
            </a:r>
            <a:r>
              <a:rPr lang="ko-KR" altLang="en-US" sz="1400" b="1" dirty="0">
                <a:latin typeface="+mn-ea"/>
              </a:rPr>
              <a:t> 위치</a:t>
            </a:r>
            <a:r>
              <a:rPr lang="en-US" altLang="ko-KR" sz="1400" b="1" dirty="0">
                <a:latin typeface="+mn-ea"/>
              </a:rPr>
              <a:t>: </a:t>
            </a:r>
            <a:r>
              <a:rPr lang="ko-KR" altLang="en-US" sz="1400" b="1" dirty="0">
                <a:latin typeface="+mn-ea"/>
              </a:rPr>
              <a:t>기숙사 </a:t>
            </a:r>
            <a:r>
              <a:rPr lang="en-US" altLang="ko-KR" sz="1400" b="1" dirty="0">
                <a:latin typeface="+mn-ea"/>
              </a:rPr>
              <a:t>9</a:t>
            </a:r>
            <a:r>
              <a:rPr lang="ko-KR" altLang="en-US" sz="1400" b="1" dirty="0">
                <a:latin typeface="+mn-ea"/>
              </a:rPr>
              <a:t>동</a:t>
            </a:r>
          </a:p>
        </p:txBody>
      </p:sp>
      <p:sp>
        <p:nvSpPr>
          <p:cNvPr id="194" name="직사각형 193"/>
          <p:cNvSpPr/>
          <p:nvPr/>
        </p:nvSpPr>
        <p:spPr>
          <a:xfrm>
            <a:off x="597030" y="4085598"/>
            <a:ext cx="3467217" cy="1364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4065694" y="4085597"/>
            <a:ext cx="3467217" cy="13641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연결선 221"/>
          <p:cNvCxnSpPr/>
          <p:nvPr/>
        </p:nvCxnSpPr>
        <p:spPr>
          <a:xfrm flipV="1">
            <a:off x="1244935" y="4698339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직선 연결선 222"/>
          <p:cNvCxnSpPr/>
          <p:nvPr/>
        </p:nvCxnSpPr>
        <p:spPr>
          <a:xfrm>
            <a:off x="1651934" y="4424012"/>
            <a:ext cx="0" cy="76343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099869" y="4527018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34" name="그룹 233"/>
          <p:cNvGrpSpPr/>
          <p:nvPr/>
        </p:nvGrpSpPr>
        <p:grpSpPr>
          <a:xfrm>
            <a:off x="1674765" y="4527857"/>
            <a:ext cx="864571" cy="356606"/>
            <a:chOff x="2076727" y="2625107"/>
            <a:chExt cx="1180971" cy="487110"/>
          </a:xfrm>
        </p:grpSpPr>
        <p:cxnSp>
          <p:nvCxnSpPr>
            <p:cNvPr id="235" name="직선 연결선 234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타원 236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39" name="직선 연결선 238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0" name="직선 연결선 239"/>
          <p:cNvCxnSpPr/>
          <p:nvPr/>
        </p:nvCxnSpPr>
        <p:spPr>
          <a:xfrm>
            <a:off x="2539336" y="4424012"/>
            <a:ext cx="0" cy="568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직사각형 240"/>
          <p:cNvSpPr/>
          <p:nvPr/>
        </p:nvSpPr>
        <p:spPr>
          <a:xfrm>
            <a:off x="838573" y="4881022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기숙사 </a:t>
            </a:r>
            <a:r>
              <a:rPr lang="en-US" altLang="ko-KR" sz="900" b="1" dirty="0">
                <a:latin typeface="+mn-ea"/>
              </a:rPr>
              <a:t>9</a:t>
            </a:r>
            <a:r>
              <a:rPr lang="ko-KR" altLang="en-US" sz="900" b="1" dirty="0">
                <a:latin typeface="+mn-ea"/>
              </a:rPr>
              <a:t>동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일반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1559082" y="4205663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cxnSp>
        <p:nvCxnSpPr>
          <p:cNvPr id="244" name="직선 연결선 243"/>
          <p:cNvCxnSpPr/>
          <p:nvPr/>
        </p:nvCxnSpPr>
        <p:spPr>
          <a:xfrm flipV="1">
            <a:off x="2524299" y="4841161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직선 연결선 244"/>
          <p:cNvCxnSpPr/>
          <p:nvPr/>
        </p:nvCxnSpPr>
        <p:spPr>
          <a:xfrm flipV="1">
            <a:off x="4661691" y="4799227"/>
            <a:ext cx="40379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직선 연결선 245"/>
          <p:cNvCxnSpPr/>
          <p:nvPr/>
        </p:nvCxnSpPr>
        <p:spPr>
          <a:xfrm>
            <a:off x="5068690" y="4524900"/>
            <a:ext cx="0" cy="568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4516625" y="4627906"/>
            <a:ext cx="205874" cy="33855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4</a:t>
            </a:r>
            <a:endParaRPr lang="ko-KR" altLang="en-US" sz="16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5091521" y="4628745"/>
            <a:ext cx="864571" cy="356606"/>
            <a:chOff x="2076727" y="2625107"/>
            <a:chExt cx="1180971" cy="487110"/>
          </a:xfrm>
        </p:grpSpPr>
        <p:cxnSp>
          <p:nvCxnSpPr>
            <p:cNvPr id="249" name="직선 연결선 248"/>
            <p:cNvCxnSpPr/>
            <p:nvPr/>
          </p:nvCxnSpPr>
          <p:spPr>
            <a:xfrm>
              <a:off x="2076727" y="2868662"/>
              <a:ext cx="2617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0" name="타원 249"/>
            <p:cNvSpPr/>
            <p:nvPr/>
          </p:nvSpPr>
          <p:spPr>
            <a:xfrm>
              <a:off x="2247544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251" name="타원 250"/>
            <p:cNvSpPr/>
            <p:nvPr/>
          </p:nvSpPr>
          <p:spPr>
            <a:xfrm>
              <a:off x="2564892" y="2625107"/>
              <a:ext cx="487110" cy="487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cxnSp>
          <p:nvCxnSpPr>
            <p:cNvPr id="252" name="직선 연결선 251"/>
            <p:cNvCxnSpPr/>
            <p:nvPr/>
          </p:nvCxnSpPr>
          <p:spPr>
            <a:xfrm>
              <a:off x="3052002" y="2868662"/>
              <a:ext cx="20569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3" name="직선 연결선 252"/>
          <p:cNvCxnSpPr/>
          <p:nvPr/>
        </p:nvCxnSpPr>
        <p:spPr>
          <a:xfrm>
            <a:off x="5956092" y="4524900"/>
            <a:ext cx="0" cy="58140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직사각형 253"/>
          <p:cNvSpPr/>
          <p:nvPr/>
        </p:nvSpPr>
        <p:spPr>
          <a:xfrm>
            <a:off x="4366737" y="498191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err="1">
                <a:latin typeface="+mn-ea"/>
              </a:rPr>
              <a:t>극초단</a:t>
            </a:r>
            <a:endParaRPr lang="en-US" altLang="ko-KR" sz="900" b="1" dirty="0">
              <a:latin typeface="+mn-ea"/>
            </a:endParaRPr>
          </a:p>
          <a:p>
            <a:pPr algn="ctr"/>
            <a:r>
              <a:rPr lang="en-US" altLang="ko-KR" sz="900" b="1" dirty="0">
                <a:latin typeface="+mn-ea"/>
              </a:rPr>
              <a:t>(</a:t>
            </a:r>
            <a:r>
              <a:rPr lang="ko-KR" altLang="en-US" sz="900" b="1" dirty="0">
                <a:latin typeface="+mn-ea"/>
              </a:rPr>
              <a:t>비상</a:t>
            </a:r>
            <a:r>
              <a:rPr lang="en-US" altLang="ko-KR" sz="900" b="1" dirty="0">
                <a:latin typeface="+mn-ea"/>
              </a:rPr>
              <a:t>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4975838" y="5092908"/>
            <a:ext cx="101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+mn-ea"/>
              </a:rPr>
              <a:t>6.6kV to 380V/220V</a:t>
            </a:r>
            <a:endParaRPr lang="ko-KR" altLang="en-US" sz="800" dirty="0">
              <a:latin typeface="+mn-ea"/>
            </a:endParaRPr>
          </a:p>
        </p:txBody>
      </p:sp>
      <p:sp>
        <p:nvSpPr>
          <p:cNvPr id="256" name="직사각형 255"/>
          <p:cNvSpPr/>
          <p:nvPr/>
        </p:nvSpPr>
        <p:spPr>
          <a:xfrm>
            <a:off x="2984083" y="4645622"/>
            <a:ext cx="1117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기숙사 </a:t>
            </a:r>
            <a:r>
              <a:rPr lang="en-US" altLang="ko-KR" sz="1000" b="1" dirty="0">
                <a:latin typeface="+mn-ea"/>
              </a:rPr>
              <a:t>9</a:t>
            </a:r>
            <a:r>
              <a:rPr lang="ko-KR" altLang="en-US" sz="1000" b="1" dirty="0">
                <a:latin typeface="+mn-ea"/>
              </a:rPr>
              <a:t>동 일반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cxnSp>
        <p:nvCxnSpPr>
          <p:cNvPr id="257" name="직선 연결선 256"/>
          <p:cNvCxnSpPr/>
          <p:nvPr/>
        </p:nvCxnSpPr>
        <p:spPr>
          <a:xfrm flipV="1">
            <a:off x="5976258" y="4962557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직사각형 258"/>
          <p:cNvSpPr/>
          <p:nvPr/>
        </p:nvSpPr>
        <p:spPr>
          <a:xfrm>
            <a:off x="6605654" y="4841161"/>
            <a:ext cx="837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LE-1A</a:t>
            </a:r>
            <a:r>
              <a:rPr lang="ko-KR" altLang="en-US" sz="1000" b="1" dirty="0">
                <a:latin typeface="+mn-ea"/>
              </a:rPr>
              <a:t> 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265" name="자유형 264"/>
          <p:cNvSpPr/>
          <p:nvPr/>
        </p:nvSpPr>
        <p:spPr>
          <a:xfrm>
            <a:off x="2555983" y="4401667"/>
            <a:ext cx="370269" cy="181545"/>
          </a:xfrm>
          <a:custGeom>
            <a:avLst/>
            <a:gdLst>
              <a:gd name="connsiteX0" fmla="*/ 0 w 444382"/>
              <a:gd name="connsiteY0" fmla="*/ 350378 h 350378"/>
              <a:gd name="connsiteX1" fmla="*/ 444382 w 444382"/>
              <a:gd name="connsiteY1" fmla="*/ 350378 h 350378"/>
              <a:gd name="connsiteX2" fmla="*/ 444382 w 444382"/>
              <a:gd name="connsiteY2" fmla="*/ 0 h 35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382" h="350378">
                <a:moveTo>
                  <a:pt x="0" y="350378"/>
                </a:moveTo>
                <a:lnTo>
                  <a:pt x="444382" y="350378"/>
                </a:lnTo>
                <a:lnTo>
                  <a:pt x="444382" y="0"/>
                </a:lnTo>
              </a:path>
            </a:pathLst>
          </a:cu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>
            <a:off x="2712350" y="4124399"/>
            <a:ext cx="104067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>
                <a:latin typeface="+mn-ea"/>
              </a:rPr>
              <a:t>기혼자 </a:t>
            </a:r>
            <a:r>
              <a:rPr lang="en-US" altLang="ko-KR" sz="900" b="1" dirty="0">
                <a:latin typeface="+mn-ea"/>
              </a:rPr>
              <a:t>G</a:t>
            </a:r>
            <a:r>
              <a:rPr lang="ko-KR" altLang="en-US" sz="900" b="1" dirty="0">
                <a:latin typeface="+mn-ea"/>
              </a:rPr>
              <a:t>동 일반</a:t>
            </a:r>
            <a:endParaRPr lang="en-US" altLang="ko-KR" sz="900" b="1" dirty="0">
              <a:latin typeface="+mn-ea"/>
            </a:endParaRPr>
          </a:p>
        </p:txBody>
      </p:sp>
      <p:cxnSp>
        <p:nvCxnSpPr>
          <p:cNvPr id="275" name="직선 연결선 274"/>
          <p:cNvCxnSpPr/>
          <p:nvPr/>
        </p:nvCxnSpPr>
        <p:spPr>
          <a:xfrm flipV="1">
            <a:off x="5976257" y="4611086"/>
            <a:ext cx="495594" cy="1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직사각형 275"/>
          <p:cNvSpPr/>
          <p:nvPr/>
        </p:nvSpPr>
        <p:spPr>
          <a:xfrm>
            <a:off x="6572793" y="4489690"/>
            <a:ext cx="902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ELEV-1</a:t>
            </a:r>
            <a:r>
              <a:rPr lang="ko-KR" altLang="en-US" sz="1000" b="1" dirty="0">
                <a:latin typeface="+mn-ea"/>
              </a:rPr>
              <a:t> 비상</a:t>
            </a:r>
            <a:endParaRPr lang="en-US" altLang="ko-KR" sz="1000" b="1" dirty="0"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계측기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21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2218</TotalTime>
  <Words>2159</Words>
  <Application>Microsoft Office PowerPoint</Application>
  <PresentationFormat>화면 슬라이드 쇼(4:3)</PresentationFormat>
  <Paragraphs>834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Tahoma</vt:lpstr>
      <vt:lpstr>Wingdings</vt:lpstr>
      <vt:lpstr>Office 테마</vt:lpstr>
      <vt:lpstr>전력 모니터링 (GIST)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YSW</dc:creator>
  <cp:lastModifiedBy>Park Sunme</cp:lastModifiedBy>
  <cp:revision>147</cp:revision>
  <cp:lastPrinted>2017-07-18T05:07:21Z</cp:lastPrinted>
  <dcterms:created xsi:type="dcterms:W3CDTF">2017-06-29T12:52:37Z</dcterms:created>
  <dcterms:modified xsi:type="dcterms:W3CDTF">2019-12-11T06:50:09Z</dcterms:modified>
</cp:coreProperties>
</file>