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80" r:id="rId4"/>
    <p:sldId id="262" r:id="rId5"/>
    <p:sldId id="257" r:id="rId6"/>
    <p:sldId id="261" r:id="rId7"/>
    <p:sldId id="271" r:id="rId8"/>
    <p:sldId id="258" r:id="rId9"/>
    <p:sldId id="259" r:id="rId10"/>
    <p:sldId id="260" r:id="rId11"/>
    <p:sldId id="274" r:id="rId12"/>
    <p:sldId id="281" r:id="rId13"/>
    <p:sldId id="264" r:id="rId14"/>
    <p:sldId id="263" r:id="rId15"/>
    <p:sldId id="265" r:id="rId16"/>
    <p:sldId id="272" r:id="rId17"/>
    <p:sldId id="278" r:id="rId18"/>
    <p:sldId id="282" r:id="rId19"/>
    <p:sldId id="266" r:id="rId20"/>
    <p:sldId id="284" r:id="rId21"/>
    <p:sldId id="275" r:id="rId22"/>
    <p:sldId id="283" r:id="rId23"/>
    <p:sldId id="268" r:id="rId24"/>
    <p:sldId id="270" r:id="rId25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D3884-B76A-03BC-FE07-5A2BA0708EC6}" v="84" dt="2020-11-10T01:49:14.883"/>
    <p1510:client id="{A2041403-CCEA-32BB-E0A5-E0190627EAA3}" v="123" dt="2020-11-09T23:33:04.385"/>
    <p1510:client id="{A38289F2-C849-1073-4583-2EFBD9D3203C}" v="2" dt="2020-11-09T23:22:23.818"/>
    <p1510:client id="{A667DFA0-C25A-43CE-D690-6CA00CB9C1A6}" v="761" dt="2020-11-09T22:13:11.250"/>
    <p1510:client id="{D55906E0-52CB-CDC2-D460-EEDE0684BDDF}" v="11" dt="2020-11-10T06:50:0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>
      <p:cViewPr varScale="1">
        <p:scale>
          <a:sx n="107" d="100"/>
          <a:sy n="107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B6D8-15EE-421F-A000-F7DE0AC0DA7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7A912-5840-44E1-BEB2-6CAE15AE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7A912-5840-44E1-BEB2-6CAE15AE9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360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55080" y="115236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63360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955080" y="2936520"/>
            <a:ext cx="3060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400" cy="289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99560" y="293652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404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9514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084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311480" y="1152360"/>
            <a:ext cx="951480" cy="34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x476 Project </a:t>
            </a:r>
            <a:r>
              <a:rPr lang="en-US" sz="5200" spc="-1" dirty="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lang="en-US" sz="52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altLang="zh-C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Anbang Ye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aye42@gatech.edu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595959"/>
                </a:solidFill>
                <a:latin typeface="Arial"/>
              </a:rPr>
              <a:t>903716351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 (4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>
                <a:ea typeface="Arial"/>
              </a:rPr>
              <a:t>According to the box and camera plot at the end of Part 2. Where is the camera? Where is it facing?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674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hand_pose_img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(): 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Code (10 points)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</a:pP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Please screenshot your “</a:t>
            </a:r>
            <a:r>
              <a:rPr lang="en-US" sz="1400" b="1" spc="-1" dirty="0" err="1">
                <a:solidFill>
                  <a:srgbClr val="000000"/>
                </a:solidFill>
              </a:rPr>
              <a:t>hand_pose_img</a:t>
            </a:r>
            <a:r>
              <a:rPr lang="en-US" sz="1400" b="1" spc="-1" dirty="0">
                <a:solidFill>
                  <a:srgbClr val="000000"/>
                </a:solidFill>
              </a:rPr>
              <a:t>()</a:t>
            </a:r>
            <a:r>
              <a:rPr lang="en-US" sz="1400" spc="-1" dirty="0">
                <a:solidFill>
                  <a:srgbClr val="000000"/>
                </a:solidFill>
              </a:rPr>
              <a:t>”</a:t>
            </a:r>
            <a:r>
              <a:rPr lang="en-US" sz="1400" b="1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</a:rPr>
              <a:t>here (only the two steps you implemented, not the whole function)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460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(4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7463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Please describe an application for pose estimation and explain why it is useful.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2976333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679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If you are going to do a pose detection project, what kind of pose do you want to detect and explain why these pose are important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8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3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4255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What are the two main steps associated with pose detection used in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(Hints, read the blog post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mediapipe's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pose detection)?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4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3: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after pose detection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hand_pose_img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()” in “pose_estimate.py”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2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4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42554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How would you estimate depth information from a 2D image, given that the person’s feet and the chair are on the same floor and are both visible in the image?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4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59" y="438840"/>
            <a:ext cx="5141983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check_hand_inside_bounding_box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(): 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Code (10 points)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</a:pP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Please screenshot your “</a:t>
            </a:r>
            <a:r>
              <a:rPr lang="en-US" sz="1400" b="1" spc="-1" dirty="0" err="1">
                <a:solidFill>
                  <a:srgbClr val="595959"/>
                </a:solidFill>
                <a:ea typeface="Arial"/>
              </a:rPr>
              <a:t>check_hand_inside_bounding_box</a:t>
            </a:r>
            <a:r>
              <a:rPr lang="en-US" sz="1400" b="1" spc="-1" dirty="0">
                <a:solidFill>
                  <a:srgbClr val="000000"/>
                </a:solidFill>
              </a:rPr>
              <a:t>()</a:t>
            </a:r>
            <a:r>
              <a:rPr lang="en-US" sz="1400" spc="-1" dirty="0">
                <a:solidFill>
                  <a:srgbClr val="000000"/>
                </a:solidFill>
              </a:rPr>
              <a:t>”</a:t>
            </a:r>
            <a:r>
              <a:rPr lang="en-US" sz="1400" b="1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</a:rPr>
              <a:t>here (only the steps you implemented, not the whole function)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081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5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(6 points) 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31412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Given the 3D coordinates of eight vertices of a box in space, and one 3D point, describe how do you detect whether this point is inside or outside the box?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1961450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730282-D169-0C4B-9D71-52F77B8F4AE7}"/>
              </a:ext>
            </a:extLst>
          </p:cNvPr>
          <p:cNvSpPr txBox="1"/>
          <p:nvPr/>
        </p:nvSpPr>
        <p:spPr>
          <a:xfrm>
            <a:off x="341906" y="24649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 the result of running “</a:t>
            </a:r>
            <a:r>
              <a:rPr lang="en-US" dirty="0" err="1"/>
              <a:t>pytest</a:t>
            </a:r>
            <a:r>
              <a:rPr lang="en-US" dirty="0"/>
              <a:t>” on this page:</a:t>
            </a:r>
          </a:p>
        </p:txBody>
      </p:sp>
    </p:spTree>
    <p:extLst>
      <p:ext uri="{BB962C8B-B14F-4D97-AF65-F5344CB8AC3E}">
        <p14:creationId xmlns:p14="http://schemas.microsoft.com/office/powerpoint/2010/main" val="256303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424476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detect_3d_box(): Code (10 points)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Please screenshot your “</a:t>
            </a:r>
            <a:r>
              <a:rPr lang="en-US" sz="1400" b="1" spc="-1" dirty="0">
                <a:solidFill>
                  <a:srgbClr val="000000"/>
                </a:solidFill>
              </a:rPr>
              <a:t>detect_3d_box()</a:t>
            </a:r>
            <a:r>
              <a:rPr lang="en-US" sz="1400" spc="-1" dirty="0">
                <a:solidFill>
                  <a:srgbClr val="000000"/>
                </a:solidFill>
              </a:rPr>
              <a:t>”</a:t>
            </a:r>
            <a:r>
              <a:rPr lang="en-US" sz="1400" b="1" spc="-1" dirty="0">
                <a:solidFill>
                  <a:srgbClr val="000000"/>
                </a:solidFill>
              </a:rPr>
              <a:t> </a:t>
            </a:r>
            <a:r>
              <a:rPr lang="en-US" sz="1400" spc="-1" dirty="0">
                <a:solidFill>
                  <a:srgbClr val="000000"/>
                </a:solidFill>
              </a:rPr>
              <a:t>here (only the two steps you implemented, not the whole function)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C29CF-6BA0-43D7-8918-E5DEE933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52575"/>
            <a:ext cx="5876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154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all): Your own image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" dirty="0">
                <a:solidFill>
                  <a:srgbClr val="000000"/>
                </a:solidFill>
              </a:rPr>
              <a:t>Insert your picture before interacting with the object  and other picture after the interaction happens (the bounding box changes color)</a:t>
            </a:r>
            <a:endParaRPr lang="en-US" sz="1400" spc="-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169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grad students): Interaction Video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&lt;Screenshot the code you implemented in </a:t>
            </a:r>
            <a:r>
              <a:rPr lang="en-US" sz="1400" b="1" dirty="0" err="1"/>
              <a:t>process_video</a:t>
            </a:r>
            <a:r>
              <a:rPr lang="en-US" sz="1400" b="1" dirty="0"/>
              <a:t>()</a:t>
            </a:r>
            <a:r>
              <a:rPr lang="en-US" sz="1400" dirty="0"/>
              <a:t> here&gt;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11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grad students): Interaction Video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D47967-100E-49BD-BBEE-C87281DF1FCD}"/>
              </a:ext>
            </a:extLst>
          </p:cNvPr>
          <p:cNvSpPr txBox="1"/>
          <p:nvPr/>
        </p:nvSpPr>
        <p:spPr>
          <a:xfrm>
            <a:off x="311760" y="1190065"/>
            <a:ext cx="8422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&lt;Tell us where to access your final video of part 1 </a:t>
            </a:r>
            <a:r>
              <a:rPr lang="en-US" altLang="zh-CN" sz="1400" dirty="0"/>
              <a:t>or</a:t>
            </a:r>
            <a:r>
              <a:rPr lang="en-US" sz="1400" dirty="0"/>
              <a:t> 2, Discuss what you found out. If you have a two-chair video, you don’t have to record the one-chair </a:t>
            </a:r>
            <a:r>
              <a:rPr lang="en-US" sz="1400"/>
              <a:t>video again. </a:t>
            </a:r>
            <a:r>
              <a:rPr lang="en-US" sz="1400" dirty="0"/>
              <a:t>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121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7212-D1B8-4CF9-B682-7F527471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Extra Credit (for grad students): Interaction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3ABD-78B8-48A4-95A4-5E6582E9F6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1152360"/>
            <a:ext cx="7803540" cy="474734"/>
          </a:xfrm>
        </p:spPr>
        <p:txBody>
          <a:bodyPr/>
          <a:lstStyle/>
          <a:p>
            <a:r>
              <a:rPr lang="en-US" sz="1400" dirty="0"/>
              <a:t>&lt; What kind of factors determined how accurate the intersection detection was?&gt;</a:t>
            </a:r>
          </a:p>
        </p:txBody>
      </p:sp>
    </p:spTree>
    <p:extLst>
      <p:ext uri="{BB962C8B-B14F-4D97-AF65-F5344CB8AC3E}">
        <p14:creationId xmlns:p14="http://schemas.microsoft.com/office/powerpoint/2010/main" val="192291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7762452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 (8 points)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altLang="zh-CN" sz="1400" b="0" strike="noStrike" spc="-1" dirty="0">
                <a:latin typeface="Arial"/>
              </a:rPr>
              <a:t>The network use a modified </a:t>
            </a:r>
            <a:r>
              <a:rPr lang="en-US" sz="1400" dirty="0"/>
              <a:t>MobileNetv2 backbone. The decoder is composed by a deconvolution layer and two inverted residual blocks. A detection header and a regression header is after the decoder. The detection header generates a heatmap which simulate the probability distribution of each object. The regression head estimates displacement fields of bounding box vertices. Each </a:t>
            </a:r>
            <a:r>
              <a:rPr lang="en-US" sz="1400" dirty="0" err="1"/>
              <a:t>bbox</a:t>
            </a:r>
            <a:r>
              <a:rPr lang="en-US" sz="1400" dirty="0"/>
              <a:t> is then assigned with an instance (center of Gaussian distribution) from the heatmap given by the detection header. The model also use skip connections and is trained with high-</a:t>
            </a:r>
            <a:r>
              <a:rPr lang="en-US" sz="1400" dirty="0" err="1"/>
              <a:t>resolutional</a:t>
            </a:r>
            <a:r>
              <a:rPr lang="en-US" sz="1400" dirty="0"/>
              <a:t> shape features to improve its quality.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 dirty="0">
                <a:latin typeface="Arial"/>
              </a:rPr>
              <a:t>Input: the image to detect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latin typeface="Arial"/>
              </a:rPr>
              <a:t>Outputs: the bounding box on image (2d)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32B27-0A31-498B-96B9-4F8C590BE81C}"/>
              </a:ext>
            </a:extLst>
          </p:cNvPr>
          <p:cNvSpPr txBox="1"/>
          <p:nvPr/>
        </p:nvSpPr>
        <p:spPr>
          <a:xfrm>
            <a:off x="359229" y="922564"/>
            <a:ext cx="481692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FCFC8-AC85-47B2-8D29-6AC2F20DE769}"/>
              </a:ext>
            </a:extLst>
          </p:cNvPr>
          <p:cNvSpPr txBox="1"/>
          <p:nvPr/>
        </p:nvSpPr>
        <p:spPr>
          <a:xfrm>
            <a:off x="359229" y="922564"/>
            <a:ext cx="8569618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</a:rPr>
              <a:t>Briefly describe 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your understanding about the pipeline of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mediapipe’s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 detection. Describe the stages and their required input/outputs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35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85118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Is it possible to recover a single 3D point from a 2D point of a monocular image (which means a single image taken by a single camera)? 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trike="noStrike" spc="-1" dirty="0">
                <a:solidFill>
                  <a:srgbClr val="000000"/>
                </a:solidFill>
                <a:latin typeface="Arial"/>
                <a:cs typeface="Arial"/>
              </a:rPr>
              <a:t>If depth of that point is not known</a:t>
            </a:r>
            <a:r>
              <a:rPr lang="en-US" sz="1400" spc="-1" dirty="0">
                <a:solidFill>
                  <a:srgbClr val="000000"/>
                </a:solidFill>
                <a:cs typeface="Arial"/>
              </a:rPr>
              <a:t>, No. (If depth of that point is known, yes)</a:t>
            </a:r>
            <a:endParaRPr lang="en-US" sz="140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4" y="504154"/>
            <a:ext cx="7432573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Assumptions:</a:t>
            </a:r>
            <a:r>
              <a:rPr lang="en-US" sz="1400" b="0" strike="noStrike" spc="-1" dirty="0">
                <a:latin typeface="Arial"/>
              </a:rPr>
              <a:t> knowing the estimated 3d size of the object (XYZ), the bounding box on image (</a:t>
            </a:r>
            <a:r>
              <a:rPr lang="en-US" sz="1400" b="0" strike="noStrike" spc="-1" dirty="0" err="1">
                <a:latin typeface="Arial"/>
              </a:rPr>
              <a:t>bbox</a:t>
            </a:r>
            <a:r>
              <a:rPr lang="en-US" sz="1400" b="0" strike="noStrike" spc="-1" dirty="0">
                <a:latin typeface="Arial"/>
              </a:rPr>
              <a:t>), the transformation matrix of the object with respect to the world frame (T), the intrinsic matrix of the camera (K).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 dirty="0">
                <a:latin typeface="Arial"/>
              </a:rPr>
              <a:t>With </a:t>
            </a:r>
            <a:r>
              <a:rPr lang="en-US" sz="1400" spc="-1" dirty="0">
                <a:latin typeface="Arial"/>
              </a:rPr>
              <a:t>T and XYZ, we can get an estimated position of each vertices (Pos) on the bounding box in 3d. With K, Pos and </a:t>
            </a:r>
            <a:r>
              <a:rPr lang="en-US" sz="1400" spc="-1" dirty="0" err="1">
                <a:latin typeface="Arial"/>
              </a:rPr>
              <a:t>bbox</a:t>
            </a:r>
            <a:r>
              <a:rPr lang="en-US" sz="1400" spc="-1" dirty="0">
                <a:latin typeface="Arial"/>
              </a:rPr>
              <a:t>, we can calculate projection matrix and estimate the camera’s position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59228" y="922564"/>
            <a:ext cx="846437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Why is it possible to estimate a 3D object from a monocular image (like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mediapipe’s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sz="1400" spc="-1" dirty="0" err="1">
                <a:solidFill>
                  <a:srgbClr val="000000"/>
                </a:solidFill>
                <a:latin typeface="Arial"/>
              </a:rPr>
              <a:t>Objectron</a:t>
            </a:r>
            <a:r>
              <a:rPr lang="en-US" sz="1400" spc="-1" dirty="0">
                <a:solidFill>
                  <a:srgbClr val="000000"/>
                </a:solidFill>
                <a:latin typeface="Arial"/>
              </a:rPr>
              <a:t>)? What other assumptions or data is needed to accomplish this.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30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0745" y="504154"/>
            <a:ext cx="3538729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1: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 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(4 points) </a:t>
            </a:r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0" y="439560"/>
            <a:ext cx="425160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CEB6E42-B8BA-49DB-BCC4-FA7E52AFFD5C}"/>
              </a:ext>
            </a:extLst>
          </p:cNvPr>
          <p:cNvSpPr txBox="1"/>
          <p:nvPr/>
        </p:nvSpPr>
        <p:spPr>
          <a:xfrm>
            <a:off x="360745" y="2397403"/>
            <a:ext cx="234857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Put your annotated picture generated from part 1 here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B5863A-BA7F-405A-A953-6B263EA116D1}"/>
              </a:ext>
            </a:extLst>
          </p:cNvPr>
          <p:cNvSpPr txBox="1"/>
          <p:nvPr/>
        </p:nvSpPr>
        <p:spPr>
          <a:xfrm>
            <a:off x="4701786" y="2181959"/>
            <a:ext cx="3881775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Copy and paste the code you fill in “detect_3d_box()” in “my_objectron.py()”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Arial"/>
              </a:rPr>
              <a:t>Note: Only paste the code you fill. Do not add the whole function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48A0C42-EBA5-423A-9E07-A5561688041A}"/>
              </a:ext>
            </a:extLst>
          </p:cNvPr>
          <p:cNvCxnSpPr/>
          <p:nvPr/>
        </p:nvCxnSpPr>
        <p:spPr>
          <a:xfrm>
            <a:off x="4206240" y="1432741"/>
            <a:ext cx="0" cy="26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487D23A-3018-4D25-8234-465A3F60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8" y="1239260"/>
            <a:ext cx="2466975" cy="3000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C8ECA7-F8CC-497F-B35A-4EFA9FD6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05" y="1774451"/>
            <a:ext cx="4532790" cy="15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1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: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/>
              <a:t>After you did camera calibration, you get a more accurate K, the intrinsic matrix of the camera, can you describe what is the meaning of the five non-zero parameter in K?</a:t>
            </a:r>
          </a:p>
          <a:p>
            <a:pPr>
              <a:lnSpc>
                <a:spcPct val="115000"/>
              </a:lnSpc>
            </a:pPr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 err="1">
                <a:latin typeface="Arial"/>
              </a:rPr>
              <a:t>c</a:t>
            </a:r>
            <a:r>
              <a:rPr lang="en-US" sz="1400" b="0" strike="noStrike" spc="-1" dirty="0" err="1">
                <a:latin typeface="Arial"/>
              </a:rPr>
              <a:t>x,cy</a:t>
            </a:r>
            <a:r>
              <a:rPr lang="en-US" sz="1400" b="0" strike="noStrike" spc="-1" dirty="0">
                <a:latin typeface="Arial"/>
              </a:rPr>
              <a:t> – optical center in pixel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b="0" strike="noStrike" spc="-1" dirty="0" err="1">
                <a:latin typeface="Arial"/>
              </a:rPr>
              <a:t>fx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b="0" strike="noStrike" spc="-1" dirty="0" err="1">
                <a:latin typeface="Arial"/>
              </a:rPr>
              <a:t>fy</a:t>
            </a:r>
            <a:r>
              <a:rPr lang="en-US" sz="1400" b="0" strike="noStrike" spc="-1">
                <a:latin typeface="Arial"/>
              </a:rPr>
              <a:t> is </a:t>
            </a:r>
            <a:r>
              <a:rPr lang="en-US" sz="1400" b="0" strike="noStrike" spc="-1" dirty="0">
                <a:latin typeface="Arial"/>
              </a:rPr>
              <a:t>the focal length in world unit. px, </a:t>
            </a:r>
            <a:r>
              <a:rPr lang="en-US" sz="1400" b="0" strike="noStrike" spc="-1" dirty="0" err="1">
                <a:latin typeface="Arial"/>
              </a:rPr>
              <a:t>py</a:t>
            </a:r>
            <a:r>
              <a:rPr lang="en-US" sz="1400" b="0" strike="noStrike" spc="-1" dirty="0">
                <a:latin typeface="Arial"/>
              </a:rPr>
              <a:t> is the size of pixel in world unit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400" spc="-1" dirty="0">
                <a:latin typeface="Arial"/>
              </a:rPr>
              <a:t>gamma</a:t>
            </a:r>
            <a:r>
              <a:rPr lang="en-US" sz="1400" b="0" strike="noStrike" spc="-1" dirty="0">
                <a:latin typeface="Arial"/>
              </a:rPr>
              <a:t> is the skew coefficient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20BB9-5380-449A-BFC6-DE4E7878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93" y="1598565"/>
            <a:ext cx="1800225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38840"/>
            <a:ext cx="8740440" cy="41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</a:t>
            </a:r>
            <a:r>
              <a:rPr lang="en-US" sz="1400" b="1" spc="-1" dirty="0">
                <a:solidFill>
                  <a:srgbClr val="595959"/>
                </a:solidFill>
                <a:ea typeface="Arial"/>
              </a:rPr>
              <a:t> (5 points) </a:t>
            </a:r>
            <a:endParaRPr lang="en-US" sz="1400" b="1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sz="1400" spc="-1" dirty="0">
                <a:ea typeface="Arial"/>
              </a:rPr>
              <a:t>In the K (intrinsic matrix), there is one value representing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and another one representing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is the unit of those two values? Why? In practice, when </a:t>
            </a:r>
            <a:r>
              <a:rPr lang="en-US" sz="1400" spc="-1" dirty="0" err="1">
                <a:ea typeface="Arial"/>
              </a:rPr>
              <a:t>fx</a:t>
            </a:r>
            <a:r>
              <a:rPr lang="en-US" sz="1400" spc="-1" dirty="0">
                <a:ea typeface="Arial"/>
              </a:rPr>
              <a:t> is not equal to </a:t>
            </a:r>
            <a:r>
              <a:rPr lang="en-US" sz="1400" spc="-1" dirty="0" err="1">
                <a:ea typeface="Arial"/>
              </a:rPr>
              <a:t>fy</a:t>
            </a:r>
            <a:r>
              <a:rPr lang="en-US" sz="1400" spc="-1" dirty="0">
                <a:ea typeface="Arial"/>
              </a:rPr>
              <a:t>, what does this imply?</a:t>
            </a:r>
          </a:p>
          <a:p>
            <a:r>
              <a:rPr lang="en-US" sz="1400" spc="-1" dirty="0">
                <a:solidFill>
                  <a:srgbClr val="595959"/>
                </a:solidFill>
                <a:ea typeface="Arial"/>
              </a:rPr>
              <a:t>&lt;text answer here&gt;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23AC8B3F-3E97-46EF-9804-903082775EDD}"/>
              </a:ext>
            </a:extLst>
          </p:cNvPr>
          <p:cNvSpPr/>
          <p:nvPr/>
        </p:nvSpPr>
        <p:spPr>
          <a:xfrm>
            <a:off x="311760" y="438840"/>
            <a:ext cx="8740080" cy="15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Part 2: (</a:t>
            </a:r>
            <a:r>
              <a:rPr lang="en-US" sz="1400" b="1" spc="-1" dirty="0">
                <a:solidFill>
                  <a:srgbClr val="595959"/>
                </a:solidFill>
                <a:latin typeface="Arial"/>
                <a:ea typeface="Arial"/>
              </a:rPr>
              <a:t>6</a:t>
            </a:r>
            <a:r>
              <a:rPr lang="en-US" sz="1400" b="1" strike="noStrike" spc="-1" dirty="0">
                <a:solidFill>
                  <a:srgbClr val="595959"/>
                </a:solidFill>
                <a:latin typeface="Arial"/>
                <a:ea typeface="Arial"/>
              </a:rPr>
              <a:t> points) 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also performed the transformation from world to camera by using the equations below.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1) Previously what we did </a:t>
            </a:r>
            <a:r>
              <a:rPr lang="en-US" sz="1400" spc="-1" dirty="0">
                <a:solidFill>
                  <a:srgbClr val="000000"/>
                </a:solidFill>
                <a:latin typeface="Arial"/>
                <a:ea typeface="DejaVu Sans"/>
              </a:rPr>
              <a:t>was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world coordinate to camera coordinate. If we perform the inverse, which is from camera coordinate to world coordinate, will also have a  similar equation1,  but the w and c will change. Then there will be a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ctw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the change equation, what does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ctw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represent?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2)Using the equation2 and equation3 below, can we describe why the P matrix can project 3D points in world coordinate to 2D points on image plane? (Hint: the P matrix achieves two coordinate transform)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Picture 83">
            <a:extLst>
              <a:ext uri="{FF2B5EF4-FFF2-40B4-BE49-F238E27FC236}">
                <a16:creationId xmlns:a16="http://schemas.microsoft.com/office/drawing/2014/main" id="{689402B9-FF2C-4574-B5BD-B016323CB6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8760" y="3252600"/>
            <a:ext cx="2218680" cy="551880"/>
          </a:xfrm>
          <a:prstGeom prst="rect">
            <a:avLst/>
          </a:prstGeom>
          <a:ln>
            <a:noFill/>
          </a:ln>
        </p:spPr>
      </p:pic>
      <p:pic>
        <p:nvPicPr>
          <p:cNvPr id="5" name="Picture 84">
            <a:extLst>
              <a:ext uri="{FF2B5EF4-FFF2-40B4-BE49-F238E27FC236}">
                <a16:creationId xmlns:a16="http://schemas.microsoft.com/office/drawing/2014/main" id="{4E0A90C2-10A3-4029-8E99-D1D19674D03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4560" y="3648960"/>
            <a:ext cx="2161440" cy="138024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E727BB6-AF70-40DF-831B-F82F423182FB}"/>
              </a:ext>
            </a:extLst>
          </p:cNvPr>
          <p:cNvSpPr/>
          <p:nvPr/>
        </p:nvSpPr>
        <p:spPr>
          <a:xfrm>
            <a:off x="4480560" y="3017520"/>
            <a:ext cx="47235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&lt;text answer here&gt;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5A8E9-4368-4F01-8999-CACC7DF862F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39760" y="2288160"/>
            <a:ext cx="2594880" cy="964440"/>
          </a:xfrm>
          <a:prstGeom prst="rect">
            <a:avLst/>
          </a:prstGeom>
          <a:ln>
            <a:noFill/>
          </a:ln>
        </p:spPr>
      </p:pic>
      <p:sp>
        <p:nvSpPr>
          <p:cNvPr id="11" name="TextShape 3">
            <a:extLst>
              <a:ext uri="{FF2B5EF4-FFF2-40B4-BE49-F238E27FC236}">
                <a16:creationId xmlns:a16="http://schemas.microsoft.com/office/drawing/2014/main" id="{92661701-8324-4FF5-947C-DE610D3E322C}"/>
              </a:ext>
            </a:extLst>
          </p:cNvPr>
          <p:cNvSpPr txBox="1"/>
          <p:nvPr/>
        </p:nvSpPr>
        <p:spPr>
          <a:xfrm>
            <a:off x="2737800" y="256032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" name="TextShape 4">
            <a:extLst>
              <a:ext uri="{FF2B5EF4-FFF2-40B4-BE49-F238E27FC236}">
                <a16:creationId xmlns:a16="http://schemas.microsoft.com/office/drawing/2014/main" id="{F14172D7-7731-40B3-B1C5-FE86E59A7341}"/>
              </a:ext>
            </a:extLst>
          </p:cNvPr>
          <p:cNvSpPr txBox="1"/>
          <p:nvPr/>
        </p:nvSpPr>
        <p:spPr>
          <a:xfrm>
            <a:off x="2468880" y="338328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EF1935AE-7524-4552-B999-AA4D6E9F56D9}"/>
              </a:ext>
            </a:extLst>
          </p:cNvPr>
          <p:cNvSpPr txBox="1"/>
          <p:nvPr/>
        </p:nvSpPr>
        <p:spPr>
          <a:xfrm>
            <a:off x="2738160" y="256032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" name="TextShape 6">
            <a:extLst>
              <a:ext uri="{FF2B5EF4-FFF2-40B4-BE49-F238E27FC236}">
                <a16:creationId xmlns:a16="http://schemas.microsoft.com/office/drawing/2014/main" id="{1FBA2C54-B44F-4C70-A2F8-0A75200348F3}"/>
              </a:ext>
            </a:extLst>
          </p:cNvPr>
          <p:cNvSpPr txBox="1"/>
          <p:nvPr/>
        </p:nvSpPr>
        <p:spPr>
          <a:xfrm>
            <a:off x="2103120" y="4281840"/>
            <a:ext cx="5540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eq.3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1192</Words>
  <Application>Microsoft Office PowerPoint</Application>
  <PresentationFormat>On-screen Show (16:9)</PresentationFormat>
  <Paragraphs>188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Credit (for all): Your own image</vt:lpstr>
      <vt:lpstr>Extra Credit (for grad students): Interaction Video</vt:lpstr>
      <vt:lpstr>Extra Credit (for grad students): Interaction Video</vt:lpstr>
      <vt:lpstr>Extra Credit (for grad students): Interaction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dc:subject/>
  <dc:creator/>
  <dc:description/>
  <cp:lastModifiedBy>Ye Anbang</cp:lastModifiedBy>
  <cp:revision>202</cp:revision>
  <dcterms:modified xsi:type="dcterms:W3CDTF">2021-12-02T11:09:58Z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21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21</vt:i4>
  </property>
</Properties>
</file>