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9" r:id="rId4"/>
    <p:sldId id="279" r:id="rId5"/>
    <p:sldId id="290" r:id="rId6"/>
    <p:sldId id="291" r:id="rId7"/>
    <p:sldId id="295" r:id="rId8"/>
    <p:sldId id="293" r:id="rId9"/>
    <p:sldId id="294" r:id="rId10"/>
    <p:sldId id="301" r:id="rId11"/>
    <p:sldId id="296" r:id="rId12"/>
    <p:sldId id="298" r:id="rId13"/>
    <p:sldId id="299" r:id="rId14"/>
    <p:sldId id="300" r:id="rId15"/>
    <p:sldId id="302" r:id="rId16"/>
    <p:sldId id="304" r:id="rId17"/>
    <p:sldId id="303" r:id="rId18"/>
    <p:sldId id="26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A5"/>
    <a:srgbClr val="5F5F5F"/>
    <a:srgbClr val="313993"/>
    <a:srgbClr val="E4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59" autoAdjust="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17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PPT适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5736" y="2139702"/>
            <a:ext cx="5400600" cy="832413"/>
          </a:xfrm>
        </p:spPr>
        <p:txBody>
          <a:bodyPr>
            <a:normAutofit/>
          </a:bodyPr>
          <a:lstStyle>
            <a:lvl1pPr algn="ctr">
              <a:lnSpc>
                <a:spcPts val="0"/>
              </a:lnSpc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" name="直接连接符 5"/>
          <p:cNvSpPr>
            <a:spLocks noChangeShapeType="1"/>
          </p:cNvSpPr>
          <p:nvPr userDrawn="1"/>
        </p:nvSpPr>
        <p:spPr bwMode="auto">
          <a:xfrm flipH="1">
            <a:off x="2052514" y="2139950"/>
            <a:ext cx="0" cy="1008063"/>
          </a:xfrm>
          <a:prstGeom prst="line">
            <a:avLst/>
          </a:prstGeom>
          <a:noFill/>
          <a:ln w="38100">
            <a:solidFill>
              <a:srgbClr val="E50F7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" name="Picture 7" descr="1.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08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 descr="1.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" y="3887788"/>
            <a:ext cx="9140825" cy="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1036638"/>
            <a:ext cx="236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5736" y="2798310"/>
            <a:ext cx="5400600" cy="4199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3" name="矩形 32"/>
          <p:cNvSpPr/>
          <p:nvPr userDrawn="1"/>
        </p:nvSpPr>
        <p:spPr>
          <a:xfrm>
            <a:off x="107504" y="267494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ts val="2400"/>
              </a:lnSpc>
              <a:defRPr/>
            </a:lvl2pPr>
            <a:lvl3pPr marL="1143000" indent="-228600">
              <a:lnSpc>
                <a:spcPts val="2400"/>
              </a:lnSpc>
              <a:buFont typeface="微软雅黑" pitchFamily="34" charset="-122"/>
              <a:buChar char="»"/>
              <a:defRPr/>
            </a:lvl3pPr>
            <a:lvl4pPr marL="1371600" indent="0">
              <a:buFont typeface="Wingdings" pitchFamily="2" charset="2"/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-108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ts val="2400"/>
              </a:lnSpc>
              <a:defRPr/>
            </a:lvl2pPr>
            <a:lvl3pPr marL="1143000" indent="-228600">
              <a:lnSpc>
                <a:spcPts val="2400"/>
              </a:lnSpc>
              <a:buFont typeface="微软雅黑" pitchFamily="34" charset="-122"/>
              <a:buChar char="»"/>
              <a:defRPr/>
            </a:lvl3pPr>
            <a:lvl4pPr marL="1371600" indent="0">
              <a:buFont typeface="Wingdings" pitchFamily="2" charset="2"/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8" name="Picture 2" descr="E:\001齐齐互动\品牌\VI\齐聚科技VI\齐聚科技标识\屏幕版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60" y="4725270"/>
            <a:ext cx="1395214" cy="19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07504" y="195486"/>
            <a:ext cx="64807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05A5"/>
          </a:solidFill>
          <a:ln w="25400">
            <a:solidFill>
              <a:srgbClr val="395E8A"/>
            </a:solidFill>
            <a:miter lim="800000"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1" name="椭圆 5"/>
          <p:cNvSpPr>
            <a:spLocks noChangeArrowheads="1"/>
          </p:cNvSpPr>
          <p:nvPr userDrawn="1"/>
        </p:nvSpPr>
        <p:spPr bwMode="auto">
          <a:xfrm>
            <a:off x="4175577" y="3620046"/>
            <a:ext cx="825500" cy="82391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 bwMode="auto">
          <a:xfrm>
            <a:off x="623173" y="691435"/>
            <a:ext cx="3760630" cy="376063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2400" y="2068552"/>
            <a:ext cx="2943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E400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6000" b="1" dirty="0">
              <a:solidFill>
                <a:srgbClr val="E4006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10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35A6-025E-4696-AFE8-5233736FB681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9357-791F-4F01-8B09-E026B18E13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12"/>
          <p:cNvSpPr>
            <a:spLocks noChangeArrowheads="1"/>
          </p:cNvSpPr>
          <p:nvPr userDrawn="1"/>
        </p:nvSpPr>
        <p:spPr bwMode="auto">
          <a:xfrm>
            <a:off x="246063" y="390143"/>
            <a:ext cx="93662" cy="93662"/>
          </a:xfrm>
          <a:prstGeom prst="ellipse">
            <a:avLst/>
          </a:prstGeom>
          <a:solidFill>
            <a:srgbClr val="E50F72"/>
          </a:solidFill>
          <a:ln w="25400">
            <a:solidFill>
              <a:srgbClr val="E50F72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13993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feilinux.com/" TargetMode="External"/><Relationship Id="rId2" Type="http://schemas.openxmlformats.org/officeDocument/2006/relationships/hyperlink" Target="https://forum.qt.i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hihu.com/question/196303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基础知识分享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195736" y="2799872"/>
            <a:ext cx="5400600" cy="419950"/>
          </a:xfrm>
        </p:spPr>
        <p:txBody>
          <a:bodyPr/>
          <a:lstStyle/>
          <a:p>
            <a:r>
              <a:rPr lang="zh-CN" altLang="en-US" dirty="0"/>
              <a:t>齐齐事业部 黄登攀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7092" y="372094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5A5"/>
                </a:solidFill>
              </a:rPr>
              <a:t>2016.06</a:t>
            </a:r>
            <a:endParaRPr lang="zh-CN" altLang="en-US" dirty="0">
              <a:solidFill>
                <a:srgbClr val="0005A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这个标题没有合适的名字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 当从 </a:t>
            </a:r>
            <a:r>
              <a:rPr lang="en-US" altLang="zh-CN" sz="1400" dirty="0" err="1"/>
              <a:t>QObject</a:t>
            </a:r>
            <a:r>
              <a:rPr lang="en-US" altLang="zh-CN" sz="1400" dirty="0"/>
              <a:t> </a:t>
            </a:r>
            <a:r>
              <a:rPr lang="zh-CN" altLang="en-US" sz="1400" dirty="0"/>
              <a:t>派生的类中有 </a:t>
            </a:r>
            <a:r>
              <a:rPr lang="en-US" altLang="zh-CN" sz="1400" dirty="0"/>
              <a:t>Q_OBJECT </a:t>
            </a:r>
            <a:r>
              <a:rPr lang="zh-CN" altLang="en-US" sz="1400" dirty="0"/>
              <a:t>宏时，会产生 </a:t>
            </a:r>
            <a:r>
              <a:rPr lang="en-US" altLang="zh-CN" sz="1400" dirty="0"/>
              <a:t>moc_xxx.cpp</a:t>
            </a:r>
            <a:r>
              <a:rPr lang="zh-CN" altLang="en-US" sz="1400" dirty="0"/>
              <a:t>；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 每个 </a:t>
            </a:r>
            <a:r>
              <a:rPr lang="en-US" altLang="zh-CN" sz="1400" dirty="0" err="1"/>
              <a:t>ui</a:t>
            </a:r>
            <a:r>
              <a:rPr lang="en-US" altLang="zh-CN" sz="1400" dirty="0"/>
              <a:t> </a:t>
            </a:r>
            <a:r>
              <a:rPr lang="zh-CN" altLang="en-US" sz="1400" dirty="0"/>
              <a:t>文件，会产生一个 </a:t>
            </a:r>
            <a:r>
              <a:rPr lang="en-US" altLang="zh-CN" sz="1400" dirty="0" err="1"/>
              <a:t>ui_xxx.h</a:t>
            </a:r>
            <a:r>
              <a:rPr lang="en-US" altLang="zh-CN" sz="1400" dirty="0"/>
              <a:t> </a:t>
            </a:r>
            <a:r>
              <a:rPr lang="zh-CN" altLang="en-US" sz="1400" dirty="0"/>
              <a:t>文件；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 资源文件被编译为 </a:t>
            </a:r>
            <a:r>
              <a:rPr lang="en-US" altLang="zh-CN" sz="1400" dirty="0"/>
              <a:t>qrc_proj.cpp</a:t>
            </a:r>
            <a:r>
              <a:rPr lang="zh-CN" altLang="en-US" sz="1400" dirty="0"/>
              <a:t>；</a:t>
            </a:r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 不要修改这里的文件；</a:t>
            </a:r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 可以删除，重新编译后，会自动生成。</a:t>
            </a:r>
          </a:p>
        </p:txBody>
      </p:sp>
    </p:spTree>
    <p:extLst>
      <p:ext uri="{BB962C8B-B14F-4D97-AF65-F5344CB8AC3E}">
        <p14:creationId xmlns:p14="http://schemas.microsoft.com/office/powerpoint/2010/main" val="86527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84081" y="1774010"/>
            <a:ext cx="5349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r>
              <a:rPr lang="zh-CN" altLang="en-US" sz="3600" dirty="0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控件、布局与事件基础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95605" y="2355840"/>
            <a:ext cx="415036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668895" y="2355840"/>
            <a:ext cx="125603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80112" y="2814560"/>
            <a:ext cx="239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想省事儿，别说话，脱！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想复用，还不赶快穿上！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直角三角形 5"/>
          <p:cNvSpPr/>
          <p:nvPr/>
        </p:nvSpPr>
        <p:spPr>
          <a:xfrm flipH="1">
            <a:off x="8100392" y="4505697"/>
            <a:ext cx="1043608" cy="637803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13123"/>
            <a:ext cx="1080120" cy="575394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/>
        </p:nvSpPr>
        <p:spPr>
          <a:xfrm>
            <a:off x="2123728" y="3723878"/>
            <a:ext cx="3176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这一块，还是看图说话吧。。。不知道说啥。。。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46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570089" y="17095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信号与槽基础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95605" y="2355840"/>
            <a:ext cx="415036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668895" y="2355840"/>
            <a:ext cx="125603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30463" y="2787774"/>
            <a:ext cx="203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这玩意儿是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Qt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特有的一个机制</a:t>
            </a:r>
          </a:p>
        </p:txBody>
      </p:sp>
      <p:sp>
        <p:nvSpPr>
          <p:cNvPr id="6" name="直角三角形 5"/>
          <p:cNvSpPr/>
          <p:nvPr/>
        </p:nvSpPr>
        <p:spPr>
          <a:xfrm flipH="1">
            <a:off x="8100392" y="4505697"/>
            <a:ext cx="1043608" cy="637803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13123"/>
            <a:ext cx="1080120" cy="575394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6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信号槽机制简介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的信号</a:t>
            </a:r>
            <a:r>
              <a:rPr lang="en-US" altLang="zh-CN" sz="1400" dirty="0"/>
              <a:t>-</a:t>
            </a:r>
            <a:r>
              <a:rPr lang="zh-CN" altLang="en-US" sz="1400" dirty="0"/>
              <a:t>槽机制提供从一个函数向另一个函数的跳转。这个跳转可以是即时的（同线程，当槽函数执行完成后返回），也可以是延时的（跨线程，将调用放到目标线程后即返回，不管槽函数是否执行）。</a:t>
            </a:r>
            <a:endParaRPr lang="en-US" altLang="zh-CN" sz="1400" dirty="0"/>
          </a:p>
          <a:p>
            <a:r>
              <a:rPr lang="zh-CN" altLang="en-US" sz="1400" dirty="0"/>
              <a:t>槽函数的特点在于能够在运行时动态绑定，并且只依赖信号、槽双方的对象指针，以及函数签名，耦合性较弱，因此可以很好的实现解耦的效果。也可以在信号与信号之间进行绑定，这样会级联触发。</a:t>
            </a:r>
          </a:p>
        </p:txBody>
      </p:sp>
    </p:spTree>
    <p:extLst>
      <p:ext uri="{BB962C8B-B14F-4D97-AF65-F5344CB8AC3E}">
        <p14:creationId xmlns:p14="http://schemas.microsoft.com/office/powerpoint/2010/main" val="339793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信号是什么鬼？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声明一个信号很简单，只需要在类定义中加入</a:t>
            </a:r>
            <a:r>
              <a:rPr lang="en-US" altLang="zh-CN" sz="1400" dirty="0"/>
              <a:t>signal</a:t>
            </a:r>
            <a:r>
              <a:rPr lang="zh-CN" altLang="en-US" sz="1400" dirty="0"/>
              <a:t>标示符。（</a:t>
            </a:r>
            <a:r>
              <a:rPr lang="en-US" altLang="zh-CN" sz="1400" dirty="0">
                <a:solidFill>
                  <a:srgbClr val="FF0000"/>
                </a:solidFill>
              </a:rPr>
              <a:t>signal</a:t>
            </a:r>
            <a:r>
              <a:rPr lang="zh-CN" altLang="en-US" sz="1400" dirty="0">
                <a:solidFill>
                  <a:srgbClr val="FF0000"/>
                </a:solidFill>
              </a:rPr>
              <a:t>是啥玩意儿？？？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 信号实际上是一个普通的 </a:t>
            </a:r>
            <a:r>
              <a:rPr lang="en-US" altLang="zh-CN" sz="1400" dirty="0"/>
              <a:t>C++</a:t>
            </a:r>
            <a:r>
              <a:rPr lang="zh-CN" altLang="en-US" sz="1400" dirty="0"/>
              <a:t>函数；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 </a:t>
            </a:r>
            <a:r>
              <a:rPr lang="en-US" altLang="zh-CN" sz="1400" dirty="0"/>
              <a:t>signal </a:t>
            </a:r>
            <a:r>
              <a:rPr lang="zh-CN" altLang="en-US" sz="1400" dirty="0"/>
              <a:t>是一个宏定义，编译时会被替换为 </a:t>
            </a:r>
            <a:r>
              <a:rPr lang="en-US" altLang="zh-CN" sz="1400" dirty="0"/>
              <a:t>public </a:t>
            </a:r>
            <a:r>
              <a:rPr lang="zh-CN" altLang="en-US" sz="1400" dirty="0"/>
              <a:t>关键字；</a:t>
            </a:r>
          </a:p>
          <a:p>
            <a:pPr lvl="1"/>
            <a:r>
              <a:rPr lang="en-US" altLang="zh-CN" sz="1200" dirty="0"/>
              <a:t>a) #define signals public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 在 </a:t>
            </a:r>
            <a:r>
              <a:rPr lang="en-US" altLang="zh-CN" sz="1400" dirty="0" err="1"/>
              <a:t>moc</a:t>
            </a:r>
            <a:r>
              <a:rPr lang="en-US" altLang="zh-CN" sz="1400" dirty="0"/>
              <a:t> </a:t>
            </a:r>
            <a:r>
              <a:rPr lang="zh-CN" altLang="en-US" sz="1400" dirty="0"/>
              <a:t>阶段， </a:t>
            </a:r>
            <a:r>
              <a:rPr lang="en-US" altLang="zh-CN" sz="1400" dirty="0" err="1"/>
              <a:t>moc</a:t>
            </a:r>
            <a:r>
              <a:rPr lang="en-US" altLang="zh-CN" sz="1400" dirty="0"/>
              <a:t> </a:t>
            </a:r>
            <a:r>
              <a:rPr lang="zh-CN" altLang="en-US" sz="1400" dirty="0"/>
              <a:t>编译器会在 </a:t>
            </a:r>
            <a:r>
              <a:rPr lang="en-US" altLang="zh-CN" sz="1400" dirty="0"/>
              <a:t>moc_xxx.cpp </a:t>
            </a:r>
            <a:r>
              <a:rPr lang="zh-CN" altLang="en-US" sz="1400" dirty="0"/>
              <a:t>中实现对应的函数，以及对应的元数据；</a:t>
            </a:r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 信号都是 </a:t>
            </a:r>
            <a:r>
              <a:rPr lang="en-US" altLang="zh-CN" sz="1400" dirty="0"/>
              <a:t>public </a:t>
            </a:r>
            <a:r>
              <a:rPr lang="zh-CN" altLang="en-US" sz="1400" dirty="0"/>
              <a:t>函数。</a:t>
            </a:r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 注意一定要有 </a:t>
            </a:r>
            <a:r>
              <a:rPr lang="en-US" altLang="zh-CN" sz="1400" dirty="0"/>
              <a:t>Q_OBJECT </a:t>
            </a:r>
            <a:r>
              <a:rPr lang="zh-CN" altLang="en-US" sz="1400" dirty="0"/>
              <a:t>宏。</a:t>
            </a:r>
          </a:p>
        </p:txBody>
      </p:sp>
    </p:spTree>
    <p:extLst>
      <p:ext uri="{BB962C8B-B14F-4D97-AF65-F5344CB8AC3E}">
        <p14:creationId xmlns:p14="http://schemas.microsoft.com/office/powerpoint/2010/main" val="27020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槽，什么鬼？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要定义一个槽函数，需要在类定义中，函数声明前，且在访问控制符后面，加上 </a:t>
            </a:r>
            <a:r>
              <a:rPr lang="en-US" altLang="zh-CN" sz="1400" dirty="0"/>
              <a:t>slots </a:t>
            </a:r>
            <a:r>
              <a:rPr lang="zh-CN" altLang="en-US" sz="1400" dirty="0"/>
              <a:t>标识符，然后实现这个函数。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 槽函数也是一个普通 </a:t>
            </a:r>
            <a:r>
              <a:rPr lang="en-US" altLang="zh-CN" sz="1400" dirty="0"/>
              <a:t>C++</a:t>
            </a:r>
            <a:r>
              <a:rPr lang="zh-CN" altLang="en-US" sz="1400" dirty="0"/>
              <a:t>函数；</a:t>
            </a:r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 </a:t>
            </a:r>
            <a:r>
              <a:rPr lang="en-US" altLang="zh-CN" sz="1400" dirty="0"/>
              <a:t>Slots </a:t>
            </a:r>
            <a:r>
              <a:rPr lang="zh-CN" altLang="en-US" sz="1400" dirty="0"/>
              <a:t>是一个宏定义，编译时被替换成空；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 在 </a:t>
            </a:r>
            <a:r>
              <a:rPr lang="en-US" altLang="zh-CN" sz="1400" dirty="0" err="1"/>
              <a:t>moc</a:t>
            </a:r>
            <a:r>
              <a:rPr lang="en-US" altLang="zh-CN" sz="1400" dirty="0"/>
              <a:t> </a:t>
            </a:r>
            <a:r>
              <a:rPr lang="zh-CN" altLang="en-US" sz="1400" dirty="0"/>
              <a:t>阶段， </a:t>
            </a:r>
            <a:r>
              <a:rPr lang="en-US" altLang="zh-CN" sz="1400" dirty="0" err="1"/>
              <a:t>moc</a:t>
            </a:r>
            <a:r>
              <a:rPr lang="en-US" altLang="zh-CN" sz="1400" dirty="0"/>
              <a:t> </a:t>
            </a:r>
            <a:r>
              <a:rPr lang="zh-CN" altLang="en-US" sz="1400" dirty="0"/>
              <a:t>编译器会在 </a:t>
            </a:r>
            <a:r>
              <a:rPr lang="en-US" altLang="zh-CN" sz="1400" dirty="0"/>
              <a:t>moc_xxx.cpp </a:t>
            </a:r>
            <a:r>
              <a:rPr lang="zh-CN" altLang="en-US" sz="1400" dirty="0"/>
              <a:t>中添加对应的元数据；</a:t>
            </a:r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 槽函数可以是 </a:t>
            </a:r>
            <a:r>
              <a:rPr lang="en-US" altLang="zh-CN" sz="1400" dirty="0"/>
              <a:t>private</a:t>
            </a:r>
            <a:r>
              <a:rPr lang="zh-CN" altLang="en-US" sz="1400" dirty="0"/>
              <a:t>， </a:t>
            </a:r>
            <a:r>
              <a:rPr lang="en-US" altLang="zh-CN" sz="1400" dirty="0"/>
              <a:t>protected</a:t>
            </a:r>
            <a:r>
              <a:rPr lang="zh-CN" altLang="en-US" sz="1400" dirty="0"/>
              <a:t>，或者是 </a:t>
            </a:r>
            <a:r>
              <a:rPr lang="en-US" altLang="zh-CN" sz="1400" dirty="0"/>
              <a:t>public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 注意一定要有 </a:t>
            </a:r>
            <a:r>
              <a:rPr lang="en-US" altLang="zh-CN" sz="1400" dirty="0"/>
              <a:t>Q_OBJECT </a:t>
            </a:r>
            <a:r>
              <a:rPr lang="zh-CN" altLang="en-US" sz="1400" dirty="0"/>
              <a:t>宏。</a:t>
            </a:r>
          </a:p>
        </p:txBody>
      </p:sp>
    </p:spTree>
    <p:extLst>
      <p:ext uri="{BB962C8B-B14F-4D97-AF65-F5344CB8AC3E}">
        <p14:creationId xmlns:p14="http://schemas.microsoft.com/office/powerpoint/2010/main" val="31183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3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en-US" altLang="zh-CN" dirty="0"/>
              <a:t> Assistant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https://forum.qt.io/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http://www.yafeilinux.com/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72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4"/>
          <p:cNvSpPr>
            <a:spLocks noChangeArrowheads="1"/>
          </p:cNvSpPr>
          <p:nvPr/>
        </p:nvSpPr>
        <p:spPr bwMode="ltGray">
          <a:xfrm rot="5400000">
            <a:off x="-2159024" y="281889"/>
            <a:ext cx="4731169" cy="46782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ltGray">
          <a:xfrm rot="5400000" flipH="1">
            <a:off x="-1782638" y="679128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0005A5"/>
              </a:gs>
              <a:gs pos="100000">
                <a:srgbClr val="0005A5"/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2271995" y="3905722"/>
            <a:ext cx="57877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坐标系统与图形绘制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>
            <a:off x="2623785" y="3078634"/>
            <a:ext cx="57877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信号与槽基础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2672680" y="2265834"/>
            <a:ext cx="57877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Qt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控件、布局与事件基础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2520280" y="1397472"/>
            <a:ext cx="57877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QMetaObject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初体验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1999580" y="627534"/>
            <a:ext cx="578775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那些年一起用过的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Qt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&amp;&amp;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Windows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开发环境搭建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gray">
          <a:xfrm>
            <a:off x="2339975" y="2428240"/>
            <a:ext cx="258445" cy="259080"/>
          </a:xfrm>
          <a:prstGeom prst="ellipse">
            <a:avLst/>
          </a:prstGeom>
          <a:gradFill rotWithShape="1">
            <a:gsLst>
              <a:gs pos="0">
                <a:srgbClr val="E4006E"/>
              </a:gs>
              <a:gs pos="100000">
                <a:srgbClr val="E4006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gray">
          <a:xfrm>
            <a:off x="2267585" y="3220085"/>
            <a:ext cx="258445" cy="259080"/>
          </a:xfrm>
          <a:prstGeom prst="ellipse">
            <a:avLst/>
          </a:prstGeom>
          <a:gradFill rotWithShape="1">
            <a:gsLst>
              <a:gs pos="0">
                <a:srgbClr val="E4006E"/>
              </a:gs>
              <a:gs pos="100000">
                <a:srgbClr val="E4006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2180" y="2211596"/>
            <a:ext cx="9956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" name="Oval 31"/>
          <p:cNvSpPr>
            <a:spLocks noChangeArrowheads="1"/>
          </p:cNvSpPr>
          <p:nvPr/>
        </p:nvSpPr>
        <p:spPr bwMode="gray">
          <a:xfrm>
            <a:off x="2195830" y="1564005"/>
            <a:ext cx="258445" cy="259080"/>
          </a:xfrm>
          <a:prstGeom prst="ellipse">
            <a:avLst/>
          </a:prstGeom>
          <a:gradFill rotWithShape="1">
            <a:gsLst>
              <a:gs pos="0">
                <a:srgbClr val="E4006E"/>
              </a:gs>
              <a:gs pos="100000">
                <a:srgbClr val="E4006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Oval 31"/>
          <p:cNvSpPr>
            <a:spLocks noChangeArrowheads="1"/>
          </p:cNvSpPr>
          <p:nvPr/>
        </p:nvSpPr>
        <p:spPr bwMode="gray">
          <a:xfrm>
            <a:off x="1692275" y="771525"/>
            <a:ext cx="258445" cy="259080"/>
          </a:xfrm>
          <a:prstGeom prst="ellipse">
            <a:avLst/>
          </a:prstGeom>
          <a:gradFill rotWithShape="1">
            <a:gsLst>
              <a:gs pos="0">
                <a:srgbClr val="E4006E"/>
              </a:gs>
              <a:gs pos="100000">
                <a:srgbClr val="E4006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Oval 31"/>
          <p:cNvSpPr>
            <a:spLocks noChangeArrowheads="1"/>
          </p:cNvSpPr>
          <p:nvPr/>
        </p:nvSpPr>
        <p:spPr bwMode="gray">
          <a:xfrm>
            <a:off x="1835785" y="4011930"/>
            <a:ext cx="258445" cy="259080"/>
          </a:xfrm>
          <a:prstGeom prst="ellipse">
            <a:avLst/>
          </a:prstGeom>
          <a:gradFill rotWithShape="1">
            <a:gsLst>
              <a:gs pos="0">
                <a:srgbClr val="E4006E"/>
              </a:gs>
              <a:gs pos="100000">
                <a:srgbClr val="E4006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870698" y="1774010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那些年一起用过的</a:t>
            </a:r>
            <a:r>
              <a:rPr lang="en-US" altLang="zh-CN" sz="3600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Qt</a:t>
            </a:r>
            <a:endParaRPr lang="en-US" altLang="zh-CN" sz="3600" dirty="0">
              <a:solidFill>
                <a:srgbClr val="0005A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5605" y="2355840"/>
            <a:ext cx="415036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668895" y="2355840"/>
            <a:ext cx="125603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直角三角形 5"/>
          <p:cNvSpPr/>
          <p:nvPr/>
        </p:nvSpPr>
        <p:spPr>
          <a:xfrm flipH="1">
            <a:off x="8100392" y="4505697"/>
            <a:ext cx="1043608" cy="637803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13123"/>
            <a:ext cx="1080120" cy="575394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8"/>
          <p:cNvSpPr txBox="1"/>
          <p:nvPr/>
        </p:nvSpPr>
        <p:spPr>
          <a:xfrm>
            <a:off x="5364088" y="281456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如果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Qt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Creator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不是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Qt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做的会不会很丢人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Qt</a:t>
            </a:r>
            <a:r>
              <a:rPr lang="zh-CN" altLang="en-US" dirty="0"/>
              <a:t>编写的软件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是一个跨平台的 </a:t>
            </a:r>
            <a:r>
              <a:rPr lang="en-US" altLang="zh-CN" sz="1400" dirty="0"/>
              <a:t>C++</a:t>
            </a:r>
            <a:r>
              <a:rPr lang="zh-CN" altLang="en-US" sz="1400" dirty="0"/>
              <a:t>开发框架。使用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可以快速开发出界面漂亮美观、功能强大的商业级软件。 如果希望开发出跨平台的软件，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是一个不错的选择。</a:t>
            </a:r>
            <a:endParaRPr lang="en-US" altLang="zh-CN" sz="1400" dirty="0"/>
          </a:p>
          <a:p>
            <a:r>
              <a:rPr lang="en-US" altLang="zh-CN" sz="1400" dirty="0"/>
              <a:t>Google Earth </a:t>
            </a:r>
            <a:r>
              <a:rPr lang="zh-CN" altLang="en-US" sz="1400" dirty="0"/>
              <a:t>、</a:t>
            </a:r>
            <a:r>
              <a:rPr lang="en-US" altLang="zh-CN" sz="1400" dirty="0"/>
              <a:t>YY</a:t>
            </a:r>
            <a:r>
              <a:rPr lang="zh-CN" altLang="en-US" sz="1400" dirty="0"/>
              <a:t>语音、咪咕音乐、</a:t>
            </a:r>
            <a:r>
              <a:rPr lang="en-US" altLang="zh-CN" sz="1400" dirty="0" err="1"/>
              <a:t>virtualbox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Genymotion</a:t>
            </a:r>
            <a:r>
              <a:rPr lang="zh-CN" altLang="en-US" sz="1400" dirty="0"/>
              <a:t>、</a:t>
            </a:r>
            <a:r>
              <a:rPr lang="en-US" altLang="zh-CN" sz="1400" dirty="0"/>
              <a:t>Opera……</a:t>
            </a:r>
          </a:p>
          <a:p>
            <a:r>
              <a:rPr lang="zh-CN" altLang="en-US" sz="1400" dirty="0">
                <a:hlinkClick r:id="rId2"/>
              </a:rPr>
              <a:t>参考资料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560411" y="1709509"/>
            <a:ext cx="4996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开发环境搭建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95605" y="2355840"/>
            <a:ext cx="415036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668895" y="2355840"/>
            <a:ext cx="125603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直角三角形 5"/>
          <p:cNvSpPr/>
          <p:nvPr/>
        </p:nvSpPr>
        <p:spPr>
          <a:xfrm flipH="1">
            <a:off x="8100392" y="4505697"/>
            <a:ext cx="1043608" cy="637803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13123"/>
            <a:ext cx="1080120" cy="575394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8"/>
          <p:cNvSpPr txBox="1"/>
          <p:nvPr/>
        </p:nvSpPr>
        <p:spPr>
          <a:xfrm>
            <a:off x="5364088" y="281456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双击、同意、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多次下一步，齐活儿！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255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介绍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是一个跨平台 </a:t>
            </a:r>
            <a:r>
              <a:rPr lang="en-US" altLang="zh-CN" sz="1400" dirty="0"/>
              <a:t>C++</a:t>
            </a:r>
            <a:r>
              <a:rPr lang="zh-CN" altLang="en-US" sz="1400" dirty="0"/>
              <a:t>图形用户界面应用程序开发框架</a:t>
            </a:r>
            <a:endParaRPr lang="en-US" altLang="zh-CN" sz="1400" dirty="0"/>
          </a:p>
          <a:p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是面向对象的框架，使用特殊的代码生成扩展以及一些宏，易于扩展，允许组件编程</a:t>
            </a:r>
            <a:endParaRPr lang="en-US" altLang="zh-CN" sz="1400" dirty="0"/>
          </a:p>
          <a:p>
            <a:r>
              <a:rPr lang="zh-CN" altLang="en-US" sz="1400" dirty="0"/>
              <a:t>使用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可以一次编码，多平台编译，从而达到跨平台开发的目的</a:t>
            </a:r>
            <a:endParaRPr lang="en-US" altLang="zh-CN" sz="1400" dirty="0"/>
          </a:p>
          <a:p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是基于 </a:t>
            </a:r>
            <a:r>
              <a:rPr lang="en-US" altLang="zh-CN" sz="1400" dirty="0"/>
              <a:t>C++</a:t>
            </a:r>
            <a:r>
              <a:rPr lang="zh-CN" altLang="en-US" sz="1400" dirty="0"/>
              <a:t>语言的一个开发框架。 它对 </a:t>
            </a:r>
            <a:r>
              <a:rPr lang="en-US" altLang="zh-CN" sz="1400" dirty="0"/>
              <a:t>C++</a:t>
            </a:r>
            <a:r>
              <a:rPr lang="zh-CN" altLang="en-US" sz="1400" dirty="0"/>
              <a:t>对象加入了元对象、 信号槽机制、 事件机制，并提供了一套 </a:t>
            </a:r>
            <a:r>
              <a:rPr lang="en-US" altLang="zh-CN" sz="1400" dirty="0"/>
              <a:t>GUI </a:t>
            </a:r>
            <a:r>
              <a:rPr lang="zh-CN" altLang="en-US" sz="1400" dirty="0"/>
              <a:t>类库、多线程、 </a:t>
            </a:r>
            <a:r>
              <a:rPr lang="en-US" altLang="zh-CN" sz="1400" dirty="0"/>
              <a:t>OpenGL</a:t>
            </a:r>
            <a:r>
              <a:rPr lang="zh-CN" altLang="en-US" sz="1400" dirty="0"/>
              <a:t>、并发、多媒体、数据库、 </a:t>
            </a:r>
            <a:r>
              <a:rPr lang="en-US" altLang="zh-CN" sz="1400" dirty="0"/>
              <a:t>XML</a:t>
            </a:r>
            <a:r>
              <a:rPr lang="zh-CN" altLang="en-US" sz="1400" dirty="0"/>
              <a:t>、 </a:t>
            </a:r>
            <a:r>
              <a:rPr lang="en-US" altLang="zh-CN" sz="1400" dirty="0"/>
              <a:t>SVG</a:t>
            </a:r>
            <a:r>
              <a:rPr lang="zh-CN" altLang="en-US" sz="1400" dirty="0"/>
              <a:t>、 </a:t>
            </a:r>
            <a:r>
              <a:rPr lang="en-US" altLang="zh-CN" sz="1400" dirty="0" err="1"/>
              <a:t>Webkit</a:t>
            </a:r>
            <a:r>
              <a:rPr lang="en-US" altLang="zh-CN" sz="1400" dirty="0"/>
              <a:t> </a:t>
            </a:r>
            <a:r>
              <a:rPr lang="zh-CN" altLang="en-US" sz="1400" dirty="0"/>
              <a:t>等组件， 大大提高了开发者的工作效率。</a:t>
            </a: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6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安装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zh-CN" altLang="en-US" dirty="0"/>
              <a:t>源码库</a:t>
            </a:r>
            <a:endParaRPr lang="en-US" altLang="zh-CN" dirty="0"/>
          </a:p>
          <a:p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</a:p>
          <a:p>
            <a:r>
              <a:rPr lang="en-US" altLang="zh-CN" dirty="0" err="1"/>
              <a:t>Qt</a:t>
            </a:r>
            <a:r>
              <a:rPr lang="en-US" altLang="zh-CN" dirty="0"/>
              <a:t>-VS-</a:t>
            </a:r>
            <a:r>
              <a:rPr lang="en-US" altLang="zh-CN" dirty="0" err="1"/>
              <a:t>addin</a:t>
            </a:r>
            <a:r>
              <a:rPr lang="zh-CN" altLang="en-US" dirty="0"/>
              <a:t>（目前最高支持到</a:t>
            </a:r>
            <a:r>
              <a:rPr lang="en-US" altLang="zh-CN" dirty="0"/>
              <a:t>VS2013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50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829069" y="1774010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QMetaObject</a:t>
            </a:r>
            <a:r>
              <a:rPr lang="zh-CN" altLang="en-US" sz="3600" dirty="0">
                <a:solidFill>
                  <a:srgbClr val="0005A5"/>
                </a:solidFill>
                <a:latin typeface="微软雅黑" pitchFamily="34" charset="-122"/>
                <a:ea typeface="微软雅黑" pitchFamily="34" charset="-122"/>
              </a:rPr>
              <a:t>初体验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95605" y="2355840"/>
            <a:ext cx="415036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668895" y="2355840"/>
            <a:ext cx="1256030" cy="0"/>
          </a:xfrm>
          <a:prstGeom prst="line">
            <a:avLst/>
          </a:prstGeom>
          <a:ln w="12700" cmpd="sng">
            <a:solidFill>
              <a:srgbClr val="0005A5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34990" y="2788274"/>
            <a:ext cx="2737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有理也不知道该说啥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……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直角三角形 5"/>
          <p:cNvSpPr/>
          <p:nvPr/>
        </p:nvSpPr>
        <p:spPr>
          <a:xfrm flipH="1">
            <a:off x="8100392" y="4505697"/>
            <a:ext cx="1043608" cy="637803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0" y="13123"/>
            <a:ext cx="1080120" cy="575394"/>
          </a:xfrm>
          <a:prstGeom prst="rtTriangle">
            <a:avLst/>
          </a:prstGeom>
          <a:solidFill>
            <a:srgbClr val="000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1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元对象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Meta Object</a:t>
            </a:r>
            <a:r>
              <a:rPr lang="zh-CN" altLang="en-US" sz="1400" dirty="0"/>
              <a:t>， 即元对象，它记录了类本身的信息，使类能够在运行时，判断自身类型，感知自身的能力，甚至能够在运行时修改自己的行为。</a:t>
            </a:r>
            <a:endParaRPr lang="en-US" altLang="zh-CN" sz="1400" dirty="0"/>
          </a:p>
          <a:p>
            <a:r>
              <a:rPr lang="en-US" altLang="zh-CN" sz="1400" dirty="0" err="1"/>
              <a:t>QMetaObject</a:t>
            </a:r>
            <a:r>
              <a:rPr lang="en-US" altLang="zh-CN" sz="1400" dirty="0"/>
              <a:t> </a:t>
            </a:r>
            <a:r>
              <a:rPr lang="zh-CN" altLang="en-US" sz="1400" dirty="0"/>
              <a:t>支持了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</a:t>
            </a:r>
            <a:r>
              <a:rPr lang="zh-CN" altLang="en-US" sz="1400" dirty="0"/>
              <a:t>对象的运行时类型判断，信号</a:t>
            </a:r>
            <a:r>
              <a:rPr lang="en-US" altLang="zh-CN" sz="1400" dirty="0"/>
              <a:t>-</a:t>
            </a:r>
            <a:r>
              <a:rPr lang="zh-CN" altLang="en-US" sz="1400" dirty="0"/>
              <a:t>槽机制，以及属性系统。</a:t>
            </a:r>
            <a:endParaRPr lang="en-US" altLang="zh-CN" sz="1400" dirty="0"/>
          </a:p>
          <a:p>
            <a:r>
              <a:rPr lang="zh-CN" altLang="en-US" sz="1400" dirty="0"/>
              <a:t>从 </a:t>
            </a:r>
            <a:r>
              <a:rPr lang="en-US" altLang="zh-CN" sz="1400" dirty="0" err="1"/>
              <a:t>QObject</a:t>
            </a:r>
            <a:r>
              <a:rPr lang="en-US" altLang="zh-CN" sz="1400" dirty="0"/>
              <a:t> </a:t>
            </a:r>
            <a:r>
              <a:rPr lang="zh-CN" altLang="en-US" sz="1400" dirty="0"/>
              <a:t>直接或间接派生的类，只要在类定义的开始部分，加入宏 </a:t>
            </a:r>
            <a:r>
              <a:rPr lang="en-US" altLang="zh-CN" sz="1400" dirty="0"/>
              <a:t>Q_OBJECT</a:t>
            </a:r>
            <a:r>
              <a:rPr lang="zh-CN" altLang="en-US" sz="1400" dirty="0"/>
              <a:t>，就能够让编译器为其添加元对象</a:t>
            </a:r>
          </a:p>
        </p:txBody>
      </p:sp>
    </p:spTree>
    <p:extLst>
      <p:ext uri="{BB962C8B-B14F-4D97-AF65-F5344CB8AC3E}">
        <p14:creationId xmlns:p14="http://schemas.microsoft.com/office/powerpoint/2010/main" val="416509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1210</Words>
  <Application>Microsoft Office PowerPoint</Application>
  <PresentationFormat>On-screen Show (16:9)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Office 主题​​</vt:lpstr>
      <vt:lpstr>Qt基础知识分享</vt:lpstr>
      <vt:lpstr>PowerPoint Presentation</vt:lpstr>
      <vt:lpstr>PowerPoint Presentation</vt:lpstr>
      <vt:lpstr>使用Qt编写的软件</vt:lpstr>
      <vt:lpstr>PowerPoint Presentation</vt:lpstr>
      <vt:lpstr>Qt介绍</vt:lpstr>
      <vt:lpstr>Qt安装</vt:lpstr>
      <vt:lpstr>PowerPoint Presentation</vt:lpstr>
      <vt:lpstr>元对象</vt:lpstr>
      <vt:lpstr>这个标题没有合适的名字</vt:lpstr>
      <vt:lpstr>PowerPoint Presentation</vt:lpstr>
      <vt:lpstr>PowerPoint Presentation</vt:lpstr>
      <vt:lpstr>信号槽机制简介</vt:lpstr>
      <vt:lpstr>信号是什么鬼？</vt:lpstr>
      <vt:lpstr>槽，什么鬼？</vt:lpstr>
      <vt:lpstr>PowerPoint Presentation</vt:lpstr>
      <vt:lpstr>参考资料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Eirc YeClim</cp:lastModifiedBy>
  <cp:revision>199</cp:revision>
  <dcterms:created xsi:type="dcterms:W3CDTF">2015-12-14T13:06:00Z</dcterms:created>
  <dcterms:modified xsi:type="dcterms:W3CDTF">2016-05-31T06:03:39Z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