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73" r:id="rId4"/>
    <p:sldId id="266" r:id="rId5"/>
    <p:sldId id="274" r:id="rId6"/>
    <p:sldId id="275" r:id="rId7"/>
    <p:sldId id="276" r:id="rId8"/>
    <p:sldId id="278" r:id="rId9"/>
    <p:sldId id="279" r:id="rId10"/>
    <p:sldId id="277" r:id="rId11"/>
    <p:sldId id="263" r:id="rId12"/>
  </p:sldIdLst>
  <p:sldSz cx="12192000" cy="6858000"/>
  <p:notesSz cx="6858000" cy="9144000"/>
  <p:embeddedFontLst>
    <p:embeddedFont>
      <p:font typeface="1훈새마을운동 R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8181" y="2810388"/>
            <a:ext cx="8775159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The Backpropagation Learning Procedure</a:t>
            </a:r>
            <a:endParaRPr lang="en-US" altLang="ko-KR" sz="4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1930" y="3642855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산업경영공학과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201533258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장예훈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8999" y="2224142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훈새마을운동 R" panose="02020603020101020101" charset="-127"/>
                <a:ea typeface="1훈새마을운동 R" panose="02020603020101020101" charset="-127"/>
              </a:rPr>
              <a:t>Neural Networks for Machine Learning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225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구현식</a:t>
            </a:r>
            <a:endParaRPr lang="en-US" altLang="ko-KR" sz="3200" b="1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4836" y="2373745"/>
            <a:ext cx="3740728" cy="197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00" y="1082851"/>
            <a:ext cx="7400925" cy="439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76" y="5605730"/>
            <a:ext cx="5257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6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156633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844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알고리즘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(Backpropagation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Algorithm)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이란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2682" y="1322897"/>
            <a:ext cx="11486162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최적화 방법과 함께 인공신경망을 학습시킬 때 많이 이용</a:t>
            </a:r>
            <a:endParaRPr lang="en-US" altLang="ko-KR" sz="28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charset="-127"/>
              <a:ea typeface="1훈새마을운동 R" panose="02020603020101020101" charset="-127"/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Algorithm</a:t>
            </a:r>
          </a:p>
          <a:p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 </a:t>
            </a:r>
            <a:r>
              <a:rPr lang="en-US" altLang="ko-KR" sz="2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ⅰ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신경망에 훈련 샘플을 부여</a:t>
            </a:r>
            <a:endParaRPr lang="en-US" altLang="ko-KR" sz="22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 ⅱ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 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Actual Output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과 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Target Output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을 비교</a:t>
            </a:r>
            <a:endParaRPr lang="en-US" altLang="ko-KR" sz="22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 ⅲ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각 출력 뉴런에서의 에러를 계산</a:t>
            </a:r>
            <a:endParaRPr lang="en-US" altLang="ko-KR" sz="22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 ⅳ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각 뉴런에 대해 에러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,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실제 출력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, Scaling Factor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를 계산 후 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Target Value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와의 오차 계산 → 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Local Error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 ⅴ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각 뉴런으로 들어오는 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Connection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에 대해 가중치를 사용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,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이전 레벨의 뉴런에 대해 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Local Error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를 위한     </a:t>
            </a:r>
            <a:endParaRPr lang="en-US" altLang="ko-KR" sz="22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     Blame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을 할당</a:t>
            </a:r>
            <a:endParaRPr lang="en-US" altLang="ko-KR" sz="22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 ⅵ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이전 레벨의 뉴런에 대해 위의 단계를 반복</a:t>
            </a:r>
            <a:endParaRPr lang="en-US" altLang="ko-KR" sz="22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charset="-127"/>
                <a:ea typeface="1훈새마을운동 R" panose="02020603020101020101" charset="-127"/>
                <a:sym typeface="Wingdings" panose="05000000000000000000" pitchFamily="2" charset="2"/>
              </a:rPr>
              <a:t> ⅶ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이때 각 뉴런에 대해 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Error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로서 </a:t>
            </a:r>
            <a:r>
              <a:rPr lang="en-US" altLang="ko-KR" sz="2200" dirty="0">
                <a:latin typeface="1훈새마을운동 R" panose="02020603020101020101" charset="-127"/>
                <a:ea typeface="1훈새마을운동 R" panose="02020603020101020101" charset="-127"/>
              </a:rPr>
              <a:t>Blame </a:t>
            </a:r>
            <a:r>
              <a:rPr lang="ko-KR" altLang="en-US" sz="2200" dirty="0">
                <a:latin typeface="1훈새마을운동 R" panose="02020603020101020101" charset="-127"/>
                <a:ea typeface="1훈새마을운동 R" panose="02020603020101020101" charset="-127"/>
              </a:rPr>
              <a:t>을 사용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charset="-127"/>
              <a:ea typeface="1훈새마을운동 R" panose="02020603020101020101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23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844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알고리즘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(Backpropagation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Algorithm)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이란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051" y="3642495"/>
            <a:ext cx="11647424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다중 </a:t>
            </a:r>
            <a:r>
              <a:rPr lang="ko-KR" altLang="en-US" sz="2500" dirty="0" err="1">
                <a:latin typeface="1훈새마을운동 R" panose="02020603020101020101" charset="-127"/>
                <a:ea typeface="1훈새마을운동 R" panose="02020603020101020101" charset="-127"/>
              </a:rPr>
              <a:t>퍼셉트론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 </a:t>
            </a:r>
            <a:r>
              <a:rPr lang="en-US" altLang="ko-KR" sz="2500" dirty="0">
                <a:latin typeface="1훈새마을운동 R" panose="02020603020101020101" charset="-127"/>
                <a:ea typeface="1훈새마을운동 R" panose="02020603020101020101" charset="-127"/>
              </a:rPr>
              <a:t>(Multi-Layer Perceptron)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에서는 </a:t>
            </a:r>
            <a:r>
              <a:rPr lang="ko-KR" altLang="en-US" sz="2500" dirty="0" err="1">
                <a:latin typeface="1훈새마을운동 R" panose="02020603020101020101" charset="-127"/>
                <a:ea typeface="1훈새마을운동 R" panose="02020603020101020101" charset="-127"/>
              </a:rPr>
              <a:t>은닉층</a:t>
            </a:r>
            <a:r>
              <a:rPr lang="en-US" altLang="ko-KR" sz="2500" dirty="0">
                <a:latin typeface="1훈새마을운동 R" panose="02020603020101020101" charset="-127"/>
                <a:ea typeface="1훈새마을운동 R" panose="02020603020101020101" charset="-127"/>
              </a:rPr>
              <a:t>(Hidden Layer)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의 </a:t>
            </a:r>
            <a:r>
              <a:rPr lang="ko-KR" altLang="en-US" sz="2500" dirty="0" err="1">
                <a:latin typeface="1훈새마을운동 R" panose="02020603020101020101" charset="-127"/>
                <a:ea typeface="1훈새마을운동 R" panose="02020603020101020101" charset="-127"/>
              </a:rPr>
              <a:t>목적값을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 결정 할 수 없기 때문에 학습수행 불가</a:t>
            </a:r>
            <a:endParaRPr lang="en-US" altLang="ko-KR" sz="25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500" dirty="0" err="1">
                <a:latin typeface="1훈새마을운동 R" panose="02020603020101020101" charset="-127"/>
                <a:ea typeface="1훈새마을운동 R" panose="02020603020101020101" charset="-127"/>
              </a:rPr>
              <a:t>역전파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 알고리즘은 </a:t>
            </a:r>
            <a:r>
              <a:rPr lang="ko-KR" altLang="en-US" sz="2500" dirty="0" err="1">
                <a:latin typeface="1훈새마을운동 R" panose="02020603020101020101" charset="-127"/>
                <a:ea typeface="1훈새마을운동 R" panose="02020603020101020101" charset="-127"/>
              </a:rPr>
              <a:t>출력층</a:t>
            </a:r>
            <a:r>
              <a:rPr lang="en-US" altLang="ko-KR" sz="2500" dirty="0">
                <a:latin typeface="1훈새마을운동 R" panose="02020603020101020101" charset="-127"/>
                <a:ea typeface="1훈새마을운동 R" panose="02020603020101020101" charset="-127"/>
              </a:rPr>
              <a:t>(Output Layer)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의 오차를 </a:t>
            </a:r>
            <a:r>
              <a:rPr lang="ko-KR" altLang="en-US" sz="2500" dirty="0" err="1">
                <a:latin typeface="1훈새마을운동 R" panose="02020603020101020101" charset="-127"/>
                <a:ea typeface="1훈새마을운동 R" panose="02020603020101020101" charset="-127"/>
              </a:rPr>
              <a:t>역전파하여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 은닉층을 학습</a:t>
            </a:r>
            <a:endParaRPr lang="en-US" altLang="ko-KR" sz="25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1훈새마을운동 R" panose="02020603020101020101" charset="-127"/>
                <a:ea typeface="1훈새마을운동 R" panose="02020603020101020101" charset="-127"/>
              </a:rPr>
              <a:t>    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→ 다중 </a:t>
            </a:r>
            <a:r>
              <a:rPr lang="ko-KR" altLang="en-US" sz="2500" dirty="0" err="1">
                <a:latin typeface="1훈새마을운동 R" panose="02020603020101020101" charset="-127"/>
                <a:ea typeface="1훈새마을운동 R" panose="02020603020101020101" charset="-127"/>
              </a:rPr>
              <a:t>퍼셉트론의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 문제 해결</a:t>
            </a:r>
            <a:endParaRPr lang="en-US" altLang="ko-KR" sz="25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다양한 종류의 </a:t>
            </a:r>
            <a:r>
              <a:rPr lang="en-US" altLang="ko-KR" sz="2500" dirty="0">
                <a:latin typeface="1훈새마을운동 R" panose="02020603020101020101" charset="-127"/>
                <a:ea typeface="1훈새마을운동 R" panose="02020603020101020101" charset="-127"/>
              </a:rPr>
              <a:t>Feedforward Neural </a:t>
            </a:r>
            <a:r>
              <a:rPr lang="en-US" altLang="ko-KR" sz="2500" dirty="0" err="1">
                <a:latin typeface="1훈새마을운동 R" panose="02020603020101020101" charset="-127"/>
                <a:ea typeface="1훈새마을운동 R" panose="02020603020101020101" charset="-127"/>
              </a:rPr>
              <a:t>Netaworks</a:t>
            </a:r>
            <a:r>
              <a:rPr lang="en-US" altLang="ko-KR" sz="2500" dirty="0">
                <a:latin typeface="1훈새마을운동 R" panose="02020603020101020101" charset="-127"/>
                <a:ea typeface="1훈새마을운동 R" panose="02020603020101020101" charset="-127"/>
              </a:rPr>
              <a:t>(FNNs)</a:t>
            </a:r>
            <a:r>
              <a:rPr lang="ko-KR" altLang="en-US" sz="2500" dirty="0">
                <a:latin typeface="1훈새마을운동 R" panose="02020603020101020101" charset="-127"/>
                <a:ea typeface="1훈새마을운동 R" panose="02020603020101020101" charset="-127"/>
              </a:rPr>
              <a:t>의 학습알고리즘으로도 사용</a:t>
            </a:r>
            <a:endParaRPr lang="en-US" altLang="ko-KR" sz="2500" dirty="0"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42" t="8157" r="7755" b="3784"/>
          <a:stretch/>
        </p:blipFill>
        <p:spPr>
          <a:xfrm>
            <a:off x="2578567" y="1108894"/>
            <a:ext cx="6389942" cy="26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알고리즘의 단계</a:t>
            </a:r>
            <a:endParaRPr lang="en-US" altLang="ko-KR" sz="3200" b="1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132" y="1916056"/>
            <a:ext cx="117532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1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전파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(propagation)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단계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학습벡터로부터 실제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출력값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출력 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 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→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목적값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(target value)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과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실제 </a:t>
            </a:r>
            <a:r>
              <a:rPr lang="ko-KR" altLang="en-US" sz="32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출력값의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오차를 각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Hidden Layer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에 전파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2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 가중치 수정 단계 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전파된 오차를 이용하여 가중치를 수정</a:t>
            </a:r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245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6564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알고리즘과 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Gradient Descent Rule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96" y="1473591"/>
            <a:ext cx="1148617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역전파는 변경가능한 가중치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(Weight)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에 대해 에러의 기울기를 계산하는데 사용</a:t>
            </a: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기울기는 에러를 최소화하는 가중치를 찾기 위한 </a:t>
            </a:r>
            <a:r>
              <a:rPr lang="ko-KR" altLang="en-US" sz="2800" dirty="0" err="1">
                <a:latin typeface="1훈새마을운동 R" panose="02020603020101020101" charset="-127"/>
                <a:ea typeface="1훈새마을운동 R" panose="02020603020101020101" charset="-127"/>
              </a:rPr>
              <a:t>경사하강법에서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 사용</a:t>
            </a: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 err="1">
                <a:latin typeface="1훈새마을운동 R" panose="02020603020101020101" charset="-127"/>
                <a:ea typeface="1훈새마을운동 R" panose="02020603020101020101" charset="-127"/>
              </a:rPr>
              <a:t>역전파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 알고리즘은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Gradient Descent Rule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과 결합되어 인공신경망의 학습알고리즘으로 많이 사용</a:t>
            </a: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7" y="2219644"/>
            <a:ext cx="4182288" cy="73350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23465" y="2953153"/>
            <a:ext cx="10649402" cy="1015663"/>
            <a:chOff x="1416958" y="3288177"/>
            <a:chExt cx="10649402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416958" y="3288177"/>
              <a:ext cx="10649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새마을운동 R" panose="02020603020101020101" charset="-127"/>
                  <a:ea typeface="1훈새마을운동 R" panose="02020603020101020101" charset="-127"/>
                </a:rPr>
                <a:t>*    </a:t>
              </a:r>
              <a:r>
                <a: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새마을운동 R" panose="02020603020101020101" charset="-127"/>
                  <a:ea typeface="1훈새마을운동 R" panose="02020603020101020101" charset="-127"/>
                </a:rPr>
                <a:t>는 가중치가 특정한 점으로 이동할 때 한번의 시행에서 얼만큼 이동할 것인지를 나타내며</a:t>
              </a:r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새마을운동 R" panose="02020603020101020101" charset="-127"/>
                  <a:ea typeface="1훈새마을운동 R" panose="02020603020101020101" charset="-127"/>
                </a:rPr>
                <a:t>,      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새마을운동 R" panose="02020603020101020101" charset="-127"/>
                  <a:ea typeface="1훈새마을운동 R" panose="02020603020101020101" charset="-127"/>
                </a:rPr>
                <a:t>   </a:t>
              </a:r>
              <a:r>
                <a:rPr lang="ko-KR" alt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새마을운동 R" panose="02020603020101020101" charset="-127"/>
                  <a:ea typeface="1훈새마을운동 R" panose="02020603020101020101" charset="-127"/>
                </a:rPr>
                <a:t>학습률</a:t>
              </a:r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새마을운동 R" panose="02020603020101020101" charset="-127"/>
                  <a:ea typeface="1훈새마을운동 R" panose="02020603020101020101" charset="-127"/>
                </a:rPr>
                <a:t>(Learning Rate)</a:t>
              </a:r>
              <a:r>
                <a: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훈새마을운동 R" panose="02020603020101020101" charset="-127"/>
                  <a:ea typeface="1훈새마을운동 R" panose="02020603020101020101" charset="-127"/>
                </a:rPr>
                <a:t>라고 함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3239" y="3371656"/>
              <a:ext cx="225540" cy="36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41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4695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알고리즘과 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Chain Rule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382" y="1832902"/>
            <a:ext cx="11674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 err="1">
                <a:latin typeface="1훈새마을운동 R" panose="02020603020101020101" charset="-127"/>
                <a:ea typeface="1훈새마을운동 R" panose="02020603020101020101" charset="-127"/>
              </a:rPr>
              <a:t>역전파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 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학습 알고리즘은 </a:t>
            </a:r>
            <a:r>
              <a:rPr lang="ko-KR" altLang="en-US" sz="2800" dirty="0" err="1">
                <a:latin typeface="1훈새마을운동 R" panose="02020603020101020101" charset="-127"/>
                <a:ea typeface="1훈새마을운동 R" panose="02020603020101020101" charset="-127"/>
              </a:rPr>
              <a:t>최소평균자승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 알고리즘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(Least Mean Square Algorithm)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의 비선형적 확장</a:t>
            </a: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미분의 반복규칙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(Chain Rule)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을 여러 번 적용하여 확률 근사치 프레임워크유도</a:t>
            </a: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   ex) A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라는 사람이 멀리 떨어져 있는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E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라는 정보를 전달하기 위해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B, C, D 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중간 사람을 </a:t>
            </a: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        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거치는 것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800" dirty="0"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97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알고리즘과</a:t>
            </a:r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Delta Rule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418" y="2249610"/>
            <a:ext cx="11554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앞의 방식의 역전파는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3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층 이상의 깊은 </a:t>
            </a:r>
            <a:r>
              <a:rPr lang="ko-KR" altLang="en-US" sz="2800" dirty="0" err="1">
                <a:latin typeface="1훈새마을운동 R" panose="02020603020101020101" charset="-127"/>
                <a:ea typeface="1훈새마을운동 R" panose="02020603020101020101" charset="-127"/>
              </a:rPr>
              <a:t>뉴럴넷에서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 수식을 계산하기 복잡</a:t>
            </a: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Delta Rule 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적용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1훈새마을운동 R" panose="02020603020101020101" charset="-127"/>
                <a:ea typeface="1훈새마을운동 R" panose="02020603020101020101" charset="-127"/>
              </a:rPr>
              <a:t>    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: Error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를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Weighted Sum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으로 미분한 것을 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'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델타</a:t>
            </a:r>
            <a:r>
              <a:rPr lang="en-US" altLang="ko-KR" sz="2800" dirty="0">
                <a:latin typeface="1훈새마을운동 R" panose="02020603020101020101" charset="-127"/>
                <a:ea typeface="1훈새마을운동 R" panose="02020603020101020101" charset="-127"/>
              </a:rPr>
              <a:t>'</a:t>
            </a:r>
            <a:r>
              <a:rPr lang="ko-KR" altLang="en-US" sz="2800" dirty="0">
                <a:latin typeface="1훈새마을운동 R" panose="02020603020101020101" charset="-127"/>
                <a:ea typeface="1훈새마을운동 R" panose="02020603020101020101" charset="-127"/>
              </a:rPr>
              <a:t>로 정의</a:t>
            </a:r>
            <a:endParaRPr lang="en-US" altLang="ko-KR" sz="2800" dirty="0">
              <a:latin typeface="1훈새마을운동 R" panose="02020603020101020101" charset="-127"/>
              <a:ea typeface="1훈새마을운동 R" panose="02020603020101020101" charset="-127"/>
            </a:endParaRPr>
          </a:p>
          <a:p>
            <a:pPr>
              <a:lnSpc>
                <a:spcPct val="150000"/>
              </a:lnSpc>
            </a:pPr>
            <a:endParaRPr lang="ko-KR" altLang="en-US" sz="2800" dirty="0"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29" y="4927266"/>
            <a:ext cx="5055667" cy="5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9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225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구현식</a:t>
            </a:r>
            <a:endParaRPr lang="en-US" altLang="ko-KR" sz="3200" b="1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4836" y="2373745"/>
            <a:ext cx="3740728" cy="197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47" y="1271288"/>
            <a:ext cx="6639431" cy="50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charset="-127"/>
                <a:ea typeface="1훈새마을운동 R" panose="02020603020101020101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charset="-127"/>
              <a:ea typeface="1훈새마을운동 R" panose="0202060302010102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3039" y="366222"/>
            <a:ext cx="225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역전파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구현식</a:t>
            </a:r>
            <a:endParaRPr lang="en-US" altLang="ko-KR" sz="3200" b="1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4836" y="2373745"/>
            <a:ext cx="3740728" cy="197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52" y="2612086"/>
            <a:ext cx="8233022" cy="14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329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1훈새마을운동 R</vt:lpstr>
      <vt:lpstr>Wingdings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JangYehoon</cp:lastModifiedBy>
  <cp:revision>67</cp:revision>
  <dcterms:created xsi:type="dcterms:W3CDTF">2015-05-21T02:05:49Z</dcterms:created>
  <dcterms:modified xsi:type="dcterms:W3CDTF">2016-11-10T09:32:30Z</dcterms:modified>
</cp:coreProperties>
</file>