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3" r:id="rId3"/>
    <p:sldId id="264" r:id="rId4"/>
    <p:sldId id="265" r:id="rId5"/>
    <p:sldId id="266" r:id="rId6"/>
    <p:sldId id="267" r:id="rId7"/>
    <p:sldId id="270" r:id="rId8"/>
    <p:sldId id="269" r:id="rId9"/>
    <p:sldId id="271" r:id="rId10"/>
    <p:sldId id="262"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CA3A"/>
    <a:srgbClr val="0066CC"/>
    <a:srgbClr val="7F7F7F"/>
    <a:srgbClr val="0099FF"/>
    <a:srgbClr val="93D05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showGuides="1">
      <p:cViewPr varScale="1">
        <p:scale>
          <a:sx n="82" d="100"/>
          <a:sy n="82" d="100"/>
        </p:scale>
        <p:origin x="126" y="720"/>
      </p:cViewPr>
      <p:guideLst>
        <p:guide orient="horz" pos="2160"/>
        <p:guide pos="3863"/>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showGuides="1">
      <p:cViewPr varScale="1">
        <p:scale>
          <a:sx n="63" d="100"/>
          <a:sy n="63"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77707D-43E7-4C73-9A21-0F469C936ABB}" type="datetimeFigureOut">
              <a:rPr lang="ko-KR" altLang="en-US" smtClean="0"/>
              <a:t>2017-06-13</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E0C71D-EE7F-4FF6-8D27-828511414A31}" type="slidenum">
              <a:rPr lang="ko-KR" altLang="en-US" smtClean="0"/>
              <a:t>‹#›</a:t>
            </a:fld>
            <a:endParaRPr lang="ko-KR" altLang="en-US"/>
          </a:p>
        </p:txBody>
      </p:sp>
    </p:spTree>
    <p:extLst>
      <p:ext uri="{BB962C8B-B14F-4D97-AF65-F5344CB8AC3E}">
        <p14:creationId xmlns:p14="http://schemas.microsoft.com/office/powerpoint/2010/main" val="2216724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6C0CE-D6CC-4EAC-8793-55DC829EAECB}" type="datetimeFigureOut">
              <a:rPr lang="ko-KR" altLang="en-US" smtClean="0"/>
              <a:t>2017-06-13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EA5E0-D7A2-4941-A440-0744D4997C4F}" type="slidenum">
              <a:rPr lang="ko-KR" altLang="en-US" smtClean="0"/>
              <a:t>‹#›</a:t>
            </a:fld>
            <a:endParaRPr lang="ko-KR" altLang="en-US"/>
          </a:p>
        </p:txBody>
      </p:sp>
    </p:spTree>
    <p:extLst>
      <p:ext uri="{BB962C8B-B14F-4D97-AF65-F5344CB8AC3E}">
        <p14:creationId xmlns:p14="http://schemas.microsoft.com/office/powerpoint/2010/main" val="182752232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Tree>
    <p:extLst>
      <p:ext uri="{BB962C8B-B14F-4D97-AF65-F5344CB8AC3E}">
        <p14:creationId xmlns:p14="http://schemas.microsoft.com/office/powerpoint/2010/main" val="271531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587BB410-8967-405C-BDBE-E4F840BB3871}" type="datetimeFigureOut">
              <a:rPr lang="ko-KR" altLang="en-US" smtClean="0"/>
              <a:t>2017-06-13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43E448-5B27-42A9-8C10-369A3C809841}" type="slidenum">
              <a:rPr lang="ko-KR" altLang="en-US" smtClean="0"/>
              <a:t>‹#›</a:t>
            </a:fld>
            <a:endParaRPr lang="ko-KR" altLang="en-US"/>
          </a:p>
        </p:txBody>
      </p:sp>
    </p:spTree>
    <p:extLst>
      <p:ext uri="{BB962C8B-B14F-4D97-AF65-F5344CB8AC3E}">
        <p14:creationId xmlns:p14="http://schemas.microsoft.com/office/powerpoint/2010/main" val="267933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587BB410-8967-405C-BDBE-E4F840BB3871}" type="datetimeFigureOut">
              <a:rPr lang="ko-KR" altLang="en-US" smtClean="0"/>
              <a:t>2017-06-13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43E448-5B27-42A9-8C10-369A3C809841}" type="slidenum">
              <a:rPr lang="ko-KR" altLang="en-US" smtClean="0"/>
              <a:t>‹#›</a:t>
            </a:fld>
            <a:endParaRPr lang="ko-KR" altLang="en-US"/>
          </a:p>
        </p:txBody>
      </p:sp>
    </p:spTree>
    <p:extLst>
      <p:ext uri="{BB962C8B-B14F-4D97-AF65-F5344CB8AC3E}">
        <p14:creationId xmlns:p14="http://schemas.microsoft.com/office/powerpoint/2010/main" val="258208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587BB410-8967-405C-BDBE-E4F840BB3871}" type="datetimeFigureOut">
              <a:rPr lang="ko-KR" altLang="en-US" smtClean="0"/>
              <a:t>2017-06-13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43E448-5B27-42A9-8C10-369A3C809841}" type="slidenum">
              <a:rPr lang="ko-KR" altLang="en-US" smtClean="0"/>
              <a:t>‹#›</a:t>
            </a:fld>
            <a:endParaRPr lang="ko-KR" altLang="en-US"/>
          </a:p>
        </p:txBody>
      </p:sp>
    </p:spTree>
    <p:extLst>
      <p:ext uri="{BB962C8B-B14F-4D97-AF65-F5344CB8AC3E}">
        <p14:creationId xmlns:p14="http://schemas.microsoft.com/office/powerpoint/2010/main" val="4216655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587BB410-8967-405C-BDBE-E4F840BB3871}" type="datetimeFigureOut">
              <a:rPr lang="ko-KR" altLang="en-US" smtClean="0"/>
              <a:t>2017-06-13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43E448-5B27-42A9-8C10-369A3C809841}" type="slidenum">
              <a:rPr lang="ko-KR" altLang="en-US" smtClean="0"/>
              <a:t>‹#›</a:t>
            </a:fld>
            <a:endParaRPr lang="ko-KR" altLang="en-US"/>
          </a:p>
        </p:txBody>
      </p:sp>
    </p:spTree>
    <p:extLst>
      <p:ext uri="{BB962C8B-B14F-4D97-AF65-F5344CB8AC3E}">
        <p14:creationId xmlns:p14="http://schemas.microsoft.com/office/powerpoint/2010/main" val="39653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587BB410-8967-405C-BDBE-E4F840BB3871}" type="datetimeFigureOut">
              <a:rPr lang="ko-KR" altLang="en-US" smtClean="0"/>
              <a:t>2017-06-13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E43E448-5B27-42A9-8C10-369A3C809841}" type="slidenum">
              <a:rPr lang="ko-KR" altLang="en-US" smtClean="0"/>
              <a:t>‹#›</a:t>
            </a:fld>
            <a:endParaRPr lang="ko-KR" altLang="en-US"/>
          </a:p>
        </p:txBody>
      </p:sp>
    </p:spTree>
    <p:extLst>
      <p:ext uri="{BB962C8B-B14F-4D97-AF65-F5344CB8AC3E}">
        <p14:creationId xmlns:p14="http://schemas.microsoft.com/office/powerpoint/2010/main" val="222750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587BB410-8967-405C-BDBE-E4F840BB3871}" type="datetimeFigureOut">
              <a:rPr lang="ko-KR" altLang="en-US" smtClean="0"/>
              <a:t>2017-06-13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E43E448-5B27-42A9-8C10-369A3C809841}" type="slidenum">
              <a:rPr lang="ko-KR" altLang="en-US" smtClean="0"/>
              <a:t>‹#›</a:t>
            </a:fld>
            <a:endParaRPr lang="ko-KR" altLang="en-US"/>
          </a:p>
        </p:txBody>
      </p:sp>
    </p:spTree>
    <p:extLst>
      <p:ext uri="{BB962C8B-B14F-4D97-AF65-F5344CB8AC3E}">
        <p14:creationId xmlns:p14="http://schemas.microsoft.com/office/powerpoint/2010/main" val="362238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8" name="직사각형 7"/>
          <p:cNvSpPr/>
          <p:nvPr userDrawn="1"/>
        </p:nvSpPr>
        <p:spPr>
          <a:xfrm>
            <a:off x="0" y="-1"/>
            <a:ext cx="12192000" cy="887603"/>
          </a:xfrm>
          <a:prstGeom prst="rect">
            <a:avLst/>
          </a:prstGeom>
          <a:solidFill>
            <a:srgbClr val="85C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265176" y="0"/>
            <a:ext cx="10418064" cy="887603"/>
          </a:xfrm>
        </p:spPr>
        <p:txBody>
          <a:bodyPr>
            <a:normAutofit/>
          </a:bodyPr>
          <a:lstStyle>
            <a:lvl1pPr>
              <a:defRPr sz="3600" b="1" i="0">
                <a:solidFill>
                  <a:schemeClr val="bg1"/>
                </a:solidFill>
                <a:latin typeface="나눔바른펜" panose="020B0503000000000000" pitchFamily="50" charset="-127"/>
                <a:ea typeface="나눔바른펜" panose="020B0503000000000000" pitchFamily="50" charset="-127"/>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p>
            <a:fld id="{587BB410-8967-405C-BDBE-E4F840BB3871}" type="datetimeFigureOut">
              <a:rPr lang="ko-KR" altLang="en-US" smtClean="0"/>
              <a:t>2017-06-13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E43E448-5B27-42A9-8C10-369A3C809841}" type="slidenum">
              <a:rPr lang="ko-KR" altLang="en-US" smtClean="0"/>
              <a:t>‹#›</a:t>
            </a:fld>
            <a:endParaRPr lang="ko-KR" altLang="en-US"/>
          </a:p>
        </p:txBody>
      </p:sp>
    </p:spTree>
    <p:extLst>
      <p:ext uri="{BB962C8B-B14F-4D97-AF65-F5344CB8AC3E}">
        <p14:creationId xmlns:p14="http://schemas.microsoft.com/office/powerpoint/2010/main" val="65872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58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587BB410-8967-405C-BDBE-E4F840BB3871}" type="datetimeFigureOut">
              <a:rPr lang="ko-KR" altLang="en-US" smtClean="0"/>
              <a:t>2017-06-13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E43E448-5B27-42A9-8C10-369A3C809841}" type="slidenum">
              <a:rPr lang="ko-KR" altLang="en-US" smtClean="0"/>
              <a:t>‹#›</a:t>
            </a:fld>
            <a:endParaRPr lang="ko-KR" altLang="en-US"/>
          </a:p>
        </p:txBody>
      </p:sp>
    </p:spTree>
    <p:extLst>
      <p:ext uri="{BB962C8B-B14F-4D97-AF65-F5344CB8AC3E}">
        <p14:creationId xmlns:p14="http://schemas.microsoft.com/office/powerpoint/2010/main" val="409138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587BB410-8967-405C-BDBE-E4F840BB3871}" type="datetimeFigureOut">
              <a:rPr lang="ko-KR" altLang="en-US" smtClean="0"/>
              <a:t>2017-06-13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E43E448-5B27-42A9-8C10-369A3C809841}" type="slidenum">
              <a:rPr lang="ko-KR" altLang="en-US" smtClean="0"/>
              <a:t>‹#›</a:t>
            </a:fld>
            <a:endParaRPr lang="ko-KR" altLang="en-US"/>
          </a:p>
        </p:txBody>
      </p:sp>
    </p:spTree>
    <p:extLst>
      <p:ext uri="{BB962C8B-B14F-4D97-AF65-F5344CB8AC3E}">
        <p14:creationId xmlns:p14="http://schemas.microsoft.com/office/powerpoint/2010/main" val="31619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BB410-8967-405C-BDBE-E4F840BB3871}" type="datetimeFigureOut">
              <a:rPr lang="ko-KR" altLang="en-US" smtClean="0"/>
              <a:t>2017-06-13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43E448-5B27-42A9-8C10-369A3C809841}" type="slidenum">
              <a:rPr lang="ko-KR" altLang="en-US" smtClean="0"/>
              <a:t>‹#›</a:t>
            </a:fld>
            <a:endParaRPr lang="ko-KR" altLang="en-US"/>
          </a:p>
        </p:txBody>
      </p:sp>
    </p:spTree>
    <p:extLst>
      <p:ext uri="{BB962C8B-B14F-4D97-AF65-F5344CB8AC3E}">
        <p14:creationId xmlns:p14="http://schemas.microsoft.com/office/powerpoint/2010/main" val="92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pPr>
              <a:lnSpc>
                <a:spcPct val="150000"/>
              </a:lnSpc>
            </a:pPr>
            <a:r>
              <a:rPr lang="en-US" altLang="ko-KR" dirty="0">
                <a:solidFill>
                  <a:srgbClr val="85CA3A"/>
                </a:solidFill>
                <a:latin typeface="Arial Rounded MT Bold" panose="020F0704030504030204" pitchFamily="34" charset="0"/>
              </a:rPr>
              <a:t>Review Predict</a:t>
            </a:r>
            <a:br>
              <a:rPr lang="en-US" altLang="ko-KR" dirty="0">
                <a:solidFill>
                  <a:srgbClr val="85CA3A"/>
                </a:solidFill>
                <a:latin typeface="Arial Rounded MT Bold" panose="020F0704030504030204" pitchFamily="34" charset="0"/>
              </a:rPr>
            </a:br>
            <a:r>
              <a:rPr lang="en-US" altLang="ko-KR" dirty="0">
                <a:solidFill>
                  <a:srgbClr val="85CA3A"/>
                </a:solidFill>
                <a:latin typeface="Arial Rounded MT Bold" panose="020F0704030504030204" pitchFamily="34" charset="0"/>
              </a:rPr>
              <a:t>with Text Analysis</a:t>
            </a:r>
            <a:endParaRPr lang="ko-KR" altLang="en-US" sz="4000" dirty="0">
              <a:solidFill>
                <a:srgbClr val="7F7F7F"/>
              </a:solidFill>
              <a:latin typeface="나눔바른펜" panose="020B0503000000000000" pitchFamily="50" charset="-127"/>
              <a:ea typeface="나눔바른펜" panose="020B0503000000000000" pitchFamily="50" charset="-127"/>
            </a:endParaRPr>
          </a:p>
        </p:txBody>
      </p:sp>
      <p:sp>
        <p:nvSpPr>
          <p:cNvPr id="3" name="부제목 2"/>
          <p:cNvSpPr>
            <a:spLocks noGrp="1"/>
          </p:cNvSpPr>
          <p:nvPr>
            <p:ph type="subTitle" idx="1"/>
          </p:nvPr>
        </p:nvSpPr>
        <p:spPr>
          <a:xfrm>
            <a:off x="5911273" y="4882616"/>
            <a:ext cx="4756727" cy="1655762"/>
          </a:xfrm>
        </p:spPr>
        <p:txBody>
          <a:bodyPr>
            <a:normAutofit/>
          </a:bodyPr>
          <a:lstStyle/>
          <a:p>
            <a:pPr algn="r"/>
            <a:r>
              <a:rPr lang="ko-KR" altLang="en-US" sz="3200" dirty="0">
                <a:solidFill>
                  <a:srgbClr val="7F7F7F"/>
                </a:solidFill>
                <a:latin typeface="나눔바른펜" panose="020B0503000000000000" pitchFamily="50" charset="-127"/>
                <a:ea typeface="나눔바른펜" panose="020B0503000000000000" pitchFamily="50" charset="-127"/>
              </a:rPr>
              <a:t>고객관계관리</a:t>
            </a:r>
            <a:endParaRPr lang="en-US" altLang="ko-KR" sz="3200" dirty="0">
              <a:solidFill>
                <a:srgbClr val="7F7F7F"/>
              </a:solidFill>
              <a:latin typeface="나눔바른펜" panose="020B0503000000000000" pitchFamily="50" charset="-127"/>
              <a:ea typeface="나눔바른펜" panose="020B0503000000000000" pitchFamily="50" charset="-127"/>
            </a:endParaRPr>
          </a:p>
          <a:p>
            <a:pPr algn="r"/>
            <a:r>
              <a:rPr lang="ko-KR" altLang="en-US" sz="2800" dirty="0" err="1">
                <a:solidFill>
                  <a:srgbClr val="7F7F7F"/>
                </a:solidFill>
                <a:latin typeface="나눔바른펜" panose="020B0503000000000000" pitchFamily="50" charset="-127"/>
                <a:ea typeface="나눔바른펜" panose="020B0503000000000000" pitchFamily="50" charset="-127"/>
              </a:rPr>
              <a:t>서예지</a:t>
            </a:r>
            <a:r>
              <a:rPr lang="ko-KR" altLang="en-US" sz="2800" dirty="0">
                <a:solidFill>
                  <a:srgbClr val="7F7F7F"/>
                </a:solidFill>
                <a:latin typeface="나눔바른펜" panose="020B0503000000000000" pitchFamily="50" charset="-127"/>
                <a:ea typeface="나눔바른펜" panose="020B0503000000000000" pitchFamily="50" charset="-127"/>
              </a:rPr>
              <a:t> </a:t>
            </a:r>
            <a:r>
              <a:rPr lang="ko-KR" altLang="en-US" sz="2800" dirty="0" err="1">
                <a:solidFill>
                  <a:srgbClr val="7F7F7F"/>
                </a:solidFill>
                <a:latin typeface="나눔바른펜" panose="020B0503000000000000" pitchFamily="50" charset="-127"/>
                <a:ea typeface="나눔바른펜" panose="020B0503000000000000" pitchFamily="50" charset="-127"/>
              </a:rPr>
              <a:t>장예훈</a:t>
            </a:r>
            <a:r>
              <a:rPr lang="ko-KR" altLang="en-US" sz="2800" dirty="0">
                <a:solidFill>
                  <a:srgbClr val="7F7F7F"/>
                </a:solidFill>
                <a:latin typeface="나눔바른펜" panose="020B0503000000000000" pitchFamily="50" charset="-127"/>
                <a:ea typeface="나눔바른펜" panose="020B0503000000000000" pitchFamily="50" charset="-127"/>
              </a:rPr>
              <a:t> </a:t>
            </a:r>
            <a:r>
              <a:rPr lang="ko-KR" altLang="en-US" sz="2800" dirty="0" err="1">
                <a:solidFill>
                  <a:srgbClr val="7F7F7F"/>
                </a:solidFill>
                <a:latin typeface="나눔바른펜" panose="020B0503000000000000" pitchFamily="50" charset="-127"/>
                <a:ea typeface="나눔바른펜" panose="020B0503000000000000" pitchFamily="50" charset="-127"/>
              </a:rPr>
              <a:t>조용걸</a:t>
            </a:r>
            <a:endParaRPr lang="en-US" altLang="ko-KR" sz="2800" dirty="0">
              <a:solidFill>
                <a:srgbClr val="7F7F7F"/>
              </a:solidFill>
              <a:latin typeface="나눔바른펜" panose="020B0503000000000000" pitchFamily="50" charset="-127"/>
              <a:ea typeface="나눔바른펜" panose="020B0503000000000000" pitchFamily="50" charset="-127"/>
            </a:endParaRPr>
          </a:p>
        </p:txBody>
      </p:sp>
      <p:cxnSp>
        <p:nvCxnSpPr>
          <p:cNvPr id="5" name="직선 연결선 4"/>
          <p:cNvCxnSpPr/>
          <p:nvPr/>
        </p:nvCxnSpPr>
        <p:spPr>
          <a:xfrm>
            <a:off x="1543664" y="3782962"/>
            <a:ext cx="912433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8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1382" y="2078182"/>
            <a:ext cx="7629236" cy="2785378"/>
          </a:xfrm>
          <a:prstGeom prst="rect">
            <a:avLst/>
          </a:prstGeom>
          <a:noFill/>
        </p:spPr>
        <p:txBody>
          <a:bodyPr wrap="square" rtlCol="0">
            <a:spAutoFit/>
          </a:bodyPr>
          <a:lstStyle/>
          <a:p>
            <a:pPr algn="ctr"/>
            <a:r>
              <a:rPr lang="en-US" altLang="ko-KR" sz="5500" dirty="0">
                <a:solidFill>
                  <a:srgbClr val="85CA3A"/>
                </a:solidFill>
                <a:latin typeface="Arial Rounded MT Bold" panose="020F0704030504030204" pitchFamily="34" charset="0"/>
              </a:rPr>
              <a:t>THANK </a:t>
            </a:r>
          </a:p>
          <a:p>
            <a:pPr algn="ctr"/>
            <a:r>
              <a:rPr lang="en-US" altLang="ko-KR" sz="5500" spc="-150" dirty="0">
                <a:solidFill>
                  <a:srgbClr val="85CA3A"/>
                </a:solidFill>
                <a:latin typeface="Arial Rounded MT Bold" panose="020F0704030504030204" pitchFamily="34" charset="0"/>
              </a:rPr>
              <a:t>Y   O   U </a:t>
            </a:r>
          </a:p>
          <a:p>
            <a:pPr algn="ctr"/>
            <a:r>
              <a:rPr lang="en-US" altLang="ko-KR" sz="6500" b="1" dirty="0">
                <a:solidFill>
                  <a:srgbClr val="85CA3A"/>
                </a:solidFill>
                <a:latin typeface="Arial Rounded MT Bold" panose="020F0704030504030204" pitchFamily="34" charset="0"/>
                <a:sym typeface="Wingdings" panose="05000000000000000000" pitchFamily="2" charset="2"/>
              </a:rPr>
              <a:t></a:t>
            </a:r>
            <a:endParaRPr lang="ko-KR" altLang="en-US" sz="6500" b="1" dirty="0">
              <a:solidFill>
                <a:srgbClr val="85CA3A"/>
              </a:solidFill>
              <a:latin typeface="Arial Rounded MT Bold" panose="020F0704030504030204" pitchFamily="34" charset="0"/>
            </a:endParaRPr>
          </a:p>
        </p:txBody>
      </p:sp>
    </p:spTree>
    <p:extLst>
      <p:ext uri="{BB962C8B-B14F-4D97-AF65-F5344CB8AC3E}">
        <p14:creationId xmlns:p14="http://schemas.microsoft.com/office/powerpoint/2010/main" val="357023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1. Introduction of Project</a:t>
            </a:r>
            <a:endParaRPr lang="ko-KR" altLang="en-US" dirty="0"/>
          </a:p>
        </p:txBody>
      </p:sp>
      <p:sp>
        <p:nvSpPr>
          <p:cNvPr id="5" name="TextBox 4"/>
          <p:cNvSpPr txBox="1"/>
          <p:nvPr/>
        </p:nvSpPr>
        <p:spPr>
          <a:xfrm>
            <a:off x="472440" y="995680"/>
            <a:ext cx="11247120" cy="338554"/>
          </a:xfrm>
          <a:prstGeom prst="rect">
            <a:avLst/>
          </a:prstGeom>
          <a:noFill/>
        </p:spPr>
        <p:txBody>
          <a:bodyPr wrap="square" rtlCol="0">
            <a:spAutoFit/>
          </a:bodyPr>
          <a:lstStyle/>
          <a:p>
            <a:r>
              <a:rPr lang="en-US" altLang="ko-KR" sz="1600" dirty="0">
                <a:solidFill>
                  <a:srgbClr val="7F7F7F"/>
                </a:solidFill>
                <a:latin typeface="나눔바른펜" panose="020B0503000000000000" pitchFamily="50" charset="-127"/>
                <a:ea typeface="나눔바른펜" panose="020B0503000000000000" pitchFamily="50" charset="-127"/>
              </a:rPr>
              <a:t>* Amazon</a:t>
            </a:r>
            <a:r>
              <a:rPr lang="ko-KR" altLang="en-US" sz="1600" dirty="0">
                <a:solidFill>
                  <a:srgbClr val="7F7F7F"/>
                </a:solidFill>
                <a:latin typeface="나눔바른펜" panose="020B0503000000000000" pitchFamily="50" charset="-127"/>
                <a:ea typeface="나눔바른펜" panose="020B0503000000000000" pitchFamily="50" charset="-127"/>
              </a:rPr>
              <a:t>의 </a:t>
            </a:r>
            <a:r>
              <a:rPr lang="en-US" altLang="ko-KR" sz="1600" dirty="0">
                <a:solidFill>
                  <a:srgbClr val="7F7F7F"/>
                </a:solidFill>
                <a:latin typeface="나눔바른펜" panose="020B0503000000000000" pitchFamily="50" charset="-127"/>
                <a:ea typeface="나눔바른펜" panose="020B0503000000000000" pitchFamily="50" charset="-127"/>
              </a:rPr>
              <a:t>Book Review Data </a:t>
            </a:r>
            <a:r>
              <a:rPr lang="ko-KR" altLang="en-US" sz="1600" dirty="0">
                <a:solidFill>
                  <a:srgbClr val="7F7F7F"/>
                </a:solidFill>
                <a:latin typeface="나눔바른펜" panose="020B0503000000000000" pitchFamily="50" charset="-127"/>
                <a:ea typeface="나눔바른펜" panose="020B0503000000000000" pitchFamily="50" charset="-127"/>
              </a:rPr>
              <a:t>사용</a:t>
            </a:r>
          </a:p>
        </p:txBody>
      </p:sp>
      <p:sp>
        <p:nvSpPr>
          <p:cNvPr id="6" name="TextBox 5"/>
          <p:cNvSpPr txBox="1"/>
          <p:nvPr/>
        </p:nvSpPr>
        <p:spPr>
          <a:xfrm>
            <a:off x="429260" y="1655349"/>
            <a:ext cx="11333480" cy="3877985"/>
          </a:xfrm>
          <a:prstGeom prst="rect">
            <a:avLst/>
          </a:prstGeom>
          <a:noFill/>
        </p:spPr>
        <p:txBody>
          <a:bodyPr wrap="square" rtlCol="0">
            <a:spAutoFit/>
          </a:bodyPr>
          <a:lstStyle/>
          <a:p>
            <a:pPr marL="342900" indent="-342900">
              <a:lnSpc>
                <a:spcPct val="150000"/>
              </a:lnSpc>
              <a:buFontTx/>
              <a:buChar char="-"/>
            </a:pPr>
            <a:r>
              <a:rPr lang="en-US" altLang="ko-KR" sz="2400" b="1" dirty="0">
                <a:solidFill>
                  <a:schemeClr val="tx1">
                    <a:lumMod val="75000"/>
                    <a:lumOff val="25000"/>
                  </a:schemeClr>
                </a:solidFill>
                <a:latin typeface="나눔바른펜" panose="020B0503000000000000" pitchFamily="50" charset="-127"/>
                <a:ea typeface="나눔바른펜" panose="020B0503000000000000" pitchFamily="50" charset="-127"/>
              </a:rPr>
              <a:t>DATA</a:t>
            </a:r>
          </a:p>
          <a:p>
            <a:pPr>
              <a:lnSpc>
                <a:spcPct val="150000"/>
              </a:lnSpc>
            </a:pPr>
            <a:endParaRPr lang="en-US" altLang="ko-KR" sz="1600" spc="-150" dirty="0">
              <a:ea typeface="나눔고딕" panose="020D0604000000000000" pitchFamily="50" charset="-127"/>
              <a:cs typeface="Tahoma" panose="020B0604030504040204" pitchFamily="34" charset="0"/>
            </a:endParaRPr>
          </a:p>
          <a:p>
            <a:pPr>
              <a:lnSpc>
                <a:spcPct val="150000"/>
              </a:lnSpc>
            </a:pPr>
            <a:r>
              <a:rPr lang="en-US" altLang="ko-KR" sz="2000" dirty="0">
                <a:solidFill>
                  <a:srgbClr val="7F7F7F"/>
                </a:solidFill>
                <a:latin typeface="Candara" panose="020E0502030303020204" pitchFamily="34" charset="0"/>
              </a:rPr>
              <a:t>{ "</a:t>
            </a:r>
            <a:r>
              <a:rPr lang="en-US" altLang="ko-KR" sz="2000" dirty="0" err="1">
                <a:solidFill>
                  <a:srgbClr val="7F7F7F"/>
                </a:solidFill>
                <a:latin typeface="Candara" panose="020E0502030303020204" pitchFamily="34" charset="0"/>
              </a:rPr>
              <a:t>reviewerID</a:t>
            </a:r>
            <a:r>
              <a:rPr lang="en-US" altLang="ko-KR" sz="2000" dirty="0">
                <a:solidFill>
                  <a:srgbClr val="7F7F7F"/>
                </a:solidFill>
                <a:latin typeface="Candara" panose="020E0502030303020204" pitchFamily="34" charset="0"/>
              </a:rPr>
              <a:t>": "A2SUAM1J3GNN3B", "</a:t>
            </a:r>
            <a:r>
              <a:rPr lang="en-US" altLang="ko-KR" sz="2000" dirty="0" err="1">
                <a:solidFill>
                  <a:srgbClr val="7F7F7F"/>
                </a:solidFill>
                <a:latin typeface="Candara" panose="020E0502030303020204" pitchFamily="34" charset="0"/>
              </a:rPr>
              <a:t>asin</a:t>
            </a:r>
            <a:r>
              <a:rPr lang="en-US" altLang="ko-KR" sz="2000" dirty="0">
                <a:solidFill>
                  <a:srgbClr val="7F7F7F"/>
                </a:solidFill>
                <a:latin typeface="Candara" panose="020E0502030303020204" pitchFamily="34" charset="0"/>
              </a:rPr>
              <a:t>": "0000013714", "</a:t>
            </a:r>
            <a:r>
              <a:rPr lang="en-US" altLang="ko-KR" sz="2000" dirty="0" err="1">
                <a:solidFill>
                  <a:srgbClr val="7F7F7F"/>
                </a:solidFill>
                <a:latin typeface="Candara" panose="020E0502030303020204" pitchFamily="34" charset="0"/>
              </a:rPr>
              <a:t>reviewerName</a:t>
            </a:r>
            <a:r>
              <a:rPr lang="en-US" altLang="ko-KR" sz="2000" dirty="0">
                <a:solidFill>
                  <a:srgbClr val="7F7F7F"/>
                </a:solidFill>
                <a:latin typeface="Candara" panose="020E0502030303020204" pitchFamily="34" charset="0"/>
              </a:rPr>
              <a:t>": "J. McDonald", "helpful": [2, 3], </a:t>
            </a:r>
            <a:r>
              <a:rPr lang="en-US" altLang="ko-KR" sz="2000" b="1" dirty="0">
                <a:solidFill>
                  <a:srgbClr val="0066CC"/>
                </a:solidFill>
                <a:latin typeface="Candara" panose="020E0502030303020204" pitchFamily="34" charset="0"/>
              </a:rPr>
              <a:t>"</a:t>
            </a:r>
            <a:r>
              <a:rPr lang="en-US" altLang="ko-KR" sz="2000" b="1" dirty="0" err="1">
                <a:solidFill>
                  <a:srgbClr val="0066CC"/>
                </a:solidFill>
                <a:latin typeface="Candara" panose="020E0502030303020204" pitchFamily="34" charset="0"/>
              </a:rPr>
              <a:t>reviewText</a:t>
            </a:r>
            <a:r>
              <a:rPr lang="en-US" altLang="ko-KR" sz="2000" b="1" dirty="0">
                <a:solidFill>
                  <a:srgbClr val="0066CC"/>
                </a:solidFill>
                <a:latin typeface="Candara" panose="020E0502030303020204" pitchFamily="34" charset="0"/>
              </a:rPr>
              <a:t>"</a:t>
            </a:r>
            <a:r>
              <a:rPr lang="en-US" altLang="ko-KR" sz="2000" dirty="0">
                <a:solidFill>
                  <a:srgbClr val="7F7F7F"/>
                </a:solidFill>
                <a:latin typeface="Candara" panose="020E0502030303020204" pitchFamily="34" charset="0"/>
              </a:rPr>
              <a:t>: "I bought this for my husband who plays the piano. He is having a wonderful time playing these old hymns. The music is at times hard to read because we think the book was published for singing from more than playing from. Great purchase though!", </a:t>
            </a:r>
            <a:r>
              <a:rPr lang="en-US" altLang="ko-KR" sz="2000" b="1" dirty="0">
                <a:solidFill>
                  <a:srgbClr val="0066CC"/>
                </a:solidFill>
                <a:latin typeface="Candara" panose="020E0502030303020204" pitchFamily="34" charset="0"/>
              </a:rPr>
              <a:t>"overall"</a:t>
            </a:r>
            <a:r>
              <a:rPr lang="en-US" altLang="ko-KR" sz="2000" dirty="0">
                <a:solidFill>
                  <a:srgbClr val="7F7F7F"/>
                </a:solidFill>
                <a:latin typeface="Candara" panose="020E0502030303020204" pitchFamily="34" charset="0"/>
              </a:rPr>
              <a:t>:</a:t>
            </a:r>
            <a:r>
              <a:rPr lang="en-US" altLang="ko-KR" sz="2000" dirty="0">
                <a:solidFill>
                  <a:srgbClr val="C00000"/>
                </a:solidFill>
                <a:latin typeface="Candara" panose="020E0502030303020204" pitchFamily="34" charset="0"/>
              </a:rPr>
              <a:t> </a:t>
            </a:r>
            <a:r>
              <a:rPr lang="en-US" altLang="ko-KR" sz="2000" dirty="0">
                <a:solidFill>
                  <a:srgbClr val="7F7F7F"/>
                </a:solidFill>
                <a:latin typeface="Candara" panose="020E0502030303020204" pitchFamily="34" charset="0"/>
              </a:rPr>
              <a:t>5.0, "summary": "Heavenly Highway Hymns", "</a:t>
            </a:r>
            <a:r>
              <a:rPr lang="en-US" altLang="ko-KR" sz="2000" dirty="0" err="1">
                <a:solidFill>
                  <a:srgbClr val="7F7F7F"/>
                </a:solidFill>
                <a:latin typeface="Candara" panose="020E0502030303020204" pitchFamily="34" charset="0"/>
              </a:rPr>
              <a:t>unixReviewTime</a:t>
            </a:r>
            <a:r>
              <a:rPr lang="en-US" altLang="ko-KR" sz="2000" dirty="0">
                <a:solidFill>
                  <a:srgbClr val="7F7F7F"/>
                </a:solidFill>
                <a:latin typeface="Candara" panose="020E0502030303020204" pitchFamily="34" charset="0"/>
              </a:rPr>
              <a:t>": 1252800000, "</a:t>
            </a:r>
            <a:r>
              <a:rPr lang="en-US" altLang="ko-KR" sz="2000" dirty="0" err="1">
                <a:solidFill>
                  <a:srgbClr val="7F7F7F"/>
                </a:solidFill>
                <a:latin typeface="Candara" panose="020E0502030303020204" pitchFamily="34" charset="0"/>
              </a:rPr>
              <a:t>reviewTime</a:t>
            </a:r>
            <a:r>
              <a:rPr lang="en-US" altLang="ko-KR" sz="2000" dirty="0">
                <a:solidFill>
                  <a:srgbClr val="7F7F7F"/>
                </a:solidFill>
                <a:latin typeface="Candara" panose="020E0502030303020204" pitchFamily="34" charset="0"/>
              </a:rPr>
              <a:t>": "09 13, 2009" }</a:t>
            </a:r>
            <a:endParaRPr lang="ko-KR" altLang="en-US" sz="2000" spc="-150" dirty="0">
              <a:solidFill>
                <a:srgbClr val="7F7F7F"/>
              </a:solidFill>
              <a:latin typeface="Candara" panose="020E0502030303020204" pitchFamily="34" charset="0"/>
              <a:ea typeface="나눔고딕" panose="020D0604000000000000" pitchFamily="50" charset="-127"/>
              <a:cs typeface="Tahoma" panose="020B0604030504040204" pitchFamily="34" charset="0"/>
            </a:endParaRPr>
          </a:p>
          <a:p>
            <a:pPr>
              <a:lnSpc>
                <a:spcPct val="150000"/>
              </a:lnSpc>
            </a:pPr>
            <a:endParaRPr lang="ko-KR" altLang="en-US" sz="2000" dirty="0"/>
          </a:p>
        </p:txBody>
      </p:sp>
      <p:sp>
        <p:nvSpPr>
          <p:cNvPr id="8" name="TextBox 7"/>
          <p:cNvSpPr txBox="1"/>
          <p:nvPr/>
        </p:nvSpPr>
        <p:spPr>
          <a:xfrm>
            <a:off x="807720" y="5364413"/>
            <a:ext cx="10576560" cy="646331"/>
          </a:xfrm>
          <a:prstGeom prst="rect">
            <a:avLst/>
          </a:prstGeom>
          <a:noFill/>
        </p:spPr>
        <p:txBody>
          <a:bodyPr wrap="square" rtlCol="0">
            <a:spAutoFit/>
          </a:bodyPr>
          <a:lstStyle/>
          <a:p>
            <a:pPr algn="ctr"/>
            <a:r>
              <a:rPr lang="en-US" altLang="ko-KR" sz="3600" b="1" spc="300" dirty="0">
                <a:solidFill>
                  <a:srgbClr val="85CA3A"/>
                </a:solidFill>
                <a:latin typeface="나눔바른펜" panose="020B0503000000000000" pitchFamily="50" charset="-127"/>
                <a:ea typeface="나눔바른펜" panose="020B0503000000000000" pitchFamily="50" charset="-127"/>
              </a:rPr>
              <a:t>Review Text</a:t>
            </a:r>
            <a:r>
              <a:rPr lang="ko-KR" altLang="en-US" sz="3200" spc="300" dirty="0">
                <a:solidFill>
                  <a:srgbClr val="7F7F7F"/>
                </a:solidFill>
                <a:latin typeface="나눔바른펜" panose="020B0503000000000000" pitchFamily="50" charset="-127"/>
                <a:ea typeface="나눔바른펜" panose="020B0503000000000000" pitchFamily="50" charset="-127"/>
              </a:rPr>
              <a:t>를 입력하면 </a:t>
            </a:r>
            <a:r>
              <a:rPr lang="en-US" altLang="ko-KR" sz="3600" b="1" spc="300" dirty="0">
                <a:solidFill>
                  <a:srgbClr val="85CA3A"/>
                </a:solidFill>
                <a:latin typeface="나눔바른펜" panose="020B0503000000000000" pitchFamily="50" charset="-127"/>
                <a:ea typeface="나눔바른펜" panose="020B0503000000000000" pitchFamily="50" charset="-127"/>
              </a:rPr>
              <a:t>Overall</a:t>
            </a:r>
            <a:r>
              <a:rPr lang="ko-KR" altLang="en-US" sz="3200" spc="300" dirty="0">
                <a:solidFill>
                  <a:srgbClr val="7F7F7F"/>
                </a:solidFill>
                <a:latin typeface="나눔바른펜" panose="020B0503000000000000" pitchFamily="50" charset="-127"/>
                <a:ea typeface="나눔바른펜" panose="020B0503000000000000" pitchFamily="50" charset="-127"/>
              </a:rPr>
              <a:t>을 예측</a:t>
            </a:r>
          </a:p>
        </p:txBody>
      </p:sp>
    </p:spTree>
    <p:extLst>
      <p:ext uri="{BB962C8B-B14F-4D97-AF65-F5344CB8AC3E}">
        <p14:creationId xmlns:p14="http://schemas.microsoft.com/office/powerpoint/2010/main" val="85583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1. Introduction of Project</a:t>
            </a:r>
            <a:endParaRPr lang="ko-KR" altLang="en-US" dirty="0"/>
          </a:p>
        </p:txBody>
      </p:sp>
      <p:sp>
        <p:nvSpPr>
          <p:cNvPr id="5" name="TextBox 4"/>
          <p:cNvSpPr txBox="1"/>
          <p:nvPr/>
        </p:nvSpPr>
        <p:spPr>
          <a:xfrm>
            <a:off x="429260" y="1345890"/>
            <a:ext cx="11333480" cy="595932"/>
          </a:xfrm>
          <a:prstGeom prst="rect">
            <a:avLst/>
          </a:prstGeom>
          <a:noFill/>
        </p:spPr>
        <p:txBody>
          <a:bodyPr wrap="square" rtlCol="0">
            <a:spAutoFit/>
          </a:bodyPr>
          <a:lstStyle/>
          <a:p>
            <a:pPr marL="342900" indent="-342900">
              <a:lnSpc>
                <a:spcPct val="150000"/>
              </a:lnSpc>
              <a:buFontTx/>
              <a:buChar char="-"/>
            </a:pPr>
            <a:r>
              <a:rPr lang="en-US" altLang="ko-KR" sz="2400" b="1" dirty="0">
                <a:solidFill>
                  <a:schemeClr val="tx1">
                    <a:lumMod val="75000"/>
                    <a:lumOff val="25000"/>
                  </a:schemeClr>
                </a:solidFill>
                <a:latin typeface="나눔바른펜" panose="020B0503000000000000" pitchFamily="50" charset="-127"/>
                <a:ea typeface="나눔바른펜" panose="020B0503000000000000" pitchFamily="50" charset="-127"/>
              </a:rPr>
              <a:t>DATA</a:t>
            </a:r>
            <a:r>
              <a:rPr lang="ko-KR" altLang="en-US" sz="2400" b="1" dirty="0">
                <a:solidFill>
                  <a:schemeClr val="tx1">
                    <a:lumMod val="75000"/>
                    <a:lumOff val="25000"/>
                  </a:schemeClr>
                </a:solidFill>
                <a:latin typeface="나눔바른펜" panose="020B0503000000000000" pitchFamily="50" charset="-127"/>
                <a:ea typeface="나눔바른펜" panose="020B0503000000000000" pitchFamily="50" charset="-127"/>
              </a:rPr>
              <a:t>의 개수</a:t>
            </a:r>
            <a:endParaRPr lang="en-US" altLang="ko-KR" sz="2400" b="1" dirty="0">
              <a:solidFill>
                <a:schemeClr val="tx1">
                  <a:lumMod val="75000"/>
                  <a:lumOff val="25000"/>
                </a:schemeClr>
              </a:solidFill>
              <a:latin typeface="나눔바른펜" panose="020B0503000000000000" pitchFamily="50" charset="-127"/>
              <a:ea typeface="나눔바른펜" panose="020B0503000000000000"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2489743945"/>
              </p:ext>
            </p:extLst>
          </p:nvPr>
        </p:nvGraphicFramePr>
        <p:xfrm>
          <a:off x="2047240" y="2156269"/>
          <a:ext cx="8097520" cy="3177733"/>
        </p:xfrm>
        <a:graphic>
          <a:graphicData uri="http://schemas.openxmlformats.org/drawingml/2006/table">
            <a:tbl>
              <a:tblPr firstRow="1" bandRow="1">
                <a:tableStyleId>{5C22544A-7EE6-4342-B048-85BDC9FD1C3A}</a:tableStyleId>
              </a:tblPr>
              <a:tblGrid>
                <a:gridCol w="2311456">
                  <a:extLst>
                    <a:ext uri="{9D8B030D-6E8A-4147-A177-3AD203B41FA5}">
                      <a16:colId xmlns:a16="http://schemas.microsoft.com/office/drawing/2014/main" val="70283581"/>
                    </a:ext>
                  </a:extLst>
                </a:gridCol>
                <a:gridCol w="2850961">
                  <a:extLst>
                    <a:ext uri="{9D8B030D-6E8A-4147-A177-3AD203B41FA5}">
                      <a16:colId xmlns:a16="http://schemas.microsoft.com/office/drawing/2014/main" val="2715683436"/>
                    </a:ext>
                  </a:extLst>
                </a:gridCol>
                <a:gridCol w="2935103">
                  <a:extLst>
                    <a:ext uri="{9D8B030D-6E8A-4147-A177-3AD203B41FA5}">
                      <a16:colId xmlns:a16="http://schemas.microsoft.com/office/drawing/2014/main" val="3526276600"/>
                    </a:ext>
                  </a:extLst>
                </a:gridCol>
              </a:tblGrid>
              <a:tr h="716108">
                <a:tc>
                  <a:txBody>
                    <a:bodyPr/>
                    <a:lstStyle/>
                    <a:p>
                      <a:pPr algn="ctr" latinLnBrk="1">
                        <a:lnSpc>
                          <a:spcPct val="150000"/>
                        </a:lnSpc>
                      </a:pP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rPr>
                        <a:t>Overall</a:t>
                      </a:r>
                    </a:p>
                  </a:txBody>
                  <a:tcPr>
                    <a:lnL w="28575" cap="flat" cmpd="sng" algn="ctr">
                      <a:no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ysDot"/>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latinLnBrk="1">
                        <a:lnSpc>
                          <a:spcPct val="150000"/>
                        </a:lnSpc>
                      </a:pPr>
                      <a:r>
                        <a:rPr lang="en-US" altLang="ko-KR" sz="2800" dirty="0" err="1">
                          <a:solidFill>
                            <a:schemeClr val="tx1">
                              <a:lumMod val="75000"/>
                              <a:lumOff val="25000"/>
                            </a:schemeClr>
                          </a:solidFill>
                          <a:latin typeface="나눔바른펜" panose="020B0503000000000000" pitchFamily="50" charset="-127"/>
                          <a:ea typeface="나눔바른펜" panose="020B0503000000000000" pitchFamily="50" charset="-127"/>
                        </a:rPr>
                        <a:t>TotalCount</a:t>
                      </a:r>
                      <a:endPar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ysDot"/>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latinLnBrk="1">
                        <a:lnSpc>
                          <a:spcPct val="150000"/>
                        </a:lnSpc>
                      </a:pP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rPr>
                        <a:t>Percentage of Data</a:t>
                      </a:r>
                      <a:endPar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noFill/>
                      <a:prstDash val="sysDot"/>
                      <a:round/>
                      <a:headEnd type="none" w="med" len="med"/>
                      <a:tailEnd type="none" w="med" len="med"/>
                    </a:lnR>
                    <a:lnT w="28575" cap="flat" cmpd="sng" algn="ctr">
                      <a:noFill/>
                      <a:prstDash val="sysDot"/>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653213"/>
                  </a:ext>
                </a:extLst>
              </a:tr>
              <a:tr h="492325">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1.0</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no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323,833</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3.6 %</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no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255655800"/>
                  </a:ext>
                </a:extLst>
              </a:tr>
              <a:tr h="492325">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2.0</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no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415,110</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4.7 %</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no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285060281"/>
                  </a:ext>
                </a:extLst>
              </a:tr>
              <a:tr h="492325">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3.0</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no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955,189</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10.7 %</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no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734293292"/>
                  </a:ext>
                </a:extLst>
              </a:tr>
              <a:tr h="492325">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4.0</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no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2,223,094</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25.0 %</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no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065211701"/>
                  </a:ext>
                </a:extLst>
              </a:tr>
              <a:tr h="492325">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5.0</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no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4,980,915</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lnSpc>
                          <a:spcPct val="150000"/>
                        </a:lnSpc>
                      </a:pPr>
                      <a:r>
                        <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rPr>
                        <a:t>56.0 %</a:t>
                      </a:r>
                      <a:endParaRPr lang="ko-KR" altLang="en-US" dirty="0">
                        <a:solidFill>
                          <a:schemeClr val="tx1">
                            <a:lumMod val="75000"/>
                            <a:lumOff val="25000"/>
                          </a:schemeClr>
                        </a:solidFill>
                        <a:latin typeface="나눔바른펜" panose="020B0503000000000000" pitchFamily="50" charset="-127"/>
                        <a:ea typeface="나눔바른펜" panose="020B0503000000000000" pitchFamily="50" charset="-127"/>
                      </a:endParaRPr>
                    </a:p>
                  </a:txBody>
                  <a:tcPr>
                    <a:lnL w="28575" cap="flat" cmpd="sng" algn="ctr">
                      <a:solidFill>
                        <a:schemeClr val="tx1"/>
                      </a:solidFill>
                      <a:prstDash val="solid"/>
                      <a:round/>
                      <a:headEnd type="none" w="med" len="med"/>
                      <a:tailEnd type="none" w="med" len="med"/>
                    </a:lnL>
                    <a:lnR w="28575" cap="flat" cmpd="sng" algn="ctr">
                      <a:no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362441694"/>
                  </a:ext>
                </a:extLst>
              </a:tr>
            </a:tbl>
          </a:graphicData>
        </a:graphic>
      </p:graphicFrame>
      <p:sp>
        <p:nvSpPr>
          <p:cNvPr id="6" name="TextBox 5"/>
          <p:cNvSpPr txBox="1"/>
          <p:nvPr/>
        </p:nvSpPr>
        <p:spPr>
          <a:xfrm>
            <a:off x="2486660" y="5720080"/>
            <a:ext cx="7218680" cy="769441"/>
          </a:xfrm>
          <a:prstGeom prst="rect">
            <a:avLst/>
          </a:prstGeom>
          <a:noFill/>
        </p:spPr>
        <p:txBody>
          <a:bodyPr wrap="square" rtlCol="0">
            <a:spAutoFit/>
          </a:bodyPr>
          <a:lstStyle/>
          <a:p>
            <a:pPr algn="ctr"/>
            <a:r>
              <a:rPr lang="en-US" altLang="ko-KR" sz="4400" b="1" spc="300" dirty="0">
                <a:solidFill>
                  <a:srgbClr val="7F7F7F"/>
                </a:solidFill>
                <a:latin typeface="나눔바른펜" panose="020B0503000000000000" pitchFamily="50" charset="-127"/>
                <a:ea typeface="나눔바른펜" panose="020B0503000000000000" pitchFamily="50" charset="-127"/>
              </a:rPr>
              <a:t>Data set is </a:t>
            </a:r>
            <a:r>
              <a:rPr lang="en-US" altLang="ko-KR" sz="4400" b="1" spc="300" dirty="0">
                <a:solidFill>
                  <a:srgbClr val="85CA3A"/>
                </a:solidFill>
                <a:latin typeface="나눔바른펜" panose="020B0503000000000000" pitchFamily="50" charset="-127"/>
                <a:ea typeface="나눔바른펜" panose="020B0503000000000000" pitchFamily="50" charset="-127"/>
              </a:rPr>
              <a:t>Imbalanced</a:t>
            </a:r>
            <a:endParaRPr lang="ko-KR" altLang="en-US" sz="4400" b="1" spc="300" dirty="0">
              <a:solidFill>
                <a:srgbClr val="85CA3A"/>
              </a:solidFill>
              <a:latin typeface="나눔바른펜" panose="020B0503000000000000" pitchFamily="50" charset="-127"/>
              <a:ea typeface="나눔바른펜" panose="020B0503000000000000" pitchFamily="50" charset="-127"/>
            </a:endParaRPr>
          </a:p>
        </p:txBody>
      </p:sp>
    </p:spTree>
    <p:extLst>
      <p:ext uri="{BB962C8B-B14F-4D97-AF65-F5344CB8AC3E}">
        <p14:creationId xmlns:p14="http://schemas.microsoft.com/office/powerpoint/2010/main" val="96333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a:bodyPr>
          <a:lstStyle/>
          <a:p>
            <a:r>
              <a:rPr lang="en-US" altLang="ko-KR" dirty="0"/>
              <a:t>2. Preprocessing and Feature Engineering</a:t>
            </a:r>
            <a:endParaRPr lang="ko-KR" altLang="en-US" dirty="0"/>
          </a:p>
        </p:txBody>
      </p:sp>
      <p:sp>
        <p:nvSpPr>
          <p:cNvPr id="2" name="TextBox 1"/>
          <p:cNvSpPr txBox="1"/>
          <p:nvPr/>
        </p:nvSpPr>
        <p:spPr>
          <a:xfrm>
            <a:off x="396240" y="1198880"/>
            <a:ext cx="11399520" cy="4616648"/>
          </a:xfrm>
          <a:prstGeom prst="rect">
            <a:avLst/>
          </a:prstGeom>
          <a:noFill/>
        </p:spPr>
        <p:txBody>
          <a:bodyPr wrap="square" rtlCol="0">
            <a:spAutoFit/>
          </a:bodyPr>
          <a:lstStyle/>
          <a:p>
            <a:pPr>
              <a:lnSpc>
                <a:spcPct val="150000"/>
              </a:lnSpc>
            </a:pPr>
            <a:r>
              <a:rPr lang="en-US" altLang="ko-KR" sz="2800" b="1" dirty="0">
                <a:solidFill>
                  <a:schemeClr val="tx1">
                    <a:lumMod val="75000"/>
                    <a:lumOff val="25000"/>
                  </a:schemeClr>
                </a:solidFill>
                <a:latin typeface="나눔바른펜" panose="020B0503000000000000" pitchFamily="50" charset="-127"/>
                <a:ea typeface="나눔바른펜" panose="020B0503000000000000" pitchFamily="50" charset="-127"/>
              </a:rPr>
              <a:t>&lt;</a:t>
            </a:r>
            <a:r>
              <a:rPr lang="ko-KR" altLang="en-US" sz="2800" b="1" dirty="0">
                <a:solidFill>
                  <a:schemeClr val="tx1">
                    <a:lumMod val="75000"/>
                    <a:lumOff val="25000"/>
                  </a:schemeClr>
                </a:solidFill>
                <a:latin typeface="나눔바른펜" panose="020B0503000000000000" pitchFamily="50" charset="-127"/>
                <a:ea typeface="나눔바른펜" panose="020B0503000000000000" pitchFamily="50" charset="-127"/>
              </a:rPr>
              <a:t>형태소 분석 후 </a:t>
            </a:r>
            <a:r>
              <a:rPr lang="en-US" altLang="ko-KR" sz="2800" b="1" dirty="0">
                <a:solidFill>
                  <a:schemeClr val="tx1">
                    <a:lumMod val="75000"/>
                    <a:lumOff val="25000"/>
                  </a:schemeClr>
                </a:solidFill>
                <a:latin typeface="나눔바른펜" panose="020B0503000000000000" pitchFamily="50" charset="-127"/>
                <a:ea typeface="나눔바른펜" panose="020B0503000000000000" pitchFamily="50" charset="-127"/>
              </a:rPr>
              <a:t>TF-IDF&gt;</a:t>
            </a:r>
          </a:p>
          <a:p>
            <a:pPr marL="342900" indent="-342900">
              <a:lnSpc>
                <a:spcPct val="150000"/>
              </a:lnSpc>
              <a:buAutoNum type="arabicPeriod"/>
            </a:pPr>
            <a:endPar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endParaRP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① </a:t>
            </a:r>
            <a:r>
              <a:rPr lang="en-US" altLang="ko-KR" sz="2200" dirty="0" err="1">
                <a:solidFill>
                  <a:schemeClr val="tx1">
                    <a:lumMod val="75000"/>
                    <a:lumOff val="25000"/>
                  </a:schemeClr>
                </a:solidFill>
                <a:latin typeface="나눔바른펜" panose="020B0503000000000000" pitchFamily="50" charset="-127"/>
                <a:ea typeface="나눔바른펜" panose="020B0503000000000000" pitchFamily="50" charset="-127"/>
              </a:rPr>
              <a:t>reviewText</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를 </a:t>
            </a:r>
            <a:r>
              <a:rPr lang="en-US" altLang="ko-KR" sz="2200" dirty="0" err="1">
                <a:solidFill>
                  <a:schemeClr val="tx1">
                    <a:lumMod val="75000"/>
                    <a:lumOff val="25000"/>
                  </a:schemeClr>
                </a:solidFill>
                <a:latin typeface="나눔바른펜" panose="020B0503000000000000" pitchFamily="50" charset="-127"/>
                <a:ea typeface="나눔바른펜" panose="020B0503000000000000" pitchFamily="50" charset="-127"/>
              </a:rPr>
              <a:t>nltk</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로 품사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Tagging</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② Tagging</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한 품사 중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Overall</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에 미치는 영향이 클 것이라 예상되는 품사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select</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    → JJ(adv)/RB,VB(verb)</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③ </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특정 품사로만 이루어진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Data</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로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TD-IDF</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④ Logistic Regression</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과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SVM</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모델을 사용하여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Training</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⑤ Accuracy </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측정</a:t>
            </a:r>
            <a:endPar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endParaRPr>
          </a:p>
          <a:p>
            <a:pPr>
              <a:lnSpc>
                <a:spcPct val="150000"/>
              </a:lnSpc>
            </a:pPr>
            <a:endPar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endParaRPr>
          </a:p>
        </p:txBody>
      </p:sp>
      <p:sp>
        <p:nvSpPr>
          <p:cNvPr id="3" name="TextBox 2"/>
          <p:cNvSpPr txBox="1"/>
          <p:nvPr/>
        </p:nvSpPr>
        <p:spPr>
          <a:xfrm>
            <a:off x="1325880" y="5628640"/>
            <a:ext cx="9540240" cy="584775"/>
          </a:xfrm>
          <a:prstGeom prst="rect">
            <a:avLst/>
          </a:prstGeom>
          <a:noFill/>
        </p:spPr>
        <p:txBody>
          <a:bodyPr wrap="square" rtlCol="0">
            <a:spAutoFit/>
          </a:bodyPr>
          <a:lstStyle/>
          <a:p>
            <a:pPr algn="ctr"/>
            <a:r>
              <a:rPr lang="en-US" altLang="ko-KR" sz="3200" b="1" dirty="0">
                <a:solidFill>
                  <a:srgbClr val="85CA3A"/>
                </a:solidFill>
                <a:latin typeface="나눔바른펜" panose="020B0503000000000000" pitchFamily="50" charset="-127"/>
                <a:ea typeface="나눔바른펜" panose="020B0503000000000000" pitchFamily="50" charset="-127"/>
              </a:rPr>
              <a:t>Accuracy</a:t>
            </a:r>
            <a:r>
              <a:rPr lang="ko-KR" altLang="en-US" sz="3200" b="1" dirty="0">
                <a:solidFill>
                  <a:srgbClr val="85CA3A"/>
                </a:solidFill>
                <a:latin typeface="나눔바른펜" panose="020B0503000000000000" pitchFamily="50" charset="-127"/>
                <a:ea typeface="나눔바른펜" panose="020B0503000000000000" pitchFamily="50" charset="-127"/>
              </a:rPr>
              <a:t> </a:t>
            </a:r>
            <a:r>
              <a:rPr lang="ko-KR" altLang="en-US" sz="2800" dirty="0">
                <a:latin typeface="나눔바른펜" panose="020B0503000000000000" pitchFamily="50" charset="-127"/>
                <a:ea typeface="나눔바른펜" panose="020B0503000000000000" pitchFamily="50" charset="-127"/>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rPr>
              <a:t>Logistic</a:t>
            </a:r>
            <a:r>
              <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rPr>
              <a:t>Regression :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0.609</a:t>
            </a:r>
            <a:r>
              <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a:t>
            </a:r>
            <a:r>
              <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SVM</a:t>
            </a:r>
            <a:r>
              <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a:t>
            </a:r>
            <a:r>
              <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0.602</a:t>
            </a:r>
            <a:endPar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endParaRPr>
          </a:p>
        </p:txBody>
      </p:sp>
    </p:spTree>
    <p:extLst>
      <p:ext uri="{BB962C8B-B14F-4D97-AF65-F5344CB8AC3E}">
        <p14:creationId xmlns:p14="http://schemas.microsoft.com/office/powerpoint/2010/main" val="67575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2. Preprocessing and Feature Engineering</a:t>
            </a:r>
            <a:endParaRPr lang="ko-KR" altLang="en-US" dirty="0"/>
          </a:p>
        </p:txBody>
      </p:sp>
      <p:sp>
        <p:nvSpPr>
          <p:cNvPr id="3" name="TextBox 2"/>
          <p:cNvSpPr txBox="1"/>
          <p:nvPr/>
        </p:nvSpPr>
        <p:spPr>
          <a:xfrm>
            <a:off x="396240" y="1198880"/>
            <a:ext cx="11399520" cy="4071051"/>
          </a:xfrm>
          <a:prstGeom prst="rect">
            <a:avLst/>
          </a:prstGeom>
          <a:noFill/>
        </p:spPr>
        <p:txBody>
          <a:bodyPr wrap="square" rtlCol="0">
            <a:spAutoFit/>
          </a:bodyPr>
          <a:lstStyle/>
          <a:p>
            <a:pPr>
              <a:lnSpc>
                <a:spcPct val="150000"/>
              </a:lnSpc>
            </a:pPr>
            <a:r>
              <a:rPr lang="en-US" altLang="ko-KR" sz="2800" b="1" dirty="0">
                <a:solidFill>
                  <a:schemeClr val="tx1">
                    <a:lumMod val="75000"/>
                    <a:lumOff val="25000"/>
                  </a:schemeClr>
                </a:solidFill>
                <a:latin typeface="나눔바른펜" panose="020B0503000000000000" pitchFamily="50" charset="-127"/>
                <a:ea typeface="나눔바른펜" panose="020B0503000000000000" pitchFamily="50" charset="-127"/>
              </a:rPr>
              <a:t>&lt;Data</a:t>
            </a:r>
            <a:r>
              <a:rPr lang="ko-KR" altLang="en-US" sz="2800" b="1"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ko-KR" altLang="en-US" sz="2800" b="1" dirty="0" err="1">
                <a:solidFill>
                  <a:schemeClr val="tx1">
                    <a:lumMod val="75000"/>
                    <a:lumOff val="25000"/>
                  </a:schemeClr>
                </a:solidFill>
                <a:latin typeface="나눔바른펜" panose="020B0503000000000000" pitchFamily="50" charset="-127"/>
                <a:ea typeface="나눔바른펜" panose="020B0503000000000000" pitchFamily="50" charset="-127"/>
              </a:rPr>
              <a:t>전처리</a:t>
            </a:r>
            <a:r>
              <a:rPr lang="ko-KR" altLang="en-US" sz="2800" b="1" dirty="0">
                <a:solidFill>
                  <a:schemeClr val="tx1">
                    <a:lumMod val="75000"/>
                    <a:lumOff val="25000"/>
                  </a:schemeClr>
                </a:solidFill>
                <a:latin typeface="나눔바른펜" panose="020B0503000000000000" pitchFamily="50" charset="-127"/>
                <a:ea typeface="나눔바른펜" panose="020B0503000000000000" pitchFamily="50" charset="-127"/>
              </a:rPr>
              <a:t> 후 </a:t>
            </a:r>
            <a:r>
              <a:rPr lang="en-US" altLang="ko-KR" sz="2800" b="1" dirty="0">
                <a:solidFill>
                  <a:schemeClr val="tx1">
                    <a:lumMod val="75000"/>
                    <a:lumOff val="25000"/>
                  </a:schemeClr>
                </a:solidFill>
                <a:latin typeface="나눔바른펜" panose="020B0503000000000000" pitchFamily="50" charset="-127"/>
                <a:ea typeface="나눔바른펜" panose="020B0503000000000000" pitchFamily="50" charset="-127"/>
              </a:rPr>
              <a:t>TF-IDF&gt;</a:t>
            </a:r>
          </a:p>
          <a:p>
            <a:pPr marL="342900" indent="-342900">
              <a:lnSpc>
                <a:spcPct val="150000"/>
              </a:lnSpc>
              <a:buAutoNum type="arabicPeriod"/>
            </a:pPr>
            <a:endPar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endParaRP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① </a:t>
            </a:r>
            <a:r>
              <a:rPr lang="en-US" altLang="ko-KR" sz="2200" dirty="0" err="1">
                <a:solidFill>
                  <a:schemeClr val="tx1">
                    <a:lumMod val="75000"/>
                    <a:lumOff val="25000"/>
                  </a:schemeClr>
                </a:solidFill>
                <a:latin typeface="나눔바른펜" panose="020B0503000000000000" pitchFamily="50" charset="-127"/>
                <a:ea typeface="나눔바른펜" panose="020B0503000000000000" pitchFamily="50" charset="-127"/>
              </a:rPr>
              <a:t>reviewText</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를 </a:t>
            </a:r>
            <a:r>
              <a:rPr lang="en-US" altLang="ko-KR" sz="2200" dirty="0" err="1">
                <a:solidFill>
                  <a:schemeClr val="tx1">
                    <a:lumMod val="75000"/>
                    <a:lumOff val="25000"/>
                  </a:schemeClr>
                </a:solidFill>
                <a:latin typeface="나눔바른펜" panose="020B0503000000000000" pitchFamily="50" charset="-127"/>
                <a:ea typeface="나눔바른펜" panose="020B0503000000000000" pitchFamily="50" charset="-127"/>
              </a:rPr>
              <a:t>nltk</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와 </a:t>
            </a:r>
            <a:r>
              <a:rPr lang="en-US" altLang="ko-KR" sz="2200" dirty="0" err="1">
                <a:solidFill>
                  <a:schemeClr val="tx1">
                    <a:lumMod val="75000"/>
                    <a:lumOff val="25000"/>
                  </a:schemeClr>
                </a:solidFill>
                <a:latin typeface="나눔바른펜" panose="020B0503000000000000" pitchFamily="50" charset="-127"/>
                <a:ea typeface="나눔바른펜" panose="020B0503000000000000" pitchFamily="50" charset="-127"/>
              </a:rPr>
              <a:t>BeautifulSoup</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으로 특수문자 제거</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 stop words </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제거 후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Data</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Shuffle</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② Data</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의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Imbalance</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를 맞추기 위해 제일 적은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overall(1.0)</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 개수에 맞춰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Data </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자른</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후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Data Shuffle</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③ TF-IDF</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④ Logistic Regression</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과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SVM</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모델을 사용하여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Training</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⑤ Accuracy </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측정</a:t>
            </a:r>
            <a:endPar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endParaRPr>
          </a:p>
          <a:p>
            <a:pPr>
              <a:lnSpc>
                <a:spcPct val="150000"/>
              </a:lnSpc>
            </a:pPr>
            <a:endPar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endParaRPr>
          </a:p>
        </p:txBody>
      </p:sp>
      <p:sp>
        <p:nvSpPr>
          <p:cNvPr id="5" name="TextBox 4"/>
          <p:cNvSpPr txBox="1"/>
          <p:nvPr/>
        </p:nvSpPr>
        <p:spPr>
          <a:xfrm>
            <a:off x="1325880" y="5628640"/>
            <a:ext cx="9540240" cy="584775"/>
          </a:xfrm>
          <a:prstGeom prst="rect">
            <a:avLst/>
          </a:prstGeom>
          <a:noFill/>
        </p:spPr>
        <p:txBody>
          <a:bodyPr wrap="square" rtlCol="0">
            <a:spAutoFit/>
          </a:bodyPr>
          <a:lstStyle/>
          <a:p>
            <a:pPr algn="ctr"/>
            <a:r>
              <a:rPr lang="en-US" altLang="ko-KR" sz="3200" b="1" dirty="0">
                <a:solidFill>
                  <a:srgbClr val="85CA3A"/>
                </a:solidFill>
                <a:latin typeface="나눔바른펜" panose="020B0503000000000000" pitchFamily="50" charset="-127"/>
                <a:ea typeface="나눔바른펜" panose="020B0503000000000000" pitchFamily="50" charset="-127"/>
              </a:rPr>
              <a:t>Accuracy</a:t>
            </a:r>
            <a:r>
              <a:rPr lang="ko-KR" altLang="en-US" sz="3200" b="1" dirty="0">
                <a:solidFill>
                  <a:srgbClr val="85CA3A"/>
                </a:solidFill>
                <a:latin typeface="나눔바른펜" panose="020B0503000000000000" pitchFamily="50" charset="-127"/>
                <a:ea typeface="나눔바른펜" panose="020B0503000000000000" pitchFamily="50" charset="-127"/>
              </a:rPr>
              <a:t> </a:t>
            </a:r>
            <a:r>
              <a:rPr lang="ko-KR" altLang="en-US" sz="2800" dirty="0">
                <a:latin typeface="나눔바른펜" panose="020B0503000000000000" pitchFamily="50" charset="-127"/>
                <a:ea typeface="나눔바른펜" panose="020B0503000000000000" pitchFamily="50" charset="-127"/>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rPr>
              <a:t>Logistic</a:t>
            </a:r>
            <a:r>
              <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rPr>
              <a:t>Regression :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0.685</a:t>
            </a:r>
            <a:r>
              <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a:t>
            </a:r>
            <a:r>
              <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SVM</a:t>
            </a:r>
            <a:r>
              <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a:t>
            </a:r>
            <a:r>
              <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0.616</a:t>
            </a:r>
            <a:endPar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endParaRPr>
          </a:p>
        </p:txBody>
      </p:sp>
    </p:spTree>
    <p:extLst>
      <p:ext uri="{BB962C8B-B14F-4D97-AF65-F5344CB8AC3E}">
        <p14:creationId xmlns:p14="http://schemas.microsoft.com/office/powerpoint/2010/main" val="102142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2. Preprocessing and Feature Engineering</a:t>
            </a:r>
            <a:endParaRPr lang="ko-KR" altLang="en-US" dirty="0"/>
          </a:p>
        </p:txBody>
      </p:sp>
      <p:sp>
        <p:nvSpPr>
          <p:cNvPr id="3" name="TextBox 2"/>
          <p:cNvSpPr txBox="1"/>
          <p:nvPr/>
        </p:nvSpPr>
        <p:spPr>
          <a:xfrm>
            <a:off x="396240" y="1198880"/>
            <a:ext cx="11399520" cy="4616648"/>
          </a:xfrm>
          <a:prstGeom prst="rect">
            <a:avLst/>
          </a:prstGeom>
          <a:noFill/>
        </p:spPr>
        <p:txBody>
          <a:bodyPr wrap="square" rtlCol="0">
            <a:spAutoFit/>
          </a:bodyPr>
          <a:lstStyle/>
          <a:p>
            <a:pPr>
              <a:lnSpc>
                <a:spcPct val="150000"/>
              </a:lnSpc>
            </a:pPr>
            <a:r>
              <a:rPr lang="en-US" altLang="ko-KR" sz="2800" b="1" dirty="0">
                <a:solidFill>
                  <a:schemeClr val="tx1">
                    <a:lumMod val="75000"/>
                    <a:lumOff val="25000"/>
                  </a:schemeClr>
                </a:solidFill>
                <a:latin typeface="나눔바른펜" panose="020B0503000000000000" pitchFamily="50" charset="-127"/>
                <a:ea typeface="나눔바른펜" panose="020B0503000000000000" pitchFamily="50" charset="-127"/>
              </a:rPr>
              <a:t>&lt;Data</a:t>
            </a:r>
            <a:r>
              <a:rPr lang="ko-KR" altLang="en-US" sz="2800" b="1"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en-US" altLang="ko-KR" sz="2800" b="1" dirty="0" err="1">
                <a:solidFill>
                  <a:schemeClr val="tx1">
                    <a:lumMod val="75000"/>
                    <a:lumOff val="25000"/>
                  </a:schemeClr>
                </a:solidFill>
                <a:latin typeface="나눔바른펜" panose="020B0503000000000000" pitchFamily="50" charset="-127"/>
                <a:ea typeface="나눔바른펜" panose="020B0503000000000000" pitchFamily="50" charset="-127"/>
              </a:rPr>
              <a:t>Oversampling&amp;Undersampling</a:t>
            </a:r>
            <a:r>
              <a:rPr lang="en-US" altLang="ko-KR" sz="2800" b="1" dirty="0">
                <a:solidFill>
                  <a:schemeClr val="tx1">
                    <a:lumMod val="75000"/>
                    <a:lumOff val="25000"/>
                  </a:schemeClr>
                </a:solidFill>
                <a:latin typeface="나눔바른펜" panose="020B0503000000000000" pitchFamily="50" charset="-127"/>
                <a:ea typeface="나눔바른펜" panose="020B0503000000000000" pitchFamily="50" charset="-127"/>
              </a:rPr>
              <a:t>&gt;</a:t>
            </a:r>
          </a:p>
          <a:p>
            <a:pPr marL="342900" indent="-342900">
              <a:lnSpc>
                <a:spcPct val="150000"/>
              </a:lnSpc>
              <a:buAutoNum type="arabicPeriod"/>
            </a:pPr>
            <a:endPar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endParaRP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① 1.0, 2.0, 3.0</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Data</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를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Bootstrapping</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하여 개수를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2</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배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Oversampling</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② 4.0, 5.0 Data</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를 </a:t>
            </a:r>
            <a:r>
              <a:rPr lang="en-US" altLang="ko-KR" sz="2200" dirty="0" err="1">
                <a:solidFill>
                  <a:schemeClr val="tx1">
                    <a:lumMod val="75000"/>
                    <a:lumOff val="25000"/>
                  </a:schemeClr>
                </a:solidFill>
                <a:latin typeface="나눔바른펜" panose="020B0503000000000000" pitchFamily="50" charset="-127"/>
                <a:ea typeface="나눔바른펜" panose="020B0503000000000000" pitchFamily="50" charset="-127"/>
              </a:rPr>
              <a:t>Undersampling</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하기 위해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1.0</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 개수에 맞추기</a:t>
            </a:r>
            <a:endPar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endParaRP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③ </a:t>
            </a:r>
            <a:r>
              <a:rPr lang="en-US" altLang="ko-KR" sz="2200" dirty="0" err="1">
                <a:solidFill>
                  <a:schemeClr val="tx1">
                    <a:lumMod val="75000"/>
                    <a:lumOff val="25000"/>
                  </a:schemeClr>
                </a:solidFill>
                <a:latin typeface="나눔바른펜" panose="020B0503000000000000" pitchFamily="50" charset="-127"/>
                <a:ea typeface="나눔바른펜" panose="020B0503000000000000" pitchFamily="50" charset="-127"/>
              </a:rPr>
              <a:t>nltk</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와 </a:t>
            </a:r>
            <a:r>
              <a:rPr lang="en-US" altLang="ko-KR" sz="2200" dirty="0" err="1">
                <a:solidFill>
                  <a:schemeClr val="tx1">
                    <a:lumMod val="75000"/>
                    <a:lumOff val="25000"/>
                  </a:schemeClr>
                </a:solidFill>
                <a:latin typeface="나눔바른펜" panose="020B0503000000000000" pitchFamily="50" charset="-127"/>
                <a:ea typeface="나눔바른펜" panose="020B0503000000000000" pitchFamily="50" charset="-127"/>
              </a:rPr>
              <a:t>BeautifulSoup</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으로 특수문자 제거</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 stop words </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제거 후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Data Shuffle</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④ TD-IDF</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⑤ Logistic Regression </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모델을 사용하여 </a:t>
            </a: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Training</a:t>
            </a:r>
          </a:p>
          <a:p>
            <a:pPr>
              <a:lnSpc>
                <a:spcPct val="150000"/>
              </a:lnSpc>
            </a:pPr>
            <a:r>
              <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rPr>
              <a:t>⑥ Accuracy </a:t>
            </a:r>
            <a:r>
              <a:rPr lang="ko-KR" altLang="en-US" sz="2200" dirty="0">
                <a:solidFill>
                  <a:schemeClr val="tx1">
                    <a:lumMod val="75000"/>
                    <a:lumOff val="25000"/>
                  </a:schemeClr>
                </a:solidFill>
                <a:latin typeface="나눔바른펜" panose="020B0503000000000000" pitchFamily="50" charset="-127"/>
                <a:ea typeface="나눔바른펜" panose="020B0503000000000000" pitchFamily="50" charset="-127"/>
              </a:rPr>
              <a:t>측정</a:t>
            </a:r>
            <a:endParaRPr lang="en-US" altLang="ko-KR" sz="2200" dirty="0">
              <a:solidFill>
                <a:schemeClr val="tx1">
                  <a:lumMod val="75000"/>
                  <a:lumOff val="25000"/>
                </a:schemeClr>
              </a:solidFill>
              <a:latin typeface="나눔바른펜" panose="020B0503000000000000" pitchFamily="50" charset="-127"/>
              <a:ea typeface="나눔바른펜" panose="020B0503000000000000" pitchFamily="50" charset="-127"/>
            </a:endParaRPr>
          </a:p>
          <a:p>
            <a:pPr>
              <a:lnSpc>
                <a:spcPct val="150000"/>
              </a:lnSpc>
            </a:pPr>
            <a:endParaRPr lang="en-US" altLang="ko-KR" dirty="0">
              <a:solidFill>
                <a:schemeClr val="tx1">
                  <a:lumMod val="75000"/>
                  <a:lumOff val="25000"/>
                </a:schemeClr>
              </a:solidFill>
              <a:latin typeface="나눔바른펜" panose="020B0503000000000000" pitchFamily="50" charset="-127"/>
              <a:ea typeface="나눔바른펜" panose="020B0503000000000000" pitchFamily="50" charset="-127"/>
            </a:endParaRPr>
          </a:p>
        </p:txBody>
      </p:sp>
      <p:sp>
        <p:nvSpPr>
          <p:cNvPr id="5" name="TextBox 4"/>
          <p:cNvSpPr txBox="1"/>
          <p:nvPr/>
        </p:nvSpPr>
        <p:spPr>
          <a:xfrm>
            <a:off x="1325880" y="5628640"/>
            <a:ext cx="9540240" cy="584775"/>
          </a:xfrm>
          <a:prstGeom prst="rect">
            <a:avLst/>
          </a:prstGeom>
          <a:noFill/>
        </p:spPr>
        <p:txBody>
          <a:bodyPr wrap="square" rtlCol="0">
            <a:spAutoFit/>
          </a:bodyPr>
          <a:lstStyle/>
          <a:p>
            <a:pPr algn="ctr"/>
            <a:r>
              <a:rPr lang="en-US" altLang="ko-KR" sz="3200" b="1" dirty="0">
                <a:solidFill>
                  <a:srgbClr val="85CA3A"/>
                </a:solidFill>
                <a:latin typeface="나눔바른펜" panose="020B0503000000000000" pitchFamily="50" charset="-127"/>
                <a:ea typeface="나눔바른펜" panose="020B0503000000000000" pitchFamily="50" charset="-127"/>
              </a:rPr>
              <a:t>Accuracy</a:t>
            </a:r>
            <a:r>
              <a:rPr lang="ko-KR" altLang="en-US" sz="3200" b="1" dirty="0">
                <a:solidFill>
                  <a:srgbClr val="85CA3A"/>
                </a:solidFill>
                <a:latin typeface="나눔바른펜" panose="020B0503000000000000" pitchFamily="50" charset="-127"/>
                <a:ea typeface="나눔바른펜" panose="020B0503000000000000" pitchFamily="50" charset="-127"/>
              </a:rPr>
              <a:t> </a:t>
            </a:r>
            <a:r>
              <a:rPr lang="ko-KR" altLang="en-US" sz="2800" dirty="0">
                <a:latin typeface="나눔바른펜" panose="020B0503000000000000" pitchFamily="50" charset="-127"/>
                <a:ea typeface="나눔바른펜" panose="020B0503000000000000" pitchFamily="50" charset="-127"/>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rPr>
              <a:t>Logistic</a:t>
            </a:r>
            <a:r>
              <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rPr>
              <a:t>Regression : </a:t>
            </a:r>
            <a:r>
              <a:rPr lang="en-US" altLang="ko-KR"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rPr>
              <a:t>0.742</a:t>
            </a:r>
            <a:endParaRPr lang="ko-KR" altLang="en-US" sz="2800" dirty="0">
              <a:solidFill>
                <a:schemeClr val="tx1">
                  <a:lumMod val="75000"/>
                  <a:lumOff val="25000"/>
                </a:schemeClr>
              </a:solidFill>
              <a:latin typeface="나눔바른펜" panose="020B0503000000000000" pitchFamily="50" charset="-127"/>
              <a:ea typeface="나눔바른펜" panose="020B0503000000000000" pitchFamily="50" charset="-127"/>
              <a:cs typeface="Tahoma" panose="020B0604030504040204" pitchFamily="34" charset="0"/>
            </a:endParaRPr>
          </a:p>
        </p:txBody>
      </p:sp>
    </p:spTree>
    <p:extLst>
      <p:ext uri="{BB962C8B-B14F-4D97-AF65-F5344CB8AC3E}">
        <p14:creationId xmlns:p14="http://schemas.microsoft.com/office/powerpoint/2010/main" val="49575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 Hyperparameter</a:t>
            </a:r>
            <a:r>
              <a:rPr lang="ko-KR" altLang="en-US" dirty="0"/>
              <a:t> </a:t>
            </a:r>
          </a:p>
        </p:txBody>
      </p:sp>
      <p:grpSp>
        <p:nvGrpSpPr>
          <p:cNvPr id="10" name="그룹 9"/>
          <p:cNvGrpSpPr/>
          <p:nvPr/>
        </p:nvGrpSpPr>
        <p:grpSpPr>
          <a:xfrm>
            <a:off x="1032517" y="2032901"/>
            <a:ext cx="10199992" cy="3136975"/>
            <a:chOff x="972100" y="2032901"/>
            <a:chExt cx="10320826" cy="3136975"/>
          </a:xfrm>
        </p:grpSpPr>
        <p:sp>
          <p:nvSpPr>
            <p:cNvPr id="7" name="직사각형 6"/>
            <p:cNvSpPr/>
            <p:nvPr/>
          </p:nvSpPr>
          <p:spPr>
            <a:xfrm>
              <a:off x="972100" y="2032901"/>
              <a:ext cx="10320826" cy="3136975"/>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1200915" y="2197893"/>
              <a:ext cx="9863196" cy="2800767"/>
            </a:xfrm>
            <a:prstGeom prst="rect">
              <a:avLst/>
            </a:prstGeom>
            <a:noFill/>
            <a:ln>
              <a:noFill/>
            </a:ln>
          </p:spPr>
          <p:txBody>
            <a:bodyPr wrap="square" rtlCol="0">
              <a:spAutoFit/>
            </a:bodyPr>
            <a:lstStyle/>
            <a:p>
              <a:r>
                <a:rPr lang="en-US" altLang="ko-KR" sz="2200" dirty="0">
                  <a:solidFill>
                    <a:schemeClr val="tx1">
                      <a:lumMod val="65000"/>
                      <a:lumOff val="35000"/>
                    </a:schemeClr>
                  </a:solidFill>
                  <a:latin typeface="Candara" panose="020E0502030303020204" pitchFamily="34" charset="0"/>
                </a:rPr>
                <a:t>from random import random, </a:t>
              </a:r>
              <a:r>
                <a:rPr lang="en-US" altLang="ko-KR" sz="2200" dirty="0" err="1">
                  <a:solidFill>
                    <a:schemeClr val="tx1">
                      <a:lumMod val="65000"/>
                      <a:lumOff val="35000"/>
                    </a:schemeClr>
                  </a:solidFill>
                  <a:latin typeface="Candara" panose="020E0502030303020204" pitchFamily="34" charset="0"/>
                </a:rPr>
                <a:t>randrange</a:t>
              </a:r>
              <a:endParaRPr lang="en-US" altLang="ko-KR" sz="2200" dirty="0">
                <a:solidFill>
                  <a:schemeClr val="tx1">
                    <a:lumMod val="65000"/>
                    <a:lumOff val="35000"/>
                  </a:schemeClr>
                </a:solidFill>
                <a:latin typeface="Candara" panose="020E0502030303020204" pitchFamily="34" charset="0"/>
              </a:endParaRPr>
            </a:p>
            <a:p>
              <a:r>
                <a:rPr lang="en-US" altLang="ko-KR" sz="2200" dirty="0">
                  <a:solidFill>
                    <a:schemeClr val="tx1">
                      <a:lumMod val="65000"/>
                      <a:lumOff val="35000"/>
                    </a:schemeClr>
                  </a:solidFill>
                  <a:latin typeface="Candara" panose="020E0502030303020204" pitchFamily="34" charset="0"/>
                </a:rPr>
                <a:t>def subsample(dataset, </a:t>
              </a:r>
              <a:r>
                <a:rPr lang="en-US" altLang="ko-KR" sz="2200" dirty="0">
                  <a:solidFill>
                    <a:srgbClr val="0066CC"/>
                  </a:solidFill>
                  <a:latin typeface="Candara" panose="020E0502030303020204" pitchFamily="34" charset="0"/>
                </a:rPr>
                <a:t>ratio=2.5</a:t>
              </a:r>
              <a:r>
                <a:rPr lang="en-US" altLang="ko-KR" sz="2200" dirty="0">
                  <a:solidFill>
                    <a:schemeClr val="tx1">
                      <a:lumMod val="65000"/>
                      <a:lumOff val="35000"/>
                    </a:schemeClr>
                  </a:solidFill>
                  <a:latin typeface="Candara" panose="020E0502030303020204" pitchFamily="34" charset="0"/>
                </a:rPr>
                <a:t>):</a:t>
              </a:r>
            </a:p>
            <a:p>
              <a:r>
                <a:rPr lang="en-US" altLang="ko-KR" sz="2200" dirty="0">
                  <a:solidFill>
                    <a:schemeClr val="tx1">
                      <a:lumMod val="65000"/>
                      <a:lumOff val="35000"/>
                    </a:schemeClr>
                  </a:solidFill>
                  <a:latin typeface="Candara" panose="020E0502030303020204" pitchFamily="34" charset="0"/>
                </a:rPr>
                <a:t>    sample = list()</a:t>
              </a:r>
            </a:p>
            <a:p>
              <a:r>
                <a:rPr lang="en-US" altLang="ko-KR" sz="2200" dirty="0">
                  <a:solidFill>
                    <a:schemeClr val="tx1">
                      <a:lumMod val="65000"/>
                      <a:lumOff val="35000"/>
                    </a:schemeClr>
                  </a:solidFill>
                  <a:latin typeface="Candara" panose="020E0502030303020204" pitchFamily="34" charset="0"/>
                </a:rPr>
                <a:t>    </a:t>
              </a:r>
              <a:r>
                <a:rPr lang="en-US" altLang="ko-KR" sz="2200" dirty="0" err="1">
                  <a:solidFill>
                    <a:schemeClr val="tx1">
                      <a:lumMod val="65000"/>
                      <a:lumOff val="35000"/>
                    </a:schemeClr>
                  </a:solidFill>
                  <a:latin typeface="Candara" panose="020E0502030303020204" pitchFamily="34" charset="0"/>
                </a:rPr>
                <a:t>n_sample</a:t>
              </a:r>
              <a:r>
                <a:rPr lang="en-US" altLang="ko-KR" sz="2200" dirty="0">
                  <a:solidFill>
                    <a:schemeClr val="tx1">
                      <a:lumMod val="65000"/>
                      <a:lumOff val="35000"/>
                    </a:schemeClr>
                  </a:solidFill>
                  <a:latin typeface="Candara" panose="020E0502030303020204" pitchFamily="34" charset="0"/>
                </a:rPr>
                <a:t> = round(</a:t>
              </a:r>
              <a:r>
                <a:rPr lang="en-US" altLang="ko-KR" sz="2200" dirty="0" err="1">
                  <a:solidFill>
                    <a:schemeClr val="tx1">
                      <a:lumMod val="65000"/>
                      <a:lumOff val="35000"/>
                    </a:schemeClr>
                  </a:solidFill>
                  <a:latin typeface="Candara" panose="020E0502030303020204" pitchFamily="34" charset="0"/>
                </a:rPr>
                <a:t>len</a:t>
              </a:r>
              <a:r>
                <a:rPr lang="en-US" altLang="ko-KR" sz="2200" dirty="0">
                  <a:solidFill>
                    <a:schemeClr val="tx1">
                      <a:lumMod val="65000"/>
                      <a:lumOff val="35000"/>
                    </a:schemeClr>
                  </a:solidFill>
                  <a:latin typeface="Candara" panose="020E0502030303020204" pitchFamily="34" charset="0"/>
                </a:rPr>
                <a:t>(dataset) * ratio)</a:t>
              </a:r>
            </a:p>
            <a:p>
              <a:r>
                <a:rPr lang="en-US" altLang="ko-KR" sz="2200" dirty="0">
                  <a:solidFill>
                    <a:schemeClr val="tx1">
                      <a:lumMod val="65000"/>
                      <a:lumOff val="35000"/>
                    </a:schemeClr>
                  </a:solidFill>
                  <a:latin typeface="Candara" panose="020E0502030303020204" pitchFamily="34" charset="0"/>
                </a:rPr>
                <a:t>    while </a:t>
              </a:r>
              <a:r>
                <a:rPr lang="en-US" altLang="ko-KR" sz="2200" dirty="0" err="1">
                  <a:solidFill>
                    <a:schemeClr val="tx1">
                      <a:lumMod val="65000"/>
                      <a:lumOff val="35000"/>
                    </a:schemeClr>
                  </a:solidFill>
                  <a:latin typeface="Candara" panose="020E0502030303020204" pitchFamily="34" charset="0"/>
                </a:rPr>
                <a:t>len</a:t>
              </a:r>
              <a:r>
                <a:rPr lang="en-US" altLang="ko-KR" sz="2200" dirty="0">
                  <a:solidFill>
                    <a:schemeClr val="tx1">
                      <a:lumMod val="65000"/>
                      <a:lumOff val="35000"/>
                    </a:schemeClr>
                  </a:solidFill>
                  <a:latin typeface="Candara" panose="020E0502030303020204" pitchFamily="34" charset="0"/>
                </a:rPr>
                <a:t>(sample) &lt; </a:t>
              </a:r>
              <a:r>
                <a:rPr lang="en-US" altLang="ko-KR" sz="2200" dirty="0" err="1">
                  <a:solidFill>
                    <a:schemeClr val="tx1">
                      <a:lumMod val="65000"/>
                      <a:lumOff val="35000"/>
                    </a:schemeClr>
                  </a:solidFill>
                  <a:latin typeface="Candara" panose="020E0502030303020204" pitchFamily="34" charset="0"/>
                </a:rPr>
                <a:t>n_sample</a:t>
              </a:r>
              <a:r>
                <a:rPr lang="en-US" altLang="ko-KR" sz="2200" dirty="0">
                  <a:solidFill>
                    <a:schemeClr val="tx1">
                      <a:lumMod val="65000"/>
                      <a:lumOff val="35000"/>
                    </a:schemeClr>
                  </a:solidFill>
                  <a:latin typeface="Candara" panose="020E0502030303020204" pitchFamily="34" charset="0"/>
                </a:rPr>
                <a:t>:</a:t>
              </a:r>
            </a:p>
            <a:p>
              <a:r>
                <a:rPr lang="en-US" altLang="ko-KR" sz="2200" dirty="0">
                  <a:solidFill>
                    <a:schemeClr val="tx1">
                      <a:lumMod val="65000"/>
                      <a:lumOff val="35000"/>
                    </a:schemeClr>
                  </a:solidFill>
                  <a:latin typeface="Candara" panose="020E0502030303020204" pitchFamily="34" charset="0"/>
                </a:rPr>
                <a:t>        index = </a:t>
              </a:r>
              <a:r>
                <a:rPr lang="en-US" altLang="ko-KR" sz="2200" dirty="0" err="1">
                  <a:solidFill>
                    <a:schemeClr val="tx1">
                      <a:lumMod val="65000"/>
                      <a:lumOff val="35000"/>
                    </a:schemeClr>
                  </a:solidFill>
                  <a:latin typeface="Candara" panose="020E0502030303020204" pitchFamily="34" charset="0"/>
                </a:rPr>
                <a:t>randrange</a:t>
              </a:r>
              <a:r>
                <a:rPr lang="en-US" altLang="ko-KR" sz="2200" dirty="0">
                  <a:solidFill>
                    <a:schemeClr val="tx1">
                      <a:lumMod val="65000"/>
                      <a:lumOff val="35000"/>
                    </a:schemeClr>
                  </a:solidFill>
                  <a:latin typeface="Candara" panose="020E0502030303020204" pitchFamily="34" charset="0"/>
                </a:rPr>
                <a:t>(</a:t>
              </a:r>
              <a:r>
                <a:rPr lang="en-US" altLang="ko-KR" sz="2200" dirty="0" err="1">
                  <a:solidFill>
                    <a:schemeClr val="tx1">
                      <a:lumMod val="65000"/>
                      <a:lumOff val="35000"/>
                    </a:schemeClr>
                  </a:solidFill>
                  <a:latin typeface="Candara" panose="020E0502030303020204" pitchFamily="34" charset="0"/>
                </a:rPr>
                <a:t>len</a:t>
              </a:r>
              <a:r>
                <a:rPr lang="en-US" altLang="ko-KR" sz="2200" dirty="0">
                  <a:solidFill>
                    <a:schemeClr val="tx1">
                      <a:lumMod val="65000"/>
                      <a:lumOff val="35000"/>
                    </a:schemeClr>
                  </a:solidFill>
                  <a:latin typeface="Candara" panose="020E0502030303020204" pitchFamily="34" charset="0"/>
                </a:rPr>
                <a:t>(dataset))</a:t>
              </a:r>
            </a:p>
            <a:p>
              <a:r>
                <a:rPr lang="en-US" altLang="ko-KR" sz="2200" dirty="0">
                  <a:solidFill>
                    <a:schemeClr val="tx1">
                      <a:lumMod val="65000"/>
                      <a:lumOff val="35000"/>
                    </a:schemeClr>
                  </a:solidFill>
                  <a:latin typeface="Candara" panose="020E0502030303020204" pitchFamily="34" charset="0"/>
                </a:rPr>
                <a:t>        </a:t>
              </a:r>
              <a:r>
                <a:rPr lang="en-US" altLang="ko-KR" sz="2200" dirty="0" err="1">
                  <a:solidFill>
                    <a:schemeClr val="tx1">
                      <a:lumMod val="65000"/>
                      <a:lumOff val="35000"/>
                    </a:schemeClr>
                  </a:solidFill>
                  <a:latin typeface="Candara" panose="020E0502030303020204" pitchFamily="34" charset="0"/>
                </a:rPr>
                <a:t>sample.append</a:t>
              </a:r>
              <a:r>
                <a:rPr lang="en-US" altLang="ko-KR" sz="2200" dirty="0">
                  <a:solidFill>
                    <a:schemeClr val="tx1">
                      <a:lumMod val="65000"/>
                      <a:lumOff val="35000"/>
                    </a:schemeClr>
                  </a:solidFill>
                  <a:latin typeface="Candara" panose="020E0502030303020204" pitchFamily="34" charset="0"/>
                </a:rPr>
                <a:t>(dataset[index])</a:t>
              </a:r>
            </a:p>
            <a:p>
              <a:r>
                <a:rPr lang="en-US" altLang="ko-KR" sz="2200" dirty="0">
                  <a:solidFill>
                    <a:schemeClr val="tx1">
                      <a:lumMod val="65000"/>
                      <a:lumOff val="35000"/>
                    </a:schemeClr>
                  </a:solidFill>
                  <a:latin typeface="Candara" panose="020E0502030303020204" pitchFamily="34" charset="0"/>
                </a:rPr>
                <a:t>    return sample</a:t>
              </a:r>
            </a:p>
          </p:txBody>
        </p:sp>
      </p:grpSp>
      <p:sp>
        <p:nvSpPr>
          <p:cNvPr id="6" name="TextBox 5"/>
          <p:cNvSpPr txBox="1"/>
          <p:nvPr/>
        </p:nvSpPr>
        <p:spPr>
          <a:xfrm>
            <a:off x="465772" y="1156500"/>
            <a:ext cx="11333480" cy="595932"/>
          </a:xfrm>
          <a:prstGeom prst="rect">
            <a:avLst/>
          </a:prstGeom>
          <a:noFill/>
        </p:spPr>
        <p:txBody>
          <a:bodyPr wrap="square" rtlCol="0">
            <a:spAutoFit/>
          </a:bodyPr>
          <a:lstStyle/>
          <a:p>
            <a:pPr marL="342900" indent="-342900">
              <a:lnSpc>
                <a:spcPct val="150000"/>
              </a:lnSpc>
              <a:buFontTx/>
              <a:buChar char="-"/>
            </a:pPr>
            <a:r>
              <a:rPr lang="en-US" altLang="ko-KR" sz="2400" b="1" dirty="0">
                <a:solidFill>
                  <a:schemeClr val="tx1">
                    <a:lumMod val="75000"/>
                    <a:lumOff val="25000"/>
                  </a:schemeClr>
                </a:solidFill>
                <a:latin typeface="나눔바른펜" panose="020B0503000000000000" pitchFamily="50" charset="-127"/>
                <a:ea typeface="나눔바른펜" panose="020B0503000000000000" pitchFamily="50" charset="-127"/>
              </a:rPr>
              <a:t>Bootstrapping</a:t>
            </a:r>
          </a:p>
        </p:txBody>
      </p:sp>
      <p:sp>
        <p:nvSpPr>
          <p:cNvPr id="9" name="TextBox 8"/>
          <p:cNvSpPr txBox="1"/>
          <p:nvPr/>
        </p:nvSpPr>
        <p:spPr>
          <a:xfrm>
            <a:off x="1408913" y="5450345"/>
            <a:ext cx="9447200" cy="584775"/>
          </a:xfrm>
          <a:prstGeom prst="rect">
            <a:avLst/>
          </a:prstGeom>
          <a:noFill/>
        </p:spPr>
        <p:txBody>
          <a:bodyPr wrap="square" rtlCol="0">
            <a:spAutoFit/>
          </a:bodyPr>
          <a:lstStyle/>
          <a:p>
            <a:pPr algn="ct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Ratio : </a:t>
            </a:r>
            <a:r>
              <a:rPr lang="en-US" altLang="ko-KR" sz="3200" b="1" dirty="0">
                <a:solidFill>
                  <a:srgbClr val="85CA3A"/>
                </a:solidFill>
                <a:latin typeface="나눔바른펜" panose="020B0503000000000000" pitchFamily="50" charset="-127"/>
                <a:ea typeface="나눔바른펜" panose="020B0503000000000000" pitchFamily="50" charset="-127"/>
              </a:rPr>
              <a:t>2.5</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ko-KR" altLang="en-US" sz="3200" dirty="0">
                <a:solidFill>
                  <a:schemeClr val="tx1">
                    <a:lumMod val="75000"/>
                    <a:lumOff val="25000"/>
                  </a:schemeClr>
                </a:solidFill>
                <a:latin typeface="나눔바른펜" panose="020B0503000000000000" pitchFamily="50" charset="-127"/>
                <a:ea typeface="나눔바른펜" panose="020B0503000000000000" pitchFamily="50" charset="-127"/>
              </a:rPr>
              <a:t>로 조정</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a:t>
            </a:r>
          </a:p>
        </p:txBody>
      </p:sp>
    </p:spTree>
    <p:extLst>
      <p:ext uri="{BB962C8B-B14F-4D97-AF65-F5344CB8AC3E}">
        <p14:creationId xmlns:p14="http://schemas.microsoft.com/office/powerpoint/2010/main" val="56275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 Hyperparameter</a:t>
            </a:r>
            <a:r>
              <a:rPr lang="ko-KR" altLang="en-US" dirty="0"/>
              <a:t> </a:t>
            </a:r>
          </a:p>
        </p:txBody>
      </p:sp>
      <p:grpSp>
        <p:nvGrpSpPr>
          <p:cNvPr id="10" name="그룹 9"/>
          <p:cNvGrpSpPr/>
          <p:nvPr/>
        </p:nvGrpSpPr>
        <p:grpSpPr>
          <a:xfrm>
            <a:off x="1032517" y="2032902"/>
            <a:ext cx="10199992" cy="2792196"/>
            <a:chOff x="972100" y="2032902"/>
            <a:chExt cx="10320826" cy="2792196"/>
          </a:xfrm>
        </p:grpSpPr>
        <p:sp>
          <p:nvSpPr>
            <p:cNvPr id="7" name="직사각형 6"/>
            <p:cNvSpPr/>
            <p:nvPr/>
          </p:nvSpPr>
          <p:spPr>
            <a:xfrm>
              <a:off x="972100" y="2032902"/>
              <a:ext cx="10320826" cy="2792196"/>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1200915" y="2197893"/>
              <a:ext cx="9863196" cy="2462213"/>
            </a:xfrm>
            <a:prstGeom prst="rect">
              <a:avLst/>
            </a:prstGeom>
            <a:noFill/>
            <a:ln>
              <a:noFill/>
            </a:ln>
          </p:spPr>
          <p:txBody>
            <a:bodyPr wrap="square" rtlCol="0">
              <a:spAutoFit/>
            </a:bodyPr>
            <a:lstStyle/>
            <a:p>
              <a:r>
                <a:rPr lang="en-US" altLang="ko-KR" sz="2200" dirty="0">
                  <a:solidFill>
                    <a:schemeClr val="tx1">
                      <a:lumMod val="65000"/>
                      <a:lumOff val="35000"/>
                    </a:schemeClr>
                  </a:solidFill>
                  <a:latin typeface="Candara" panose="020E0502030303020204" pitchFamily="34" charset="0"/>
                </a:rPr>
                <a:t>from </a:t>
              </a:r>
              <a:r>
                <a:rPr lang="en-US" altLang="ko-KR" sz="2200" dirty="0" err="1">
                  <a:solidFill>
                    <a:schemeClr val="tx1">
                      <a:lumMod val="65000"/>
                      <a:lumOff val="35000"/>
                    </a:schemeClr>
                  </a:solidFill>
                  <a:latin typeface="Candara" panose="020E0502030303020204" pitchFamily="34" charset="0"/>
                </a:rPr>
                <a:t>sklearn.feature_extraction.text</a:t>
              </a:r>
              <a:r>
                <a:rPr lang="en-US" altLang="ko-KR" sz="2200" dirty="0">
                  <a:solidFill>
                    <a:schemeClr val="tx1">
                      <a:lumMod val="65000"/>
                      <a:lumOff val="35000"/>
                    </a:schemeClr>
                  </a:solidFill>
                  <a:latin typeface="Candara" panose="020E0502030303020204" pitchFamily="34" charset="0"/>
                </a:rPr>
                <a:t> import </a:t>
              </a:r>
              <a:r>
                <a:rPr lang="en-US" altLang="ko-KR" sz="2200" dirty="0" err="1">
                  <a:solidFill>
                    <a:schemeClr val="tx1">
                      <a:lumMod val="65000"/>
                      <a:lumOff val="35000"/>
                    </a:schemeClr>
                  </a:solidFill>
                  <a:latin typeface="Candara" panose="020E0502030303020204" pitchFamily="34" charset="0"/>
                </a:rPr>
                <a:t>TfidfVectorizer</a:t>
              </a:r>
              <a:endParaRPr lang="en-US" altLang="ko-KR" sz="2200" dirty="0">
                <a:solidFill>
                  <a:schemeClr val="tx1">
                    <a:lumMod val="65000"/>
                    <a:lumOff val="35000"/>
                  </a:schemeClr>
                </a:solidFill>
                <a:latin typeface="Candara" panose="020E0502030303020204" pitchFamily="34" charset="0"/>
              </a:endParaRPr>
            </a:p>
            <a:p>
              <a:endParaRPr lang="en-US" altLang="ko-KR" sz="2200" dirty="0">
                <a:solidFill>
                  <a:schemeClr val="tx1">
                    <a:lumMod val="65000"/>
                    <a:lumOff val="35000"/>
                  </a:schemeClr>
                </a:solidFill>
                <a:latin typeface="Candara" panose="020E0502030303020204" pitchFamily="34" charset="0"/>
              </a:endParaRPr>
            </a:p>
            <a:p>
              <a:r>
                <a:rPr lang="en-US" altLang="ko-KR" sz="2200" dirty="0">
                  <a:solidFill>
                    <a:schemeClr val="tx1">
                      <a:lumMod val="65000"/>
                      <a:lumOff val="35000"/>
                    </a:schemeClr>
                  </a:solidFill>
                  <a:latin typeface="Candara" panose="020E0502030303020204" pitchFamily="34" charset="0"/>
                </a:rPr>
                <a:t>vectorizer = </a:t>
              </a:r>
              <a:r>
                <a:rPr lang="en-US" altLang="ko-KR" sz="2200" dirty="0" err="1">
                  <a:solidFill>
                    <a:schemeClr val="tx1">
                      <a:lumMod val="65000"/>
                      <a:lumOff val="35000"/>
                    </a:schemeClr>
                  </a:solidFill>
                  <a:latin typeface="Candara" panose="020E0502030303020204" pitchFamily="34" charset="0"/>
                </a:rPr>
                <a:t>TfidfVectorizer</a:t>
              </a:r>
              <a:r>
                <a:rPr lang="en-US" altLang="ko-KR" sz="2200" dirty="0">
                  <a:solidFill>
                    <a:schemeClr val="tx1">
                      <a:lumMod val="65000"/>
                      <a:lumOff val="35000"/>
                    </a:schemeClr>
                  </a:solidFill>
                  <a:latin typeface="Candara" panose="020E0502030303020204" pitchFamily="34" charset="0"/>
                </a:rPr>
                <a:t>(analyzer='word', </a:t>
              </a:r>
              <a:r>
                <a:rPr lang="en-US" altLang="ko-KR" sz="2200" dirty="0" err="1">
                  <a:solidFill>
                    <a:schemeClr val="tx1">
                      <a:lumMod val="65000"/>
                      <a:lumOff val="35000"/>
                    </a:schemeClr>
                  </a:solidFill>
                  <a:latin typeface="Candara" panose="020E0502030303020204" pitchFamily="34" charset="0"/>
                </a:rPr>
                <a:t>sublinear_tf</a:t>
              </a:r>
              <a:r>
                <a:rPr lang="en-US" altLang="ko-KR" sz="2200" dirty="0">
                  <a:solidFill>
                    <a:schemeClr val="tx1">
                      <a:lumMod val="65000"/>
                      <a:lumOff val="35000"/>
                    </a:schemeClr>
                  </a:solidFill>
                  <a:latin typeface="Candara" panose="020E0502030303020204" pitchFamily="34" charset="0"/>
                </a:rPr>
                <a:t>=</a:t>
              </a:r>
              <a:r>
                <a:rPr lang="en-US" altLang="ko-KR" sz="2200" dirty="0" err="1">
                  <a:solidFill>
                    <a:schemeClr val="tx1">
                      <a:lumMod val="65000"/>
                      <a:lumOff val="35000"/>
                    </a:schemeClr>
                  </a:solidFill>
                  <a:latin typeface="Candara" panose="020E0502030303020204" pitchFamily="34" charset="0"/>
                </a:rPr>
                <a:t>True,lowercase</a:t>
              </a:r>
              <a:r>
                <a:rPr lang="en-US" altLang="ko-KR" sz="2200" dirty="0">
                  <a:solidFill>
                    <a:schemeClr val="tx1">
                      <a:lumMod val="65000"/>
                      <a:lumOff val="35000"/>
                    </a:schemeClr>
                  </a:solidFill>
                  <a:latin typeface="Candara" panose="020E0502030303020204" pitchFamily="34" charset="0"/>
                </a:rPr>
                <a:t>=True, </a:t>
              </a:r>
            </a:p>
            <a:p>
              <a:r>
                <a:rPr lang="en-US" altLang="ko-KR" sz="2200" dirty="0">
                  <a:solidFill>
                    <a:schemeClr val="tx1">
                      <a:lumMod val="65000"/>
                      <a:lumOff val="35000"/>
                    </a:schemeClr>
                  </a:solidFill>
                  <a:latin typeface="Candara" panose="020E0502030303020204" pitchFamily="34" charset="0"/>
                </a:rPr>
                <a:t>                             	     	         </a:t>
              </a:r>
              <a:r>
                <a:rPr lang="en-US" altLang="ko-KR" sz="2200" dirty="0" err="1">
                  <a:solidFill>
                    <a:schemeClr val="tx1">
                      <a:lumMod val="65000"/>
                      <a:lumOff val="35000"/>
                    </a:schemeClr>
                  </a:solidFill>
                  <a:latin typeface="Candara" panose="020E0502030303020204" pitchFamily="34" charset="0"/>
                </a:rPr>
                <a:t>stop_words</a:t>
              </a:r>
              <a:r>
                <a:rPr lang="en-US" altLang="ko-KR" sz="2200" dirty="0">
                  <a:solidFill>
                    <a:schemeClr val="tx1">
                      <a:lumMod val="65000"/>
                      <a:lumOff val="35000"/>
                    </a:schemeClr>
                  </a:solidFill>
                  <a:latin typeface="Candara" panose="020E0502030303020204" pitchFamily="34" charset="0"/>
                </a:rPr>
                <a:t>='</a:t>
              </a:r>
              <a:r>
                <a:rPr lang="en-US" altLang="ko-KR" sz="2200" dirty="0" err="1">
                  <a:solidFill>
                    <a:schemeClr val="tx1">
                      <a:lumMod val="65000"/>
                      <a:lumOff val="35000"/>
                    </a:schemeClr>
                  </a:solidFill>
                  <a:latin typeface="Candara" panose="020E0502030303020204" pitchFamily="34" charset="0"/>
                </a:rPr>
                <a:t>english</a:t>
              </a:r>
              <a:r>
                <a:rPr lang="en-US" altLang="ko-KR" sz="2200" dirty="0">
                  <a:solidFill>
                    <a:schemeClr val="tx1">
                      <a:lumMod val="65000"/>
                      <a:lumOff val="35000"/>
                    </a:schemeClr>
                  </a:solidFill>
                  <a:latin typeface="Candara" panose="020E0502030303020204" pitchFamily="34" charset="0"/>
                </a:rPr>
                <a:t>', </a:t>
              </a:r>
              <a:r>
                <a:rPr lang="en-US" altLang="ko-KR" sz="2200" dirty="0" err="1">
                  <a:solidFill>
                    <a:srgbClr val="0066CC"/>
                  </a:solidFill>
                  <a:latin typeface="Candara" panose="020E0502030303020204" pitchFamily="34" charset="0"/>
                </a:rPr>
                <a:t>ngram_range</a:t>
              </a:r>
              <a:r>
                <a:rPr lang="en-US" altLang="ko-KR" sz="2200" dirty="0">
                  <a:solidFill>
                    <a:srgbClr val="0066CC"/>
                  </a:solidFill>
                  <a:latin typeface="Candara" panose="020E0502030303020204" pitchFamily="34" charset="0"/>
                </a:rPr>
                <a:t>=(1,2),</a:t>
              </a:r>
            </a:p>
            <a:p>
              <a:r>
                <a:rPr lang="en-US" altLang="ko-KR" sz="2200" dirty="0">
                  <a:solidFill>
                    <a:schemeClr val="tx1">
                      <a:lumMod val="65000"/>
                      <a:lumOff val="35000"/>
                    </a:schemeClr>
                  </a:solidFill>
                  <a:latin typeface="Candara" panose="020E0502030303020204" pitchFamily="34" charset="0"/>
                </a:rPr>
                <a:t>                           	                        </a:t>
              </a:r>
              <a:r>
                <a:rPr lang="en-US" altLang="ko-KR" sz="2200" dirty="0" err="1">
                  <a:solidFill>
                    <a:srgbClr val="0066CC"/>
                  </a:solidFill>
                  <a:latin typeface="Candara" panose="020E0502030303020204" pitchFamily="34" charset="0"/>
                </a:rPr>
                <a:t>max_df</a:t>
              </a:r>
              <a:r>
                <a:rPr lang="en-US" altLang="ko-KR" sz="2200" dirty="0">
                  <a:solidFill>
                    <a:srgbClr val="0066CC"/>
                  </a:solidFill>
                  <a:latin typeface="Candara" panose="020E0502030303020204" pitchFamily="34" charset="0"/>
                </a:rPr>
                <a:t> = 0.2, </a:t>
              </a:r>
              <a:r>
                <a:rPr lang="en-US" altLang="ko-KR" sz="2200" dirty="0" err="1">
                  <a:solidFill>
                    <a:srgbClr val="0066CC"/>
                  </a:solidFill>
                  <a:latin typeface="Candara" panose="020E0502030303020204" pitchFamily="34" charset="0"/>
                </a:rPr>
                <a:t>min_df</a:t>
              </a:r>
              <a:r>
                <a:rPr lang="en-US" altLang="ko-KR" sz="2200" dirty="0">
                  <a:solidFill>
                    <a:srgbClr val="0066CC"/>
                  </a:solidFill>
                  <a:latin typeface="Candara" panose="020E0502030303020204" pitchFamily="34" charset="0"/>
                </a:rPr>
                <a:t> =2</a:t>
              </a:r>
              <a:r>
                <a:rPr lang="en-US" altLang="ko-KR" sz="2200" dirty="0">
                  <a:solidFill>
                    <a:schemeClr val="tx1">
                      <a:lumMod val="65000"/>
                      <a:lumOff val="35000"/>
                    </a:schemeClr>
                  </a:solidFill>
                  <a:latin typeface="Candara" panose="020E0502030303020204" pitchFamily="34" charset="0"/>
                </a:rPr>
                <a:t>)</a:t>
              </a:r>
            </a:p>
            <a:p>
              <a:endParaRPr lang="en-US" altLang="ko-KR" sz="2200" dirty="0">
                <a:solidFill>
                  <a:schemeClr val="tx1">
                    <a:lumMod val="65000"/>
                    <a:lumOff val="35000"/>
                  </a:schemeClr>
                </a:solidFill>
                <a:latin typeface="Candara" panose="020E0502030303020204" pitchFamily="34" charset="0"/>
              </a:endParaRPr>
            </a:p>
            <a:p>
              <a:r>
                <a:rPr lang="en-US" altLang="ko-KR" sz="2200" dirty="0" err="1">
                  <a:solidFill>
                    <a:schemeClr val="tx1">
                      <a:lumMod val="65000"/>
                      <a:lumOff val="35000"/>
                    </a:schemeClr>
                  </a:solidFill>
                  <a:latin typeface="Candara" panose="020E0502030303020204" pitchFamily="34" charset="0"/>
                </a:rPr>
                <a:t>tfidf</a:t>
              </a:r>
              <a:r>
                <a:rPr lang="en-US" altLang="ko-KR" sz="2200" dirty="0">
                  <a:solidFill>
                    <a:schemeClr val="tx1">
                      <a:lumMod val="65000"/>
                      <a:lumOff val="35000"/>
                    </a:schemeClr>
                  </a:solidFill>
                  <a:latin typeface="Candara" panose="020E0502030303020204" pitchFamily="34" charset="0"/>
                </a:rPr>
                <a:t> = </a:t>
              </a:r>
              <a:r>
                <a:rPr lang="en-US" altLang="ko-KR" sz="2200" dirty="0" err="1">
                  <a:solidFill>
                    <a:schemeClr val="tx1">
                      <a:lumMod val="65000"/>
                      <a:lumOff val="35000"/>
                    </a:schemeClr>
                  </a:solidFill>
                  <a:latin typeface="Candara" panose="020E0502030303020204" pitchFamily="34" charset="0"/>
                </a:rPr>
                <a:t>vectorizer.fit_transform</a:t>
              </a:r>
              <a:r>
                <a:rPr lang="en-US" altLang="ko-KR" sz="2200" dirty="0">
                  <a:solidFill>
                    <a:schemeClr val="tx1">
                      <a:lumMod val="65000"/>
                      <a:lumOff val="35000"/>
                    </a:schemeClr>
                  </a:solidFill>
                  <a:latin typeface="Candara" panose="020E0502030303020204" pitchFamily="34" charset="0"/>
                </a:rPr>
                <a:t>(</a:t>
              </a:r>
              <a:r>
                <a:rPr lang="en-US" altLang="ko-KR" sz="2200" dirty="0" err="1">
                  <a:solidFill>
                    <a:schemeClr val="tx1">
                      <a:lumMod val="65000"/>
                      <a:lumOff val="35000"/>
                    </a:schemeClr>
                  </a:solidFill>
                  <a:latin typeface="Candara" panose="020E0502030303020204" pitchFamily="34" charset="0"/>
                </a:rPr>
                <a:t>text_data</a:t>
              </a:r>
              <a:r>
                <a:rPr lang="en-US" altLang="ko-KR" sz="2200" dirty="0">
                  <a:solidFill>
                    <a:schemeClr val="tx1">
                      <a:lumMod val="65000"/>
                      <a:lumOff val="35000"/>
                    </a:schemeClr>
                  </a:solidFill>
                  <a:latin typeface="Candara" panose="020E0502030303020204" pitchFamily="34" charset="0"/>
                </a:rPr>
                <a:t>)</a:t>
              </a:r>
            </a:p>
          </p:txBody>
        </p:sp>
      </p:grpSp>
      <p:sp>
        <p:nvSpPr>
          <p:cNvPr id="6" name="TextBox 5"/>
          <p:cNvSpPr txBox="1"/>
          <p:nvPr/>
        </p:nvSpPr>
        <p:spPr>
          <a:xfrm>
            <a:off x="465772" y="1156500"/>
            <a:ext cx="11333480" cy="595932"/>
          </a:xfrm>
          <a:prstGeom prst="rect">
            <a:avLst/>
          </a:prstGeom>
          <a:noFill/>
        </p:spPr>
        <p:txBody>
          <a:bodyPr wrap="square" rtlCol="0">
            <a:spAutoFit/>
          </a:bodyPr>
          <a:lstStyle/>
          <a:p>
            <a:pPr marL="342900" indent="-342900">
              <a:lnSpc>
                <a:spcPct val="150000"/>
              </a:lnSpc>
              <a:buFontTx/>
              <a:buChar char="-"/>
            </a:pPr>
            <a:r>
              <a:rPr lang="en-US" altLang="ko-KR" sz="2400" b="1" dirty="0">
                <a:solidFill>
                  <a:schemeClr val="tx1">
                    <a:lumMod val="75000"/>
                    <a:lumOff val="25000"/>
                  </a:schemeClr>
                </a:solidFill>
                <a:latin typeface="나눔바른펜" panose="020B0503000000000000" pitchFamily="50" charset="-127"/>
                <a:ea typeface="나눔바른펜" panose="020B0503000000000000" pitchFamily="50" charset="-127"/>
              </a:rPr>
              <a:t>TF-IDF Parameter</a:t>
            </a:r>
          </a:p>
        </p:txBody>
      </p:sp>
      <p:sp>
        <p:nvSpPr>
          <p:cNvPr id="9" name="TextBox 8"/>
          <p:cNvSpPr txBox="1"/>
          <p:nvPr/>
        </p:nvSpPr>
        <p:spPr>
          <a:xfrm>
            <a:off x="1408912" y="5357782"/>
            <a:ext cx="9447200" cy="584775"/>
          </a:xfrm>
          <a:prstGeom prst="rect">
            <a:avLst/>
          </a:prstGeom>
          <a:noFill/>
        </p:spPr>
        <p:txBody>
          <a:bodyPr wrap="square" rtlCol="0">
            <a:spAutoFit/>
          </a:bodyPr>
          <a:lstStyle/>
          <a:p>
            <a:pPr algn="ct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N-gram : </a:t>
            </a:r>
            <a:r>
              <a:rPr lang="en-US" altLang="ko-KR" sz="3200" b="1" dirty="0">
                <a:solidFill>
                  <a:srgbClr val="85CA3A"/>
                </a:solidFill>
                <a:latin typeface="나눔바른펜" panose="020B0503000000000000" pitchFamily="50" charset="-127"/>
                <a:ea typeface="나눔바른펜" panose="020B0503000000000000" pitchFamily="50" charset="-127"/>
              </a:rPr>
              <a:t>(1,2)</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en-US" altLang="ko-KR" sz="3200" dirty="0" err="1">
                <a:solidFill>
                  <a:schemeClr val="tx1">
                    <a:lumMod val="75000"/>
                    <a:lumOff val="25000"/>
                  </a:schemeClr>
                </a:solidFill>
                <a:latin typeface="나눔바른펜" panose="020B0503000000000000" pitchFamily="50" charset="-127"/>
                <a:ea typeface="나눔바른펜" panose="020B0503000000000000" pitchFamily="50" charset="-127"/>
              </a:rPr>
              <a:t>Max_df</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 </a:t>
            </a:r>
            <a:r>
              <a:rPr lang="en-US" altLang="ko-KR" sz="3200" b="1" dirty="0">
                <a:solidFill>
                  <a:srgbClr val="85CA3A"/>
                </a:solidFill>
                <a:latin typeface="나눔바른펜" panose="020B0503000000000000" pitchFamily="50" charset="-127"/>
                <a:ea typeface="나눔바른펜" panose="020B0503000000000000" pitchFamily="50" charset="-127"/>
              </a:rPr>
              <a:t>0.2</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en-US" altLang="ko-KR" sz="3200" dirty="0" err="1">
                <a:solidFill>
                  <a:schemeClr val="tx1">
                    <a:lumMod val="75000"/>
                    <a:lumOff val="25000"/>
                  </a:schemeClr>
                </a:solidFill>
                <a:latin typeface="나눔바른펜" panose="020B0503000000000000" pitchFamily="50" charset="-127"/>
                <a:ea typeface="나눔바른펜" panose="020B0503000000000000" pitchFamily="50" charset="-127"/>
              </a:rPr>
              <a:t>Min_df</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 </a:t>
            </a:r>
            <a:r>
              <a:rPr lang="en-US" altLang="ko-KR" sz="3200" b="1" dirty="0">
                <a:solidFill>
                  <a:srgbClr val="85CA3A"/>
                </a:solidFill>
                <a:latin typeface="나눔바른펜" panose="020B0503000000000000" pitchFamily="50" charset="-127"/>
                <a:ea typeface="나눔바른펜" panose="020B0503000000000000" pitchFamily="50" charset="-127"/>
              </a:rPr>
              <a:t>2</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ko-KR" altLang="en-US" sz="3200" dirty="0">
                <a:solidFill>
                  <a:schemeClr val="tx1">
                    <a:lumMod val="75000"/>
                    <a:lumOff val="25000"/>
                  </a:schemeClr>
                </a:solidFill>
                <a:latin typeface="나눔바른펜" panose="020B0503000000000000" pitchFamily="50" charset="-127"/>
                <a:ea typeface="나눔바른펜" panose="020B0503000000000000" pitchFamily="50" charset="-127"/>
              </a:rPr>
              <a:t>로 조정</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a:t>
            </a:r>
          </a:p>
        </p:txBody>
      </p:sp>
    </p:spTree>
    <p:extLst>
      <p:ext uri="{BB962C8B-B14F-4D97-AF65-F5344CB8AC3E}">
        <p14:creationId xmlns:p14="http://schemas.microsoft.com/office/powerpoint/2010/main" val="364672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 Hyperparameter</a:t>
            </a:r>
            <a:r>
              <a:rPr lang="ko-KR" altLang="en-US" dirty="0"/>
              <a:t> </a:t>
            </a:r>
          </a:p>
        </p:txBody>
      </p:sp>
      <p:grpSp>
        <p:nvGrpSpPr>
          <p:cNvPr id="10" name="그룹 9"/>
          <p:cNvGrpSpPr/>
          <p:nvPr/>
        </p:nvGrpSpPr>
        <p:grpSpPr>
          <a:xfrm>
            <a:off x="1032517" y="2032902"/>
            <a:ext cx="10199992" cy="3101749"/>
            <a:chOff x="972100" y="2032902"/>
            <a:chExt cx="10320826" cy="2792196"/>
          </a:xfrm>
        </p:grpSpPr>
        <p:sp>
          <p:nvSpPr>
            <p:cNvPr id="7" name="직사각형 6"/>
            <p:cNvSpPr/>
            <p:nvPr/>
          </p:nvSpPr>
          <p:spPr>
            <a:xfrm>
              <a:off x="972100" y="2032902"/>
              <a:ext cx="10320826" cy="2792196"/>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1200914" y="2284434"/>
              <a:ext cx="9863196" cy="2457979"/>
            </a:xfrm>
            <a:prstGeom prst="rect">
              <a:avLst/>
            </a:prstGeom>
            <a:noFill/>
            <a:ln>
              <a:noFill/>
            </a:ln>
          </p:spPr>
          <p:txBody>
            <a:bodyPr wrap="square" rtlCol="0">
              <a:spAutoFit/>
            </a:bodyPr>
            <a:lstStyle/>
            <a:p>
              <a:r>
                <a:rPr lang="en-US" altLang="ko-KR" sz="2200" dirty="0">
                  <a:solidFill>
                    <a:schemeClr val="tx1">
                      <a:lumMod val="65000"/>
                      <a:lumOff val="35000"/>
                    </a:schemeClr>
                  </a:solidFill>
                  <a:latin typeface="Candara" panose="020E0502030303020204" pitchFamily="34" charset="0"/>
                </a:rPr>
                <a:t>from </a:t>
              </a:r>
              <a:r>
                <a:rPr lang="en-US" altLang="ko-KR" sz="2200" dirty="0" err="1">
                  <a:solidFill>
                    <a:schemeClr val="tx1">
                      <a:lumMod val="65000"/>
                      <a:lumOff val="35000"/>
                    </a:schemeClr>
                  </a:solidFill>
                  <a:latin typeface="Candara" panose="020E0502030303020204" pitchFamily="34" charset="0"/>
                </a:rPr>
                <a:t>sklearn</a:t>
              </a:r>
              <a:r>
                <a:rPr lang="en-US" altLang="ko-KR" sz="2200" dirty="0">
                  <a:solidFill>
                    <a:schemeClr val="tx1">
                      <a:lumMod val="65000"/>
                      <a:lumOff val="35000"/>
                    </a:schemeClr>
                  </a:solidFill>
                  <a:latin typeface="Candara" panose="020E0502030303020204" pitchFamily="34" charset="0"/>
                </a:rPr>
                <a:t> import </a:t>
              </a:r>
              <a:r>
                <a:rPr lang="en-US" altLang="ko-KR" sz="2200" dirty="0" err="1">
                  <a:solidFill>
                    <a:schemeClr val="tx1">
                      <a:lumMod val="65000"/>
                      <a:lumOff val="35000"/>
                    </a:schemeClr>
                  </a:solidFill>
                  <a:latin typeface="Candara" panose="020E0502030303020204" pitchFamily="34" charset="0"/>
                </a:rPr>
                <a:t>linear_model</a:t>
              </a:r>
              <a:endParaRPr lang="en-US" altLang="ko-KR" sz="2200" dirty="0">
                <a:solidFill>
                  <a:schemeClr val="tx1">
                    <a:lumMod val="65000"/>
                    <a:lumOff val="35000"/>
                  </a:schemeClr>
                </a:solidFill>
                <a:latin typeface="Candara" panose="020E0502030303020204" pitchFamily="34" charset="0"/>
              </a:endParaRPr>
            </a:p>
            <a:p>
              <a:endParaRPr lang="en-US" altLang="ko-KR" sz="2200" dirty="0">
                <a:solidFill>
                  <a:schemeClr val="tx1">
                    <a:lumMod val="65000"/>
                    <a:lumOff val="35000"/>
                  </a:schemeClr>
                </a:solidFill>
                <a:latin typeface="Candara" panose="020E0502030303020204" pitchFamily="34" charset="0"/>
              </a:endParaRPr>
            </a:p>
            <a:p>
              <a:r>
                <a:rPr lang="en-US" altLang="ko-KR" sz="2200" dirty="0" err="1">
                  <a:solidFill>
                    <a:schemeClr val="tx1">
                      <a:lumMod val="65000"/>
                      <a:lumOff val="35000"/>
                    </a:schemeClr>
                  </a:solidFill>
                  <a:latin typeface="Candara" panose="020E0502030303020204" pitchFamily="34" charset="0"/>
                </a:rPr>
                <a:t>logreg</a:t>
              </a:r>
              <a:r>
                <a:rPr lang="en-US" altLang="ko-KR" sz="2200" dirty="0">
                  <a:solidFill>
                    <a:schemeClr val="tx1">
                      <a:lumMod val="65000"/>
                      <a:lumOff val="35000"/>
                    </a:schemeClr>
                  </a:solidFill>
                  <a:latin typeface="Candara" panose="020E0502030303020204" pitchFamily="34" charset="0"/>
                </a:rPr>
                <a:t> = </a:t>
              </a:r>
              <a:r>
                <a:rPr lang="en-US" altLang="ko-KR" sz="2200" dirty="0" err="1">
                  <a:solidFill>
                    <a:schemeClr val="tx1">
                      <a:lumMod val="65000"/>
                      <a:lumOff val="35000"/>
                    </a:schemeClr>
                  </a:solidFill>
                  <a:latin typeface="Candara" panose="020E0502030303020204" pitchFamily="34" charset="0"/>
                </a:rPr>
                <a:t>linear_model.LogisticRegression</a:t>
              </a:r>
              <a:r>
                <a:rPr lang="en-US" altLang="ko-KR" sz="2200" dirty="0">
                  <a:solidFill>
                    <a:schemeClr val="tx1">
                      <a:lumMod val="65000"/>
                      <a:lumOff val="35000"/>
                    </a:schemeClr>
                  </a:solidFill>
                  <a:latin typeface="Candara" panose="020E0502030303020204" pitchFamily="34" charset="0"/>
                </a:rPr>
                <a:t>(</a:t>
              </a:r>
              <a:r>
                <a:rPr lang="en-US" altLang="ko-KR" sz="2200" dirty="0">
                  <a:solidFill>
                    <a:srgbClr val="0066CC"/>
                  </a:solidFill>
                  <a:latin typeface="Candara" panose="020E0502030303020204" pitchFamily="34" charset="0"/>
                </a:rPr>
                <a:t>C=10.0</a:t>
              </a:r>
              <a:r>
                <a:rPr lang="en-US" altLang="ko-KR" sz="2200" dirty="0">
                  <a:solidFill>
                    <a:schemeClr val="tx1">
                      <a:lumMod val="65000"/>
                      <a:lumOff val="35000"/>
                    </a:schemeClr>
                  </a:solidFill>
                  <a:latin typeface="Candara" panose="020E0502030303020204" pitchFamily="34" charset="0"/>
                </a:rPr>
                <a:t>, </a:t>
              </a:r>
              <a:r>
                <a:rPr lang="en-US" altLang="ko-KR" sz="2200" dirty="0" err="1">
                  <a:solidFill>
                    <a:schemeClr val="tx1">
                      <a:lumMod val="65000"/>
                      <a:lumOff val="35000"/>
                    </a:schemeClr>
                  </a:solidFill>
                  <a:latin typeface="Candara" panose="020E0502030303020204" pitchFamily="34" charset="0"/>
                </a:rPr>
                <a:t>random_state</a:t>
              </a:r>
              <a:r>
                <a:rPr lang="en-US" altLang="ko-KR" sz="2200" dirty="0">
                  <a:solidFill>
                    <a:schemeClr val="tx1">
                      <a:lumMod val="65000"/>
                      <a:lumOff val="35000"/>
                    </a:schemeClr>
                  </a:solidFill>
                  <a:latin typeface="Candara" panose="020E0502030303020204" pitchFamily="34" charset="0"/>
                </a:rPr>
                <a:t>=42, </a:t>
              </a:r>
            </a:p>
            <a:p>
              <a:r>
                <a:rPr lang="en-US" altLang="ko-KR" sz="2200" dirty="0">
                  <a:solidFill>
                    <a:schemeClr val="tx1">
                      <a:lumMod val="65000"/>
                      <a:lumOff val="35000"/>
                    </a:schemeClr>
                  </a:solidFill>
                  <a:latin typeface="Candara" panose="020E0502030303020204" pitchFamily="34" charset="0"/>
                </a:rPr>
                <a:t>			                                     </a:t>
              </a:r>
              <a:r>
                <a:rPr lang="en-US" altLang="ko-KR" sz="2200" dirty="0" err="1">
                  <a:solidFill>
                    <a:srgbClr val="0066CC"/>
                  </a:solidFill>
                  <a:latin typeface="Candara" panose="020E0502030303020204" pitchFamily="34" charset="0"/>
                </a:rPr>
                <a:t>multi_class</a:t>
              </a:r>
              <a:r>
                <a:rPr lang="en-US" altLang="ko-KR" sz="2200" dirty="0">
                  <a:solidFill>
                    <a:srgbClr val="0066CC"/>
                  </a:solidFill>
                  <a:latin typeface="Candara" panose="020E0502030303020204" pitchFamily="34" charset="0"/>
                </a:rPr>
                <a:t>='multinomial’, </a:t>
              </a:r>
            </a:p>
            <a:p>
              <a:r>
                <a:rPr lang="en-US" altLang="ko-KR" sz="2200" dirty="0">
                  <a:solidFill>
                    <a:schemeClr val="tx1">
                      <a:lumMod val="65000"/>
                      <a:lumOff val="35000"/>
                    </a:schemeClr>
                  </a:solidFill>
                  <a:latin typeface="Candara" panose="020E0502030303020204" pitchFamily="34" charset="0"/>
                </a:rPr>
                <a:t>					      </a:t>
              </a:r>
              <a:r>
                <a:rPr lang="en-US" altLang="ko-KR" sz="2200" dirty="0" err="1">
                  <a:solidFill>
                    <a:schemeClr val="tx1">
                      <a:lumMod val="65000"/>
                      <a:lumOff val="35000"/>
                    </a:schemeClr>
                  </a:solidFill>
                  <a:latin typeface="Candara" panose="020E0502030303020204" pitchFamily="34" charset="0"/>
                </a:rPr>
                <a:t>warm_start</a:t>
              </a:r>
              <a:r>
                <a:rPr lang="en-US" altLang="ko-KR" sz="2200" dirty="0">
                  <a:solidFill>
                    <a:schemeClr val="tx1">
                      <a:lumMod val="65000"/>
                      <a:lumOff val="35000"/>
                    </a:schemeClr>
                  </a:solidFill>
                  <a:latin typeface="Candara" panose="020E0502030303020204" pitchFamily="34" charset="0"/>
                </a:rPr>
                <a:t>=True, solver='sag',)</a:t>
              </a:r>
            </a:p>
            <a:p>
              <a:endParaRPr lang="en-US" altLang="ko-KR" sz="2200" dirty="0">
                <a:solidFill>
                  <a:schemeClr val="tx1">
                    <a:lumMod val="65000"/>
                    <a:lumOff val="35000"/>
                  </a:schemeClr>
                </a:solidFill>
                <a:latin typeface="Candara" panose="020E0502030303020204" pitchFamily="34" charset="0"/>
              </a:endParaRPr>
            </a:p>
            <a:p>
              <a:r>
                <a:rPr lang="en-US" altLang="ko-KR" sz="2200" dirty="0" err="1">
                  <a:solidFill>
                    <a:schemeClr val="tx1">
                      <a:lumMod val="65000"/>
                      <a:lumOff val="35000"/>
                    </a:schemeClr>
                  </a:solidFill>
                  <a:latin typeface="Candara" panose="020E0502030303020204" pitchFamily="34" charset="0"/>
                </a:rPr>
                <a:t>logreg.fit</a:t>
              </a:r>
              <a:r>
                <a:rPr lang="en-US" altLang="ko-KR" sz="2200" dirty="0">
                  <a:solidFill>
                    <a:schemeClr val="tx1">
                      <a:lumMod val="65000"/>
                      <a:lumOff val="35000"/>
                    </a:schemeClr>
                  </a:solidFill>
                  <a:latin typeface="Candara" panose="020E0502030303020204" pitchFamily="34" charset="0"/>
                </a:rPr>
                <a:t>(</a:t>
              </a:r>
              <a:r>
                <a:rPr lang="en-US" altLang="ko-KR" sz="2200" dirty="0" err="1">
                  <a:solidFill>
                    <a:schemeClr val="tx1">
                      <a:lumMod val="65000"/>
                      <a:lumOff val="35000"/>
                    </a:schemeClr>
                  </a:solidFill>
                  <a:latin typeface="Candara" panose="020E0502030303020204" pitchFamily="34" charset="0"/>
                </a:rPr>
                <a:t>x_train</a:t>
              </a:r>
              <a:r>
                <a:rPr lang="en-US" altLang="ko-KR" sz="2200" dirty="0">
                  <a:solidFill>
                    <a:schemeClr val="tx1">
                      <a:lumMod val="65000"/>
                      <a:lumOff val="35000"/>
                    </a:schemeClr>
                  </a:solidFill>
                  <a:latin typeface="Candara" panose="020E0502030303020204" pitchFamily="34" charset="0"/>
                </a:rPr>
                <a:t>, </a:t>
              </a:r>
              <a:r>
                <a:rPr lang="en-US" altLang="ko-KR" sz="2200" dirty="0" err="1">
                  <a:solidFill>
                    <a:schemeClr val="tx1">
                      <a:lumMod val="65000"/>
                      <a:lumOff val="35000"/>
                    </a:schemeClr>
                  </a:solidFill>
                  <a:latin typeface="Candara" panose="020E0502030303020204" pitchFamily="34" charset="0"/>
                </a:rPr>
                <a:t>y_train</a:t>
              </a:r>
              <a:r>
                <a:rPr lang="en-US" altLang="ko-KR" sz="2200" dirty="0">
                  <a:solidFill>
                    <a:schemeClr val="tx1">
                      <a:lumMod val="65000"/>
                      <a:lumOff val="35000"/>
                    </a:schemeClr>
                  </a:solidFill>
                  <a:latin typeface="Candara" panose="020E0502030303020204" pitchFamily="34" charset="0"/>
                </a:rPr>
                <a:t>)</a:t>
              </a:r>
            </a:p>
          </p:txBody>
        </p:sp>
      </p:grpSp>
      <p:sp>
        <p:nvSpPr>
          <p:cNvPr id="6" name="TextBox 5"/>
          <p:cNvSpPr txBox="1"/>
          <p:nvPr/>
        </p:nvSpPr>
        <p:spPr>
          <a:xfrm>
            <a:off x="465772" y="1156500"/>
            <a:ext cx="11333480" cy="595932"/>
          </a:xfrm>
          <a:prstGeom prst="rect">
            <a:avLst/>
          </a:prstGeom>
          <a:noFill/>
        </p:spPr>
        <p:txBody>
          <a:bodyPr wrap="square" rtlCol="0">
            <a:spAutoFit/>
          </a:bodyPr>
          <a:lstStyle/>
          <a:p>
            <a:pPr marL="342900" indent="-342900">
              <a:lnSpc>
                <a:spcPct val="150000"/>
              </a:lnSpc>
              <a:buFontTx/>
              <a:buChar char="-"/>
            </a:pPr>
            <a:r>
              <a:rPr lang="en-US" altLang="ko-KR" sz="2400" b="1" dirty="0">
                <a:solidFill>
                  <a:schemeClr val="tx1">
                    <a:lumMod val="75000"/>
                    <a:lumOff val="25000"/>
                  </a:schemeClr>
                </a:solidFill>
                <a:latin typeface="나눔바른펜" panose="020B0503000000000000" pitchFamily="50" charset="-127"/>
                <a:ea typeface="나눔바른펜" panose="020B0503000000000000" pitchFamily="50" charset="-127"/>
              </a:rPr>
              <a:t>Logistic Regression</a:t>
            </a:r>
          </a:p>
        </p:txBody>
      </p:sp>
      <p:sp>
        <p:nvSpPr>
          <p:cNvPr id="9" name="TextBox 8"/>
          <p:cNvSpPr txBox="1"/>
          <p:nvPr/>
        </p:nvSpPr>
        <p:spPr>
          <a:xfrm>
            <a:off x="1408912" y="5357782"/>
            <a:ext cx="9447200" cy="584775"/>
          </a:xfrm>
          <a:prstGeom prst="rect">
            <a:avLst/>
          </a:prstGeom>
          <a:noFill/>
        </p:spPr>
        <p:txBody>
          <a:bodyPr wrap="square" rtlCol="0">
            <a:spAutoFit/>
          </a:bodyPr>
          <a:lstStyle/>
          <a:p>
            <a:pPr algn="ct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C : </a:t>
            </a:r>
            <a:r>
              <a:rPr lang="en-US" altLang="ko-KR" sz="3200" b="1" dirty="0">
                <a:solidFill>
                  <a:srgbClr val="85CA3A"/>
                </a:solidFill>
                <a:latin typeface="나눔바른펜" panose="020B0503000000000000" pitchFamily="50" charset="-127"/>
                <a:ea typeface="나눔바른펜" panose="020B0503000000000000" pitchFamily="50" charset="-127"/>
              </a:rPr>
              <a:t>10.0</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en-US" altLang="ko-KR" sz="3200" dirty="0" err="1">
                <a:solidFill>
                  <a:schemeClr val="tx1">
                    <a:lumMod val="75000"/>
                    <a:lumOff val="25000"/>
                  </a:schemeClr>
                </a:solidFill>
                <a:latin typeface="나눔바른펜" panose="020B0503000000000000" pitchFamily="50" charset="-127"/>
                <a:ea typeface="나눔바른펜" panose="020B0503000000000000" pitchFamily="50" charset="-127"/>
              </a:rPr>
              <a:t>multi_class</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 </a:t>
            </a:r>
            <a:r>
              <a:rPr lang="en-US" altLang="ko-KR" sz="3200" b="1" dirty="0">
                <a:solidFill>
                  <a:srgbClr val="85CA3A"/>
                </a:solidFill>
                <a:latin typeface="나눔바른펜" panose="020B0503000000000000" pitchFamily="50" charset="-127"/>
                <a:ea typeface="나눔바른펜" panose="020B0503000000000000" pitchFamily="50" charset="-127"/>
              </a:rPr>
              <a:t>multinomial</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a:t>
            </a:r>
            <a:r>
              <a:rPr lang="ko-KR" altLang="en-US" sz="3200" dirty="0">
                <a:solidFill>
                  <a:schemeClr val="tx1">
                    <a:lumMod val="75000"/>
                    <a:lumOff val="25000"/>
                  </a:schemeClr>
                </a:solidFill>
                <a:latin typeface="나눔바른펜" panose="020B0503000000000000" pitchFamily="50" charset="-127"/>
                <a:ea typeface="나눔바른펜" panose="020B0503000000000000" pitchFamily="50" charset="-127"/>
              </a:rPr>
              <a:t>로 조정</a:t>
            </a:r>
            <a:r>
              <a:rPr lang="en-US" altLang="ko-KR" sz="3200" dirty="0">
                <a:solidFill>
                  <a:schemeClr val="tx1">
                    <a:lumMod val="75000"/>
                    <a:lumOff val="25000"/>
                  </a:schemeClr>
                </a:solidFill>
                <a:latin typeface="나눔바른펜" panose="020B0503000000000000" pitchFamily="50" charset="-127"/>
                <a:ea typeface="나눔바른펜" panose="020B0503000000000000" pitchFamily="50" charset="-127"/>
              </a:rPr>
              <a:t>  </a:t>
            </a:r>
          </a:p>
        </p:txBody>
      </p:sp>
    </p:spTree>
    <p:extLst>
      <p:ext uri="{BB962C8B-B14F-4D97-AF65-F5344CB8AC3E}">
        <p14:creationId xmlns:p14="http://schemas.microsoft.com/office/powerpoint/2010/main" val="117564592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555</Words>
  <Application>Microsoft Office PowerPoint</Application>
  <PresentationFormat>와이드스크린</PresentationFormat>
  <Paragraphs>93</Paragraphs>
  <Slides>10</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10</vt:i4>
      </vt:variant>
    </vt:vector>
  </HeadingPairs>
  <TitlesOfParts>
    <vt:vector size="19" baseType="lpstr">
      <vt:lpstr>나눔고딕</vt:lpstr>
      <vt:lpstr>나눔바른펜</vt:lpstr>
      <vt:lpstr>맑은 고딕</vt:lpstr>
      <vt:lpstr>Arial</vt:lpstr>
      <vt:lpstr>Arial Rounded MT Bold</vt:lpstr>
      <vt:lpstr>Candara</vt:lpstr>
      <vt:lpstr>Tahoma</vt:lpstr>
      <vt:lpstr>Wingdings</vt:lpstr>
      <vt:lpstr>Office 테마</vt:lpstr>
      <vt:lpstr>Review Predict with Text Analysis</vt:lpstr>
      <vt:lpstr>1. Introduction of Project</vt:lpstr>
      <vt:lpstr>1. Introduction of Project</vt:lpstr>
      <vt:lpstr>2. Preprocessing and Feature Engineering</vt:lpstr>
      <vt:lpstr>2. Preprocessing and Feature Engineering</vt:lpstr>
      <vt:lpstr>2. Preprocessing and Feature Engineering</vt:lpstr>
      <vt:lpstr>3. Hyperparameter </vt:lpstr>
      <vt:lpstr>3. Hyperparameter </vt:lpstr>
      <vt:lpstr>3. Hyperparameter </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XGBoost with  Feature Engineering</dc:title>
  <dc:creator>Yehoon Jang</dc:creator>
  <cp:lastModifiedBy>JangYehoon</cp:lastModifiedBy>
  <cp:revision>53</cp:revision>
  <dcterms:created xsi:type="dcterms:W3CDTF">2017-04-17T15:39:14Z</dcterms:created>
  <dcterms:modified xsi:type="dcterms:W3CDTF">2017-06-13T06:44:37Z</dcterms:modified>
</cp:coreProperties>
</file>