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66" r:id="rId22"/>
    <p:sldId id="267" r:id="rId23"/>
    <p:sldId id="276" r:id="rId24"/>
    <p:sldId id="285" r:id="rId25"/>
    <p:sldId id="278" r:id="rId26"/>
    <p:sldId id="280" r:id="rId27"/>
    <p:sldId id="279" r:id="rId28"/>
    <p:sldId id="281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6" autoAdjust="0"/>
    <p:restoredTop sz="95300" autoAdjust="0"/>
  </p:normalViewPr>
  <p:slideViewPr>
    <p:cSldViewPr>
      <p:cViewPr varScale="1">
        <p:scale>
          <a:sx n="109" d="100"/>
          <a:sy n="109" d="100"/>
        </p:scale>
        <p:origin x="3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3842907C-D0AA-4C58-9F94-58B40AD65B29}" type="datetimeFigureOut">
              <a:rPr lang="ko-KR" altLang="en-US"/>
              <a:pPr/>
              <a:t>2017-07-07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findlaw.com/technologist/2017/07/startup-offers-ai-robots-for-patent-lawyer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ieee.org/geek-life/profiles/supercharging-patent-lawyers-with-ai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sitesblog.com/2017/02/new-ai-powered-patent-tool-helps-prepare-responses-office-actions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iotorta.it/premio/pdf/tesi2015/tesi/2013-TommasoCattaneo-Patentintelligenceforcompetitivebenchmark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nomics.co.kr/?p=5808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aily.co.kr/news/NewsRead.edy?SCD=JE31&amp;DCD=A00505&amp;newsid=0290280661589743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http://www.ipnomics.co.kr/?p=62820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0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http://anjpat.com/PatentNews/6583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1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https://aibusiness.com/japan-patent-office-deploying-ai-screen-patent-application/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http://blogs.findlaw.com/technologist/2017/07/startup-offers-ai-robots-for-patent-lawyers.html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41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http://spectrum.ieee.org/geek-life/profiles/supercharging-patent-lawyers-with-ai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24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http://www.lawsitesblog.com/2017/02/new-ai-powered-patent-tool-helps-prepare-responses-office-actions.html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http://www.dbpia.co.kr/Journal/ArticleDetail/NODE07115995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6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http://www.dbpia.co.kr/Journal/ArticleDetail/NODE07115995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9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http://www.studiotorta.it/premio/pdf/tesi2015/tesi/2013-TommasoCattaneo-Patentintelligenceforcompetitivebenchmarking</a:t>
            </a:r>
            <a:endParaRPr lang="ko-KR" altLang="ko-KR" dirty="0"/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http://www.ipnomics.co.kr/?p=35437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ko-KR" smtClean="0"/>
              <a:pPr/>
              <a:t>5</a:t>
            </a:fld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기능 일부를 출원인에게 제공할 예정</a:t>
            </a:r>
            <a:endParaRPr lang="en-US" altLang="ko-KR" dirty="0"/>
          </a:p>
          <a:p>
            <a:r>
              <a:rPr lang="ko-KR" altLang="en-US" dirty="0"/>
              <a:t>그럼으로써 명세서 작성 중에 생길 수 있는 문제점을 보다 세밀 점검</a:t>
            </a:r>
            <a:endParaRPr lang="en-US" altLang="ko-KR" dirty="0"/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6</a:t>
            </a:fld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8</a:t>
            </a:fld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http://www.ipnomics.co.kr/?p=58088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9</a:t>
            </a:fld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http://www.edaily.co.kr/news/NewsRead.edy?SCD=JE31&amp;DCD=A00505&amp;newsid=02902806615897432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2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1">
              <a:defRPr lang="ko-K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1">
              <a:buNone/>
              <a:defRPr lang="ko-K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ko-K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ko-K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ko-K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ko-KR" altLang="en-US"/>
              <a:pPr/>
              <a:t>2017년 7월 7일 금요일</a:t>
            </a:fld>
            <a:endParaRPr lang="ko-KR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ko-KR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ko-KR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1">
              <a:buNone/>
              <a:defRPr lang="ko-K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1">
              <a:buNone/>
              <a:defRPr lang="ko-KR" sz="2300">
                <a:solidFill>
                  <a:schemeClr val="tx1"/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1">
              <a:defRPr lang="ko-KR"/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1">
              <a:buNone/>
              <a:defRPr lang="ko-KR" sz="2400" b="0">
                <a:solidFill>
                  <a:schemeClr val="bg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1">
              <a:buNone/>
              <a:defRPr lang="ko-KR" sz="2400" b="0">
                <a:solidFill>
                  <a:schemeClr val="bg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1"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1">
              <a:spcBef>
                <a:spcPts val="0"/>
              </a:spcBef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1">
              <a:buNone/>
              <a:defRPr lang="ko-K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1">
              <a:buNone/>
              <a:defRPr lang="ko-KR" sz="16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1"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ko-KR" altLang="en-US"/>
              <a:pPr/>
              <a:t>2017년 7월 7일 금요일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1"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  <a:extLst/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1">
              <a:buNone/>
              <a:defRPr lang="ko-KR" sz="3200"/>
            </a:lvl1pPr>
            <a:extLst/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ko-KR" altLang="en-US"/>
              <a:pPr/>
              <a:t>2017년 7월 7일 금요일</a:t>
            </a:fld>
            <a:endParaRPr lang="ko-KR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  <a:extLst/>
          </a:lstStyle>
          <a:p>
            <a:endParaRPr lang="ko-KR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lang="ko-KR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1">
              <a:buNone/>
              <a:defRPr lang="ko-K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ko-K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ko-K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1">
              <a:defRPr lang="ko-K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ko-KR" altLang="en-US"/>
              <a:pPr/>
              <a:t>2017년 7월 7일 금요일</a:t>
            </a:fld>
            <a:endParaRPr lang="ko-K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1">
              <a:defRPr lang="ko-K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ko-K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1">
              <a:defRPr lang="ko-K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ko-KR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ko-K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1" hangingPunct="1">
        <a:spcBef>
          <a:spcPct val="0"/>
        </a:spcBef>
        <a:buNone/>
        <a:defRPr lang="ko-K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ko-K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lang="ko-K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ko-K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lang="ko-K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지능형 특허정보시스템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김윤진 김지희 </a:t>
            </a:r>
            <a:r>
              <a:rPr lang="ko-KR" altLang="en-US" dirty="0" err="1"/>
              <a:t>장예훈</a:t>
            </a:r>
            <a:endParaRPr 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4497BC-F065-4F0F-A44C-1E4A9C7F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심사관의 키워드 검색 결과와 시스템 선정 검색 결과를 종합해 판단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단순 키워드 검색보다 검색 결과 향상이 기대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6C2C73-B37A-4056-9A53-CCBA222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검색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32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 검색어만 입력하면 영문 특허 문헌 검색을 지원하는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영문 통합 검색 추가로 시간 단축이 가능할 전망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다국어 통합 검색</a:t>
            </a:r>
          </a:p>
        </p:txBody>
      </p:sp>
    </p:spTree>
    <p:extLst>
      <p:ext uri="{BB962C8B-B14F-4D97-AF65-F5344CB8AC3E}">
        <p14:creationId xmlns:p14="http://schemas.microsoft.com/office/powerpoint/2010/main" val="215881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심사관이 발명 명칭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청구범위 등 항목별로 검색어 중요도를 달리해 검색하는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심사관이 최초 검색 결과를 분석하고 가중치를 재설정하는 과정을 통해 정확한 검색 결과를 얻는다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검색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2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검토 중인 서비스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인공지능을 통해 출원서 분석</a:t>
            </a:r>
            <a:r>
              <a:rPr lang="en-US" altLang="ko-KR" dirty="0"/>
              <a:t>, </a:t>
            </a:r>
            <a:r>
              <a:rPr lang="ko-KR" altLang="en-US" dirty="0"/>
              <a:t>선행기술문헌을 자동으로 검색하는 지능형 특허 검색 서비스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특허제도</a:t>
            </a:r>
            <a:r>
              <a:rPr lang="en-US" altLang="ko-KR" dirty="0"/>
              <a:t>, </a:t>
            </a:r>
            <a:r>
              <a:rPr lang="ko-KR" altLang="en-US" dirty="0"/>
              <a:t>출원절차 등 문의사항에 대해 </a:t>
            </a:r>
            <a:r>
              <a:rPr lang="en-US" altLang="ko-KR" dirty="0"/>
              <a:t>24</a:t>
            </a:r>
            <a:r>
              <a:rPr lang="ko-KR" altLang="en-US" dirty="0"/>
              <a:t>시간 답변이 가능한 인공지능 상담 서비스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특허청 </a:t>
            </a:r>
            <a:r>
              <a:rPr lang="en-US" altLang="ko-KR" dirty="0"/>
              <a:t>MOU </a:t>
            </a:r>
            <a:r>
              <a:rPr lang="ko-KR" altLang="en-US" dirty="0"/>
              <a:t>체결</a:t>
            </a:r>
          </a:p>
        </p:txBody>
      </p:sp>
    </p:spTree>
    <p:extLst>
      <p:ext uri="{BB962C8B-B14F-4D97-AF65-F5344CB8AC3E}">
        <p14:creationId xmlns:p14="http://schemas.microsoft.com/office/powerpoint/2010/main" val="363705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 검색 활동을 바탕으로 유사 특허나 새로 나온 특허 추천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쉬는 동안에도 검색하고 유사성을 판단해 관심이 있을 만한 특허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추천 특허를 분석한 핵심 개념을 키워드 형태로 제공해 사용자가 특허 문서 전체를 확인하지 않고도 주요 내용을 파악할 수 있는 것이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데이터가 누적될 수록 진화하는 인공지능 특성상 시간이 지날수록 사용자는 점점 차별화된 </a:t>
            </a:r>
            <a:r>
              <a:rPr lang="en-US" altLang="ko-KR" dirty="0"/>
              <a:t>AI</a:t>
            </a:r>
            <a:r>
              <a:rPr lang="ko-KR" altLang="en-US" dirty="0"/>
              <a:t>비서를 경험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260648"/>
            <a:ext cx="8712968" cy="1143000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위트인텔리전스</a:t>
            </a:r>
            <a:r>
              <a:rPr lang="en-US" altLang="ko-KR" sz="3600" dirty="0"/>
              <a:t>, AI </a:t>
            </a:r>
            <a:r>
              <a:rPr lang="ko-KR" altLang="en-US" sz="3600" dirty="0"/>
              <a:t>특허비서 </a:t>
            </a:r>
            <a:r>
              <a:rPr lang="en-US" altLang="ko-KR" sz="3600" dirty="0" err="1"/>
              <a:t>Kwork</a:t>
            </a:r>
            <a:r>
              <a:rPr lang="en-US" altLang="ko-KR" sz="3600" dirty="0"/>
              <a:t> </a:t>
            </a:r>
            <a:r>
              <a:rPr lang="ko-KR" altLang="en-US" sz="3600" dirty="0"/>
              <a:t>공개</a:t>
            </a:r>
          </a:p>
        </p:txBody>
      </p:sp>
    </p:spTree>
    <p:extLst>
      <p:ext uri="{BB962C8B-B14F-4D97-AF65-F5344CB8AC3E}">
        <p14:creationId xmlns:p14="http://schemas.microsoft.com/office/powerpoint/2010/main" val="68123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NTT</a:t>
            </a:r>
            <a:r>
              <a:rPr lang="ko-KR" altLang="en-US" dirty="0"/>
              <a:t>데이터와 협력하여 출원 내용의 분류와 과거의 특허 정보의 수집에 대한 자동화를 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분야를 여러 프로세스에 잘게 나누어 업무마다 </a:t>
            </a:r>
            <a:r>
              <a:rPr lang="en-US" altLang="ko-KR" dirty="0"/>
              <a:t>AI</a:t>
            </a:r>
            <a:r>
              <a:rPr lang="ko-KR" altLang="en-US" dirty="0"/>
              <a:t>작업을 효율화 할 수 있는지</a:t>
            </a:r>
            <a:r>
              <a:rPr lang="en-US" altLang="ko-KR" dirty="0"/>
              <a:t>, </a:t>
            </a:r>
            <a:r>
              <a:rPr lang="ko-KR" altLang="en-US" dirty="0"/>
              <a:t>비용 효과에 대해서도 검토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일본 특허청</a:t>
            </a:r>
            <a:r>
              <a:rPr lang="en-US" altLang="ko-KR" dirty="0"/>
              <a:t>(JPO)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50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8C4341-09FD-414A-8351-9D25FC9A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Japan is looking into applying artificial intelligence technology to automate processes. </a:t>
            </a:r>
          </a:p>
          <a:p>
            <a:endParaRPr lang="en-US" altLang="ko-KR" dirty="0"/>
          </a:p>
          <a:p>
            <a:r>
              <a:rPr lang="en-US" altLang="ko-KR" dirty="0"/>
              <a:t>Such as </a:t>
            </a:r>
          </a:p>
          <a:p>
            <a:pPr lvl="1"/>
            <a:r>
              <a:rPr lang="en-US" altLang="ko-KR" sz="2400" b="1" dirty="0"/>
              <a:t>Screening patent</a:t>
            </a:r>
            <a:endParaRPr lang="en-US" altLang="ko-KR" sz="2400" dirty="0"/>
          </a:p>
          <a:p>
            <a:pPr lvl="1"/>
            <a:r>
              <a:rPr lang="en-US" altLang="ko-KR" sz="2400" b="1" dirty="0"/>
              <a:t>Trademark</a:t>
            </a:r>
          </a:p>
          <a:p>
            <a:pPr lvl="1"/>
            <a:r>
              <a:rPr lang="en-US" altLang="ko-KR" sz="2400" b="1" dirty="0"/>
              <a:t>Design applications</a:t>
            </a:r>
            <a:endParaRPr lang="ko-KR" altLang="en-US" sz="24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ED63E5-B0A1-4D83-AEE3-E6C083EE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일본 특허청</a:t>
            </a:r>
            <a:r>
              <a:rPr lang="en-US" altLang="ko-KR" dirty="0"/>
              <a:t>(JPO)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The Japan Patent Office plans to deploy artificial intelligence to 20 tasks where a plethora of documentation already exists to train their algorithm.</a:t>
            </a:r>
          </a:p>
          <a:p>
            <a:endParaRPr lang="en-US" altLang="ko-KR" dirty="0"/>
          </a:p>
          <a:p>
            <a:r>
              <a:rPr lang="en-US" altLang="ko-KR" dirty="0"/>
              <a:t>This will include having to sift through patent applications, making sure that no similar intellectual property already exists</a:t>
            </a:r>
          </a:p>
          <a:p>
            <a:endParaRPr lang="ko-KR" altLang="en-US" dirty="0"/>
          </a:p>
          <a:p>
            <a:r>
              <a:rPr lang="en-US" altLang="ko-KR" dirty="0"/>
              <a:t>It’ll use image recognition to screen potential trademarks against a back-catalogue of other existing images and logos.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일본 특허청</a:t>
            </a:r>
            <a:r>
              <a:rPr lang="en-US" altLang="ko-KR" dirty="0"/>
              <a:t>(JPO)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6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Robots will actually read the application, then, right in the Word document, make comments and suggestions on how to improve the document, just like Word’s “track changes’ feature</a:t>
            </a:r>
          </a:p>
          <a:p>
            <a:endParaRPr lang="en-US" altLang="ko-KR" dirty="0"/>
          </a:p>
          <a:p>
            <a:r>
              <a:rPr lang="en-US" altLang="ko-KR" dirty="0"/>
              <a:t>Robot is frankly doing review better than some people would do it.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Robots for Patent Lawyers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3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688BF-1B33-4825-A44E-82B593B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It has seen 10000cases or 100000cases              -It can hold that king of information.</a:t>
            </a:r>
          </a:p>
          <a:p>
            <a:endParaRPr lang="en-US" altLang="ko-KR" dirty="0"/>
          </a:p>
          <a:p>
            <a:r>
              <a:rPr lang="en-US" altLang="ko-KR" dirty="0"/>
              <a:t>A kind of Money Ball(</a:t>
            </a:r>
            <a:r>
              <a:rPr lang="ko-KR" altLang="en-US" dirty="0"/>
              <a:t>저비용</a:t>
            </a:r>
            <a:r>
              <a:rPr lang="en-US" altLang="ko-KR" dirty="0"/>
              <a:t>, </a:t>
            </a:r>
            <a:r>
              <a:rPr lang="ko-KR" altLang="en-US" dirty="0"/>
              <a:t>고효율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It’s database can aid in the formulation of broad strategy as well as the selection of players.</a:t>
            </a:r>
          </a:p>
          <a:p>
            <a:endParaRPr lang="en-US" altLang="ko-KR" dirty="0"/>
          </a:p>
          <a:p>
            <a:r>
              <a:rPr lang="en-US" altLang="ko-KR" dirty="0"/>
              <a:t>The result is a massive statistical database in IP litigation like nothing the world has seen before.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016EA-466C-4BEB-917C-ABFDCD71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law </a:t>
            </a:r>
            <a:r>
              <a:rPr lang="en-US" altLang="ko-KR" dirty="0" err="1"/>
              <a:t>machine_Lex</a:t>
            </a:r>
            <a:r>
              <a:rPr lang="en-US" altLang="ko-KR" dirty="0"/>
              <a:t> Machina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0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진행 순서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지능형 특허정보시스템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지능형 특허정보시스템을 이용한 서비스</a:t>
            </a:r>
            <a:endParaRPr lang="en-US" altLang="ko-KR" dirty="0"/>
          </a:p>
          <a:p>
            <a:pPr lvl="1"/>
            <a:r>
              <a:rPr lang="ko-KR" altLang="en-US" dirty="0"/>
              <a:t>대한민국 특허청</a:t>
            </a:r>
            <a:endParaRPr lang="en-US" altLang="ko-KR" dirty="0"/>
          </a:p>
          <a:p>
            <a:pPr lvl="1"/>
            <a:r>
              <a:rPr lang="ko-KR" altLang="en-US" dirty="0"/>
              <a:t>일본 특허청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미국</a:t>
            </a:r>
            <a:r>
              <a:rPr lang="en-US" altLang="ko-KR" dirty="0"/>
              <a:t>_</a:t>
            </a:r>
            <a:r>
              <a:rPr lang="ko-KR" altLang="en-US" dirty="0"/>
              <a:t>변리사</a:t>
            </a:r>
            <a:r>
              <a:rPr lang="en-US" altLang="ko-KR" dirty="0"/>
              <a:t>,</a:t>
            </a:r>
            <a:r>
              <a:rPr lang="ko-KR" altLang="en-US" dirty="0"/>
              <a:t>법률가 등을 위해 만들어진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지능형 특허정보시스템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C236F2-1E1D-4AD8-A5E0-9B22E49A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new tool being released today for patent lawyers and paralegals uses artificial intelligence and natural language processing to help prepare</a:t>
            </a:r>
            <a:r>
              <a:rPr lang="ko-KR" altLang="en-US" dirty="0"/>
              <a:t> </a:t>
            </a:r>
            <a:r>
              <a:rPr lang="en-US" altLang="ko-KR" dirty="0"/>
              <a:t>responses to office actions and then uses analytics to help predict how the case is likely to develop.</a:t>
            </a:r>
          </a:p>
          <a:p>
            <a:endParaRPr lang="en-US" altLang="ko-KR" dirty="0"/>
          </a:p>
          <a:p>
            <a:r>
              <a:rPr lang="en-US" altLang="ko-KR" dirty="0"/>
              <a:t>Specializes in developing technologies to automate and streamline patent drafting, prosecution, and quality evaluation.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BD487-4E66-4E71-940F-5DFC89F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SmartShell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27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3EE560-96E8-41E5-9BD5-B473FD12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SmartShell</a:t>
            </a:r>
            <a:r>
              <a:rPr lang="en-US" altLang="ko-KR" dirty="0"/>
              <a:t> automates the creation of shells-documents typically prepared by paralegals that outline the issues requiring response after receiving an office action from a patent examiner.</a:t>
            </a:r>
          </a:p>
          <a:p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Smartshell</a:t>
            </a:r>
            <a:r>
              <a:rPr lang="en-US" altLang="ko-KR" dirty="0"/>
              <a:t>, the paralegal or lawyer simply enters the application number and product uses patent-specific OCR(optical character recognition) and AI technology to create a Word document containing.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823846-ED17-4E29-A387-9C2AF2C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SmartShell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1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3EE560-96E8-41E5-9BD5-B473FD12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company’s testing found that paralegals using </a:t>
            </a:r>
            <a:r>
              <a:rPr lang="en-US" altLang="ko-KR" dirty="0" err="1"/>
              <a:t>SmartShell</a:t>
            </a:r>
            <a:r>
              <a:rPr lang="en-US" altLang="ko-KR" dirty="0"/>
              <a:t> were able to create patent shells five times faster than</a:t>
            </a:r>
            <a:r>
              <a:rPr lang="ko-KR" altLang="en-US" dirty="0"/>
              <a:t> </a:t>
            </a:r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manual-entry methods.</a:t>
            </a:r>
          </a:p>
          <a:p>
            <a:endParaRPr lang="en-US" altLang="ko-KR" dirty="0"/>
          </a:p>
          <a:p>
            <a:r>
              <a:rPr lang="en-US" altLang="ko-KR" dirty="0" err="1"/>
              <a:t>SmartShell</a:t>
            </a:r>
            <a:r>
              <a:rPr lang="en-US" altLang="ko-KR" dirty="0"/>
              <a:t> is a statistical analysis of the examiner, art unit, and classification, with direct links to the referenced art.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823846-ED17-4E29-A387-9C2AF2C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SmartShell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36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29C46A-862A-42BC-98A6-07E75B93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Users also get:</a:t>
            </a:r>
          </a:p>
          <a:p>
            <a:pPr lvl="1"/>
            <a:r>
              <a:rPr lang="en-US" altLang="ko-KR" dirty="0"/>
              <a:t>A client letter with a summary of the action, making it easy for attorneys to keep their clients informed.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An OCR-converted version of the Office Action itself, allowing for easy copy-and-paste functionality.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An OCR-converted previous claim set, as applicable.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5FA01C-D799-4079-A647-03C114E2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SmartShell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8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823846-ED17-4E29-A387-9C2AF2C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인공지능기술을 활용한 지능형 특허정보서비스 구현 방안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8A778E0-FF38-4A12-BBC8-B3B8DE98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140500" cy="34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EB98E7EA-9303-4BE5-8C27-D64174CAC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99" y="1484784"/>
            <a:ext cx="5438201" cy="4684166"/>
          </a:xfr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1FA807E9-F903-46A5-B254-60E8C744F20D}"/>
              </a:ext>
            </a:extLst>
          </p:cNvPr>
          <p:cNvSpPr txBox="1">
            <a:spLocks/>
          </p:cNvSpPr>
          <p:nvPr/>
        </p:nvSpPr>
        <p:spPr>
          <a:xfrm>
            <a:off x="457199" y="341784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/>
              <a:t>인공지능기술을 활용한 지능형 특허정보서비스 구현 방안</a:t>
            </a:r>
          </a:p>
        </p:txBody>
      </p:sp>
    </p:spTree>
    <p:extLst>
      <p:ext uri="{BB962C8B-B14F-4D97-AF65-F5344CB8AC3E}">
        <p14:creationId xmlns:p14="http://schemas.microsoft.com/office/powerpoint/2010/main" val="268042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823846-ED17-4E29-A387-9C2AF2CA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인공지능기술을 활용한 지능형 특허정보서비스 구현 방안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A41F685-025B-4E19-9E77-9B0DAEB9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7638"/>
            <a:ext cx="7701539" cy="43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F62F14-D326-4043-8CFC-E2D896AA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따라서 본 논문에서는 자연어 처리</a:t>
            </a:r>
            <a:r>
              <a:rPr lang="en-US" altLang="ko-KR" dirty="0"/>
              <a:t>, </a:t>
            </a:r>
            <a:r>
              <a:rPr lang="ko-KR" altLang="en-US" dirty="0"/>
              <a:t>기계학습</a:t>
            </a:r>
            <a:r>
              <a:rPr lang="en-US" altLang="ko-KR" dirty="0"/>
              <a:t>, </a:t>
            </a:r>
            <a:r>
              <a:rPr lang="ko-KR" altLang="en-US" dirty="0"/>
              <a:t>지식추론 등 인공지능 기술을 이용하여 지능형 특허정보서비스로 개선하는 방안 제안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위하여 특허 청구항 기재방법에 대한 요구사항에 대하여 지능형 특허정보서비스로 구현 방안을 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구체적으로 특허 청구항 기재방법의 </a:t>
            </a:r>
            <a:r>
              <a:rPr lang="en-US" altLang="ko-KR" dirty="0"/>
              <a:t>7</a:t>
            </a:r>
            <a:r>
              <a:rPr lang="ko-KR" altLang="en-US" dirty="0"/>
              <a:t>개의 요구사항 중에 </a:t>
            </a:r>
            <a:r>
              <a:rPr lang="en-US" altLang="ko-KR" dirty="0"/>
              <a:t>5</a:t>
            </a:r>
            <a:r>
              <a:rPr lang="ko-KR" altLang="en-US" dirty="0"/>
              <a:t>개 이상이 지능형 정보서비스를 통해 구현 가능함을 분석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BBDF45-E5E4-4848-B2CD-B1E927DA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인공지능기술을 활용한 지능형 특허정보서비스 구현 방안</a:t>
            </a:r>
          </a:p>
        </p:txBody>
      </p:sp>
    </p:spTree>
    <p:extLst>
      <p:ext uri="{BB962C8B-B14F-4D97-AF65-F5344CB8AC3E}">
        <p14:creationId xmlns:p14="http://schemas.microsoft.com/office/powerpoint/2010/main" val="403791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4A565B-6C5F-4A52-90EC-37B83945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특허명세서의 전체 부분에 대한 검토</a:t>
            </a:r>
            <a:r>
              <a:rPr lang="en-US" altLang="ko-KR" dirty="0"/>
              <a:t>, </a:t>
            </a:r>
            <a:r>
              <a:rPr lang="ko-KR" altLang="en-US" dirty="0"/>
              <a:t>해석</a:t>
            </a:r>
            <a:r>
              <a:rPr lang="en-US" altLang="ko-KR" dirty="0"/>
              <a:t>, </a:t>
            </a:r>
            <a:r>
              <a:rPr lang="ko-KR" altLang="en-US" dirty="0"/>
              <a:t>분석하는 업무와 출원</a:t>
            </a:r>
            <a:r>
              <a:rPr lang="en-US" altLang="ko-KR" dirty="0"/>
              <a:t>, </a:t>
            </a:r>
            <a:r>
              <a:rPr lang="ko-KR" altLang="en-US" dirty="0"/>
              <a:t>심사</a:t>
            </a:r>
            <a:r>
              <a:rPr lang="en-US" altLang="ko-KR" dirty="0"/>
              <a:t>, </a:t>
            </a:r>
            <a:r>
              <a:rPr lang="ko-KR" altLang="en-US" dirty="0"/>
              <a:t>심판</a:t>
            </a:r>
            <a:r>
              <a:rPr lang="en-US" altLang="ko-KR" dirty="0"/>
              <a:t>, </a:t>
            </a:r>
            <a:r>
              <a:rPr lang="ko-KR" altLang="en-US" dirty="0"/>
              <a:t>소송관련 범위로 확대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 사항 도출</a:t>
            </a:r>
            <a:r>
              <a:rPr lang="en-US" altLang="ko-KR" dirty="0"/>
              <a:t>, </a:t>
            </a:r>
            <a:r>
              <a:rPr lang="ko-KR" altLang="en-US" dirty="0"/>
              <a:t>구현하는 방안에 대한 연구 필요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64E76A-D4E5-49B4-9A6F-BFE7E19F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지능형 특허정보시스템 </a:t>
            </a:r>
          </a:p>
        </p:txBody>
      </p:sp>
    </p:spTree>
    <p:extLst>
      <p:ext uri="{BB962C8B-B14F-4D97-AF65-F5344CB8AC3E}">
        <p14:creationId xmlns:p14="http://schemas.microsoft.com/office/powerpoint/2010/main" val="198971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3509" y="1700808"/>
            <a:ext cx="8229600" cy="435121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기존 지능형 특허 시스템 분류 및 한계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Patent Intelligence System for strategic technology planning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34888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Bibliographic approach : citations, inventors</a:t>
            </a:r>
            <a:r>
              <a:rPr lang="ko-KR" altLang="en-US" dirty="0"/>
              <a:t> 등의 피상적인 정보를 이용</a:t>
            </a:r>
            <a:r>
              <a:rPr lang="en-US" altLang="ko-KR" dirty="0"/>
              <a:t>. </a:t>
            </a:r>
            <a:r>
              <a:rPr lang="ko-KR" altLang="en-US" dirty="0"/>
              <a:t>기술 관련 자세한 정보와 특허의 중요한 </a:t>
            </a:r>
            <a:r>
              <a:rPr lang="en-US" altLang="ko-KR" dirty="0"/>
              <a:t>insight </a:t>
            </a:r>
            <a:r>
              <a:rPr lang="ko-KR" altLang="en-US" dirty="0"/>
              <a:t>를 이용하기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8301" y="3555380"/>
            <a:ext cx="6984776" cy="215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/>
              <a:t>2. Content-Based approach : </a:t>
            </a:r>
            <a:r>
              <a:rPr lang="ko-KR" altLang="en-US" dirty="0"/>
              <a:t>특허의 중요한 패턴이나 트렌드  </a:t>
            </a:r>
            <a:r>
              <a:rPr lang="en-US" altLang="ko-KR" dirty="0"/>
              <a:t>      </a:t>
            </a:r>
            <a:r>
              <a:rPr lang="ko-KR" altLang="en-US" dirty="0"/>
              <a:t>정보 포함</a:t>
            </a:r>
            <a:r>
              <a:rPr lang="en-US" altLang="ko-KR" dirty="0"/>
              <a:t>. Abstract, claims </a:t>
            </a:r>
            <a:r>
              <a:rPr lang="ko-KR" altLang="en-US" dirty="0"/>
              <a:t>등의 섹션에서 중요 정보 추출</a:t>
            </a:r>
            <a:r>
              <a:rPr lang="en-US" altLang="ko-KR" dirty="0"/>
              <a:t>.</a:t>
            </a:r>
          </a:p>
          <a:p>
            <a:pPr>
              <a:lnSpc>
                <a:spcPts val="2300"/>
              </a:lnSpc>
            </a:pPr>
            <a:endParaRPr lang="en-US" altLang="ko-KR" sz="800" dirty="0"/>
          </a:p>
          <a:p>
            <a:pPr>
              <a:lnSpc>
                <a:spcPts val="2300"/>
              </a:lnSpc>
            </a:pPr>
            <a:r>
              <a:rPr lang="en-US" altLang="ko-KR" dirty="0"/>
              <a:t>* Keyword-based analysis (KWA) : high-technology trend</a:t>
            </a:r>
            <a:r>
              <a:rPr lang="ko-KR" altLang="en-US" dirty="0"/>
              <a:t> 및 특허 공백 공략을 통한 기술 발전 로드맵 개발 가능</a:t>
            </a:r>
            <a:r>
              <a:rPr lang="en-US" altLang="ko-KR" dirty="0"/>
              <a:t>. Keywords </a:t>
            </a:r>
            <a:r>
              <a:rPr lang="ko-KR" altLang="en-US" dirty="0"/>
              <a:t>의 출현 빈도와 동시 출현 빈도를 반영한 </a:t>
            </a:r>
            <a:r>
              <a:rPr lang="en-US" altLang="ko-KR" dirty="0"/>
              <a:t>vector</a:t>
            </a:r>
            <a:r>
              <a:rPr lang="ko-KR" altLang="en-US" dirty="0"/>
              <a:t> 이용을 통해 다른 특허와 유사도 측정 가능</a:t>
            </a:r>
            <a:r>
              <a:rPr lang="en-US" altLang="ko-KR" dirty="0"/>
              <a:t>. </a:t>
            </a:r>
            <a:r>
              <a:rPr lang="ko-KR" altLang="en-US" dirty="0"/>
              <a:t>관련된 특허의 핵심 구조 파악 어려움</a:t>
            </a:r>
          </a:p>
        </p:txBody>
      </p:sp>
    </p:spTree>
    <p:extLst>
      <p:ext uri="{BB962C8B-B14F-4D97-AF65-F5344CB8AC3E}">
        <p14:creationId xmlns:p14="http://schemas.microsoft.com/office/powerpoint/2010/main" val="6560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지능형 특허정보시스템 정의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transformation of content found in patents into technical, business and legal insight to support decision-making in technology planning.</a:t>
            </a:r>
          </a:p>
          <a:p>
            <a:pPr marL="0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A7209E-040D-4F6B-B939-B26801D7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 분석을 통해 특허의 구조</a:t>
            </a:r>
            <a:r>
              <a:rPr lang="en-US" altLang="ko-KR" dirty="0"/>
              <a:t>, </a:t>
            </a:r>
            <a:r>
              <a:rPr lang="ko-KR" altLang="en-US" dirty="0"/>
              <a:t>핵심 정보 파악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ex)</a:t>
            </a:r>
            <a:r>
              <a:rPr lang="ko-KR" altLang="en-US" sz="2000" dirty="0"/>
              <a:t> </a:t>
            </a:r>
            <a:r>
              <a:rPr lang="en-US" altLang="ko-KR" sz="2000" u="sng" dirty="0">
                <a:solidFill>
                  <a:schemeClr val="bg2">
                    <a:lumMod val="50000"/>
                  </a:schemeClr>
                </a:solidFill>
              </a:rPr>
              <a:t>shock-waves(S)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000" dirty="0"/>
              <a:t>+ </a:t>
            </a:r>
            <a:r>
              <a:rPr lang="en-US" altLang="ko-KR" sz="2000" u="sng" dirty="0">
                <a:solidFill>
                  <a:schemeClr val="accent2">
                    <a:lumMod val="75000"/>
                  </a:schemeClr>
                </a:solidFill>
              </a:rPr>
              <a:t>remove(A)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000" dirty="0"/>
              <a:t>+ </a:t>
            </a:r>
            <a:r>
              <a:rPr lang="en-US" altLang="ko-KR" sz="2000" u="sng" dirty="0">
                <a:solidFill>
                  <a:srgbClr val="00B050"/>
                </a:solidFill>
              </a:rPr>
              <a:t>small particles(O)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8A61F0-C607-4D80-8753-8971889E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SAO - Basic concepts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4E648-E6D1-457A-BAFE-9D266B10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36912"/>
            <a:ext cx="5086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70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12B6C4-3B9C-4852-A55D-42F625DAE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826"/>
          <a:stretch/>
        </p:blipFill>
        <p:spPr>
          <a:xfrm>
            <a:off x="457200" y="1417638"/>
            <a:ext cx="5678345" cy="172819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832A64D-06F1-4EA2-8A08-C7F885D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SAO-Architecture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B9730D-329E-4217-8CC5-FB86561F1D24}"/>
              </a:ext>
            </a:extLst>
          </p:cNvPr>
          <p:cNvSpPr/>
          <p:nvPr/>
        </p:nvSpPr>
        <p:spPr>
          <a:xfrm>
            <a:off x="1331640" y="1633956"/>
            <a:ext cx="3024336" cy="546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C7C57-7754-41D8-AE35-4A0479AB1021}"/>
              </a:ext>
            </a:extLst>
          </p:cNvPr>
          <p:cNvSpPr txBox="1"/>
          <p:nvPr/>
        </p:nvSpPr>
        <p:spPr>
          <a:xfrm>
            <a:off x="5868144" y="1628800"/>
            <a:ext cx="2818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Step1. patent SAO</a:t>
            </a:r>
            <a:r>
              <a:rPr lang="ko-KR" altLang="en-US" dirty="0"/>
              <a:t> </a:t>
            </a:r>
            <a:r>
              <a:rPr lang="en-US" altLang="ko-KR" dirty="0"/>
              <a:t>mining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Interfaces public patent databases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Using NLP tools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Measure similarities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DFA51-F0AE-4B16-AED4-ABBB65181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3"/>
          <a:stretch/>
        </p:blipFill>
        <p:spPr>
          <a:xfrm>
            <a:off x="534144" y="3390103"/>
            <a:ext cx="5334000" cy="1709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030924-74B2-4004-B93F-981BD0E30705}"/>
              </a:ext>
            </a:extLst>
          </p:cNvPr>
          <p:cNvSpPr txBox="1"/>
          <p:nvPr/>
        </p:nvSpPr>
        <p:spPr>
          <a:xfrm>
            <a:off x="5940152" y="3594288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Step2. 2 tools  for technology analysis</a:t>
            </a:r>
          </a:p>
          <a:p>
            <a:endParaRPr lang="en-US" altLang="ko-KR" dirty="0"/>
          </a:p>
          <a:p>
            <a:r>
              <a:rPr lang="en-US" altLang="ko-KR" dirty="0"/>
              <a:t>-Patent map-based intelligence module</a:t>
            </a:r>
          </a:p>
          <a:p>
            <a:r>
              <a:rPr lang="en-US" altLang="ko-KR" dirty="0"/>
              <a:t>-Patent network-based intelligence module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1C28FB-B58D-48E2-A856-76AE5E183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74942"/>
            <a:ext cx="2174331" cy="2087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2D2F7B-2CCE-49E7-8DEA-4637A4CC1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4717182"/>
            <a:ext cx="2466375" cy="20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5ECE53-507B-4864-B16A-2446D683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/>
              <a:t>1.search engine : using public patent databases composed of textual information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2. SAO extractor : using NLP tools to analyze information in SAO form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3. Patent semantics analyzer : tokenizing – word stemming – part of speech tagging – determining words’ meaning – computing similarity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8F08A5-32C4-4897-92DA-746A97CA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7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Patent SAO mining module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2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6DB681-3744-47F4-91CE-4571B22B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sz="2400" b="1" dirty="0"/>
              <a:t>1.patent map generator</a:t>
            </a:r>
          </a:p>
          <a:p>
            <a:pPr marL="109728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- visualize patent information into</a:t>
            </a:r>
          </a:p>
          <a:p>
            <a:pPr marL="109728" indent="0">
              <a:buNone/>
            </a:pPr>
            <a:r>
              <a:rPr lang="en-US" altLang="ko-KR" sz="1800" dirty="0"/>
              <a:t>       2 dimensional space</a:t>
            </a:r>
          </a:p>
          <a:p>
            <a:pPr marL="109728" indent="0">
              <a:buNone/>
            </a:pPr>
            <a:r>
              <a:rPr lang="en-US" altLang="ko-KR" sz="2000" b="1" dirty="0"/>
              <a:t>2. Dynamic patent landscape visualizer</a:t>
            </a:r>
          </a:p>
          <a:p>
            <a:pPr marL="109728" indent="0">
              <a:buNone/>
            </a:pPr>
            <a:r>
              <a:rPr lang="en-US" altLang="ko-KR" sz="2000" dirty="0"/>
              <a:t>    </a:t>
            </a:r>
            <a:r>
              <a:rPr lang="en-US" altLang="ko-KR" sz="1800" dirty="0"/>
              <a:t>- shows changing trends in patents in a specific field</a:t>
            </a:r>
          </a:p>
          <a:p>
            <a:pPr marL="109728" indent="0">
              <a:buNone/>
            </a:pPr>
            <a:r>
              <a:rPr lang="en-US" altLang="ko-KR" sz="1800" dirty="0"/>
              <a:t>    - identifies technology ‘vacuums’</a:t>
            </a:r>
          </a:p>
          <a:p>
            <a:pPr marL="109728" indent="0">
              <a:buNone/>
            </a:pPr>
            <a:r>
              <a:rPr lang="en-US" altLang="ko-KR" sz="2000" b="1" dirty="0"/>
              <a:t>3. Patent novelty detector</a:t>
            </a:r>
          </a:p>
          <a:p>
            <a:pPr marL="109728" indent="0">
              <a:buNone/>
            </a:pPr>
            <a:r>
              <a:rPr lang="en-US" altLang="ko-KR" sz="2000" dirty="0"/>
              <a:t>    </a:t>
            </a:r>
            <a:r>
              <a:rPr lang="en-US" altLang="ko-KR" sz="1800" dirty="0"/>
              <a:t>- outlier patents can be interpreted as novel and undeveloped field(cf. k-NNs, density-based outlier detection, 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)</a:t>
            </a:r>
          </a:p>
          <a:p>
            <a:pPr marL="109728" indent="0">
              <a:buNone/>
            </a:pPr>
            <a:r>
              <a:rPr lang="en-US" altLang="ko-KR" sz="2000" b="1" dirty="0"/>
              <a:t>4. Patent infringement detector</a:t>
            </a:r>
          </a:p>
          <a:p>
            <a:pPr marL="109728" indent="0">
              <a:buNone/>
            </a:pPr>
            <a:r>
              <a:rPr lang="en-US" altLang="ko-KR" sz="1800" dirty="0"/>
              <a:t>    - patents in which the distances from each other are shorter than a defined value have a possibility for infringement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E0815B-D909-47BB-8114-6D73A17E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Patent map-based intelligence module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64962-98F1-44A3-871D-96C18404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3" y="1405507"/>
            <a:ext cx="2664296" cy="19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45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217879-EA63-4654-9807-EA7ACD87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/>
              <a:t>  1.Patent network generator</a:t>
            </a:r>
          </a:p>
          <a:p>
            <a:pPr marL="109728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- patent network : visualize</a:t>
            </a:r>
          </a:p>
          <a:p>
            <a:pPr marL="109728" indent="0">
              <a:buNone/>
            </a:pPr>
            <a:r>
              <a:rPr lang="en-US" altLang="ko-KR" sz="2400" dirty="0"/>
              <a:t>      semantic relationship </a:t>
            </a:r>
          </a:p>
          <a:p>
            <a:pPr marL="109728" indent="0">
              <a:buNone/>
            </a:pPr>
            <a:r>
              <a:rPr lang="en-US" altLang="ko-KR" sz="2400" dirty="0"/>
              <a:t>      between two patents</a:t>
            </a:r>
          </a:p>
          <a:p>
            <a:pPr marL="109728" indent="0">
              <a:buNone/>
            </a:pPr>
            <a:r>
              <a:rPr lang="en-US" altLang="ko-KR" dirty="0"/>
              <a:t>   </a:t>
            </a:r>
          </a:p>
          <a:p>
            <a:pPr marL="109728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- SAO network : represents </a:t>
            </a:r>
          </a:p>
          <a:p>
            <a:pPr marL="109728" indent="0">
              <a:buNone/>
            </a:pPr>
            <a:r>
              <a:rPr lang="en-US" altLang="ko-KR" sz="2400" dirty="0"/>
              <a:t>      the relationship between </a:t>
            </a:r>
          </a:p>
          <a:p>
            <a:pPr marL="109728" indent="0">
              <a:buNone/>
            </a:pPr>
            <a:r>
              <a:rPr lang="en-US" altLang="ko-KR" sz="2400" dirty="0"/>
              <a:t>      noun nodes and verb nodes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8A710B-5612-482D-8168-FCD1FBAF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Patent network-based intelligence module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354E6-56A6-4177-8856-59D166D8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44" y="1481328"/>
            <a:ext cx="2880320" cy="2118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C99DC-4648-4A24-8767-62F4F458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63490"/>
            <a:ext cx="3076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59155F-91AA-4052-9BEC-82AF2E04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ko-KR" dirty="0"/>
              <a:t>2. Patent network analyzer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3. SAO network analyzer</a:t>
            </a:r>
          </a:p>
          <a:p>
            <a:pPr marL="109728" indent="0">
              <a:buNone/>
            </a:pPr>
            <a:r>
              <a:rPr lang="en-US" altLang="ko-KR" dirty="0"/>
              <a:t>    </a:t>
            </a:r>
            <a:r>
              <a:rPr lang="en-US" altLang="ko-KR" sz="1800" dirty="0"/>
              <a:t>- provides functional relationship among the components described in patents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F0E89-B33E-4918-BE05-A3CE6F9F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35134"/>
            <a:ext cx="3286125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E42A90-6333-4BE1-B56C-1DCAA634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44" y="4102324"/>
            <a:ext cx="6781800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D0794-3E36-405A-916C-88AC6D607DF1}"/>
              </a:ext>
            </a:extLst>
          </p:cNvPr>
          <p:cNvSpPr txBox="1"/>
          <p:nvPr/>
        </p:nvSpPr>
        <p:spPr>
          <a:xfrm>
            <a:off x="755576" y="126719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provides technological insight(semantic) for technology by analyzing the visualized patent relationship information.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30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39A646-6D96-48EC-84CC-65D833AD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특허는 신뢰성과 안정성 확보가 중요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정확한 심사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강한 특허권 보호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 marL="109728" indent="0"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심사관 업무분담 개선을 위한 전문 인력 증원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제도적 개선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09728" indent="0">
              <a:buNone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특허 분야에서의 인공지능 기술 활용 분야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sz="2000" dirty="0"/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특허정보 검색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조사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심사시간 단축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정확성 개선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/>
          </a:p>
          <a:p>
            <a:r>
              <a:rPr lang="ko-KR" altLang="en-US" dirty="0"/>
              <a:t>자연어 처리</a:t>
            </a:r>
            <a:r>
              <a:rPr lang="en-US" altLang="ko-KR" dirty="0"/>
              <a:t>, ml </a:t>
            </a:r>
            <a:r>
              <a:rPr lang="ko-KR" altLang="en-US" dirty="0"/>
              <a:t>등 </a:t>
            </a:r>
            <a:r>
              <a:rPr lang="en-US" altLang="ko-KR" dirty="0"/>
              <a:t>AI </a:t>
            </a:r>
            <a:r>
              <a:rPr lang="ko-KR" altLang="en-US" dirty="0"/>
              <a:t>기술 적용사례 제한</a:t>
            </a: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sz="2800" dirty="0"/>
          </a:p>
          <a:p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4F6321-BBF1-4786-B55B-7161B67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</a:t>
            </a:r>
            <a:r>
              <a:rPr lang="en-US" altLang="ko-KR" dirty="0"/>
              <a:t>-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안정성 확보</a:t>
            </a:r>
          </a:p>
        </p:txBody>
      </p:sp>
    </p:spTree>
    <p:extLst>
      <p:ext uri="{BB962C8B-B14F-4D97-AF65-F5344CB8AC3E}">
        <p14:creationId xmlns:p14="http://schemas.microsoft.com/office/powerpoint/2010/main" val="2521216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00C1AA-AA5C-40E9-92C7-6ACE7FDE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ko-KR" altLang="en-US" dirty="0"/>
              <a:t>청구항 명세 문장의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문법적인</a:t>
            </a:r>
            <a:r>
              <a:rPr lang="ko-KR" altLang="en-US" dirty="0"/>
              <a:t> 사항 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→ 자동화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청구항 명세 문장의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의미적인</a:t>
            </a:r>
            <a:r>
              <a:rPr lang="ko-KR" altLang="en-US" dirty="0"/>
              <a:t> 사항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→ </a:t>
            </a:r>
            <a:r>
              <a:rPr lang="ko-KR" altLang="en-US" dirty="0">
                <a:solidFill>
                  <a:srgbClr val="C00000"/>
                </a:solidFill>
              </a:rPr>
              <a:t>비</a:t>
            </a:r>
            <a:r>
              <a:rPr lang="ko-KR" altLang="en-US" dirty="0"/>
              <a:t>자동화</a:t>
            </a:r>
            <a:endParaRPr lang="en-US" altLang="ko-KR" dirty="0"/>
          </a:p>
          <a:p>
            <a:pPr marL="109728" indent="0" algn="ctr">
              <a:buNone/>
            </a:pPr>
            <a:endParaRPr lang="en-US" altLang="ko-KR" dirty="0"/>
          </a:p>
          <a:p>
            <a:pPr marL="109728" indent="0" algn="ctr">
              <a:buNone/>
            </a:pPr>
            <a:endParaRPr lang="en-US" altLang="ko-KR" dirty="0"/>
          </a:p>
          <a:p>
            <a:pPr marL="109728" indent="0" algn="ctr">
              <a:buNone/>
            </a:pPr>
            <a:r>
              <a:rPr lang="ko-KR" altLang="en-US" sz="2800" dirty="0"/>
              <a:t>지금은</a:t>
            </a:r>
            <a:r>
              <a:rPr lang="en-US" altLang="ko-KR" sz="2800" dirty="0"/>
              <a:t> </a:t>
            </a:r>
            <a:r>
              <a:rPr lang="ko-KR" altLang="en-US" sz="2800" dirty="0"/>
              <a:t>자연어 처리 기술 뛰어남 </a:t>
            </a:r>
            <a:endParaRPr lang="en-US" altLang="ko-KR" sz="2800" dirty="0"/>
          </a:p>
          <a:p>
            <a:pPr marL="109728" indent="0" algn="ctr">
              <a:buNone/>
            </a:pPr>
            <a:r>
              <a:rPr lang="ko-KR" altLang="en-US" sz="2800" dirty="0"/>
              <a:t>∴</a:t>
            </a:r>
            <a:r>
              <a:rPr lang="en-US" altLang="ko-KR" sz="2800" dirty="0"/>
              <a:t> </a:t>
            </a:r>
            <a:r>
              <a:rPr lang="ko-KR" altLang="en-US" sz="2800" dirty="0"/>
              <a:t>자동화 가능성 높음</a:t>
            </a:r>
            <a:endParaRPr lang="en-US" altLang="ko-KR" sz="2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F6CB42-689F-4A54-9275-BCB40FB6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청구항</a:t>
            </a:r>
            <a:r>
              <a:rPr lang="en-US" altLang="ko-KR" dirty="0"/>
              <a:t>*</a:t>
            </a:r>
            <a:r>
              <a:rPr lang="ko-KR" altLang="en-US" dirty="0"/>
              <a:t> 기재방법 요구사항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69603-2BDD-4D86-B1A5-3A723EEC93BA}"/>
              </a:ext>
            </a:extLst>
          </p:cNvPr>
          <p:cNvSpPr txBox="1"/>
          <p:nvPr/>
        </p:nvSpPr>
        <p:spPr>
          <a:xfrm>
            <a:off x="570384" y="1095761"/>
            <a:ext cx="8003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청구항 </a:t>
            </a:r>
            <a:r>
              <a:rPr lang="en-US" altLang="ko-KR" sz="1100" dirty="0"/>
              <a:t>: </a:t>
            </a:r>
            <a:r>
              <a:rPr lang="ko-KR" altLang="en-US" sz="1100" dirty="0"/>
              <a:t>발명에 대한 법적 보호 범위를 정의하는 특허의 일부 </a:t>
            </a:r>
            <a:r>
              <a:rPr lang="en-US" altLang="ko-KR" sz="1100" dirty="0"/>
              <a:t>(</a:t>
            </a:r>
            <a:r>
              <a:rPr lang="ko-KR" altLang="en-US" sz="1100" dirty="0"/>
              <a:t>방법 청구항</a:t>
            </a:r>
            <a:r>
              <a:rPr lang="en-US" altLang="ko-KR" sz="1100" dirty="0"/>
              <a:t>, </a:t>
            </a:r>
            <a:r>
              <a:rPr lang="ko-KR" altLang="en-US" sz="1100" dirty="0"/>
              <a:t>물건청구항</a:t>
            </a:r>
            <a:r>
              <a:rPr lang="en-US" altLang="ko-KR" sz="1100" dirty="0"/>
              <a:t>, </a:t>
            </a:r>
            <a:r>
              <a:rPr lang="ko-KR" altLang="en-US" sz="1100" dirty="0"/>
              <a:t>방법에 의한 물건 청구항 등</a:t>
            </a:r>
            <a:r>
              <a:rPr lang="en-US" altLang="ko-KR" sz="1100" dirty="0"/>
              <a:t>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059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72FA76-0D9D-4821-ADCD-48A1ECCD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자연어 문장을 분석하여 지식정보를 추출하고 </a:t>
            </a:r>
            <a:endParaRPr lang="en-US" altLang="ko-KR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질의 할 수 있는 언어로 변환 </a:t>
            </a:r>
            <a:endParaRPr lang="en-US" altLang="ko-KR" dirty="0"/>
          </a:p>
          <a:p>
            <a:pPr marL="109728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자연어 처리 모듈 순서</a:t>
            </a:r>
            <a:endParaRPr lang="en-US" altLang="ko-KR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형태소 분석 </a:t>
            </a:r>
            <a:r>
              <a:rPr lang="en-US" altLang="ko-KR" dirty="0"/>
              <a:t>– </a:t>
            </a:r>
            <a:r>
              <a:rPr lang="ko-KR" altLang="en-US" dirty="0"/>
              <a:t>구문</a:t>
            </a:r>
            <a:r>
              <a:rPr lang="en-US" altLang="ko-KR" dirty="0"/>
              <a:t>/</a:t>
            </a:r>
            <a:r>
              <a:rPr lang="ko-KR" altLang="en-US" dirty="0"/>
              <a:t>문장 분석 </a:t>
            </a:r>
            <a:endParaRPr lang="en-US" altLang="ko-KR" dirty="0"/>
          </a:p>
          <a:p>
            <a:pPr marL="109728" indent="0" algn="r">
              <a:lnSpc>
                <a:spcPct val="150000"/>
              </a:lnSpc>
              <a:buNone/>
            </a:pPr>
            <a:r>
              <a:rPr lang="en-US" altLang="ko-KR" dirty="0"/>
              <a:t>–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지식정보변환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SPARQL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변환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ko-KR" dirty="0"/>
          </a:p>
          <a:p>
            <a:pPr marL="109728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3AF0BD-25CB-4EB9-BC0B-1184EB5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모듈</a:t>
            </a:r>
          </a:p>
        </p:txBody>
      </p:sp>
    </p:spTree>
    <p:extLst>
      <p:ext uri="{BB962C8B-B14F-4D97-AF65-F5344CB8AC3E}">
        <p14:creationId xmlns:p14="http://schemas.microsoft.com/office/powerpoint/2010/main" val="1773715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AFF40B-285B-4A51-B07E-F6FCCDEB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지식정보변환</a:t>
            </a:r>
            <a:endParaRPr lang="en-US" altLang="ko-KR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/>
              <a:t>  : </a:t>
            </a:r>
            <a:r>
              <a:rPr lang="ko-KR" altLang="en-US" dirty="0"/>
              <a:t>구문</a:t>
            </a:r>
            <a:r>
              <a:rPr lang="en-US" altLang="ko-KR" dirty="0"/>
              <a:t>/</a:t>
            </a:r>
            <a:r>
              <a:rPr lang="ko-KR" altLang="en-US" dirty="0"/>
              <a:t>문장 분석정보이용 → 지식정보추출저장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SPARQL </a:t>
            </a:r>
            <a:r>
              <a:rPr lang="ko-KR" altLang="en-US" dirty="0"/>
              <a:t>변환</a:t>
            </a:r>
            <a:endParaRPr lang="en-US" altLang="ko-KR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/>
              <a:t>  : </a:t>
            </a:r>
            <a:r>
              <a:rPr lang="ko-KR" altLang="en-US" dirty="0"/>
              <a:t>자연어</a:t>
            </a:r>
            <a:r>
              <a:rPr lang="en-US" altLang="ko-KR" dirty="0"/>
              <a:t> </a:t>
            </a:r>
            <a:r>
              <a:rPr lang="ko-KR" altLang="en-US" dirty="0"/>
              <a:t>질의 문장 분석 → 지식정보 질의언어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82DE3F-3C1E-43E3-B1FF-CB727216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지식정보변환 </a:t>
            </a:r>
            <a:r>
              <a:rPr lang="en-US" altLang="ko-KR" dirty="0"/>
              <a:t>/ SPARQL </a:t>
            </a:r>
            <a:r>
              <a:rPr lang="ko-KR" altLang="en-US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303404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대한민국 특허청</a:t>
            </a:r>
            <a:r>
              <a:rPr lang="en-US" altLang="ko-KR" dirty="0"/>
              <a:t>(KIPO)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2015.12.13</a:t>
            </a:r>
          </a:p>
          <a:p>
            <a:pPr lvl="1"/>
            <a:r>
              <a:rPr lang="ko-KR" altLang="en-US" dirty="0"/>
              <a:t>특허 심사 지원시스템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2016.12.04</a:t>
            </a:r>
          </a:p>
          <a:p>
            <a:pPr lvl="1"/>
            <a:r>
              <a:rPr lang="ko-KR" altLang="en-US" dirty="0"/>
              <a:t>차세대 검색시스템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2017.04.18</a:t>
            </a:r>
          </a:p>
          <a:p>
            <a:pPr lvl="1"/>
            <a:r>
              <a:rPr lang="ko-KR" altLang="en-US" dirty="0"/>
              <a:t>한국전자통신연구원</a:t>
            </a:r>
            <a:r>
              <a:rPr lang="en-US" altLang="ko-KR" dirty="0"/>
              <a:t>(ETRI)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특허분야 인공지능 서비스 개발을 위한 업무협약</a:t>
            </a:r>
            <a:r>
              <a:rPr lang="en-US" altLang="ko-KR" dirty="0"/>
              <a:t>(MOU)’ </a:t>
            </a:r>
            <a:r>
              <a:rPr lang="ko-KR" altLang="en-US" dirty="0"/>
              <a:t>체결</a:t>
            </a:r>
            <a:endParaRPr lang="en-US" altLang="ko-K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EE00FD-F24D-4785-AE00-3A5ABC33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부분 자동화 처리부문</a:t>
            </a:r>
            <a:endParaRPr lang="en-US" altLang="ko-KR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⇒ 자연어 처리 모듈을 사용한 청구항 분석</a:t>
            </a:r>
            <a:r>
              <a:rPr lang="en-US" altLang="ko-KR" sz="2400" dirty="0"/>
              <a:t>,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모듈의 논리규칙</a:t>
            </a:r>
            <a:r>
              <a:rPr lang="en-US" altLang="ko-KR" sz="2400" dirty="0"/>
              <a:t>,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/>
              <a:t>     ML</a:t>
            </a:r>
            <a:r>
              <a:rPr lang="ko-KR" altLang="en-US" sz="2400" dirty="0"/>
              <a:t>을 통한 사전 및 지식 축적 정도에 따라 </a:t>
            </a:r>
            <a:endParaRPr lang="en-US" altLang="ko-KR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성능 달라짐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자연어 처리</a:t>
            </a:r>
            <a:r>
              <a:rPr lang="en-US" altLang="ko-KR" sz="2400" dirty="0"/>
              <a:t>, ML,</a:t>
            </a:r>
            <a:r>
              <a:rPr lang="ko-KR" altLang="en-US" sz="2400" dirty="0"/>
              <a:t> 지식추론 등 </a:t>
            </a:r>
            <a:r>
              <a:rPr lang="en-US" altLang="ko-KR" sz="2400" dirty="0"/>
              <a:t>AI </a:t>
            </a:r>
            <a:r>
              <a:rPr lang="ko-KR" altLang="en-US" sz="2400" dirty="0"/>
              <a:t>기술을 이용하여 </a:t>
            </a:r>
            <a:r>
              <a:rPr lang="en-US" altLang="ko-KR" sz="2400" dirty="0"/>
              <a:t>PIS </a:t>
            </a:r>
            <a:r>
              <a:rPr lang="ko-KR" altLang="en-US" sz="2400" dirty="0"/>
              <a:t>개선 방안 찾아야 함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FECFF1-5885-4E0A-BE1F-49892B4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모듈</a:t>
            </a:r>
          </a:p>
        </p:txBody>
      </p:sp>
    </p:spTree>
    <p:extLst>
      <p:ext uri="{BB962C8B-B14F-4D97-AF65-F5344CB8AC3E}">
        <p14:creationId xmlns:p14="http://schemas.microsoft.com/office/powerpoint/2010/main" val="475926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E0F88D-8F83-4959-9355-C96754C5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</a:t>
            </a:r>
            <a:r>
              <a:rPr lang="en-US" altLang="ko-KR" dirty="0">
                <a:latin typeface="+mn-ea"/>
              </a:rPr>
              <a:t>, IP </a:t>
            </a:r>
            <a:r>
              <a:rPr lang="ko-KR" altLang="en-US" dirty="0">
                <a:latin typeface="+mn-ea"/>
              </a:rPr>
              <a:t>선진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개국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한국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미국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일본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중국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유럽</a:t>
            </a:r>
            <a:r>
              <a:rPr lang="en-US" altLang="ko-KR" sz="1600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→ 협약을 통해 특허정보 공개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EPO</a:t>
            </a:r>
            <a:r>
              <a:rPr lang="en-US" altLang="ko-KR" sz="1600" dirty="0">
                <a:latin typeface="+mn-ea"/>
              </a:rPr>
              <a:t>(European Patent Office)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GPSN</a:t>
            </a:r>
            <a:r>
              <a:rPr lang="en-US" altLang="ko-KR" sz="1600" dirty="0">
                <a:latin typeface="+mn-ea"/>
              </a:rPr>
              <a:t>(Global Patent Search Network)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USPTO, JPO, SIPO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</a:rPr>
              <a:t>  → 영어로 </a:t>
            </a:r>
            <a:r>
              <a:rPr lang="en-US" altLang="ko-KR" dirty="0">
                <a:latin typeface="+mn-ea"/>
              </a:rPr>
              <a:t>Abstract </a:t>
            </a:r>
            <a:r>
              <a:rPr lang="ko-KR" altLang="en-US" dirty="0">
                <a:latin typeface="+mn-ea"/>
              </a:rPr>
              <a:t>공개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C4EC7B-811D-4BEC-B5C4-41DD0874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 </a:t>
            </a:r>
            <a:r>
              <a:rPr lang="en-US" altLang="ko-KR" dirty="0"/>
              <a:t>– </a:t>
            </a:r>
            <a:r>
              <a:rPr lang="ko-KR" altLang="en-US" dirty="0"/>
              <a:t>자연어 처리</a:t>
            </a:r>
            <a:r>
              <a:rPr lang="en-US" altLang="ko-KR" dirty="0"/>
              <a:t>, 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BE04B4-EEBD-4AED-8C85-C929F46F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한국어로 특허 </a:t>
            </a:r>
            <a:r>
              <a:rPr lang="en-US" altLang="ko-KR" sz="2400" dirty="0"/>
              <a:t>Abstract</a:t>
            </a:r>
            <a:r>
              <a:rPr lang="ko-KR" altLang="en-US" sz="2400" dirty="0"/>
              <a:t>을 입력하면 영어로 번역을 한 뒤</a:t>
            </a:r>
            <a:r>
              <a:rPr lang="en-US" altLang="ko-KR" sz="2400" dirty="0"/>
              <a:t>, DB</a:t>
            </a:r>
            <a:r>
              <a:rPr lang="ko-KR" altLang="en-US" sz="2400" dirty="0"/>
              <a:t>에 저장 된 각 국의 특허청으로부터 가져온 영문 특허 </a:t>
            </a:r>
            <a:r>
              <a:rPr lang="en-US" altLang="ko-KR" sz="2400" dirty="0"/>
              <a:t>Abstract</a:t>
            </a:r>
            <a:r>
              <a:rPr lang="ko-KR" altLang="en-US" sz="2400" dirty="0"/>
              <a:t>과 비교하여 유사도를 측정해 준 후</a:t>
            </a:r>
            <a:r>
              <a:rPr lang="en-US" altLang="ko-KR" sz="2400" dirty="0"/>
              <a:t>, </a:t>
            </a:r>
            <a:r>
              <a:rPr lang="ko-KR" altLang="en-US" sz="2400" dirty="0"/>
              <a:t>유사도가 높은 특허 상위 </a:t>
            </a:r>
            <a:r>
              <a:rPr lang="en-US" altLang="ko-KR" sz="2400" dirty="0"/>
              <a:t>n</a:t>
            </a:r>
            <a:r>
              <a:rPr lang="ko-KR" altLang="en-US" sz="2400" dirty="0"/>
              <a:t>개를 출력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45DCF1-DD41-4130-A241-9B76399A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특허정보 관리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C2D38-3CDC-45B4-84CB-8C35C51390B9}"/>
              </a:ext>
            </a:extLst>
          </p:cNvPr>
          <p:cNvSpPr/>
          <p:nvPr/>
        </p:nvSpPr>
        <p:spPr>
          <a:xfrm>
            <a:off x="747536" y="4077072"/>
            <a:ext cx="1368152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INPUT</a:t>
            </a:r>
            <a:endParaRPr lang="en-US" altLang="ko-KR" sz="1400" b="1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모의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한글 특허 </a:t>
            </a:r>
            <a:r>
              <a:rPr lang="en-US" altLang="ko-KR" sz="1400" dirty="0"/>
              <a:t>Abstract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B82979-E6D2-4EDB-829D-718F3170C8D1}"/>
              </a:ext>
            </a:extLst>
          </p:cNvPr>
          <p:cNvCxnSpPr/>
          <p:nvPr/>
        </p:nvCxnSpPr>
        <p:spPr>
          <a:xfrm>
            <a:off x="2123728" y="494116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0F63-AEFC-4E57-92B9-926B6A72D67E}"/>
              </a:ext>
            </a:extLst>
          </p:cNvPr>
          <p:cNvSpPr/>
          <p:nvPr/>
        </p:nvSpPr>
        <p:spPr>
          <a:xfrm>
            <a:off x="2923856" y="4077072"/>
            <a:ext cx="3664368" cy="1728192"/>
          </a:xfrm>
          <a:prstGeom prst="rect">
            <a:avLst/>
          </a:prstGeom>
          <a:noFill/>
          <a:ln>
            <a:solidFill>
              <a:srgbClr val="2DA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6552E13B-00C7-49DD-989D-1BB7DEC0475F}"/>
              </a:ext>
            </a:extLst>
          </p:cNvPr>
          <p:cNvSpPr/>
          <p:nvPr/>
        </p:nvSpPr>
        <p:spPr>
          <a:xfrm>
            <a:off x="4211960" y="4547972"/>
            <a:ext cx="1059552" cy="7863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B0633-3C4C-4E5B-BE49-FAE5055605C3}"/>
              </a:ext>
            </a:extLst>
          </p:cNvPr>
          <p:cNvSpPr/>
          <p:nvPr/>
        </p:nvSpPr>
        <p:spPr>
          <a:xfrm>
            <a:off x="3019840" y="4401108"/>
            <a:ext cx="1008112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를 영어로 번역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EFC3-89F6-4331-9043-AA70F79B6CA0}"/>
              </a:ext>
            </a:extLst>
          </p:cNvPr>
          <p:cNvSpPr/>
          <p:nvPr/>
        </p:nvSpPr>
        <p:spPr>
          <a:xfrm>
            <a:off x="5452092" y="4401108"/>
            <a:ext cx="1008112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유사도가 높은 특허 </a:t>
            </a:r>
            <a:r>
              <a:rPr lang="en-US" altLang="ko-KR" sz="1400" dirty="0"/>
              <a:t>search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C8B22-17BB-4271-9A36-B0090C42DA71}"/>
              </a:ext>
            </a:extLst>
          </p:cNvPr>
          <p:cNvSpPr/>
          <p:nvPr/>
        </p:nvSpPr>
        <p:spPr>
          <a:xfrm>
            <a:off x="7395208" y="4071336"/>
            <a:ext cx="1368152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OUTPUT</a:t>
            </a:r>
            <a:endParaRPr lang="en-US" altLang="ko-KR" sz="1400" b="1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유사도가 높은 상위 </a:t>
            </a:r>
            <a:r>
              <a:rPr lang="en-US" altLang="ko-KR" sz="1400" dirty="0"/>
              <a:t>n</a:t>
            </a:r>
            <a:r>
              <a:rPr lang="ko-KR" altLang="en-US" sz="1400" dirty="0"/>
              <a:t>개의 각 국의 특허 문서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CA65C2-CADE-4712-90D3-B8DE942F34EB}"/>
              </a:ext>
            </a:extLst>
          </p:cNvPr>
          <p:cNvCxnSpPr/>
          <p:nvPr/>
        </p:nvCxnSpPr>
        <p:spPr>
          <a:xfrm>
            <a:off x="6588224" y="49354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81EEB6-2D45-4AE3-8D35-73518E1A1C6E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4027952" y="4941168"/>
            <a:ext cx="184008" cy="1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0BF366-AF12-47E4-8DB4-C33D253E7E12}"/>
              </a:ext>
            </a:extLst>
          </p:cNvPr>
          <p:cNvCxnSpPr>
            <a:cxnSpLocks/>
          </p:cNvCxnSpPr>
          <p:nvPr/>
        </p:nvCxnSpPr>
        <p:spPr>
          <a:xfrm flipV="1">
            <a:off x="5269798" y="4917430"/>
            <a:ext cx="184008" cy="1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7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F98249-BB55-480C-B94F-FC29E1B3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한글</a:t>
            </a:r>
            <a:r>
              <a:rPr lang="en-US" altLang="ko-KR" dirty="0"/>
              <a:t>-</a:t>
            </a:r>
            <a:r>
              <a:rPr lang="ko-KR" altLang="en-US" dirty="0"/>
              <a:t>영어 </a:t>
            </a:r>
            <a:r>
              <a:rPr lang="en-US" altLang="ko-KR" dirty="0"/>
              <a:t>DATA SET </a:t>
            </a:r>
            <a:r>
              <a:rPr lang="ko-KR" altLang="en-US" dirty="0"/>
              <a:t>부족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일상어와 특허용어의 </a:t>
            </a:r>
            <a:r>
              <a:rPr lang="en-US" altLang="ko-KR" dirty="0"/>
              <a:t>GAP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번역모델을 따로 만들어야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특허분야의 분류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특허는 새로운 기술의 등록 → 새로운 용어의 등장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지엽적</a:t>
            </a:r>
            <a:r>
              <a:rPr lang="en-US" altLang="ko-KR" dirty="0"/>
              <a:t>, </a:t>
            </a:r>
            <a:r>
              <a:rPr lang="ko-KR" altLang="en-US" dirty="0"/>
              <a:t>국소적인 단어 의미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F8E470-4C86-442C-9886-31183A8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 및 개선점</a:t>
            </a:r>
          </a:p>
        </p:txBody>
      </p:sp>
    </p:spTree>
    <p:extLst>
      <p:ext uri="{BB962C8B-B14F-4D97-AF65-F5344CB8AC3E}">
        <p14:creationId xmlns:p14="http://schemas.microsoft.com/office/powerpoint/2010/main" val="84285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심사 지원 시스템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4692777" cy="51880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특허 및 실용신안 출원서와 심사관이 작성한 통지서 오류를 자동으로 점검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특허</a:t>
            </a:r>
            <a:r>
              <a:rPr lang="ko-KR" altLang="ko-KR" dirty="0" err="1"/>
              <a:t>·</a:t>
            </a:r>
            <a:r>
              <a:rPr lang="ko-KR" altLang="en-US" dirty="0" err="1"/>
              <a:t>실용신안</a:t>
            </a:r>
            <a:r>
              <a:rPr lang="ko-KR" altLang="en-US" dirty="0"/>
              <a:t> 분야 심사 지원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심사 처리를 하는 심사관의 심사 품질을 향상시키는 시스템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ko-KR" altLang="en-US" b="1" dirty="0"/>
              <a:t>출원서 자동분석 기능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 ‘</a:t>
            </a:r>
            <a:r>
              <a:rPr lang="ko-KR" altLang="en-US" b="1" dirty="0"/>
              <a:t>통지서 오류방지 기능</a:t>
            </a:r>
            <a:r>
              <a:rPr lang="en-US" altLang="ko-KR" dirty="0"/>
              <a:t>’</a:t>
            </a:r>
            <a:r>
              <a:rPr lang="ko-KR" altLang="en-US" dirty="0"/>
              <a:t>으로 구성</a:t>
            </a:r>
            <a:endParaRPr lang="en-US" altLang="ko-KR" dirty="0"/>
          </a:p>
        </p:txBody>
      </p:sp>
      <p:pic>
        <p:nvPicPr>
          <p:cNvPr id="4" name="Picture 2" descr="특허 및 실용신안 심사절차. /자료: 특허청">
            <a:extLst>
              <a:ext uri="{FF2B5EF4-FFF2-40B4-BE49-F238E27FC236}">
                <a16:creationId xmlns:a16="http://schemas.microsoft.com/office/drawing/2014/main" id="{5B180597-1FBB-4F05-AF89-33F77549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06" y="1196752"/>
            <a:ext cx="3536823" cy="53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출원서 자동분석 기능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기능</a:t>
            </a:r>
            <a:endParaRPr lang="en-US" altLang="ko-KR" b="1" dirty="0"/>
          </a:p>
          <a:p>
            <a:r>
              <a:rPr lang="ko-KR" altLang="en-US" dirty="0"/>
              <a:t>출원서와 명세서를 검사해 법령에서 정한 요건에 부합하는지를 점검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기대효과</a:t>
            </a:r>
            <a:endParaRPr lang="en-US" altLang="ko-KR" b="1" dirty="0"/>
          </a:p>
          <a:p>
            <a:r>
              <a:rPr lang="ko-KR" altLang="en-US" dirty="0"/>
              <a:t>심사관 업무 부담 감소하여 기술 판단에 더 많은 시간과 노력을 쓸 수 있음</a:t>
            </a:r>
            <a:endParaRPr lang="en-US" altLang="ko-KR" dirty="0"/>
          </a:p>
          <a:p>
            <a:r>
              <a:rPr lang="ko-KR" altLang="en-US" dirty="0"/>
              <a:t>심사품질이 향상</a:t>
            </a:r>
            <a:endParaRPr lang="en-US" altLang="ko-KR" dirty="0"/>
          </a:p>
          <a:p>
            <a:r>
              <a:rPr lang="ko-KR" altLang="en-US" dirty="0"/>
              <a:t>고품질 특허 창출 기여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331200-952B-4A8E-96BF-7DB3A6A1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출원서 자동분석</a:t>
            </a:r>
            <a:r>
              <a:rPr lang="en-US" altLang="ko-KR" dirty="0"/>
              <a:t>’</a:t>
            </a:r>
            <a:r>
              <a:rPr lang="ko-KR" altLang="en-US" dirty="0"/>
              <a:t> 국문 청구항 오류 점검기능 화면 일부</a:t>
            </a:r>
            <a:r>
              <a:rPr lang="en-US" altLang="ko-KR" dirty="0"/>
              <a:t>.</a:t>
            </a:r>
            <a:r>
              <a:rPr lang="ko-KR" altLang="en-US" dirty="0"/>
              <a:t>영문 점검도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26A7F0-F1BC-4965-BCE4-EA06D677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출원서 자동분석 기능</a:t>
            </a:r>
          </a:p>
        </p:txBody>
      </p:sp>
      <p:pic>
        <p:nvPicPr>
          <p:cNvPr id="2054" name="Picture 6" descr="'출원서 자동분석' 국문 청구항 오류 점검기능 화면 일부. 영문 점검도 가능하다. /자료: 특허청 ">
            <a:extLst>
              <a:ext uri="{FF2B5EF4-FFF2-40B4-BE49-F238E27FC236}">
                <a16:creationId xmlns:a16="http://schemas.microsoft.com/office/drawing/2014/main" id="{BA58D73B-E11D-48C1-8DED-3C4BD74D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943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통지서 오류방지 기능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기능</a:t>
            </a:r>
            <a:endParaRPr lang="en-US" altLang="ko-KR" b="1" dirty="0"/>
          </a:p>
          <a:p>
            <a:r>
              <a:rPr lang="ko-KR" altLang="en-US" dirty="0"/>
              <a:t>심사관이 작성하는 통지서에 오류가 있는 지를 분석</a:t>
            </a:r>
            <a:endParaRPr lang="en-US" altLang="ko-KR" dirty="0"/>
          </a:p>
          <a:p>
            <a:r>
              <a:rPr lang="ko-KR" altLang="en-US" dirty="0"/>
              <a:t>심사과정 중 발생하기 쉬운 오류사항을 자동으로 체크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b="1" dirty="0"/>
              <a:t>기대효과</a:t>
            </a:r>
            <a:endParaRPr lang="en-US" altLang="ko-KR" b="1" dirty="0"/>
          </a:p>
          <a:p>
            <a:r>
              <a:rPr lang="ko-KR" altLang="en-US" dirty="0"/>
              <a:t>출원인에게 제공하는 심사결과의 정확성이 높아질 것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차세대 검색 시스템</a:t>
            </a:r>
            <a:r>
              <a:rPr lang="en-US" altLang="ko-KR" dirty="0"/>
              <a:t>	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특허심사업무에서 검색 정확도를 높일 전망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 기능</a:t>
            </a:r>
            <a:endParaRPr lang="en-US" altLang="ko-KR" dirty="0"/>
          </a:p>
          <a:p>
            <a:pPr lvl="1"/>
            <a:r>
              <a:rPr lang="ko-KR" altLang="en-US" b="1" dirty="0"/>
              <a:t>하이브리드 검색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다국어 통합 검색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가중치 검색</a:t>
            </a:r>
            <a:endParaRPr lang="en-US" altLang="ko-KR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8805C33-A986-431E-9391-BD560AC134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0</TotalTime>
  <Words>1892</Words>
  <Application>Microsoft Office PowerPoint</Application>
  <PresentationFormat>화면 슬라이드 쇼(4:3)</PresentationFormat>
  <Paragraphs>296</Paragraphs>
  <Slides>43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맑은 고딕</vt:lpstr>
      <vt:lpstr>Calibri</vt:lpstr>
      <vt:lpstr>Lucida Sans Unicode</vt:lpstr>
      <vt:lpstr>Verdana</vt:lpstr>
      <vt:lpstr>Wingdings 2</vt:lpstr>
      <vt:lpstr>Wingdings 3</vt:lpstr>
      <vt:lpstr>광장</vt:lpstr>
      <vt:lpstr>지능형 특허정보시스템</vt:lpstr>
      <vt:lpstr>진행 순서</vt:lpstr>
      <vt:lpstr>지능형 특허정보시스템 정의</vt:lpstr>
      <vt:lpstr>대한민국 특허청(KIPO)</vt:lpstr>
      <vt:lpstr>특허 심사 지원 시스템</vt:lpstr>
      <vt:lpstr>출원서 자동분석 기능</vt:lpstr>
      <vt:lpstr>출원서 자동분석 기능</vt:lpstr>
      <vt:lpstr>통지서 오류방지 기능</vt:lpstr>
      <vt:lpstr>차세대 검색 시스템 </vt:lpstr>
      <vt:lpstr>하이브리드 검색 </vt:lpstr>
      <vt:lpstr>다국어 통합 검색</vt:lpstr>
      <vt:lpstr>가중치 검색 </vt:lpstr>
      <vt:lpstr>특허청 MOU 체결</vt:lpstr>
      <vt:lpstr>위트인텔리전스, AI 특허비서 Kwork 공개</vt:lpstr>
      <vt:lpstr>일본 특허청(JPO) </vt:lpstr>
      <vt:lpstr>일본 특허청(JPO) </vt:lpstr>
      <vt:lpstr>일본 특허청(JPO)</vt:lpstr>
      <vt:lpstr>AI Robots for Patent Lawyers</vt:lpstr>
      <vt:lpstr>A law machine_Lex Machina</vt:lpstr>
      <vt:lpstr>SmartShell</vt:lpstr>
      <vt:lpstr>SmartShell</vt:lpstr>
      <vt:lpstr>SmartShell</vt:lpstr>
      <vt:lpstr>SmartShell</vt:lpstr>
      <vt:lpstr>인공지능기술을 활용한 지능형 특허정보서비스 구현 방안</vt:lpstr>
      <vt:lpstr>PowerPoint 프레젠테이션</vt:lpstr>
      <vt:lpstr>인공지능기술을 활용한 지능형 특허정보서비스 구현 방안</vt:lpstr>
      <vt:lpstr>인공지능기술을 활용한 지능형 특허정보서비스 구현 방안</vt:lpstr>
      <vt:lpstr>향후 지능형 특허정보시스템 </vt:lpstr>
      <vt:lpstr>Patent Intelligence System for strategic technology planning</vt:lpstr>
      <vt:lpstr>SAO - Basic concepts</vt:lpstr>
      <vt:lpstr>SAO-Architecture</vt:lpstr>
      <vt:lpstr>Patent SAO mining module </vt:lpstr>
      <vt:lpstr>Patent map-based intelligence module</vt:lpstr>
      <vt:lpstr>Patent network-based intelligence module</vt:lpstr>
      <vt:lpstr>PowerPoint 프레젠테이션</vt:lpstr>
      <vt:lpstr>특허 -신뢰성, 안정성 확보</vt:lpstr>
      <vt:lpstr>특허 청구항* 기재방법 요구사항</vt:lpstr>
      <vt:lpstr>자연어 처리 모듈</vt:lpstr>
      <vt:lpstr>지식정보변환 / SPARQL 변환</vt:lpstr>
      <vt:lpstr>자연어 처리 모듈</vt:lpstr>
      <vt:lpstr>개선 방안 – 자연어 처리, ML</vt:lpstr>
      <vt:lpstr>특허정보 관리 모델</vt:lpstr>
      <vt:lpstr>한계점 및 개선점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2017-07-05T04:31:46Z</dcterms:created>
  <dcterms:modified xsi:type="dcterms:W3CDTF">2017-07-06T18:29:07Z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