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8" y="1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DB2F692-D908-447B-B4D5-CAAEB54BF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6C5DA2-C775-453D-83C3-EC58C87755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D1565-36E5-4903-9EAC-769C309D7988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D67057-A318-42DA-BBC1-C976C40D5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368A8-9788-4A6C-913E-00C746B6B4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EC9EC-EA14-4F87-8576-91103B34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5" y="286246"/>
            <a:ext cx="11509513" cy="809045"/>
          </a:xfrm>
        </p:spPr>
        <p:txBody>
          <a:bodyPr>
            <a:normAutofit/>
          </a:bodyPr>
          <a:lstStyle>
            <a:lvl1pPr>
              <a:defRPr sz="32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55" y="1159329"/>
            <a:ext cx="11509513" cy="53965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586A-FDA0-49F0-9E3E-6BCA6D61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7102C-16B1-49AB-A9B8-DF1F5E402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ISSUE #6 </a:t>
            </a:r>
            <a:r>
              <a:rPr lang="ko-KR" altLang="en-US" dirty="0" err="1"/>
              <a:t>장예훈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3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4847-32BF-4BD3-8D62-DA3D462E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Representation -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CDBD7-6CCE-4A27-A963-BBDE3F1D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A6B727"/>
                </a:solidFill>
              </a:rPr>
              <a:t>양방향 </a:t>
            </a:r>
            <a:r>
              <a:rPr lang="en-US" altLang="ko-KR" b="1" dirty="0">
                <a:solidFill>
                  <a:srgbClr val="A6B727"/>
                </a:solidFill>
              </a:rPr>
              <a:t>LSTM </a:t>
            </a:r>
            <a:r>
              <a:rPr lang="ko-KR" altLang="en-US" b="1" dirty="0">
                <a:solidFill>
                  <a:srgbClr val="A6B727"/>
                </a:solidFill>
              </a:rPr>
              <a:t>사용</a:t>
            </a:r>
            <a:endParaRPr lang="en-US" altLang="ko-KR" b="1" dirty="0">
              <a:solidFill>
                <a:srgbClr val="A6B727"/>
              </a:solidFill>
            </a:endParaRPr>
          </a:p>
          <a:p>
            <a:pPr lvl="1"/>
            <a:r>
              <a:rPr lang="ko-KR" altLang="en-US" dirty="0">
                <a:solidFill>
                  <a:srgbClr val="595959"/>
                </a:solidFill>
              </a:rPr>
              <a:t>순차적인 </a:t>
            </a:r>
            <a:r>
              <a:rPr lang="en-US" altLang="ko-KR" dirty="0">
                <a:solidFill>
                  <a:srgbClr val="595959"/>
                </a:solidFill>
              </a:rPr>
              <a:t>‘</a:t>
            </a:r>
            <a:r>
              <a:rPr lang="ko-KR" altLang="en-US" dirty="0">
                <a:solidFill>
                  <a:srgbClr val="595959"/>
                </a:solidFill>
              </a:rPr>
              <a:t>읽기</a:t>
            </a:r>
            <a:r>
              <a:rPr lang="en-US" altLang="ko-KR" dirty="0">
                <a:solidFill>
                  <a:srgbClr val="595959"/>
                </a:solidFill>
              </a:rPr>
              <a:t>’ </a:t>
            </a:r>
            <a:r>
              <a:rPr lang="ko-KR" altLang="en-US" dirty="0">
                <a:solidFill>
                  <a:srgbClr val="595959"/>
                </a:solidFill>
              </a:rPr>
              <a:t>대신에 각 단어의 주변 문맥을 필수적으로 캡처</a:t>
            </a:r>
            <a:endParaRPr lang="en-US" altLang="ko-KR" b="1" dirty="0">
              <a:solidFill>
                <a:srgbClr val="A6B727"/>
              </a:solidFill>
            </a:endParaRPr>
          </a:p>
          <a:p>
            <a:r>
              <a:rPr lang="en-US" altLang="ko-KR" b="1" dirty="0">
                <a:solidFill>
                  <a:srgbClr val="A6B727"/>
                </a:solidFill>
              </a:rPr>
              <a:t> Embedding</a:t>
            </a:r>
            <a:r>
              <a:rPr lang="ko-KR" altLang="en-US" b="1" dirty="0">
                <a:solidFill>
                  <a:srgbClr val="A6B727"/>
                </a:solidFill>
              </a:rPr>
              <a:t>을 위한 전환 </a:t>
            </a:r>
            <a:r>
              <a:rPr lang="en-US" altLang="ko-KR" b="1" dirty="0">
                <a:solidFill>
                  <a:srgbClr val="A6B727"/>
                </a:solidFill>
              </a:rPr>
              <a:t>Layer</a:t>
            </a:r>
            <a:r>
              <a:rPr lang="ko-KR" altLang="en-US" b="1" dirty="0">
                <a:solidFill>
                  <a:srgbClr val="A6B727"/>
                </a:solidFill>
              </a:rPr>
              <a:t>를 사용</a:t>
            </a:r>
            <a:endParaRPr lang="en-US" altLang="ko-KR" b="1" dirty="0">
              <a:solidFill>
                <a:srgbClr val="A6B727"/>
              </a:solidFill>
            </a:endParaRP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LSTM</a:t>
            </a:r>
            <a:r>
              <a:rPr lang="ko-KR" altLang="en-US" dirty="0">
                <a:solidFill>
                  <a:srgbClr val="595959"/>
                </a:solidFill>
              </a:rPr>
              <a:t>은 스스로 </a:t>
            </a:r>
            <a:r>
              <a:rPr lang="en-US" altLang="ko-KR" dirty="0" err="1">
                <a:solidFill>
                  <a:srgbClr val="595959"/>
                </a:solidFill>
              </a:rPr>
              <a:t>sequenc</a:t>
            </a:r>
            <a:r>
              <a:rPr lang="ko-KR" altLang="en-US" dirty="0">
                <a:solidFill>
                  <a:srgbClr val="595959"/>
                </a:solidFill>
              </a:rPr>
              <a:t>에서 중요한 부분과 중요하지 않은 부분을 구별하는 것을 학습</a:t>
            </a:r>
            <a:endParaRPr lang="en-US" altLang="ko-KR" dirty="0">
              <a:solidFill>
                <a:srgbClr val="595959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rgbClr val="595959"/>
                </a:solidFill>
              </a:rPr>
              <a:t>    </a:t>
            </a:r>
            <a:r>
              <a:rPr lang="ko-KR" altLang="en-US" dirty="0">
                <a:solidFill>
                  <a:srgbClr val="595959"/>
                </a:solidFill>
              </a:rPr>
              <a:t>그러나 우리는 </a:t>
            </a:r>
            <a:r>
              <a:rPr lang="en-US" altLang="ko-KR" dirty="0">
                <a:solidFill>
                  <a:srgbClr val="595959"/>
                </a:solidFill>
              </a:rPr>
              <a:t>embedding layer</a:t>
            </a:r>
            <a:r>
              <a:rPr lang="ko-KR" altLang="en-US" dirty="0">
                <a:solidFill>
                  <a:srgbClr val="595959"/>
                </a:solidFill>
              </a:rPr>
              <a:t>의 표현이 가장 좋은 </a:t>
            </a:r>
            <a:r>
              <a:rPr lang="en-US" altLang="ko-KR" dirty="0">
                <a:solidFill>
                  <a:srgbClr val="595959"/>
                </a:solidFill>
              </a:rPr>
              <a:t>input</a:t>
            </a:r>
            <a:r>
              <a:rPr lang="ko-KR" altLang="en-US" dirty="0">
                <a:solidFill>
                  <a:srgbClr val="595959"/>
                </a:solidFill>
              </a:rPr>
              <a:t>인지 확신할 수 없고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rgbClr val="595959"/>
                </a:solidFill>
              </a:rPr>
              <a:t>    </a:t>
            </a:r>
            <a:r>
              <a:rPr lang="ko-KR" altLang="en-US" dirty="0">
                <a:solidFill>
                  <a:srgbClr val="595959"/>
                </a:solidFill>
              </a:rPr>
              <a:t>특히 우리가 </a:t>
            </a:r>
            <a:r>
              <a:rPr lang="en-US" altLang="ko-KR" dirty="0">
                <a:solidFill>
                  <a:srgbClr val="595959"/>
                </a:solidFill>
              </a:rPr>
              <a:t>embedding</a:t>
            </a:r>
            <a:r>
              <a:rPr lang="ko-KR" altLang="en-US" dirty="0">
                <a:solidFill>
                  <a:srgbClr val="595959"/>
                </a:solidFill>
              </a:rPr>
              <a:t>을 미세하게 조정하지 않는다면 더욱 더 확신 할 수 없음</a:t>
            </a:r>
            <a:endParaRPr lang="en-US" altLang="ko-KR" dirty="0">
              <a:solidFill>
                <a:srgbClr val="595959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rgbClr val="595959"/>
                </a:solidFill>
              </a:rPr>
              <a:t>    </a:t>
            </a:r>
            <a:r>
              <a:rPr lang="ko-KR" altLang="en-US" dirty="0">
                <a:solidFill>
                  <a:srgbClr val="595959"/>
                </a:solidFill>
              </a:rPr>
              <a:t>각 단어 </a:t>
            </a:r>
            <a:r>
              <a:rPr lang="en-US" altLang="ko-KR" dirty="0">
                <a:solidFill>
                  <a:srgbClr val="595959"/>
                </a:solidFill>
              </a:rPr>
              <a:t>embedding</a:t>
            </a:r>
            <a:r>
              <a:rPr lang="ko-KR" altLang="en-US" dirty="0">
                <a:solidFill>
                  <a:srgbClr val="595959"/>
                </a:solidFill>
              </a:rPr>
              <a:t>에 독립적으로 적용된 </a:t>
            </a:r>
            <a:r>
              <a:rPr lang="en-US" altLang="ko-KR" dirty="0">
                <a:solidFill>
                  <a:srgbClr val="595959"/>
                </a:solidFill>
              </a:rPr>
              <a:t>layer</a:t>
            </a:r>
            <a:r>
              <a:rPr lang="ko-KR" altLang="en-US" dirty="0">
                <a:solidFill>
                  <a:srgbClr val="595959"/>
                </a:solidFill>
              </a:rPr>
              <a:t>를 추가하는 것은 결과를 향상시켜 간단한 </a:t>
            </a:r>
            <a:r>
              <a:rPr lang="en-US" altLang="ko-KR" dirty="0">
                <a:solidFill>
                  <a:srgbClr val="595959"/>
                </a:solidFill>
              </a:rPr>
              <a:t>attention layer</a:t>
            </a:r>
            <a:r>
              <a:rPr lang="ko-KR" altLang="en-US" dirty="0">
                <a:solidFill>
                  <a:srgbClr val="595959"/>
                </a:solidFill>
              </a:rPr>
              <a:t>처럼 사용 가능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45720" indent="0">
              <a:buNone/>
            </a:pPr>
            <a:endParaRPr lang="en-US" altLang="ko-KR" b="1" dirty="0">
              <a:solidFill>
                <a:srgbClr val="A6B727"/>
              </a:solidFill>
            </a:endParaRPr>
          </a:p>
          <a:p>
            <a:pPr lvl="1"/>
            <a:endParaRPr lang="en-US" altLang="ko-K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F974-D880-485C-8481-0F4FCEBD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53409-2698-4484-90A1-0C217534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text classification</a:t>
            </a:r>
            <a:r>
              <a:rPr lang="ko-KR" altLang="en-US" dirty="0"/>
              <a:t>을 학습하는 또 다른 방법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A6B727"/>
                </a:solidFill>
              </a:rPr>
              <a:t>Convolutional Neural Network</a:t>
            </a:r>
          </a:p>
          <a:p>
            <a:r>
              <a:rPr lang="ko-KR" altLang="en-US" dirty="0">
                <a:solidFill>
                  <a:srgbClr val="595959"/>
                </a:solidFill>
              </a:rPr>
              <a:t>충분히 큰 </a:t>
            </a:r>
            <a:r>
              <a:rPr lang="en-US" altLang="ko-KR" dirty="0">
                <a:solidFill>
                  <a:srgbClr val="595959"/>
                </a:solidFill>
              </a:rPr>
              <a:t>reception filed</a:t>
            </a:r>
            <a:r>
              <a:rPr lang="ko-KR" altLang="en-US" dirty="0">
                <a:solidFill>
                  <a:srgbClr val="595959"/>
                </a:solidFill>
              </a:rPr>
              <a:t>가 주어지면</a:t>
            </a:r>
            <a:r>
              <a:rPr lang="en-US" altLang="ko-KR" dirty="0">
                <a:solidFill>
                  <a:srgbClr val="595959"/>
                </a:solidFill>
              </a:rPr>
              <a:t>, dedicated attention layer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전용주의 레이어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r>
              <a:rPr lang="ko-KR" altLang="en-US" dirty="0">
                <a:solidFill>
                  <a:srgbClr val="595959"/>
                </a:solidFill>
              </a:rPr>
              <a:t>를 사용할 때와 같은 결과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>
                <a:solidFill>
                  <a:srgbClr val="595959"/>
                </a:solidFill>
              </a:rPr>
              <a:t>도입부분에 수많은 </a:t>
            </a:r>
            <a:r>
              <a:rPr lang="en-US" altLang="ko-KR" dirty="0">
                <a:solidFill>
                  <a:srgbClr val="A6B727"/>
                </a:solidFill>
              </a:rPr>
              <a:t>feature map</a:t>
            </a:r>
            <a:r>
              <a:rPr lang="ko-KR" altLang="en-US" dirty="0">
                <a:solidFill>
                  <a:srgbClr val="595959"/>
                </a:solidFill>
              </a:rPr>
              <a:t>을 </a:t>
            </a:r>
            <a:r>
              <a:rPr lang="ko-KR" altLang="en-US" dirty="0">
                <a:solidFill>
                  <a:srgbClr val="A6B727"/>
                </a:solidFill>
              </a:rPr>
              <a:t>유지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그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수를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A6B727"/>
                </a:solidFill>
              </a:rPr>
              <a:t>기하급수적으로 증폭 </a:t>
            </a:r>
            <a:endParaRPr lang="en-US" altLang="ko-KR" dirty="0">
              <a:solidFill>
                <a:srgbClr val="A6B727"/>
              </a:solidFill>
            </a:endParaRPr>
          </a:p>
          <a:p>
            <a:pPr marL="45720" indent="0" algn="r">
              <a:buNone/>
            </a:pPr>
            <a:r>
              <a:rPr lang="ko-KR" altLang="en-US" dirty="0">
                <a:solidFill>
                  <a:srgbClr val="595959"/>
                </a:solidFill>
              </a:rPr>
              <a:t>→ </a:t>
            </a:r>
            <a:r>
              <a:rPr lang="ko-KR" altLang="en-US" dirty="0">
                <a:solidFill>
                  <a:srgbClr val="A6B727"/>
                </a:solidFill>
              </a:rPr>
              <a:t>관련성 없는  </a:t>
            </a:r>
            <a:r>
              <a:rPr lang="en-US" altLang="ko-KR" dirty="0">
                <a:solidFill>
                  <a:srgbClr val="A6B727"/>
                </a:solidFill>
              </a:rPr>
              <a:t>pattern</a:t>
            </a:r>
            <a:r>
              <a:rPr lang="ko-KR" altLang="en-US" dirty="0">
                <a:solidFill>
                  <a:srgbClr val="A6B727"/>
                </a:solidFill>
              </a:rPr>
              <a:t>들을 제거</a:t>
            </a:r>
            <a:r>
              <a:rPr lang="ko-KR" altLang="en-US" dirty="0">
                <a:solidFill>
                  <a:srgbClr val="595959"/>
                </a:solidFill>
              </a:rPr>
              <a:t>하는데 도움</a:t>
            </a:r>
            <a:endParaRPr lang="en-US" altLang="ko-KR" dirty="0">
              <a:solidFill>
                <a:srgbClr val="A6B727"/>
              </a:solidFill>
            </a:endParaRPr>
          </a:p>
          <a:p>
            <a:pPr marL="45720" indent="0">
              <a:buNone/>
            </a:pPr>
            <a:endParaRPr lang="en-US" altLang="ko-KR" dirty="0">
              <a:solidFill>
                <a:srgbClr val="A6B727"/>
              </a:solidFill>
            </a:endParaRPr>
          </a:p>
          <a:p>
            <a:pPr marL="45720" indent="0" algn="r">
              <a:buNone/>
            </a:pPr>
            <a:endParaRPr lang="ko-KR" altLang="en-US" dirty="0">
              <a:solidFill>
                <a:srgbClr val="5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4C19B-9C45-4C13-ACC8-4399FBBE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5" y="3230831"/>
            <a:ext cx="6132643" cy="31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3600-16B9-4DE7-91BF-BA3360F1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Dense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8AFB2-9AD3-45DC-9877-C4BC3BF7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Fully connected part</a:t>
            </a:r>
            <a:r>
              <a:rPr lang="ko-KR" altLang="en-US" dirty="0"/>
              <a:t>는 </a:t>
            </a:r>
            <a:r>
              <a:rPr lang="en-US" altLang="ko-KR" dirty="0"/>
              <a:t>deep representation</a:t>
            </a:r>
            <a:r>
              <a:rPr lang="ko-KR" altLang="en-US" dirty="0"/>
              <a:t>에서의 변환 시리즈를 수행 → 각 </a:t>
            </a:r>
            <a:r>
              <a:rPr lang="en-US" altLang="ko-KR" dirty="0"/>
              <a:t>class</a:t>
            </a:r>
            <a:r>
              <a:rPr lang="ko-KR" altLang="en-US" dirty="0"/>
              <a:t>의 점수 산출</a:t>
            </a:r>
            <a:endParaRPr lang="en-US" altLang="ko-KR" dirty="0"/>
          </a:p>
          <a:p>
            <a:r>
              <a:rPr lang="ko-KR" altLang="en-US" dirty="0"/>
              <a:t>가장 좋은 실행을 얻기 위해 적용하면 좋은 </a:t>
            </a:r>
            <a:r>
              <a:rPr lang="en-US" altLang="ko-KR" dirty="0"/>
              <a:t>transformations</a:t>
            </a:r>
          </a:p>
          <a:p>
            <a:pPr lvl="1"/>
            <a:r>
              <a:rPr lang="en-US" altLang="ko-KR" dirty="0"/>
              <a:t>Fully connected layer</a:t>
            </a:r>
          </a:p>
          <a:p>
            <a:pPr lvl="1"/>
            <a:r>
              <a:rPr lang="en-US" altLang="ko-KR" dirty="0"/>
              <a:t>Batch normalization</a:t>
            </a:r>
          </a:p>
          <a:p>
            <a:pPr lvl="1"/>
            <a:r>
              <a:rPr lang="en-US" altLang="ko-KR" dirty="0"/>
              <a:t>Non-linear transformations (optional)</a:t>
            </a:r>
          </a:p>
          <a:p>
            <a:pPr lvl="1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6795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3486A-8D74-4545-AAB8-5460FDBE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0F36F-66BB-4F15-B238-44FF9C4F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Text classification</a:t>
            </a:r>
            <a:r>
              <a:rPr lang="ko-KR" altLang="en-US" dirty="0"/>
              <a:t>은 </a:t>
            </a:r>
            <a:r>
              <a:rPr lang="en-US" altLang="ko-KR" dirty="0"/>
              <a:t>machine learning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problem </a:t>
            </a:r>
            <a:r>
              <a:rPr lang="ko-KR" altLang="en-US" dirty="0"/>
              <a:t>중 하나</a:t>
            </a:r>
            <a:endParaRPr lang="en-US" altLang="ko-KR" dirty="0"/>
          </a:p>
          <a:p>
            <a:pPr lvl="1"/>
            <a:r>
              <a:rPr lang="en-US" altLang="ko-KR" dirty="0"/>
              <a:t>Problem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스팸메일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뉴스기사 </a:t>
            </a:r>
            <a:r>
              <a:rPr lang="en-US" altLang="ko-KR" dirty="0"/>
              <a:t>topic </a:t>
            </a:r>
            <a:r>
              <a:rPr lang="ko-KR" altLang="en-US" dirty="0"/>
              <a:t>지정</a:t>
            </a:r>
            <a:r>
              <a:rPr lang="en-US" altLang="ko-KR" dirty="0"/>
              <a:t>, </a:t>
            </a:r>
            <a:r>
              <a:rPr lang="ko-KR" altLang="en-US" dirty="0"/>
              <a:t>다의어의 문맥상 올바른 의미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ko-KR" altLang="en-US" dirty="0"/>
              <a:t>이 무엇인 지 정의하는 것은 매우 모호함</a:t>
            </a:r>
            <a:endParaRPr lang="en-US" altLang="ko-KR" dirty="0"/>
          </a:p>
          <a:p>
            <a:r>
              <a:rPr lang="en-US" altLang="ko-KR" dirty="0"/>
              <a:t>Computer Vision </a:t>
            </a:r>
            <a:r>
              <a:rPr lang="ko-KR" altLang="en-US" dirty="0"/>
              <a:t>분야에서는 모델을 설계하는 일반적인 방법에 대한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    일종의 </a:t>
            </a:r>
            <a:r>
              <a:rPr lang="ko-KR" altLang="en-US" b="1" dirty="0">
                <a:solidFill>
                  <a:srgbClr val="A6B727"/>
                </a:solidFill>
              </a:rPr>
              <a:t>강력한 합의</a:t>
            </a:r>
            <a:r>
              <a:rPr lang="en-US" altLang="ko-KR" b="1" dirty="0">
                <a:solidFill>
                  <a:srgbClr val="A6B727"/>
                </a:solidFill>
              </a:rPr>
              <a:t>(Convergence)</a:t>
            </a:r>
            <a:r>
              <a:rPr lang="ko-KR" altLang="en-US" b="1" dirty="0">
                <a:solidFill>
                  <a:srgbClr val="A6B727"/>
                </a:solidFill>
              </a:rPr>
              <a:t>가 존재</a:t>
            </a:r>
            <a:endParaRPr lang="en-US" altLang="ko-KR" b="1" dirty="0">
              <a:solidFill>
                <a:srgbClr val="A6B727"/>
              </a:solidFill>
            </a:endParaRPr>
          </a:p>
          <a:p>
            <a:pPr lvl="1"/>
            <a:r>
              <a:rPr lang="en-US" altLang="ko-KR" dirty="0"/>
              <a:t>Deep networks with lots of residual connections</a:t>
            </a:r>
          </a:p>
          <a:p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ko-KR" altLang="en-US" dirty="0"/>
              <a:t>은 좁은 영역임에도 불구하고 모델 설계에 관한 </a:t>
            </a:r>
            <a:r>
              <a:rPr lang="en-US" altLang="ko-KR" dirty="0"/>
              <a:t>Convergence</a:t>
            </a:r>
            <a:r>
              <a:rPr lang="ko-KR" altLang="en-US" dirty="0"/>
              <a:t>가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83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177D-7D92-425A-8D81-19E36C05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Benchmarks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13B5C-F0D4-47D7-8EAA-0AC9F063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A6B727"/>
                </a:solidFill>
              </a:rPr>
              <a:t>Text Classification Benchmark</a:t>
            </a:r>
          </a:p>
          <a:p>
            <a:pPr marL="274320" lvl="1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TF-IDF, Linear SVM, Word2vec</a:t>
            </a:r>
            <a:r>
              <a:rPr lang="ko-KR" altLang="en-US" dirty="0"/>
              <a:t> 등의 </a:t>
            </a:r>
            <a:r>
              <a:rPr lang="en-US" altLang="ko-KR" dirty="0"/>
              <a:t>Text mining </a:t>
            </a:r>
            <a:r>
              <a:rPr lang="ko-KR" altLang="en-US" dirty="0"/>
              <a:t>범주와 </a:t>
            </a:r>
            <a:r>
              <a:rPr lang="en-US" altLang="ko-KR" dirty="0"/>
              <a:t>attention-based neural </a:t>
            </a:r>
            <a:r>
              <a:rPr lang="ko-KR" altLang="en-US" dirty="0"/>
              <a:t>구조에 초점을 맞춘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machine learning  </a:t>
            </a:r>
            <a:r>
              <a:rPr lang="ko-KR" altLang="en-US" dirty="0"/>
              <a:t>종사자의 </a:t>
            </a:r>
            <a:r>
              <a:rPr lang="en-US" altLang="ko-KR" dirty="0"/>
              <a:t>toolbox</a:t>
            </a:r>
          </a:p>
          <a:p>
            <a:r>
              <a:rPr lang="en-US" altLang="ko-KR" dirty="0"/>
              <a:t>Data set</a:t>
            </a:r>
          </a:p>
          <a:p>
            <a:pPr marL="274320" lvl="1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연구자들은 </a:t>
            </a:r>
            <a:r>
              <a:rPr lang="en-US" altLang="ko-KR" dirty="0"/>
              <a:t>text algorithm</a:t>
            </a:r>
            <a:r>
              <a:rPr lang="ko-KR" altLang="en-US" dirty="0"/>
              <a:t>을 비교할 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data set</a:t>
            </a:r>
            <a:r>
              <a:rPr lang="ko-KR" altLang="en-US" dirty="0"/>
              <a:t>을 가지고 모델</a:t>
            </a:r>
            <a:r>
              <a:rPr lang="en-US" altLang="ko-KR" dirty="0"/>
              <a:t> </a:t>
            </a:r>
            <a:r>
              <a:rPr lang="ko-KR" altLang="en-US" dirty="0"/>
              <a:t>검증</a:t>
            </a:r>
            <a:endParaRPr lang="en-US" altLang="ko-KR" dirty="0"/>
          </a:p>
          <a:p>
            <a:pPr lvl="2"/>
            <a:r>
              <a:rPr lang="en-US" altLang="ko-KR" dirty="0"/>
              <a:t>AG</a:t>
            </a:r>
            <a:r>
              <a:rPr lang="ko-KR" altLang="en-US" dirty="0"/>
              <a:t>의 뉴스기사</a:t>
            </a:r>
            <a:endParaRPr lang="en-US" altLang="ko-KR" dirty="0"/>
          </a:p>
          <a:p>
            <a:pPr lvl="2"/>
            <a:r>
              <a:rPr lang="en-US" altLang="ko-KR" dirty="0" err="1"/>
              <a:t>Sogou</a:t>
            </a:r>
            <a:r>
              <a:rPr lang="ko-KR" altLang="en-US" dirty="0"/>
              <a:t> 뉴스 코퍼스</a:t>
            </a:r>
            <a:endParaRPr lang="en-US" altLang="ko-KR" dirty="0"/>
          </a:p>
          <a:p>
            <a:pPr lvl="2"/>
            <a:r>
              <a:rPr lang="ko-KR" altLang="en-US" dirty="0"/>
              <a:t>아마존 리뷰</a:t>
            </a:r>
            <a:endParaRPr lang="en-US" altLang="ko-KR" dirty="0"/>
          </a:p>
          <a:p>
            <a:pPr lvl="2"/>
            <a:r>
              <a:rPr lang="ko-KR" altLang="en-US" dirty="0"/>
              <a:t>야후 </a:t>
            </a:r>
            <a:r>
              <a:rPr lang="en-US" altLang="ko-KR" dirty="0"/>
              <a:t>Answers</a:t>
            </a:r>
          </a:p>
          <a:p>
            <a:pPr lvl="2"/>
            <a:r>
              <a:rPr lang="ko-KR" altLang="en-US" dirty="0" err="1"/>
              <a:t>옐프</a:t>
            </a:r>
            <a:r>
              <a:rPr lang="ko-KR" altLang="en-US" dirty="0"/>
              <a:t> 리뷰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16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8848-8F2B-4E99-80E8-66CA47E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Shallow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3097A-C9AA-44B5-B4C3-60E18946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55" y="1244379"/>
            <a:ext cx="11509513" cy="485957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NLP</a:t>
            </a:r>
            <a:r>
              <a:rPr lang="ko-KR" altLang="en-US" dirty="0"/>
              <a:t>에서 널리 채택된 </a:t>
            </a:r>
            <a:r>
              <a:rPr lang="en-US" altLang="ko-KR" dirty="0"/>
              <a:t>data set</a:t>
            </a:r>
            <a:r>
              <a:rPr lang="ko-KR" altLang="en-US" dirty="0"/>
              <a:t>의 주목할 만한 점 → </a:t>
            </a:r>
            <a:r>
              <a:rPr lang="ko-KR" altLang="en-US" b="1" dirty="0"/>
              <a:t>모델이 간단하든 복잡하든 모두 잘 작동함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두 논문은 </a:t>
            </a:r>
            <a:r>
              <a:rPr lang="en-US" altLang="ko-KR" dirty="0"/>
              <a:t>data set</a:t>
            </a:r>
            <a:r>
              <a:rPr lang="ko-KR" altLang="en-US" dirty="0"/>
              <a:t>이 같고</a:t>
            </a:r>
            <a:r>
              <a:rPr lang="en-US" altLang="ko-KR" dirty="0"/>
              <a:t>, precision</a:t>
            </a:r>
            <a:r>
              <a:rPr lang="ko-KR" altLang="en-US" dirty="0"/>
              <a:t> 측정에서도 두 실험의 결과가 대략적으로 같음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8CC7E0-3C96-4E9B-BAD6-27CD231D4434}"/>
              </a:ext>
            </a:extLst>
          </p:cNvPr>
          <p:cNvGrpSpPr/>
          <p:nvPr/>
        </p:nvGrpSpPr>
        <p:grpSpPr>
          <a:xfrm>
            <a:off x="828570" y="2019648"/>
            <a:ext cx="10534859" cy="3309033"/>
            <a:chOff x="577623" y="2073778"/>
            <a:chExt cx="10947461" cy="34386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85AE9D-077E-463C-BCEE-6F40DD0BB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623" y="2931028"/>
              <a:ext cx="5284910" cy="146957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3A2CF5-CF3C-4335-8212-39F718ED6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0471" y="2139049"/>
              <a:ext cx="4802641" cy="30535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B1E380-8EC2-40DF-8F21-8FBDB14A9B22}"/>
                </a:ext>
              </a:extLst>
            </p:cNvPr>
            <p:cNvSpPr txBox="1"/>
            <p:nvPr/>
          </p:nvSpPr>
          <p:spPr>
            <a:xfrm>
              <a:off x="577623" y="5192580"/>
              <a:ext cx="5284910" cy="31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95959"/>
                  </a:solidFill>
                </a:rPr>
                <a:t>논</a:t>
              </a:r>
              <a:r>
                <a:rPr lang="en-US" altLang="ko-KR" sz="1100" dirty="0">
                  <a:solidFill>
                    <a:srgbClr val="595959"/>
                  </a:solidFill>
                </a:rPr>
                <a:t>1 </a:t>
              </a:r>
              <a:r>
                <a:rPr lang="en-US" altLang="ko-KR" sz="1400" dirty="0">
                  <a:solidFill>
                    <a:srgbClr val="595959"/>
                  </a:solidFill>
                </a:rPr>
                <a:t>&lt;Bag of Tricks for Efficient Text Classification &gt;</a:t>
              </a:r>
              <a:endParaRPr lang="ko-KR" alt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5A0A71-E00D-4F1B-B915-E3B0829EF195}"/>
                </a:ext>
              </a:extLst>
            </p:cNvPr>
            <p:cNvSpPr txBox="1"/>
            <p:nvPr/>
          </p:nvSpPr>
          <p:spPr>
            <a:xfrm>
              <a:off x="6129336" y="5192580"/>
              <a:ext cx="5395748" cy="319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95959"/>
                  </a:solidFill>
                </a:rPr>
                <a:t>논</a:t>
              </a:r>
              <a:r>
                <a:rPr lang="en-US" altLang="ko-KR" sz="1100" dirty="0">
                  <a:solidFill>
                    <a:srgbClr val="595959"/>
                  </a:solidFill>
                </a:rPr>
                <a:t>2 </a:t>
              </a:r>
              <a:r>
                <a:rPr lang="en-US" altLang="ko-KR" sz="1400" dirty="0">
                  <a:solidFill>
                    <a:srgbClr val="595959"/>
                  </a:solidFill>
                </a:rPr>
                <a:t>&lt;Character-level Convolutional Networks for Text Classification&gt;</a:t>
              </a:r>
              <a:endParaRPr lang="ko-KR" alt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BEEB4CC9-24E9-4C72-A839-761AA4E4CEE6}"/>
                </a:ext>
              </a:extLst>
            </p:cNvPr>
            <p:cNvSpPr/>
            <p:nvPr/>
          </p:nvSpPr>
          <p:spPr>
            <a:xfrm>
              <a:off x="2391833" y="2931028"/>
              <a:ext cx="3424767" cy="277839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14BF1448-DB7E-4BAF-BE71-CBEAC3CEBA7B}"/>
                </a:ext>
              </a:extLst>
            </p:cNvPr>
            <p:cNvSpPr/>
            <p:nvPr/>
          </p:nvSpPr>
          <p:spPr>
            <a:xfrm>
              <a:off x="7459133" y="2073778"/>
              <a:ext cx="3774017" cy="277839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28B5D-14A3-4ECC-ABD6-5089C00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Shallow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41073-FCFE-46B1-9ACE-2B32BDF5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모델 사이 </a:t>
            </a:r>
            <a:r>
              <a:rPr lang="en-US" altLang="ko-KR" dirty="0">
                <a:solidFill>
                  <a:srgbClr val="A6B727"/>
                </a:solidFill>
              </a:rPr>
              <a:t>training </a:t>
            </a:r>
            <a:r>
              <a:rPr lang="ko-KR" altLang="en-US" dirty="0">
                <a:solidFill>
                  <a:srgbClr val="A6B727"/>
                </a:solidFill>
              </a:rPr>
              <a:t>시간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A6B727"/>
                </a:solidFill>
              </a:rPr>
              <a:t>inference </a:t>
            </a:r>
            <a:r>
              <a:rPr lang="ko-KR" altLang="en-US" dirty="0">
                <a:solidFill>
                  <a:srgbClr val="A6B727"/>
                </a:solidFill>
              </a:rPr>
              <a:t>시간</a:t>
            </a:r>
            <a:r>
              <a:rPr lang="ko-KR" altLang="en-US" dirty="0"/>
              <a:t>에는 </a:t>
            </a:r>
            <a:r>
              <a:rPr lang="ko-KR" altLang="en-US" b="1" dirty="0">
                <a:solidFill>
                  <a:srgbClr val="A6B727"/>
                </a:solidFill>
              </a:rPr>
              <a:t>굉장히 큰 </a:t>
            </a:r>
            <a:r>
              <a:rPr lang="en-US" altLang="ko-KR" b="1" dirty="0">
                <a:solidFill>
                  <a:srgbClr val="A6B727"/>
                </a:solidFill>
              </a:rPr>
              <a:t>Gap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ko-KR" altLang="en-US" dirty="0"/>
              <a:t>논</a:t>
            </a:r>
            <a:r>
              <a:rPr lang="en-US" altLang="ko-KR" dirty="0"/>
              <a:t>1 : </a:t>
            </a:r>
            <a:r>
              <a:rPr lang="ko-KR" altLang="en-US" dirty="0"/>
              <a:t>초 단위 훈련 </a:t>
            </a:r>
            <a:r>
              <a:rPr lang="en-US" altLang="ko-KR" dirty="0"/>
              <a:t>/ </a:t>
            </a:r>
            <a:r>
              <a:rPr lang="ko-KR" altLang="en-US" dirty="0"/>
              <a:t>논</a:t>
            </a:r>
            <a:r>
              <a:rPr lang="en-US" altLang="ko-KR" dirty="0"/>
              <a:t>2 : </a:t>
            </a:r>
            <a:r>
              <a:rPr lang="ko-KR" altLang="en-US" dirty="0"/>
              <a:t>시간 단위 훈련</a:t>
            </a:r>
            <a:endParaRPr lang="en-US" altLang="ko-KR" dirty="0"/>
          </a:p>
          <a:p>
            <a:r>
              <a:rPr lang="ko-KR" altLang="en-US" dirty="0"/>
              <a:t>논</a:t>
            </a:r>
            <a:r>
              <a:rPr lang="en-US" altLang="ko-KR" dirty="0"/>
              <a:t>2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en-US" altLang="ko-KR" dirty="0"/>
              <a:t>“which would be a </a:t>
            </a:r>
            <a:r>
              <a:rPr lang="en-US" altLang="ko-KR" b="1" dirty="0">
                <a:solidFill>
                  <a:srgbClr val="A6B727"/>
                </a:solidFill>
              </a:rPr>
              <a:t>game changer </a:t>
            </a:r>
            <a:r>
              <a:rPr lang="en-US" altLang="ko-KR" dirty="0"/>
              <a:t>when it comes to choosing the hyperparameters.”</a:t>
            </a:r>
          </a:p>
          <a:p>
            <a:pPr marL="274320" lvl="1" indent="0" algn="r">
              <a:buNone/>
            </a:pPr>
            <a:r>
              <a:rPr lang="ko-KR" altLang="en-US" dirty="0"/>
              <a:t>→ </a:t>
            </a:r>
            <a:r>
              <a:rPr lang="en-US" altLang="ko-KR" dirty="0"/>
              <a:t>hyperparameter</a:t>
            </a:r>
            <a:r>
              <a:rPr lang="ko-KR" altLang="en-US" dirty="0"/>
              <a:t>가 바뀔 때 마다 학습방향이 바뀐다는 뜻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관한 </a:t>
            </a:r>
            <a:r>
              <a:rPr lang="en-US" altLang="ko-KR" dirty="0"/>
              <a:t>assumption</a:t>
            </a:r>
            <a:r>
              <a:rPr lang="ko-KR" altLang="en-US" dirty="0"/>
              <a:t>이 전혀 없음</a:t>
            </a:r>
            <a:endParaRPr lang="en-US" altLang="ko-KR" dirty="0"/>
          </a:p>
          <a:p>
            <a:pPr lvl="2"/>
            <a:r>
              <a:rPr lang="ko-KR" altLang="en-US" dirty="0"/>
              <a:t>최하위 </a:t>
            </a:r>
            <a:r>
              <a:rPr lang="en-US" altLang="ko-KR" dirty="0"/>
              <a:t>level</a:t>
            </a:r>
            <a:r>
              <a:rPr lang="ko-KR" altLang="en-US" dirty="0"/>
              <a:t>에서 </a:t>
            </a:r>
            <a:r>
              <a:rPr lang="en-US" altLang="ko-KR" dirty="0"/>
              <a:t>text</a:t>
            </a:r>
            <a:r>
              <a:rPr lang="ko-KR" altLang="en-US" dirty="0"/>
              <a:t>를 단순히 </a:t>
            </a:r>
            <a:r>
              <a:rPr lang="en-US" altLang="ko-KR" dirty="0"/>
              <a:t>character</a:t>
            </a:r>
            <a:r>
              <a:rPr lang="ko-KR" altLang="en-US" dirty="0"/>
              <a:t>의 </a:t>
            </a:r>
            <a:r>
              <a:rPr lang="en-US" altLang="ko-KR" dirty="0"/>
              <a:t>sequence</a:t>
            </a:r>
            <a:r>
              <a:rPr lang="ko-KR" altLang="en-US" dirty="0"/>
              <a:t>로만 취급</a:t>
            </a:r>
            <a:endParaRPr lang="en-US" altLang="ko-KR" dirty="0"/>
          </a:p>
          <a:p>
            <a:pPr lvl="2"/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가 완전히 </a:t>
            </a:r>
            <a:r>
              <a:rPr lang="en-US" altLang="ko-KR" dirty="0"/>
              <a:t>context</a:t>
            </a:r>
            <a:r>
              <a:rPr lang="ko-KR" altLang="en-US" dirty="0"/>
              <a:t>를 인식하지 못하는 방식으로 구현</a:t>
            </a:r>
            <a:endParaRPr lang="en-US" altLang="ko-KR" dirty="0"/>
          </a:p>
          <a:p>
            <a:pPr lvl="1"/>
            <a:r>
              <a:rPr lang="en-US" altLang="ko-KR" dirty="0"/>
              <a:t> CPU</a:t>
            </a:r>
            <a:r>
              <a:rPr lang="ko-KR" altLang="en-US" dirty="0"/>
              <a:t>상에서 빠르게 작동하도록 디자인 된 훨씬 가벼운 모델</a:t>
            </a:r>
            <a:endParaRPr lang="en-US" altLang="ko-KR" dirty="0"/>
          </a:p>
          <a:p>
            <a:pPr lvl="2"/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와 </a:t>
            </a:r>
            <a:r>
              <a:rPr lang="en-US" altLang="ko-KR" dirty="0" err="1"/>
              <a:t>softmax</a:t>
            </a:r>
            <a:r>
              <a:rPr lang="en-US" altLang="ko-KR" dirty="0"/>
              <a:t> classification</a:t>
            </a:r>
            <a:r>
              <a:rPr lang="ko-KR" altLang="en-US" dirty="0"/>
              <a:t>을 결합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4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89A10-748C-4543-8126-EABE2886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Kaggle</a:t>
            </a:r>
            <a:r>
              <a:rPr lang="ko-KR" altLang="en-US" dirty="0"/>
              <a:t> </a:t>
            </a:r>
            <a:r>
              <a:rPr lang="en-US" altLang="ko-KR" dirty="0"/>
              <a:t>Wining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820B9-1FFE-424B-A215-E2D4629C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55" y="1244378"/>
            <a:ext cx="11509513" cy="5613621"/>
          </a:xfrm>
        </p:spPr>
        <p:txBody>
          <a:bodyPr>
            <a:normAutofit/>
          </a:bodyPr>
          <a:lstStyle/>
          <a:p>
            <a:r>
              <a:rPr lang="en-US" altLang="ko-KR" dirty="0"/>
              <a:t>Kaggle</a:t>
            </a:r>
            <a:r>
              <a:rPr lang="ko-KR" altLang="en-US" dirty="0"/>
              <a:t> </a:t>
            </a:r>
            <a:r>
              <a:rPr lang="en-US" altLang="ko-KR" dirty="0"/>
              <a:t>wining solution </a:t>
            </a:r>
            <a:r>
              <a:rPr lang="ko-KR" altLang="en-US" dirty="0"/>
              <a:t>→ </a:t>
            </a:r>
            <a:r>
              <a:rPr lang="en-US" altLang="ko-KR" b="1" dirty="0">
                <a:solidFill>
                  <a:srgbClr val="A6B727"/>
                </a:solidFill>
              </a:rPr>
              <a:t>Customized</a:t>
            </a:r>
            <a:r>
              <a:rPr lang="ko-KR" altLang="en-US" b="1" dirty="0">
                <a:solidFill>
                  <a:srgbClr val="A6B727"/>
                </a:solidFill>
              </a:rPr>
              <a:t> </a:t>
            </a:r>
            <a:r>
              <a:rPr lang="en-US" altLang="ko-KR" b="1" dirty="0">
                <a:solidFill>
                  <a:srgbClr val="A6B727"/>
                </a:solidFill>
              </a:rPr>
              <a:t>Ensemble</a:t>
            </a:r>
            <a:r>
              <a:rPr lang="ko-KR" altLang="en-US" dirty="0"/>
              <a:t>이 지배적</a:t>
            </a:r>
          </a:p>
          <a:p>
            <a:r>
              <a:rPr lang="en-US" altLang="ko-KR" dirty="0"/>
              <a:t>Gradient Boosting Machine, RNN, CNN </a:t>
            </a:r>
            <a:r>
              <a:rPr lang="ko-KR" altLang="en-US" dirty="0"/>
              <a:t>과 같은 여러 모델로 구성</a:t>
            </a:r>
            <a:endParaRPr lang="en-US" altLang="ko-KR" dirty="0"/>
          </a:p>
          <a:p>
            <a:pPr lvl="2"/>
            <a:r>
              <a:rPr lang="ko-KR" altLang="en-US" dirty="0"/>
              <a:t>최하위 </a:t>
            </a:r>
            <a:r>
              <a:rPr lang="en-US" altLang="ko-KR" dirty="0"/>
              <a:t>level</a:t>
            </a:r>
            <a:r>
              <a:rPr lang="ko-KR" altLang="en-US" dirty="0"/>
              <a:t>에서 </a:t>
            </a:r>
            <a:r>
              <a:rPr lang="en-US" altLang="ko-KR" dirty="0"/>
              <a:t>text</a:t>
            </a:r>
            <a:r>
              <a:rPr lang="ko-KR" altLang="en-US" dirty="0"/>
              <a:t>를 단순히 </a:t>
            </a:r>
            <a:r>
              <a:rPr lang="en-US" altLang="ko-KR" dirty="0"/>
              <a:t>character</a:t>
            </a:r>
            <a:r>
              <a:rPr lang="ko-KR" altLang="en-US" dirty="0"/>
              <a:t>의 </a:t>
            </a:r>
            <a:r>
              <a:rPr lang="en-US" altLang="ko-KR" dirty="0"/>
              <a:t>sequence</a:t>
            </a:r>
            <a:r>
              <a:rPr lang="ko-KR" altLang="en-US" dirty="0"/>
              <a:t>로만 취급</a:t>
            </a:r>
            <a:endParaRPr lang="en-US" altLang="ko-KR" dirty="0"/>
          </a:p>
          <a:p>
            <a:pPr lvl="2"/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가 완전히 </a:t>
            </a:r>
            <a:r>
              <a:rPr lang="en-US" altLang="ko-KR" dirty="0"/>
              <a:t>context</a:t>
            </a:r>
            <a:r>
              <a:rPr lang="ko-KR" altLang="en-US" dirty="0"/>
              <a:t>를 인식하지 못하는 방식으로 구현</a:t>
            </a:r>
            <a:endParaRPr lang="en-US" altLang="ko-KR" dirty="0"/>
          </a:p>
          <a:p>
            <a:r>
              <a:rPr lang="ko-KR" altLang="en-US" b="1" dirty="0">
                <a:solidFill>
                  <a:srgbClr val="A6B727"/>
                </a:solidFill>
              </a:rPr>
              <a:t>교훈</a:t>
            </a:r>
            <a:endParaRPr lang="en-US" altLang="ko-KR" b="1" dirty="0">
              <a:solidFill>
                <a:srgbClr val="A6B727"/>
              </a:solidFill>
            </a:endParaRPr>
          </a:p>
          <a:p>
            <a:pPr marL="274320" lvl="1" indent="0">
              <a:buNone/>
            </a:pPr>
            <a:r>
              <a:rPr lang="ko-KR" altLang="en-US" dirty="0">
                <a:solidFill>
                  <a:srgbClr val="595959"/>
                </a:solidFill>
              </a:rPr>
              <a:t>모델 설계의 과정 안에서 특정 </a:t>
            </a:r>
            <a:r>
              <a:rPr lang="en-US" altLang="ko-KR" dirty="0">
                <a:solidFill>
                  <a:srgbClr val="595959"/>
                </a:solidFill>
              </a:rPr>
              <a:t>task</a:t>
            </a:r>
            <a:r>
              <a:rPr lang="ko-KR" altLang="en-US" dirty="0">
                <a:solidFill>
                  <a:srgbClr val="595959"/>
                </a:solidFill>
              </a:rPr>
              <a:t>에 대한 </a:t>
            </a:r>
            <a:r>
              <a:rPr lang="ko-KR" altLang="en-US" b="1" dirty="0">
                <a:solidFill>
                  <a:srgbClr val="A6B727"/>
                </a:solidFill>
              </a:rPr>
              <a:t>최고의 </a:t>
            </a:r>
            <a:r>
              <a:rPr lang="en-US" altLang="ko-KR" b="1" dirty="0">
                <a:solidFill>
                  <a:srgbClr val="A6B727"/>
                </a:solidFill>
              </a:rPr>
              <a:t>performance</a:t>
            </a:r>
            <a:r>
              <a:rPr lang="ko-KR" altLang="en-US" b="1" dirty="0">
                <a:solidFill>
                  <a:srgbClr val="A6B727"/>
                </a:solidFill>
              </a:rPr>
              <a:t>를 얻어내는 일</a:t>
            </a:r>
            <a:r>
              <a:rPr lang="ko-KR" altLang="en-US" dirty="0">
                <a:solidFill>
                  <a:srgbClr val="595959"/>
                </a:solidFill>
              </a:rPr>
              <a:t>은 과학이기 보단 </a:t>
            </a:r>
            <a:r>
              <a:rPr lang="ko-KR" altLang="en-US" b="1" dirty="0">
                <a:solidFill>
                  <a:srgbClr val="A6B727"/>
                </a:solidFill>
              </a:rPr>
              <a:t>예술</a:t>
            </a:r>
            <a:r>
              <a:rPr lang="ko-KR" altLang="en-US" dirty="0">
                <a:solidFill>
                  <a:srgbClr val="595959"/>
                </a:solidFill>
              </a:rPr>
              <a:t>에 가깝고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</a:p>
          <a:p>
            <a:pPr marL="274320" lvl="1" indent="0">
              <a:buNone/>
            </a:pPr>
            <a:r>
              <a:rPr lang="ko-KR" altLang="en-US" dirty="0">
                <a:solidFill>
                  <a:srgbClr val="595959"/>
                </a:solidFill>
              </a:rPr>
              <a:t>복잡한 파이프라인의 </a:t>
            </a:r>
            <a:r>
              <a:rPr lang="ko-KR" altLang="en-US" b="1" dirty="0">
                <a:solidFill>
                  <a:srgbClr val="A6B727"/>
                </a:solidFill>
              </a:rPr>
              <a:t>섬세한 튜닝</a:t>
            </a:r>
            <a:r>
              <a:rPr lang="ko-KR" altLang="en-US" dirty="0">
                <a:solidFill>
                  <a:srgbClr val="595959"/>
                </a:solidFill>
              </a:rPr>
              <a:t>이 필요하다 </a:t>
            </a:r>
            <a:r>
              <a:rPr lang="en-US" altLang="ko-KR" sz="1000" dirty="0">
                <a:solidFill>
                  <a:srgbClr val="595959"/>
                </a:solidFill>
              </a:rPr>
              <a:t>(</a:t>
            </a:r>
            <a:r>
              <a:rPr lang="ko-KR" altLang="en-US" sz="1000" dirty="0" err="1">
                <a:solidFill>
                  <a:srgbClr val="595959"/>
                </a:solidFill>
              </a:rPr>
              <a:t>ㅇㅎㅅ</a:t>
            </a:r>
            <a:r>
              <a:rPr lang="en-US" altLang="ko-KR" sz="1000" dirty="0">
                <a:solidFill>
                  <a:srgbClr val="595959"/>
                </a:solidFill>
              </a:rPr>
              <a:t>?)</a:t>
            </a:r>
            <a:r>
              <a:rPr lang="ko-KR" altLang="en-US" b="1" dirty="0">
                <a:solidFill>
                  <a:srgbClr val="A6B727"/>
                </a:solidFill>
              </a:rPr>
              <a:t> </a:t>
            </a:r>
            <a:endParaRPr lang="en-US" altLang="ko-KR" b="1" dirty="0">
              <a:solidFill>
                <a:srgbClr val="A6B727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뉴럴넷</a:t>
            </a:r>
            <a:r>
              <a:rPr lang="ko-KR" altLang="en-US" dirty="0">
                <a:solidFill>
                  <a:srgbClr val="595959"/>
                </a:solidFill>
              </a:rPr>
              <a:t> 기반의 </a:t>
            </a:r>
            <a:r>
              <a:rPr lang="en-US" altLang="ko-KR" dirty="0">
                <a:solidFill>
                  <a:srgbClr val="595959"/>
                </a:solidFill>
              </a:rPr>
              <a:t>text classification</a:t>
            </a:r>
            <a:r>
              <a:rPr lang="ko-KR" altLang="en-US" dirty="0">
                <a:solidFill>
                  <a:srgbClr val="595959"/>
                </a:solidFill>
              </a:rPr>
              <a:t>은 전형적인 </a:t>
            </a:r>
            <a:r>
              <a:rPr lang="en-US" altLang="ko-KR" dirty="0">
                <a:solidFill>
                  <a:srgbClr val="595959"/>
                </a:solidFill>
              </a:rPr>
              <a:t>linear meta </a:t>
            </a:r>
            <a:r>
              <a:rPr lang="ko-KR" altLang="en-US" dirty="0">
                <a:solidFill>
                  <a:srgbClr val="595959"/>
                </a:solidFill>
              </a:rPr>
              <a:t>구조를 따름</a:t>
            </a:r>
            <a:endParaRPr lang="en-US" altLang="ko-KR" dirty="0">
              <a:solidFill>
                <a:srgbClr val="595959"/>
              </a:solidFill>
            </a:endParaRP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Embedding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Deep representation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Fully connected part</a:t>
            </a:r>
          </a:p>
        </p:txBody>
      </p:sp>
    </p:spTree>
    <p:extLst>
      <p:ext uri="{BB962C8B-B14F-4D97-AF65-F5344CB8AC3E}">
        <p14:creationId xmlns:p14="http://schemas.microsoft.com/office/powerpoint/2010/main" val="23702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FAAF9-E6A6-45B8-88DA-A2E7D9ED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ED63F-FC1F-4C96-8818-25F6D250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</a:t>
            </a:r>
          </a:p>
          <a:p>
            <a:pPr lvl="1"/>
            <a:r>
              <a:rPr lang="en-US" altLang="ko-KR" dirty="0"/>
              <a:t>Input :</a:t>
            </a:r>
            <a:r>
              <a:rPr lang="ko-KR" altLang="en-US" dirty="0"/>
              <a:t> 단어의</a:t>
            </a:r>
            <a:r>
              <a:rPr lang="en-US" altLang="ko-KR" dirty="0"/>
              <a:t> index</a:t>
            </a:r>
            <a:r>
              <a:rPr lang="ko-KR" altLang="en-US" dirty="0"/>
              <a:t>의 연속 </a:t>
            </a:r>
            <a:r>
              <a:rPr lang="en-US" altLang="ko-KR" dirty="0"/>
              <a:t>(</a:t>
            </a:r>
            <a:r>
              <a:rPr lang="ko-KR" altLang="en-US" dirty="0"/>
              <a:t>단어의 </a:t>
            </a:r>
            <a:r>
              <a:rPr lang="en-US" altLang="ko-KR" dirty="0"/>
              <a:t>matrix)</a:t>
            </a:r>
          </a:p>
          <a:p>
            <a:pPr lvl="1"/>
            <a:r>
              <a:rPr lang="en-US" altLang="ko-KR" dirty="0"/>
              <a:t>Output : vector </a:t>
            </a:r>
            <a:r>
              <a:rPr lang="ko-KR" altLang="en-US" dirty="0"/>
              <a:t>간의 관계의 연속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“weigh</a:t>
            </a:r>
            <a:r>
              <a:rPr lang="ko-KR" altLang="en-US" dirty="0"/>
              <a:t>를 초기화 하는 가장 좋은 방법은 무엇일까</a:t>
            </a:r>
            <a:r>
              <a:rPr lang="en-US" altLang="ko-KR" dirty="0"/>
              <a:t>?”</a:t>
            </a:r>
            <a:r>
              <a:rPr lang="ko-KR" altLang="en-US" dirty="0"/>
              <a:t>를 계속 고민함</a:t>
            </a:r>
            <a:endParaRPr lang="en-US" altLang="ko-KR" dirty="0"/>
          </a:p>
          <a:p>
            <a:r>
              <a:rPr lang="ko-KR" altLang="en-US" dirty="0"/>
              <a:t>해결방법 </a:t>
            </a:r>
            <a:endParaRPr lang="en-US" altLang="ko-KR" dirty="0"/>
          </a:p>
          <a:p>
            <a:pPr lvl="1"/>
            <a:r>
              <a:rPr lang="ko-KR" altLang="en-US" dirty="0"/>
              <a:t>미리 학습된 </a:t>
            </a:r>
            <a:r>
              <a:rPr lang="en-US" altLang="ko-KR" dirty="0"/>
              <a:t>word2vec embedding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 더 낮은 </a:t>
            </a:r>
            <a:r>
              <a:rPr lang="en-US" altLang="ko-KR" dirty="0"/>
              <a:t>learning rate</a:t>
            </a:r>
            <a:r>
              <a:rPr lang="ko-KR" altLang="en-US" dirty="0"/>
              <a:t>를 곱함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learning rate * 0.1)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740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D30DB-25D7-4F70-A75E-C426A986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E9EEB-AC91-40F7-9957-6090D2E9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representation</a:t>
            </a:r>
            <a:r>
              <a:rPr lang="ko-KR" altLang="en-US" dirty="0"/>
              <a:t>의 주요 목적 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ko-KR" altLang="en-US" b="1" dirty="0"/>
              <a:t>연관된 정보</a:t>
            </a:r>
            <a:r>
              <a:rPr lang="ko-KR" altLang="en-US" dirty="0"/>
              <a:t>를 </a:t>
            </a:r>
            <a:r>
              <a:rPr lang="en-US" altLang="ko-KR" b="1" dirty="0">
                <a:solidFill>
                  <a:srgbClr val="A6B727"/>
                </a:solidFill>
              </a:rPr>
              <a:t>Output</a:t>
            </a:r>
            <a:r>
              <a:rPr lang="ko-KR" altLang="en-US" dirty="0"/>
              <a:t>에 응축 </a:t>
            </a:r>
            <a:r>
              <a:rPr lang="en-US" altLang="ko-KR" dirty="0">
                <a:solidFill>
                  <a:srgbClr val="A6B727"/>
                </a:solidFill>
              </a:rPr>
              <a:t>(Condense)</a:t>
            </a:r>
            <a:r>
              <a:rPr lang="ko-KR" altLang="en-US" dirty="0"/>
              <a:t> 하여 표현하는 동시에</a:t>
            </a:r>
            <a:r>
              <a:rPr lang="en-US" altLang="ko-KR" dirty="0"/>
              <a:t>, </a:t>
            </a:r>
          </a:p>
          <a:p>
            <a:pPr marL="4572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단일 </a:t>
            </a:r>
            <a:r>
              <a:rPr lang="en-US" altLang="ko-KR" dirty="0"/>
              <a:t>sample</a:t>
            </a:r>
            <a:r>
              <a:rPr lang="ko-KR" altLang="en-US" dirty="0"/>
              <a:t>을 식별 할 수 있는 부분은 억제</a:t>
            </a:r>
            <a:r>
              <a:rPr lang="en-US" altLang="ko-KR" dirty="0">
                <a:solidFill>
                  <a:srgbClr val="A6B727"/>
                </a:solidFill>
              </a:rPr>
              <a:t>(Suppress) </a:t>
            </a:r>
            <a:r>
              <a:rPr lang="ko-KR" altLang="en-US" dirty="0">
                <a:solidFill>
                  <a:srgbClr val="595959"/>
                </a:solidFill>
              </a:rPr>
              <a:t>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대용량 </a:t>
            </a:r>
            <a:r>
              <a:rPr lang="en-US" altLang="ko-KR" dirty="0"/>
              <a:t>network</a:t>
            </a:r>
            <a:r>
              <a:rPr lang="ko-KR" altLang="en-US" dirty="0"/>
              <a:t>는 </a:t>
            </a:r>
            <a:r>
              <a:rPr lang="en-US" altLang="ko-KR" dirty="0"/>
              <a:t>train set</a:t>
            </a:r>
            <a:r>
              <a:rPr lang="ko-KR" altLang="en-US" dirty="0"/>
              <a:t>에 </a:t>
            </a:r>
            <a:r>
              <a:rPr lang="en-US" altLang="ko-KR" dirty="0"/>
              <a:t>overfitting</a:t>
            </a:r>
            <a:r>
              <a:rPr lang="ko-KR" altLang="en-US" dirty="0"/>
              <a:t>되어서 </a:t>
            </a:r>
            <a:r>
              <a:rPr lang="en-US" altLang="ko-KR" dirty="0"/>
              <a:t>test set</a:t>
            </a:r>
            <a:r>
              <a:rPr lang="ko-KR" altLang="en-US" dirty="0"/>
              <a:t>에서는 제대로 </a:t>
            </a:r>
            <a:r>
              <a:rPr lang="en-US" altLang="ko-KR" dirty="0"/>
              <a:t>perform </a:t>
            </a:r>
            <a:r>
              <a:rPr lang="ko-KR" altLang="en-US" dirty="0"/>
              <a:t>되지 않을 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가능성이 매우 크기 때문에 위와 같은 방법이 매우 바람직함</a:t>
            </a:r>
            <a:endParaRPr lang="ko-KR" alt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3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39BA-CE7E-447C-966B-6D5BDF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Representation -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26E67-D8CF-4E8B-9F56-4644016B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문제가 주어진 문서</a:t>
            </a:r>
            <a:r>
              <a:rPr lang="en-US" altLang="ko-KR" sz="1600" dirty="0"/>
              <a:t>(</a:t>
            </a:r>
            <a:r>
              <a:rPr lang="ko-KR" altLang="en-US" sz="1600" dirty="0"/>
              <a:t>스팸인지 아닌지</a:t>
            </a:r>
            <a:r>
              <a:rPr lang="en-US" altLang="ko-KR" sz="1600" dirty="0"/>
              <a:t>)</a:t>
            </a:r>
            <a:r>
              <a:rPr lang="ko-KR" altLang="en-US" dirty="0"/>
              <a:t>에서 단일 예측을 구하는 것으로 구성 되었을 때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직관적이고</a:t>
            </a:r>
            <a:r>
              <a:rPr lang="en-US" altLang="ko-KR" dirty="0"/>
              <a:t> </a:t>
            </a:r>
            <a:r>
              <a:rPr lang="ko-KR" altLang="en-US" dirty="0"/>
              <a:t>신뢰할 수 있는  구성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Hidden state</a:t>
            </a:r>
            <a:r>
              <a:rPr lang="ko-KR" altLang="en-US" dirty="0"/>
              <a:t>에 적용된 </a:t>
            </a:r>
            <a:r>
              <a:rPr lang="en-US" altLang="ko-KR" b="1" dirty="0">
                <a:solidFill>
                  <a:srgbClr val="A6B727"/>
                </a:solidFill>
              </a:rPr>
              <a:t>Multilayer Fully Connected Classification</a:t>
            </a:r>
            <a:endParaRPr lang="en-US" altLang="ko-KR" dirty="0">
              <a:solidFill>
                <a:srgbClr val="A6B727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이 단계에서 전체 </a:t>
            </a:r>
            <a:r>
              <a:rPr lang="en-US" altLang="ko-KR" dirty="0"/>
              <a:t>vector</a:t>
            </a:r>
            <a:r>
              <a:rPr lang="ko-KR" altLang="en-US" dirty="0"/>
              <a:t>는 문서를 요약 기술한 것으로 취급</a:t>
            </a:r>
            <a:endParaRPr lang="en-US" altLang="ko-KR" dirty="0"/>
          </a:p>
          <a:p>
            <a:r>
              <a:rPr lang="en-US" altLang="ko-KR" dirty="0"/>
              <a:t>Main work</a:t>
            </a:r>
            <a:r>
              <a:rPr lang="ko-KR" altLang="en-US" dirty="0"/>
              <a:t>는 </a:t>
            </a:r>
            <a:r>
              <a:rPr lang="en-US" altLang="ko-KR" dirty="0"/>
              <a:t>Recurrent layer</a:t>
            </a:r>
            <a:r>
              <a:rPr lang="ko-KR" altLang="en-US" dirty="0"/>
              <a:t>에서 수행 → </a:t>
            </a:r>
            <a:r>
              <a:rPr lang="ko-KR" altLang="en-US" b="1" dirty="0">
                <a:solidFill>
                  <a:srgbClr val="A6B727"/>
                </a:solidFill>
              </a:rPr>
              <a:t>연관된 정보</a:t>
            </a:r>
            <a:r>
              <a:rPr lang="ko-KR" altLang="en-US" dirty="0"/>
              <a:t>만 캡처하는 것이 중요</a:t>
            </a:r>
            <a:endParaRPr lang="en-US" altLang="ko-KR" dirty="0"/>
          </a:p>
          <a:p>
            <a:r>
              <a:rPr lang="ko-KR" altLang="en-US" dirty="0"/>
              <a:t>자연어</a:t>
            </a:r>
            <a:r>
              <a:rPr lang="en-US" altLang="ko-KR" dirty="0"/>
              <a:t> </a:t>
            </a:r>
            <a:r>
              <a:rPr lang="ko-KR" altLang="en-US" dirty="0"/>
              <a:t>응용 및 </a:t>
            </a:r>
            <a:r>
              <a:rPr lang="en-US" altLang="ko-KR" dirty="0"/>
              <a:t>open science problem</a:t>
            </a:r>
            <a:r>
              <a:rPr lang="ko-KR" altLang="en-US" dirty="0"/>
              <a:t>에서는 위의 도전을 매우 많이 시도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09641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252</TotalTime>
  <Words>743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Corbel</vt:lpstr>
      <vt:lpstr>기본</vt:lpstr>
      <vt:lpstr>tExt Classification algorithms in ML</vt:lpstr>
      <vt:lpstr>Intro</vt:lpstr>
      <vt:lpstr>Benchmarks</vt:lpstr>
      <vt:lpstr>Deep vs. Shallow Learning</vt:lpstr>
      <vt:lpstr>Deep vs. Shallow Learning</vt:lpstr>
      <vt:lpstr>Kaggle Wining Solution</vt:lpstr>
      <vt:lpstr>Embedding</vt:lpstr>
      <vt:lpstr>Deep Representation</vt:lpstr>
      <vt:lpstr>Deep Representation - RNN</vt:lpstr>
      <vt:lpstr>Deep Representation - RNN</vt:lpstr>
      <vt:lpstr>CNN</vt:lpstr>
      <vt:lpstr>Dense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algorithms in ML</dc:title>
  <dc:creator>JangYehoon</dc:creator>
  <cp:lastModifiedBy>JangYehoon</cp:lastModifiedBy>
  <cp:revision>31</cp:revision>
  <cp:lastPrinted>2017-08-04T06:55:19Z</cp:lastPrinted>
  <dcterms:created xsi:type="dcterms:W3CDTF">2017-08-04T02:47:06Z</dcterms:created>
  <dcterms:modified xsi:type="dcterms:W3CDTF">2017-08-04T06:59:20Z</dcterms:modified>
</cp:coreProperties>
</file>