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73" r:id="rId7"/>
    <p:sldId id="274" r:id="rId8"/>
    <p:sldId id="275" r:id="rId9"/>
    <p:sldId id="276" r:id="rId10"/>
    <p:sldId id="267" r:id="rId11"/>
    <p:sldId id="277" r:id="rId12"/>
    <p:sldId id="278" r:id="rId13"/>
    <p:sldId id="279" r:id="rId14"/>
    <p:sldId id="280" r:id="rId15"/>
    <p:sldId id="259" r:id="rId16"/>
  </p:sldIdLst>
  <p:sldSz cx="12188825" cy="6858000"/>
  <p:notesSz cx="6858000" cy="9144000"/>
  <p:defaultTextStyle>
    <a:defPPr rtl="0">
      <a:defRPr lang="ko-k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DEDE"/>
    <a:srgbClr val="E7EFEF"/>
    <a:srgbClr val="007E7F"/>
    <a:srgbClr val="FF0000"/>
    <a:srgbClr val="394404"/>
    <a:srgbClr val="5F6F0F"/>
    <a:srgbClr val="718412"/>
    <a:srgbClr val="65741A"/>
    <a:srgbClr val="70811D"/>
    <a:srgbClr val="7B8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75991" autoAdjust="0"/>
  </p:normalViewPr>
  <p:slideViewPr>
    <p:cSldViewPr>
      <p:cViewPr varScale="1">
        <p:scale>
          <a:sx n="111" d="100"/>
          <a:sy n="111" d="100"/>
        </p:scale>
        <p:origin x="510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7" d="100"/>
          <a:sy n="77" d="100"/>
        </p:scale>
        <p:origin x="3276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A887D2F-47C1-4DF0-A45B-31799E1482F8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2018-06-21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A2A2760C-5D92-40FD-AA3E-9DDE668A4E1E}" type="datetime1">
              <a:rPr lang="ko-KR" altLang="en-US" smtClean="0"/>
              <a:pPr algn="r"/>
              <a:t>2018-06-21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EBA5BD7-F043-4D1B-AA17-CD412FC534DE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1467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0601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3189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4072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7906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3410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7101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8976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대각선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직선 연결선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아래 줄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자유형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/>
            </a:p>
          </p:txBody>
        </p:sp>
        <p:sp>
          <p:nvSpPr>
            <p:cNvPr id="10" name="자유형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/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22" name="날짜 개체 틀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C422937-56A7-4849-B769-94CDB43B3A6C}" type="datetime1">
              <a:rPr lang="ko-KR" altLang="en-US" smtClean="0"/>
              <a:pPr/>
              <a:t>2018-06-21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58004A-88AC-494C-82F5-1939DAB551F8}" type="datetime1">
              <a:rPr lang="ko-KR" altLang="en-US" smtClean="0"/>
              <a:pPr/>
              <a:t>2018-06-21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F850C51-7350-4407-A172-A9D3C3E03FF9}" type="datetime1">
              <a:rPr lang="ko-KR" altLang="en-US" smtClean="0"/>
              <a:pPr/>
              <a:t>2018-06-21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449C0-B038-4879-B7B9-014EE73B294D}" type="datetime1">
              <a:rPr lang="ko-KR" altLang="en-US" smtClean="0"/>
              <a:pPr/>
              <a:t>2018-06-21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대각선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19D4B80-29DA-4548-A8B1-A138FA38F52C}" type="datetime1">
              <a:rPr lang="ko-KR" altLang="en-US" smtClean="0"/>
              <a:pPr/>
              <a:t>2018-06-21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 rtl="0"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 rtl="0"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E3ECEEB-30D4-4A83-9F71-9B928EF53EF6}" type="datetime1">
              <a:rPr lang="ko-KR" altLang="en-US" smtClean="0"/>
              <a:pPr/>
              <a:t>2018-06-21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236E7F-4DD7-4D78-B18F-46EBCC2160A2}" type="datetime1">
              <a:rPr lang="ko-KR" altLang="en-US" smtClean="0"/>
              <a:pPr/>
              <a:t>2018-06-21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E84B4F-EFBF-4756-B8CB-B59713AC6ACA}" type="datetime1">
              <a:rPr lang="ko-KR" altLang="en-US" smtClean="0"/>
              <a:pPr/>
              <a:t>2018-06-21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2705AEF-8982-4ACA-9DC7-A3809AF42DD4}" type="datetime1">
              <a:rPr lang="ko-KR" altLang="en-US" smtClean="0"/>
              <a:pPr/>
              <a:t>2018-06-21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E296B2-2012-46AF-B68B-25AC7D124111}" type="datetime1">
              <a:rPr lang="ko-KR" altLang="en-US" smtClean="0"/>
              <a:pPr/>
              <a:t>2018-06-21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D5D2FF-B6C7-4D79-A1FF-7ADDF3B20192}" type="datetime1">
              <a:rPr lang="ko-KR" altLang="en-US" smtClean="0"/>
              <a:pPr/>
              <a:t>2018-06-21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왼쪽 줄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자유형(F)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B4866B0-FE2E-4A14-B730-E32FA3102CD7}" type="datetime1">
              <a:rPr lang="ko-KR" altLang="en-US" smtClean="0"/>
              <a:pPr/>
              <a:t>2018-06-21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04747" indent="-304747" algn="l" defTabSz="1218987" rtl="0" eaLnBrk="1" latinLnBrk="1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0949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24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18987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2373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2848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9916" y="404664"/>
            <a:ext cx="8735325" cy="2000251"/>
          </a:xfrm>
        </p:spPr>
        <p:txBody>
          <a:bodyPr rtlCol="0"/>
          <a:lstStyle/>
          <a:p>
            <a:pPr rtl="0"/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경영프로세스 </a:t>
            </a:r>
            <a:r>
              <a:rPr lang="en-US" altLang="ko-KR" b="1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3</a:t>
            </a:r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차 보고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3358108" y="5229200"/>
            <a:ext cx="8735325" cy="1752600"/>
          </a:xfrm>
        </p:spPr>
        <p:txBody>
          <a:bodyPr rtlCol="0">
            <a:normAutofit/>
          </a:bodyPr>
          <a:lstStyle/>
          <a:p>
            <a:pPr algn="r"/>
            <a:r>
              <a:rPr lang="ko-KR" altLang="en-US" sz="2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산업경영공학과 </a:t>
            </a:r>
            <a:r>
              <a:rPr lang="en-US" altLang="ko-KR" sz="2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201533209 </a:t>
            </a:r>
            <a:r>
              <a:rPr lang="ko-KR" altLang="en-US" sz="2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김지희 </a:t>
            </a:r>
            <a:br>
              <a:rPr lang="en-US" altLang="ko-KR" sz="2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</a:br>
            <a:r>
              <a:rPr lang="en-US" altLang="ko-KR" sz="2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201533213 </a:t>
            </a:r>
            <a:r>
              <a:rPr lang="ko-KR" altLang="en-US" sz="2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도우미 </a:t>
            </a:r>
            <a:br>
              <a:rPr lang="en-US" altLang="ko-KR" sz="2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</a:br>
            <a:r>
              <a:rPr lang="en-US" altLang="ko-KR" sz="2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201533246 </a:t>
            </a:r>
            <a:r>
              <a:rPr lang="ko-KR" altLang="en-US" sz="2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이선우 </a:t>
            </a:r>
            <a:br>
              <a:rPr lang="en-US" altLang="ko-KR" sz="2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</a:br>
            <a:r>
              <a:rPr lang="en-US" altLang="ko-KR" sz="2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201533258 </a:t>
            </a:r>
            <a:r>
              <a:rPr lang="ko-KR" altLang="en-US" sz="2400" dirty="0" err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장예훈</a:t>
            </a:r>
            <a:endParaRPr lang="ko-KR" altLang="en-US" sz="24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4A2F6-F804-42E4-BB11-1B490ED9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프로젝트 결과 및 기대효과</a:t>
            </a:r>
            <a:endParaRPr lang="en-US" altLang="ko-KR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9A38F-08CC-490A-B182-20A940F9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708177" cy="4462272"/>
          </a:xfrm>
        </p:spPr>
        <p:txBody>
          <a:bodyPr>
            <a:normAutofit/>
          </a:bodyPr>
          <a:lstStyle/>
          <a:p>
            <a:r>
              <a:rPr lang="ko-KR" altLang="en-US" dirty="0"/>
              <a:t>결론</a:t>
            </a:r>
            <a:endParaRPr lang="en-US" altLang="ko-KR" dirty="0"/>
          </a:p>
          <a:p>
            <a:pPr lvl="1"/>
            <a:r>
              <a:rPr lang="ko-KR" altLang="ko-KR" dirty="0"/>
              <a:t>기업의 공정 프로세스에 적합한 설비 배치 도출</a:t>
            </a:r>
            <a:r>
              <a:rPr lang="en-US" altLang="ko-KR" dirty="0"/>
              <a:t> → 2</a:t>
            </a:r>
            <a:r>
              <a:rPr lang="ko-KR" altLang="en-US" dirty="0"/>
              <a:t>번 경로</a:t>
            </a:r>
            <a:endParaRPr lang="en-US" altLang="ko-KR" dirty="0"/>
          </a:p>
          <a:p>
            <a:pPr lvl="1"/>
            <a:r>
              <a:rPr lang="ko-KR" altLang="ko-KR" dirty="0"/>
              <a:t>실제 데이터를 활용하여 자재의 경제적 주문량과 재주문점 도출</a:t>
            </a:r>
          </a:p>
          <a:p>
            <a:pPr lvl="2"/>
            <a:r>
              <a:rPr lang="ko-KR" altLang="ko-KR" dirty="0"/>
              <a:t>사포는 재고가</a:t>
            </a:r>
            <a:r>
              <a:rPr lang="en-US" altLang="ko-KR" dirty="0"/>
              <a:t> 1</a:t>
            </a:r>
            <a:r>
              <a:rPr lang="ko-KR" altLang="ko-KR" dirty="0"/>
              <a:t>개 남은 시기에</a:t>
            </a:r>
            <a:r>
              <a:rPr lang="en-US" altLang="ko-KR" dirty="0"/>
              <a:t> 11</a:t>
            </a:r>
            <a:r>
              <a:rPr lang="ko-KR" altLang="ko-KR" dirty="0"/>
              <a:t>개 주문</a:t>
            </a:r>
            <a:endParaRPr lang="en-US" altLang="ko-KR" sz="1200" dirty="0"/>
          </a:p>
          <a:p>
            <a:pPr lvl="2"/>
            <a:r>
              <a:rPr lang="ko-KR" altLang="ko-KR" dirty="0"/>
              <a:t>페인트는 재고가</a:t>
            </a:r>
            <a:r>
              <a:rPr lang="en-US" altLang="ko-KR" dirty="0"/>
              <a:t> 8</a:t>
            </a:r>
            <a:r>
              <a:rPr lang="ko-KR" altLang="ko-KR" dirty="0"/>
              <a:t>개 남은 시기에</a:t>
            </a:r>
            <a:r>
              <a:rPr lang="en-US" altLang="ko-KR" dirty="0"/>
              <a:t> 27</a:t>
            </a:r>
            <a:r>
              <a:rPr lang="ko-KR" altLang="ko-KR" dirty="0"/>
              <a:t>개 주문</a:t>
            </a:r>
          </a:p>
          <a:p>
            <a:r>
              <a:rPr lang="ko-KR" altLang="en-US" dirty="0"/>
              <a:t>기대효과</a:t>
            </a:r>
            <a:endParaRPr lang="en-US" altLang="ko-KR" dirty="0"/>
          </a:p>
          <a:p>
            <a:pPr lvl="1"/>
            <a:r>
              <a:rPr lang="ko-KR" altLang="ko-KR" dirty="0"/>
              <a:t>다원 산업에 적합한 공정별 배치 방법을 이용하여 </a:t>
            </a:r>
            <a:endParaRPr lang="en-US" altLang="ko-KR" dirty="0"/>
          </a:p>
          <a:p>
            <a:pPr marL="377886" lvl="1" indent="0">
              <a:buNone/>
            </a:pPr>
            <a:r>
              <a:rPr lang="en-US" altLang="ko-KR" dirty="0"/>
              <a:t>  </a:t>
            </a:r>
            <a:r>
              <a:rPr lang="ko-KR" altLang="ko-KR" dirty="0"/>
              <a:t>근무자의 만족도 향상 및 작업 효율 증대 </a:t>
            </a:r>
            <a:endParaRPr lang="ko-KR" altLang="ko-KR" sz="1600" dirty="0"/>
          </a:p>
          <a:p>
            <a:pPr lvl="1"/>
            <a:r>
              <a:rPr lang="ko-KR" altLang="ko-KR" dirty="0"/>
              <a:t>건조 단계에서 발생하는 병목 현상 극복</a:t>
            </a:r>
            <a:endParaRPr lang="ko-KR" altLang="ko-KR" sz="1600" dirty="0"/>
          </a:p>
          <a:p>
            <a:pPr lvl="1"/>
            <a:r>
              <a:rPr lang="ko-KR" altLang="ko-KR" dirty="0"/>
              <a:t>자재주문 시기 및 방법을 체계화하여 </a:t>
            </a:r>
            <a:r>
              <a:rPr lang="ko-KR" altLang="ko-KR" dirty="0" err="1"/>
              <a:t>주문비</a:t>
            </a:r>
            <a:r>
              <a:rPr lang="ko-KR" altLang="ko-KR" dirty="0"/>
              <a:t> 최소화 → 생산비 절감</a:t>
            </a:r>
            <a:endParaRPr lang="ko-KR" altLang="ko-KR" sz="1600" dirty="0"/>
          </a:p>
          <a:p>
            <a:pPr lvl="1"/>
            <a:endParaRPr lang="ko-KR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17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C70B2-B6B1-4CBB-B5FF-A672B8F0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프로젝트 문제점 및 개선점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C3B1E-7F19-4D12-AE6D-53257C76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실제 운영중인 기업이어서 시뮬레이션이 어려움</a:t>
            </a:r>
          </a:p>
          <a:p>
            <a:pPr lvl="0"/>
            <a:r>
              <a:rPr lang="ko-KR" altLang="ko-KR" dirty="0"/>
              <a:t>이론을 현장에 적용할 때 너무 많은 변수 존재</a:t>
            </a:r>
            <a:r>
              <a:rPr lang="en-US" altLang="ko-KR" dirty="0"/>
              <a:t>(</a:t>
            </a:r>
            <a:r>
              <a:rPr lang="ko-KR" altLang="ko-KR" dirty="0"/>
              <a:t>체계화 된 데이터 부족 및 기업 운영 방식 등</a:t>
            </a:r>
            <a:r>
              <a:rPr lang="en-US" altLang="ko-KR" dirty="0"/>
              <a:t>) </a:t>
            </a:r>
            <a:endParaRPr lang="ko-KR" altLang="ko-KR" dirty="0"/>
          </a:p>
          <a:p>
            <a:pPr lvl="0"/>
            <a:r>
              <a:rPr lang="ko-KR" altLang="ko-KR" dirty="0"/>
              <a:t>소규모 기업에 적합한 프로세스 개선 방법에 대한 지식 부족으로 최선의 대안 도출 불가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795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2205980" y="2204864"/>
            <a:ext cx="7069519" cy="122093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8000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Q&amp;A</a:t>
            </a:r>
            <a:endParaRPr lang="ko-KR" altLang="en-US" sz="8000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218883" y="81949"/>
            <a:ext cx="10360501" cy="1223963"/>
          </a:xfrm>
        </p:spPr>
        <p:txBody>
          <a:bodyPr rtlCol="0"/>
          <a:lstStyle/>
          <a:p>
            <a:pPr rtl="0"/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문제점 파악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95EAE6-3A7B-4A89-AC43-BDE43C771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613669"/>
            <a:ext cx="2640969" cy="3096344"/>
          </a:xfrm>
        </p:spPr>
        <p:txBody>
          <a:bodyPr/>
          <a:lstStyle/>
          <a:p>
            <a:pPr marL="0" indent="0">
              <a:lnSpc>
                <a:spcPts val="3600"/>
              </a:lnSpc>
              <a:buNone/>
            </a:pPr>
            <a:r>
              <a:rPr lang="ko-KR" altLang="en-US" dirty="0"/>
              <a:t>① 비고정적 </a:t>
            </a:r>
            <a:br>
              <a:rPr lang="en-US" altLang="ko-KR" dirty="0"/>
            </a:br>
            <a:r>
              <a:rPr lang="ko-KR" altLang="en-US" dirty="0"/>
              <a:t>공정 프로세스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62F1D5-F08C-466D-822A-FA14F43710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684" y="2762988"/>
            <a:ext cx="1737090" cy="17370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E88836-DCDC-4DF2-9A4F-D6073AB17D17}"/>
              </a:ext>
            </a:extLst>
          </p:cNvPr>
          <p:cNvSpPr txBox="1"/>
          <p:nvPr/>
        </p:nvSpPr>
        <p:spPr>
          <a:xfrm>
            <a:off x="837828" y="4798519"/>
            <a:ext cx="4227458" cy="9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ko-KR" dirty="0"/>
              <a:t>- </a:t>
            </a:r>
            <a:r>
              <a:rPr lang="ko-KR" altLang="en-US" dirty="0"/>
              <a:t>계절마다 다른 건조시간</a:t>
            </a:r>
            <a:endParaRPr lang="en-US" altLang="ko-KR" dirty="0"/>
          </a:p>
          <a:p>
            <a:pPr>
              <a:lnSpc>
                <a:spcPts val="3600"/>
              </a:lnSpc>
            </a:pPr>
            <a:r>
              <a:rPr lang="en-US" altLang="ko-KR" dirty="0"/>
              <a:t>- </a:t>
            </a:r>
            <a:r>
              <a:rPr lang="ko-KR" altLang="en-US" dirty="0"/>
              <a:t>불량품 발생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30CF0A9-D5E5-4736-BD3D-DBEE8CC56A58}"/>
              </a:ext>
            </a:extLst>
          </p:cNvPr>
          <p:cNvSpPr txBox="1">
            <a:spLocks/>
          </p:cNvSpPr>
          <p:nvPr/>
        </p:nvSpPr>
        <p:spPr>
          <a:xfrm>
            <a:off x="5130577" y="1557633"/>
            <a:ext cx="3465192" cy="309634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1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09493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240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18987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23733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28480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buNone/>
            </a:pPr>
            <a:r>
              <a:rPr lang="ko-KR" altLang="en-US" dirty="0"/>
              <a:t>② 비규칙적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자재 주문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71A160-6F60-46AA-8C9D-17CBCF20F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030" y="2762988"/>
            <a:ext cx="1296143" cy="129614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3EFB03C-0B46-4218-B2B9-846941C7C7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464" y="3672937"/>
            <a:ext cx="868545" cy="8685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28B1841-38BC-4100-BE0B-20B77FAC2F6A}"/>
              </a:ext>
            </a:extLst>
          </p:cNvPr>
          <p:cNvSpPr txBox="1"/>
          <p:nvPr/>
        </p:nvSpPr>
        <p:spPr>
          <a:xfrm>
            <a:off x="4663472" y="4798519"/>
            <a:ext cx="4068452" cy="1010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dirty="0"/>
              <a:t>-</a:t>
            </a:r>
            <a:r>
              <a:rPr lang="ko-KR" altLang="en-US" dirty="0" err="1"/>
              <a:t>비정기</a:t>
            </a:r>
            <a:r>
              <a:rPr lang="en-US" altLang="ko-KR" dirty="0"/>
              <a:t>·</a:t>
            </a:r>
            <a:r>
              <a:rPr lang="ko-KR" altLang="en-US" dirty="0"/>
              <a:t>정량적 자재주문</a:t>
            </a:r>
            <a:endParaRPr lang="en-US" altLang="ko-KR" dirty="0"/>
          </a:p>
          <a:p>
            <a:pPr>
              <a:lnSpc>
                <a:spcPts val="3700"/>
              </a:lnSpc>
            </a:pPr>
            <a:r>
              <a:rPr lang="en-US" altLang="ko-KR" dirty="0"/>
              <a:t>- </a:t>
            </a:r>
            <a:r>
              <a:rPr lang="ko-KR" altLang="en-US" dirty="0"/>
              <a:t>재고관리 시스템 부재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AE2532A-E030-4A8F-9064-A01A3668CC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222" y="2564904"/>
            <a:ext cx="1758164" cy="175816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B4D1E8A-6ECF-4C07-AFA1-33225E57949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562" y="3588854"/>
            <a:ext cx="940553" cy="940553"/>
          </a:xfrm>
          <a:prstGeom prst="rect">
            <a:avLst/>
          </a:prstGeom>
        </p:spPr>
      </p:pic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267F63CA-5901-4654-ADB3-459552480714}"/>
              </a:ext>
            </a:extLst>
          </p:cNvPr>
          <p:cNvSpPr txBox="1">
            <a:spLocks/>
          </p:cNvSpPr>
          <p:nvPr/>
        </p:nvSpPr>
        <p:spPr>
          <a:xfrm>
            <a:off x="8577955" y="1557633"/>
            <a:ext cx="3465192" cy="309634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1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09493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240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18987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23733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28480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buNone/>
            </a:pPr>
            <a:r>
              <a:rPr lang="ko-KR" altLang="en-US"/>
              <a:t>③ 무질서한 작업장</a:t>
            </a:r>
            <a:endParaRPr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92A5EE-78D5-41D1-9594-3345B5B8E77B}"/>
              </a:ext>
            </a:extLst>
          </p:cNvPr>
          <p:cNvSpPr txBox="1"/>
          <p:nvPr/>
        </p:nvSpPr>
        <p:spPr>
          <a:xfrm>
            <a:off x="8398668" y="4773909"/>
            <a:ext cx="4068452" cy="998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dirty="0"/>
              <a:t>- </a:t>
            </a:r>
            <a:r>
              <a:rPr lang="ko-KR" altLang="en-US" dirty="0"/>
              <a:t>반</a:t>
            </a:r>
            <a:r>
              <a:rPr lang="en-US" altLang="ko-KR" dirty="0"/>
              <a:t> · </a:t>
            </a:r>
            <a:r>
              <a:rPr lang="ko-KR" altLang="en-US" dirty="0"/>
              <a:t>완제품관리 체계 부재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비효율적 제품 이동경로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218883" y="81949"/>
            <a:ext cx="10360501" cy="1223963"/>
          </a:xfrm>
        </p:spPr>
        <p:txBody>
          <a:bodyPr rtlCol="0"/>
          <a:lstStyle/>
          <a:p>
            <a:pPr rtl="0"/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개선방안 실행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95EAE6-3A7B-4A89-AC43-BDE43C771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623" y="1888643"/>
            <a:ext cx="2640969" cy="3096344"/>
          </a:xfrm>
        </p:spPr>
        <p:txBody>
          <a:bodyPr/>
          <a:lstStyle/>
          <a:p>
            <a:pPr marL="0" indent="0">
              <a:lnSpc>
                <a:spcPts val="3600"/>
              </a:lnSpc>
              <a:buNone/>
            </a:pPr>
            <a:r>
              <a:rPr lang="ko-KR" altLang="en-US" dirty="0"/>
              <a:t>① </a:t>
            </a:r>
            <a:r>
              <a:rPr lang="ko-KR" altLang="en-US" dirty="0">
                <a:solidFill>
                  <a:srgbClr val="FFFF00"/>
                </a:solidFill>
              </a:rPr>
              <a:t>건조기 구입            </a:t>
            </a:r>
            <a:r>
              <a:rPr lang="ko-KR" altLang="en-US" dirty="0"/>
              <a:t>및 설치 제안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88836-DCDC-4DF2-9A4F-D6073AB17D17}"/>
              </a:ext>
            </a:extLst>
          </p:cNvPr>
          <p:cNvSpPr txBox="1"/>
          <p:nvPr/>
        </p:nvSpPr>
        <p:spPr>
          <a:xfrm>
            <a:off x="1122618" y="4169925"/>
            <a:ext cx="4227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ko-KR" dirty="0"/>
              <a:t>- </a:t>
            </a:r>
            <a:r>
              <a:rPr lang="ko-KR" altLang="en-US" dirty="0">
                <a:solidFill>
                  <a:srgbClr val="FF0000"/>
                </a:solidFill>
              </a:rPr>
              <a:t>기회비용</a:t>
            </a:r>
            <a:r>
              <a:rPr lang="ko-KR" altLang="en-US" dirty="0"/>
              <a:t> 고려 및 </a:t>
            </a:r>
            <a:br>
              <a:rPr lang="en-US" altLang="ko-KR" dirty="0"/>
            </a:br>
            <a:r>
              <a:rPr lang="ko-KR" altLang="en-US" dirty="0"/>
              <a:t>관리자와</a:t>
            </a:r>
            <a:r>
              <a:rPr lang="en-US" altLang="ko-KR" dirty="0"/>
              <a:t> </a:t>
            </a:r>
            <a:r>
              <a:rPr lang="ko-KR" altLang="en-US" dirty="0"/>
              <a:t>상담 결과 </a:t>
            </a:r>
            <a:r>
              <a:rPr lang="ko-KR" altLang="en-US" dirty="0">
                <a:solidFill>
                  <a:srgbClr val="FF0000"/>
                </a:solidFill>
              </a:rPr>
              <a:t>시뮬레이션 불가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30CF0A9-D5E5-4736-BD3D-DBEE8CC56A58}"/>
              </a:ext>
            </a:extLst>
          </p:cNvPr>
          <p:cNvSpPr txBox="1">
            <a:spLocks/>
          </p:cNvSpPr>
          <p:nvPr/>
        </p:nvSpPr>
        <p:spPr>
          <a:xfrm>
            <a:off x="4566985" y="1822659"/>
            <a:ext cx="3824494" cy="309634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1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09493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240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18987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23733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28480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buNone/>
            </a:pPr>
            <a:r>
              <a:rPr lang="ko-KR" altLang="en-US" dirty="0"/>
              <a:t>② 효율적인 자재주문 위한 </a:t>
            </a:r>
            <a:r>
              <a:rPr lang="en-US" altLang="ko-KR" dirty="0">
                <a:solidFill>
                  <a:srgbClr val="FFFF00"/>
                </a:solidFill>
              </a:rPr>
              <a:t>EOQ </a:t>
            </a:r>
            <a:r>
              <a:rPr lang="ko-KR" altLang="en-US" dirty="0">
                <a:solidFill>
                  <a:srgbClr val="FFFF00"/>
                </a:solidFill>
              </a:rPr>
              <a:t>모델 제작</a:t>
            </a:r>
            <a:endParaRPr lang="en-US" altLang="ko-KR" dirty="0">
              <a:solidFill>
                <a:srgbClr val="FFFF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8B1841-38BC-4100-BE0B-20B77FAC2F6A}"/>
              </a:ext>
            </a:extLst>
          </p:cNvPr>
          <p:cNvSpPr txBox="1"/>
          <p:nvPr/>
        </p:nvSpPr>
        <p:spPr>
          <a:xfrm>
            <a:off x="4880790" y="4655882"/>
            <a:ext cx="4068452" cy="998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dirty="0"/>
              <a:t>- </a:t>
            </a:r>
            <a:r>
              <a:rPr lang="ko-KR" altLang="en-US" dirty="0"/>
              <a:t>자재 이용 및 주문량</a:t>
            </a:r>
            <a:br>
              <a:rPr lang="en-US" altLang="ko-KR" dirty="0"/>
            </a:br>
            <a:r>
              <a:rPr lang="ko-KR" altLang="en-US" dirty="0"/>
              <a:t>데이터 수집 및 모델 도출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267F63CA-5901-4654-ADB3-459552480714}"/>
              </a:ext>
            </a:extLst>
          </p:cNvPr>
          <p:cNvSpPr txBox="1">
            <a:spLocks/>
          </p:cNvSpPr>
          <p:nvPr/>
        </p:nvSpPr>
        <p:spPr>
          <a:xfrm>
            <a:off x="8549386" y="1756753"/>
            <a:ext cx="3465192" cy="309634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1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09493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240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18987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23733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28480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buNone/>
            </a:pPr>
            <a:r>
              <a:rPr lang="ko-KR" altLang="en-US" dirty="0"/>
              <a:t>③ 공정 중 </a:t>
            </a:r>
            <a:r>
              <a:rPr lang="ko-KR" altLang="en-US" dirty="0">
                <a:solidFill>
                  <a:srgbClr val="FFFF00"/>
                </a:solidFill>
              </a:rPr>
              <a:t>최적 설비 배치</a:t>
            </a:r>
            <a:r>
              <a:rPr lang="ko-KR" altLang="en-US" dirty="0"/>
              <a:t> 탐색</a:t>
            </a:r>
            <a:endParaRPr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92A5EE-78D5-41D1-9594-3345B5B8E77B}"/>
              </a:ext>
            </a:extLst>
          </p:cNvPr>
          <p:cNvSpPr txBox="1"/>
          <p:nvPr/>
        </p:nvSpPr>
        <p:spPr>
          <a:xfrm>
            <a:off x="8614175" y="4304029"/>
            <a:ext cx="4068452" cy="998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dirty="0"/>
              <a:t>- </a:t>
            </a:r>
            <a:r>
              <a:rPr lang="ko-KR" altLang="en-US" dirty="0"/>
              <a:t>건조장 위치를 조정</a:t>
            </a:r>
            <a:br>
              <a:rPr lang="en-US" altLang="ko-KR" dirty="0"/>
            </a:br>
            <a:r>
              <a:rPr lang="ko-KR" altLang="en-US" dirty="0">
                <a:solidFill>
                  <a:srgbClr val="FFFF00"/>
                </a:solidFill>
              </a:rPr>
              <a:t>최적 설비 배치 </a:t>
            </a:r>
            <a:r>
              <a:rPr lang="ko-KR" altLang="en-US" dirty="0"/>
              <a:t>탐색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6CF74F2C-3532-4466-B414-905C02EA3213}"/>
              </a:ext>
            </a:extLst>
          </p:cNvPr>
          <p:cNvSpPr/>
          <p:nvPr/>
        </p:nvSpPr>
        <p:spPr>
          <a:xfrm>
            <a:off x="1989956" y="3184628"/>
            <a:ext cx="730547" cy="874502"/>
          </a:xfrm>
          <a:prstGeom prst="downArrow">
            <a:avLst/>
          </a:prstGeom>
          <a:solidFill>
            <a:srgbClr val="007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415A74-4CD2-4016-A9FA-D54D9142F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291" y="3030632"/>
            <a:ext cx="1499725" cy="1499725"/>
          </a:xfrm>
          <a:prstGeom prst="rect">
            <a:avLst/>
          </a:prstGeom>
        </p:spPr>
      </p:pic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872F2349-F225-4860-91CB-F392FA37DCB6}"/>
              </a:ext>
            </a:extLst>
          </p:cNvPr>
          <p:cNvSpPr/>
          <p:nvPr/>
        </p:nvSpPr>
        <p:spPr>
          <a:xfrm>
            <a:off x="9702347" y="3150729"/>
            <a:ext cx="730547" cy="874502"/>
          </a:xfrm>
          <a:prstGeom prst="downArrow">
            <a:avLst/>
          </a:prstGeom>
          <a:solidFill>
            <a:srgbClr val="007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5113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218883" y="81949"/>
            <a:ext cx="10360501" cy="1223963"/>
          </a:xfrm>
        </p:spPr>
        <p:txBody>
          <a:bodyPr rtlCol="0"/>
          <a:lstStyle/>
          <a:p>
            <a:pPr rtl="0"/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최단 경로 도출 실험 개요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E02272-D09D-4A12-BC06-DFFBA5A02FCE}"/>
              </a:ext>
            </a:extLst>
          </p:cNvPr>
          <p:cNvSpPr txBox="1"/>
          <p:nvPr/>
        </p:nvSpPr>
        <p:spPr>
          <a:xfrm>
            <a:off x="1341884" y="1700808"/>
            <a:ext cx="4659505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공정 순서</a:t>
            </a:r>
            <a:b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ko-KR" altLang="ko-KR" b="1" dirty="0" err="1">
                <a:solidFill>
                  <a:srgbClr val="007E7F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도장→건조→연마→건조→포장</a:t>
            </a:r>
            <a:endParaRPr lang="en-US" altLang="ko-KR" b="1" dirty="0">
              <a:solidFill>
                <a:srgbClr val="007E7F"/>
              </a:solidFill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endParaRPr lang="ko-KR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ko-KR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작업자의 걷는 속도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b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ko-KR" altLang="ko-KR" b="1" dirty="0">
                <a:solidFill>
                  <a:srgbClr val="007E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 </a:t>
            </a:r>
            <a:r>
              <a:rPr lang="en-US" altLang="ko-KR" b="1" dirty="0">
                <a:solidFill>
                  <a:srgbClr val="007E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50m/min</a:t>
            </a:r>
            <a:endParaRPr lang="ko-KR" altLang="ko-KR" dirty="0">
              <a:solidFill>
                <a:srgbClr val="007E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ko-KR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가지의 경로를 측정 후 계산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A237183-C1D0-49D7-BD77-E562BB36B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486987"/>
              </p:ext>
            </p:extLst>
          </p:nvPr>
        </p:nvGraphicFramePr>
        <p:xfrm>
          <a:off x="7318548" y="2276872"/>
          <a:ext cx="3456384" cy="3960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368853455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7038151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4479039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799791913"/>
                    </a:ext>
                  </a:extLst>
                </a:gridCol>
              </a:tblGrid>
              <a:tr h="792088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544922"/>
                  </a:ext>
                </a:extLst>
              </a:tr>
              <a:tr h="79208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159967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포장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780688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935647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22977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C9140A1-0996-49C7-9512-C664C560336A}"/>
              </a:ext>
            </a:extLst>
          </p:cNvPr>
          <p:cNvSpPr txBox="1"/>
          <p:nvPr/>
        </p:nvSpPr>
        <p:spPr>
          <a:xfrm>
            <a:off x="7318548" y="1700808"/>
            <a:ext cx="36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작업장 기존 구조도 </a:t>
            </a:r>
            <a:endParaRPr lang="ko-KR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90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218883" y="81949"/>
            <a:ext cx="10360501" cy="1223963"/>
          </a:xfrm>
        </p:spPr>
        <p:txBody>
          <a:bodyPr rtlCol="0"/>
          <a:lstStyle/>
          <a:p>
            <a:pPr rtl="0"/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최단 경로 도출 실험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A237183-C1D0-49D7-BD77-E562BB36B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713285"/>
              </p:ext>
            </p:extLst>
          </p:nvPr>
        </p:nvGraphicFramePr>
        <p:xfrm>
          <a:off x="1210609" y="2168860"/>
          <a:ext cx="3240360" cy="3960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0090">
                  <a:extLst>
                    <a:ext uri="{9D8B030D-6E8A-4147-A177-3AD203B41FA5}">
                      <a16:colId xmlns:a16="http://schemas.microsoft.com/office/drawing/2014/main" val="3688534555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val="2703815104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val="344790398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val="799791913"/>
                    </a:ext>
                  </a:extLst>
                </a:gridCol>
              </a:tblGrid>
              <a:tr h="792088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건조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544922"/>
                  </a:ext>
                </a:extLst>
              </a:tr>
              <a:tr h="79208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159967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포장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780688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935647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22977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C9140A1-0996-49C7-9512-C664C560336A}"/>
              </a:ext>
            </a:extLst>
          </p:cNvPr>
          <p:cNvSpPr txBox="1"/>
          <p:nvPr/>
        </p:nvSpPr>
        <p:spPr>
          <a:xfrm>
            <a:off x="1341884" y="1628800"/>
            <a:ext cx="36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경로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F5A88FD-234A-44F6-8ECD-E02CCFBB6A6D}"/>
              </a:ext>
            </a:extLst>
          </p:cNvPr>
          <p:cNvCxnSpPr>
            <a:cxnSpLocks/>
          </p:cNvCxnSpPr>
          <p:nvPr/>
        </p:nvCxnSpPr>
        <p:spPr>
          <a:xfrm>
            <a:off x="2002697" y="2960948"/>
            <a:ext cx="79208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9B2FAA6-B971-4A09-9BF7-245D70A099D3}"/>
              </a:ext>
            </a:extLst>
          </p:cNvPr>
          <p:cNvCxnSpPr>
            <a:cxnSpLocks/>
          </p:cNvCxnSpPr>
          <p:nvPr/>
        </p:nvCxnSpPr>
        <p:spPr>
          <a:xfrm>
            <a:off x="2794785" y="2960948"/>
            <a:ext cx="0" cy="25922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50BB8BE-06E7-4DB1-B2E9-86703AACF2F3}"/>
              </a:ext>
            </a:extLst>
          </p:cNvPr>
          <p:cNvCxnSpPr>
            <a:cxnSpLocks/>
          </p:cNvCxnSpPr>
          <p:nvPr/>
        </p:nvCxnSpPr>
        <p:spPr>
          <a:xfrm>
            <a:off x="2002697" y="5552425"/>
            <a:ext cx="79208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84E55D7-EC3C-4A59-B0CF-D1297C3C9E91}"/>
              </a:ext>
            </a:extLst>
          </p:cNvPr>
          <p:cNvCxnSpPr>
            <a:cxnSpLocks/>
          </p:cNvCxnSpPr>
          <p:nvPr/>
        </p:nvCxnSpPr>
        <p:spPr>
          <a:xfrm>
            <a:off x="2002697" y="4905164"/>
            <a:ext cx="79208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AED2A34-ECFC-48DA-B3AE-FAA6179077EF}"/>
              </a:ext>
            </a:extLst>
          </p:cNvPr>
          <p:cNvCxnSpPr>
            <a:cxnSpLocks/>
          </p:cNvCxnSpPr>
          <p:nvPr/>
        </p:nvCxnSpPr>
        <p:spPr>
          <a:xfrm>
            <a:off x="2002697" y="4113076"/>
            <a:ext cx="79208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2AEFD80-0B61-4C0B-B310-23C09F7BB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740670"/>
              </p:ext>
            </p:extLst>
          </p:nvPr>
        </p:nvGraphicFramePr>
        <p:xfrm>
          <a:off x="4942284" y="2168860"/>
          <a:ext cx="3240360" cy="3960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0090">
                  <a:extLst>
                    <a:ext uri="{9D8B030D-6E8A-4147-A177-3AD203B41FA5}">
                      <a16:colId xmlns:a16="http://schemas.microsoft.com/office/drawing/2014/main" val="3688534555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val="2703815104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val="344790398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val="799791913"/>
                    </a:ext>
                  </a:extLst>
                </a:gridCol>
              </a:tblGrid>
              <a:tr h="792088">
                <a:tc row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7EF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544922"/>
                  </a:ext>
                </a:extLst>
              </a:tr>
              <a:tr h="79208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159967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포장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780688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연마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건조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935647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도장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22977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61B8EE8-0C57-4E83-AE21-C20415BD5823}"/>
              </a:ext>
            </a:extLst>
          </p:cNvPr>
          <p:cNvSpPr txBox="1"/>
          <p:nvPr/>
        </p:nvSpPr>
        <p:spPr>
          <a:xfrm>
            <a:off x="4762264" y="1592796"/>
            <a:ext cx="36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경로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4D9E20E-C855-4A71-8EF4-DA4233600ABD}"/>
              </a:ext>
            </a:extLst>
          </p:cNvPr>
          <p:cNvCxnSpPr>
            <a:cxnSpLocks/>
          </p:cNvCxnSpPr>
          <p:nvPr/>
        </p:nvCxnSpPr>
        <p:spPr>
          <a:xfrm>
            <a:off x="5770376" y="5552425"/>
            <a:ext cx="79208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75EE917-920D-4ED2-996F-6A2E01D2DFD2}"/>
              </a:ext>
            </a:extLst>
          </p:cNvPr>
          <p:cNvCxnSpPr>
            <a:cxnSpLocks/>
          </p:cNvCxnSpPr>
          <p:nvPr/>
        </p:nvCxnSpPr>
        <p:spPr>
          <a:xfrm>
            <a:off x="5737465" y="4041068"/>
            <a:ext cx="12210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6005109-C8B3-4F78-92BF-F5526E2DA5D7}"/>
              </a:ext>
            </a:extLst>
          </p:cNvPr>
          <p:cNvCxnSpPr/>
          <p:nvPr/>
        </p:nvCxnSpPr>
        <p:spPr>
          <a:xfrm>
            <a:off x="5901651" y="4653136"/>
            <a:ext cx="1620180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F80AE49-2D9F-46F3-89FE-4653DEC1339E}"/>
              </a:ext>
            </a:extLst>
          </p:cNvPr>
          <p:cNvCxnSpPr/>
          <p:nvPr/>
        </p:nvCxnSpPr>
        <p:spPr>
          <a:xfrm flipH="1">
            <a:off x="5701461" y="4712822"/>
            <a:ext cx="1653091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3F1A990-9F3E-4AD5-8E4B-C0459C522CE2}"/>
              </a:ext>
            </a:extLst>
          </p:cNvPr>
          <p:cNvCxnSpPr>
            <a:cxnSpLocks/>
          </p:cNvCxnSpPr>
          <p:nvPr/>
        </p:nvCxnSpPr>
        <p:spPr>
          <a:xfrm>
            <a:off x="6580466" y="4761148"/>
            <a:ext cx="0" cy="83049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10A1D86-F6BD-4850-8244-8E44928C72CA}"/>
              </a:ext>
            </a:extLst>
          </p:cNvPr>
          <p:cNvCxnSpPr>
            <a:cxnSpLocks/>
          </p:cNvCxnSpPr>
          <p:nvPr/>
        </p:nvCxnSpPr>
        <p:spPr>
          <a:xfrm>
            <a:off x="6562464" y="4761148"/>
            <a:ext cx="79208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392E0DF-856B-467C-A2ED-5F3A45BB19D8}"/>
              </a:ext>
            </a:extLst>
          </p:cNvPr>
          <p:cNvCxnSpPr>
            <a:cxnSpLocks/>
          </p:cNvCxnSpPr>
          <p:nvPr/>
        </p:nvCxnSpPr>
        <p:spPr>
          <a:xfrm>
            <a:off x="6958508" y="4041068"/>
            <a:ext cx="0" cy="6480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FCEF50E-7C41-4D5E-BE29-093D779E7DC8}"/>
              </a:ext>
            </a:extLst>
          </p:cNvPr>
          <p:cNvCxnSpPr>
            <a:cxnSpLocks/>
          </p:cNvCxnSpPr>
          <p:nvPr/>
        </p:nvCxnSpPr>
        <p:spPr>
          <a:xfrm>
            <a:off x="6958508" y="4617132"/>
            <a:ext cx="39604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519DD93-DC1F-47AB-9A09-3125235F5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616843"/>
              </p:ext>
            </p:extLst>
          </p:nvPr>
        </p:nvGraphicFramePr>
        <p:xfrm>
          <a:off x="8658297" y="2168860"/>
          <a:ext cx="3240360" cy="3960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0090">
                  <a:extLst>
                    <a:ext uri="{9D8B030D-6E8A-4147-A177-3AD203B41FA5}">
                      <a16:colId xmlns:a16="http://schemas.microsoft.com/office/drawing/2014/main" val="3688534555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val="2703815104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val="344790398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val="799791913"/>
                    </a:ext>
                  </a:extLst>
                </a:gridCol>
              </a:tblGrid>
              <a:tr h="792088">
                <a:tc row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7EF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544922"/>
                  </a:ext>
                </a:extLst>
              </a:tr>
              <a:tr h="79208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159967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포장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건조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780688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연마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BDED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B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935647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도장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229772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C57926FB-210E-4247-AEAD-F9B848BD46C8}"/>
              </a:ext>
            </a:extLst>
          </p:cNvPr>
          <p:cNvSpPr txBox="1"/>
          <p:nvPr/>
        </p:nvSpPr>
        <p:spPr>
          <a:xfrm>
            <a:off x="8478277" y="1592796"/>
            <a:ext cx="36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경로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EB59E32-2998-478E-A9C6-866D28223D6E}"/>
              </a:ext>
            </a:extLst>
          </p:cNvPr>
          <p:cNvCxnSpPr>
            <a:cxnSpLocks/>
          </p:cNvCxnSpPr>
          <p:nvPr/>
        </p:nvCxnSpPr>
        <p:spPr>
          <a:xfrm>
            <a:off x="9486389" y="5552425"/>
            <a:ext cx="79208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86EFE7E-67AA-4B23-A46F-A288B35724BD}"/>
              </a:ext>
            </a:extLst>
          </p:cNvPr>
          <p:cNvCxnSpPr>
            <a:cxnSpLocks/>
          </p:cNvCxnSpPr>
          <p:nvPr/>
        </p:nvCxnSpPr>
        <p:spPr>
          <a:xfrm>
            <a:off x="9453478" y="4041068"/>
            <a:ext cx="161708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8F719E2-3447-4846-BE29-2075E0D2074B}"/>
              </a:ext>
            </a:extLst>
          </p:cNvPr>
          <p:cNvCxnSpPr>
            <a:cxnSpLocks/>
          </p:cNvCxnSpPr>
          <p:nvPr/>
        </p:nvCxnSpPr>
        <p:spPr>
          <a:xfrm flipV="1">
            <a:off x="10296479" y="4221088"/>
            <a:ext cx="774086" cy="828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0D2B51C-7C0E-4A0A-944F-2ED0770CA720}"/>
              </a:ext>
            </a:extLst>
          </p:cNvPr>
          <p:cNvCxnSpPr>
            <a:cxnSpLocks/>
          </p:cNvCxnSpPr>
          <p:nvPr/>
        </p:nvCxnSpPr>
        <p:spPr>
          <a:xfrm flipH="1">
            <a:off x="9486389" y="4905164"/>
            <a:ext cx="42444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DC0BDA6-F4AD-445D-8FBF-E4FA081B02FB}"/>
              </a:ext>
            </a:extLst>
          </p:cNvPr>
          <p:cNvCxnSpPr>
            <a:cxnSpLocks/>
          </p:cNvCxnSpPr>
          <p:nvPr/>
        </p:nvCxnSpPr>
        <p:spPr>
          <a:xfrm>
            <a:off x="10296479" y="4221088"/>
            <a:ext cx="0" cy="137055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F29F252-889E-46B7-9EEF-EEB4BB3A58FC}"/>
              </a:ext>
            </a:extLst>
          </p:cNvPr>
          <p:cNvCxnSpPr>
            <a:cxnSpLocks/>
          </p:cNvCxnSpPr>
          <p:nvPr/>
        </p:nvCxnSpPr>
        <p:spPr>
          <a:xfrm>
            <a:off x="9910836" y="4293096"/>
            <a:ext cx="0" cy="61206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F78DAB0-380D-4C97-ABC1-BB98014A437F}"/>
              </a:ext>
            </a:extLst>
          </p:cNvPr>
          <p:cNvCxnSpPr>
            <a:cxnSpLocks/>
          </p:cNvCxnSpPr>
          <p:nvPr/>
        </p:nvCxnSpPr>
        <p:spPr>
          <a:xfrm flipV="1">
            <a:off x="9909436" y="4293095"/>
            <a:ext cx="1297544" cy="1266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91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218883" y="81949"/>
            <a:ext cx="10360501" cy="1223963"/>
          </a:xfrm>
        </p:spPr>
        <p:txBody>
          <a:bodyPr rtlCol="0"/>
          <a:lstStyle/>
          <a:p>
            <a:pPr rtl="0"/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최단 경로 도출 실험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A237183-C1D0-49D7-BD77-E562BB36B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57828"/>
              </p:ext>
            </p:extLst>
          </p:nvPr>
        </p:nvGraphicFramePr>
        <p:xfrm>
          <a:off x="1791935" y="2096852"/>
          <a:ext cx="3240360" cy="408275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0090">
                  <a:extLst>
                    <a:ext uri="{9D8B030D-6E8A-4147-A177-3AD203B41FA5}">
                      <a16:colId xmlns:a16="http://schemas.microsoft.com/office/drawing/2014/main" val="3688534555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val="2703815104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val="344790398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val="799791913"/>
                    </a:ext>
                  </a:extLst>
                </a:gridCol>
              </a:tblGrid>
              <a:tr h="792088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F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544922"/>
                  </a:ext>
                </a:extLst>
              </a:tr>
              <a:tr h="79208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159967"/>
                  </a:ext>
                </a:extLst>
              </a:tr>
              <a:tr h="39604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포장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780688"/>
                  </a:ext>
                </a:extLst>
              </a:tr>
              <a:tr h="396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건조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620039"/>
                  </a:ext>
                </a:extLst>
              </a:tr>
              <a:tr h="39604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연마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935647"/>
                  </a:ext>
                </a:extLst>
              </a:tr>
              <a:tr h="396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08403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22977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C9140A1-0996-49C7-9512-C664C560336A}"/>
              </a:ext>
            </a:extLst>
          </p:cNvPr>
          <p:cNvSpPr txBox="1"/>
          <p:nvPr/>
        </p:nvSpPr>
        <p:spPr>
          <a:xfrm>
            <a:off x="1923210" y="1556792"/>
            <a:ext cx="36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경로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F5A88FD-234A-44F6-8ECD-E02CCFBB6A6D}"/>
              </a:ext>
            </a:extLst>
          </p:cNvPr>
          <p:cNvCxnSpPr>
            <a:cxnSpLocks/>
          </p:cNvCxnSpPr>
          <p:nvPr/>
        </p:nvCxnSpPr>
        <p:spPr>
          <a:xfrm flipV="1">
            <a:off x="3717803" y="4581128"/>
            <a:ext cx="0" cy="9229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50BB8BE-06E7-4DB1-B2E9-86703AACF2F3}"/>
              </a:ext>
            </a:extLst>
          </p:cNvPr>
          <p:cNvCxnSpPr>
            <a:cxnSpLocks/>
          </p:cNvCxnSpPr>
          <p:nvPr/>
        </p:nvCxnSpPr>
        <p:spPr>
          <a:xfrm>
            <a:off x="2584023" y="5480417"/>
            <a:ext cx="11337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84E55D7-EC3C-4A59-B0CF-D1297C3C9E91}"/>
              </a:ext>
            </a:extLst>
          </p:cNvPr>
          <p:cNvCxnSpPr>
            <a:cxnSpLocks/>
          </p:cNvCxnSpPr>
          <p:nvPr/>
        </p:nvCxnSpPr>
        <p:spPr>
          <a:xfrm>
            <a:off x="3376111" y="4437112"/>
            <a:ext cx="82809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AED2A34-ECFC-48DA-B3AE-FAA6179077EF}"/>
              </a:ext>
            </a:extLst>
          </p:cNvPr>
          <p:cNvCxnSpPr>
            <a:cxnSpLocks/>
          </p:cNvCxnSpPr>
          <p:nvPr/>
        </p:nvCxnSpPr>
        <p:spPr>
          <a:xfrm>
            <a:off x="2584023" y="4041068"/>
            <a:ext cx="79208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61B8EE8-0C57-4E83-AE21-C20415BD5823}"/>
              </a:ext>
            </a:extLst>
          </p:cNvPr>
          <p:cNvSpPr txBox="1"/>
          <p:nvPr/>
        </p:nvSpPr>
        <p:spPr>
          <a:xfrm>
            <a:off x="6634472" y="1556792"/>
            <a:ext cx="36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경로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4D9E20E-C855-4A71-8EF4-DA4233600ABD}"/>
              </a:ext>
            </a:extLst>
          </p:cNvPr>
          <p:cNvCxnSpPr>
            <a:cxnSpLocks/>
          </p:cNvCxnSpPr>
          <p:nvPr/>
        </p:nvCxnSpPr>
        <p:spPr>
          <a:xfrm>
            <a:off x="7642584" y="5516421"/>
            <a:ext cx="79208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75EE917-920D-4ED2-996F-6A2E01D2DFD2}"/>
              </a:ext>
            </a:extLst>
          </p:cNvPr>
          <p:cNvCxnSpPr>
            <a:cxnSpLocks/>
          </p:cNvCxnSpPr>
          <p:nvPr/>
        </p:nvCxnSpPr>
        <p:spPr>
          <a:xfrm>
            <a:off x="7609673" y="4005064"/>
            <a:ext cx="12210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6005109-C8B3-4F78-92BF-F5526E2DA5D7}"/>
              </a:ext>
            </a:extLst>
          </p:cNvPr>
          <p:cNvCxnSpPr>
            <a:cxnSpLocks/>
          </p:cNvCxnSpPr>
          <p:nvPr/>
        </p:nvCxnSpPr>
        <p:spPr>
          <a:xfrm>
            <a:off x="3717803" y="4571831"/>
            <a:ext cx="504402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F80AE49-2D9F-46F3-89FE-4653DEC1339E}"/>
              </a:ext>
            </a:extLst>
          </p:cNvPr>
          <p:cNvCxnSpPr/>
          <p:nvPr/>
        </p:nvCxnSpPr>
        <p:spPr>
          <a:xfrm flipH="1">
            <a:off x="7292620" y="5427797"/>
            <a:ext cx="1653091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3F1A990-9F3E-4AD5-8E4B-C0459C522CE2}"/>
              </a:ext>
            </a:extLst>
          </p:cNvPr>
          <p:cNvCxnSpPr>
            <a:cxnSpLocks/>
          </p:cNvCxnSpPr>
          <p:nvPr/>
        </p:nvCxnSpPr>
        <p:spPr>
          <a:xfrm>
            <a:off x="3376111" y="4041068"/>
            <a:ext cx="0" cy="3960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10A1D86-F6BD-4850-8244-8E44928C72CA}"/>
              </a:ext>
            </a:extLst>
          </p:cNvPr>
          <p:cNvCxnSpPr>
            <a:cxnSpLocks/>
          </p:cNvCxnSpPr>
          <p:nvPr/>
        </p:nvCxnSpPr>
        <p:spPr>
          <a:xfrm>
            <a:off x="3321760" y="4509120"/>
            <a:ext cx="92500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392E0DF-856B-467C-A2ED-5F3A45BB19D8}"/>
              </a:ext>
            </a:extLst>
          </p:cNvPr>
          <p:cNvCxnSpPr>
            <a:cxnSpLocks/>
          </p:cNvCxnSpPr>
          <p:nvPr/>
        </p:nvCxnSpPr>
        <p:spPr>
          <a:xfrm>
            <a:off x="8830716" y="4005064"/>
            <a:ext cx="0" cy="6480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FCEF50E-7C41-4D5E-BE29-093D779E7DC8}"/>
              </a:ext>
            </a:extLst>
          </p:cNvPr>
          <p:cNvCxnSpPr>
            <a:cxnSpLocks/>
          </p:cNvCxnSpPr>
          <p:nvPr/>
        </p:nvCxnSpPr>
        <p:spPr>
          <a:xfrm>
            <a:off x="8270780" y="4437112"/>
            <a:ext cx="313284" cy="2352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9750D99-1B24-477E-B2E0-5B4B22A0C4BC}"/>
              </a:ext>
            </a:extLst>
          </p:cNvPr>
          <p:cNvCxnSpPr>
            <a:cxnSpLocks/>
          </p:cNvCxnSpPr>
          <p:nvPr/>
        </p:nvCxnSpPr>
        <p:spPr>
          <a:xfrm flipH="1">
            <a:off x="2563871" y="4885921"/>
            <a:ext cx="79208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D5DC0AC-36A5-4E4B-B489-AA651E3FC66B}"/>
              </a:ext>
            </a:extLst>
          </p:cNvPr>
          <p:cNvCxnSpPr>
            <a:cxnSpLocks/>
          </p:cNvCxnSpPr>
          <p:nvPr/>
        </p:nvCxnSpPr>
        <p:spPr>
          <a:xfrm>
            <a:off x="8686700" y="5301208"/>
            <a:ext cx="39604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F54F648-8503-4F68-976B-3C63D2DE39F1}"/>
              </a:ext>
            </a:extLst>
          </p:cNvPr>
          <p:cNvCxnSpPr>
            <a:cxnSpLocks/>
          </p:cNvCxnSpPr>
          <p:nvPr/>
        </p:nvCxnSpPr>
        <p:spPr>
          <a:xfrm>
            <a:off x="3355957" y="4509120"/>
            <a:ext cx="0" cy="3960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34E83424-4A01-42A5-AB90-B45C2031E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734789"/>
              </p:ext>
            </p:extLst>
          </p:nvPr>
        </p:nvGraphicFramePr>
        <p:xfrm>
          <a:off x="6814492" y="2096852"/>
          <a:ext cx="3240360" cy="408275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0090">
                  <a:extLst>
                    <a:ext uri="{9D8B030D-6E8A-4147-A177-3AD203B41FA5}">
                      <a16:colId xmlns:a16="http://schemas.microsoft.com/office/drawing/2014/main" val="3688534555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val="2703815104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val="344790398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val="799791913"/>
                    </a:ext>
                  </a:extLst>
                </a:gridCol>
              </a:tblGrid>
              <a:tr h="792088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F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544922"/>
                  </a:ext>
                </a:extLst>
              </a:tr>
              <a:tr h="79208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159967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포장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780688"/>
                  </a:ext>
                </a:extLst>
              </a:tr>
              <a:tr h="39604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연마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B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935647"/>
                  </a:ext>
                </a:extLst>
              </a:tr>
              <a:tr h="396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건조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08403"/>
                  </a:ext>
                </a:extLst>
              </a:tr>
              <a:tr h="39604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도장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229772"/>
                  </a:ext>
                </a:extLst>
              </a:tr>
              <a:tr h="396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665427"/>
                  </a:ext>
                </a:extLst>
              </a:tr>
            </a:tbl>
          </a:graphicData>
        </a:graphic>
      </p:graphicFrame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29C1EBE-85D6-42D2-9BB2-5C2C084F1CB7}"/>
              </a:ext>
            </a:extLst>
          </p:cNvPr>
          <p:cNvCxnSpPr>
            <a:cxnSpLocks/>
          </p:cNvCxnSpPr>
          <p:nvPr/>
        </p:nvCxnSpPr>
        <p:spPr>
          <a:xfrm>
            <a:off x="8740360" y="5365839"/>
            <a:ext cx="0" cy="3011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35EAC6C-9ED8-4ABE-8BB8-F08C6C679CB9}"/>
              </a:ext>
            </a:extLst>
          </p:cNvPr>
          <p:cNvCxnSpPr>
            <a:cxnSpLocks/>
          </p:cNvCxnSpPr>
          <p:nvPr/>
        </p:nvCxnSpPr>
        <p:spPr>
          <a:xfrm>
            <a:off x="7606580" y="5661248"/>
            <a:ext cx="11337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27BEE62-9EF5-4D76-898D-ACC0622800F3}"/>
              </a:ext>
            </a:extLst>
          </p:cNvPr>
          <p:cNvCxnSpPr>
            <a:cxnSpLocks/>
          </p:cNvCxnSpPr>
          <p:nvPr/>
        </p:nvCxnSpPr>
        <p:spPr>
          <a:xfrm>
            <a:off x="8398668" y="5229200"/>
            <a:ext cx="82809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73C2872-9F80-4028-8F66-4BB21BC5C61F}"/>
              </a:ext>
            </a:extLst>
          </p:cNvPr>
          <p:cNvCxnSpPr>
            <a:cxnSpLocks/>
          </p:cNvCxnSpPr>
          <p:nvPr/>
        </p:nvCxnSpPr>
        <p:spPr>
          <a:xfrm>
            <a:off x="7606580" y="4041068"/>
            <a:ext cx="79208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D9AD1C6-AAC3-4648-9774-0B0F8D560F3E}"/>
              </a:ext>
            </a:extLst>
          </p:cNvPr>
          <p:cNvCxnSpPr>
            <a:cxnSpLocks/>
          </p:cNvCxnSpPr>
          <p:nvPr/>
        </p:nvCxnSpPr>
        <p:spPr>
          <a:xfrm>
            <a:off x="8398668" y="5301039"/>
            <a:ext cx="828092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7CC9357-1C4A-4B59-9A65-35A93472049A}"/>
              </a:ext>
            </a:extLst>
          </p:cNvPr>
          <p:cNvCxnSpPr>
            <a:cxnSpLocks/>
          </p:cNvCxnSpPr>
          <p:nvPr/>
        </p:nvCxnSpPr>
        <p:spPr>
          <a:xfrm>
            <a:off x="8398668" y="4041068"/>
            <a:ext cx="36004" cy="11881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E90B235-36A7-4D72-B63E-F526B6DEF170}"/>
              </a:ext>
            </a:extLst>
          </p:cNvPr>
          <p:cNvCxnSpPr>
            <a:cxnSpLocks/>
          </p:cNvCxnSpPr>
          <p:nvPr/>
        </p:nvCxnSpPr>
        <p:spPr>
          <a:xfrm flipV="1">
            <a:off x="8729264" y="5344886"/>
            <a:ext cx="533500" cy="135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1440A93-E471-4EDD-9A8F-6A61615822F5}"/>
              </a:ext>
            </a:extLst>
          </p:cNvPr>
          <p:cNvCxnSpPr>
            <a:cxnSpLocks/>
          </p:cNvCxnSpPr>
          <p:nvPr/>
        </p:nvCxnSpPr>
        <p:spPr>
          <a:xfrm flipH="1">
            <a:off x="7586428" y="4885921"/>
            <a:ext cx="81224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23F63AF-E85E-4C3A-AA82-79805A8A9741}"/>
              </a:ext>
            </a:extLst>
          </p:cNvPr>
          <p:cNvCxnSpPr>
            <a:cxnSpLocks/>
          </p:cNvCxnSpPr>
          <p:nvPr/>
        </p:nvCxnSpPr>
        <p:spPr>
          <a:xfrm>
            <a:off x="8398668" y="4885921"/>
            <a:ext cx="0" cy="4151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04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2">
            <a:extLst>
              <a:ext uri="{FF2B5EF4-FFF2-40B4-BE49-F238E27FC236}">
                <a16:creationId xmlns:a16="http://schemas.microsoft.com/office/drawing/2014/main" id="{0C0D3482-144E-488A-B268-DDC7CB3F5CFE}"/>
              </a:ext>
            </a:extLst>
          </p:cNvPr>
          <p:cNvSpPr txBox="1">
            <a:spLocks/>
          </p:cNvSpPr>
          <p:nvPr/>
        </p:nvSpPr>
        <p:spPr>
          <a:xfrm>
            <a:off x="1218883" y="81949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b="1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8" name="내용 개체 틀 13">
            <a:extLst>
              <a:ext uri="{FF2B5EF4-FFF2-40B4-BE49-F238E27FC236}">
                <a16:creationId xmlns:a16="http://schemas.microsoft.com/office/drawing/2014/main" id="{E363C144-07E3-47E7-AB52-2E7B6BB02BE0}"/>
              </a:ext>
            </a:extLst>
          </p:cNvPr>
          <p:cNvSpPr txBox="1">
            <a:spLocks/>
          </p:cNvSpPr>
          <p:nvPr/>
        </p:nvSpPr>
        <p:spPr>
          <a:xfrm>
            <a:off x="1371283" y="18541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1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09493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240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18987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23733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28480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00"/>
              </a:lnSpc>
              <a:buFont typeface="Arial" pitchFamily="34" charset="0"/>
              <a:buNone/>
            </a:pP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5" name="제목 12">
            <a:extLst>
              <a:ext uri="{FF2B5EF4-FFF2-40B4-BE49-F238E27FC236}">
                <a16:creationId xmlns:a16="http://schemas.microsoft.com/office/drawing/2014/main" id="{1203D2B9-466D-471E-B972-C275BA0EB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283" y="234349"/>
            <a:ext cx="10360501" cy="1223963"/>
          </a:xfrm>
        </p:spPr>
        <p:txBody>
          <a:bodyPr rtlCol="0"/>
          <a:lstStyle/>
          <a:p>
            <a:pPr rtl="0"/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최단 경로 도출 실험 결과</a:t>
            </a:r>
          </a:p>
        </p:txBody>
      </p:sp>
      <p:graphicFrame>
        <p:nvGraphicFramePr>
          <p:cNvPr id="24" name="내용 개체 틀 23">
            <a:extLst>
              <a:ext uri="{FF2B5EF4-FFF2-40B4-BE49-F238E27FC236}">
                <a16:creationId xmlns:a16="http://schemas.microsoft.com/office/drawing/2014/main" id="{A8570CBD-FF1B-4600-A214-14001AB467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318837"/>
              </p:ext>
            </p:extLst>
          </p:nvPr>
        </p:nvGraphicFramePr>
        <p:xfrm>
          <a:off x="1219200" y="1701800"/>
          <a:ext cx="10512584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748">
                  <a:extLst>
                    <a:ext uri="{9D8B030D-6E8A-4147-A177-3AD203B41FA5}">
                      <a16:colId xmlns:a16="http://schemas.microsoft.com/office/drawing/2014/main" val="183355502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968769156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59617983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53725460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4858395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292300824"/>
                    </a:ext>
                  </a:extLst>
                </a:gridCol>
                <a:gridCol w="1748940">
                  <a:extLst>
                    <a:ext uri="{9D8B030D-6E8A-4147-A177-3AD203B41FA5}">
                      <a16:colId xmlns:a16="http://schemas.microsoft.com/office/drawing/2014/main" val="4098833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경로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도장</a:t>
                      </a:r>
                      <a:r>
                        <a:rPr lang="en-US" altLang="ko-KR" sz="2000" dirty="0"/>
                        <a:t>-&gt;</a:t>
                      </a:r>
                      <a:r>
                        <a:rPr lang="ko-KR" altLang="en-US" sz="2000" dirty="0"/>
                        <a:t>건조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건조</a:t>
                      </a:r>
                      <a:r>
                        <a:rPr lang="en-US" altLang="ko-KR" sz="2000" dirty="0"/>
                        <a:t>-&gt;</a:t>
                      </a:r>
                      <a:r>
                        <a:rPr lang="ko-KR" altLang="en-US" sz="2000" dirty="0"/>
                        <a:t>연마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연마</a:t>
                      </a:r>
                      <a:r>
                        <a:rPr lang="en-US" altLang="ko-KR" sz="2000" dirty="0"/>
                        <a:t>-&gt;</a:t>
                      </a:r>
                      <a:r>
                        <a:rPr lang="ko-KR" altLang="en-US" sz="2000" dirty="0"/>
                        <a:t>건조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건조</a:t>
                      </a:r>
                      <a:r>
                        <a:rPr lang="en-US" altLang="ko-KR" sz="2000" dirty="0"/>
                        <a:t>-&gt;</a:t>
                      </a:r>
                      <a:r>
                        <a:rPr lang="ko-KR" altLang="en-US" sz="2000" dirty="0"/>
                        <a:t>포장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총거리</a:t>
                      </a:r>
                      <a:r>
                        <a:rPr lang="en-US" altLang="ko-KR" sz="2000" dirty="0"/>
                        <a:t>(m)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총시간</a:t>
                      </a:r>
                      <a:r>
                        <a:rPr lang="en-US" altLang="ko-KR" sz="2000" dirty="0"/>
                        <a:t>(m)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17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41.5(50</a:t>
                      </a:r>
                      <a:r>
                        <a:rPr lang="ko-KR" altLang="en-US" dirty="0"/>
                        <a:t>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34m(40.8</a:t>
                      </a:r>
                      <a:r>
                        <a:rPr lang="ko-KR" altLang="en-US" dirty="0"/>
                        <a:t>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34m(40.8</a:t>
                      </a:r>
                      <a:r>
                        <a:rPr lang="ko-KR" altLang="en-US" dirty="0"/>
                        <a:t>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24m(28.8</a:t>
                      </a:r>
                      <a:r>
                        <a:rPr lang="ko-KR" altLang="en-US" dirty="0"/>
                        <a:t>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133.5m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분 </a:t>
                      </a:r>
                      <a:r>
                        <a:rPr lang="en-US" altLang="ko-KR" dirty="0"/>
                        <a:t>40.4</a:t>
                      </a:r>
                      <a:r>
                        <a:rPr lang="ko-KR" altLang="en-US" dirty="0"/>
                        <a:t>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57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25(30</a:t>
                      </a:r>
                      <a:r>
                        <a:rPr lang="ko-KR" altLang="en-US" dirty="0"/>
                        <a:t>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15m(18</a:t>
                      </a:r>
                      <a:r>
                        <a:rPr lang="ko-KR" altLang="en-US" dirty="0"/>
                        <a:t>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15m(18</a:t>
                      </a:r>
                      <a:r>
                        <a:rPr lang="ko-KR" altLang="en-US" dirty="0"/>
                        <a:t>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25m(30</a:t>
                      </a:r>
                      <a:r>
                        <a:rPr lang="ko-KR" altLang="en-US" dirty="0"/>
                        <a:t>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80m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분</a:t>
                      </a:r>
                      <a:r>
                        <a:rPr lang="en-US" altLang="ko-KR" dirty="0"/>
                        <a:t>36</a:t>
                      </a:r>
                      <a:r>
                        <a:rPr lang="ko-KR" altLang="en-US" dirty="0"/>
                        <a:t>초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0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35(42</a:t>
                      </a:r>
                      <a:r>
                        <a:rPr lang="ko-KR" altLang="en-US" dirty="0"/>
                        <a:t>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25m(30</a:t>
                      </a:r>
                      <a:r>
                        <a:rPr lang="ko-KR" altLang="en-US" dirty="0"/>
                        <a:t>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25m(30</a:t>
                      </a:r>
                      <a:r>
                        <a:rPr lang="ko-KR" altLang="en-US" dirty="0"/>
                        <a:t>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20m(24</a:t>
                      </a:r>
                      <a:r>
                        <a:rPr lang="ko-KR" altLang="en-US" dirty="0"/>
                        <a:t>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105m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분</a:t>
                      </a: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215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30(36</a:t>
                      </a:r>
                      <a:r>
                        <a:rPr lang="ko-KR" altLang="en-US" dirty="0"/>
                        <a:t>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20m(24</a:t>
                      </a:r>
                      <a:r>
                        <a:rPr lang="ko-KR" altLang="en-US" dirty="0"/>
                        <a:t>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20m(24</a:t>
                      </a:r>
                      <a:r>
                        <a:rPr lang="ko-KR" altLang="en-US" dirty="0"/>
                        <a:t>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20m(24</a:t>
                      </a:r>
                      <a:r>
                        <a:rPr lang="ko-KR" altLang="en-US" dirty="0"/>
                        <a:t>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분</a:t>
                      </a:r>
                      <a:r>
                        <a:rPr lang="en-US" altLang="ko-KR" dirty="0"/>
                        <a:t>48</a:t>
                      </a:r>
                      <a:r>
                        <a:rPr lang="ko-KR" altLang="en-US" dirty="0"/>
                        <a:t>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8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20(24</a:t>
                      </a:r>
                      <a:r>
                        <a:rPr lang="ko-KR" altLang="en-US" dirty="0"/>
                        <a:t>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20m(24</a:t>
                      </a:r>
                      <a:r>
                        <a:rPr lang="ko-KR" altLang="en-US" dirty="0"/>
                        <a:t>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20m(24</a:t>
                      </a:r>
                      <a:r>
                        <a:rPr lang="ko-KR" altLang="en-US" dirty="0"/>
                        <a:t>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30m(36</a:t>
                      </a:r>
                      <a:r>
                        <a:rPr lang="ko-KR" altLang="en-US" dirty="0"/>
                        <a:t>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분</a:t>
                      </a:r>
                      <a:r>
                        <a:rPr lang="en-US" altLang="ko-KR" dirty="0"/>
                        <a:t>48</a:t>
                      </a:r>
                      <a:r>
                        <a:rPr lang="ko-KR" altLang="en-US" dirty="0"/>
                        <a:t>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789836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0B70A07-F92F-40DC-AA09-6E2291BA4A78}"/>
              </a:ext>
            </a:extLst>
          </p:cNvPr>
          <p:cNvSpPr txBox="1"/>
          <p:nvPr/>
        </p:nvSpPr>
        <p:spPr>
          <a:xfrm>
            <a:off x="909836" y="4634898"/>
            <a:ext cx="114282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ko-KR" dirty="0"/>
              <a:t>총거리와 총시간의 합이 가장 적은 </a:t>
            </a:r>
            <a:r>
              <a:rPr lang="ko-KR" altLang="ko-KR" b="1" dirty="0">
                <a:solidFill>
                  <a:srgbClr val="FFFF00"/>
                </a:solidFill>
              </a:rPr>
              <a:t>경로</a:t>
            </a:r>
            <a:r>
              <a:rPr lang="en-US" altLang="ko-KR" b="1" dirty="0">
                <a:solidFill>
                  <a:srgbClr val="FFFF00"/>
                </a:solidFill>
              </a:rPr>
              <a:t>2</a:t>
            </a:r>
            <a:r>
              <a:rPr lang="ko-KR" altLang="ko-KR" dirty="0"/>
              <a:t>가 최적의 경로</a:t>
            </a:r>
          </a:p>
          <a:p>
            <a:r>
              <a:rPr lang="en-US" altLang="ko-KR" sz="2800" dirty="0"/>
              <a:t>- </a:t>
            </a:r>
            <a:r>
              <a:rPr lang="ko-KR" altLang="en-US" sz="2800" b="1" dirty="0"/>
              <a:t>리드타임 최소화 </a:t>
            </a:r>
            <a:r>
              <a:rPr lang="en-US" altLang="ko-KR" sz="2800" b="1" dirty="0"/>
              <a:t>+ </a:t>
            </a:r>
            <a:r>
              <a:rPr lang="ko-KR" altLang="en-US" sz="2800" b="1" dirty="0"/>
              <a:t>작업자 피로도 감소 </a:t>
            </a:r>
            <a:r>
              <a:rPr lang="en-US" altLang="ko-KR" sz="2800" b="1" dirty="0"/>
              <a:t>+ </a:t>
            </a:r>
            <a:r>
              <a:rPr lang="ko-KR" altLang="en-US" sz="2800" b="1" dirty="0"/>
              <a:t>이동 중 제품 손상 발생 감소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FCCE1-887E-4539-9572-C125B9761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경제적 주문량 및 재주문점 도출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ACB0D9-90F1-4249-A32D-1FFDBF5572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ko-KR" altLang="en-US" dirty="0"/>
                  <a:t>사포의 경제적 주문량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단위당 사포가격</a:t>
                </a:r>
                <a:r>
                  <a:rPr lang="en-US" altLang="ko-KR" dirty="0"/>
                  <a:t>: 25,000</a:t>
                </a:r>
                <a:r>
                  <a:rPr lang="ko-KR" altLang="en-US" dirty="0"/>
                  <a:t>원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재고 유지비율</a:t>
                </a:r>
                <a:r>
                  <a:rPr lang="en-US" altLang="ko-KR" dirty="0"/>
                  <a:t>: 0.2</a:t>
                </a:r>
              </a:p>
              <a:p>
                <a:pPr lvl="1"/>
                <a:r>
                  <a:rPr lang="ko-KR" altLang="en-US" dirty="0"/>
                  <a:t>연간수요</a:t>
                </a:r>
                <a:r>
                  <a:rPr lang="en-US" altLang="ko-KR" dirty="0"/>
                  <a:t>: 108</a:t>
                </a:r>
                <a:r>
                  <a:rPr lang="ko-KR" altLang="en-US" dirty="0"/>
                  <a:t>개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1</a:t>
                </a:r>
                <a:r>
                  <a:rPr lang="ko-KR" altLang="en-US" dirty="0"/>
                  <a:t>회 </a:t>
                </a:r>
                <a:r>
                  <a:rPr lang="ko-KR" altLang="en-US" dirty="0" err="1"/>
                  <a:t>주문비</a:t>
                </a:r>
                <a:r>
                  <a:rPr lang="en-US" altLang="ko-KR" dirty="0"/>
                  <a:t>: 2,500</a:t>
                </a:r>
                <a:r>
                  <a:rPr lang="ko-KR" altLang="en-US" dirty="0"/>
                  <a:t>원</a:t>
                </a:r>
                <a:endParaRPr lang="en-US" altLang="ko-KR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/>
                        <m:t>𝑄</m:t>
                      </m:r>
                      <m:d>
                        <m:dPr>
                          <m:ctrlPr>
                            <a:rPr lang="ko-KR" altLang="ko-KR" sz="1800" i="1"/>
                          </m:ctrlPr>
                        </m:dPr>
                        <m:e>
                          <m:r>
                            <a:rPr lang="ko-KR" altLang="ko-KR" sz="1800" i="1"/>
                            <m:t>경제적 주문량</m:t>
                          </m:r>
                        </m:e>
                      </m:d>
                      <m:r>
                        <a:rPr lang="en-US" altLang="ko-KR" sz="1800" i="1"/>
                        <m:t>=</m:t>
                      </m:r>
                      <m:rad>
                        <m:radPr>
                          <m:degHide m:val="on"/>
                          <m:ctrlPr>
                            <a:rPr lang="ko-KR" altLang="ko-KR" sz="1800" i="1"/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ko-KR" altLang="ko-KR" sz="1800" i="1"/>
                              </m:ctrlPr>
                            </m:fPr>
                            <m:num>
                              <m:r>
                                <a:rPr lang="en-US" altLang="ko-KR" sz="1800" i="1"/>
                                <m:t>2∗</m:t>
                              </m:r>
                              <m:r>
                                <a:rPr lang="ko-KR" altLang="ko-KR" sz="1800" i="1"/>
                                <m:t>연간수요</m:t>
                              </m:r>
                              <m:r>
                                <a:rPr lang="en-US" altLang="ko-KR" sz="1800" i="1"/>
                                <m:t>∗</m:t>
                              </m:r>
                              <m:r>
                                <a:rPr lang="ko-KR" altLang="ko-KR" sz="1800" i="1"/>
                                <m:t>주문비용</m:t>
                              </m:r>
                            </m:num>
                            <m:den>
                              <m:r>
                                <a:rPr lang="ko-KR" altLang="ko-KR" sz="1800" i="1"/>
                                <m:t>재고유지비용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ko-KR" altLang="ko-KR" sz="1800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ko-KR" altLang="ko-KR" sz="2400" i="1"/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ko-KR" altLang="ko-KR" sz="2400" i="1"/>
                              </m:ctrlPr>
                            </m:fPr>
                            <m:num>
                              <m:r>
                                <a:rPr lang="en-US" altLang="ko-KR" sz="2400" i="1"/>
                                <m:t>2×9×12×2500</m:t>
                              </m:r>
                            </m:num>
                            <m:den>
                              <m:r>
                                <a:rPr lang="en-US" altLang="ko-KR" sz="2400" i="1"/>
                                <m:t>2500×0.2</m:t>
                              </m:r>
                            </m:den>
                          </m:f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=10.39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≈11</m:t>
                      </m:r>
                    </m:oMath>
                  </m:oMathPara>
                </a14:m>
                <a:endParaRPr lang="en-US" altLang="ko-KR" sz="2400" dirty="0"/>
              </a:p>
              <a:p>
                <a:r>
                  <a:rPr lang="ko-KR" altLang="en-US" dirty="0"/>
                  <a:t>사포의 재주문점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/>
                        <m:t>rop</m:t>
                      </m:r>
                      <m:d>
                        <m:dPr>
                          <m:ctrlPr>
                            <a:rPr lang="ko-KR" altLang="ko-KR" sz="1800" i="1"/>
                          </m:ctrlPr>
                        </m:dPr>
                        <m:e>
                          <m:r>
                            <a:rPr lang="ko-KR" altLang="ko-KR" sz="1800" i="1"/>
                            <m:t>재주문점</m:t>
                          </m:r>
                        </m:e>
                      </m:d>
                      <m:r>
                        <a:rPr lang="en-US" altLang="ko-KR" sz="1800" i="1"/>
                        <m:t>= </m:t>
                      </m:r>
                      <m:r>
                        <a:rPr lang="ko-KR" altLang="ko-KR" sz="1800" i="1"/>
                        <m:t>연간수요</m:t>
                      </m:r>
                      <m:r>
                        <a:rPr lang="en-US" altLang="ko-KR" sz="1800" i="1"/>
                        <m:t>∗</m:t>
                      </m:r>
                      <m:r>
                        <a:rPr lang="ko-KR" altLang="ko-KR" sz="1800" i="1"/>
                        <m:t>리드타임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ko-KR" altLang="ko-KR" sz="2400" i="1"/>
                          </m:ctrlPr>
                        </m:fPr>
                        <m:num>
                          <m:r>
                            <a:rPr lang="en-US" altLang="ko-KR" sz="2400" i="1"/>
                            <m:t>9</m:t>
                          </m:r>
                        </m:num>
                        <m:den>
                          <m:r>
                            <a:rPr lang="en-US" altLang="ko-KR" sz="2400" i="1"/>
                            <m:t>30</m:t>
                          </m:r>
                        </m:den>
                      </m:f>
                      <m:r>
                        <a:rPr lang="en-US" altLang="ko-KR" sz="2400" i="1"/>
                        <m:t>×3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=0.9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</m:t>
                      </m:r>
                      <m:r>
                        <a:rPr lang="en-US" altLang="ko-KR" sz="2400" i="1"/>
                        <m:t> </m:t>
                      </m:r>
                    </m:oMath>
                  </m:oMathPara>
                </a14:m>
                <a:endParaRPr lang="ko-KR" altLang="ko-KR" sz="24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ACB0D9-90F1-4249-A32D-1FFDBF5572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2" t="-27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48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FCCE1-887E-4539-9572-C125B9761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경제적 주문량 및 재주문점 도출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ACB0D9-90F1-4249-A32D-1FFDBF5572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ko-KR" altLang="en-US" sz="3100" dirty="0"/>
                  <a:t>페인트의 경제적 주문량</a:t>
                </a:r>
                <a:endParaRPr lang="en-US" altLang="ko-KR" sz="3100" dirty="0"/>
              </a:p>
              <a:p>
                <a:pPr lvl="1"/>
                <a:r>
                  <a:rPr lang="ko-KR" altLang="en-US" sz="2600" dirty="0"/>
                  <a:t>단위당 사포가격</a:t>
                </a:r>
                <a:r>
                  <a:rPr lang="en-US" altLang="ko-KR" sz="2600" dirty="0"/>
                  <a:t>: 50,364</a:t>
                </a:r>
                <a:r>
                  <a:rPr lang="ko-KR" altLang="en-US" sz="2600" dirty="0"/>
                  <a:t>원</a:t>
                </a:r>
                <a:endParaRPr lang="en-US" altLang="ko-KR" sz="2600" dirty="0"/>
              </a:p>
              <a:p>
                <a:pPr lvl="1"/>
                <a:r>
                  <a:rPr lang="ko-KR" altLang="en-US" sz="2600" dirty="0"/>
                  <a:t>재고 유지비율</a:t>
                </a:r>
                <a:r>
                  <a:rPr lang="en-US" altLang="ko-KR" sz="2600" dirty="0"/>
                  <a:t>: 0.2</a:t>
                </a:r>
              </a:p>
              <a:p>
                <a:pPr lvl="1"/>
                <a:r>
                  <a:rPr lang="ko-KR" altLang="en-US" sz="2600" dirty="0"/>
                  <a:t>연간수요</a:t>
                </a:r>
                <a:r>
                  <a:rPr lang="en-US" altLang="ko-KR" sz="2600" dirty="0"/>
                  <a:t>: 888</a:t>
                </a:r>
                <a:r>
                  <a:rPr lang="ko-KR" altLang="en-US" sz="2600" dirty="0"/>
                  <a:t>개</a:t>
                </a:r>
                <a:endParaRPr lang="en-US" altLang="ko-KR" sz="2600" dirty="0"/>
              </a:p>
              <a:p>
                <a:pPr lvl="1"/>
                <a:r>
                  <a:rPr lang="en-US" altLang="ko-KR" sz="2600" dirty="0"/>
                  <a:t>1</a:t>
                </a:r>
                <a:r>
                  <a:rPr lang="ko-KR" altLang="en-US" sz="2600" dirty="0"/>
                  <a:t>회 </a:t>
                </a:r>
                <a:r>
                  <a:rPr lang="ko-KR" altLang="en-US" sz="2600" dirty="0" err="1"/>
                  <a:t>주문비</a:t>
                </a:r>
                <a:r>
                  <a:rPr lang="en-US" altLang="ko-KR" sz="2600" dirty="0"/>
                  <a:t>: 4,000</a:t>
                </a:r>
                <a:r>
                  <a:rPr lang="ko-KR" altLang="en-US" sz="2600" dirty="0"/>
                  <a:t>원</a:t>
                </a:r>
                <a:endParaRPr lang="en-US" altLang="ko-KR" sz="26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900" i="1"/>
                        <m:t>𝑄</m:t>
                      </m:r>
                      <m:d>
                        <m:dPr>
                          <m:ctrlPr>
                            <a:rPr lang="ko-KR" altLang="ko-KR" sz="1900" i="1"/>
                          </m:ctrlPr>
                        </m:dPr>
                        <m:e>
                          <m:r>
                            <a:rPr lang="ko-KR" altLang="ko-KR" sz="1900" i="1"/>
                            <m:t>경제적 주문량</m:t>
                          </m:r>
                        </m:e>
                      </m:d>
                      <m:r>
                        <a:rPr lang="en-US" altLang="ko-KR" sz="1900" i="1"/>
                        <m:t>=</m:t>
                      </m:r>
                      <m:rad>
                        <m:radPr>
                          <m:degHide m:val="on"/>
                          <m:ctrlPr>
                            <a:rPr lang="ko-KR" altLang="ko-KR" sz="1900" i="1"/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ko-KR" altLang="ko-KR" sz="1900" i="1"/>
                              </m:ctrlPr>
                            </m:fPr>
                            <m:num>
                              <m:r>
                                <a:rPr lang="en-US" altLang="ko-KR" sz="1900" i="1"/>
                                <m:t>2∗</m:t>
                              </m:r>
                              <m:r>
                                <a:rPr lang="ko-KR" altLang="ko-KR" sz="1900" i="1"/>
                                <m:t>연간수요</m:t>
                              </m:r>
                              <m:r>
                                <a:rPr lang="en-US" altLang="ko-KR" sz="1900" i="1"/>
                                <m:t>∗</m:t>
                              </m:r>
                              <m:r>
                                <a:rPr lang="ko-KR" altLang="ko-KR" sz="1900" i="1"/>
                                <m:t>주문비용</m:t>
                              </m:r>
                            </m:num>
                            <m:den>
                              <m:r>
                                <a:rPr lang="ko-KR" altLang="ko-KR" sz="1900" i="1"/>
                                <m:t>재고유지비용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ko-KR" altLang="ko-KR" sz="19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ko-KR" altLang="ko-KR" sz="2600" i="1"/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ko-KR" altLang="ko-KR" sz="2600" i="1"/>
                              </m:ctrlPr>
                            </m:fPr>
                            <m:num>
                              <m:r>
                                <a:rPr lang="en-US" altLang="ko-KR" sz="2600" i="1"/>
                                <m:t>2×</m:t>
                              </m:r>
                              <m:r>
                                <a:rPr lang="en-US" altLang="ko-KR" sz="2600" b="0" i="1" smtClean="0">
                                  <a:latin typeface="Cambria Math" panose="02040503050406030204" pitchFamily="18" charset="0"/>
                                </a:rPr>
                                <m:t>74</m:t>
                              </m:r>
                              <m:r>
                                <a:rPr lang="en-US" altLang="ko-KR" sz="2600" i="1"/>
                                <m:t>×12×</m:t>
                              </m:r>
                              <m:r>
                                <a:rPr lang="en-US" altLang="ko-KR" sz="2600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  <m:r>
                                <a:rPr lang="en-US" altLang="ko-KR" sz="2600" i="1"/>
                                <m:t>00</m:t>
                              </m:r>
                            </m:num>
                            <m:den>
                              <m:r>
                                <a:rPr lang="en-US" altLang="ko-KR" sz="2600" b="0" i="1" smtClean="0">
                                  <a:latin typeface="Cambria Math" panose="02040503050406030204" pitchFamily="18" charset="0"/>
                                </a:rPr>
                                <m:t>50364</m:t>
                              </m:r>
                              <m:r>
                                <a:rPr lang="en-US" altLang="ko-KR" sz="2600" i="1"/>
                                <m:t>×0.2</m:t>
                              </m:r>
                            </m:den>
                          </m:f>
                          <m:r>
                            <a:rPr lang="en-US" altLang="ko-KR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altLang="ko-KR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600" b="0" i="1" smtClean="0">
                          <a:latin typeface="Cambria Math" panose="02040503050406030204" pitchFamily="18" charset="0"/>
                        </a:rPr>
                        <m:t>26.5</m:t>
                      </m:r>
                      <m:r>
                        <a:rPr lang="en-US" altLang="ko-KR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en-US" altLang="ko-KR" sz="2600" dirty="0"/>
              </a:p>
              <a:p>
                <a:r>
                  <a:rPr lang="ko-KR" altLang="en-US" sz="3100" dirty="0"/>
                  <a:t>페인트의 재주문점</a:t>
                </a:r>
                <a:endParaRPr lang="en-US" altLang="ko-KR" sz="3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100">
                          <a:latin typeface="Cambria Math" panose="02040503050406030204" pitchFamily="18" charset="0"/>
                        </a:rPr>
                        <m:t>rop</m:t>
                      </m:r>
                      <m:d>
                        <m:dPr>
                          <m:ctrlPr>
                            <a:rPr lang="ko-KR" altLang="ko-KR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ko-KR" sz="2100" i="1">
                              <a:latin typeface="Cambria Math" panose="02040503050406030204" pitchFamily="18" charset="0"/>
                            </a:rPr>
                            <m:t>재주문점</m:t>
                          </m:r>
                        </m:e>
                      </m:d>
                      <m:r>
                        <a:rPr lang="en-US" altLang="ko-KR" sz="21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ko-KR" sz="2100" i="1">
                          <a:latin typeface="Cambria Math" panose="02040503050406030204" pitchFamily="18" charset="0"/>
                        </a:rPr>
                        <m:t>연간수요</m:t>
                      </m:r>
                      <m:r>
                        <a:rPr lang="en-US" altLang="ko-KR" sz="21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ko-KR" altLang="ko-KR" sz="2100" i="1">
                          <a:latin typeface="Cambria Math" panose="02040503050406030204" pitchFamily="18" charset="0"/>
                        </a:rPr>
                        <m:t>리드타임</m:t>
                      </m:r>
                    </m:oMath>
                  </m:oMathPara>
                </a14:m>
                <a:endParaRPr lang="en-US" altLang="ko-KR" sz="2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9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ko-KR" altLang="ko-KR" sz="2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900" b="0" i="1" smtClean="0">
                              <a:latin typeface="Cambria Math" panose="02040503050406030204" pitchFamily="18" charset="0"/>
                            </a:rPr>
                            <m:t>74</m:t>
                          </m:r>
                        </m:num>
                        <m:den>
                          <m:r>
                            <a:rPr lang="en-US" altLang="ko-KR" sz="2900" i="1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en-US" altLang="ko-KR" sz="2900" i="1">
                          <a:latin typeface="Cambria Math" panose="02040503050406030204" pitchFamily="18" charset="0"/>
                        </a:rPr>
                        <m:t>×3</m:t>
                      </m:r>
                      <m:r>
                        <a:rPr lang="en-US" altLang="ko-KR" sz="29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900" b="0" i="1" smtClean="0">
                          <a:latin typeface="Cambria Math" panose="02040503050406030204" pitchFamily="18" charset="0"/>
                        </a:rPr>
                        <m:t>7.4</m:t>
                      </m:r>
                      <m:r>
                        <a:rPr lang="en-US" altLang="ko-KR" sz="2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2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en-US" altLang="ko-KR" sz="29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ko-KR" sz="2900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ACB0D9-90F1-4249-A32D-1FFDBF5572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2" t="-27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0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기술 16 x 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0_TF02787990.potx" id="{1F3916BD-AE1C-4D11-97FB-F58D1317D6CE}" vid="{2F65DC67-8246-462C-B1C9-8CF06F29C645}"/>
    </a:ext>
  </a:extLst>
</a:theme>
</file>

<file path=ppt/theme/theme2.xml><?xml version="1.0" encoding="utf-8"?>
<a:theme xmlns:a="http://schemas.openxmlformats.org/drawingml/2006/main" name="Office 테마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3중 회로선 프레젠테이션(와이드스크린)</Template>
  <TotalTime>300</TotalTime>
  <Words>523</Words>
  <Application>Microsoft Office PowerPoint</Application>
  <PresentationFormat>사용자 지정</PresentationFormat>
  <Paragraphs>149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HY중고딕</vt:lpstr>
      <vt:lpstr>맑은 고딕</vt:lpstr>
      <vt:lpstr>맑은 고딕</vt:lpstr>
      <vt:lpstr>Arial</vt:lpstr>
      <vt:lpstr>Calibri</vt:lpstr>
      <vt:lpstr>Cambria Math</vt:lpstr>
      <vt:lpstr>기술 16 x 9</vt:lpstr>
      <vt:lpstr>경영프로세스 3차 보고</vt:lpstr>
      <vt:lpstr>문제점 파악</vt:lpstr>
      <vt:lpstr>개선방안 실행 현황</vt:lpstr>
      <vt:lpstr>최단 경로 도출 실험 개요</vt:lpstr>
      <vt:lpstr>최단 경로 도출 실험</vt:lpstr>
      <vt:lpstr>최단 경로 도출 실험</vt:lpstr>
      <vt:lpstr>최단 경로 도출 실험 결과</vt:lpstr>
      <vt:lpstr>경제적 주문량 및 재주문점 도출</vt:lpstr>
      <vt:lpstr>경제적 주문량 및 재주문점 도출</vt:lpstr>
      <vt:lpstr>프로젝트 결과 및 기대효과</vt:lpstr>
      <vt:lpstr>프로젝트 문제점 및 개선점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경영프로세스 3차 보고</dc:title>
  <dc:creator>김지희</dc:creator>
  <cp:lastModifiedBy>Jang Yehoon</cp:lastModifiedBy>
  <cp:revision>29</cp:revision>
  <dcterms:created xsi:type="dcterms:W3CDTF">2018-05-22T22:50:24Z</dcterms:created>
  <dcterms:modified xsi:type="dcterms:W3CDTF">2018-06-21T07:20:34Z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