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0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A94F4D4-6D96-4505-9863-7B0FEA5F0B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2F2993-3EF3-4E3E-B1EE-4C640C2C16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63C58-827F-4D80-8B7C-D71E50EEC5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B63B737-89B3-4CD9-B2B1-9F256745E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3230ABC-2AFC-43DB-8AFD-2EF87A28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CC698-A189-48C2-8259-7465B5333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1CFE4-4176-4BD9-98FA-1C1ADBB23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0BB86-8DCA-4B96-B1CD-C01D16E28E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수집한 데이터를 </a:t>
            </a:r>
            <a:r>
              <a:rPr lang="ko-KR" altLang="en-US" dirty="0" err="1"/>
              <a:t>보여줘야하는데</a:t>
            </a:r>
            <a:r>
              <a:rPr lang="ko-KR" altLang="en-US" dirty="0"/>
              <a:t> 공정 </a:t>
            </a:r>
            <a:r>
              <a:rPr lang="ko-KR" altLang="en-US" dirty="0" err="1"/>
              <a:t>프로세스랑</a:t>
            </a:r>
            <a:r>
              <a:rPr lang="ko-KR" altLang="en-US" dirty="0"/>
              <a:t> 소요시간 측정 결과가 그나마 공개할 수 있는 데이터라고 하면서 이거만 말할까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거래 </a:t>
            </a:r>
            <a:r>
              <a:rPr lang="ko-KR" altLang="en-US" dirty="0" err="1"/>
              <a:t>명세서랑</a:t>
            </a:r>
            <a:r>
              <a:rPr lang="ko-KR" altLang="en-US" dirty="0"/>
              <a:t> 주문서 같은 거는 업체 기밀이나 보안문제 그런 거 때문에 공개는 안 한다고 하고</a:t>
            </a:r>
            <a:r>
              <a:rPr lang="en-US" altLang="ko-KR" dirty="0"/>
              <a:t>!? </a:t>
            </a:r>
            <a:r>
              <a:rPr lang="ko-KR" altLang="en-US" dirty="0"/>
              <a:t>보고서에 별첨 </a:t>
            </a:r>
            <a:r>
              <a:rPr lang="ko-KR" altLang="en-US" dirty="0" err="1"/>
              <a:t>햇다고</a:t>
            </a:r>
            <a:r>
              <a:rPr lang="ko-KR" altLang="en-US" dirty="0"/>
              <a:t> 하고 대신에 이슈는 뒤에서 말한다고 </a:t>
            </a:r>
            <a:r>
              <a:rPr lang="en-US" altLang="ko-KR" dirty="0"/>
              <a:t>!! </a:t>
            </a:r>
            <a:r>
              <a:rPr lang="ko-KR" altLang="en-US" dirty="0" err="1"/>
              <a:t>장표만들기</a:t>
            </a:r>
            <a:r>
              <a:rPr lang="ko-KR" altLang="en-US" dirty="0"/>
              <a:t> 귀찮아서 아님 </a:t>
            </a:r>
            <a:r>
              <a:rPr lang="ko-KR" altLang="en-US" dirty="0" err="1"/>
              <a:t>ㅎㅎ</a:t>
            </a:r>
            <a:r>
              <a:rPr lang="ko-KR" altLang="en-US" dirty="0"/>
              <a:t> </a:t>
            </a:r>
            <a:r>
              <a:rPr lang="ko-KR" altLang="en-US" dirty="0" err="1"/>
              <a:t>피피티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분이라길래</a:t>
            </a:r>
            <a:r>
              <a:rPr lang="ko-KR" altLang="en-US" dirty="0"/>
              <a:t> </a:t>
            </a:r>
            <a:r>
              <a:rPr lang="ko-KR" altLang="en-US" dirty="0" err="1"/>
              <a:t>ㅎ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D60A-D08A-4978-8742-D0EC1448D5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8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5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5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6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8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bg1">
                <a:lumMod val="85000"/>
                <a:lumOff val="15000"/>
              </a:schemeClr>
            </a:gs>
            <a:gs pos="58000">
              <a:schemeClr val="bg1">
                <a:alpha val="98000"/>
                <a:lumMod val="85000"/>
                <a:lumOff val="15000"/>
              </a:schemeClr>
            </a:gs>
            <a:gs pos="91000">
              <a:schemeClr val="bg1">
                <a:lumMod val="75000"/>
                <a:lumOff val="25000"/>
              </a:schemeClr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2B7024-349F-47EB-A993-193D6F8FC3A5}"/>
              </a:ext>
            </a:extLst>
          </p:cNvPr>
          <p:cNvSpPr/>
          <p:nvPr userDrawn="1"/>
        </p:nvSpPr>
        <p:spPr>
          <a:xfrm>
            <a:off x="0" y="-12330"/>
            <a:ext cx="12192000" cy="8598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3" y="53836"/>
            <a:ext cx="11934773" cy="72749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79" y="1286933"/>
            <a:ext cx="11307642" cy="5080000"/>
          </a:xfrm>
        </p:spPr>
        <p:txBody>
          <a:bodyPr anchor="t">
            <a:normAutofit/>
          </a:bodyPr>
          <a:lstStyle>
            <a:lvl1pPr>
              <a:defRPr sz="28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>
              <a:defRPr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2pPr>
            <a:lvl3pPr>
              <a:defRPr sz="20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3pPr>
            <a:lvl4pPr>
              <a:defRPr sz="18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4pPr>
            <a:lvl5pPr>
              <a:defRPr sz="18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4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0">
              <a:schemeClr val="bg1">
                <a:lumMod val="85000"/>
                <a:lumOff val="15000"/>
              </a:schemeClr>
            </a:gs>
            <a:gs pos="58000">
              <a:schemeClr val="bg1">
                <a:alpha val="98000"/>
                <a:lumMod val="85000"/>
                <a:lumOff val="15000"/>
              </a:schemeClr>
            </a:gs>
            <a:gs pos="91000">
              <a:schemeClr val="bg1">
                <a:lumMod val="75000"/>
                <a:lumOff val="25000"/>
              </a:schemeClr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46" y="3139239"/>
            <a:ext cx="8686800" cy="1468800"/>
          </a:xfrm>
        </p:spPr>
        <p:txBody>
          <a:bodyPr anchor="b">
            <a:normAutofit/>
          </a:bodyPr>
          <a:lstStyle>
            <a:lvl1pPr algn="r">
              <a:defRPr sz="4800" b="0" cap="all"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9318" y="4725522"/>
            <a:ext cx="5718328" cy="14688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4162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3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33AFFA-6EE4-4C79-ABEF-FF7C005F79A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3E1F751-BA3F-4F2F-A0D9-CC628FE4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8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A1FC-A873-4004-A09D-34103725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2694600"/>
            <a:ext cx="9128185" cy="1468800"/>
          </a:xfrm>
        </p:spPr>
        <p:txBody>
          <a:bodyPr>
            <a:normAutofit fontScale="90000"/>
          </a:bodyPr>
          <a:lstStyle/>
          <a:p>
            <a:r>
              <a:rPr lang="ko-KR" altLang="en-US" sz="6000" b="1" cap="none" spc="300" dirty="0">
                <a:ln w="13462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A9E023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고도 B" panose="02000503000000020004" pitchFamily="2" charset="-127"/>
                <a:ea typeface="고도 B" panose="02000503000000020004" pitchFamily="2" charset="-127"/>
              </a:rPr>
              <a:t>경영프로세스 현황보고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14100-D40F-4CED-8B56-A3103F37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1072" y="4294201"/>
            <a:ext cx="5718328" cy="14688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산업경영공학과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201533209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김지희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201533213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도우미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201533246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이선우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201533258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장예훈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BF2F6-36AD-4C95-9F15-FD34F8D963E6}"/>
              </a:ext>
            </a:extLst>
          </p:cNvPr>
          <p:cNvSpPr/>
          <p:nvPr/>
        </p:nvSpPr>
        <p:spPr>
          <a:xfrm>
            <a:off x="11662913" y="0"/>
            <a:ext cx="31055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0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lumOff val="15000"/>
              </a:schemeClr>
            </a:gs>
            <a:gs pos="58000">
              <a:schemeClr val="bg1">
                <a:alpha val="98000"/>
                <a:lumMod val="85000"/>
                <a:lumOff val="15000"/>
              </a:schemeClr>
            </a:gs>
            <a:gs pos="91000">
              <a:schemeClr val="bg1">
                <a:lumMod val="75000"/>
                <a:lumOff val="25000"/>
              </a:schemeClr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8FD5F7-967F-479B-969F-FAE46B8D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업체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A962B6-E836-4208-9EEA-8B96AE5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79" y="1761067"/>
            <a:ext cx="11307642" cy="389466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다원산업</a:t>
            </a:r>
            <a:endParaRPr lang="en-US" altLang="ko-KR" dirty="0"/>
          </a:p>
          <a:p>
            <a:pPr lvl="1"/>
            <a:r>
              <a:rPr lang="ko-KR" altLang="en-US" dirty="0"/>
              <a:t>업체 유형</a:t>
            </a:r>
            <a:r>
              <a:rPr lang="en-US" altLang="ko-KR" dirty="0"/>
              <a:t>: </a:t>
            </a:r>
            <a:r>
              <a:rPr lang="ko-KR" altLang="en-US" dirty="0"/>
              <a:t>가구 제조 기업</a:t>
            </a:r>
            <a:endParaRPr lang="en-US" altLang="ko-KR" dirty="0"/>
          </a:p>
          <a:p>
            <a:pPr lvl="1"/>
            <a:r>
              <a:rPr lang="ko-KR" altLang="en-US" dirty="0"/>
              <a:t>월 매출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1.3</a:t>
            </a:r>
            <a:r>
              <a:rPr lang="ko-KR" altLang="en-US" dirty="0"/>
              <a:t>천만 원</a:t>
            </a:r>
            <a:endParaRPr lang="en-US" altLang="ko-KR" dirty="0"/>
          </a:p>
          <a:p>
            <a:pPr lvl="1"/>
            <a:r>
              <a:rPr lang="ko-KR" altLang="en-US" dirty="0"/>
              <a:t>직원 수</a:t>
            </a:r>
            <a:r>
              <a:rPr lang="en-US" altLang="ko-KR" dirty="0"/>
              <a:t>: 5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dirty="0"/>
              <a:t>취급 제품</a:t>
            </a:r>
            <a:r>
              <a:rPr lang="en-US" altLang="ko-KR" dirty="0"/>
              <a:t>: </a:t>
            </a:r>
            <a:r>
              <a:rPr lang="ko-KR" altLang="en-US" dirty="0" err="1"/>
              <a:t>거실장</a:t>
            </a:r>
            <a:r>
              <a:rPr lang="en-US" altLang="ko-KR" dirty="0"/>
              <a:t>, </a:t>
            </a:r>
            <a:r>
              <a:rPr lang="ko-KR" altLang="en-US" dirty="0"/>
              <a:t>서랍장</a:t>
            </a:r>
            <a:r>
              <a:rPr lang="en-US" altLang="ko-KR" dirty="0"/>
              <a:t>, </a:t>
            </a:r>
            <a:r>
              <a:rPr lang="ko-KR" altLang="en-US" dirty="0" err="1"/>
              <a:t>협탁</a:t>
            </a:r>
            <a:r>
              <a:rPr lang="en-US" altLang="ko-KR" dirty="0"/>
              <a:t>,</a:t>
            </a:r>
            <a:r>
              <a:rPr lang="ko-KR" altLang="en-US" dirty="0"/>
              <a:t> 책장 등의 가정용 가구류</a:t>
            </a:r>
            <a:endParaRPr lang="en-US" altLang="ko-KR" dirty="0"/>
          </a:p>
          <a:p>
            <a:pPr lvl="1"/>
            <a:r>
              <a:rPr lang="ko-KR" altLang="en-US" dirty="0"/>
              <a:t>납품 업체</a:t>
            </a:r>
            <a:r>
              <a:rPr lang="en-US" altLang="ko-KR" dirty="0"/>
              <a:t>: </a:t>
            </a:r>
            <a:r>
              <a:rPr lang="ko-KR" altLang="en-US" dirty="0"/>
              <a:t>한샘 등 대형 가구 제조 및 유통 기업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80C019E-8BDA-4C1C-92B7-7AC1F30C918A}"/>
              </a:ext>
            </a:extLst>
          </p:cNvPr>
          <p:cNvSpPr/>
          <p:nvPr/>
        </p:nvSpPr>
        <p:spPr>
          <a:xfrm>
            <a:off x="391581" y="3894667"/>
            <a:ext cx="11408837" cy="2355304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18274D-F336-479A-8352-86BF66A6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프로세스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CE5143-7497-4B34-9CAD-30F9B7A79B3D}"/>
              </a:ext>
            </a:extLst>
          </p:cNvPr>
          <p:cNvSpPr/>
          <p:nvPr/>
        </p:nvSpPr>
        <p:spPr>
          <a:xfrm>
            <a:off x="795866" y="1473199"/>
            <a:ext cx="2760133" cy="14393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공장견학 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및 인터뷰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08C08E-F711-4C3C-BE3D-0237DE72944D}"/>
              </a:ext>
            </a:extLst>
          </p:cNvPr>
          <p:cNvSpPr/>
          <p:nvPr/>
        </p:nvSpPr>
        <p:spPr>
          <a:xfrm>
            <a:off x="4715932" y="1473199"/>
            <a:ext cx="2760133" cy="14393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 분석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및 문제점 파악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13EF49-840D-4D39-BDA0-D62BE968BFA3}"/>
              </a:ext>
            </a:extLst>
          </p:cNvPr>
          <p:cNvSpPr/>
          <p:nvPr/>
        </p:nvSpPr>
        <p:spPr>
          <a:xfrm>
            <a:off x="8635998" y="1473199"/>
            <a:ext cx="2760133" cy="14393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개선방안 도출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및 기대효과 예측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0FF68F62-0035-4577-A2DC-CAC71DC71238}"/>
              </a:ext>
            </a:extLst>
          </p:cNvPr>
          <p:cNvSpPr/>
          <p:nvPr/>
        </p:nvSpPr>
        <p:spPr>
          <a:xfrm>
            <a:off x="3708399" y="1964267"/>
            <a:ext cx="855132" cy="727494"/>
          </a:xfrm>
          <a:prstGeom prst="stripedRightArrow">
            <a:avLst>
              <a:gd name="adj1" fmla="val 40689"/>
              <a:gd name="adj2" fmla="val 639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C375431F-2E1B-4105-81BB-173E654E412D}"/>
              </a:ext>
            </a:extLst>
          </p:cNvPr>
          <p:cNvSpPr/>
          <p:nvPr/>
        </p:nvSpPr>
        <p:spPr>
          <a:xfrm>
            <a:off x="7628465" y="1964267"/>
            <a:ext cx="855132" cy="727494"/>
          </a:xfrm>
          <a:prstGeom prst="stripedRightArrow">
            <a:avLst>
              <a:gd name="adj1" fmla="val 40689"/>
              <a:gd name="adj2" fmla="val 639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4717-6D35-4F2F-9AAD-9A27886A1713}"/>
              </a:ext>
            </a:extLst>
          </p:cNvPr>
          <p:cNvSpPr txBox="1"/>
          <p:nvPr/>
        </p:nvSpPr>
        <p:spPr>
          <a:xfrm>
            <a:off x="391573" y="4495652"/>
            <a:ext cx="11408837" cy="115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문제점 파악 및 개선방안 도출에 필요한 </a:t>
            </a:r>
            <a:r>
              <a:rPr lang="ko-KR" altLang="en-US" sz="2400" b="1" dirty="0">
                <a:latin typeface="고도 M" panose="02000503000000020004" pitchFamily="2" charset="-127"/>
                <a:ea typeface="고도 M" panose="02000503000000020004" pitchFamily="2" charset="-127"/>
              </a:rPr>
              <a:t>데이터 수집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을 위해 공장을 직접 방문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공정에 따른 작업자의 의견과 실질적인 문제점 파악을 위해 인터뷰 실시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0EE52-3CE3-4534-94B2-596D82498E8A}"/>
              </a:ext>
            </a:extLst>
          </p:cNvPr>
          <p:cNvSpPr txBox="1"/>
          <p:nvPr/>
        </p:nvSpPr>
        <p:spPr>
          <a:xfrm>
            <a:off x="391577" y="4218654"/>
            <a:ext cx="11408837" cy="170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수집 자료를 종합한 후 공정 프로세스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자재 발주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작업장 환경 관련 카테고리별 데이터 분류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각 카테고리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공정 프로세스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자재 발주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작업장 환경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에 따른 문제점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이슈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파악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730E8-1BD8-4060-836F-12A36887EEC5}"/>
              </a:ext>
            </a:extLst>
          </p:cNvPr>
          <p:cNvSpPr txBox="1"/>
          <p:nvPr/>
        </p:nvSpPr>
        <p:spPr>
          <a:xfrm>
            <a:off x="391579" y="4772653"/>
            <a:ext cx="11408837" cy="59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향후 수립 예정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74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4" grpId="1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/>
      <p:bldP spid="10" grpId="1"/>
      <p:bldP spid="12" grpId="0"/>
      <p:bldP spid="12" grpId="1"/>
      <p:bldP spid="13" grpId="0"/>
      <p:bldP spid="13" grpId="1"/>
      <p:bldP spid="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B8044-F594-4B4D-86E5-AEEAEC0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프로세스 및 소요시간 측정 결과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21CDE2-F484-49E1-A79A-C91E38515B5A}"/>
              </a:ext>
            </a:extLst>
          </p:cNvPr>
          <p:cNvGrpSpPr/>
          <p:nvPr/>
        </p:nvGrpSpPr>
        <p:grpSpPr>
          <a:xfrm>
            <a:off x="1150221" y="933260"/>
            <a:ext cx="1248989" cy="5752583"/>
            <a:chOff x="466689" y="1046381"/>
            <a:chExt cx="1248989" cy="5752583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CE63F29B-C4C2-4319-8653-3EC56291197E}"/>
                </a:ext>
              </a:extLst>
            </p:cNvPr>
            <p:cNvSpPr/>
            <p:nvPr/>
          </p:nvSpPr>
          <p:spPr>
            <a:xfrm rot="5400000">
              <a:off x="549150" y="963935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도장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C85A9A0-52B7-493D-8658-115C233EEAB2}"/>
                </a:ext>
              </a:extLst>
            </p:cNvPr>
            <p:cNvCxnSpPr>
              <a:cxnSpLocks/>
              <a:stCxn id="4" idx="3"/>
              <a:endCxn id="4" idx="3"/>
            </p:cNvCxnSpPr>
            <p:nvPr/>
          </p:nvCxnSpPr>
          <p:spPr>
            <a:xfrm>
              <a:off x="1091191" y="213046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0977B882-4158-41BE-9D5D-5959C46C3570}"/>
                </a:ext>
              </a:extLst>
            </p:cNvPr>
            <p:cNvSpPr/>
            <p:nvPr/>
          </p:nvSpPr>
          <p:spPr>
            <a:xfrm rot="5400000">
              <a:off x="549149" y="1896636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건조</a:t>
              </a: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3897A475-2ABC-4F9F-A76D-F1E9D83F9785}"/>
                </a:ext>
              </a:extLst>
            </p:cNvPr>
            <p:cNvSpPr/>
            <p:nvPr/>
          </p:nvSpPr>
          <p:spPr>
            <a:xfrm rot="5400000">
              <a:off x="549147" y="2834331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연마</a:t>
              </a:r>
            </a:p>
          </p:txBody>
        </p:sp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A5EACE43-DDF6-4207-B247-074EF70FEA9B}"/>
                </a:ext>
              </a:extLst>
            </p:cNvPr>
            <p:cNvSpPr/>
            <p:nvPr/>
          </p:nvSpPr>
          <p:spPr>
            <a:xfrm rot="5400000">
              <a:off x="549144" y="3767032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상도</a:t>
              </a:r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E9A4854F-3438-476D-A08D-6E7FFB0F2EC6}"/>
                </a:ext>
              </a:extLst>
            </p:cNvPr>
            <p:cNvSpPr/>
            <p:nvPr/>
          </p:nvSpPr>
          <p:spPr>
            <a:xfrm rot="5400000">
              <a:off x="549140" y="4699734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건조</a:t>
              </a:r>
            </a:p>
          </p:txBody>
        </p:sp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EE1A40FB-9491-4388-9084-80BDA6A28122}"/>
                </a:ext>
              </a:extLst>
            </p:cNvPr>
            <p:cNvSpPr/>
            <p:nvPr/>
          </p:nvSpPr>
          <p:spPr>
            <a:xfrm rot="5400000">
              <a:off x="549135" y="5632437"/>
              <a:ext cx="1084081" cy="1248974"/>
            </a:xfrm>
            <a:prstGeom prst="chevron">
              <a:avLst>
                <a:gd name="adj" fmla="val 304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포장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5F7CFBE-195A-4471-A554-49B85CFC7D0D}"/>
              </a:ext>
            </a:extLst>
          </p:cNvPr>
          <p:cNvSpPr txBox="1"/>
          <p:nvPr/>
        </p:nvSpPr>
        <p:spPr>
          <a:xfrm>
            <a:off x="2672573" y="1074598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1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도료를 칠하거나 바름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부식을 막고 모양을 내기 위하여 수행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AE01C6-381E-4F8B-853B-6C619B04F490}"/>
              </a:ext>
            </a:extLst>
          </p:cNvPr>
          <p:cNvSpPr txBox="1"/>
          <p:nvPr/>
        </p:nvSpPr>
        <p:spPr>
          <a:xfrm>
            <a:off x="2672573" y="2001415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여름 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5~6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겨울 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9~10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도장 단계의 칠이 마르는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95DDB3-68D4-4C0A-B729-D0D6123E98E7}"/>
              </a:ext>
            </a:extLst>
          </p:cNvPr>
          <p:cNvSpPr txBox="1"/>
          <p:nvPr/>
        </p:nvSpPr>
        <p:spPr>
          <a:xfrm>
            <a:off x="2672573" y="2928233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30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고운 사포를 이용하여 가구의 표면을 고르게 하는 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6208A8-1F4E-4C5C-80B8-3CB63468D17B}"/>
              </a:ext>
            </a:extLst>
          </p:cNvPr>
          <p:cNvSpPr txBox="1"/>
          <p:nvPr/>
        </p:nvSpPr>
        <p:spPr>
          <a:xfrm>
            <a:off x="2672573" y="3855051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20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원료를 바르기 전에 하도 작업으로 사전 칠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도장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한 후에 원 페인트를 칠하는 작업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C10F61-5E41-4CF5-9AD2-9BAF2F95FA81}"/>
              </a:ext>
            </a:extLst>
          </p:cNvPr>
          <p:cNvSpPr txBox="1"/>
          <p:nvPr/>
        </p:nvSpPr>
        <p:spPr>
          <a:xfrm>
            <a:off x="2672573" y="4781869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여름 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5~6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겨울 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9~10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상도 단계의 칠이 마르는 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D4C887-FB86-40BD-AA66-4A86CAA62226}"/>
              </a:ext>
            </a:extLst>
          </p:cNvPr>
          <p:cNvSpPr txBox="1"/>
          <p:nvPr/>
        </p:nvSpPr>
        <p:spPr>
          <a:xfrm>
            <a:off x="2672573" y="5708687"/>
            <a:ext cx="8187106" cy="61555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소요시간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5~10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운송 단계를 위해 완제품을 포장하는 단계</a:t>
            </a:r>
          </a:p>
        </p:txBody>
      </p:sp>
    </p:spTree>
    <p:extLst>
      <p:ext uri="{BB962C8B-B14F-4D97-AF65-F5344CB8AC3E}">
        <p14:creationId xmlns:p14="http://schemas.microsoft.com/office/powerpoint/2010/main" val="19560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4CE3-4D1E-433D-8378-1F74CAD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파악 및 개선방안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DBD29-D79B-464A-B2BB-594EA203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80" y="1371599"/>
            <a:ext cx="11500439" cy="4758267"/>
          </a:xfrm>
        </p:spPr>
        <p:txBody>
          <a:bodyPr/>
          <a:lstStyle/>
          <a:p>
            <a:r>
              <a:rPr lang="ko-KR" altLang="en-US" dirty="0"/>
              <a:t>공정 프로세스 관련 이슈</a:t>
            </a:r>
            <a:endParaRPr lang="en-US" altLang="ko-KR" dirty="0"/>
          </a:p>
          <a:p>
            <a:pPr lvl="1"/>
            <a:r>
              <a:rPr lang="ko-KR" altLang="en-US" dirty="0"/>
              <a:t>건조 단계</a:t>
            </a:r>
            <a:r>
              <a:rPr lang="en-US" altLang="ko-KR" dirty="0"/>
              <a:t>:</a:t>
            </a:r>
            <a:r>
              <a:rPr lang="ko-KR" altLang="en-US" dirty="0"/>
              <a:t> 소요시간이 계절에 따라 유동적</a:t>
            </a:r>
            <a:r>
              <a:rPr lang="en-US" altLang="ko-KR" dirty="0"/>
              <a:t>,</a:t>
            </a:r>
            <a:r>
              <a:rPr lang="ko-KR" altLang="en-US" dirty="0"/>
              <a:t> 불량품 최다 발생 단계</a:t>
            </a:r>
            <a:r>
              <a:rPr lang="en-US" altLang="ko-KR" dirty="0"/>
              <a:t>, </a:t>
            </a:r>
            <a:r>
              <a:rPr lang="ko-KR" altLang="en-US" dirty="0"/>
              <a:t>재작업 다수 발생</a:t>
            </a:r>
            <a:endParaRPr lang="en-US" altLang="ko-KR" dirty="0"/>
          </a:p>
          <a:p>
            <a:pPr lvl="1"/>
            <a:r>
              <a:rPr lang="ko-KR" altLang="en-US" dirty="0"/>
              <a:t>작업자 간의 </a:t>
            </a:r>
            <a:r>
              <a:rPr lang="ko-KR" altLang="en-US" dirty="0" err="1"/>
              <a:t>스케쥴링</a:t>
            </a:r>
            <a:r>
              <a:rPr lang="en-US" altLang="ko-KR" dirty="0"/>
              <a:t>:</a:t>
            </a:r>
            <a:r>
              <a:rPr lang="ko-KR" altLang="en-US" dirty="0"/>
              <a:t> 작업 특성상 두 명이상의 작업자 협업 필수</a:t>
            </a:r>
            <a:r>
              <a:rPr lang="en-US" altLang="ko-KR" dirty="0"/>
              <a:t>, </a:t>
            </a:r>
            <a:r>
              <a:rPr lang="ko-KR" altLang="en-US" dirty="0"/>
              <a:t>잉여시간 발생</a:t>
            </a:r>
            <a:endParaRPr lang="en-US" altLang="ko-KR" dirty="0"/>
          </a:p>
          <a:p>
            <a:r>
              <a:rPr lang="ko-KR" altLang="en-US" dirty="0"/>
              <a:t>자재 발주 방법 관련 이슈</a:t>
            </a:r>
            <a:endParaRPr lang="en-US" altLang="ko-KR" dirty="0"/>
          </a:p>
          <a:p>
            <a:pPr lvl="1"/>
            <a:r>
              <a:rPr lang="ko-KR" altLang="en-US" dirty="0"/>
              <a:t>자재 주문</a:t>
            </a:r>
            <a:r>
              <a:rPr lang="en-US" altLang="ko-KR" dirty="0"/>
              <a:t>: </a:t>
            </a:r>
            <a:r>
              <a:rPr lang="ko-KR" altLang="en-US" dirty="0"/>
              <a:t>비정기적</a:t>
            </a:r>
            <a:r>
              <a:rPr lang="en-US" altLang="ko-KR" dirty="0"/>
              <a:t>, </a:t>
            </a:r>
            <a:r>
              <a:rPr lang="ko-KR" altLang="en-US" dirty="0" err="1"/>
              <a:t>비정량적</a:t>
            </a:r>
            <a:endParaRPr lang="en-US" altLang="ko-KR" dirty="0"/>
          </a:p>
          <a:p>
            <a:pPr lvl="1"/>
            <a:r>
              <a:rPr lang="ko-KR" altLang="en-US" dirty="0"/>
              <a:t>체계적인 재고관리 시스템의 부재</a:t>
            </a:r>
            <a:endParaRPr lang="en-US" altLang="ko-KR" dirty="0"/>
          </a:p>
          <a:p>
            <a:r>
              <a:rPr lang="ko-KR" altLang="en-US" dirty="0"/>
              <a:t>작업장 환경 관련 이슈</a:t>
            </a:r>
            <a:endParaRPr lang="en-US" altLang="ko-KR" dirty="0"/>
          </a:p>
          <a:p>
            <a:pPr lvl="1"/>
            <a:r>
              <a:rPr lang="ko-KR" altLang="en-US" dirty="0"/>
              <a:t>작업장내 반제품과 완제품의 분리 체계 부재로 인한 리드타임 증가 및 제품 손상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26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569-9D1F-48A0-91D7-C2BB4B7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개선방안 논의 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57ADED-D10C-4B57-8319-3FA9BC58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80" y="1371599"/>
            <a:ext cx="11500439" cy="4758267"/>
          </a:xfrm>
        </p:spPr>
        <p:txBody>
          <a:bodyPr/>
          <a:lstStyle/>
          <a:p>
            <a:r>
              <a:rPr lang="ko-KR" altLang="en-US" dirty="0"/>
              <a:t>공정 프로세스 관련 이슈</a:t>
            </a:r>
            <a:endParaRPr lang="en-US" altLang="ko-KR" dirty="0"/>
          </a:p>
          <a:p>
            <a:pPr lvl="1"/>
            <a:r>
              <a:rPr lang="ko-KR" altLang="en-US" dirty="0"/>
              <a:t>건조기 구입 또는 건조 장소 별도 마련 → 계절적 환경 영향 최소화</a:t>
            </a:r>
            <a:endParaRPr lang="en-US" altLang="ko-KR" dirty="0"/>
          </a:p>
          <a:p>
            <a:r>
              <a:rPr lang="ko-KR" altLang="en-US" dirty="0"/>
              <a:t>자재 발주 방법 관련 이슈</a:t>
            </a:r>
            <a:endParaRPr lang="en-US" altLang="ko-KR" dirty="0"/>
          </a:p>
          <a:p>
            <a:pPr lvl="1"/>
            <a:r>
              <a:rPr lang="ko-KR" altLang="en-US" dirty="0"/>
              <a:t>경제적 주문량</a:t>
            </a:r>
            <a:r>
              <a:rPr lang="en-US" altLang="ko-KR" dirty="0"/>
              <a:t>(EOQ) </a:t>
            </a:r>
            <a:r>
              <a:rPr lang="ko-KR" altLang="en-US" dirty="0"/>
              <a:t>모형 또는 확률적 정량발주</a:t>
            </a:r>
            <a:r>
              <a:rPr lang="en-US" altLang="ko-KR" dirty="0"/>
              <a:t>(Q System) </a:t>
            </a:r>
            <a:r>
              <a:rPr lang="ko-KR" altLang="en-US" dirty="0"/>
              <a:t>모형 구축</a:t>
            </a:r>
            <a:endParaRPr lang="en-US" altLang="ko-KR" dirty="0"/>
          </a:p>
          <a:p>
            <a:r>
              <a:rPr lang="ko-KR" altLang="en-US" dirty="0"/>
              <a:t>작업장 환경 관련 이슈</a:t>
            </a:r>
            <a:endParaRPr lang="en-US" altLang="ko-KR" dirty="0"/>
          </a:p>
          <a:p>
            <a:pPr lvl="1"/>
            <a:r>
              <a:rPr lang="ko-KR" altLang="en-US" dirty="0"/>
              <a:t>소모성 자재와 반제품을 동선과 리드타임 등을 고려하여 정렬방식 체계화</a:t>
            </a:r>
            <a:endParaRPr lang="en-US" altLang="ko-KR" dirty="0"/>
          </a:p>
          <a:p>
            <a:pPr lvl="1"/>
            <a:r>
              <a:rPr lang="ko-KR" altLang="en-US" dirty="0"/>
              <a:t>완제품은 제품의 특성에 맞는 환경 구축 후 별도 보관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8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67CC-F63D-4B71-BC57-34447D99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 및 향후일정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7576-1D85-4A9B-879D-CBE4D9A8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96" y="1286932"/>
            <a:ext cx="11621208" cy="5355407"/>
          </a:xfrm>
        </p:spPr>
        <p:txBody>
          <a:bodyPr/>
          <a:lstStyle/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en-US" dirty="0"/>
              <a:t>공정 시간과 과정 고정 → 작업자 간 스케쥴 조정 용이</a:t>
            </a:r>
            <a:r>
              <a:rPr lang="en-US" altLang="ko-KR" dirty="0"/>
              <a:t>, </a:t>
            </a:r>
            <a:r>
              <a:rPr lang="ko-KR" altLang="en-US" dirty="0"/>
              <a:t>업무 효율성 증가</a:t>
            </a:r>
            <a:endParaRPr lang="en-US" altLang="ko-KR" dirty="0"/>
          </a:p>
          <a:p>
            <a:pPr lvl="1"/>
            <a:r>
              <a:rPr lang="ko-KR" altLang="en-US" dirty="0"/>
              <a:t>건조기 사용시 재작업 현상 감소 → 불량률 및 낭비되는 자원 과 리드타임 최소화</a:t>
            </a:r>
            <a:endParaRPr lang="en-US" altLang="ko-KR" dirty="0"/>
          </a:p>
          <a:p>
            <a:pPr lvl="1"/>
            <a:r>
              <a:rPr lang="ko-KR" altLang="en-US" dirty="0"/>
              <a:t>자재 구입비 절감 → 인건비를 고정한 채 원가절감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향후일정</a:t>
            </a:r>
            <a:endParaRPr lang="en-US" altLang="ko-KR" dirty="0"/>
          </a:p>
          <a:p>
            <a:pPr lvl="1"/>
            <a:r>
              <a:rPr lang="ko-KR" altLang="en-US" dirty="0"/>
              <a:t>작업 관리자와의 지속적인 인터뷰 실시 → 제품의 상세 이동경로 파악</a:t>
            </a:r>
            <a:r>
              <a:rPr lang="en-US" altLang="ko-KR" dirty="0"/>
              <a:t>, </a:t>
            </a:r>
            <a:r>
              <a:rPr lang="ko-KR" altLang="en-US" dirty="0"/>
              <a:t>최단 동선 도출</a:t>
            </a:r>
            <a:endParaRPr lang="en-US" altLang="ko-KR" dirty="0"/>
          </a:p>
          <a:p>
            <a:pPr lvl="1"/>
            <a:r>
              <a:rPr lang="ko-KR" altLang="en-US" dirty="0"/>
              <a:t>건조 공정의 개선을 위한 초기비용과 기대효과에 대한 정량적 분석 후 의사 결정</a:t>
            </a:r>
            <a:endParaRPr lang="en-US" altLang="ko-KR" dirty="0"/>
          </a:p>
          <a:p>
            <a:pPr lvl="1"/>
            <a:r>
              <a:rPr lang="ko-KR" altLang="en-US" dirty="0"/>
              <a:t>본 기업에 맞는 발주모형 파악 후 최적 발주 시기 및 </a:t>
            </a:r>
            <a:r>
              <a:rPr lang="ko-KR" altLang="en-US" dirty="0" err="1"/>
              <a:t>발주량</a:t>
            </a:r>
            <a:r>
              <a:rPr lang="ko-KR" altLang="en-US" dirty="0"/>
              <a:t> 도출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38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2D33E7D-F628-4F94-A111-33BAB830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836" y="2694600"/>
            <a:ext cx="5718328" cy="1468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7200" dirty="0"/>
              <a:t>감사합니다 </a:t>
            </a:r>
            <a:r>
              <a:rPr lang="en-US" altLang="ko-KR" sz="7200" dirty="0">
                <a:sym typeface="Wingdings" panose="05000000000000000000" pitchFamily="2" charset="2"/>
              </a:rPr>
              <a:t>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6069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322</TotalTime>
  <Words>494</Words>
  <Application>Microsoft Office PowerPoint</Application>
  <PresentationFormat>와이드스크린</PresentationFormat>
  <Paragraphs>74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고도 B</vt:lpstr>
      <vt:lpstr>고도 M</vt:lpstr>
      <vt:lpstr>맑은 고딕</vt:lpstr>
      <vt:lpstr>Arial</vt:lpstr>
      <vt:lpstr>Century Gothic</vt:lpstr>
      <vt:lpstr>Wingdings</vt:lpstr>
      <vt:lpstr>그물</vt:lpstr>
      <vt:lpstr>경영프로세스 현황보고 발표</vt:lpstr>
      <vt:lpstr>업체 소개</vt:lpstr>
      <vt:lpstr>프로젝트 프로세스</vt:lpstr>
      <vt:lpstr>공정 프로세스 및 소요시간 측정 결과</vt:lpstr>
      <vt:lpstr>문제점 파악 및 개선방안 도출</vt:lpstr>
      <vt:lpstr>개선방안 논의 결과</vt:lpstr>
      <vt:lpstr>기대효과 및 향후일정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경영프로세스 현황보고 발표</dc:title>
  <dc:creator>Yehoon Jang</dc:creator>
  <cp:lastModifiedBy>Yehoon Jang</cp:lastModifiedBy>
  <cp:revision>26</cp:revision>
  <dcterms:created xsi:type="dcterms:W3CDTF">2018-04-11T12:54:20Z</dcterms:created>
  <dcterms:modified xsi:type="dcterms:W3CDTF">2018-04-11T18:18:50Z</dcterms:modified>
</cp:coreProperties>
</file>