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315" r:id="rId3"/>
    <p:sldId id="316" r:id="rId4"/>
    <p:sldId id="305" r:id="rId5"/>
    <p:sldId id="306" r:id="rId6"/>
    <p:sldId id="308" r:id="rId7"/>
    <p:sldId id="318" r:id="rId8"/>
    <p:sldId id="320" r:id="rId9"/>
    <p:sldId id="319" r:id="rId10"/>
    <p:sldId id="309" r:id="rId11"/>
    <p:sldId id="328" r:id="rId12"/>
    <p:sldId id="313" r:id="rId13"/>
    <p:sldId id="296" r:id="rId14"/>
    <p:sldId id="283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5"/>
    <a:srgbClr val="0060A8"/>
    <a:srgbClr val="FF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56" autoAdjust="0"/>
    <p:restoredTop sz="87281" autoAdjust="0"/>
  </p:normalViewPr>
  <p:slideViewPr>
    <p:cSldViewPr>
      <p:cViewPr varScale="1">
        <p:scale>
          <a:sx n="62" d="100"/>
          <a:sy n="62" d="100"/>
        </p:scale>
        <p:origin x="192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381" y="-10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t>17/8/19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17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t>17/8/19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0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397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baseline="0" dirty="0"/>
              <a:t> a program is often a difficult task. There is no complete set of rules and no algorithms to tell you how to write programs.</a:t>
            </a:r>
          </a:p>
          <a:p>
            <a:endParaRPr lang="en-US" baseline="0" dirty="0"/>
          </a:p>
          <a:p>
            <a:r>
              <a:rPr lang="en-US" baseline="0" dirty="0"/>
              <a:t>Program design is a creative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29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13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7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03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Save as</a:t>
            </a:r>
            <a:r>
              <a:rPr lang="en-US" baseline="0" dirty="0"/>
              <a:t> a PowerPoint Show and upload to your MyUni course.</a:t>
            </a:r>
          </a:p>
          <a:p>
            <a:endParaRPr lang="en-US" sz="1400" b="1" i="1" baseline="0" dirty="0"/>
          </a:p>
          <a:p>
            <a:r>
              <a:rPr lang="en-US" sz="1400" b="1" i="1" baseline="0" dirty="0"/>
              <a:t>Before you upload the PPS customise slides and indicate where students will find them.</a:t>
            </a:r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650-C70C-4B1D-9166-83BB00854515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79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941169"/>
            <a:ext cx="7772400" cy="720080"/>
          </a:xfrm>
        </p:spPr>
        <p:txBody>
          <a:bodyPr>
            <a:normAutofit/>
          </a:bodyPr>
          <a:lstStyle>
            <a:lvl1pPr algn="r">
              <a:defRPr sz="3400">
                <a:solidFill>
                  <a:srgbClr val="0060A8"/>
                </a:solidFill>
                <a:latin typeface="Georgia" pitchFamily="18" charset="0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534272"/>
            <a:ext cx="6400800" cy="40689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80828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mpus-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9" name="Picture 8" descr="UoA_logo_vert_cmyk_midbg.png"/>
          <p:cNvPicPr/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10772" y="318199"/>
            <a:ext cx="1107584" cy="821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1"/>
            <a:ext cx="2895600" cy="365125"/>
          </a:xfrm>
        </p:spPr>
        <p:txBody>
          <a:bodyPr/>
          <a:lstStyle/>
          <a:p>
            <a:r>
              <a:rPr lang="en-AU"/>
              <a:t>University of Adelaide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869161"/>
            <a:ext cx="8964488" cy="1440159"/>
          </a:xfrm>
        </p:spPr>
        <p:txBody>
          <a:bodyPr>
            <a:normAutofit/>
          </a:bodyPr>
          <a:lstStyle/>
          <a:p>
            <a:r>
              <a:rPr lang="en-AU" sz="2700" dirty="0"/>
              <a:t>COMP SCI 1103/2103 Algorithm Design &amp; Data Structure</a:t>
            </a:r>
            <a:r>
              <a:rPr lang="en-AU" dirty="0"/>
              <a:t> </a:t>
            </a:r>
            <a:br>
              <a:rPr lang="en-AU" dirty="0"/>
            </a:br>
            <a:r>
              <a:rPr lang="en-AU" sz="2200" dirty="0"/>
              <a:t>Recursion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606280"/>
            <a:ext cx="6400800" cy="478904"/>
          </a:xfrm>
        </p:spPr>
        <p:txBody>
          <a:bodyPr>
            <a:normAutofit/>
          </a:bodyPr>
          <a:lstStyle/>
          <a:p>
            <a:r>
              <a:rPr lang="en-US" sz="2400" dirty="0"/>
              <a:t>School of Computer Science</a:t>
            </a:r>
            <a:endParaRPr lang="en-AU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3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2592980"/>
              </p:ext>
            </p:extLst>
          </p:nvPr>
        </p:nvGraphicFramePr>
        <p:xfrm>
          <a:off x="837929" y="1297574"/>
          <a:ext cx="785921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64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Coin types 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Amt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430"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49E72-DF32-5B47-82C3-028C8A252A0A}"/>
              </a:ext>
            </a:extLst>
          </p:cNvPr>
          <p:cNvSpPr txBox="1"/>
          <p:nvPr/>
        </p:nvSpPr>
        <p:spPr>
          <a:xfrm>
            <a:off x="4644008" y="49411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E07FEA-8CEC-5142-A5C5-C9E835664837}"/>
              </a:ext>
            </a:extLst>
          </p:cNvPr>
          <p:cNvCxnSpPr/>
          <p:nvPr/>
        </p:nvCxnSpPr>
        <p:spPr>
          <a:xfrm flipV="1">
            <a:off x="4788024" y="4437112"/>
            <a:ext cx="0" cy="5040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7350B4-67EE-0840-81F0-DFCFE7F96D50}"/>
              </a:ext>
            </a:extLst>
          </p:cNvPr>
          <p:cNvCxnSpPr>
            <a:cxnSpLocks/>
          </p:cNvCxnSpPr>
          <p:nvPr/>
        </p:nvCxnSpPr>
        <p:spPr>
          <a:xfrm flipH="1">
            <a:off x="3635896" y="5189781"/>
            <a:ext cx="86409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F8AF4A-9AB8-D648-B42F-AA96C02C794A}"/>
              </a:ext>
            </a:extLst>
          </p:cNvPr>
          <p:cNvCxnSpPr>
            <a:cxnSpLocks/>
          </p:cNvCxnSpPr>
          <p:nvPr/>
        </p:nvCxnSpPr>
        <p:spPr>
          <a:xfrm>
            <a:off x="2411760" y="3861048"/>
            <a:ext cx="547260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FCC790-096A-B34F-A881-2FAC13277BBA}"/>
              </a:ext>
            </a:extLst>
          </p:cNvPr>
          <p:cNvCxnSpPr>
            <a:cxnSpLocks/>
          </p:cNvCxnSpPr>
          <p:nvPr/>
        </p:nvCxnSpPr>
        <p:spPr>
          <a:xfrm>
            <a:off x="2411760" y="4149080"/>
            <a:ext cx="547260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C87E34-784B-D14F-8C95-93DB0F905A98}"/>
              </a:ext>
            </a:extLst>
          </p:cNvPr>
          <p:cNvCxnSpPr>
            <a:cxnSpLocks/>
          </p:cNvCxnSpPr>
          <p:nvPr/>
        </p:nvCxnSpPr>
        <p:spPr>
          <a:xfrm>
            <a:off x="2411760" y="4437112"/>
            <a:ext cx="547260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7A2-8CE8-EB45-BDF1-5018E78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Coins with DP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059D-26DF-7844-9FEB-68C23EB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97CA-9195-964E-934F-77F735BD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11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01871-A744-0F47-8028-39295DE4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9" y="1207236"/>
            <a:ext cx="7980409" cy="50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/>
              <a:t>DP is just about filling table.</a:t>
            </a:r>
          </a:p>
          <a:p>
            <a:pPr lvl="1"/>
            <a:r>
              <a:rPr lang="en-US" dirty="0"/>
              <a:t>All in advance for tabulation</a:t>
            </a:r>
          </a:p>
          <a:p>
            <a:pPr lvl="1"/>
            <a:r>
              <a:rPr lang="en-US" dirty="0"/>
              <a:t>‘On the fly’ (as generated) for </a:t>
            </a:r>
            <a:r>
              <a:rPr lang="en-US" dirty="0" err="1"/>
              <a:t>memoisation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DP is not always better!</a:t>
            </a:r>
          </a:p>
          <a:p>
            <a:pPr lvl="1"/>
            <a:r>
              <a:rPr lang="en-US" dirty="0"/>
              <a:t>Memory use for table</a:t>
            </a:r>
          </a:p>
          <a:p>
            <a:pPr lvl="1"/>
            <a:r>
              <a:rPr lang="en-US" dirty="0"/>
              <a:t>CPU time to create table and lookup values</a:t>
            </a:r>
          </a:p>
          <a:p>
            <a:pPr lvl="1"/>
            <a:r>
              <a:rPr lang="en-US" dirty="0"/>
              <a:t>If you don’t reuse the saved values often, these costs will outweigh the benefit from saved recursive calls and perform worse!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03232" cy="4713387"/>
          </a:xfrm>
        </p:spPr>
        <p:txBody>
          <a:bodyPr>
            <a:normAutofit/>
          </a:bodyPr>
          <a:lstStyle/>
          <a:p>
            <a:pPr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Recursion is a useful tool for understanding problems and producing readable solutions.</a:t>
            </a:r>
          </a:p>
          <a:p>
            <a:pPr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In designing recursive functions, we need to keep in mind the two important factors of recursion</a:t>
            </a:r>
          </a:p>
          <a:p>
            <a:pPr lvl="1"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dirty="0"/>
              <a:t>Base cases</a:t>
            </a:r>
          </a:p>
          <a:p>
            <a:pPr lvl="1"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dirty="0"/>
              <a:t>Recursion relationship </a:t>
            </a:r>
            <a:endParaRPr lang="en-AU" altLang="x-none" dirty="0"/>
          </a:p>
          <a:p>
            <a:pPr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Indirect recursion</a:t>
            </a:r>
          </a:p>
          <a:p>
            <a:pPr lvl="1"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Harder to track and control</a:t>
            </a:r>
          </a:p>
          <a:p>
            <a:pPr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Dynamic programming</a:t>
            </a:r>
          </a:p>
          <a:p>
            <a:pPr lvl="1"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Fill out some tables and use the values recursively</a:t>
            </a:r>
          </a:p>
          <a:p>
            <a:pPr lvl="1"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endParaRPr lang="en-AU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0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48425"/>
            <a:ext cx="2895600" cy="365125"/>
          </a:xfrm>
        </p:spPr>
        <p:txBody>
          <a:bodyPr/>
          <a:lstStyle/>
          <a:p>
            <a:r>
              <a:rPr lang="en-AU"/>
              <a:t>University of Adelaide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48425"/>
            <a:ext cx="2133600" cy="365125"/>
          </a:xfrm>
        </p:spPr>
        <p:txBody>
          <a:bodyPr/>
          <a:lstStyle/>
          <a:p>
            <a:fld id="{7E8AFECB-488C-4862-A863-69DB259C81CD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526AE-190C-B541-8193-85B47136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altLang="x-none" dirty="0">
                <a:solidFill>
                  <a:prstClr val="black"/>
                </a:solidFill>
              </a:rPr>
              <a:t>Recursion</a:t>
            </a:r>
          </a:p>
          <a:p>
            <a:pPr lvl="1">
              <a:buClr>
                <a:srgbClr val="646461"/>
              </a:buClr>
              <a:buSzPct val="77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  <a:tab pos="9434513" algn="l"/>
                <a:tab pos="9883775" algn="l"/>
                <a:tab pos="10333038" algn="l"/>
                <a:tab pos="10782300" algn="l"/>
              </a:tabLst>
            </a:pPr>
            <a:r>
              <a:rPr lang="en-AU" altLang="x-none" dirty="0"/>
              <a:t>Checklist</a:t>
            </a:r>
          </a:p>
          <a:p>
            <a:pPr lvl="1"/>
            <a:r>
              <a:rPr lang="en-AU" dirty="0"/>
              <a:t>Recursive helper function</a:t>
            </a:r>
          </a:p>
          <a:p>
            <a:pPr lvl="1"/>
            <a:r>
              <a:rPr lang="en-AU" dirty="0"/>
              <a:t>Tail recursion</a:t>
            </a:r>
          </a:p>
          <a:p>
            <a:pPr lvl="1"/>
            <a:r>
              <a:rPr lang="en-AU" dirty="0" err="1"/>
              <a:t>Memoisation</a:t>
            </a:r>
            <a:endParaRPr lang="en-AU" dirty="0"/>
          </a:p>
          <a:p>
            <a:pPr lvl="1"/>
            <a:r>
              <a:rPr lang="en-AU" dirty="0"/>
              <a:t>Indirect recursion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0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In this lecture we will:</a:t>
            </a:r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Discuss Tabulation</a:t>
            </a:r>
          </a:p>
          <a:p>
            <a:pPr lvl="1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Discuss the algorithmic strategy of Dynamic Programming</a:t>
            </a:r>
          </a:p>
          <a:p>
            <a:pPr lvl="2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Fibonacci</a:t>
            </a:r>
          </a:p>
          <a:p>
            <a:pPr lvl="2">
              <a:buClr>
                <a:srgbClr val="646461"/>
              </a:buClr>
              <a:buSzPct val="77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3038" algn="l"/>
                <a:tab pos="10782300" algn="l"/>
              </a:tabLst>
            </a:pPr>
            <a:r>
              <a:rPr lang="en-AU" altLang="x-none" dirty="0"/>
              <a:t>Counting Coin Problem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9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efficiency - 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4713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 to </a:t>
            </a:r>
            <a:r>
              <a:rPr lang="en-US" dirty="0" err="1"/>
              <a:t>Memoization</a:t>
            </a:r>
            <a:r>
              <a:rPr lang="en-US" dirty="0"/>
              <a:t>, but Tabulation calculates and stores </a:t>
            </a:r>
            <a:r>
              <a:rPr lang="en-US" b="1" i="1" dirty="0"/>
              <a:t>all</a:t>
            </a:r>
            <a:r>
              <a:rPr lang="en-US" dirty="0"/>
              <a:t> of the sub-results in advance, not just those produced in the recursion.</a:t>
            </a:r>
          </a:p>
          <a:p>
            <a:endParaRPr lang="en-US" dirty="0"/>
          </a:p>
          <a:p>
            <a:r>
              <a:rPr lang="en-US" dirty="0"/>
              <a:t>What do we do in Tabulation? </a:t>
            </a:r>
          </a:p>
          <a:p>
            <a:pPr lvl="1"/>
            <a:r>
              <a:rPr lang="en-US" dirty="0"/>
              <a:t>Again, break the problem down to some smaller subproblems </a:t>
            </a:r>
          </a:p>
          <a:p>
            <a:pPr lvl="1"/>
            <a:r>
              <a:rPr lang="en-US" dirty="0"/>
              <a:t>solving each of them once </a:t>
            </a:r>
          </a:p>
          <a:p>
            <a:pPr lvl="1"/>
            <a:r>
              <a:rPr lang="en-US" dirty="0"/>
              <a:t>storing the solutions into some data structure (usually a table).</a:t>
            </a:r>
          </a:p>
          <a:p>
            <a:endParaRPr lang="en-US" dirty="0"/>
          </a:p>
          <a:p>
            <a:r>
              <a:rPr lang="en-US" dirty="0"/>
              <a:t>Tabulation (bottom up) – useful if the sub values are all going to be used</a:t>
            </a:r>
          </a:p>
          <a:p>
            <a:r>
              <a:rPr lang="en-US" dirty="0" err="1"/>
              <a:t>Memoization</a:t>
            </a:r>
            <a:r>
              <a:rPr lang="en-US" dirty="0"/>
              <a:t> (top down) – useful if not all sub values are going to be used</a:t>
            </a:r>
          </a:p>
          <a:p>
            <a:endParaRPr lang="en-US" dirty="0"/>
          </a:p>
          <a:p>
            <a:r>
              <a:rPr lang="en-US" dirty="0"/>
              <a:t>Both of these approaches are ways to implement </a:t>
            </a:r>
            <a:r>
              <a:rPr lang="en-US" b="1" i="1" dirty="0"/>
              <a:t>Dynamic Programming </a:t>
            </a:r>
            <a:r>
              <a:rPr lang="en-US" dirty="0"/>
              <a:t>(breaking the problem down into smaller problems and storing results)</a:t>
            </a:r>
            <a:endParaRPr lang="en-US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7720372" cy="51125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look back to the Fibonacci number</a:t>
            </a:r>
          </a:p>
          <a:p>
            <a:pPr lvl="1"/>
            <a:r>
              <a:rPr lang="en-US" dirty="0"/>
              <a:t>Fib(n) = Fib(n-1) + Fib(n-2)</a:t>
            </a:r>
          </a:p>
          <a:p>
            <a:endParaRPr lang="en-US" dirty="0"/>
          </a:p>
          <a:p>
            <a:r>
              <a:rPr lang="en-US" dirty="0"/>
              <a:t>How can we apply Dynamic Programming?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</a:t>
            </a:r>
            <a:r>
              <a:rPr lang="en-US" dirty="0" err="1"/>
              <a:t>memoisation</a:t>
            </a:r>
            <a:r>
              <a:rPr lang="en-US" dirty="0"/>
              <a:t> or tabulation?  Will there be a difference?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4" y="2852936"/>
            <a:ext cx="5129068" cy="29131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89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/>
              <a:t>Counting Coins</a:t>
            </a:r>
          </a:p>
          <a:p>
            <a:r>
              <a:rPr lang="en-US" dirty="0"/>
              <a:t>Given a value n, if we need n cents, how many ways can we make the change? </a:t>
            </a:r>
          </a:p>
          <a:p>
            <a:pPr lvl="1"/>
            <a:r>
              <a:rPr lang="en-US" dirty="0"/>
              <a:t>Assume infinite supply of each kind of coins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coinValue</a:t>
            </a:r>
            <a:r>
              <a:rPr lang="en-US" dirty="0"/>
              <a:t>[] = {5, 10, 20, 50, 100, 200};</a:t>
            </a:r>
          </a:p>
          <a:p>
            <a:endParaRPr lang="en-US" dirty="0"/>
          </a:p>
          <a:p>
            <a:r>
              <a:rPr lang="en-US" dirty="0"/>
              <a:t>How many configurations can you find for 20 cents?</a:t>
            </a:r>
          </a:p>
          <a:p>
            <a:endParaRPr lang="en-US" dirty="0"/>
          </a:p>
          <a:p>
            <a:r>
              <a:rPr lang="en-US" dirty="0"/>
              <a:t>What is the result for value n when you include </a:t>
            </a:r>
            <a:r>
              <a:rPr lang="en-US" dirty="0" err="1"/>
              <a:t>i</a:t>
            </a:r>
            <a:r>
              <a:rPr lang="en-US" dirty="0"/>
              <a:t> (0&lt;=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maxPossible</a:t>
            </a:r>
            <a:r>
              <a:rPr lang="en-US" dirty="0"/>
              <a:t>) coins of value x? </a:t>
            </a:r>
          </a:p>
          <a:p>
            <a:pPr lvl="1"/>
            <a:r>
              <a:rPr lang="en-US" dirty="0"/>
              <a:t>The result for n-</a:t>
            </a:r>
            <a:r>
              <a:rPr lang="en-US" dirty="0" err="1"/>
              <a:t>i</a:t>
            </a:r>
            <a:r>
              <a:rPr lang="en-US" dirty="0"/>
              <a:t>*x, without considering coins of value x for that.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7A2-8CE8-EB45-BDF1-5018E78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Coins Recursive Algorithm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059D-26DF-7844-9FEB-68C23EB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97CA-9195-964E-934F-77F735BD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662DE-6C66-134A-9A47-D8148E649E2D}"/>
              </a:ext>
            </a:extLst>
          </p:cNvPr>
          <p:cNvSpPr txBox="1"/>
          <p:nvPr/>
        </p:nvSpPr>
        <p:spPr>
          <a:xfrm>
            <a:off x="467544" y="1258057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facevalue</a:t>
            </a:r>
            <a:r>
              <a:rPr lang="en-AU" dirty="0"/>
              <a:t>[] = {5, 10, 20, 50, 100, 200};</a:t>
            </a:r>
          </a:p>
          <a:p>
            <a:r>
              <a:rPr lang="en-AU" dirty="0" err="1"/>
              <a:t>int</a:t>
            </a:r>
            <a:r>
              <a:rPr lang="en-AU" dirty="0"/>
              <a:t> count(</a:t>
            </a:r>
            <a:r>
              <a:rPr lang="en-AU" dirty="0" err="1"/>
              <a:t>int</a:t>
            </a:r>
            <a:r>
              <a:rPr lang="en-AU" dirty="0"/>
              <a:t> n,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coinIndex</a:t>
            </a:r>
            <a:r>
              <a:rPr lang="en-AU" dirty="0"/>
              <a:t>){</a:t>
            </a:r>
          </a:p>
          <a:p>
            <a:endParaRPr lang="en-AU" dirty="0"/>
          </a:p>
          <a:p>
            <a:r>
              <a:rPr lang="en-AU" dirty="0"/>
              <a:t>     if (n == 0)</a:t>
            </a:r>
          </a:p>
          <a:p>
            <a:r>
              <a:rPr lang="en-AU" dirty="0"/>
              <a:t>   	 return 1;</a:t>
            </a:r>
          </a:p>
          <a:p>
            <a:r>
              <a:rPr lang="en-AU" dirty="0"/>
              <a:t>     if (n &lt; 0)</a:t>
            </a:r>
          </a:p>
          <a:p>
            <a:r>
              <a:rPr lang="en-AU" dirty="0"/>
              <a:t>    	return 0;</a:t>
            </a:r>
          </a:p>
          <a:p>
            <a:r>
              <a:rPr lang="en-AU" dirty="0"/>
              <a:t>     if (</a:t>
            </a:r>
            <a:r>
              <a:rPr lang="en-AU" dirty="0" err="1"/>
              <a:t>coinIndex</a:t>
            </a:r>
            <a:r>
              <a:rPr lang="en-AU" dirty="0"/>
              <a:t> &gt;= 6 )</a:t>
            </a:r>
          </a:p>
          <a:p>
            <a:r>
              <a:rPr lang="en-AU" dirty="0"/>
              <a:t>    	return 0;</a:t>
            </a:r>
          </a:p>
          <a:p>
            <a:r>
              <a:rPr lang="en-AU" dirty="0"/>
              <a:t> </a:t>
            </a:r>
          </a:p>
          <a:p>
            <a:r>
              <a:rPr lang="en-AU" dirty="0"/>
              <a:t>    </a:t>
            </a:r>
            <a:r>
              <a:rPr lang="en-AU" dirty="0" err="1"/>
              <a:t>int</a:t>
            </a:r>
            <a:r>
              <a:rPr lang="en-AU" dirty="0"/>
              <a:t> counter = 0;</a:t>
            </a:r>
          </a:p>
          <a:p>
            <a:r>
              <a:rPr lang="en-AU" dirty="0"/>
              <a:t>    for (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0; </a:t>
            </a:r>
            <a:r>
              <a:rPr lang="en-AU" dirty="0" err="1"/>
              <a:t>i</a:t>
            </a:r>
            <a:r>
              <a:rPr lang="en-AU" dirty="0"/>
              <a:t>&lt;= n/</a:t>
            </a:r>
            <a:r>
              <a:rPr lang="en-AU" dirty="0" err="1"/>
              <a:t>facevalue</a:t>
            </a:r>
            <a:r>
              <a:rPr lang="en-AU" dirty="0"/>
              <a:t>[</a:t>
            </a:r>
            <a:r>
              <a:rPr lang="en-AU" dirty="0" err="1"/>
              <a:t>coinIndex</a:t>
            </a:r>
            <a:r>
              <a:rPr lang="en-AU" dirty="0"/>
              <a:t>]; </a:t>
            </a:r>
            <a:r>
              <a:rPr lang="en-AU" dirty="0" err="1"/>
              <a:t>i</a:t>
            </a:r>
            <a:r>
              <a:rPr lang="en-AU" dirty="0"/>
              <a:t>++)</a:t>
            </a:r>
          </a:p>
          <a:p>
            <a:r>
              <a:rPr lang="en-AU" dirty="0"/>
              <a:t>    	counter += count(n - </a:t>
            </a:r>
            <a:r>
              <a:rPr lang="en-AU" dirty="0" err="1"/>
              <a:t>i</a:t>
            </a:r>
            <a:r>
              <a:rPr lang="en-AU" dirty="0"/>
              <a:t>*</a:t>
            </a:r>
            <a:r>
              <a:rPr lang="en-AU" dirty="0" err="1"/>
              <a:t>facevalue</a:t>
            </a:r>
            <a:r>
              <a:rPr lang="en-AU" dirty="0"/>
              <a:t>[</a:t>
            </a:r>
            <a:r>
              <a:rPr lang="en-AU" dirty="0" err="1"/>
              <a:t>coinIndex</a:t>
            </a:r>
            <a:r>
              <a:rPr lang="en-AU" dirty="0"/>
              <a:t>], coinIndex+1);</a:t>
            </a:r>
          </a:p>
          <a:p>
            <a:endParaRPr lang="en-AU" dirty="0"/>
          </a:p>
          <a:p>
            <a:r>
              <a:rPr lang="en-AU" dirty="0"/>
              <a:t>  return counter;</a:t>
            </a:r>
          </a:p>
          <a:p>
            <a:r>
              <a:rPr lang="en-AU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4F12A-6A8D-964A-99F9-B9A664489684}"/>
              </a:ext>
            </a:extLst>
          </p:cNvPr>
          <p:cNvSpPr txBox="1"/>
          <p:nvPr/>
        </p:nvSpPr>
        <p:spPr>
          <a:xfrm>
            <a:off x="4716016" y="3474048"/>
            <a:ext cx="408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also do this loop recursively?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49265C-D013-5946-B08D-29DA0D6225EF}"/>
              </a:ext>
            </a:extLst>
          </p:cNvPr>
          <p:cNvCxnSpPr/>
          <p:nvPr/>
        </p:nvCxnSpPr>
        <p:spPr>
          <a:xfrm flipH="1">
            <a:off x="4211960" y="3658714"/>
            <a:ext cx="504056" cy="562374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dirty="0"/>
              <a:t>Counting Coins</a:t>
            </a:r>
          </a:p>
          <a:p>
            <a:r>
              <a:rPr lang="en-US" dirty="0"/>
              <a:t>Given a value n, if we need n cents, how many ways can we make the change? </a:t>
            </a:r>
          </a:p>
          <a:p>
            <a:pPr lvl="1"/>
            <a:r>
              <a:rPr lang="en-US" dirty="0"/>
              <a:t>Assume infinite supply of each kind of coins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coinValue</a:t>
            </a:r>
            <a:r>
              <a:rPr lang="en-US" dirty="0"/>
              <a:t>[] = {5, 10, 20, 50, 100, 200};</a:t>
            </a:r>
          </a:p>
          <a:p>
            <a:endParaRPr lang="en-US" dirty="0"/>
          </a:p>
          <a:p>
            <a:r>
              <a:rPr lang="en-US" dirty="0"/>
              <a:t>What is the result for value n when you include 0 or 1 coins of value x? </a:t>
            </a:r>
          </a:p>
          <a:p>
            <a:pPr lvl="1"/>
            <a:r>
              <a:rPr lang="en-US" dirty="0"/>
              <a:t>The results for n and next type of coins + the results for n-x and coins of value x again.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99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7A2-8CE8-EB45-BDF1-5018E78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Counting Coins Recursive Algorithm v2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059D-26DF-7844-9FEB-68C23EB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University of Adelaide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97CA-9195-964E-934F-77F735BD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662DE-6C66-134A-9A47-D8148E649E2D}"/>
              </a:ext>
            </a:extLst>
          </p:cNvPr>
          <p:cNvSpPr txBox="1"/>
          <p:nvPr/>
        </p:nvSpPr>
        <p:spPr>
          <a:xfrm>
            <a:off x="467544" y="1258057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facevalue</a:t>
            </a:r>
            <a:r>
              <a:rPr lang="en-AU" dirty="0"/>
              <a:t>[] = {5, 10, 20, 50, 100, 200};</a:t>
            </a:r>
          </a:p>
          <a:p>
            <a:r>
              <a:rPr lang="en-AU" dirty="0" err="1"/>
              <a:t>int</a:t>
            </a:r>
            <a:r>
              <a:rPr lang="en-AU" dirty="0"/>
              <a:t> countV2(</a:t>
            </a:r>
            <a:r>
              <a:rPr lang="en-AU" dirty="0" err="1"/>
              <a:t>int</a:t>
            </a:r>
            <a:r>
              <a:rPr lang="en-AU" dirty="0"/>
              <a:t> n,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coinIndex</a:t>
            </a:r>
            <a:r>
              <a:rPr lang="en-AU" dirty="0"/>
              <a:t>){</a:t>
            </a:r>
          </a:p>
          <a:p>
            <a:endParaRPr lang="en-AU" dirty="0"/>
          </a:p>
          <a:p>
            <a:r>
              <a:rPr lang="en-AU" dirty="0"/>
              <a:t>     if (n == 0)</a:t>
            </a:r>
          </a:p>
          <a:p>
            <a:r>
              <a:rPr lang="en-AU" dirty="0"/>
              <a:t>   	 return 1;</a:t>
            </a:r>
          </a:p>
          <a:p>
            <a:r>
              <a:rPr lang="en-AU" dirty="0"/>
              <a:t>     if (n &lt; 0)</a:t>
            </a:r>
          </a:p>
          <a:p>
            <a:r>
              <a:rPr lang="en-AU" dirty="0"/>
              <a:t>    	return 0;</a:t>
            </a:r>
          </a:p>
          <a:p>
            <a:r>
              <a:rPr lang="en-AU" dirty="0"/>
              <a:t>     if (</a:t>
            </a:r>
            <a:r>
              <a:rPr lang="en-AU" dirty="0" err="1"/>
              <a:t>coinIndex</a:t>
            </a:r>
            <a:r>
              <a:rPr lang="en-AU" dirty="0"/>
              <a:t> &gt;= 6 )</a:t>
            </a:r>
          </a:p>
          <a:p>
            <a:r>
              <a:rPr lang="en-AU" dirty="0"/>
              <a:t>    	return 0;</a:t>
            </a:r>
          </a:p>
          <a:p>
            <a:r>
              <a:rPr lang="en-AU" dirty="0"/>
              <a:t> </a:t>
            </a:r>
          </a:p>
          <a:p>
            <a:r>
              <a:rPr lang="en-AU" dirty="0"/>
              <a:t>      return countV2(n, coinIndex+1) + countV2(n-</a:t>
            </a:r>
            <a:r>
              <a:rPr lang="en-AU" dirty="0" err="1"/>
              <a:t>facevalue</a:t>
            </a:r>
            <a:r>
              <a:rPr lang="en-AU" dirty="0"/>
              <a:t>[</a:t>
            </a:r>
            <a:r>
              <a:rPr lang="en-AU" dirty="0" err="1"/>
              <a:t>coinIndex</a:t>
            </a:r>
            <a:r>
              <a:rPr lang="en-AU" dirty="0"/>
              <a:t>], </a:t>
            </a:r>
            <a:r>
              <a:rPr lang="en-AU" dirty="0" err="1"/>
              <a:t>coinIndex</a:t>
            </a:r>
            <a:r>
              <a:rPr lang="en-AU" dirty="0"/>
              <a:t>);</a:t>
            </a:r>
          </a:p>
          <a:p>
            <a:r>
              <a:rPr lang="en-AU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1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[Course name]  Expectations &amp;amp; Roles&amp;quot;&quot;/&gt;&lt;property id=&quot;20307&quot; value=&quot;262&quot;/&gt;&lt;/object&gt;&lt;object type=&quot;3&quot; unique_id=&quot;10005&quot;&gt;&lt;property id=&quot;20148&quot; value=&quot;5&quot;/&gt;&lt;property id=&quot;20300&quot; value=&quot;Slide 2 - &amp;quot;Welcome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Teaching Staff&amp;quot;&quot;/&gt;&lt;property id=&quot;20307&quot; value=&quot;297&quot;/&gt;&lt;/object&gt;&lt;object type=&quot;3&quot; unique_id=&quot;10007&quot;&gt;&lt;property id=&quot;20148&quot; value=&quot;5&quot;/&gt;&lt;property id=&quot;20300&quot; value=&quot;Slide 4 - &amp;quot;Course organisation&amp;quot;&quot;/&gt;&lt;property id=&quot;20307&quot; value=&quot;287&quot;/&gt;&lt;/object&gt;&lt;object type=&quot;3&quot; unique_id=&quot;10008&quot;&gt;&lt;property id=&quot;20148&quot; value=&quot;5&quot;/&gt;&lt;property id=&quot;20300&quot; value=&quot;Slide 5 - &amp;quot;&amp;lt;name of course&amp;gt; &amp;quot;&quot;/&gt;&lt;property id=&quot;20307&quot; value=&quot;264&quot;/&gt;&lt;/object&gt;&lt;object type=&quot;3&quot; unique_id=&quot;10009&quot;&gt;&lt;property id=&quot;20148&quot; value=&quot;5&quot;/&gt;&lt;property id=&quot;20300&quot; value=&quot;Slide 6 - &amp;quot;Face to Face&amp;quot;&quot;/&gt;&lt;property id=&quot;20307&quot; value=&quot;298&quot;/&gt;&lt;/object&gt;&lt;object type=&quot;3&quot; unique_id=&quot;10010&quot;&gt;&lt;property id=&quot;20148&quot; value=&quot;5&quot;/&gt;&lt;property id=&quot;20300&quot; value=&quot;Slide 7 - &amp;quot;MyUni: online component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Assessment&amp;quot;&quot;/&gt;&lt;property id=&quot;20307&quot; value=&quot;288&quot;/&gt;&lt;/object&gt;&lt;object type=&quot;3&quot; unique_id=&quot;10012&quot;&gt;&lt;property id=&quot;20148&quot; value=&quot;5&quot;/&gt;&lt;property id=&quot;20300&quot; value=&quot;Slide 9 - &amp;quot;Assessment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How to submit your online assessments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Problems with submitting your assignments online &amp;quot;&quot;/&gt;&lt;property id=&quot;20307&quot; value=&quot;269&quot;/&gt;&lt;/object&gt;&lt;object type=&quot;3&quot; unique_id=&quot;10015&quot;&gt;&lt;property id=&quot;20148&quot; value=&quot;5&quot;/&gt;&lt;property id=&quot;20300&quot; value=&quot;Slide 12 - &amp;quot;Late Submissions&amp;quot;&quot;/&gt;&lt;property id=&quot;20307&quot; value=&quot;268&quot;/&gt;&lt;/object&gt;&lt;object type=&quot;3&quot; unique_id=&quot;10016&quot;&gt;&lt;property id=&quot;20148&quot; value=&quot;5&quot;/&gt;&lt;property id=&quot;20300&quot; value=&quot;Slide 13 - &amp;quot;Participation in Discussion Forums&amp;quot;&quot;/&gt;&lt;property id=&quot;20307&quot; value=&quot;299&quot;/&gt;&lt;/object&gt;&lt;object type=&quot;3&quot; unique_id=&quot;10017&quot;&gt;&lt;property id=&quot;20148&quot; value=&quot;5&quot;/&gt;&lt;property id=&quot;20300&quot; value=&quot;Slide 14 - &amp;quot;Participation in Discussion Forums&amp;quot;&quot;/&gt;&lt;property id=&quot;20307&quot; value=&quot;272&quot;/&gt;&lt;/object&gt;&lt;object type=&quot;3&quot; unique_id=&quot;10018&quot;&gt;&lt;property id=&quot;20148&quot; value=&quot;5&quot;/&gt;&lt;property id=&quot;20300&quot; value=&quot;Slide 15 - &amp;quot;Example rubric for discussion board assessment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Course &amp;amp; Assessment questions: Q&amp;amp;A Discussion Board &amp;quot;&quot;/&gt;&lt;property id=&quot;20307&quot; value=&quot;289&quot;/&gt;&lt;/object&gt;&lt;object type=&quot;3&quot; unique_id=&quot;10020&quot;&gt;&lt;property id=&quot;20148&quot; value=&quot;5&quot;/&gt;&lt;property id=&quot;20300&quot; value=&quot;Slide 17 - &amp;quot;Questions &amp;amp; Answers&amp;quot;&quot;/&gt;&lt;property id=&quot;20307&quot; value=&quot;270&quot;/&gt;&lt;/object&gt;&lt;object type=&quot;3&quot; unique_id=&quot;10021&quot;&gt;&lt;property id=&quot;20148&quot; value=&quot;5&quot;/&gt;&lt;property id=&quot;20300&quot; value=&quot;Slide 18 - &amp;quot;Netiquette &amp;quot;&quot;/&gt;&lt;property id=&quot;20307&quot; value=&quot;271&quot;/&gt;&lt;/object&gt;&lt;object type=&quot;3&quot; unique_id=&quot;10022&quot;&gt;&lt;property id=&quot;20148&quot; value=&quot;5&quot;/&gt;&lt;property id=&quot;20300&quot; value=&quot;Slide 19 - &amp;quot;Learning Support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University Library &amp;quot;&quot;/&gt;&lt;property id=&quot;20307&quot; value=&quot;274&quot;/&gt;&lt;/object&gt;&lt;object type=&quot;3&quot; unique_id=&quot;10024&quot;&gt;&lt;property id=&quot;20148&quot; value=&quot;5&quot;/&gt;&lt;property id=&quot;20300&quot; value=&quot;Slide 21 - &amp;quot;Academic Writing: The Writing Centre&amp;quot;&quot;/&gt;&lt;property id=&quot;20307&quot; value=&quot;276&quot;/&gt;&lt;/object&gt;&lt;object type=&quot;3&quot; unique_id=&quot;10025&quot;&gt;&lt;property id=&quot;20148&quot; value=&quot;5&quot;/&gt;&lt;property id=&quot;20300&quot; value=&quot;Slide 22 - &amp;quot;Academic Skills&amp;quot;&quot;/&gt;&lt;property id=&quot;20307&quot; value=&quot;295&quot;/&gt;&lt;/object&gt;&lt;object type=&quot;3&quot; unique_id=&quot;10026&quot;&gt;&lt;property id=&quot;20148&quot; value=&quot;5&quot;/&gt;&lt;property id=&quot;20300&quot; value=&quot;Slide 23 - &amp;quot;English for Uni&amp;quot;&quot;/&gt;&lt;property id=&quot;20307&quot; value=&quot;279&quot;/&gt;&lt;/object&gt;&lt;object type=&quot;3&quot; unique_id=&quot;10027&quot;&gt;&lt;property id=&quot;20148&quot; value=&quot;5&quot;/&gt;&lt;property id=&quot;20300&quot; value=&quot;Slide 24 - &amp;quot;The Maths Learning Centre&amp;quot;&quot;/&gt;&lt;property id=&quot;20307&quot; value=&quot;278&quot;/&gt;&lt;/object&gt;&lt;object type=&quot;3&quot; unique_id=&quot;10028&quot;&gt;&lt;property id=&quot;20148&quot; value=&quot;5&quot;/&gt;&lt;property id=&quot;20300&quot; value=&quot;Slide 25 - &amp;quot;Academic Integrity&amp;quot;&quot;/&gt;&lt;property id=&quot;20307&quot; value=&quot;291&quot;/&gt;&lt;/object&gt;&lt;object type=&quot;3&quot; unique_id=&quot;10029&quot;&gt;&lt;property id=&quot;20148&quot; value=&quot;5&quot;/&gt;&lt;property id=&quot;20300&quot; value=&quot;Slide 26 - &amp;quot;Academic Integrity&amp;quot;&quot;/&gt;&lt;property id=&quot;20307&quot; value=&quot;275&quot;/&gt;&lt;/object&gt;&lt;object type=&quot;3&quot; unique_id=&quot;10030&quot;&gt;&lt;property id=&quot;20148&quot; value=&quot;5&quot;/&gt;&lt;property id=&quot;20300&quot; value=&quot;Slide 27 - &amp;quot;Student Support &amp;amp; Resources&amp;quot;&quot;/&gt;&lt;property id=&quot;20307&quot; value=&quot;292&quot;/&gt;&lt;/object&gt;&lt;object type=&quot;3&quot; unique_id=&quot;10031&quot;&gt;&lt;property id=&quot;20148&quot; value=&quot;5&quot;/&gt;&lt;property id=&quot;20300&quot; value=&quot;Slide 28 - &amp;quot;‘Digital Toolkit’ MyUni course&amp;quot;&quot;/&gt;&lt;property id=&quot;20307&quot; value=&quot;280&quot;/&gt;&lt;/object&gt;&lt;object type=&quot;3&quot; unique_id=&quot;10032&quot;&gt;&lt;property id=&quot;20148&quot; value=&quot;5&quot;/&gt;&lt;property id=&quot;20300&quot; value=&quot;Slide 29 - &amp;quot;Getting HELP in the Faculty&amp;quot;&quot;/&gt;&lt;property id=&quot;20307&quot; value=&quot;293&quot;/&gt;&lt;/object&gt;&lt;object type=&quot;3&quot; unique_id=&quot;10033&quot;&gt;&lt;property id=&quot;20148&quot; value=&quot;5&quot;/&gt;&lt;property id=&quot;20300&quot; value=&quot;Slide 30 - &amp;quot;MyUni Support&amp;quot;&quot;/&gt;&lt;property id=&quot;20307&quot; value=&quot;294&quot;/&gt;&lt;/object&gt;&lt;object type=&quot;3&quot; unique_id=&quot;10034&quot;&gt;&lt;property id=&quot;20148&quot; value=&quot;5&quot;/&gt;&lt;property id=&quot;20300&quot; value=&quot;Slide 31 - &amp;quot;We hope you enjoy this course&amp;quot;&quot;/&gt;&lt;property id=&quot;20307&quot; value=&quot;283&quot;/&gt;&lt;/object&gt;&lt;/object&gt;&lt;object type=&quot;8&quot; unique_id=&quot;100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oA_PPT2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UoA_PPT2.potx</Template>
  <TotalTime>21730</TotalTime>
  <Words>791</Words>
  <Application>Microsoft Macintosh PowerPoint</Application>
  <PresentationFormat>On-screen Show (4:3)</PresentationFormat>
  <Paragraphs>234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UoA_PPT2</vt:lpstr>
      <vt:lpstr>COMP SCI 1103/2103 Algorithm Design &amp; Data Structure  Recursion 4</vt:lpstr>
      <vt:lpstr>Previously on ADDS</vt:lpstr>
      <vt:lpstr>Overview</vt:lpstr>
      <vt:lpstr>Improving efficiency - Tabulation</vt:lpstr>
      <vt:lpstr>Example 1</vt:lpstr>
      <vt:lpstr>Example 2</vt:lpstr>
      <vt:lpstr>Counting Coins Recursive Algorithm</vt:lpstr>
      <vt:lpstr>Example 2 version 2</vt:lpstr>
      <vt:lpstr>Counting Coins Recursive Algorithm v2</vt:lpstr>
      <vt:lpstr>Example 2</vt:lpstr>
      <vt:lpstr>Counting Coins with DP</vt:lpstr>
      <vt:lpstr>Dynamic Programming</vt:lpstr>
      <vt:lpstr>Summary</vt:lpstr>
      <vt:lpstr>PowerPoint Presentation</vt:lpstr>
    </vt:vector>
  </TitlesOfParts>
  <Company>The University of Adelaide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a1013432</dc:creator>
  <cp:lastModifiedBy>Cheryl Pope</cp:lastModifiedBy>
  <cp:revision>389</cp:revision>
  <cp:lastPrinted>2017-03-28T23:41:56Z</cp:lastPrinted>
  <dcterms:created xsi:type="dcterms:W3CDTF">2012-09-13T03:45:37Z</dcterms:created>
  <dcterms:modified xsi:type="dcterms:W3CDTF">2019-08-17T05:29:47Z</dcterms:modified>
</cp:coreProperties>
</file>