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6" r:id="rId1"/>
    <p:sldMasterId id="2147483919" r:id="rId2"/>
  </p:sldMasterIdLst>
  <p:notesMasterIdLst>
    <p:notesMasterId r:id="rId101"/>
  </p:notesMasterIdLst>
  <p:handoutMasterIdLst>
    <p:handoutMasterId r:id="rId102"/>
  </p:handoutMasterIdLst>
  <p:sldIdLst>
    <p:sldId id="410" r:id="rId3"/>
    <p:sldId id="257" r:id="rId4"/>
    <p:sldId id="335" r:id="rId5"/>
    <p:sldId id="341" r:id="rId6"/>
    <p:sldId id="405" r:id="rId7"/>
    <p:sldId id="337" r:id="rId8"/>
    <p:sldId id="334" r:id="rId9"/>
    <p:sldId id="342" r:id="rId10"/>
    <p:sldId id="343" r:id="rId11"/>
    <p:sldId id="261" r:id="rId12"/>
    <p:sldId id="262" r:id="rId13"/>
    <p:sldId id="406" r:id="rId14"/>
    <p:sldId id="263" r:id="rId15"/>
    <p:sldId id="264" r:id="rId16"/>
    <p:sldId id="265" r:id="rId17"/>
    <p:sldId id="266" r:id="rId18"/>
    <p:sldId id="317" r:id="rId19"/>
    <p:sldId id="345" r:id="rId20"/>
    <p:sldId id="347" r:id="rId21"/>
    <p:sldId id="407" r:id="rId22"/>
    <p:sldId id="320" r:id="rId23"/>
    <p:sldId id="408" r:id="rId24"/>
    <p:sldId id="348" r:id="rId25"/>
    <p:sldId id="271" r:id="rId26"/>
    <p:sldId id="349" r:id="rId27"/>
    <p:sldId id="338" r:id="rId28"/>
    <p:sldId id="273" r:id="rId29"/>
    <p:sldId id="274" r:id="rId30"/>
    <p:sldId id="350" r:id="rId31"/>
    <p:sldId id="275" r:id="rId32"/>
    <p:sldId id="321" r:id="rId33"/>
    <p:sldId id="370" r:id="rId34"/>
    <p:sldId id="364" r:id="rId35"/>
    <p:sldId id="356" r:id="rId36"/>
    <p:sldId id="351" r:id="rId37"/>
    <p:sldId id="354" r:id="rId38"/>
    <p:sldId id="353" r:id="rId39"/>
    <p:sldId id="357" r:id="rId40"/>
    <p:sldId id="358" r:id="rId41"/>
    <p:sldId id="360" r:id="rId42"/>
    <p:sldId id="363" r:id="rId43"/>
    <p:sldId id="362" r:id="rId44"/>
    <p:sldId id="355" r:id="rId45"/>
    <p:sldId id="359" r:id="rId46"/>
    <p:sldId id="352" r:id="rId47"/>
    <p:sldId id="365" r:id="rId48"/>
    <p:sldId id="278" r:id="rId49"/>
    <p:sldId id="368" r:id="rId50"/>
    <p:sldId id="366" r:id="rId51"/>
    <p:sldId id="367" r:id="rId52"/>
    <p:sldId id="369" r:id="rId53"/>
    <p:sldId id="371" r:id="rId54"/>
    <p:sldId id="373" r:id="rId55"/>
    <p:sldId id="378" r:id="rId56"/>
    <p:sldId id="375" r:id="rId57"/>
    <p:sldId id="289" r:id="rId58"/>
    <p:sldId id="379" r:id="rId59"/>
    <p:sldId id="381" r:id="rId60"/>
    <p:sldId id="380" r:id="rId61"/>
    <p:sldId id="382" r:id="rId62"/>
    <p:sldId id="291" r:id="rId63"/>
    <p:sldId id="292" r:id="rId64"/>
    <p:sldId id="293" r:id="rId65"/>
    <p:sldId id="383" r:id="rId66"/>
    <p:sldId id="384" r:id="rId67"/>
    <p:sldId id="385" r:id="rId68"/>
    <p:sldId id="386" r:id="rId69"/>
    <p:sldId id="387" r:id="rId70"/>
    <p:sldId id="391" r:id="rId71"/>
    <p:sldId id="388" r:id="rId72"/>
    <p:sldId id="389" r:id="rId73"/>
    <p:sldId id="390" r:id="rId74"/>
    <p:sldId id="392" r:id="rId75"/>
    <p:sldId id="298" r:id="rId76"/>
    <p:sldId id="299" r:id="rId77"/>
    <p:sldId id="300" r:id="rId78"/>
    <p:sldId id="301" r:id="rId79"/>
    <p:sldId id="302" r:id="rId80"/>
    <p:sldId id="409" r:id="rId81"/>
    <p:sldId id="393" r:id="rId82"/>
    <p:sldId id="395" r:id="rId83"/>
    <p:sldId id="396" r:id="rId84"/>
    <p:sldId id="397" r:id="rId85"/>
    <p:sldId id="398" r:id="rId86"/>
    <p:sldId id="399" r:id="rId87"/>
    <p:sldId id="400" r:id="rId88"/>
    <p:sldId id="401" r:id="rId89"/>
    <p:sldId id="305" r:id="rId90"/>
    <p:sldId id="333" r:id="rId91"/>
    <p:sldId id="312" r:id="rId92"/>
    <p:sldId id="402" r:id="rId93"/>
    <p:sldId id="313" r:id="rId94"/>
    <p:sldId id="314" r:id="rId95"/>
    <p:sldId id="315" r:id="rId96"/>
    <p:sldId id="403" r:id="rId97"/>
    <p:sldId id="316" r:id="rId98"/>
    <p:sldId id="404" r:id="rId99"/>
    <p:sldId id="411" r:id="rId100"/>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ＭＳ Ｐゴシック"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ＭＳ Ｐゴシック"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ＭＳ Ｐゴシック"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ＭＳ Ｐゴシック" pitchFamily="34" charset="-128"/>
        <a:cs typeface="+mn-cs"/>
      </a:defRPr>
    </a:lvl5pPr>
    <a:lvl6pPr marL="2286000" algn="l" defTabSz="914400" rtl="0" eaLnBrk="1" latinLnBrk="0" hangingPunct="1">
      <a:defRPr sz="2400" kern="1200" baseline="-25000">
        <a:solidFill>
          <a:schemeClr val="tx1"/>
        </a:solidFill>
        <a:latin typeface="Times" charset="0"/>
        <a:ea typeface="ＭＳ Ｐゴシック" pitchFamily="34" charset="-128"/>
        <a:cs typeface="+mn-cs"/>
      </a:defRPr>
    </a:lvl6pPr>
    <a:lvl7pPr marL="2743200" algn="l" defTabSz="914400" rtl="0" eaLnBrk="1" latinLnBrk="0" hangingPunct="1">
      <a:defRPr sz="2400" kern="1200" baseline="-25000">
        <a:solidFill>
          <a:schemeClr val="tx1"/>
        </a:solidFill>
        <a:latin typeface="Times" charset="0"/>
        <a:ea typeface="ＭＳ Ｐゴシック" pitchFamily="34" charset="-128"/>
        <a:cs typeface="+mn-cs"/>
      </a:defRPr>
    </a:lvl7pPr>
    <a:lvl8pPr marL="3200400" algn="l" defTabSz="914400" rtl="0" eaLnBrk="1" latinLnBrk="0" hangingPunct="1">
      <a:defRPr sz="2400" kern="1200" baseline="-25000">
        <a:solidFill>
          <a:schemeClr val="tx1"/>
        </a:solidFill>
        <a:latin typeface="Times" charset="0"/>
        <a:ea typeface="ＭＳ Ｐゴシック" pitchFamily="34" charset="-128"/>
        <a:cs typeface="+mn-cs"/>
      </a:defRPr>
    </a:lvl8pPr>
    <a:lvl9pPr marL="3657600" algn="l" defTabSz="914400" rtl="0" eaLnBrk="1" latinLnBrk="0" hangingPunct="1">
      <a:defRPr sz="2400" kern="1200" baseline="-25000">
        <a:solidFill>
          <a:schemeClr val="tx1"/>
        </a:solidFill>
        <a:latin typeface="Times"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88"/>
    <a:srgbClr val="EC0086"/>
    <a:srgbClr val="FFCCFF"/>
    <a:srgbClr val="FF99FF"/>
    <a:srgbClr val="FF33CC"/>
    <a:srgbClr val="FF0066"/>
    <a:srgbClr val="FF3399"/>
    <a:srgbClr val="FF66FF"/>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86501" autoAdjust="0"/>
  </p:normalViewPr>
  <p:slideViewPr>
    <p:cSldViewPr>
      <p:cViewPr varScale="1">
        <p:scale>
          <a:sx n="101" d="100"/>
          <a:sy n="101" d="100"/>
        </p:scale>
        <p:origin x="264" y="114"/>
      </p:cViewPr>
      <p:guideLst>
        <p:guide orient="horz" pos="2160"/>
        <p:guide pos="2880"/>
      </p:guideLst>
    </p:cSldViewPr>
  </p:slideViewPr>
  <p:outlineViewPr>
    <p:cViewPr>
      <p:scale>
        <a:sx n="33" d="100"/>
        <a:sy n="33" d="100"/>
      </p:scale>
      <p:origin x="126" y="204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566"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defRPr>
            </a:lvl1pPr>
          </a:lstStyle>
          <a:p>
            <a:pPr>
              <a:defRPr/>
            </a:pPr>
            <a:endParaRPr lang="en-AU"/>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ＭＳ Ｐゴシック" charset="-128"/>
              </a:defRPr>
            </a:lvl1pPr>
          </a:lstStyle>
          <a:p>
            <a:pPr>
              <a:defRPr/>
            </a:pPr>
            <a:fld id="{28293BE8-EFB3-464D-9872-E00D4B38DAEF}" type="slidenum">
              <a:rPr lang="en-AU"/>
              <a:pPr>
                <a:defRPr/>
              </a:pPr>
              <a:t>‹#›</a:t>
            </a:fld>
            <a:endParaRPr lang="en-AU"/>
          </a:p>
        </p:txBody>
      </p:sp>
    </p:spTree>
    <p:extLst>
      <p:ext uri="{BB962C8B-B14F-4D97-AF65-F5344CB8AC3E}">
        <p14:creationId xmlns:p14="http://schemas.microsoft.com/office/powerpoint/2010/main" val="3275818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717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defRPr>
            </a:lvl1pPr>
          </a:lstStyle>
          <a:p>
            <a:pPr>
              <a:defRPr/>
            </a:pPr>
            <a:endParaRPr lang="en-AU"/>
          </a:p>
        </p:txBody>
      </p:sp>
      <p:sp>
        <p:nvSpPr>
          <p:cNvPr id="9114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defRPr>
            </a:lvl1pPr>
          </a:lstStyle>
          <a:p>
            <a:pPr>
              <a:defRPr/>
            </a:pPr>
            <a:endParaRPr lang="en-AU"/>
          </a:p>
        </p:txBody>
      </p:sp>
      <p:sp>
        <p:nvSpPr>
          <p:cNvPr id="717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ＭＳ Ｐゴシック" charset="-128"/>
              </a:defRPr>
            </a:lvl1pPr>
          </a:lstStyle>
          <a:p>
            <a:pPr>
              <a:defRPr/>
            </a:pPr>
            <a:fld id="{1A73EED0-FC2D-422E-A219-1A87852F556C}" type="slidenum">
              <a:rPr lang="en-AU"/>
              <a:pPr>
                <a:defRPr/>
              </a:pPr>
              <a:t>‹#›</a:t>
            </a:fld>
            <a:endParaRPr lang="en-AU"/>
          </a:p>
        </p:txBody>
      </p:sp>
    </p:spTree>
    <p:extLst>
      <p:ext uri="{BB962C8B-B14F-4D97-AF65-F5344CB8AC3E}">
        <p14:creationId xmlns:p14="http://schemas.microsoft.com/office/powerpoint/2010/main" val="2336851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0E03B9DE-91A5-46A0-890D-DF39022DE199}" type="slidenum">
              <a:rPr lang="en-AU" altLang="en-US" sz="1200" baseline="0" smtClean="0"/>
              <a:pPr/>
              <a:t>2</a:t>
            </a:fld>
            <a:endParaRPr lang="en-AU" altLang="en-US" sz="1200" baseline="0"/>
          </a:p>
        </p:txBody>
      </p:sp>
      <p:sp>
        <p:nvSpPr>
          <p:cNvPr id="92163" name="Rectangle 2"/>
          <p:cNvSpPr>
            <a:spLocks noGrp="1" noRot="1" noChangeAspect="1" noChangeArrowheads="1" noTextEdit="1"/>
          </p:cNvSpPr>
          <p:nvPr>
            <p:ph type="sldImg"/>
          </p:nvPr>
        </p:nvSpPr>
        <p:spPr>
          <a:xfrm>
            <a:off x="917575" y="744538"/>
            <a:ext cx="4962525" cy="3722687"/>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17705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8F600B73-06D6-4FB1-8B0E-8A8F1B1E779A}" type="slidenum">
              <a:rPr lang="en-AU" altLang="en-US" sz="1200" baseline="0" smtClean="0"/>
              <a:pPr/>
              <a:t>15</a:t>
            </a:fld>
            <a:endParaRPr lang="en-AU" altLang="en-US" sz="1200" baseline="0"/>
          </a:p>
        </p:txBody>
      </p:sp>
      <p:sp>
        <p:nvSpPr>
          <p:cNvPr id="100355" name="Rectangle 2"/>
          <p:cNvSpPr>
            <a:spLocks noGrp="1" noRot="1" noChangeAspect="1" noChangeArrowheads="1" noTextEdit="1"/>
          </p:cNvSpPr>
          <p:nvPr>
            <p:ph type="sldImg"/>
          </p:nvPr>
        </p:nvSpPr>
        <p:spPr>
          <a:xfrm>
            <a:off x="917575" y="744538"/>
            <a:ext cx="4962525" cy="3722687"/>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26727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4470A76-68A7-4912-A15A-2FBF5375F104}" type="slidenum">
              <a:rPr lang="en-AU" altLang="en-US" sz="1200" baseline="0" smtClean="0"/>
              <a:pPr/>
              <a:t>16</a:t>
            </a:fld>
            <a:endParaRPr lang="en-AU" altLang="en-US" sz="1200" baseline="0"/>
          </a:p>
        </p:txBody>
      </p:sp>
      <p:sp>
        <p:nvSpPr>
          <p:cNvPr id="101379" name="Rectangle 2"/>
          <p:cNvSpPr>
            <a:spLocks noGrp="1" noRot="1" noChangeAspect="1" noChangeArrowheads="1" noTextEdit="1"/>
          </p:cNvSpPr>
          <p:nvPr>
            <p:ph type="sldImg"/>
          </p:nvPr>
        </p:nvSpPr>
        <p:spPr>
          <a:xfrm>
            <a:off x="917575" y="744538"/>
            <a:ext cx="4962525" cy="3722687"/>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74094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DBB65AD7-04AA-4BB5-881E-17EED16652DA}" type="slidenum">
              <a:rPr lang="en-AU" altLang="en-US" sz="1200" baseline="0" smtClean="0"/>
              <a:pPr/>
              <a:t>24</a:t>
            </a:fld>
            <a:endParaRPr lang="en-AU" altLang="en-US" sz="1200" baseline="0"/>
          </a:p>
        </p:txBody>
      </p:sp>
      <p:sp>
        <p:nvSpPr>
          <p:cNvPr id="102403" name="Rectangle 2"/>
          <p:cNvSpPr>
            <a:spLocks noGrp="1" noRot="1" noChangeAspect="1" noChangeArrowheads="1" noTextEdit="1"/>
          </p:cNvSpPr>
          <p:nvPr>
            <p:ph type="sldImg"/>
          </p:nvPr>
        </p:nvSpPr>
        <p:spPr>
          <a:xfrm>
            <a:off x="917575" y="744538"/>
            <a:ext cx="4962525" cy="3722687"/>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59342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19CADD55-39D6-4853-AC2A-3820ECAEA1E9}" type="slidenum">
              <a:rPr lang="en-AU" altLang="en-US" sz="1200" baseline="0" smtClean="0"/>
              <a:pPr/>
              <a:t>25</a:t>
            </a:fld>
            <a:endParaRPr lang="en-AU" altLang="en-US" sz="1200" baseline="0"/>
          </a:p>
        </p:txBody>
      </p:sp>
      <p:sp>
        <p:nvSpPr>
          <p:cNvPr id="103427" name="Rectangle 2"/>
          <p:cNvSpPr>
            <a:spLocks noGrp="1" noRot="1" noChangeAspect="1" noChangeArrowheads="1" noTextEdit="1"/>
          </p:cNvSpPr>
          <p:nvPr>
            <p:ph type="sldImg"/>
          </p:nvPr>
        </p:nvSpPr>
        <p:spPr>
          <a:xfrm>
            <a:off x="917575" y="744538"/>
            <a:ext cx="4962525" cy="3722687"/>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48095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pPr algn="r"/>
            <a:fld id="{A1F6DD03-DF37-4A09-A367-A2555A9E08CA}" type="slidenum">
              <a:rPr lang="en-AU" altLang="en-US" sz="1200" baseline="0"/>
              <a:pPr algn="r"/>
              <a:t>26</a:t>
            </a:fld>
            <a:endParaRPr lang="en-AU" altLang="en-US" sz="1200" baseline="0"/>
          </a:p>
        </p:txBody>
      </p:sp>
      <p:sp>
        <p:nvSpPr>
          <p:cNvPr id="104451" name="Rectangle 2"/>
          <p:cNvSpPr>
            <a:spLocks noGrp="1" noRot="1" noChangeAspect="1" noChangeArrowheads="1" noTextEdit="1"/>
          </p:cNvSpPr>
          <p:nvPr>
            <p:ph type="sldImg"/>
          </p:nvPr>
        </p:nvSpPr>
        <p:spPr>
          <a:xfrm>
            <a:off x="917575" y="744538"/>
            <a:ext cx="4962525" cy="3722687"/>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07568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723C42FB-C926-4B1E-BFF4-2C0AE43E3944}" type="slidenum">
              <a:rPr lang="en-AU" altLang="en-US" sz="1200" baseline="0" smtClean="0"/>
              <a:pPr/>
              <a:t>27</a:t>
            </a:fld>
            <a:endParaRPr lang="en-AU" altLang="en-US" sz="1200" baseline="0"/>
          </a:p>
        </p:txBody>
      </p:sp>
      <p:sp>
        <p:nvSpPr>
          <p:cNvPr id="105475" name="Rectangle 2"/>
          <p:cNvSpPr>
            <a:spLocks noGrp="1" noRot="1" noChangeAspect="1" noChangeArrowheads="1" noTextEdit="1"/>
          </p:cNvSpPr>
          <p:nvPr>
            <p:ph type="sldImg"/>
          </p:nvPr>
        </p:nvSpPr>
        <p:spPr>
          <a:xfrm>
            <a:off x="917575" y="744538"/>
            <a:ext cx="4962525" cy="3722687"/>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589287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FFDF19E5-D28A-4769-BBC0-A50424452C91}" type="slidenum">
              <a:rPr lang="en-AU" altLang="en-US" sz="1200" baseline="0" smtClean="0"/>
              <a:pPr/>
              <a:t>28</a:t>
            </a:fld>
            <a:endParaRPr lang="en-AU" altLang="en-US" sz="1200" baseline="0"/>
          </a:p>
        </p:txBody>
      </p:sp>
      <p:sp>
        <p:nvSpPr>
          <p:cNvPr id="106499" name="Rectangle 2"/>
          <p:cNvSpPr>
            <a:spLocks noGrp="1" noRot="1" noChangeAspect="1" noChangeArrowheads="1" noTextEdit="1"/>
          </p:cNvSpPr>
          <p:nvPr>
            <p:ph type="sldImg"/>
          </p:nvPr>
        </p:nvSpPr>
        <p:spPr>
          <a:xfrm>
            <a:off x="917575" y="744538"/>
            <a:ext cx="4962525" cy="3722687"/>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985606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8589123C-D849-44FD-96B7-ECA3C2054B29}" type="slidenum">
              <a:rPr lang="en-AU" altLang="en-US" sz="1200" baseline="0" smtClean="0"/>
              <a:pPr/>
              <a:t>29</a:t>
            </a:fld>
            <a:endParaRPr lang="en-AU" altLang="en-US" sz="1200" baseline="0"/>
          </a:p>
        </p:txBody>
      </p:sp>
      <p:sp>
        <p:nvSpPr>
          <p:cNvPr id="107523" name="Rectangle 2"/>
          <p:cNvSpPr>
            <a:spLocks noGrp="1" noRot="1" noChangeAspect="1" noChangeArrowheads="1" noTextEdit="1"/>
          </p:cNvSpPr>
          <p:nvPr>
            <p:ph type="sldImg"/>
          </p:nvPr>
        </p:nvSpPr>
        <p:spPr>
          <a:xfrm>
            <a:off x="917575" y="744538"/>
            <a:ext cx="4962525" cy="3722687"/>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40850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F1057193-2142-4597-8427-0FDF77C00063}" type="slidenum">
              <a:rPr lang="en-AU" altLang="en-US" sz="1200" baseline="0" smtClean="0"/>
              <a:pPr/>
              <a:t>30</a:t>
            </a:fld>
            <a:endParaRPr lang="en-AU" altLang="en-US" sz="1200" baseline="0"/>
          </a:p>
        </p:txBody>
      </p:sp>
      <p:sp>
        <p:nvSpPr>
          <p:cNvPr id="108547" name="Rectangle 2"/>
          <p:cNvSpPr>
            <a:spLocks noGrp="1" noRot="1" noChangeAspect="1" noChangeArrowheads="1" noTextEdit="1"/>
          </p:cNvSpPr>
          <p:nvPr>
            <p:ph type="sldImg"/>
          </p:nvPr>
        </p:nvSpPr>
        <p:spPr>
          <a:xfrm>
            <a:off x="917575" y="744538"/>
            <a:ext cx="4962525" cy="3722687"/>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520402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C4835D6-54DA-45F7-8C77-0AD490AF5B8B}" type="slidenum">
              <a:rPr lang="en-AU" altLang="en-US" sz="1200" baseline="0" smtClean="0"/>
              <a:pPr/>
              <a:t>33</a:t>
            </a:fld>
            <a:endParaRPr lang="en-AU" altLang="en-US" sz="1200" baseline="0"/>
          </a:p>
        </p:txBody>
      </p:sp>
      <p:sp>
        <p:nvSpPr>
          <p:cNvPr id="109571" name="Rectangle 2"/>
          <p:cNvSpPr>
            <a:spLocks noGrp="1" noRot="1" noChangeAspect="1" noChangeArrowheads="1" noTextEdit="1"/>
          </p:cNvSpPr>
          <p:nvPr>
            <p:ph type="sldImg"/>
          </p:nvPr>
        </p:nvSpPr>
        <p:spPr>
          <a:xfrm>
            <a:off x="917575" y="744538"/>
            <a:ext cx="4962525" cy="3722687"/>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638976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DE9348B5-2383-4804-98D2-B1DE848BCE70}" type="slidenum">
              <a:rPr lang="en-AU" altLang="en-US" sz="1200" baseline="0" smtClean="0"/>
              <a:pPr/>
              <a:t>7</a:t>
            </a:fld>
            <a:endParaRPr lang="en-AU" altLang="en-US" sz="1200" baseline="0"/>
          </a:p>
        </p:txBody>
      </p:sp>
      <p:sp>
        <p:nvSpPr>
          <p:cNvPr id="93187" name="Rectangle 2"/>
          <p:cNvSpPr>
            <a:spLocks noGrp="1" noRot="1" noChangeAspec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905838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C4835D6-54DA-45F7-8C77-0AD490AF5B8B}" type="slidenum">
              <a:rPr lang="en-AU" altLang="en-US" sz="1200" baseline="0" smtClean="0"/>
              <a:pPr/>
              <a:t>46</a:t>
            </a:fld>
            <a:endParaRPr lang="en-AU" altLang="en-US" sz="1200" baseline="0"/>
          </a:p>
        </p:txBody>
      </p:sp>
      <p:sp>
        <p:nvSpPr>
          <p:cNvPr id="109571" name="Rectangle 2"/>
          <p:cNvSpPr>
            <a:spLocks noGrp="1" noRot="1" noChangeAspect="1" noChangeArrowheads="1" noTextEdit="1"/>
          </p:cNvSpPr>
          <p:nvPr>
            <p:ph type="sldImg"/>
          </p:nvPr>
        </p:nvSpPr>
        <p:spPr>
          <a:xfrm>
            <a:off x="917575" y="744538"/>
            <a:ext cx="4962525" cy="3722687"/>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793141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47</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504860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48</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535348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49</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61220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50</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964817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51</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803534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52</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303482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DCF8DF-BBBC-4331-A533-5B0AF0C59B9D}" type="slidenum">
              <a:rPr lang="en-AU" altLang="en-US" sz="1200" baseline="0" smtClean="0"/>
              <a:pPr/>
              <a:t>53</a:t>
            </a:fld>
            <a:endParaRPr lang="en-AU" altLang="en-US" sz="1200" baseline="0"/>
          </a:p>
        </p:txBody>
      </p:sp>
      <p:sp>
        <p:nvSpPr>
          <p:cNvPr id="110595" name="Rectangle 2"/>
          <p:cNvSpPr>
            <a:spLocks noGrp="1" noRot="1" noChangeAspect="1" noChangeArrowheads="1" noTextEdit="1"/>
          </p:cNvSpPr>
          <p:nvPr>
            <p:ph type="sldImg"/>
          </p:nvPr>
        </p:nvSpPr>
        <p:spPr>
          <a:xfrm>
            <a:off x="917575" y="744538"/>
            <a:ext cx="4962525" cy="3722687"/>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8471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5A86802C-C455-45B6-B22C-BABBF488EFB1}" type="slidenum">
              <a:rPr lang="en-AU" altLang="en-US" sz="1200" baseline="0" smtClean="0"/>
              <a:pPr/>
              <a:t>54</a:t>
            </a:fld>
            <a:endParaRPr lang="en-AU" altLang="en-US" sz="1200" baseline="0"/>
          </a:p>
        </p:txBody>
      </p:sp>
      <p:sp>
        <p:nvSpPr>
          <p:cNvPr id="139267" name="Rectangle 2"/>
          <p:cNvSpPr>
            <a:spLocks noGrp="1" noRot="1" noChangeAspect="1" noChangeArrowheads="1" noTextEdit="1"/>
          </p:cNvSpPr>
          <p:nvPr>
            <p:ph type="sldImg"/>
          </p:nvPr>
        </p:nvSpPr>
        <p:spPr>
          <a:xfrm>
            <a:off x="917575" y="744538"/>
            <a:ext cx="4962525" cy="3722687"/>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77067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329C0FCC-7EA6-4058-BC53-71514283A8F5}" type="slidenum">
              <a:rPr lang="en-AU" altLang="en-US" sz="1200" baseline="0" smtClean="0"/>
              <a:pPr/>
              <a:t>56</a:t>
            </a:fld>
            <a:endParaRPr lang="en-AU" altLang="en-US" sz="1200" baseline="0"/>
          </a:p>
        </p:txBody>
      </p:sp>
      <p:sp>
        <p:nvSpPr>
          <p:cNvPr id="116739" name="Rectangle 2"/>
          <p:cNvSpPr>
            <a:spLocks noGrp="1" noRot="1" noChangeAspect="1" noChangeArrowheads="1" noTextEdit="1"/>
          </p:cNvSpPr>
          <p:nvPr>
            <p:ph type="sldImg"/>
          </p:nvPr>
        </p:nvSpPr>
        <p:spPr>
          <a:xfrm>
            <a:off x="917575" y="744538"/>
            <a:ext cx="4962525" cy="3722687"/>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2596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AB96665B-4A7D-4B62-98B5-47D8D554CD21}" type="slidenum">
              <a:rPr lang="en-AU" altLang="en-US" sz="1200" baseline="0" smtClean="0"/>
              <a:pPr/>
              <a:t>8</a:t>
            </a:fld>
            <a:endParaRPr lang="en-AU" altLang="en-US" sz="1200" baseline="0"/>
          </a:p>
        </p:txBody>
      </p:sp>
      <p:sp>
        <p:nvSpPr>
          <p:cNvPr id="94211" name="Rectangle 2"/>
          <p:cNvSpPr>
            <a:spLocks noGrp="1" noRot="1" noChangeAspect="1" noChangeArrowheads="1" noTextEdit="1"/>
          </p:cNvSpPr>
          <p:nvPr>
            <p:ph type="sldImg"/>
          </p:nvPr>
        </p:nvSpPr>
        <p:spPr>
          <a:xfrm>
            <a:off x="917575" y="744538"/>
            <a:ext cx="4962525" cy="3722687"/>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059708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329C0FCC-7EA6-4058-BC53-71514283A8F5}" type="slidenum">
              <a:rPr lang="en-AU" altLang="en-US" sz="1200" baseline="0" smtClean="0"/>
              <a:pPr/>
              <a:t>57</a:t>
            </a:fld>
            <a:endParaRPr lang="en-AU" altLang="en-US" sz="1200" baseline="0"/>
          </a:p>
        </p:txBody>
      </p:sp>
      <p:sp>
        <p:nvSpPr>
          <p:cNvPr id="116739" name="Rectangle 2"/>
          <p:cNvSpPr>
            <a:spLocks noGrp="1" noRot="1" noChangeAspect="1" noChangeArrowheads="1" noTextEdit="1"/>
          </p:cNvSpPr>
          <p:nvPr>
            <p:ph type="sldImg"/>
          </p:nvPr>
        </p:nvSpPr>
        <p:spPr>
          <a:xfrm>
            <a:off x="917575" y="744538"/>
            <a:ext cx="4962525" cy="3722687"/>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539907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61657B88-E943-47E2-B39C-C4A31BA9D2CD}" type="slidenum">
              <a:rPr lang="en-AU" altLang="en-US" sz="1200" baseline="0" smtClean="0"/>
              <a:pPr/>
              <a:t>58</a:t>
            </a:fld>
            <a:endParaRPr lang="en-AU" altLang="en-US" sz="1200" baseline="0"/>
          </a:p>
        </p:txBody>
      </p:sp>
      <p:sp>
        <p:nvSpPr>
          <p:cNvPr id="117763" name="Rectangle 2"/>
          <p:cNvSpPr>
            <a:spLocks noGrp="1" noRot="1" noChangeAspect="1" noChangeArrowheads="1" noTextEdit="1"/>
          </p:cNvSpPr>
          <p:nvPr>
            <p:ph type="sldImg"/>
          </p:nvPr>
        </p:nvSpPr>
        <p:spPr>
          <a:xfrm>
            <a:off x="917575" y="744538"/>
            <a:ext cx="4962525" cy="3722687"/>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64330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61657B88-E943-47E2-B39C-C4A31BA9D2CD}" type="slidenum">
              <a:rPr lang="en-AU" altLang="en-US" sz="1200" baseline="0" smtClean="0"/>
              <a:pPr/>
              <a:t>59</a:t>
            </a:fld>
            <a:endParaRPr lang="en-AU" altLang="en-US" sz="1200" baseline="0"/>
          </a:p>
        </p:txBody>
      </p:sp>
      <p:sp>
        <p:nvSpPr>
          <p:cNvPr id="117763" name="Rectangle 2"/>
          <p:cNvSpPr>
            <a:spLocks noGrp="1" noRot="1" noChangeAspect="1" noChangeArrowheads="1" noTextEdit="1"/>
          </p:cNvSpPr>
          <p:nvPr>
            <p:ph type="sldImg"/>
          </p:nvPr>
        </p:nvSpPr>
        <p:spPr>
          <a:xfrm>
            <a:off x="917575" y="744538"/>
            <a:ext cx="4962525" cy="3722687"/>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92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61657B88-E943-47E2-B39C-C4A31BA9D2CD}" type="slidenum">
              <a:rPr lang="en-AU" altLang="en-US" sz="1200" baseline="0" smtClean="0"/>
              <a:pPr/>
              <a:t>60</a:t>
            </a:fld>
            <a:endParaRPr lang="en-AU" altLang="en-US" sz="1200" baseline="0"/>
          </a:p>
        </p:txBody>
      </p:sp>
      <p:sp>
        <p:nvSpPr>
          <p:cNvPr id="117763" name="Rectangle 2"/>
          <p:cNvSpPr>
            <a:spLocks noGrp="1" noRot="1" noChangeAspect="1" noChangeArrowheads="1" noTextEdit="1"/>
          </p:cNvSpPr>
          <p:nvPr>
            <p:ph type="sldImg"/>
          </p:nvPr>
        </p:nvSpPr>
        <p:spPr>
          <a:xfrm>
            <a:off x="917575" y="744538"/>
            <a:ext cx="4962525" cy="3722687"/>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163132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2CD78982-9E97-4492-B0DF-AE9F0EEA9814}" type="slidenum">
              <a:rPr lang="en-AU" altLang="en-US" sz="1200" baseline="0" smtClean="0"/>
              <a:pPr/>
              <a:t>61</a:t>
            </a:fld>
            <a:endParaRPr lang="en-AU" altLang="en-US" sz="1200" baseline="0"/>
          </a:p>
        </p:txBody>
      </p:sp>
      <p:sp>
        <p:nvSpPr>
          <p:cNvPr id="118787" name="Rectangle 2"/>
          <p:cNvSpPr>
            <a:spLocks noGrp="1" noRot="1" noChangeAspect="1" noChangeArrowheads="1" noTextEdit="1"/>
          </p:cNvSpPr>
          <p:nvPr>
            <p:ph type="sldImg"/>
          </p:nvPr>
        </p:nvSpPr>
        <p:spPr>
          <a:xfrm>
            <a:off x="917575" y="744538"/>
            <a:ext cx="4962525" cy="3722687"/>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618403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2BF50553-AE79-434B-B3C4-D9B0D432950C}" type="slidenum">
              <a:rPr lang="en-AU" altLang="en-US" sz="1200" baseline="0" smtClean="0"/>
              <a:pPr/>
              <a:t>62</a:t>
            </a:fld>
            <a:endParaRPr lang="en-AU" altLang="en-US" sz="1200" baseline="0"/>
          </a:p>
        </p:txBody>
      </p:sp>
      <p:sp>
        <p:nvSpPr>
          <p:cNvPr id="119811" name="Rectangle 2"/>
          <p:cNvSpPr>
            <a:spLocks noGrp="1" noRot="1" noChangeAspect="1" noChangeArrowheads="1" noTextEdit="1"/>
          </p:cNvSpPr>
          <p:nvPr>
            <p:ph type="sldImg"/>
          </p:nvPr>
        </p:nvSpPr>
        <p:spPr>
          <a:xfrm>
            <a:off x="917575" y="744538"/>
            <a:ext cx="4962525" cy="3722687"/>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691970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20BB7E45-7964-4519-B716-07983AE80026}" type="slidenum">
              <a:rPr lang="en-AU" altLang="en-US" sz="1200" baseline="0" smtClean="0"/>
              <a:pPr/>
              <a:t>63</a:t>
            </a:fld>
            <a:endParaRPr lang="en-AU" altLang="en-US" sz="1200" baseline="0"/>
          </a:p>
        </p:txBody>
      </p:sp>
      <p:sp>
        <p:nvSpPr>
          <p:cNvPr id="120835" name="Rectangle 2"/>
          <p:cNvSpPr>
            <a:spLocks noGrp="1" noRot="1" noChangeAspect="1" noChangeArrowheads="1" noTextEdit="1"/>
          </p:cNvSpPr>
          <p:nvPr>
            <p:ph type="sldImg"/>
          </p:nvPr>
        </p:nvSpPr>
        <p:spPr>
          <a:xfrm>
            <a:off x="917575" y="744538"/>
            <a:ext cx="4962525" cy="3722687"/>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824968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195F3741-F598-4C87-BDCD-738580B56A68}" type="slidenum">
              <a:rPr lang="en-AU" altLang="en-US" sz="1200" baseline="0" smtClean="0"/>
              <a:pPr/>
              <a:t>74</a:t>
            </a:fld>
            <a:endParaRPr lang="en-AU" altLang="en-US" sz="1200" baseline="0"/>
          </a:p>
        </p:txBody>
      </p:sp>
      <p:sp>
        <p:nvSpPr>
          <p:cNvPr id="125955" name="Rectangle 2"/>
          <p:cNvSpPr>
            <a:spLocks noGrp="1" noRot="1" noChangeAspect="1" noChangeArrowheads="1" noTextEdit="1"/>
          </p:cNvSpPr>
          <p:nvPr>
            <p:ph type="sldImg"/>
          </p:nvPr>
        </p:nvSpPr>
        <p:spPr>
          <a:xfrm>
            <a:off x="917575" y="744538"/>
            <a:ext cx="4962525" cy="3722687"/>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903512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04D82645-5EEF-489B-BBB9-723DC053B55D}" type="slidenum">
              <a:rPr lang="en-AU" altLang="en-US" sz="1200" baseline="0" smtClean="0"/>
              <a:pPr/>
              <a:t>75</a:t>
            </a:fld>
            <a:endParaRPr lang="en-AU" altLang="en-US" sz="1200" baseline="0"/>
          </a:p>
        </p:txBody>
      </p:sp>
      <p:sp>
        <p:nvSpPr>
          <p:cNvPr id="126979" name="Rectangle 2"/>
          <p:cNvSpPr>
            <a:spLocks noGrp="1" noRot="1" noChangeAspect="1" noChangeArrowheads="1" noTextEdit="1"/>
          </p:cNvSpPr>
          <p:nvPr>
            <p:ph type="sldImg"/>
          </p:nvPr>
        </p:nvSpPr>
        <p:spPr>
          <a:xfrm>
            <a:off x="917575" y="744538"/>
            <a:ext cx="4962525" cy="3722687"/>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613472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89401330-CDB9-4873-9137-8028D1F947E5}" type="slidenum">
              <a:rPr lang="en-AU" altLang="en-US" sz="1200" baseline="0" smtClean="0"/>
              <a:pPr/>
              <a:t>76</a:t>
            </a:fld>
            <a:endParaRPr lang="en-AU" altLang="en-US" sz="1200" baseline="0"/>
          </a:p>
        </p:txBody>
      </p:sp>
      <p:sp>
        <p:nvSpPr>
          <p:cNvPr id="128003" name="Rectangle 2"/>
          <p:cNvSpPr>
            <a:spLocks noGrp="1" noRot="1" noChangeAspect="1" noChangeArrowheads="1" noTextEdit="1"/>
          </p:cNvSpPr>
          <p:nvPr>
            <p:ph type="sldImg"/>
          </p:nvPr>
        </p:nvSpPr>
        <p:spPr>
          <a:xfrm>
            <a:off x="917575" y="744538"/>
            <a:ext cx="4962525" cy="3722687"/>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43762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A5B458FB-E73D-4470-87FA-BF972D07EF42}" type="slidenum">
              <a:rPr lang="en-AU" altLang="en-US" sz="1200" baseline="0" smtClean="0"/>
              <a:pPr/>
              <a:t>9</a:t>
            </a:fld>
            <a:endParaRPr lang="en-AU" altLang="en-US" sz="1200" baseline="0"/>
          </a:p>
        </p:txBody>
      </p:sp>
      <p:sp>
        <p:nvSpPr>
          <p:cNvPr id="95235" name="Rectangle 2"/>
          <p:cNvSpPr>
            <a:spLocks noGrp="1" noRot="1" noChangeAspec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419827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A536659D-2715-41CB-B456-03CF620FB2D3}" type="slidenum">
              <a:rPr lang="en-AU" altLang="en-US" sz="1200" baseline="0" smtClean="0"/>
              <a:pPr/>
              <a:t>77</a:t>
            </a:fld>
            <a:endParaRPr lang="en-AU" altLang="en-US" sz="1200" baseline="0"/>
          </a:p>
        </p:txBody>
      </p:sp>
      <p:sp>
        <p:nvSpPr>
          <p:cNvPr id="129027" name="Rectangle 2"/>
          <p:cNvSpPr>
            <a:spLocks noGrp="1" noRot="1" noChangeAspect="1" noChangeArrowheads="1" noTextEdit="1"/>
          </p:cNvSpPr>
          <p:nvPr>
            <p:ph type="sldImg"/>
          </p:nvPr>
        </p:nvSpPr>
        <p:spPr>
          <a:xfrm>
            <a:off x="917575" y="744538"/>
            <a:ext cx="4962525" cy="3722687"/>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93103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8420658-D0F1-4C9A-A6C6-E5A4509BBFEF}" type="slidenum">
              <a:rPr lang="en-AU" altLang="en-US" sz="1200" baseline="0" smtClean="0"/>
              <a:pPr/>
              <a:t>78</a:t>
            </a:fld>
            <a:endParaRPr lang="en-AU" altLang="en-US" sz="1200" baseline="0"/>
          </a:p>
        </p:txBody>
      </p:sp>
      <p:sp>
        <p:nvSpPr>
          <p:cNvPr id="130051" name="Rectangle 2"/>
          <p:cNvSpPr>
            <a:spLocks noGrp="1" noRot="1" noChangeAspect="1" noChangeArrowheads="1" noTextEdit="1"/>
          </p:cNvSpPr>
          <p:nvPr>
            <p:ph type="sldImg"/>
          </p:nvPr>
        </p:nvSpPr>
        <p:spPr>
          <a:xfrm>
            <a:off x="917575" y="744538"/>
            <a:ext cx="4962525" cy="3722687"/>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725479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823A180A-8948-4046-B382-DFCB69C0B993}" type="slidenum">
              <a:rPr lang="en-AU" altLang="en-US" sz="1200" baseline="0" smtClean="0"/>
              <a:pPr/>
              <a:t>88</a:t>
            </a:fld>
            <a:endParaRPr lang="en-AU" altLang="en-US" sz="1200" baseline="0"/>
          </a:p>
        </p:txBody>
      </p:sp>
      <p:sp>
        <p:nvSpPr>
          <p:cNvPr id="133123" name="Rectangle 2"/>
          <p:cNvSpPr>
            <a:spLocks noGrp="1" noRot="1" noChangeAspect="1" noChangeArrowheads="1" noTextEdit="1"/>
          </p:cNvSpPr>
          <p:nvPr>
            <p:ph type="sldImg"/>
          </p:nvPr>
        </p:nvSpPr>
        <p:spPr>
          <a:xfrm>
            <a:off x="917575" y="744538"/>
            <a:ext cx="4962525" cy="3722687"/>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204152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0D4DDBE-0B7D-4903-BEBB-5C04940E3F20}" type="slidenum">
              <a:rPr lang="en-AU" altLang="en-US" sz="1200" baseline="0" smtClean="0"/>
              <a:pPr/>
              <a:t>89</a:t>
            </a:fld>
            <a:endParaRPr lang="en-AU" altLang="en-US" sz="1200" baseline="0"/>
          </a:p>
        </p:txBody>
      </p:sp>
      <p:sp>
        <p:nvSpPr>
          <p:cNvPr id="140291" name="Rectangle 2"/>
          <p:cNvSpPr>
            <a:spLocks noGrp="1" noRot="1" noChangeAspect="1" noChangeArrowheads="1" noTextEdit="1"/>
          </p:cNvSpPr>
          <p:nvPr>
            <p:ph type="sldImg"/>
          </p:nvPr>
        </p:nvSpPr>
        <p:spPr>
          <a:xfrm>
            <a:off x="917575" y="744538"/>
            <a:ext cx="4962525" cy="3722687"/>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146138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9D0017-A482-49F1-BFB9-7AF2170C404A}" type="slidenum">
              <a:rPr lang="en-AU" altLang="en-US" sz="1200" baseline="0" smtClean="0"/>
              <a:pPr/>
              <a:t>90</a:t>
            </a:fld>
            <a:endParaRPr lang="en-AU" altLang="en-US" sz="1200" baseline="0"/>
          </a:p>
        </p:txBody>
      </p:sp>
      <p:sp>
        <p:nvSpPr>
          <p:cNvPr id="141315" name="Rectangle 2"/>
          <p:cNvSpPr>
            <a:spLocks noGrp="1" noRot="1" noChangeAspect="1" noChangeArrowheads="1" noTextEdit="1"/>
          </p:cNvSpPr>
          <p:nvPr>
            <p:ph type="sldImg"/>
          </p:nvPr>
        </p:nvSpPr>
        <p:spPr>
          <a:xfrm>
            <a:off x="917575" y="744538"/>
            <a:ext cx="4962525" cy="3722687"/>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87696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9A9D0017-A482-49F1-BFB9-7AF2170C404A}" type="slidenum">
              <a:rPr lang="en-AU" altLang="en-US" sz="1200" baseline="0" smtClean="0"/>
              <a:pPr/>
              <a:t>91</a:t>
            </a:fld>
            <a:endParaRPr lang="en-AU" altLang="en-US" sz="1200" baseline="0"/>
          </a:p>
        </p:txBody>
      </p:sp>
      <p:sp>
        <p:nvSpPr>
          <p:cNvPr id="141315" name="Rectangle 2"/>
          <p:cNvSpPr>
            <a:spLocks noGrp="1" noRot="1" noChangeAspect="1" noChangeArrowheads="1" noTextEdit="1"/>
          </p:cNvSpPr>
          <p:nvPr>
            <p:ph type="sldImg"/>
          </p:nvPr>
        </p:nvSpPr>
        <p:spPr>
          <a:xfrm>
            <a:off x="917575" y="744538"/>
            <a:ext cx="4962525" cy="3722687"/>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360583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B2009869-88A3-45F2-BF72-5E96E30CC3CC}" type="slidenum">
              <a:rPr lang="en-AU" altLang="en-US" sz="1200" baseline="0" smtClean="0"/>
              <a:pPr/>
              <a:t>92</a:t>
            </a:fld>
            <a:endParaRPr lang="en-AU" altLang="en-US" sz="1200" baseline="0"/>
          </a:p>
        </p:txBody>
      </p:sp>
      <p:sp>
        <p:nvSpPr>
          <p:cNvPr id="142339" name="Rectangle 2"/>
          <p:cNvSpPr>
            <a:spLocks noGrp="1" noRot="1" noChangeAspect="1" noChangeArrowheads="1" noTextEdit="1"/>
          </p:cNvSpPr>
          <p:nvPr>
            <p:ph type="sldImg"/>
          </p:nvPr>
        </p:nvSpPr>
        <p:spPr>
          <a:xfrm>
            <a:off x="917575" y="744538"/>
            <a:ext cx="4962525" cy="3722687"/>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315474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BB4FC791-A794-4E37-9611-5F162EA66927}" type="slidenum">
              <a:rPr lang="en-AU" altLang="en-US" sz="1200" baseline="0" smtClean="0"/>
              <a:pPr/>
              <a:t>93</a:t>
            </a:fld>
            <a:endParaRPr lang="en-AU" altLang="en-US" sz="1200" baseline="0"/>
          </a:p>
        </p:txBody>
      </p:sp>
      <p:sp>
        <p:nvSpPr>
          <p:cNvPr id="143363" name="Rectangle 2"/>
          <p:cNvSpPr>
            <a:spLocks noGrp="1" noRot="1" noChangeAspect="1" noChangeArrowheads="1" noTextEdit="1"/>
          </p:cNvSpPr>
          <p:nvPr>
            <p:ph type="sldImg"/>
          </p:nvPr>
        </p:nvSpPr>
        <p:spPr>
          <a:xfrm>
            <a:off x="917575" y="744538"/>
            <a:ext cx="4962525" cy="3722687"/>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957059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E7C6ED1-33FB-4FCF-BB33-3F6F469854D9}" type="slidenum">
              <a:rPr lang="en-AU" altLang="en-US" sz="1200" baseline="0" smtClean="0"/>
              <a:pPr/>
              <a:t>94</a:t>
            </a:fld>
            <a:endParaRPr lang="en-AU" altLang="en-US" sz="1200" baseline="0"/>
          </a:p>
        </p:txBody>
      </p:sp>
      <p:sp>
        <p:nvSpPr>
          <p:cNvPr id="144387" name="Rectangle 2"/>
          <p:cNvSpPr>
            <a:spLocks noGrp="1" noRot="1" noChangeAspect="1" noChangeArrowheads="1" noTextEdit="1"/>
          </p:cNvSpPr>
          <p:nvPr>
            <p:ph type="sldImg"/>
          </p:nvPr>
        </p:nvSpPr>
        <p:spPr>
          <a:xfrm>
            <a:off x="917575" y="744538"/>
            <a:ext cx="4962525" cy="3722687"/>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973723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E7C6ED1-33FB-4FCF-BB33-3F6F469854D9}" type="slidenum">
              <a:rPr lang="en-AU" altLang="en-US" sz="1200" baseline="0" smtClean="0"/>
              <a:pPr/>
              <a:t>95</a:t>
            </a:fld>
            <a:endParaRPr lang="en-AU" altLang="en-US" sz="1200" baseline="0"/>
          </a:p>
        </p:txBody>
      </p:sp>
      <p:sp>
        <p:nvSpPr>
          <p:cNvPr id="144387" name="Rectangle 2"/>
          <p:cNvSpPr>
            <a:spLocks noGrp="1" noRot="1" noChangeAspect="1" noChangeArrowheads="1" noTextEdit="1"/>
          </p:cNvSpPr>
          <p:nvPr>
            <p:ph type="sldImg"/>
          </p:nvPr>
        </p:nvSpPr>
        <p:spPr>
          <a:xfrm>
            <a:off x="917575" y="744538"/>
            <a:ext cx="4962525" cy="3722687"/>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93952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16AE21F8-143C-42E2-AA01-4EA34806827E}" type="slidenum">
              <a:rPr lang="en-AU" altLang="en-US" sz="1200" baseline="0" smtClean="0"/>
              <a:pPr/>
              <a:t>10</a:t>
            </a:fld>
            <a:endParaRPr lang="en-AU" altLang="en-US" sz="1200" baseline="0"/>
          </a:p>
        </p:txBody>
      </p:sp>
      <p:sp>
        <p:nvSpPr>
          <p:cNvPr id="96259" name="Rectangle 2"/>
          <p:cNvSpPr>
            <a:spLocks noGrp="1" noRot="1" noChangeAspect="1" noChangeArrowheads="1" noTextEdit="1"/>
          </p:cNvSpPr>
          <p:nvPr>
            <p:ph type="sldImg"/>
          </p:nvPr>
        </p:nvSpPr>
        <p:spPr>
          <a:xfrm>
            <a:off x="917575" y="744538"/>
            <a:ext cx="4962525" cy="3722687"/>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2821730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83524CB-18AA-4B26-9E99-2CC628CBA5D1}" type="slidenum">
              <a:rPr lang="en-AU" altLang="en-US" sz="1200" baseline="0" smtClean="0"/>
              <a:pPr/>
              <a:t>96</a:t>
            </a:fld>
            <a:endParaRPr lang="en-AU" altLang="en-US" sz="1200" baseline="0"/>
          </a:p>
        </p:txBody>
      </p:sp>
      <p:sp>
        <p:nvSpPr>
          <p:cNvPr id="145411" name="Rectangle 2"/>
          <p:cNvSpPr>
            <a:spLocks noGrp="1" noRot="1" noChangeAspect="1" noChangeArrowheads="1" noTextEdit="1"/>
          </p:cNvSpPr>
          <p:nvPr>
            <p:ph type="sldImg"/>
          </p:nvPr>
        </p:nvSpPr>
        <p:spPr>
          <a:xfrm>
            <a:off x="917575" y="744538"/>
            <a:ext cx="4962525" cy="3722687"/>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3841213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83524CB-18AA-4B26-9E99-2CC628CBA5D1}" type="slidenum">
              <a:rPr lang="en-AU" altLang="en-US" sz="1200" baseline="0" smtClean="0"/>
              <a:pPr/>
              <a:t>97</a:t>
            </a:fld>
            <a:endParaRPr lang="en-AU" altLang="en-US" sz="1200" baseline="0"/>
          </a:p>
        </p:txBody>
      </p:sp>
      <p:sp>
        <p:nvSpPr>
          <p:cNvPr id="145411" name="Rectangle 2"/>
          <p:cNvSpPr>
            <a:spLocks noGrp="1" noRot="1" noChangeAspect="1" noChangeArrowheads="1" noTextEdit="1"/>
          </p:cNvSpPr>
          <p:nvPr>
            <p:ph type="sldImg"/>
          </p:nvPr>
        </p:nvSpPr>
        <p:spPr>
          <a:xfrm>
            <a:off x="917575" y="744538"/>
            <a:ext cx="4962525" cy="3722687"/>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42272173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E83524CB-18AA-4B26-9E99-2CC628CBA5D1}" type="slidenum">
              <a:rPr lang="en-AU" altLang="en-US" sz="1200" baseline="0" smtClean="0"/>
              <a:pPr/>
              <a:t>98</a:t>
            </a:fld>
            <a:endParaRPr lang="en-AU" altLang="en-US" sz="1200" baseline="0"/>
          </a:p>
        </p:txBody>
      </p:sp>
      <p:sp>
        <p:nvSpPr>
          <p:cNvPr id="145411" name="Rectangle 2"/>
          <p:cNvSpPr>
            <a:spLocks noGrp="1" noRot="1" noChangeAspect="1" noChangeArrowheads="1" noTextEdit="1"/>
          </p:cNvSpPr>
          <p:nvPr>
            <p:ph type="sldImg"/>
          </p:nvPr>
        </p:nvSpPr>
        <p:spPr>
          <a:xfrm>
            <a:off x="917575" y="744538"/>
            <a:ext cx="4962525" cy="3722687"/>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68677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7D34600B-4A2B-42CA-88A4-8F83112B4E44}" type="slidenum">
              <a:rPr lang="en-AU" altLang="en-US" sz="1200" baseline="0" smtClean="0"/>
              <a:pPr/>
              <a:t>11</a:t>
            </a:fld>
            <a:endParaRPr lang="en-AU" altLang="en-US" sz="1200" baseline="0"/>
          </a:p>
        </p:txBody>
      </p:sp>
      <p:sp>
        <p:nvSpPr>
          <p:cNvPr id="97283" name="Rectangle 2"/>
          <p:cNvSpPr>
            <a:spLocks noGrp="1" noRot="1" noChangeAspect="1" noChangeArrowheads="1" noTextEdit="1"/>
          </p:cNvSpPr>
          <p:nvPr>
            <p:ph type="sldImg"/>
          </p:nvPr>
        </p:nvSpPr>
        <p:spPr>
          <a:xfrm>
            <a:off x="917575" y="744538"/>
            <a:ext cx="4962525" cy="3722687"/>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55808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7D34600B-4A2B-42CA-88A4-8F83112B4E44}" type="slidenum">
              <a:rPr lang="en-AU" altLang="en-US" sz="1200" baseline="0" smtClean="0"/>
              <a:pPr/>
              <a:t>12</a:t>
            </a:fld>
            <a:endParaRPr lang="en-AU" altLang="en-US" sz="1200" baseline="0"/>
          </a:p>
        </p:txBody>
      </p:sp>
      <p:sp>
        <p:nvSpPr>
          <p:cNvPr id="97283" name="Rectangle 2"/>
          <p:cNvSpPr>
            <a:spLocks noGrp="1" noRot="1" noChangeAspect="1" noChangeArrowheads="1" noTextEdit="1"/>
          </p:cNvSpPr>
          <p:nvPr>
            <p:ph type="sldImg"/>
          </p:nvPr>
        </p:nvSpPr>
        <p:spPr>
          <a:xfrm>
            <a:off x="917575" y="744538"/>
            <a:ext cx="4962525" cy="3722687"/>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412155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8EE9E361-92FA-4147-B7A3-402DD293432D}" type="slidenum">
              <a:rPr lang="en-AU" altLang="en-US" sz="1200" baseline="0" smtClean="0"/>
              <a:pPr/>
              <a:t>13</a:t>
            </a:fld>
            <a:endParaRPr lang="en-AU" altLang="en-US" sz="1200" baseline="0"/>
          </a:p>
        </p:txBody>
      </p:sp>
      <p:sp>
        <p:nvSpPr>
          <p:cNvPr id="98307" name="Rectangle 2"/>
          <p:cNvSpPr>
            <a:spLocks noGrp="1" noRot="1" noChangeAspect="1" noChangeArrowheads="1" noTextEdit="1"/>
          </p:cNvSpPr>
          <p:nvPr>
            <p:ph type="sldImg"/>
          </p:nvPr>
        </p:nvSpPr>
        <p:spPr>
          <a:xfrm>
            <a:off x="917575" y="744538"/>
            <a:ext cx="4962525" cy="3722687"/>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63000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pitchFamily="34" charset="-128"/>
              </a:defRPr>
            </a:lvl1pPr>
            <a:lvl2pPr marL="742950" indent="-285750">
              <a:defRPr sz="2400" baseline="-25000">
                <a:solidFill>
                  <a:schemeClr val="tx1"/>
                </a:solidFill>
                <a:latin typeface="Times" charset="0"/>
                <a:ea typeface="ＭＳ Ｐゴシック" pitchFamily="34" charset="-128"/>
              </a:defRPr>
            </a:lvl2pPr>
            <a:lvl3pPr marL="1143000" indent="-228600">
              <a:defRPr sz="2400" baseline="-25000">
                <a:solidFill>
                  <a:schemeClr val="tx1"/>
                </a:solidFill>
                <a:latin typeface="Times" charset="0"/>
                <a:ea typeface="ＭＳ Ｐゴシック" pitchFamily="34" charset="-128"/>
              </a:defRPr>
            </a:lvl3pPr>
            <a:lvl4pPr marL="1600200" indent="-228600">
              <a:defRPr sz="2400" baseline="-25000">
                <a:solidFill>
                  <a:schemeClr val="tx1"/>
                </a:solidFill>
                <a:latin typeface="Times" charset="0"/>
                <a:ea typeface="ＭＳ Ｐゴシック" pitchFamily="34" charset="-128"/>
              </a:defRPr>
            </a:lvl4pPr>
            <a:lvl5pPr marL="2057400" indent="-228600">
              <a:defRPr sz="2400" baseline="-25000">
                <a:solidFill>
                  <a:schemeClr val="tx1"/>
                </a:solidFill>
                <a:latin typeface="Times"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pitchFamily="34" charset="-128"/>
              </a:defRPr>
            </a:lvl9pPr>
          </a:lstStyle>
          <a:p>
            <a:fld id="{3F4EE738-86D2-4C96-9732-9F2EA5996860}" type="slidenum">
              <a:rPr lang="en-AU" altLang="en-US" sz="1200" baseline="0" smtClean="0"/>
              <a:pPr/>
              <a:t>14</a:t>
            </a:fld>
            <a:endParaRPr lang="en-AU" altLang="en-US" sz="1200" baseline="0"/>
          </a:p>
        </p:txBody>
      </p:sp>
      <p:sp>
        <p:nvSpPr>
          <p:cNvPr id="99331" name="Rectangle 2"/>
          <p:cNvSpPr>
            <a:spLocks noGrp="1" noRot="1" noChangeAspect="1" noChangeArrowheads="1" noTextEdit="1"/>
          </p:cNvSpPr>
          <p:nvPr>
            <p:ph type="sldImg"/>
          </p:nvPr>
        </p:nvSpPr>
        <p:spPr>
          <a:xfrm>
            <a:off x="917575" y="744538"/>
            <a:ext cx="4962525" cy="3722687"/>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a typeface="ＭＳ Ｐゴシック" pitchFamily="34" charset="-128"/>
            </a:endParaRPr>
          </a:p>
        </p:txBody>
      </p:sp>
    </p:spTree>
    <p:extLst>
      <p:ext uri="{BB962C8B-B14F-4D97-AF65-F5344CB8AC3E}">
        <p14:creationId xmlns:p14="http://schemas.microsoft.com/office/powerpoint/2010/main" val="151117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3CCD1D19-4882-4B46-8322-CCC9F5FAB07F}" type="slidenum">
              <a:rPr lang="en-US" altLang="en-US"/>
              <a:pPr>
                <a:defRPr/>
              </a:pPr>
              <a:t>‹#›</a:t>
            </a:fld>
            <a:endParaRPr lang="en-US" altLang="en-US"/>
          </a:p>
        </p:txBody>
      </p:sp>
    </p:spTree>
    <p:extLst>
      <p:ext uri="{BB962C8B-B14F-4D97-AF65-F5344CB8AC3E}">
        <p14:creationId xmlns:p14="http://schemas.microsoft.com/office/powerpoint/2010/main" val="9435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AF7813-63B8-4FBD-A687-063D1F861A6D}"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94DF081-469D-4235-B466-A7A03E4A7FEC}" type="slidenum">
              <a:rPr lang="en-AU"/>
              <a:pPr>
                <a:defRPr/>
              </a:pPr>
              <a:t>‹#›</a:t>
            </a:fld>
            <a:endParaRPr lang="en-AU"/>
          </a:p>
        </p:txBody>
      </p:sp>
    </p:spTree>
    <p:extLst>
      <p:ext uri="{BB962C8B-B14F-4D97-AF65-F5344CB8AC3E}">
        <p14:creationId xmlns:p14="http://schemas.microsoft.com/office/powerpoint/2010/main" val="326930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6F0A5DD-D3B8-4521-BBDD-449AAC73AE0B}"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68BE994-0BCC-4656-A11F-8C574889B6FD}" type="slidenum">
              <a:rPr lang="en-AU"/>
              <a:pPr>
                <a:defRPr/>
              </a:pPr>
              <a:t>‹#›</a:t>
            </a:fld>
            <a:endParaRPr lang="en-AU"/>
          </a:p>
        </p:txBody>
      </p:sp>
    </p:spTree>
    <p:extLst>
      <p:ext uri="{BB962C8B-B14F-4D97-AF65-F5344CB8AC3E}">
        <p14:creationId xmlns:p14="http://schemas.microsoft.com/office/powerpoint/2010/main" val="17070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t>10.</a:t>
            </a:r>
            <a:fld id="{B4F0A007-FD48-4E95-8220-17F46CDAA08E}" type="slidenum">
              <a:rPr lang="en-US"/>
              <a:pPr>
                <a:defRPr/>
              </a:pPr>
              <a:t>‹#›</a:t>
            </a:fld>
            <a:endParaRPr lang="en-US"/>
          </a:p>
        </p:txBody>
      </p:sp>
    </p:spTree>
    <p:extLst>
      <p:ext uri="{BB962C8B-B14F-4D97-AF65-F5344CB8AC3E}">
        <p14:creationId xmlns:p14="http://schemas.microsoft.com/office/powerpoint/2010/main" val="7395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3556697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84522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2425130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608813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910922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519773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49302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7E27D8FB-BFC4-4F5F-94DE-2A6D1C1A8165}" type="slidenum">
              <a:rPr lang="en-US" altLang="en-US"/>
              <a:pPr>
                <a:defRPr/>
              </a:pPr>
              <a:t>‹#›</a:t>
            </a:fld>
            <a:endParaRPr lang="en-US" altLang="en-US"/>
          </a:p>
        </p:txBody>
      </p:sp>
    </p:spTree>
    <p:extLst>
      <p:ext uri="{BB962C8B-B14F-4D97-AF65-F5344CB8AC3E}">
        <p14:creationId xmlns:p14="http://schemas.microsoft.com/office/powerpoint/2010/main" val="162844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301119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461589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986188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ea typeface="MS PGothic" panose="020B0600070205080204" pitchFamily="34" charset="-128"/>
              </a:rPr>
              <a:pPr defTabSz="457200"/>
              <a:t>‹#›</a:t>
            </a:fld>
            <a:endParaRPr lang="en-US" altLang="en-US" sz="1800" baseline="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70363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F95B4553-BE41-4C0C-8208-BC601457E657}" type="slidenum">
              <a:rPr lang="en-US" altLang="en-US"/>
              <a:pPr>
                <a:defRPr/>
              </a:pPr>
              <a:t>‹#›</a:t>
            </a:fld>
            <a:endParaRPr lang="en-US" altLang="en-US"/>
          </a:p>
        </p:txBody>
      </p:sp>
    </p:spTree>
    <p:extLst>
      <p:ext uri="{BB962C8B-B14F-4D97-AF65-F5344CB8AC3E}">
        <p14:creationId xmlns:p14="http://schemas.microsoft.com/office/powerpoint/2010/main" val="15281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A893CCDC-2958-4FE5-BEF9-CBE02622C986}" type="slidenum">
              <a:rPr lang="en-US" altLang="en-US"/>
              <a:pPr>
                <a:defRPr/>
              </a:pPr>
              <a:t>‹#›</a:t>
            </a:fld>
            <a:endParaRPr lang="en-US" altLang="en-US"/>
          </a:p>
        </p:txBody>
      </p:sp>
    </p:spTree>
    <p:extLst>
      <p:ext uri="{BB962C8B-B14F-4D97-AF65-F5344CB8AC3E}">
        <p14:creationId xmlns:p14="http://schemas.microsoft.com/office/powerpoint/2010/main" val="23104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CB305508-D083-477D-8545-5C0EBBC6B560}" type="slidenum">
              <a:rPr lang="en-US" altLang="en-US"/>
              <a:pPr>
                <a:defRPr/>
              </a:pPr>
              <a:t>‹#›</a:t>
            </a:fld>
            <a:endParaRPr lang="en-US" altLang="en-US"/>
          </a:p>
        </p:txBody>
      </p:sp>
    </p:spTree>
    <p:extLst>
      <p:ext uri="{BB962C8B-B14F-4D97-AF65-F5344CB8AC3E}">
        <p14:creationId xmlns:p14="http://schemas.microsoft.com/office/powerpoint/2010/main" val="82729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1313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77A41985-C96A-47EE-8899-84322FC4217E}" type="slidenum">
              <a:rPr lang="en-AU"/>
              <a:pPr>
                <a:defRPr/>
              </a:pPr>
              <a:t>‹#›</a:t>
            </a:fld>
            <a:endParaRPr lang="en-AU"/>
          </a:p>
        </p:txBody>
      </p:sp>
    </p:spTree>
    <p:extLst>
      <p:ext uri="{BB962C8B-B14F-4D97-AF65-F5344CB8AC3E}">
        <p14:creationId xmlns:p14="http://schemas.microsoft.com/office/powerpoint/2010/main" val="18182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AE4D61E-5DAF-4608-B95C-62FAA51AC78B}"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76E8539E-F422-4D1C-B396-3D22A0E61356}" type="slidenum">
              <a:rPr lang="en-AU"/>
              <a:pPr>
                <a:defRPr/>
              </a:pPr>
              <a:t>‹#›</a:t>
            </a:fld>
            <a:endParaRPr lang="en-AU"/>
          </a:p>
        </p:txBody>
      </p:sp>
    </p:spTree>
    <p:extLst>
      <p:ext uri="{BB962C8B-B14F-4D97-AF65-F5344CB8AC3E}">
        <p14:creationId xmlns:p14="http://schemas.microsoft.com/office/powerpoint/2010/main" val="3683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2CB0C0-8555-429D-800A-59EE2471875E}"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EACD4E5-50F2-4633-BC14-ED8F554885A3}" type="slidenum">
              <a:rPr lang="en-AU"/>
              <a:pPr>
                <a:defRPr/>
              </a:pPr>
              <a:t>‹#›</a:t>
            </a:fld>
            <a:endParaRPr lang="en-AU"/>
          </a:p>
        </p:txBody>
      </p:sp>
    </p:spTree>
    <p:extLst>
      <p:ext uri="{BB962C8B-B14F-4D97-AF65-F5344CB8AC3E}">
        <p14:creationId xmlns:p14="http://schemas.microsoft.com/office/powerpoint/2010/main" val="31457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7EEA4209-2DB4-45DE-9EE5-9398319473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11" r:id="rId3"/>
    <p:sldLayoutId id="2147483909" r:id="rId4"/>
    <p:sldLayoutId id="2147483910" r:id="rId5"/>
    <p:sldLayoutId id="2147483912" r:id="rId6"/>
    <p:sldLayoutId id="2147483913" r:id="rId7"/>
    <p:sldLayoutId id="2147483914" r:id="rId8"/>
    <p:sldLayoutId id="2147483915" r:id="rId9"/>
    <p:sldLayoutId id="2147483916" r:id="rId10"/>
    <p:sldLayoutId id="2147483917" r:id="rId11"/>
    <p:sldLayoutId id="2147483918" r:id="rId12"/>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84932375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5.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12.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7.wmf"/><Relationship Id="rId3" Type="http://schemas.openxmlformats.org/officeDocument/2006/relationships/notesSlide" Target="../notesSlides/notesSlide18.xml"/><Relationship Id="rId7" Type="http://schemas.openxmlformats.org/officeDocument/2006/relationships/image" Target="../media/image14.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5.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12.xml"/><Relationship Id="rId7" Type="http://schemas.openxmlformats.org/officeDocument/2006/relationships/image" Target="../media/image19.w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 Id="rId9" Type="http://schemas.openxmlformats.org/officeDocument/2006/relationships/image" Target="../media/image2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5.wmf"/><Relationship Id="rId3" Type="http://schemas.openxmlformats.org/officeDocument/2006/relationships/slideLayout" Target="../slideLayouts/slideLayout12.xml"/><Relationship Id="rId7" Type="http://schemas.openxmlformats.org/officeDocument/2006/relationships/image" Target="../media/image22.wmf"/><Relationship Id="rId12" Type="http://schemas.openxmlformats.org/officeDocument/2006/relationships/oleObject" Target="../embeddings/oleObject20.bin"/><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5.bin"/><Relationship Id="rId4" Type="http://schemas.openxmlformats.org/officeDocument/2006/relationships/image" Target="../media/image39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image" Target="../media/image41.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5.wmf"/><Relationship Id="rId4" Type="http://schemas.openxmlformats.org/officeDocument/2006/relationships/oleObject" Target="../embeddings/oleObject3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3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3.wmf"/><Relationship Id="rId4" Type="http://schemas.openxmlformats.org/officeDocument/2006/relationships/oleObject" Target="../embeddings/oleObject32.bin"/></Relationships>
</file>

<file path=ppt/slides/_rels/slide58.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5.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7.tmp"/><Relationship Id="rId5" Type="http://schemas.openxmlformats.org/officeDocument/2006/relationships/image" Target="../media/image46.wmf"/><Relationship Id="rId4" Type="http://schemas.openxmlformats.org/officeDocument/2006/relationships/oleObject" Target="../embeddings/oleObject3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35.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image" Target="../media/image48.emf"/><Relationship Id="rId4"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1.wmf"/><Relationship Id="rId4" Type="http://schemas.openxmlformats.org/officeDocument/2006/relationships/oleObject" Target="../embeddings/oleObject36.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2.wmf"/><Relationship Id="rId2" Type="http://schemas.openxmlformats.org/officeDocument/2006/relationships/tags" Target="../tags/tag12.xml"/><Relationship Id="rId1" Type="http://schemas.openxmlformats.org/officeDocument/2006/relationships/vmlDrawing" Target="../drawings/vmlDrawing23.vml"/><Relationship Id="rId6" Type="http://schemas.openxmlformats.org/officeDocument/2006/relationships/oleObject" Target="../embeddings/oleObject37.bin"/><Relationship Id="rId5" Type="http://schemas.openxmlformats.org/officeDocument/2006/relationships/image" Target="../media/image72.png"/><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5.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78.pn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0.bin"/><Relationship Id="rId5" Type="http://schemas.openxmlformats.org/officeDocument/2006/relationships/image" Target="../media/image56.wmf"/><Relationship Id="rId10" Type="http://schemas.openxmlformats.org/officeDocument/2006/relationships/image" Target="../media/image59.png"/><Relationship Id="rId4" Type="http://schemas.openxmlformats.org/officeDocument/2006/relationships/oleObject" Target="../embeddings/oleObject39.bin"/><Relationship Id="rId9" Type="http://schemas.openxmlformats.org/officeDocument/2006/relationships/image" Target="../media/image5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86.png"/></Relationships>
</file>

<file path=ppt/slides/_rels/slide7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67.png"/><Relationship Id="rId2" Type="http://schemas.openxmlformats.org/officeDocument/2006/relationships/tags" Target="../tags/tag13.xml"/><Relationship Id="rId1" Type="http://schemas.openxmlformats.org/officeDocument/2006/relationships/vmlDrawing" Target="../drawings/vmlDrawing27.vml"/><Relationship Id="rId6" Type="http://schemas.openxmlformats.org/officeDocument/2006/relationships/image" Target="../media/image66.wmf"/><Relationship Id="rId5" Type="http://schemas.openxmlformats.org/officeDocument/2006/relationships/oleObject" Target="../embeddings/oleObject43.bin"/><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8.wmf"/></Relationships>
</file>

<file path=ppt/slides/_rels/slide8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9.wmf"/></Relationships>
</file>

<file path=ppt/slides/_rels/slide84.xml.rels><?xml version="1.0" encoding="UTF-8" standalone="yes"?>
<Relationships xmlns="http://schemas.openxmlformats.org/package/2006/relationships"><Relationship Id="rId2" Type="http://schemas.openxmlformats.org/officeDocument/2006/relationships/image" Target="../media/image70.tmp"/><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8.bin"/><Relationship Id="rId5" Type="http://schemas.openxmlformats.org/officeDocument/2006/relationships/image" Target="../media/image73.wmf"/><Relationship Id="rId4" Type="http://schemas.openxmlformats.org/officeDocument/2006/relationships/oleObject" Target="../embeddings/oleObject4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74.wmf"/><Relationship Id="rId4" Type="http://schemas.openxmlformats.org/officeDocument/2006/relationships/oleObject" Target="../embeddings/oleObject49.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75.wmf"/><Relationship Id="rId4" Type="http://schemas.openxmlformats.org/officeDocument/2006/relationships/oleObject" Target="../embeddings/oleObject50.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47.xml"/><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52.bin"/><Relationship Id="rId5" Type="http://schemas.openxmlformats.org/officeDocument/2006/relationships/image" Target="../media/image76.wmf"/><Relationship Id="rId4" Type="http://schemas.openxmlformats.org/officeDocument/2006/relationships/oleObject" Target="../embeddings/oleObject51.bin"/><Relationship Id="rId9" Type="http://schemas.openxmlformats.org/officeDocument/2006/relationships/image" Target="../media/image78.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79.wmf"/><Relationship Id="rId4" Type="http://schemas.openxmlformats.org/officeDocument/2006/relationships/oleObject" Target="../embeddings/oleObject54.bin"/></Relationships>
</file>

<file path=ppt/slides/_rels/slide9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notesSlide" Target="../notesSlides/notesSlide50.xml"/><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80.wmf"/><Relationship Id="rId5" Type="http://schemas.openxmlformats.org/officeDocument/2006/relationships/oleObject" Target="../embeddings/oleObject55.bin"/><Relationship Id="rId4" Type="http://schemas.openxmlformats.org/officeDocument/2006/relationships/image" Target="../media/image89.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3.png"/><Relationship Id="rId5" Type="http://schemas.openxmlformats.org/officeDocument/2006/relationships/image" Target="../media/image82.wmf"/><Relationship Id="rId4" Type="http://schemas.openxmlformats.org/officeDocument/2006/relationships/oleObject" Target="../embeddings/oleObject57.bin"/></Relationships>
</file>

<file path=ppt/slides/_rels/slide98.xml.rels><?xml version="1.0" encoding="UTF-8" standalone="yes"?>
<Relationships xmlns="http://schemas.openxmlformats.org/package/2006/relationships"><Relationship Id="rId3" Type="http://schemas.openxmlformats.org/officeDocument/2006/relationships/image" Target="../media/image84.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68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idx="1"/>
          </p:nvPr>
        </p:nvSpPr>
        <p:spPr>
          <a:xfrm>
            <a:off x="852488" y="1412875"/>
            <a:ext cx="7924800" cy="3960813"/>
          </a:xfrm>
        </p:spPr>
        <p:txBody>
          <a:bodyPr/>
          <a:lstStyle/>
          <a:p>
            <a:pPr eaLnBrk="1" hangingPunct="1">
              <a:buFontTx/>
              <a:buNone/>
            </a:pPr>
            <a:r>
              <a:rPr lang="en-US" altLang="en-US" sz="2400" b="1" dirty="0">
                <a:solidFill>
                  <a:schemeClr val="accent2"/>
                </a:solidFill>
                <a:latin typeface="Trebuchet MS" panose="020B0603020202020204" pitchFamily="34" charset="0"/>
                <a:cs typeface="Arial" charset="0"/>
              </a:rPr>
              <a:t>Examples</a:t>
            </a:r>
          </a:p>
          <a:p>
            <a:pPr algn="just" eaLnBrk="1" hangingPunct="1">
              <a:buClr>
                <a:srgbClr val="00B050"/>
              </a:buClr>
              <a:buFont typeface="Arial" panose="020B0604020202020204" pitchFamily="34" charset="0"/>
              <a:buChar char="•"/>
            </a:pPr>
            <a:r>
              <a:rPr lang="en-US" altLang="en-US" sz="2400" dirty="0">
                <a:solidFill>
                  <a:srgbClr val="00B050"/>
                </a:solidFill>
                <a:latin typeface="Trebuchet MS" panose="020B0603020202020204" pitchFamily="34" charset="0"/>
                <a:cs typeface="Arial" charset="0"/>
              </a:rPr>
              <a:t>A bank conducts a survey to estimate the number of times customer will actually use ATM machines.</a:t>
            </a:r>
          </a:p>
          <a:p>
            <a:pPr algn="just" eaLnBrk="1" hangingPunct="1">
              <a:buClr>
                <a:srgbClr val="00B050"/>
              </a:buClr>
              <a:buFont typeface="Arial" panose="020B0604020202020204" pitchFamily="34" charset="0"/>
              <a:buChar char="•"/>
            </a:pPr>
            <a:r>
              <a:rPr lang="en-US" altLang="en-US" sz="2400" dirty="0">
                <a:solidFill>
                  <a:srgbClr val="00B050"/>
                </a:solidFill>
                <a:latin typeface="Trebuchet MS" panose="020B0603020202020204" pitchFamily="34" charset="0"/>
                <a:cs typeface="Arial" charset="0"/>
              </a:rPr>
              <a:t>A random sample of processing times is taken to estimate the mean production time and the variance of production time on a production line.</a:t>
            </a:r>
          </a:p>
          <a:p>
            <a:pPr algn="just" eaLnBrk="1" hangingPunct="1">
              <a:buClr>
                <a:srgbClr val="00B050"/>
              </a:buClr>
              <a:buFont typeface="Arial" panose="020B0604020202020204" pitchFamily="34" charset="0"/>
              <a:buChar char="•"/>
            </a:pPr>
            <a:r>
              <a:rPr lang="en-US" altLang="en-US" sz="2400" dirty="0">
                <a:solidFill>
                  <a:srgbClr val="00B050"/>
                </a:solidFill>
                <a:latin typeface="Trebuchet MS" panose="020B0603020202020204" pitchFamily="34" charset="0"/>
                <a:cs typeface="Arial" charset="0"/>
              </a:rPr>
              <a:t>A survey of eligible voters is conducted to gauge support for the federal government’s new carbon emissions reforms.</a:t>
            </a:r>
            <a:endParaRPr lang="en-US" altLang="en-US" sz="2400" baseline="30000" dirty="0">
              <a:solidFill>
                <a:srgbClr val="00B050"/>
              </a:solidFill>
              <a:latin typeface="Trebuchet MS" panose="020B0603020202020204" pitchFamily="34" charset="0"/>
              <a:cs typeface="Arial" charset="0"/>
            </a:endParaRPr>
          </a:p>
        </p:txBody>
      </p:sp>
      <p:sp>
        <p:nvSpPr>
          <p:cNvPr id="7" name="Rectangle 5"/>
          <p:cNvSpPr>
            <a:spLocks noGrp="1" noChangeArrowheads="1"/>
          </p:cNvSpPr>
          <p:nvPr>
            <p:ph type="title"/>
          </p:nvPr>
        </p:nvSpPr>
        <p:spPr>
          <a:xfrm>
            <a:off x="684213" y="549275"/>
            <a:ext cx="7772400" cy="576263"/>
          </a:xfrm>
        </p:spPr>
        <p:txBody>
          <a:bodyPr/>
          <a:lstStyle/>
          <a:p>
            <a:pPr algn="l" eaLnBrk="1" hangingPunct="1">
              <a:defRPr/>
            </a:pPr>
            <a:r>
              <a:rPr altLang="en-US" sz="3200" cap="none">
                <a:solidFill>
                  <a:srgbClr val="EA0088"/>
                </a:solidFill>
                <a:latin typeface="Trebuchet MS" panose="020B0603020202020204" pitchFamily="34" charset="0"/>
              </a:rPr>
              <a:t>Statistical Inference</a:t>
            </a:r>
            <a:endParaRPr lang="en-AU" altLang="en-US" sz="3200" cap="none">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10</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442">
                                            <p:txEl>
                                              <p:pRg st="0" end="0"/>
                                            </p:txEl>
                                          </p:spTgt>
                                        </p:tgtEl>
                                        <p:attrNameLst>
                                          <p:attrName>style.visibility</p:attrName>
                                        </p:attrNameLst>
                                      </p:cBhvr>
                                      <p:to>
                                        <p:strVal val="visible"/>
                                      </p:to>
                                    </p:set>
                                    <p:anim calcmode="lin" valueType="num">
                                      <p:cBhvr additive="base">
                                        <p:cTn id="7" dur="500" fill="hold"/>
                                        <p:tgtEl>
                                          <p:spTgt spid="445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54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5442">
                                            <p:txEl>
                                              <p:pRg st="1" end="1"/>
                                            </p:txEl>
                                          </p:spTgt>
                                        </p:tgtEl>
                                        <p:attrNameLst>
                                          <p:attrName>style.visibility</p:attrName>
                                        </p:attrNameLst>
                                      </p:cBhvr>
                                      <p:to>
                                        <p:strVal val="visible"/>
                                      </p:to>
                                    </p:set>
                                    <p:anim calcmode="lin" valueType="num">
                                      <p:cBhvr additive="base">
                                        <p:cTn id="13" dur="500" fill="hold"/>
                                        <p:tgtEl>
                                          <p:spTgt spid="4454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54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5442">
                                            <p:txEl>
                                              <p:pRg st="2" end="2"/>
                                            </p:txEl>
                                          </p:spTgt>
                                        </p:tgtEl>
                                        <p:attrNameLst>
                                          <p:attrName>style.visibility</p:attrName>
                                        </p:attrNameLst>
                                      </p:cBhvr>
                                      <p:to>
                                        <p:strVal val="visible"/>
                                      </p:to>
                                    </p:set>
                                    <p:anim calcmode="lin" valueType="num">
                                      <p:cBhvr additive="base">
                                        <p:cTn id="19" dur="500" fill="hold"/>
                                        <p:tgtEl>
                                          <p:spTgt spid="4454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54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5442">
                                            <p:txEl>
                                              <p:pRg st="3" end="3"/>
                                            </p:txEl>
                                          </p:spTgt>
                                        </p:tgtEl>
                                        <p:attrNameLst>
                                          <p:attrName>style.visibility</p:attrName>
                                        </p:attrNameLst>
                                      </p:cBhvr>
                                      <p:to>
                                        <p:strVal val="visible"/>
                                      </p:to>
                                    </p:set>
                                    <p:anim calcmode="lin" valueType="num">
                                      <p:cBhvr additive="base">
                                        <p:cTn id="25" dur="500" fill="hold"/>
                                        <p:tgtEl>
                                          <p:spTgt spid="4454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54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684213" y="404813"/>
            <a:ext cx="7772400" cy="733425"/>
          </a:xfrm>
        </p:spPr>
        <p:txBody>
          <a:bodyPr/>
          <a:lstStyle/>
          <a:p>
            <a:pPr algn="l" eaLnBrk="1" hangingPunct="1">
              <a:defRPr/>
            </a:pPr>
            <a:r>
              <a:rPr lang="en-AU" altLang="en-US" sz="3600" cap="none" dirty="0">
                <a:solidFill>
                  <a:srgbClr val="EA0088"/>
                </a:solidFill>
                <a:latin typeface="Trebuchet MS" panose="020B0603020202020204" pitchFamily="34" charset="0"/>
              </a:rPr>
              <a:t>10.</a:t>
            </a:r>
            <a:r>
              <a:rPr altLang="en-US" sz="3600" cap="none" dirty="0">
                <a:solidFill>
                  <a:srgbClr val="EA0088"/>
                </a:solidFill>
                <a:latin typeface="Trebuchet MS" panose="020B0603020202020204" pitchFamily="34" charset="0"/>
              </a:rPr>
              <a:t>1 Concepts of estimation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77342" y="1268760"/>
                <a:ext cx="8215138" cy="4297363"/>
              </a:xfrm>
            </p:spPr>
            <p:txBody>
              <a:bodyPr/>
              <a:lstStyle/>
              <a:p>
                <a:pPr marL="0" indent="0" algn="just" eaLnBrk="1" hangingPunct="1">
                  <a:spcAft>
                    <a:spcPts val="1200"/>
                  </a:spcAft>
                  <a:buClr>
                    <a:schemeClr val="accent2"/>
                  </a:buClr>
                  <a:buNone/>
                </a:pPr>
                <a:r>
                  <a:rPr lang="en-AU" sz="2400" dirty="0">
                    <a:latin typeface="Trebuchet MS" panose="020B0603020202020204" pitchFamily="34" charset="0"/>
                    <a:cs typeface="Arial" charset="0"/>
                  </a:rPr>
                  <a:t>The objective of estimation is to determine the value of a population parameter on the basis of a sample statistic.</a:t>
                </a:r>
              </a:p>
              <a:p>
                <a:pPr marL="0" indent="0" algn="just" eaLnBrk="1" hangingPunct="1">
                  <a:spcAft>
                    <a:spcPts val="600"/>
                  </a:spcAft>
                  <a:buClr>
                    <a:schemeClr val="accent2"/>
                  </a:buClr>
                  <a:buNone/>
                </a:pPr>
                <a:r>
                  <a:rPr lang="en-AU" sz="2400" dirty="0">
                    <a:latin typeface="Trebuchet MS" panose="020B0603020202020204" pitchFamily="34" charset="0"/>
                    <a:cs typeface="Arial" charset="0"/>
                  </a:rPr>
                  <a:t>For example,</a:t>
                </a:r>
              </a:p>
              <a:p>
                <a:pPr algn="just"/>
                <a:r>
                  <a:rPr lang="en-AU" sz="2400" dirty="0">
                    <a:solidFill>
                      <a:srgbClr val="00B050"/>
                    </a:solidFill>
                    <a:latin typeface="Trebuchet MS" panose="020B0603020202020204" pitchFamily="34" charset="0"/>
                  </a:rPr>
                  <a:t>the sample mean </a:t>
                </a:r>
                <a14:m>
                  <m:oMath xmlns:m="http://schemas.openxmlformats.org/officeDocument/2006/math">
                    <m:acc>
                      <m:accPr>
                        <m:chr m:val="̅"/>
                        <m:ctrlPr>
                          <a:rPr lang="en-AU" sz="2400" i="1" smtClean="0">
                            <a:solidFill>
                              <a:srgbClr val="00B050"/>
                            </a:solidFill>
                            <a:latin typeface="Cambria Math" panose="02040503050406030204" pitchFamily="18" charset="0"/>
                          </a:rPr>
                        </m:ctrlPr>
                      </m:accPr>
                      <m:e>
                        <m:r>
                          <a:rPr lang="en-AU" sz="2400" b="0" i="1" smtClean="0">
                            <a:solidFill>
                              <a:srgbClr val="00B050"/>
                            </a:solidFill>
                            <a:latin typeface="Cambria Math"/>
                          </a:rPr>
                          <m:t>𝑋</m:t>
                        </m:r>
                      </m:e>
                    </m:acc>
                  </m:oMath>
                </a14:m>
                <a:r>
                  <a:rPr lang="en-AU" sz="2400" dirty="0">
                    <a:solidFill>
                      <a:srgbClr val="00B050"/>
                    </a:solidFill>
                    <a:latin typeface="Trebuchet MS" panose="020B0603020202020204" pitchFamily="34" charset="0"/>
                  </a:rPr>
                  <a:t> is an estimator of the population mean, </a:t>
                </a:r>
                <a:r>
                  <a:rPr lang="el-GR" sz="2400" dirty="0">
                    <a:solidFill>
                      <a:srgbClr val="00B050"/>
                    </a:solidFill>
                    <a:latin typeface="Trebuchet MS" panose="020B0603020202020204" pitchFamily="34" charset="0"/>
                  </a:rPr>
                  <a:t>μ</a:t>
                </a:r>
                <a:r>
                  <a:rPr lang="en-AU" sz="2400" dirty="0">
                    <a:solidFill>
                      <a:srgbClr val="00B050"/>
                    </a:solidFill>
                    <a:latin typeface="Trebuchet MS" panose="020B0603020202020204" pitchFamily="34" charset="0"/>
                  </a:rPr>
                  <a:t>.</a:t>
                </a:r>
              </a:p>
              <a:p>
                <a:pPr algn="just">
                  <a:spcAft>
                    <a:spcPts val="1200"/>
                  </a:spcAft>
                </a:pPr>
                <a:r>
                  <a:rPr lang="en-AU" sz="2400" dirty="0">
                    <a:solidFill>
                      <a:srgbClr val="00B050"/>
                    </a:solidFill>
                    <a:latin typeface="Trebuchet MS" panose="020B0603020202020204" pitchFamily="34" charset="0"/>
                  </a:rPr>
                  <a:t>the sample variance s</a:t>
                </a:r>
                <a:r>
                  <a:rPr lang="en-AU" sz="2400" baseline="30000" dirty="0">
                    <a:solidFill>
                      <a:srgbClr val="00B050"/>
                    </a:solidFill>
                    <a:latin typeface="Trebuchet MS" panose="020B0603020202020204" pitchFamily="34" charset="0"/>
                  </a:rPr>
                  <a:t>2</a:t>
                </a:r>
                <a:r>
                  <a:rPr lang="en-AU" sz="2400" dirty="0">
                    <a:solidFill>
                      <a:srgbClr val="00B050"/>
                    </a:solidFill>
                    <a:latin typeface="Trebuchet MS" panose="020B0603020202020204" pitchFamily="34" charset="0"/>
                  </a:rPr>
                  <a:t> is an estimator of the population variance </a:t>
                </a:r>
                <a:r>
                  <a:rPr lang="en-AU" sz="2400" dirty="0">
                    <a:solidFill>
                      <a:srgbClr val="00B050"/>
                    </a:solidFill>
                    <a:latin typeface="Trebuchet MS" panose="020B0603020202020204" pitchFamily="34" charset="0"/>
                    <a:sym typeface="Symbol"/>
                  </a:rPr>
                  <a:t></a:t>
                </a:r>
                <a:r>
                  <a:rPr lang="en-AU" sz="2400" baseline="30000" dirty="0">
                    <a:solidFill>
                      <a:srgbClr val="00B050"/>
                    </a:solidFill>
                    <a:latin typeface="Trebuchet MS" panose="020B0603020202020204" pitchFamily="34" charset="0"/>
                  </a:rPr>
                  <a:t>2</a:t>
                </a:r>
                <a:r>
                  <a:rPr lang="en-AU" sz="2400" dirty="0">
                    <a:solidFill>
                      <a:srgbClr val="00B050"/>
                    </a:solidFill>
                    <a:latin typeface="Trebuchet MS" panose="020B0603020202020204" pitchFamily="34" charset="0"/>
                  </a:rPr>
                  <a:t>.</a:t>
                </a:r>
              </a:p>
              <a:p>
                <a:pPr algn="just">
                  <a:spcAft>
                    <a:spcPts val="1200"/>
                  </a:spcAft>
                </a:pPr>
                <a:r>
                  <a:rPr lang="en-AU" sz="2400" dirty="0">
                    <a:solidFill>
                      <a:srgbClr val="00B050"/>
                    </a:solidFill>
                    <a:latin typeface="Trebuchet MS" panose="020B0603020202020204" pitchFamily="34" charset="0"/>
                  </a:rPr>
                  <a:t>the sample proportion </a:t>
                </a:r>
                <a14:m>
                  <m:oMath xmlns:m="http://schemas.openxmlformats.org/officeDocument/2006/math">
                    <m:acc>
                      <m:accPr>
                        <m:chr m:val="̂"/>
                        <m:ctrlPr>
                          <a:rPr lang="en-AU" sz="2400" i="1" smtClean="0">
                            <a:solidFill>
                              <a:srgbClr val="00B050"/>
                            </a:solidFill>
                            <a:latin typeface="Cambria Math" panose="02040503050406030204" pitchFamily="18" charset="0"/>
                          </a:rPr>
                        </m:ctrlPr>
                      </m:accPr>
                      <m:e>
                        <m:r>
                          <a:rPr lang="en-AU" sz="2400" b="0" i="1" smtClean="0">
                            <a:solidFill>
                              <a:srgbClr val="00B050"/>
                            </a:solidFill>
                            <a:latin typeface="Cambria Math"/>
                          </a:rPr>
                          <m:t>𝑝</m:t>
                        </m:r>
                      </m:e>
                    </m:acc>
                  </m:oMath>
                </a14:m>
                <a:r>
                  <a:rPr lang="en-AU" sz="2400" dirty="0">
                    <a:solidFill>
                      <a:srgbClr val="00B050"/>
                    </a:solidFill>
                    <a:latin typeface="Trebuchet MS" panose="020B0603020202020204" pitchFamily="34" charset="0"/>
                  </a:rPr>
                  <a:t> is an estimator of the population proportion </a:t>
                </a:r>
                <a:r>
                  <a:rPr lang="en-AU" sz="2400" i="1" dirty="0">
                    <a:solidFill>
                      <a:srgbClr val="00B050"/>
                    </a:solidFill>
                    <a:latin typeface="Times New Roman" panose="02020603050405020304" pitchFamily="18" charset="0"/>
                    <a:cs typeface="Times New Roman" panose="02020603050405020304" pitchFamily="18" charset="0"/>
                  </a:rPr>
                  <a:t>p</a:t>
                </a:r>
                <a:r>
                  <a:rPr lang="en-AU" sz="2400" dirty="0">
                    <a:solidFill>
                      <a:srgbClr val="00B050"/>
                    </a:solidFill>
                    <a:latin typeface="Trebuchet MS" panose="020B0603020202020204" pitchFamily="34" charset="0"/>
                  </a:rPr>
                  <a:t>.</a:t>
                </a:r>
              </a:p>
              <a:p>
                <a:pPr algn="just">
                  <a:spcAft>
                    <a:spcPts val="1200"/>
                  </a:spcAft>
                </a:pPr>
                <a:endParaRPr lang="en-AU" sz="2400" dirty="0">
                  <a:solidFill>
                    <a:srgbClr val="00B050"/>
                  </a:solidFill>
                  <a:latin typeface="Trebuchet MS" panose="020B0603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77342" y="1268760"/>
                <a:ext cx="8215138" cy="4297363"/>
              </a:xfrm>
              <a:blipFill rotWithShape="1">
                <a:blip r:embed="rId3" cstate="print"/>
                <a:stretch>
                  <a:fillRect l="-1113" t="-1135" r="-1187"/>
                </a:stretch>
              </a:blipFill>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11</a:t>
            </a:fld>
            <a:endParaRPr lang="en-AU" altLang="en-US" sz="1400" b="1" baseline="0" dirty="0">
              <a:latin typeface="Trebuchet MS"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684213" y="404813"/>
            <a:ext cx="7772400" cy="733425"/>
          </a:xfrm>
        </p:spPr>
        <p:txBody>
          <a:bodyPr/>
          <a:lstStyle/>
          <a:p>
            <a:pPr algn="l" eaLnBrk="1" hangingPunct="1">
              <a:defRPr/>
            </a:pPr>
            <a:r>
              <a:rPr altLang="en-US" sz="3600" cap="none" dirty="0">
                <a:solidFill>
                  <a:srgbClr val="EA0088"/>
                </a:solidFill>
                <a:latin typeface="Trebuchet MS" panose="020B0603020202020204" pitchFamily="34" charset="0"/>
              </a:rPr>
              <a:t>Concepts of estimation</a:t>
            </a:r>
          </a:p>
        </p:txBody>
      </p:sp>
      <p:sp>
        <p:nvSpPr>
          <p:cNvPr id="2" name="Content Placeholder 1"/>
          <p:cNvSpPr>
            <a:spLocks noGrp="1"/>
          </p:cNvSpPr>
          <p:nvPr>
            <p:ph idx="1"/>
          </p:nvPr>
        </p:nvSpPr>
        <p:spPr>
          <a:xfrm>
            <a:off x="677342" y="1556792"/>
            <a:ext cx="8001000" cy="4009331"/>
          </a:xfrm>
        </p:spPr>
        <p:txBody>
          <a:bodyPr/>
          <a:lstStyle/>
          <a:p>
            <a:pPr marL="0" indent="0" algn="just">
              <a:spcAft>
                <a:spcPts val="1200"/>
              </a:spcAft>
              <a:buNone/>
            </a:pPr>
            <a:r>
              <a:rPr lang="en-AU" sz="2400" dirty="0">
                <a:latin typeface="Trebuchet MS" panose="020B0603020202020204" pitchFamily="34" charset="0"/>
                <a:cs typeface="Arial" charset="0"/>
              </a:rPr>
              <a:t>There are </a:t>
            </a:r>
            <a:r>
              <a:rPr lang="en-AU" sz="2400" dirty="0">
                <a:latin typeface="Trebuchet MS" panose="020B0603020202020204" pitchFamily="34" charset="0"/>
              </a:rPr>
              <a:t>two types of estimators:</a:t>
            </a:r>
          </a:p>
          <a:p>
            <a:pPr algn="just">
              <a:spcAft>
                <a:spcPts val="600"/>
              </a:spcAft>
            </a:pPr>
            <a:r>
              <a:rPr lang="en-AU" sz="2400" dirty="0">
                <a:solidFill>
                  <a:schemeClr val="accent1"/>
                </a:solidFill>
                <a:latin typeface="Trebuchet MS" panose="020B0603020202020204" pitchFamily="34" charset="0"/>
              </a:rPr>
              <a:t>Point estimator</a:t>
            </a:r>
          </a:p>
          <a:p>
            <a:pPr algn="just"/>
            <a:r>
              <a:rPr lang="en-AU" sz="2400" dirty="0">
                <a:solidFill>
                  <a:srgbClr val="00B050"/>
                </a:solidFill>
                <a:latin typeface="Trebuchet MS" panose="020B0603020202020204" pitchFamily="34" charset="0"/>
              </a:rPr>
              <a:t>Interval estimator</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12</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196808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6" name="Rectangle 25"/>
          <p:cNvSpPr>
            <a:spLocks noGrp="1" noChangeArrowheads="1"/>
          </p:cNvSpPr>
          <p:nvPr>
            <p:ph type="title"/>
          </p:nvPr>
        </p:nvSpPr>
        <p:spPr>
          <a:xfrm>
            <a:off x="685800" y="404664"/>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Point Estimator</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24520" y="1556792"/>
                <a:ext cx="8001000" cy="4297363"/>
              </a:xfrm>
            </p:spPr>
            <p:txBody>
              <a:bodyPr/>
              <a:lstStyle/>
              <a:p>
                <a:pPr marL="0" indent="0" algn="just">
                  <a:spcAft>
                    <a:spcPts val="1200"/>
                  </a:spcAft>
                  <a:buNone/>
                </a:pPr>
                <a:r>
                  <a:rPr lang="en-AU" sz="2400" dirty="0">
                    <a:latin typeface="Trebuchet MS" panose="020B0603020202020204" pitchFamily="34" charset="0"/>
                    <a:cs typeface="Arial" panose="020B0604020202020204" pitchFamily="34" charset="0"/>
                  </a:rPr>
                  <a:t>A </a:t>
                </a:r>
                <a:r>
                  <a:rPr lang="en-AU" sz="2400" i="1" dirty="0">
                    <a:solidFill>
                      <a:schemeClr val="tx2"/>
                    </a:solidFill>
                    <a:latin typeface="Trebuchet MS" panose="020B0603020202020204" pitchFamily="34" charset="0"/>
                    <a:cs typeface="Arial" panose="020B0604020202020204" pitchFamily="34" charset="0"/>
                  </a:rPr>
                  <a:t>point estimator </a:t>
                </a:r>
                <a:r>
                  <a:rPr lang="en-AU" sz="2400" dirty="0">
                    <a:latin typeface="Trebuchet MS" panose="020B0603020202020204" pitchFamily="34" charset="0"/>
                    <a:cs typeface="Arial" panose="020B0604020202020204" pitchFamily="34" charset="0"/>
                  </a:rPr>
                  <a:t>estimates the value of an unknown (population) parameter using a single value calculated from the sample data.</a:t>
                </a:r>
              </a:p>
              <a:p>
                <a:pPr marL="0" indent="0" algn="just">
                  <a:buNone/>
                </a:pPr>
                <a:r>
                  <a:rPr lang="en-AU" sz="2400" dirty="0">
                    <a:solidFill>
                      <a:srgbClr val="00B050"/>
                    </a:solidFill>
                    <a:latin typeface="Trebuchet MS" panose="020B0603020202020204" pitchFamily="34" charset="0"/>
                    <a:cs typeface="Arial" panose="020B0604020202020204" pitchFamily="34" charset="0"/>
                  </a:rPr>
                  <a:t>For example, the sample mean (</a:t>
                </a:r>
                <a14:m>
                  <m:oMath xmlns:m="http://schemas.openxmlformats.org/officeDocument/2006/math">
                    <m:acc>
                      <m:accPr>
                        <m:chr m:val="̅"/>
                        <m:ctrlPr>
                          <a:rPr lang="en-AU" sz="2400" i="1" smtClean="0">
                            <a:solidFill>
                              <a:srgbClr val="00B050"/>
                            </a:solidFill>
                            <a:latin typeface="Cambria Math" panose="02040503050406030204" pitchFamily="18" charset="0"/>
                          </a:rPr>
                        </m:ctrlPr>
                      </m:accPr>
                      <m:e>
                        <m:r>
                          <a:rPr lang="en-AU" sz="2400" b="0" i="1" smtClean="0">
                            <a:solidFill>
                              <a:srgbClr val="00B050"/>
                            </a:solidFill>
                            <a:latin typeface="Cambria Math"/>
                          </a:rPr>
                          <m:t>𝑋</m:t>
                        </m:r>
                      </m:e>
                    </m:acc>
                  </m:oMath>
                </a14:m>
                <a:r>
                  <a:rPr lang="en-AU" sz="2400" dirty="0">
                    <a:solidFill>
                      <a:srgbClr val="00B050"/>
                    </a:solidFill>
                    <a:latin typeface="Trebuchet MS" panose="020B0603020202020204" pitchFamily="34" charset="0"/>
                    <a:cs typeface="Arial" panose="020B0604020202020204" pitchFamily="34" charset="0"/>
                  </a:rPr>
                  <a:t>) calculated from a  sample drawn from a population is a point estimator of the population mean (</a:t>
                </a:r>
                <a:r>
                  <a:rPr lang="el-GR" sz="2400" dirty="0">
                    <a:solidFill>
                      <a:srgbClr val="00B050"/>
                    </a:solidFill>
                    <a:latin typeface="Trebuchet MS" panose="020B0603020202020204" pitchFamily="34" charset="0"/>
                    <a:cs typeface="Arial" panose="020B0604020202020204" pitchFamily="34" charset="0"/>
                  </a:rPr>
                  <a:t>μ</a:t>
                </a:r>
                <a:r>
                  <a:rPr lang="en-AU" sz="2400" dirty="0">
                    <a:solidFill>
                      <a:srgbClr val="00B050"/>
                    </a:solidFill>
                    <a:latin typeface="Trebuchet MS" panose="020B0603020202020204" pitchFamily="34" charset="0"/>
                    <a:cs typeface="Arial" panose="020B0604020202020204" pitchFamily="34" charset="0"/>
                  </a:rPr>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24520" y="1556792"/>
                <a:ext cx="8001000" cy="4297363"/>
              </a:xfrm>
              <a:blipFill rotWithShape="1">
                <a:blip r:embed="rId3" cstate="print"/>
                <a:stretch>
                  <a:fillRect l="-1220" t="-1135" r="-1143"/>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13</a:t>
            </a:fld>
            <a:endParaRPr lang="en-AU" altLang="en-US" sz="1400" b="1" baseline="0" dirty="0">
              <a:latin typeface="Trebuchet MS" pitchFamily="34" charset="0"/>
              <a:cs typeface="Arial"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6" name="Text Box 4"/>
          <p:cNvSpPr txBox="1">
            <a:spLocks noChangeArrowheads="1"/>
          </p:cNvSpPr>
          <p:nvPr/>
        </p:nvSpPr>
        <p:spPr bwMode="auto">
          <a:xfrm>
            <a:off x="990600" y="2112963"/>
            <a:ext cx="2678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aseline="0" dirty="0">
                <a:latin typeface="Arial Narrow" pitchFamily="34" charset="0"/>
              </a:rPr>
              <a:t>Population distribution</a:t>
            </a:r>
          </a:p>
          <a:p>
            <a:pPr algn="ctr">
              <a:spcBef>
                <a:spcPct val="0"/>
              </a:spcBef>
              <a:buFontTx/>
              <a:buNone/>
            </a:pPr>
            <a:r>
              <a:rPr lang="en-US" altLang="en-US" sz="2400" baseline="0" dirty="0">
                <a:solidFill>
                  <a:schemeClr val="tx2"/>
                </a:solidFill>
                <a:latin typeface="Arial Narrow" pitchFamily="34" charset="0"/>
              </a:rPr>
              <a:t>(of X)</a:t>
            </a:r>
          </a:p>
        </p:txBody>
      </p:sp>
      <p:sp>
        <p:nvSpPr>
          <p:cNvPr id="21509" name="Oval 5"/>
          <p:cNvSpPr>
            <a:spLocks noChangeArrowheads="1"/>
          </p:cNvSpPr>
          <p:nvPr/>
        </p:nvSpPr>
        <p:spPr bwMode="auto">
          <a:xfrm>
            <a:off x="4822825" y="3983038"/>
            <a:ext cx="111125" cy="100012"/>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448518" name="Text Box 6"/>
          <p:cNvSpPr txBox="1">
            <a:spLocks noChangeArrowheads="1"/>
          </p:cNvSpPr>
          <p:nvPr/>
        </p:nvSpPr>
        <p:spPr bwMode="auto">
          <a:xfrm>
            <a:off x="6003925" y="1844675"/>
            <a:ext cx="2452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Parameter </a:t>
            </a:r>
            <a:r>
              <a:rPr lang="en-US" altLang="en-US" sz="2400" baseline="0" dirty="0">
                <a:solidFill>
                  <a:schemeClr val="tx2"/>
                </a:solidFill>
                <a:latin typeface="Arial Narrow" pitchFamily="34" charset="0"/>
              </a:rPr>
              <a:t>(e.g., </a:t>
            </a:r>
            <a:r>
              <a:rPr lang="en-US" altLang="en-US" sz="2400" baseline="0" dirty="0">
                <a:solidFill>
                  <a:schemeClr val="tx2"/>
                </a:solidFill>
                <a:latin typeface="Arial Narrow" pitchFamily="34" charset="0"/>
                <a:sym typeface="Symbol" pitchFamily="18" charset="2"/>
              </a:rPr>
              <a:t>)</a:t>
            </a:r>
            <a:endParaRPr lang="en-US" altLang="en-US" sz="2400" baseline="0" dirty="0">
              <a:solidFill>
                <a:schemeClr val="tx2"/>
              </a:solidFill>
              <a:latin typeface="Arial Narrow" pitchFamily="34" charset="0"/>
            </a:endParaRPr>
          </a:p>
        </p:txBody>
      </p:sp>
      <p:sp>
        <p:nvSpPr>
          <p:cNvPr id="448519" name="Rectangle 7"/>
          <p:cNvSpPr>
            <a:spLocks noChangeArrowheads="1"/>
          </p:cNvSpPr>
          <p:nvPr/>
        </p:nvSpPr>
        <p:spPr bwMode="auto">
          <a:xfrm>
            <a:off x="4572000" y="3332163"/>
            <a:ext cx="152400"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448520" name="Text Box 8"/>
          <p:cNvSpPr txBox="1">
            <a:spLocks noChangeArrowheads="1"/>
          </p:cNvSpPr>
          <p:nvPr/>
        </p:nvSpPr>
        <p:spPr bwMode="auto">
          <a:xfrm>
            <a:off x="4419600" y="2722563"/>
            <a:ext cx="3921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3600" baseline="0">
                <a:solidFill>
                  <a:srgbClr val="008080"/>
                </a:solidFill>
                <a:latin typeface="Arial Narrow" pitchFamily="34" charset="0"/>
              </a:rPr>
              <a:t>?</a:t>
            </a:r>
          </a:p>
        </p:txBody>
      </p:sp>
      <p:sp>
        <p:nvSpPr>
          <p:cNvPr id="448521" name="Line 9"/>
          <p:cNvSpPr>
            <a:spLocks noChangeShapeType="1"/>
          </p:cNvSpPr>
          <p:nvPr/>
        </p:nvSpPr>
        <p:spPr bwMode="auto">
          <a:xfrm>
            <a:off x="3200400" y="2493963"/>
            <a:ext cx="228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48522" name="Line 10"/>
          <p:cNvSpPr>
            <a:spLocks noChangeShapeType="1"/>
          </p:cNvSpPr>
          <p:nvPr/>
        </p:nvSpPr>
        <p:spPr bwMode="auto">
          <a:xfrm flipV="1">
            <a:off x="2411413" y="3690938"/>
            <a:ext cx="1347787"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515" name="Line 11"/>
          <p:cNvSpPr>
            <a:spLocks noChangeShapeType="1"/>
          </p:cNvSpPr>
          <p:nvPr/>
        </p:nvSpPr>
        <p:spPr bwMode="auto">
          <a:xfrm flipV="1">
            <a:off x="4856163" y="40941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48524" name="Line 12"/>
          <p:cNvSpPr>
            <a:spLocks noChangeShapeType="1"/>
          </p:cNvSpPr>
          <p:nvPr/>
        </p:nvSpPr>
        <p:spPr bwMode="auto">
          <a:xfrm flipH="1">
            <a:off x="4876800" y="2265363"/>
            <a:ext cx="1143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13"/>
          <p:cNvGrpSpPr>
            <a:grpSpLocks/>
          </p:cNvGrpSpPr>
          <p:nvPr/>
        </p:nvGrpSpPr>
        <p:grpSpPr bwMode="auto">
          <a:xfrm>
            <a:off x="2727325" y="2493963"/>
            <a:ext cx="4419600" cy="1600200"/>
            <a:chOff x="1718" y="2112"/>
            <a:chExt cx="2784" cy="1008"/>
          </a:xfrm>
        </p:grpSpPr>
        <p:sp>
          <p:nvSpPr>
            <p:cNvPr id="21526" name="Line 14"/>
            <p:cNvSpPr>
              <a:spLocks noChangeShapeType="1"/>
            </p:cNvSpPr>
            <p:nvPr/>
          </p:nvSpPr>
          <p:spPr bwMode="auto">
            <a:xfrm>
              <a:off x="1718" y="3120"/>
              <a:ext cx="27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1527" name="Group 15"/>
            <p:cNvGrpSpPr>
              <a:grpSpLocks/>
            </p:cNvGrpSpPr>
            <p:nvPr/>
          </p:nvGrpSpPr>
          <p:grpSpPr bwMode="auto">
            <a:xfrm>
              <a:off x="1942" y="2112"/>
              <a:ext cx="2256" cy="1008"/>
              <a:chOff x="1776" y="1008"/>
              <a:chExt cx="2256" cy="1008"/>
            </a:xfrm>
          </p:grpSpPr>
          <p:sp>
            <p:nvSpPr>
              <p:cNvPr id="21528" name="Freeform 16"/>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21529" name="Freeform 17"/>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grpSp>
      <p:grpSp>
        <p:nvGrpSpPr>
          <p:cNvPr id="4" name="Group 18"/>
          <p:cNvGrpSpPr>
            <a:grpSpLocks/>
          </p:cNvGrpSpPr>
          <p:nvPr/>
        </p:nvGrpSpPr>
        <p:grpSpPr bwMode="auto">
          <a:xfrm>
            <a:off x="2209800" y="2036763"/>
            <a:ext cx="5105400" cy="1371600"/>
            <a:chOff x="1718" y="2112"/>
            <a:chExt cx="2784" cy="1008"/>
          </a:xfrm>
        </p:grpSpPr>
        <p:sp>
          <p:nvSpPr>
            <p:cNvPr id="21522" name="Line 19"/>
            <p:cNvSpPr>
              <a:spLocks noChangeShapeType="1"/>
            </p:cNvSpPr>
            <p:nvPr/>
          </p:nvSpPr>
          <p:spPr bwMode="auto">
            <a:xfrm>
              <a:off x="1718" y="3120"/>
              <a:ext cx="27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1523" name="Group 20"/>
            <p:cNvGrpSpPr>
              <a:grpSpLocks/>
            </p:cNvGrpSpPr>
            <p:nvPr/>
          </p:nvGrpSpPr>
          <p:grpSpPr bwMode="auto">
            <a:xfrm>
              <a:off x="1942" y="2112"/>
              <a:ext cx="2256" cy="1008"/>
              <a:chOff x="1776" y="1008"/>
              <a:chExt cx="2256" cy="1008"/>
            </a:xfrm>
          </p:grpSpPr>
          <p:sp>
            <p:nvSpPr>
              <p:cNvPr id="21524" name="Freeform 21"/>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21525" name="Freeform 22"/>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grpSp>
      <p:sp>
        <p:nvSpPr>
          <p:cNvPr id="21520" name="Slide Number Placeholder 3"/>
          <p:cNvSpPr txBox="1">
            <a:spLocks noGrp="1"/>
          </p:cNvSpPr>
          <p:nvPr/>
        </p:nvSpPr>
        <p:spPr bwMode="auto">
          <a:xfrm>
            <a:off x="65532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r">
              <a:spcBef>
                <a:spcPct val="0"/>
              </a:spcBef>
              <a:buFontTx/>
              <a:buNone/>
            </a:pPr>
            <a:endParaRPr lang="en-AU" altLang="en-US" sz="1400" baseline="0" dirty="0">
              <a:latin typeface="Times" charset="0"/>
            </a:endParaRPr>
          </a:p>
        </p:txBody>
      </p:sp>
      <p:sp>
        <p:nvSpPr>
          <p:cNvPr id="26" name="Rectangle 25"/>
          <p:cNvSpPr txBox="1">
            <a:spLocks noChangeArrowheads="1"/>
          </p:cNvSpPr>
          <p:nvPr/>
        </p:nvSpPr>
        <p:spPr>
          <a:xfrm>
            <a:off x="685800" y="549275"/>
            <a:ext cx="7772400" cy="792163"/>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fontAlgn="auto" hangingPunct="1">
              <a:spcAft>
                <a:spcPts val="0"/>
              </a:spcAft>
              <a:defRPr/>
            </a:pPr>
            <a:r>
              <a:rPr lang="en-AU" altLang="en-US" sz="3600" cap="none" baseline="0" dirty="0">
                <a:solidFill>
                  <a:srgbClr val="EA0088"/>
                </a:solidFill>
                <a:latin typeface="Trebuchet MS" panose="020B0603020202020204" pitchFamily="34" charset="0"/>
                <a:ea typeface="+mj-ea"/>
              </a:rPr>
              <a:t>Point Estimator</a:t>
            </a:r>
          </a:p>
        </p:txBody>
      </p:sp>
      <mc:AlternateContent xmlns:mc="http://schemas.openxmlformats.org/markup-compatibility/2006" xmlns:a14="http://schemas.microsoft.com/office/drawing/2010/main">
        <mc:Choice Requires="a14">
          <p:sp>
            <p:nvSpPr>
              <p:cNvPr id="27" name="Text Box 6"/>
              <p:cNvSpPr txBox="1">
                <a:spLocks noChangeArrowheads="1"/>
              </p:cNvSpPr>
              <p:nvPr/>
            </p:nvSpPr>
            <p:spPr bwMode="auto">
              <a:xfrm>
                <a:off x="3332439" y="4653136"/>
                <a:ext cx="296775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Point estimator </a:t>
                </a:r>
                <a:r>
                  <a:rPr lang="en-US" altLang="en-US" sz="2400" baseline="0" dirty="0">
                    <a:solidFill>
                      <a:schemeClr val="tx2"/>
                    </a:solidFill>
                    <a:latin typeface="Arial Narrow" pitchFamily="34" charset="0"/>
                  </a:rPr>
                  <a:t>(e.g., </a:t>
                </a:r>
                <a14:m>
                  <m:oMath xmlns:m="http://schemas.openxmlformats.org/officeDocument/2006/math">
                    <m:acc>
                      <m:accPr>
                        <m:chr m:val="̅"/>
                        <m:ctrlPr>
                          <a:rPr lang="en-US" altLang="en-US" sz="2400" i="1" baseline="0" smtClean="0">
                            <a:solidFill>
                              <a:schemeClr val="tx2"/>
                            </a:solidFill>
                            <a:latin typeface="Cambria Math" panose="02040503050406030204" pitchFamily="18" charset="0"/>
                          </a:rPr>
                        </m:ctrlPr>
                      </m:accPr>
                      <m:e>
                        <m:r>
                          <a:rPr lang="en-AU" altLang="en-US" sz="2400" b="0" i="1" baseline="0" smtClean="0">
                            <a:solidFill>
                              <a:schemeClr val="tx2"/>
                            </a:solidFill>
                            <a:latin typeface="Cambria Math"/>
                          </a:rPr>
                          <m:t>𝑋</m:t>
                        </m:r>
                      </m:e>
                    </m:acc>
                  </m:oMath>
                </a14:m>
                <a:r>
                  <a:rPr lang="en-US" altLang="en-US" sz="2400" baseline="0" dirty="0">
                    <a:solidFill>
                      <a:schemeClr val="tx2"/>
                    </a:solidFill>
                    <a:latin typeface="Arial Narrow" pitchFamily="34" charset="0"/>
                    <a:sym typeface="Symbol" pitchFamily="18" charset="2"/>
                  </a:rPr>
                  <a:t>)</a:t>
                </a:r>
                <a:endParaRPr lang="en-US" altLang="en-US" sz="2400" baseline="0" dirty="0">
                  <a:solidFill>
                    <a:schemeClr val="tx2"/>
                  </a:solidFill>
                  <a:latin typeface="Arial Narrow" pitchFamily="34" charset="0"/>
                </a:endParaRPr>
              </a:p>
            </p:txBody>
          </p:sp>
        </mc:Choice>
        <mc:Fallback xmlns="">
          <p:sp>
            <p:nvSpPr>
              <p:cNvPr id="27" name="Text Box 6"/>
              <p:cNvSpPr txBox="1">
                <a:spLocks noRot="1" noChangeAspect="1" noMove="1" noResize="1" noEditPoints="1" noAdjustHandles="1" noChangeArrowheads="1" noChangeShapeType="1" noTextEdit="1"/>
              </p:cNvSpPr>
              <p:nvPr/>
            </p:nvSpPr>
            <p:spPr bwMode="auto">
              <a:xfrm>
                <a:off x="3332439" y="4653136"/>
                <a:ext cx="2967753" cy="461665"/>
              </a:xfrm>
              <a:prstGeom prst="rect">
                <a:avLst/>
              </a:prstGeom>
              <a:blipFill rotWithShape="1">
                <a:blip r:embed="rId3" cstate="print"/>
                <a:stretch>
                  <a:fillRect l="-3292" t="-9211" r="-4938" b="-30263"/>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 Box 6"/>
              <p:cNvSpPr txBox="1">
                <a:spLocks noChangeArrowheads="1"/>
              </p:cNvSpPr>
              <p:nvPr/>
            </p:nvSpPr>
            <p:spPr bwMode="auto">
              <a:xfrm>
                <a:off x="452119" y="4005064"/>
                <a:ext cx="2967753"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aseline="0" dirty="0">
                    <a:latin typeface="Arial Narrow" pitchFamily="34" charset="0"/>
                  </a:rPr>
                  <a:t>Sample distribution</a:t>
                </a:r>
              </a:p>
              <a:p>
                <a:pPr algn="ctr">
                  <a:spcBef>
                    <a:spcPct val="0"/>
                  </a:spcBef>
                  <a:buFontTx/>
                  <a:buNone/>
                </a:pPr>
                <a:r>
                  <a:rPr lang="en-US" altLang="en-US" sz="2400" baseline="0" dirty="0">
                    <a:solidFill>
                      <a:schemeClr val="tx2"/>
                    </a:solidFill>
                    <a:latin typeface="Arial Narrow" pitchFamily="34" charset="0"/>
                  </a:rPr>
                  <a:t>(of </a:t>
                </a:r>
                <a14:m>
                  <m:oMath xmlns:m="http://schemas.openxmlformats.org/officeDocument/2006/math">
                    <m:acc>
                      <m:accPr>
                        <m:chr m:val="̅"/>
                        <m:ctrlPr>
                          <a:rPr lang="en-US" altLang="en-US" sz="2400" i="1" baseline="0" smtClean="0">
                            <a:solidFill>
                              <a:schemeClr val="tx2"/>
                            </a:solidFill>
                            <a:latin typeface="Cambria Math" panose="02040503050406030204" pitchFamily="18" charset="0"/>
                          </a:rPr>
                        </m:ctrlPr>
                      </m:accPr>
                      <m:e>
                        <m:r>
                          <a:rPr lang="en-AU" altLang="en-US" sz="2400" b="0" i="1" baseline="0" smtClean="0">
                            <a:solidFill>
                              <a:schemeClr val="tx2"/>
                            </a:solidFill>
                            <a:latin typeface="Cambria Math"/>
                          </a:rPr>
                          <m:t>𝑋</m:t>
                        </m:r>
                      </m:e>
                    </m:acc>
                  </m:oMath>
                </a14:m>
                <a:r>
                  <a:rPr lang="en-US" altLang="en-US" sz="2400" baseline="0" dirty="0">
                    <a:solidFill>
                      <a:schemeClr val="tx2"/>
                    </a:solidFill>
                    <a:latin typeface="Arial Narrow" pitchFamily="34" charset="0"/>
                    <a:sym typeface="Symbol" pitchFamily="18" charset="2"/>
                  </a:rPr>
                  <a:t>)</a:t>
                </a:r>
                <a:endParaRPr lang="en-US" altLang="en-US" sz="2400" baseline="0" dirty="0">
                  <a:solidFill>
                    <a:schemeClr val="tx2"/>
                  </a:solidFill>
                  <a:latin typeface="Arial Narrow" pitchFamily="34" charset="0"/>
                </a:endParaRPr>
              </a:p>
            </p:txBody>
          </p:sp>
        </mc:Choice>
        <mc:Fallback xmlns="">
          <p:sp>
            <p:nvSpPr>
              <p:cNvPr id="28" name="Text Box 6"/>
              <p:cNvSpPr txBox="1">
                <a:spLocks noRot="1" noChangeAspect="1" noMove="1" noResize="1" noEditPoints="1" noAdjustHandles="1" noChangeArrowheads="1" noChangeShapeType="1" noTextEdit="1"/>
              </p:cNvSpPr>
              <p:nvPr/>
            </p:nvSpPr>
            <p:spPr bwMode="auto">
              <a:xfrm>
                <a:off x="452119" y="4005064"/>
                <a:ext cx="2967753" cy="830997"/>
              </a:xfrm>
              <a:prstGeom prst="rect">
                <a:avLst/>
              </a:prstGeom>
              <a:blipFill rotWithShape="1">
                <a:blip r:embed="rId4" cstate="print"/>
                <a:stretch>
                  <a:fillRect t="-5147" b="-16912"/>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2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14</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4852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44851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448521"/>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448519"/>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448518"/>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448524"/>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448520"/>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27"/>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autoUpdateAnimBg="0"/>
      <p:bldP spid="448518" grpId="0" autoUpdateAnimBg="0"/>
      <p:bldP spid="448519" grpId="0" animBg="1"/>
      <p:bldP spid="448520" grpId="0" autoUpdateAnimBg="0"/>
      <p:bldP spid="448521" grpId="0" animBg="1"/>
      <p:bldP spid="448522" grpId="0" animBg="1"/>
      <p:bldP spid="448524" grpId="0" animBg="1"/>
      <p:bldP spid="27" grpId="0" animBg="1" autoUpdateAnimBg="0"/>
      <p:bldP spid="2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924175"/>
            <a:ext cx="4419600" cy="1525588"/>
            <a:chOff x="1569" y="2627"/>
            <a:chExt cx="2784" cy="961"/>
          </a:xfrm>
        </p:grpSpPr>
        <p:sp>
          <p:nvSpPr>
            <p:cNvPr id="22560" name="Line 3"/>
            <p:cNvSpPr>
              <a:spLocks noChangeShapeType="1"/>
            </p:cNvSpPr>
            <p:nvPr/>
          </p:nvSpPr>
          <p:spPr bwMode="auto">
            <a:xfrm>
              <a:off x="1569" y="3588"/>
              <a:ext cx="27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2561" name="Group 4"/>
            <p:cNvGrpSpPr>
              <a:grpSpLocks/>
            </p:cNvGrpSpPr>
            <p:nvPr/>
          </p:nvGrpSpPr>
          <p:grpSpPr bwMode="auto">
            <a:xfrm>
              <a:off x="1872" y="2627"/>
              <a:ext cx="2112" cy="960"/>
              <a:chOff x="1920" y="2032"/>
              <a:chExt cx="2112" cy="1040"/>
            </a:xfrm>
          </p:grpSpPr>
          <p:sp>
            <p:nvSpPr>
              <p:cNvPr id="22562" name="Freeform 5"/>
              <p:cNvSpPr>
                <a:spLocks/>
              </p:cNvSpPr>
              <p:nvPr/>
            </p:nvSpPr>
            <p:spPr bwMode="auto">
              <a:xfrm>
                <a:off x="1920" y="2032"/>
                <a:ext cx="1104" cy="1040"/>
              </a:xfrm>
              <a:custGeom>
                <a:avLst/>
                <a:gdLst>
                  <a:gd name="T0" fmla="*/ 0 w 1104"/>
                  <a:gd name="T1" fmla="*/ 1040 h 1040"/>
                  <a:gd name="T2" fmla="*/ 480 w 1104"/>
                  <a:gd name="T3" fmla="*/ 896 h 1040"/>
                  <a:gd name="T4" fmla="*/ 768 w 1104"/>
                  <a:gd name="T5" fmla="*/ 224 h 1040"/>
                  <a:gd name="T6" fmla="*/ 1008 w 1104"/>
                  <a:gd name="T7" fmla="*/ 32 h 1040"/>
                  <a:gd name="T8" fmla="*/ 1104 w 1104"/>
                  <a:gd name="T9" fmla="*/ 32 h 1040"/>
                  <a:gd name="T10" fmla="*/ 0 60000 65536"/>
                  <a:gd name="T11" fmla="*/ 0 60000 65536"/>
                  <a:gd name="T12" fmla="*/ 0 60000 65536"/>
                  <a:gd name="T13" fmla="*/ 0 60000 65536"/>
                  <a:gd name="T14" fmla="*/ 0 60000 65536"/>
                  <a:gd name="T15" fmla="*/ 0 w 1104"/>
                  <a:gd name="T16" fmla="*/ 0 h 1040"/>
                  <a:gd name="T17" fmla="*/ 1104 w 1104"/>
                  <a:gd name="T18" fmla="*/ 1040 h 1040"/>
                </a:gdLst>
                <a:ahLst/>
                <a:cxnLst>
                  <a:cxn ang="T10">
                    <a:pos x="T0" y="T1"/>
                  </a:cxn>
                  <a:cxn ang="T11">
                    <a:pos x="T2" y="T3"/>
                  </a:cxn>
                  <a:cxn ang="T12">
                    <a:pos x="T4" y="T5"/>
                  </a:cxn>
                  <a:cxn ang="T13">
                    <a:pos x="T6" y="T7"/>
                  </a:cxn>
                  <a:cxn ang="T14">
                    <a:pos x="T8" y="T9"/>
                  </a:cxn>
                </a:cxnLst>
                <a:rect l="T15" t="T16" r="T17" b="T18"/>
                <a:pathLst>
                  <a:path w="1104" h="1040">
                    <a:moveTo>
                      <a:pt x="0" y="1040"/>
                    </a:moveTo>
                    <a:cubicBezTo>
                      <a:pt x="176" y="1036"/>
                      <a:pt x="352" y="1032"/>
                      <a:pt x="480" y="896"/>
                    </a:cubicBezTo>
                    <a:cubicBezTo>
                      <a:pt x="608" y="760"/>
                      <a:pt x="680" y="368"/>
                      <a:pt x="768" y="224"/>
                    </a:cubicBezTo>
                    <a:cubicBezTo>
                      <a:pt x="856" y="80"/>
                      <a:pt x="952" y="64"/>
                      <a:pt x="1008" y="32"/>
                    </a:cubicBezTo>
                    <a:cubicBezTo>
                      <a:pt x="1064" y="0"/>
                      <a:pt x="1088" y="32"/>
                      <a:pt x="1104" y="3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2563" name="Freeform 6"/>
              <p:cNvSpPr>
                <a:spLocks/>
              </p:cNvSpPr>
              <p:nvPr/>
            </p:nvSpPr>
            <p:spPr bwMode="auto">
              <a:xfrm flipH="1">
                <a:off x="2928" y="2032"/>
                <a:ext cx="1104" cy="1040"/>
              </a:xfrm>
              <a:custGeom>
                <a:avLst/>
                <a:gdLst>
                  <a:gd name="T0" fmla="*/ 0 w 1104"/>
                  <a:gd name="T1" fmla="*/ 1040 h 1040"/>
                  <a:gd name="T2" fmla="*/ 480 w 1104"/>
                  <a:gd name="T3" fmla="*/ 896 h 1040"/>
                  <a:gd name="T4" fmla="*/ 768 w 1104"/>
                  <a:gd name="T5" fmla="*/ 224 h 1040"/>
                  <a:gd name="T6" fmla="*/ 1008 w 1104"/>
                  <a:gd name="T7" fmla="*/ 32 h 1040"/>
                  <a:gd name="T8" fmla="*/ 1104 w 1104"/>
                  <a:gd name="T9" fmla="*/ 32 h 1040"/>
                  <a:gd name="T10" fmla="*/ 0 60000 65536"/>
                  <a:gd name="T11" fmla="*/ 0 60000 65536"/>
                  <a:gd name="T12" fmla="*/ 0 60000 65536"/>
                  <a:gd name="T13" fmla="*/ 0 60000 65536"/>
                  <a:gd name="T14" fmla="*/ 0 60000 65536"/>
                  <a:gd name="T15" fmla="*/ 0 w 1104"/>
                  <a:gd name="T16" fmla="*/ 0 h 1040"/>
                  <a:gd name="T17" fmla="*/ 1104 w 1104"/>
                  <a:gd name="T18" fmla="*/ 1040 h 1040"/>
                </a:gdLst>
                <a:ahLst/>
                <a:cxnLst>
                  <a:cxn ang="T10">
                    <a:pos x="T0" y="T1"/>
                  </a:cxn>
                  <a:cxn ang="T11">
                    <a:pos x="T2" y="T3"/>
                  </a:cxn>
                  <a:cxn ang="T12">
                    <a:pos x="T4" y="T5"/>
                  </a:cxn>
                  <a:cxn ang="T13">
                    <a:pos x="T6" y="T7"/>
                  </a:cxn>
                  <a:cxn ang="T14">
                    <a:pos x="T8" y="T9"/>
                  </a:cxn>
                </a:cxnLst>
                <a:rect l="T15" t="T16" r="T17" b="T18"/>
                <a:pathLst>
                  <a:path w="1104" h="1040">
                    <a:moveTo>
                      <a:pt x="0" y="1040"/>
                    </a:moveTo>
                    <a:cubicBezTo>
                      <a:pt x="176" y="1036"/>
                      <a:pt x="352" y="1032"/>
                      <a:pt x="480" y="896"/>
                    </a:cubicBezTo>
                    <a:cubicBezTo>
                      <a:pt x="608" y="760"/>
                      <a:pt x="680" y="368"/>
                      <a:pt x="768" y="224"/>
                    </a:cubicBezTo>
                    <a:cubicBezTo>
                      <a:pt x="856" y="80"/>
                      <a:pt x="952" y="64"/>
                      <a:pt x="1008" y="32"/>
                    </a:cubicBezTo>
                    <a:cubicBezTo>
                      <a:pt x="1064" y="0"/>
                      <a:pt x="1088" y="32"/>
                      <a:pt x="1104" y="3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sp>
        <p:nvSpPr>
          <p:cNvPr id="22531" name="Rectangle 7"/>
          <p:cNvSpPr>
            <a:spLocks noChangeArrowheads="1"/>
          </p:cNvSpPr>
          <p:nvPr/>
        </p:nvSpPr>
        <p:spPr bwMode="auto">
          <a:xfrm>
            <a:off x="685800" y="1066800"/>
            <a:ext cx="82073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ＭＳ Ｐゴシック"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ＭＳ Ｐゴシック"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ＭＳ Ｐゴシック"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ＭＳ Ｐゴシック"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ＭＳ Ｐゴシック"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9pPr>
          </a:lstStyle>
          <a:p>
            <a:pPr marL="0" indent="0" algn="just" eaLnBrk="1" hangingPunct="1">
              <a:spcAft>
                <a:spcPts val="1200"/>
              </a:spcAft>
              <a:buNone/>
              <a:defRPr/>
            </a:pPr>
            <a:r>
              <a:rPr lang="en-US" altLang="en-US" sz="2400" baseline="0" dirty="0"/>
              <a:t>An </a:t>
            </a:r>
            <a:r>
              <a:rPr lang="en-US" altLang="en-US" sz="2400" b="1" i="1" baseline="0" dirty="0">
                <a:solidFill>
                  <a:schemeClr val="tx1">
                    <a:lumMod val="75000"/>
                    <a:lumOff val="25000"/>
                  </a:schemeClr>
                </a:solidFill>
              </a:rPr>
              <a:t>interval estimator </a:t>
            </a:r>
            <a:r>
              <a:rPr lang="en-US" altLang="en-US" sz="2400" baseline="0" dirty="0"/>
              <a:t>draws inferences about a population by estimating the value of an unknown population parameter using an interval.</a:t>
            </a:r>
          </a:p>
          <a:p>
            <a:pPr marL="0" indent="0" algn="just" eaLnBrk="1" hangingPunct="1">
              <a:spcAft>
                <a:spcPts val="1200"/>
              </a:spcAft>
              <a:buNone/>
              <a:defRPr/>
            </a:pPr>
            <a:r>
              <a:rPr lang="en-US" altLang="en-US" sz="2400" baseline="0" dirty="0">
                <a:solidFill>
                  <a:schemeClr val="accent1"/>
                </a:solidFill>
              </a:rPr>
              <a:t>The </a:t>
            </a:r>
            <a:r>
              <a:rPr lang="en-US" altLang="en-US" sz="2400" i="1" baseline="0" dirty="0">
                <a:solidFill>
                  <a:schemeClr val="accent1"/>
                </a:solidFill>
              </a:rPr>
              <a:t>interval estimator </a:t>
            </a:r>
            <a:r>
              <a:rPr lang="en-US" altLang="en-US" sz="2400" baseline="0" dirty="0">
                <a:solidFill>
                  <a:schemeClr val="accent1"/>
                </a:solidFill>
              </a:rPr>
              <a:t>is affected by the </a:t>
            </a:r>
            <a:r>
              <a:rPr lang="en-US" altLang="en-US" sz="2400" i="1" baseline="0" dirty="0">
                <a:solidFill>
                  <a:schemeClr val="accent1"/>
                </a:solidFill>
              </a:rPr>
              <a:t>sample size</a:t>
            </a:r>
            <a:r>
              <a:rPr lang="en-US" altLang="en-US" sz="2400" baseline="0" dirty="0">
                <a:solidFill>
                  <a:schemeClr val="accent1"/>
                </a:solidFill>
              </a:rPr>
              <a:t>.</a:t>
            </a:r>
          </a:p>
        </p:txBody>
      </p:sp>
      <p:grpSp>
        <p:nvGrpSpPr>
          <p:cNvPr id="4" name="Group 8"/>
          <p:cNvGrpSpPr>
            <a:grpSpLocks/>
          </p:cNvGrpSpPr>
          <p:nvPr/>
        </p:nvGrpSpPr>
        <p:grpSpPr bwMode="auto">
          <a:xfrm>
            <a:off x="3429000" y="3533775"/>
            <a:ext cx="4419600" cy="1525588"/>
            <a:chOff x="1569" y="2627"/>
            <a:chExt cx="2784" cy="961"/>
          </a:xfrm>
        </p:grpSpPr>
        <p:sp>
          <p:nvSpPr>
            <p:cNvPr id="22556" name="Line 9"/>
            <p:cNvSpPr>
              <a:spLocks noChangeShapeType="1"/>
            </p:cNvSpPr>
            <p:nvPr/>
          </p:nvSpPr>
          <p:spPr bwMode="auto">
            <a:xfrm>
              <a:off x="1569" y="3588"/>
              <a:ext cx="27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2557" name="Group 10"/>
            <p:cNvGrpSpPr>
              <a:grpSpLocks/>
            </p:cNvGrpSpPr>
            <p:nvPr/>
          </p:nvGrpSpPr>
          <p:grpSpPr bwMode="auto">
            <a:xfrm>
              <a:off x="1872" y="2627"/>
              <a:ext cx="2112" cy="960"/>
              <a:chOff x="1920" y="2032"/>
              <a:chExt cx="2112" cy="1040"/>
            </a:xfrm>
          </p:grpSpPr>
          <p:sp>
            <p:nvSpPr>
              <p:cNvPr id="22558" name="Freeform 11"/>
              <p:cNvSpPr>
                <a:spLocks/>
              </p:cNvSpPr>
              <p:nvPr/>
            </p:nvSpPr>
            <p:spPr bwMode="auto">
              <a:xfrm>
                <a:off x="1920" y="2032"/>
                <a:ext cx="1104" cy="1040"/>
              </a:xfrm>
              <a:custGeom>
                <a:avLst/>
                <a:gdLst>
                  <a:gd name="T0" fmla="*/ 0 w 1104"/>
                  <a:gd name="T1" fmla="*/ 1040 h 1040"/>
                  <a:gd name="T2" fmla="*/ 480 w 1104"/>
                  <a:gd name="T3" fmla="*/ 896 h 1040"/>
                  <a:gd name="T4" fmla="*/ 768 w 1104"/>
                  <a:gd name="T5" fmla="*/ 224 h 1040"/>
                  <a:gd name="T6" fmla="*/ 1008 w 1104"/>
                  <a:gd name="T7" fmla="*/ 32 h 1040"/>
                  <a:gd name="T8" fmla="*/ 1104 w 1104"/>
                  <a:gd name="T9" fmla="*/ 32 h 1040"/>
                  <a:gd name="T10" fmla="*/ 0 60000 65536"/>
                  <a:gd name="T11" fmla="*/ 0 60000 65536"/>
                  <a:gd name="T12" fmla="*/ 0 60000 65536"/>
                  <a:gd name="T13" fmla="*/ 0 60000 65536"/>
                  <a:gd name="T14" fmla="*/ 0 60000 65536"/>
                  <a:gd name="T15" fmla="*/ 0 w 1104"/>
                  <a:gd name="T16" fmla="*/ 0 h 1040"/>
                  <a:gd name="T17" fmla="*/ 1104 w 1104"/>
                  <a:gd name="T18" fmla="*/ 1040 h 1040"/>
                </a:gdLst>
                <a:ahLst/>
                <a:cxnLst>
                  <a:cxn ang="T10">
                    <a:pos x="T0" y="T1"/>
                  </a:cxn>
                  <a:cxn ang="T11">
                    <a:pos x="T2" y="T3"/>
                  </a:cxn>
                  <a:cxn ang="T12">
                    <a:pos x="T4" y="T5"/>
                  </a:cxn>
                  <a:cxn ang="T13">
                    <a:pos x="T6" y="T7"/>
                  </a:cxn>
                  <a:cxn ang="T14">
                    <a:pos x="T8" y="T9"/>
                  </a:cxn>
                </a:cxnLst>
                <a:rect l="T15" t="T16" r="T17" b="T18"/>
                <a:pathLst>
                  <a:path w="1104" h="1040">
                    <a:moveTo>
                      <a:pt x="0" y="1040"/>
                    </a:moveTo>
                    <a:cubicBezTo>
                      <a:pt x="176" y="1036"/>
                      <a:pt x="352" y="1032"/>
                      <a:pt x="480" y="896"/>
                    </a:cubicBezTo>
                    <a:cubicBezTo>
                      <a:pt x="608" y="760"/>
                      <a:pt x="680" y="368"/>
                      <a:pt x="768" y="224"/>
                    </a:cubicBezTo>
                    <a:cubicBezTo>
                      <a:pt x="856" y="80"/>
                      <a:pt x="952" y="64"/>
                      <a:pt x="1008" y="32"/>
                    </a:cubicBezTo>
                    <a:cubicBezTo>
                      <a:pt x="1064" y="0"/>
                      <a:pt x="1088" y="32"/>
                      <a:pt x="1104" y="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2559" name="Freeform 12"/>
              <p:cNvSpPr>
                <a:spLocks/>
              </p:cNvSpPr>
              <p:nvPr/>
            </p:nvSpPr>
            <p:spPr bwMode="auto">
              <a:xfrm flipH="1">
                <a:off x="2928" y="2032"/>
                <a:ext cx="1104" cy="1040"/>
              </a:xfrm>
              <a:custGeom>
                <a:avLst/>
                <a:gdLst>
                  <a:gd name="T0" fmla="*/ 0 w 1104"/>
                  <a:gd name="T1" fmla="*/ 1040 h 1040"/>
                  <a:gd name="T2" fmla="*/ 480 w 1104"/>
                  <a:gd name="T3" fmla="*/ 896 h 1040"/>
                  <a:gd name="T4" fmla="*/ 768 w 1104"/>
                  <a:gd name="T5" fmla="*/ 224 h 1040"/>
                  <a:gd name="T6" fmla="*/ 1008 w 1104"/>
                  <a:gd name="T7" fmla="*/ 32 h 1040"/>
                  <a:gd name="T8" fmla="*/ 1104 w 1104"/>
                  <a:gd name="T9" fmla="*/ 32 h 1040"/>
                  <a:gd name="T10" fmla="*/ 0 60000 65536"/>
                  <a:gd name="T11" fmla="*/ 0 60000 65536"/>
                  <a:gd name="T12" fmla="*/ 0 60000 65536"/>
                  <a:gd name="T13" fmla="*/ 0 60000 65536"/>
                  <a:gd name="T14" fmla="*/ 0 60000 65536"/>
                  <a:gd name="T15" fmla="*/ 0 w 1104"/>
                  <a:gd name="T16" fmla="*/ 0 h 1040"/>
                  <a:gd name="T17" fmla="*/ 1104 w 1104"/>
                  <a:gd name="T18" fmla="*/ 1040 h 1040"/>
                </a:gdLst>
                <a:ahLst/>
                <a:cxnLst>
                  <a:cxn ang="T10">
                    <a:pos x="T0" y="T1"/>
                  </a:cxn>
                  <a:cxn ang="T11">
                    <a:pos x="T2" y="T3"/>
                  </a:cxn>
                  <a:cxn ang="T12">
                    <a:pos x="T4" y="T5"/>
                  </a:cxn>
                  <a:cxn ang="T13">
                    <a:pos x="T6" y="T7"/>
                  </a:cxn>
                  <a:cxn ang="T14">
                    <a:pos x="T8" y="T9"/>
                  </a:cxn>
                </a:cxnLst>
                <a:rect l="T15" t="T16" r="T17" b="T18"/>
                <a:pathLst>
                  <a:path w="1104" h="1040">
                    <a:moveTo>
                      <a:pt x="0" y="1040"/>
                    </a:moveTo>
                    <a:cubicBezTo>
                      <a:pt x="176" y="1036"/>
                      <a:pt x="352" y="1032"/>
                      <a:pt x="480" y="896"/>
                    </a:cubicBezTo>
                    <a:cubicBezTo>
                      <a:pt x="608" y="760"/>
                      <a:pt x="680" y="368"/>
                      <a:pt x="768" y="224"/>
                    </a:cubicBezTo>
                    <a:cubicBezTo>
                      <a:pt x="856" y="80"/>
                      <a:pt x="952" y="64"/>
                      <a:pt x="1008" y="32"/>
                    </a:cubicBezTo>
                    <a:cubicBezTo>
                      <a:pt x="1064" y="0"/>
                      <a:pt x="1088" y="32"/>
                      <a:pt x="1104" y="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sp>
        <p:nvSpPr>
          <p:cNvPr id="449549" name="Line 13"/>
          <p:cNvSpPr>
            <a:spLocks noChangeShapeType="1"/>
          </p:cNvSpPr>
          <p:nvPr/>
        </p:nvSpPr>
        <p:spPr bwMode="auto">
          <a:xfrm>
            <a:off x="5029200" y="5057775"/>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0" name="Line 14"/>
          <p:cNvSpPr>
            <a:spLocks noChangeShapeType="1"/>
          </p:cNvSpPr>
          <p:nvPr/>
        </p:nvSpPr>
        <p:spPr bwMode="auto">
          <a:xfrm>
            <a:off x="5029200" y="4448175"/>
            <a:ext cx="1066800" cy="0"/>
          </a:xfrm>
          <a:prstGeom prst="line">
            <a:avLst/>
          </a:prstGeom>
          <a:noFill/>
          <a:ln w="57150">
            <a:solidFill>
              <a:srgbClr val="92D05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1" name="Line 15"/>
          <p:cNvSpPr>
            <a:spLocks noChangeShapeType="1"/>
          </p:cNvSpPr>
          <p:nvPr/>
        </p:nvSpPr>
        <p:spPr bwMode="auto">
          <a:xfrm>
            <a:off x="5029200" y="4905375"/>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2" name="Line 16"/>
          <p:cNvSpPr>
            <a:spLocks noChangeShapeType="1"/>
          </p:cNvSpPr>
          <p:nvPr/>
        </p:nvSpPr>
        <p:spPr bwMode="auto">
          <a:xfrm>
            <a:off x="5029200" y="4752975"/>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3" name="Line 17"/>
          <p:cNvSpPr>
            <a:spLocks noChangeShapeType="1"/>
          </p:cNvSpPr>
          <p:nvPr/>
        </p:nvSpPr>
        <p:spPr bwMode="auto">
          <a:xfrm>
            <a:off x="5008563" y="4635500"/>
            <a:ext cx="10668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4" name="Line 18"/>
          <p:cNvSpPr>
            <a:spLocks noChangeShapeType="1"/>
          </p:cNvSpPr>
          <p:nvPr/>
        </p:nvSpPr>
        <p:spPr bwMode="auto">
          <a:xfrm>
            <a:off x="5010150" y="4559300"/>
            <a:ext cx="10668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5" name="Line 19"/>
          <p:cNvSpPr>
            <a:spLocks noChangeShapeType="1"/>
          </p:cNvSpPr>
          <p:nvPr/>
        </p:nvSpPr>
        <p:spPr bwMode="auto">
          <a:xfrm>
            <a:off x="5029200" y="4483100"/>
            <a:ext cx="10668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6" name="Line 20"/>
          <p:cNvSpPr>
            <a:spLocks noChangeShapeType="1"/>
          </p:cNvSpPr>
          <p:nvPr/>
        </p:nvSpPr>
        <p:spPr bwMode="auto">
          <a:xfrm>
            <a:off x="5029200" y="4981575"/>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49557" name="Text Box 21"/>
          <p:cNvSpPr txBox="1">
            <a:spLocks noChangeArrowheads="1"/>
          </p:cNvSpPr>
          <p:nvPr/>
        </p:nvSpPr>
        <p:spPr bwMode="auto">
          <a:xfrm>
            <a:off x="4557713" y="5389563"/>
            <a:ext cx="210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aseline="0" dirty="0">
                <a:latin typeface="Arial Narrow" pitchFamily="34" charset="0"/>
              </a:rPr>
              <a:t>Interval estimator</a:t>
            </a:r>
          </a:p>
        </p:txBody>
      </p:sp>
      <p:grpSp>
        <p:nvGrpSpPr>
          <p:cNvPr id="6" name="Group 22"/>
          <p:cNvGrpSpPr>
            <a:grpSpLocks/>
          </p:cNvGrpSpPr>
          <p:nvPr/>
        </p:nvGrpSpPr>
        <p:grpSpPr bwMode="auto">
          <a:xfrm>
            <a:off x="2209800" y="3000375"/>
            <a:ext cx="2652713" cy="838200"/>
            <a:chOff x="1392" y="2208"/>
            <a:chExt cx="1671" cy="528"/>
          </a:xfrm>
        </p:grpSpPr>
        <p:sp>
          <p:nvSpPr>
            <p:cNvPr id="22554" name="Text Box 23"/>
            <p:cNvSpPr txBox="1">
              <a:spLocks noChangeArrowheads="1"/>
            </p:cNvSpPr>
            <p:nvPr/>
          </p:nvSpPr>
          <p:spPr bwMode="auto">
            <a:xfrm>
              <a:off x="1392" y="2208"/>
              <a:ext cx="1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Population distribution</a:t>
              </a:r>
            </a:p>
          </p:txBody>
        </p:sp>
        <p:sp>
          <p:nvSpPr>
            <p:cNvPr id="22555" name="Line 24"/>
            <p:cNvSpPr>
              <a:spLocks noChangeShapeType="1"/>
            </p:cNvSpPr>
            <p:nvPr/>
          </p:nvSpPr>
          <p:spPr bwMode="auto">
            <a:xfrm>
              <a:off x="2832" y="244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7" name="Group 25"/>
          <p:cNvGrpSpPr>
            <a:grpSpLocks/>
          </p:cNvGrpSpPr>
          <p:nvPr/>
        </p:nvGrpSpPr>
        <p:grpSpPr bwMode="auto">
          <a:xfrm>
            <a:off x="1089025" y="4981575"/>
            <a:ext cx="3406775" cy="241300"/>
            <a:chOff x="959" y="3456"/>
            <a:chExt cx="1969" cy="480"/>
          </a:xfrm>
        </p:grpSpPr>
        <p:sp>
          <p:nvSpPr>
            <p:cNvPr id="22552" name="Text Box 26"/>
            <p:cNvSpPr txBox="1">
              <a:spLocks noChangeArrowheads="1"/>
            </p:cNvSpPr>
            <p:nvPr/>
          </p:nvSpPr>
          <p:spPr bwMode="auto">
            <a:xfrm>
              <a:off x="959" y="3517"/>
              <a:ext cx="15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Sampling distribution</a:t>
              </a:r>
            </a:p>
          </p:txBody>
        </p:sp>
        <p:sp>
          <p:nvSpPr>
            <p:cNvPr id="22553" name="Line 27"/>
            <p:cNvSpPr>
              <a:spLocks noChangeShapeType="1"/>
            </p:cNvSpPr>
            <p:nvPr/>
          </p:nvSpPr>
          <p:spPr bwMode="auto">
            <a:xfrm flipV="1">
              <a:off x="2448" y="345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8" name="Group 28"/>
          <p:cNvGrpSpPr>
            <a:grpSpLocks/>
          </p:cNvGrpSpPr>
          <p:nvPr/>
        </p:nvGrpSpPr>
        <p:grpSpPr bwMode="auto">
          <a:xfrm>
            <a:off x="5486400" y="2924175"/>
            <a:ext cx="2190750" cy="1371600"/>
            <a:chOff x="3456" y="2256"/>
            <a:chExt cx="1380" cy="864"/>
          </a:xfrm>
        </p:grpSpPr>
        <p:sp>
          <p:nvSpPr>
            <p:cNvPr id="22550" name="Text Box 29"/>
            <p:cNvSpPr txBox="1">
              <a:spLocks noChangeArrowheads="1"/>
            </p:cNvSpPr>
            <p:nvPr/>
          </p:nvSpPr>
          <p:spPr bwMode="auto">
            <a:xfrm>
              <a:off x="3984" y="2256"/>
              <a:ext cx="8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Parameter</a:t>
              </a:r>
            </a:p>
          </p:txBody>
        </p:sp>
        <p:sp>
          <p:nvSpPr>
            <p:cNvPr id="22551" name="Line 30"/>
            <p:cNvSpPr>
              <a:spLocks noChangeShapeType="1"/>
            </p:cNvSpPr>
            <p:nvPr/>
          </p:nvSpPr>
          <p:spPr bwMode="auto">
            <a:xfrm flipH="1">
              <a:off x="3456" y="2544"/>
              <a:ext cx="1008"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58385" name="Rectangle 31"/>
          <p:cNvSpPr>
            <a:spLocks noGrp="1" noChangeArrowheads="1"/>
          </p:cNvSpPr>
          <p:nvPr>
            <p:ph type="title"/>
          </p:nvPr>
        </p:nvSpPr>
        <p:spPr>
          <a:xfrm>
            <a:off x="684213" y="260350"/>
            <a:ext cx="7772400" cy="685800"/>
          </a:xfrm>
        </p:spPr>
        <p:txBody>
          <a:bodyPr/>
          <a:lstStyle/>
          <a:p>
            <a:pPr algn="l" eaLnBrk="1" hangingPunct="1">
              <a:defRPr/>
            </a:pPr>
            <a:r>
              <a:rPr lang="en-US" altLang="en-US" sz="3600" cap="none" dirty="0">
                <a:solidFill>
                  <a:srgbClr val="EA0088"/>
                </a:solidFill>
                <a:latin typeface="Trebuchet MS" panose="020B0603020202020204" pitchFamily="34" charset="0"/>
              </a:rPr>
              <a:t>Interval Estimator</a:t>
            </a:r>
          </a:p>
        </p:txBody>
      </p:sp>
      <p:sp>
        <p:nvSpPr>
          <p:cNvPr id="449568" name="AutoShape 32"/>
          <p:cNvSpPr>
            <a:spLocks/>
          </p:cNvSpPr>
          <p:nvPr/>
        </p:nvSpPr>
        <p:spPr bwMode="auto">
          <a:xfrm rot="16200000" flipH="1">
            <a:off x="5471319" y="4785519"/>
            <a:ext cx="166688" cy="1041400"/>
          </a:xfrm>
          <a:prstGeom prst="rightBrace">
            <a:avLst>
              <a:gd name="adj1" fmla="val 99875"/>
              <a:gd name="adj2" fmla="val 4982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endParaRPr lang="en-US" altLang="en-US" sz="2800" b="1" baseline="0">
              <a:solidFill>
                <a:srgbClr val="FF0000"/>
              </a:solidFill>
              <a:latin typeface="Arial Narrow" pitchFamily="34" charset="0"/>
            </a:endParaRPr>
          </a:p>
        </p:txBody>
      </p:sp>
      <p:sp>
        <p:nvSpPr>
          <p:cNvPr id="35" name="Rectangle 7"/>
          <p:cNvSpPr>
            <a:spLocks noChangeArrowheads="1"/>
          </p:cNvSpPr>
          <p:nvPr/>
        </p:nvSpPr>
        <p:spPr bwMode="auto">
          <a:xfrm>
            <a:off x="5292725" y="4340225"/>
            <a:ext cx="152400"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3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15</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954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9557"/>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1" presetClass="entr" presetSubtype="0" fill="hold" grpId="0" nodeType="clickEffect">
                                  <p:stCondLst>
                                    <p:cond delay="0"/>
                                  </p:stCondLst>
                                  <p:childTnLst>
                                    <p:set>
                                      <p:cBhvr>
                                        <p:cTn id="28" dur="75">
                                          <p:stCondLst>
                                            <p:cond delay="0"/>
                                          </p:stCondLst>
                                        </p:cTn>
                                        <p:tgtEl>
                                          <p:spTgt spid="449556"/>
                                        </p:tgtEl>
                                        <p:attrNameLst>
                                          <p:attrName>style.visibility</p:attrName>
                                        </p:attrNameLst>
                                      </p:cBhvr>
                                      <p:to>
                                        <p:strVal val="visible"/>
                                      </p:to>
                                    </p:set>
                                  </p:childTnLst>
                                </p:cTn>
                              </p:par>
                            </p:childTnLst>
                          </p:cTn>
                        </p:par>
                        <p:par>
                          <p:cTn id="29" fill="hold" nodeType="afterGroup">
                            <p:stCondLst>
                              <p:cond delay="75"/>
                            </p:stCondLst>
                            <p:childTnLst>
                              <p:par>
                                <p:cTn id="30" presetID="11" presetClass="entr" presetSubtype="0" fill="hold" grpId="0" nodeType="afterEffect">
                                  <p:stCondLst>
                                    <p:cond delay="0"/>
                                  </p:stCondLst>
                                  <p:childTnLst>
                                    <p:set>
                                      <p:cBhvr>
                                        <p:cTn id="31" dur="75">
                                          <p:stCondLst>
                                            <p:cond delay="0"/>
                                          </p:stCondLst>
                                        </p:cTn>
                                        <p:tgtEl>
                                          <p:spTgt spid="449551"/>
                                        </p:tgtEl>
                                        <p:attrNameLst>
                                          <p:attrName>style.visibility</p:attrName>
                                        </p:attrNameLst>
                                      </p:cBhvr>
                                      <p:to>
                                        <p:strVal val="visible"/>
                                      </p:to>
                                    </p:set>
                                  </p:childTnLst>
                                </p:cTn>
                              </p:par>
                            </p:childTnLst>
                          </p:cTn>
                        </p:par>
                        <p:par>
                          <p:cTn id="32" fill="hold" nodeType="afterGroup">
                            <p:stCondLst>
                              <p:cond delay="150"/>
                            </p:stCondLst>
                            <p:childTnLst>
                              <p:par>
                                <p:cTn id="33" presetID="11" presetClass="entr" presetSubtype="0" fill="hold" grpId="0" nodeType="afterEffect">
                                  <p:stCondLst>
                                    <p:cond delay="0"/>
                                  </p:stCondLst>
                                  <p:childTnLst>
                                    <p:set>
                                      <p:cBhvr>
                                        <p:cTn id="34" dur="75">
                                          <p:stCondLst>
                                            <p:cond delay="0"/>
                                          </p:stCondLst>
                                        </p:cTn>
                                        <p:tgtEl>
                                          <p:spTgt spid="449552"/>
                                        </p:tgtEl>
                                        <p:attrNameLst>
                                          <p:attrName>style.visibility</p:attrName>
                                        </p:attrNameLst>
                                      </p:cBhvr>
                                      <p:to>
                                        <p:strVal val="visible"/>
                                      </p:to>
                                    </p:set>
                                  </p:childTnLst>
                                </p:cTn>
                              </p:par>
                            </p:childTnLst>
                          </p:cTn>
                        </p:par>
                        <p:par>
                          <p:cTn id="35" fill="hold" nodeType="afterGroup">
                            <p:stCondLst>
                              <p:cond delay="225"/>
                            </p:stCondLst>
                            <p:childTnLst>
                              <p:par>
                                <p:cTn id="36" presetID="11" presetClass="entr" presetSubtype="0" fill="hold" grpId="0" nodeType="afterEffect">
                                  <p:stCondLst>
                                    <p:cond delay="0"/>
                                  </p:stCondLst>
                                  <p:childTnLst>
                                    <p:set>
                                      <p:cBhvr>
                                        <p:cTn id="37" dur="75">
                                          <p:stCondLst>
                                            <p:cond delay="0"/>
                                          </p:stCondLst>
                                        </p:cTn>
                                        <p:tgtEl>
                                          <p:spTgt spid="449553"/>
                                        </p:tgtEl>
                                        <p:attrNameLst>
                                          <p:attrName>style.visibility</p:attrName>
                                        </p:attrNameLst>
                                      </p:cBhvr>
                                      <p:to>
                                        <p:strVal val="visible"/>
                                      </p:to>
                                    </p:set>
                                  </p:childTnLst>
                                </p:cTn>
                              </p:par>
                            </p:childTnLst>
                          </p:cTn>
                        </p:par>
                        <p:par>
                          <p:cTn id="38" fill="hold" nodeType="afterGroup">
                            <p:stCondLst>
                              <p:cond delay="300"/>
                            </p:stCondLst>
                            <p:childTnLst>
                              <p:par>
                                <p:cTn id="39" presetID="11" presetClass="entr" presetSubtype="0" fill="hold" grpId="0" nodeType="afterEffect">
                                  <p:stCondLst>
                                    <p:cond delay="0"/>
                                  </p:stCondLst>
                                  <p:childTnLst>
                                    <p:set>
                                      <p:cBhvr>
                                        <p:cTn id="40" dur="75">
                                          <p:stCondLst>
                                            <p:cond delay="0"/>
                                          </p:stCondLst>
                                        </p:cTn>
                                        <p:tgtEl>
                                          <p:spTgt spid="449554"/>
                                        </p:tgtEl>
                                        <p:attrNameLst>
                                          <p:attrName>style.visibility</p:attrName>
                                        </p:attrNameLst>
                                      </p:cBhvr>
                                      <p:to>
                                        <p:strVal val="visible"/>
                                      </p:to>
                                    </p:set>
                                  </p:childTnLst>
                                </p:cTn>
                              </p:par>
                            </p:childTnLst>
                          </p:cTn>
                        </p:par>
                        <p:par>
                          <p:cTn id="41" fill="hold" nodeType="afterGroup">
                            <p:stCondLst>
                              <p:cond delay="375"/>
                            </p:stCondLst>
                            <p:childTnLst>
                              <p:par>
                                <p:cTn id="42" presetID="11" presetClass="entr" presetSubtype="0" fill="hold" grpId="0" nodeType="afterEffect">
                                  <p:stCondLst>
                                    <p:cond delay="0"/>
                                  </p:stCondLst>
                                  <p:childTnLst>
                                    <p:set>
                                      <p:cBhvr>
                                        <p:cTn id="43" dur="75">
                                          <p:stCondLst>
                                            <p:cond delay="0"/>
                                          </p:stCondLst>
                                        </p:cTn>
                                        <p:tgtEl>
                                          <p:spTgt spid="449555"/>
                                        </p:tgtEl>
                                        <p:attrNameLst>
                                          <p:attrName>style.visibility</p:attrName>
                                        </p:attrNameLst>
                                      </p:cBhvr>
                                      <p:to>
                                        <p:strVal val="visible"/>
                                      </p:to>
                                    </p:set>
                                  </p:childTnLst>
                                </p:cTn>
                              </p:par>
                            </p:childTnLst>
                          </p:cTn>
                        </p:par>
                        <p:par>
                          <p:cTn id="44" fill="hold" nodeType="afterGroup">
                            <p:stCondLst>
                              <p:cond delay="450"/>
                            </p:stCondLst>
                            <p:childTnLst>
                              <p:par>
                                <p:cTn id="45" presetID="1" presetClass="entr" presetSubtype="0" fill="hold" grpId="0" nodeType="afterEffect">
                                  <p:stCondLst>
                                    <p:cond delay="0"/>
                                  </p:stCondLst>
                                  <p:childTnLst>
                                    <p:set>
                                      <p:cBhvr>
                                        <p:cTn id="46" dur="1" fill="hold">
                                          <p:stCondLst>
                                            <p:cond delay="499"/>
                                          </p:stCondLst>
                                        </p:cTn>
                                        <p:tgtEl>
                                          <p:spTgt spid="449550"/>
                                        </p:tgtEl>
                                        <p:attrNameLst>
                                          <p:attrName>style.visibility</p:attrName>
                                        </p:attrNameLst>
                                      </p:cBhvr>
                                      <p:to>
                                        <p:strVal val="visible"/>
                                      </p:to>
                                    </p:set>
                                  </p:childTnLst>
                                </p:cTn>
                              </p:par>
                            </p:childTnLst>
                          </p:cTn>
                        </p:par>
                        <p:par>
                          <p:cTn id="47" fill="hold" nodeType="afterGroup">
                            <p:stCondLst>
                              <p:cond delay="950"/>
                            </p:stCondLst>
                            <p:childTnLst>
                              <p:par>
                                <p:cTn id="48" presetID="22" presetClass="entr" presetSubtype="1"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par>
                          <p:cTn id="51" fill="hold" nodeType="afterGroup">
                            <p:stCondLst>
                              <p:cond delay="1450"/>
                            </p:stCondLst>
                            <p:childTnLst>
                              <p:par>
                                <p:cTn id="52" presetID="4" presetClass="entr" presetSubtype="32" fill="hold" grpId="0" nodeType="afterEffect">
                                  <p:stCondLst>
                                    <p:cond delay="0"/>
                                  </p:stCondLst>
                                  <p:childTnLst>
                                    <p:set>
                                      <p:cBhvr>
                                        <p:cTn id="53" dur="1" fill="hold">
                                          <p:stCondLst>
                                            <p:cond delay="0"/>
                                          </p:stCondLst>
                                        </p:cTn>
                                        <p:tgtEl>
                                          <p:spTgt spid="449568"/>
                                        </p:tgtEl>
                                        <p:attrNameLst>
                                          <p:attrName>style.visibility</p:attrName>
                                        </p:attrNameLst>
                                      </p:cBhvr>
                                      <p:to>
                                        <p:strVal val="visible"/>
                                      </p:to>
                                    </p:set>
                                    <p:animEffect transition="in" filter="box(out)">
                                      <p:cBhvr>
                                        <p:cTn id="54" dur="500"/>
                                        <p:tgtEl>
                                          <p:spTgt spid="449568"/>
                                        </p:tgtEl>
                                      </p:cBhvr>
                                    </p:animEffect>
                                  </p:childTnLst>
                                </p:cTn>
                              </p:par>
                            </p:childTnLst>
                          </p:cTn>
                        </p:par>
                        <p:par>
                          <p:cTn id="55" fill="hold" nodeType="afterGroup">
                            <p:stCondLst>
                              <p:cond delay="1950"/>
                            </p:stCondLst>
                            <p:childTnLst>
                              <p:par>
                                <p:cTn id="56" presetID="1" presetClass="entr" presetSubtype="0" fill="hold" grpId="0" nodeType="afterEffect">
                                  <p:stCondLst>
                                    <p:cond delay="0"/>
                                  </p:stCondLst>
                                  <p:childTnLst>
                                    <p:set>
                                      <p:cBhvr>
                                        <p:cTn id="57"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9" grpId="0" animBg="1"/>
      <p:bldP spid="449550" grpId="0" animBg="1"/>
      <p:bldP spid="449551" grpId="0" animBg="1"/>
      <p:bldP spid="449552" grpId="0" animBg="1"/>
      <p:bldP spid="449553" grpId="0" animBg="1"/>
      <p:bldP spid="449554" grpId="0" animBg="1"/>
      <p:bldP spid="449555" grpId="0" animBg="1"/>
      <p:bldP spid="449556" grpId="0" animBg="1"/>
      <p:bldP spid="449557" grpId="0" autoUpdateAnimBg="0"/>
      <p:bldP spid="449568" grpId="0" animBg="1" autoUpdateAnimBg="0"/>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63" name="Rectangle 3"/>
          <p:cNvSpPr>
            <a:spLocks noChangeArrowheads="1"/>
          </p:cNvSpPr>
          <p:nvPr/>
        </p:nvSpPr>
        <p:spPr bwMode="auto">
          <a:xfrm>
            <a:off x="728663" y="1196975"/>
            <a:ext cx="81645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ＭＳ Ｐゴシック"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ＭＳ Ｐゴシック"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ＭＳ Ｐゴシック"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ＭＳ Ｐゴシック"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ＭＳ Ｐゴシック"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ＭＳ Ｐゴシック" pitchFamily="34" charset="-128"/>
                <a:cs typeface="Arial" pitchFamily="34" charset="0"/>
              </a:defRPr>
            </a:lvl9pPr>
          </a:lstStyle>
          <a:p>
            <a:pPr marL="0" indent="0" algn="just" eaLnBrk="1" hangingPunct="1">
              <a:spcAft>
                <a:spcPts val="1200"/>
              </a:spcAft>
              <a:buClr>
                <a:srgbClr val="FF0000"/>
              </a:buClr>
              <a:buFont typeface="Arial" pitchFamily="34" charset="0"/>
              <a:buNone/>
              <a:defRPr/>
            </a:pPr>
            <a:r>
              <a:rPr lang="en-US" altLang="en-US" sz="2600" baseline="0" dirty="0"/>
              <a:t>Desirable characteristics of an estimator are</a:t>
            </a:r>
            <a:r>
              <a:rPr lang="en-US" altLang="en-US" sz="2800" baseline="0" dirty="0"/>
              <a:t> </a:t>
            </a:r>
          </a:p>
          <a:p>
            <a:pPr marL="0" lvl="1" indent="0" algn="just" eaLnBrk="1" hangingPunct="1">
              <a:spcAft>
                <a:spcPts val="1200"/>
              </a:spcAft>
              <a:buNone/>
              <a:defRPr/>
            </a:pPr>
            <a:r>
              <a:rPr lang="en-US" altLang="en-US" sz="2200" b="1" i="1" baseline="0" dirty="0" err="1">
                <a:solidFill>
                  <a:schemeClr val="tx1">
                    <a:lumMod val="75000"/>
                    <a:lumOff val="25000"/>
                  </a:schemeClr>
                </a:solidFill>
                <a:latin typeface="Trebuchet MS" panose="020B0603020202020204" pitchFamily="34" charset="0"/>
              </a:rPr>
              <a:t>Unbiasedness</a:t>
            </a:r>
            <a:r>
              <a:rPr lang="en-US" altLang="en-US" sz="2200" i="1" baseline="0" dirty="0">
                <a:solidFill>
                  <a:schemeClr val="tx2"/>
                </a:solidFill>
                <a:latin typeface="Trebuchet MS" panose="020B0603020202020204" pitchFamily="34" charset="0"/>
              </a:rPr>
              <a:t>:</a:t>
            </a:r>
            <a:r>
              <a:rPr lang="en-US" altLang="en-US" sz="2200" baseline="0" dirty="0">
                <a:latin typeface="Trebuchet MS" panose="020B0603020202020204" pitchFamily="34" charset="0"/>
              </a:rPr>
              <a:t> </a:t>
            </a:r>
            <a:r>
              <a:rPr lang="en-US" altLang="en-US" sz="2200" baseline="0" dirty="0">
                <a:solidFill>
                  <a:schemeClr val="accent1"/>
                </a:solidFill>
                <a:latin typeface="Trebuchet MS" panose="020B0603020202020204" pitchFamily="34" charset="0"/>
              </a:rPr>
              <a:t>an unbiased estimator is one whose expected value is equal to the parameter it estimates.</a:t>
            </a:r>
          </a:p>
          <a:p>
            <a:pPr marL="0" lvl="1" indent="0" algn="just" eaLnBrk="1" hangingPunct="1">
              <a:spcAft>
                <a:spcPts val="1200"/>
              </a:spcAft>
              <a:buNone/>
              <a:defRPr/>
            </a:pPr>
            <a:r>
              <a:rPr lang="en-US" altLang="en-US" sz="2200" b="1" i="1" baseline="0" dirty="0">
                <a:solidFill>
                  <a:schemeClr val="tx1">
                    <a:lumMod val="75000"/>
                    <a:lumOff val="25000"/>
                  </a:schemeClr>
                </a:solidFill>
                <a:latin typeface="Trebuchet MS" panose="020B0603020202020204" pitchFamily="34" charset="0"/>
              </a:rPr>
              <a:t>Consistency:</a:t>
            </a:r>
            <a:r>
              <a:rPr lang="en-US" altLang="en-US" sz="2200" b="1" baseline="0" dirty="0">
                <a:solidFill>
                  <a:schemeClr val="tx1">
                    <a:lumMod val="75000"/>
                    <a:lumOff val="25000"/>
                  </a:schemeClr>
                </a:solidFill>
                <a:latin typeface="Trebuchet MS" panose="020B0603020202020204" pitchFamily="34" charset="0"/>
              </a:rPr>
              <a:t> </a:t>
            </a:r>
            <a:r>
              <a:rPr lang="en-US" altLang="en-US" sz="2200" baseline="0" dirty="0">
                <a:solidFill>
                  <a:srgbClr val="00B050"/>
                </a:solidFill>
                <a:latin typeface="Trebuchet MS" panose="020B0603020202020204" pitchFamily="34" charset="0"/>
              </a:rPr>
              <a:t>an unbiased estimator is said to be consistent if the difference between the estimator and the parameter grows smaller as the sample size increases.</a:t>
            </a:r>
          </a:p>
          <a:p>
            <a:pPr marL="0" lvl="1" indent="0" algn="just" eaLnBrk="1" hangingPunct="1">
              <a:spcAft>
                <a:spcPts val="1200"/>
              </a:spcAft>
              <a:buNone/>
              <a:defRPr/>
            </a:pPr>
            <a:r>
              <a:rPr lang="en-US" altLang="en-US" sz="2200" b="1" i="1" baseline="0" dirty="0">
                <a:solidFill>
                  <a:schemeClr val="tx1">
                    <a:lumMod val="75000"/>
                    <a:lumOff val="25000"/>
                  </a:schemeClr>
                </a:solidFill>
                <a:latin typeface="Trebuchet MS" panose="020B0603020202020204" pitchFamily="34" charset="0"/>
              </a:rPr>
              <a:t>Relative efficiency: </a:t>
            </a:r>
            <a:r>
              <a:rPr lang="en-US" altLang="en-US" sz="2200" baseline="0" dirty="0">
                <a:solidFill>
                  <a:schemeClr val="accent3">
                    <a:lumMod val="75000"/>
                  </a:schemeClr>
                </a:solidFill>
                <a:latin typeface="Trebuchet MS" panose="020B0603020202020204" pitchFamily="34" charset="0"/>
              </a:rPr>
              <a:t>if there are two unbiased estimators available, the one with a smaller variance is said to be </a:t>
            </a:r>
            <a:r>
              <a:rPr lang="en-US" altLang="en-US" sz="2200" i="1" baseline="0" dirty="0">
                <a:solidFill>
                  <a:schemeClr val="accent3">
                    <a:lumMod val="75000"/>
                  </a:schemeClr>
                </a:solidFill>
                <a:latin typeface="Trebuchet MS" panose="020B0603020202020204" pitchFamily="34" charset="0"/>
              </a:rPr>
              <a:t>relatively efficient</a:t>
            </a:r>
            <a:r>
              <a:rPr lang="en-US" altLang="en-US" sz="2200" baseline="0" dirty="0">
                <a:solidFill>
                  <a:schemeClr val="accent3">
                    <a:lumMod val="75000"/>
                  </a:schemeClr>
                </a:solidFill>
                <a:latin typeface="Trebuchet MS" panose="020B0603020202020204" pitchFamily="34" charset="0"/>
              </a:rPr>
              <a:t>.</a:t>
            </a:r>
          </a:p>
        </p:txBody>
      </p:sp>
      <p:sp>
        <p:nvSpPr>
          <p:cNvPr id="6" name="Rectangle 31"/>
          <p:cNvSpPr>
            <a:spLocks noGrp="1" noChangeArrowheads="1"/>
          </p:cNvSpPr>
          <p:nvPr>
            <p:ph type="title"/>
          </p:nvPr>
        </p:nvSpPr>
        <p:spPr>
          <a:xfrm>
            <a:off x="684213" y="260350"/>
            <a:ext cx="7920037" cy="685800"/>
          </a:xfrm>
        </p:spPr>
        <p:txBody>
          <a:bodyPr/>
          <a:lstStyle/>
          <a:p>
            <a:pPr algn="l" eaLnBrk="1" hangingPunct="1">
              <a:defRPr/>
            </a:pPr>
            <a:r>
              <a:rPr lang="en-US" altLang="en-US" sz="3600" cap="none" dirty="0">
                <a:solidFill>
                  <a:srgbClr val="EA0088"/>
                </a:solidFill>
                <a:latin typeface="Trebuchet MS" panose="020B0603020202020204" pitchFamily="34" charset="0"/>
              </a:rPr>
              <a:t>Desirable characteristics</a:t>
            </a:r>
            <a:endParaRPr altLang="en-US" sz="3200" dirty="0">
              <a:latin typeface="Trebuchet MS" panose="020B0603020202020204"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16</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63">
                                            <p:txEl>
                                              <p:pRg st="0" end="0"/>
                                            </p:txEl>
                                          </p:spTgt>
                                        </p:tgtEl>
                                        <p:attrNameLst>
                                          <p:attrName>ppt_c</p:attrName>
                                        </p:attrNameLst>
                                      </p:cBhvr>
                                      <p:to>
                                        <a:srgbClr val="FF99CC"/>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63">
                                            <p:txEl>
                                              <p:pRg st="1" end="1"/>
                                            </p:txEl>
                                          </p:spTgt>
                                        </p:tgtEl>
                                        <p:attrNameLst>
                                          <p:attrName>ppt_c</p:attrName>
                                        </p:attrNameLst>
                                      </p:cBhvr>
                                      <p:to>
                                        <a:srgbClr val="FF99CC"/>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63">
                                            <p:txEl>
                                              <p:pRg st="2" end="2"/>
                                            </p:txEl>
                                          </p:spTgt>
                                        </p:tgtEl>
                                        <p:attrNameLst>
                                          <p:attrName>ppt_c</p:attrName>
                                        </p:attrNameLst>
                                      </p:cBhvr>
                                      <p:to>
                                        <a:srgbClr val="FF99CC"/>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63">
                                            <p:txEl>
                                              <p:pRg st="3" end="3"/>
                                            </p:txEl>
                                          </p:spTgt>
                                        </p:tgtEl>
                                        <p:attrNameLst>
                                          <p:attrName>ppt_c</p:attrName>
                                        </p:attrNameLst>
                                      </p:cBhvr>
                                      <p:to>
                                        <a:srgbClr val="FF99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1188" y="333375"/>
            <a:ext cx="7772400" cy="660400"/>
          </a:xfrm>
        </p:spPr>
        <p:txBody>
          <a:bodyPr/>
          <a:lstStyle/>
          <a:p>
            <a:pPr algn="l" eaLnBrk="1" hangingPunct="1">
              <a:defRPr/>
            </a:pPr>
            <a:r>
              <a:rPr altLang="en-US" sz="3600" cap="none" dirty="0">
                <a:solidFill>
                  <a:srgbClr val="EA0088"/>
                </a:solidFill>
                <a:latin typeface="Trebuchet MS" panose="020B0603020202020204" pitchFamily="34" charset="0"/>
              </a:rPr>
              <a:t>Unbiased Estimators</a:t>
            </a:r>
          </a:p>
        </p:txBody>
      </p:sp>
      <p:sp>
        <p:nvSpPr>
          <p:cNvPr id="24579" name="Rectangle 3"/>
          <p:cNvSpPr>
            <a:spLocks noGrp="1" noChangeArrowheads="1"/>
          </p:cNvSpPr>
          <p:nvPr>
            <p:ph idx="1"/>
          </p:nvPr>
        </p:nvSpPr>
        <p:spPr>
          <a:xfrm>
            <a:off x="5724128" y="1628800"/>
            <a:ext cx="3322373" cy="2730140"/>
          </a:xfrm>
        </p:spPr>
        <p:txBody>
          <a:bodyPr/>
          <a:lstStyle/>
          <a:p>
            <a:pPr marL="0" indent="0" eaLnBrk="1" hangingPunct="1">
              <a:buFontTx/>
              <a:buNone/>
              <a:defRPr/>
            </a:pPr>
            <a:r>
              <a:rPr lang="en-US" altLang="en-US" sz="2200" dirty="0">
                <a:latin typeface="Trebuchet MS" panose="020B0603020202020204" pitchFamily="34" charset="0"/>
                <a:cs typeface="Arial" panose="020B0604020202020204" pitchFamily="34" charset="0"/>
              </a:rPr>
              <a:t>An </a:t>
            </a:r>
            <a:r>
              <a:rPr lang="en-US" altLang="en-US" sz="2200" b="1" i="1" dirty="0">
                <a:solidFill>
                  <a:schemeClr val="tx1">
                    <a:lumMod val="75000"/>
                    <a:lumOff val="25000"/>
                  </a:schemeClr>
                </a:solidFill>
                <a:latin typeface="Trebuchet MS" panose="020B0603020202020204" pitchFamily="34" charset="0"/>
                <a:cs typeface="Arial" panose="020B0604020202020204" pitchFamily="34" charset="0"/>
              </a:rPr>
              <a:t>unbiased estimator </a:t>
            </a:r>
            <a:r>
              <a:rPr lang="en-US" altLang="en-US" sz="2200" dirty="0">
                <a:latin typeface="Trebuchet MS" panose="020B0603020202020204" pitchFamily="34" charset="0"/>
                <a:cs typeface="Arial" panose="020B0604020202020204" pitchFamily="34" charset="0"/>
              </a:rPr>
              <a:t>of a population parameter is an estimator whose </a:t>
            </a:r>
            <a:r>
              <a:rPr lang="en-US" altLang="en-US" sz="2200" u="sng" dirty="0">
                <a:latin typeface="Trebuchet MS" panose="020B0603020202020204" pitchFamily="34" charset="0"/>
                <a:cs typeface="Arial" panose="020B0604020202020204" pitchFamily="34" charset="0"/>
              </a:rPr>
              <a:t>expected value is equal to that parameter</a:t>
            </a:r>
            <a:r>
              <a:rPr lang="en-US" altLang="en-US" sz="2200" dirty="0">
                <a:latin typeface="Trebuchet MS" panose="020B0603020202020204" pitchFamily="34" charset="0"/>
                <a:cs typeface="Arial" panose="020B0604020202020204" pitchFamily="34" charset="0"/>
              </a:rPr>
              <a:t>.</a:t>
            </a:r>
          </a:p>
          <a:p>
            <a:pPr marL="0" indent="0" algn="just" eaLnBrk="1" hangingPunct="1">
              <a:buFontTx/>
              <a:buNone/>
              <a:defRPr/>
            </a:pPr>
            <a:endParaRPr lang="en-US" altLang="en-US" sz="2200" dirty="0">
              <a:solidFill>
                <a:srgbClr val="0000FF"/>
              </a:solidFill>
              <a:latin typeface="Trebuchet MS" panose="020B0603020202020204" pitchFamily="34" charset="0"/>
              <a:cs typeface="Arial" pitchFamily="34" charset="0"/>
            </a:endParaRPr>
          </a:p>
          <a:p>
            <a:pPr marL="0" indent="0" eaLnBrk="1" hangingPunct="1">
              <a:buFontTx/>
              <a:buNone/>
              <a:defRPr/>
            </a:pPr>
            <a:endParaRPr lang="en-US" altLang="en-US" sz="2200" dirty="0">
              <a:latin typeface="Trebuchet MS" panose="020B0603020202020204" pitchFamily="34" charset="0"/>
              <a:cs typeface="Arial"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17</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540177"/>
            <a:ext cx="5212159" cy="2818763"/>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1188" y="333375"/>
            <a:ext cx="7772400" cy="660400"/>
          </a:xfrm>
        </p:spPr>
        <p:txBody>
          <a:bodyPr/>
          <a:lstStyle/>
          <a:p>
            <a:pPr algn="l" eaLnBrk="1" hangingPunct="1">
              <a:defRPr/>
            </a:pPr>
            <a:r>
              <a:rPr altLang="en-US" sz="3600" cap="none" dirty="0">
                <a:solidFill>
                  <a:srgbClr val="EA0088"/>
                </a:solidFill>
                <a:latin typeface="Trebuchet MS" panose="020B0603020202020204" pitchFamily="34" charset="0"/>
              </a:rPr>
              <a:t>Unbiased Estimators…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219869"/>
                <a:ext cx="8001000" cy="4297363"/>
              </a:xfrm>
            </p:spPr>
            <p:txBody>
              <a:bodyPr/>
              <a:lstStyle/>
              <a:p>
                <a:pPr marL="0" indent="0" algn="just" eaLnBrk="1" hangingPunct="1">
                  <a:spcAft>
                    <a:spcPts val="1200"/>
                  </a:spcAft>
                  <a:buFontTx/>
                  <a:buNone/>
                  <a:defRPr/>
                </a:pPr>
                <a:r>
                  <a:rPr lang="en-US" altLang="en-US" sz="2400" b="1" dirty="0">
                    <a:solidFill>
                      <a:schemeClr val="accent2"/>
                    </a:solidFill>
                    <a:latin typeface="Trebuchet MS" panose="020B0603020202020204" pitchFamily="34" charset="0"/>
                    <a:cs typeface="Arial" panose="020B0604020202020204" pitchFamily="34" charset="0"/>
                  </a:rPr>
                  <a:t>Examples of unbiased estimators</a:t>
                </a:r>
              </a:p>
              <a:p>
                <a:pPr algn="just" eaLnBrk="1" hangingPunct="1">
                  <a:spcAft>
                    <a:spcPts val="1200"/>
                  </a:spcAft>
                  <a:buFont typeface="Arial" panose="020B0604020202020204" pitchFamily="34" charset="0"/>
                  <a:buChar char="•"/>
                  <a:defRPr/>
                </a:pPr>
                <a:r>
                  <a:rPr lang="en-US" altLang="en-US" sz="2400" dirty="0">
                    <a:solidFill>
                      <a:srgbClr val="00B050"/>
                    </a:solidFill>
                    <a:latin typeface="Trebuchet MS" panose="020B0603020202020204" pitchFamily="34" charset="0"/>
                    <a:cs typeface="Arial" panose="020B0604020202020204" pitchFamily="34" charset="0"/>
                  </a:rPr>
                  <a:t>The </a:t>
                </a:r>
                <a:r>
                  <a:rPr lang="en-US" altLang="en-US" sz="2400" dirty="0">
                    <a:solidFill>
                      <a:schemeClr val="accent1"/>
                    </a:solidFill>
                    <a:latin typeface="Trebuchet MS" panose="020B0603020202020204" pitchFamily="34" charset="0"/>
                    <a:cs typeface="Arial" panose="020B0604020202020204" pitchFamily="34" charset="0"/>
                  </a:rPr>
                  <a:t>sample mean (</a:t>
                </a:r>
                <a14:m>
                  <m:oMath xmlns:m="http://schemas.openxmlformats.org/officeDocument/2006/math">
                    <m:acc>
                      <m:accPr>
                        <m:chr m:val="̅"/>
                        <m:ctrlPr>
                          <a:rPr lang="en-AU" sz="2400" i="1">
                            <a:solidFill>
                              <a:schemeClr val="accent1"/>
                            </a:solidFill>
                            <a:latin typeface="Cambria Math" panose="02040503050406030204" pitchFamily="18" charset="0"/>
                          </a:rPr>
                        </m:ctrlPr>
                      </m:accPr>
                      <m:e>
                        <m:r>
                          <a:rPr lang="en-AU" sz="2400" b="0" i="1">
                            <a:solidFill>
                              <a:schemeClr val="accent1"/>
                            </a:solidFill>
                            <a:latin typeface="Cambria Math"/>
                          </a:rPr>
                          <m:t>𝑋</m:t>
                        </m:r>
                      </m:e>
                    </m:acc>
                  </m:oMath>
                </a14:m>
                <a:r>
                  <a:rPr lang="en-US" altLang="en-US" sz="2400" dirty="0">
                    <a:solidFill>
                      <a:schemeClr val="accent1"/>
                    </a:solidFill>
                    <a:latin typeface="Trebuchet MS" panose="020B0603020202020204" pitchFamily="34" charset="0"/>
                    <a:cs typeface="Arial" panose="020B0604020202020204" pitchFamily="34" charset="0"/>
                  </a:rPr>
                  <a:t>) </a:t>
                </a:r>
                <a:r>
                  <a:rPr lang="en-US" altLang="en-US" sz="2400" dirty="0">
                    <a:solidFill>
                      <a:srgbClr val="00B050"/>
                    </a:solidFill>
                    <a:latin typeface="Trebuchet MS" panose="020B0603020202020204" pitchFamily="34" charset="0"/>
                    <a:cs typeface="Arial" panose="020B0604020202020204" pitchFamily="34" charset="0"/>
                  </a:rPr>
                  <a:t>is an </a:t>
                </a:r>
                <a:r>
                  <a:rPr lang="en-US" altLang="en-US" sz="2400" i="1" dirty="0">
                    <a:solidFill>
                      <a:srgbClr val="00B050"/>
                    </a:solidFill>
                    <a:latin typeface="Trebuchet MS" panose="020B0603020202020204" pitchFamily="34" charset="0"/>
                    <a:cs typeface="Arial" panose="020B0604020202020204" pitchFamily="34" charset="0"/>
                  </a:rPr>
                  <a:t>unbiased</a:t>
                </a:r>
                <a:r>
                  <a:rPr lang="en-US" altLang="en-US" sz="2400" dirty="0">
                    <a:solidFill>
                      <a:srgbClr val="00B050"/>
                    </a:solidFill>
                    <a:latin typeface="Trebuchet MS" panose="020B0603020202020204" pitchFamily="34" charset="0"/>
                    <a:cs typeface="Arial" panose="020B0604020202020204" pitchFamily="34" charset="0"/>
                  </a:rPr>
                  <a:t> estimator of the </a:t>
                </a:r>
                <a:r>
                  <a:rPr lang="en-US" altLang="en-US" sz="2400" dirty="0">
                    <a:solidFill>
                      <a:schemeClr val="accent1"/>
                    </a:solidFill>
                    <a:latin typeface="Trebuchet MS" panose="020B0603020202020204" pitchFamily="34" charset="0"/>
                    <a:cs typeface="Arial" panose="020B0604020202020204" pitchFamily="34" charset="0"/>
                  </a:rPr>
                  <a:t>population mean (</a:t>
                </a:r>
                <a:r>
                  <a:rPr lang="el-GR" altLang="en-US" sz="2400" dirty="0">
                    <a:solidFill>
                      <a:schemeClr val="accent1"/>
                    </a:solidFill>
                    <a:latin typeface="Trebuchet MS" panose="020B0603020202020204" pitchFamily="34" charset="0"/>
                    <a:cs typeface="Arial" panose="020B0604020202020204" pitchFamily="34" charset="0"/>
                  </a:rPr>
                  <a:t>μ</a:t>
                </a:r>
                <a:r>
                  <a:rPr lang="en-AU" altLang="en-US" sz="2400" dirty="0">
                    <a:solidFill>
                      <a:schemeClr val="accent1"/>
                    </a:solidFill>
                    <a:latin typeface="Trebuchet MS" panose="020B0603020202020204" pitchFamily="34" charset="0"/>
                    <a:cs typeface="Arial" panose="020B0604020202020204" pitchFamily="34" charset="0"/>
                  </a:rPr>
                  <a:t>)</a:t>
                </a:r>
                <a:r>
                  <a:rPr lang="en-AU" altLang="en-US" sz="2400" dirty="0">
                    <a:solidFill>
                      <a:srgbClr val="00B050"/>
                    </a:solidFill>
                    <a:latin typeface="Trebuchet MS" panose="020B0603020202020204" pitchFamily="34" charset="0"/>
                    <a:cs typeface="Arial" panose="020B0604020202020204" pitchFamily="34" charset="0"/>
                  </a:rPr>
                  <a:t>, since:	E</a:t>
                </a:r>
                <a:r>
                  <a:rPr lang="en-US" altLang="en-US" sz="2400" dirty="0">
                    <a:solidFill>
                      <a:srgbClr val="00B050"/>
                    </a:solidFill>
                    <a:latin typeface="Trebuchet MS" panose="020B0603020202020204" pitchFamily="34" charset="0"/>
                    <a:cs typeface="Arial" panose="020B0604020202020204" pitchFamily="34" charset="0"/>
                  </a:rPr>
                  <a:t>(</a:t>
                </a:r>
                <a14:m>
                  <m:oMath xmlns:m="http://schemas.openxmlformats.org/officeDocument/2006/math">
                    <m:acc>
                      <m:accPr>
                        <m:chr m:val="̅"/>
                        <m:ctrlPr>
                          <a:rPr lang="en-AU" sz="2400" i="1">
                            <a:solidFill>
                              <a:srgbClr val="00B050"/>
                            </a:solidFill>
                            <a:latin typeface="Cambria Math" panose="02040503050406030204" pitchFamily="18" charset="0"/>
                          </a:rPr>
                        </m:ctrlPr>
                      </m:accPr>
                      <m:e>
                        <m:r>
                          <a:rPr lang="en-AU" sz="2400" b="0" i="1">
                            <a:solidFill>
                              <a:srgbClr val="00B050"/>
                            </a:solidFill>
                            <a:latin typeface="Cambria Math"/>
                          </a:rPr>
                          <m:t>𝑋</m:t>
                        </m:r>
                      </m:e>
                    </m:acc>
                  </m:oMath>
                </a14:m>
                <a:r>
                  <a:rPr lang="en-US" altLang="en-US" sz="2400" dirty="0">
                    <a:solidFill>
                      <a:srgbClr val="00B050"/>
                    </a:solidFill>
                    <a:latin typeface="Trebuchet MS" panose="020B0603020202020204" pitchFamily="34" charset="0"/>
                    <a:cs typeface="Arial" panose="020B0604020202020204" pitchFamily="34" charset="0"/>
                  </a:rPr>
                  <a:t>) = </a:t>
                </a:r>
                <a:r>
                  <a:rPr lang="el-GR" altLang="en-US" sz="2400" dirty="0">
                    <a:solidFill>
                      <a:srgbClr val="00B050"/>
                    </a:solidFill>
                    <a:latin typeface="Trebuchet MS" panose="020B0603020202020204" pitchFamily="34" charset="0"/>
                    <a:cs typeface="Arial" panose="020B0604020202020204" pitchFamily="34" charset="0"/>
                  </a:rPr>
                  <a:t>μ</a:t>
                </a:r>
                <a:endParaRPr lang="en-AU" altLang="en-US" sz="2400" dirty="0">
                  <a:solidFill>
                    <a:srgbClr val="00B050"/>
                  </a:solidFill>
                  <a:latin typeface="Trebuchet MS" panose="020B0603020202020204" pitchFamily="34" charset="0"/>
                  <a:cs typeface="Arial" panose="020B0604020202020204" pitchFamily="34" charset="0"/>
                </a:endParaRPr>
              </a:p>
              <a:p>
                <a:pPr algn="just" eaLnBrk="1" hangingPunct="1">
                  <a:spcAft>
                    <a:spcPts val="1200"/>
                  </a:spcAft>
                  <a:buFont typeface="Arial" panose="020B0604020202020204" pitchFamily="34" charset="0"/>
                  <a:buChar char="•"/>
                  <a:defRPr/>
                </a:pPr>
                <a:r>
                  <a:rPr lang="en-US" altLang="en-US" sz="2400" dirty="0">
                    <a:solidFill>
                      <a:srgbClr val="00B050"/>
                    </a:solidFill>
                    <a:latin typeface="Trebuchet MS" panose="020B0603020202020204" pitchFamily="34" charset="0"/>
                    <a:cs typeface="Arial" panose="020B0604020202020204" pitchFamily="34" charset="0"/>
                  </a:rPr>
                  <a:t>The </a:t>
                </a:r>
                <a:r>
                  <a:rPr lang="en-US" altLang="en-US" sz="2400" dirty="0">
                    <a:solidFill>
                      <a:schemeClr val="accent1"/>
                    </a:solidFill>
                    <a:latin typeface="Trebuchet MS" panose="020B0603020202020204" pitchFamily="34" charset="0"/>
                    <a:cs typeface="Arial" panose="020B0604020202020204" pitchFamily="34" charset="0"/>
                  </a:rPr>
                  <a:t>sample median (</a:t>
                </a:r>
                <a:r>
                  <a:rPr lang="en-US" altLang="en-US" sz="2400" i="1" dirty="0">
                    <a:solidFill>
                      <a:schemeClr val="accent1"/>
                    </a:solidFill>
                    <a:latin typeface="Trebuchet MS" panose="020B0603020202020204" pitchFamily="34" charset="0"/>
                    <a:cs typeface="Arial" panose="020B0604020202020204" pitchFamily="34" charset="0"/>
                  </a:rPr>
                  <a:t>M</a:t>
                </a:r>
                <a:r>
                  <a:rPr lang="en-US" altLang="en-US" sz="2400" dirty="0">
                    <a:solidFill>
                      <a:schemeClr val="accent1"/>
                    </a:solidFill>
                    <a:latin typeface="Trebuchet MS" panose="020B0603020202020204" pitchFamily="34" charset="0"/>
                    <a:cs typeface="Arial" panose="020B0604020202020204" pitchFamily="34" charset="0"/>
                  </a:rPr>
                  <a:t>)</a:t>
                </a:r>
                <a:r>
                  <a:rPr lang="en-US" altLang="en-US" sz="2400" dirty="0">
                    <a:solidFill>
                      <a:srgbClr val="00B050"/>
                    </a:solidFill>
                    <a:latin typeface="Trebuchet MS" panose="020B0603020202020204" pitchFamily="34" charset="0"/>
                    <a:cs typeface="Arial" panose="020B0604020202020204" pitchFamily="34" charset="0"/>
                  </a:rPr>
                  <a:t> is an </a:t>
                </a:r>
                <a:r>
                  <a:rPr lang="en-US" altLang="en-US" sz="2400" i="1" dirty="0">
                    <a:solidFill>
                      <a:srgbClr val="00B050"/>
                    </a:solidFill>
                    <a:latin typeface="Trebuchet MS" panose="020B0603020202020204" pitchFamily="34" charset="0"/>
                    <a:cs typeface="Arial" panose="020B0604020202020204" pitchFamily="34" charset="0"/>
                  </a:rPr>
                  <a:t>unbiased</a:t>
                </a:r>
                <a:r>
                  <a:rPr lang="en-US" altLang="en-US" sz="2400" dirty="0">
                    <a:solidFill>
                      <a:srgbClr val="00B050"/>
                    </a:solidFill>
                    <a:latin typeface="Trebuchet MS" panose="020B0603020202020204" pitchFamily="34" charset="0"/>
                    <a:cs typeface="Arial" panose="020B0604020202020204" pitchFamily="34" charset="0"/>
                  </a:rPr>
                  <a:t> estimator of the </a:t>
                </a:r>
                <a:r>
                  <a:rPr lang="en-US" altLang="en-US" sz="2400" dirty="0">
                    <a:solidFill>
                      <a:schemeClr val="accent1"/>
                    </a:solidFill>
                    <a:latin typeface="Trebuchet MS" panose="020B0603020202020204" pitchFamily="34" charset="0"/>
                    <a:cs typeface="Arial" panose="020B0604020202020204" pitchFamily="34" charset="0"/>
                  </a:rPr>
                  <a:t>population mean (</a:t>
                </a:r>
                <a:r>
                  <a:rPr lang="el-GR" altLang="en-US" sz="2400" dirty="0">
                    <a:solidFill>
                      <a:schemeClr val="accent1"/>
                    </a:solidFill>
                    <a:latin typeface="Trebuchet MS" panose="020B0603020202020204" pitchFamily="34" charset="0"/>
                    <a:cs typeface="Arial" panose="020B0604020202020204" pitchFamily="34" charset="0"/>
                  </a:rPr>
                  <a:t>μ</a:t>
                </a:r>
                <a:r>
                  <a:rPr lang="en-AU" altLang="en-US" sz="2400" dirty="0">
                    <a:solidFill>
                      <a:schemeClr val="accent1"/>
                    </a:solidFill>
                    <a:latin typeface="Trebuchet MS" panose="020B0603020202020204" pitchFamily="34" charset="0"/>
                    <a:cs typeface="Arial" panose="020B0604020202020204" pitchFamily="34" charset="0"/>
                  </a:rPr>
                  <a:t>)</a:t>
                </a:r>
                <a:r>
                  <a:rPr lang="en-AU" altLang="en-US" sz="2400" dirty="0">
                    <a:solidFill>
                      <a:srgbClr val="00B050"/>
                    </a:solidFill>
                    <a:latin typeface="Trebuchet MS" panose="020B0603020202020204" pitchFamily="34" charset="0"/>
                    <a:cs typeface="Arial" panose="020B0604020202020204" pitchFamily="34" charset="0"/>
                  </a:rPr>
                  <a:t>, since:	E</a:t>
                </a:r>
                <a:r>
                  <a:rPr lang="en-US" altLang="en-US" sz="2400" dirty="0">
                    <a:solidFill>
                      <a:srgbClr val="00B050"/>
                    </a:solidFill>
                    <a:latin typeface="Trebuchet MS" panose="020B0603020202020204" pitchFamily="34" charset="0"/>
                    <a:cs typeface="Arial" panose="020B0604020202020204" pitchFamily="34" charset="0"/>
                  </a:rPr>
                  <a:t>(</a:t>
                </a:r>
                <a:r>
                  <a:rPr lang="en-US" altLang="en-US" sz="2400" i="1" dirty="0">
                    <a:solidFill>
                      <a:srgbClr val="00B050"/>
                    </a:solidFill>
                    <a:latin typeface="Trebuchet MS" panose="020B0603020202020204" pitchFamily="34" charset="0"/>
                    <a:cs typeface="Arial" panose="020B0604020202020204" pitchFamily="34" charset="0"/>
                  </a:rPr>
                  <a:t>M</a:t>
                </a:r>
                <a:r>
                  <a:rPr lang="en-US" altLang="en-US" sz="2400" dirty="0">
                    <a:solidFill>
                      <a:srgbClr val="00B050"/>
                    </a:solidFill>
                    <a:latin typeface="Trebuchet MS" panose="020B0603020202020204" pitchFamily="34" charset="0"/>
                    <a:cs typeface="Arial" panose="020B0604020202020204" pitchFamily="34" charset="0"/>
                  </a:rPr>
                  <a:t>) = </a:t>
                </a:r>
                <a:r>
                  <a:rPr lang="el-GR" altLang="en-US" sz="2400" dirty="0">
                    <a:solidFill>
                      <a:srgbClr val="00B050"/>
                    </a:solidFill>
                    <a:latin typeface="Trebuchet MS" panose="020B0603020202020204" pitchFamily="34" charset="0"/>
                    <a:cs typeface="Arial" panose="020B0604020202020204" pitchFamily="34" charset="0"/>
                  </a:rPr>
                  <a:t>μ</a:t>
                </a:r>
                <a:endParaRPr lang="en-AU" altLang="en-US" sz="2400" dirty="0">
                  <a:solidFill>
                    <a:srgbClr val="00B050"/>
                  </a:solidFill>
                  <a:latin typeface="Trebuchet MS" panose="020B0603020202020204" pitchFamily="34" charset="0"/>
                  <a:cs typeface="Arial" panose="020B0604020202020204" pitchFamily="34" charset="0"/>
                </a:endParaRPr>
              </a:p>
              <a:p>
                <a:pPr algn="just" eaLnBrk="1" hangingPunct="1">
                  <a:spcAft>
                    <a:spcPts val="1200"/>
                  </a:spcAft>
                  <a:buFont typeface="Arial" panose="020B0604020202020204" pitchFamily="34" charset="0"/>
                  <a:buChar char="•"/>
                  <a:defRPr/>
                </a:pPr>
                <a:r>
                  <a:rPr lang="en-US" altLang="en-US" sz="2400" dirty="0">
                    <a:solidFill>
                      <a:srgbClr val="00B050"/>
                    </a:solidFill>
                    <a:latin typeface="Trebuchet MS" panose="020B0603020202020204" pitchFamily="34" charset="0"/>
                    <a:cs typeface="Arial" pitchFamily="34" charset="0"/>
                  </a:rPr>
                  <a:t>The </a:t>
                </a:r>
                <a:r>
                  <a:rPr lang="en-US" altLang="en-US" sz="2400" dirty="0">
                    <a:solidFill>
                      <a:schemeClr val="accent1"/>
                    </a:solidFill>
                    <a:latin typeface="Trebuchet MS" panose="020B0603020202020204" pitchFamily="34" charset="0"/>
                    <a:cs typeface="Arial" pitchFamily="34" charset="0"/>
                  </a:rPr>
                  <a:t>sample variance (s</a:t>
                </a:r>
                <a:r>
                  <a:rPr lang="en-US" altLang="en-US" sz="2400" baseline="30000" dirty="0">
                    <a:solidFill>
                      <a:schemeClr val="accent1"/>
                    </a:solidFill>
                    <a:latin typeface="Trebuchet MS" panose="020B0603020202020204" pitchFamily="34" charset="0"/>
                    <a:cs typeface="Arial" pitchFamily="34" charset="0"/>
                  </a:rPr>
                  <a:t>2</a:t>
                </a:r>
                <a:r>
                  <a:rPr lang="en-US" altLang="en-US" sz="2400" dirty="0">
                    <a:solidFill>
                      <a:schemeClr val="accent1"/>
                    </a:solidFill>
                    <a:latin typeface="Trebuchet MS" panose="020B0603020202020204" pitchFamily="34" charset="0"/>
                    <a:cs typeface="Arial" pitchFamily="34" charset="0"/>
                  </a:rPr>
                  <a:t>) </a:t>
                </a:r>
                <a:r>
                  <a:rPr lang="en-US" altLang="en-US" sz="2400" dirty="0">
                    <a:solidFill>
                      <a:srgbClr val="00B050"/>
                    </a:solidFill>
                    <a:latin typeface="Trebuchet MS" panose="020B0603020202020204" pitchFamily="34" charset="0"/>
                    <a:cs typeface="Arial" pitchFamily="34" charset="0"/>
                  </a:rPr>
                  <a:t>is an </a:t>
                </a:r>
                <a:r>
                  <a:rPr lang="en-US" altLang="en-US" sz="2400" i="1" dirty="0">
                    <a:solidFill>
                      <a:srgbClr val="00B050"/>
                    </a:solidFill>
                    <a:latin typeface="Trebuchet MS" panose="020B0603020202020204" pitchFamily="34" charset="0"/>
                    <a:cs typeface="Arial" pitchFamily="34" charset="0"/>
                  </a:rPr>
                  <a:t>unbiased</a:t>
                </a:r>
                <a:r>
                  <a:rPr lang="en-US" altLang="en-US" sz="2400" dirty="0">
                    <a:solidFill>
                      <a:srgbClr val="00B050"/>
                    </a:solidFill>
                    <a:latin typeface="Trebuchet MS" panose="020B0603020202020204" pitchFamily="34" charset="0"/>
                    <a:cs typeface="Arial" pitchFamily="34" charset="0"/>
                  </a:rPr>
                  <a:t> estimator of the </a:t>
                </a:r>
                <a:r>
                  <a:rPr lang="en-US" altLang="en-US" sz="2400" dirty="0">
                    <a:solidFill>
                      <a:schemeClr val="accent1"/>
                    </a:solidFill>
                    <a:latin typeface="Trebuchet MS" panose="020B0603020202020204" pitchFamily="34" charset="0"/>
                    <a:cs typeface="Arial" pitchFamily="34" charset="0"/>
                  </a:rPr>
                  <a:t>population variance (</a:t>
                </a:r>
                <a:r>
                  <a:rPr lang="en-US" altLang="en-US" sz="2400" dirty="0">
                    <a:solidFill>
                      <a:schemeClr val="accent1"/>
                    </a:solidFill>
                    <a:latin typeface="Trebuchet MS" panose="020B0603020202020204" pitchFamily="34" charset="0"/>
                    <a:cs typeface="Arial" pitchFamily="34" charset="0"/>
                    <a:sym typeface="Symbol"/>
                  </a:rPr>
                  <a:t></a:t>
                </a:r>
                <a:r>
                  <a:rPr lang="en-US" altLang="en-US" sz="2400" baseline="30000" dirty="0">
                    <a:solidFill>
                      <a:schemeClr val="accent1"/>
                    </a:solidFill>
                    <a:latin typeface="Trebuchet MS" panose="020B0603020202020204" pitchFamily="34" charset="0"/>
                    <a:cs typeface="Arial" pitchFamily="34" charset="0"/>
                  </a:rPr>
                  <a:t>2</a:t>
                </a:r>
                <a:r>
                  <a:rPr lang="en-US" altLang="en-US" sz="2400" dirty="0">
                    <a:solidFill>
                      <a:schemeClr val="accent1"/>
                    </a:solidFill>
                    <a:latin typeface="Trebuchet MS" panose="020B0603020202020204" pitchFamily="34" charset="0"/>
                    <a:cs typeface="Arial" pitchFamily="34" charset="0"/>
                  </a:rPr>
                  <a:t>)</a:t>
                </a:r>
                <a:r>
                  <a:rPr lang="en-AU" altLang="en-US" sz="2400" dirty="0">
                    <a:solidFill>
                      <a:srgbClr val="00B050"/>
                    </a:solidFill>
                    <a:latin typeface="Trebuchet MS" panose="020B0603020202020204" pitchFamily="34" charset="0"/>
                    <a:cs typeface="Arial" pitchFamily="34" charset="0"/>
                  </a:rPr>
                  <a:t>, since:	E</a:t>
                </a:r>
                <a:r>
                  <a:rPr lang="en-US" altLang="en-US" sz="2400" dirty="0">
                    <a:solidFill>
                      <a:srgbClr val="00B050"/>
                    </a:solidFill>
                    <a:latin typeface="Trebuchet MS" panose="020B0603020202020204" pitchFamily="34" charset="0"/>
                    <a:cs typeface="Arial" pitchFamily="34" charset="0"/>
                  </a:rPr>
                  <a:t>(s</a:t>
                </a:r>
                <a:r>
                  <a:rPr lang="en-US" altLang="en-US" sz="2400" baseline="30000" dirty="0">
                    <a:solidFill>
                      <a:srgbClr val="00B050"/>
                    </a:solidFill>
                    <a:latin typeface="Trebuchet MS" panose="020B0603020202020204" pitchFamily="34" charset="0"/>
                    <a:cs typeface="Arial" pitchFamily="34" charset="0"/>
                  </a:rPr>
                  <a:t>2</a:t>
                </a:r>
                <a:r>
                  <a:rPr lang="en-US" altLang="en-US" sz="2400" dirty="0">
                    <a:solidFill>
                      <a:srgbClr val="00B050"/>
                    </a:solidFill>
                    <a:latin typeface="Trebuchet MS" panose="020B0603020202020204" pitchFamily="34" charset="0"/>
                    <a:cs typeface="Arial" pitchFamily="34" charset="0"/>
                  </a:rPr>
                  <a:t>) = </a:t>
                </a:r>
                <a:r>
                  <a:rPr lang="en-US" altLang="en-US" sz="2400" dirty="0">
                    <a:solidFill>
                      <a:srgbClr val="00B050"/>
                    </a:solidFill>
                    <a:latin typeface="Trebuchet MS" panose="020B0603020202020204" pitchFamily="34" charset="0"/>
                    <a:cs typeface="Arial" pitchFamily="34" charset="0"/>
                    <a:sym typeface="Symbol"/>
                  </a:rPr>
                  <a:t></a:t>
                </a:r>
                <a:r>
                  <a:rPr lang="en-US" altLang="en-US" sz="2400" baseline="30000" dirty="0">
                    <a:solidFill>
                      <a:srgbClr val="00B050"/>
                    </a:solidFill>
                    <a:latin typeface="Trebuchet MS" panose="020B0603020202020204" pitchFamily="34" charset="0"/>
                    <a:cs typeface="Arial" pitchFamily="34" charset="0"/>
                  </a:rPr>
                  <a:t>2</a:t>
                </a:r>
                <a:endParaRPr lang="en-AU" altLang="en-US" sz="2400" dirty="0">
                  <a:solidFill>
                    <a:srgbClr val="00B050"/>
                  </a:solidFill>
                  <a:latin typeface="Trebuchet MS" panose="020B0603020202020204" pitchFamily="34" charset="0"/>
                  <a:cs typeface="Arial" panose="020B0604020202020204" pitchFamily="34" charset="0"/>
                </a:endParaRPr>
              </a:p>
              <a:p>
                <a:pPr algn="just" eaLnBrk="1" hangingPunct="1">
                  <a:spcAft>
                    <a:spcPts val="1200"/>
                  </a:spcAft>
                  <a:buFont typeface="Arial" panose="020B0604020202020204" pitchFamily="34" charset="0"/>
                  <a:buChar char="•"/>
                  <a:defRPr/>
                </a:pPr>
                <a:r>
                  <a:rPr lang="en-US" altLang="en-US" sz="2400" dirty="0">
                    <a:solidFill>
                      <a:srgbClr val="00B050"/>
                    </a:solidFill>
                    <a:latin typeface="Trebuchet MS" panose="020B0603020202020204" pitchFamily="34" charset="0"/>
                    <a:cs typeface="Arial" pitchFamily="34" charset="0"/>
                  </a:rPr>
                  <a:t>The </a:t>
                </a:r>
                <a:r>
                  <a:rPr lang="en-US" altLang="en-US" sz="2400" dirty="0">
                    <a:solidFill>
                      <a:schemeClr val="accent1"/>
                    </a:solidFill>
                    <a:latin typeface="Trebuchet MS" panose="020B0603020202020204" pitchFamily="34" charset="0"/>
                    <a:cs typeface="Arial" pitchFamily="34" charset="0"/>
                  </a:rPr>
                  <a:t>sample proportion </a:t>
                </a:r>
                <a14:m>
                  <m:oMath xmlns:m="http://schemas.openxmlformats.org/officeDocument/2006/math">
                    <m:d>
                      <m:dPr>
                        <m:ctrlPr>
                          <a:rPr lang="en-US" altLang="en-US" sz="2400" i="1">
                            <a:solidFill>
                              <a:schemeClr val="accent1"/>
                            </a:solidFill>
                            <a:latin typeface="Cambria Math" panose="02040503050406030204" pitchFamily="18" charset="0"/>
                            <a:cs typeface="Arial" pitchFamily="34" charset="0"/>
                          </a:rPr>
                        </m:ctrlPr>
                      </m:dPr>
                      <m:e>
                        <m:acc>
                          <m:accPr>
                            <m:chr m:val="̂"/>
                            <m:ctrlPr>
                              <a:rPr lang="en-US" altLang="en-US" sz="2400" i="1">
                                <a:solidFill>
                                  <a:schemeClr val="accent1"/>
                                </a:solidFill>
                                <a:latin typeface="Cambria Math" panose="02040503050406030204" pitchFamily="18" charset="0"/>
                                <a:cs typeface="Arial" pitchFamily="34" charset="0"/>
                              </a:rPr>
                            </m:ctrlPr>
                          </m:accPr>
                          <m:e>
                            <m:r>
                              <a:rPr lang="en-AU" altLang="en-US" sz="2400" b="0" i="1">
                                <a:solidFill>
                                  <a:schemeClr val="accent1"/>
                                </a:solidFill>
                                <a:latin typeface="Cambria Math"/>
                                <a:cs typeface="Arial" pitchFamily="34" charset="0"/>
                              </a:rPr>
                              <m:t>𝑝</m:t>
                            </m:r>
                          </m:e>
                        </m:acc>
                      </m:e>
                    </m:d>
                  </m:oMath>
                </a14:m>
                <a:r>
                  <a:rPr lang="en-US" altLang="en-US" sz="2400" dirty="0">
                    <a:solidFill>
                      <a:schemeClr val="accent1"/>
                    </a:solidFill>
                    <a:latin typeface="Trebuchet MS" panose="020B0603020202020204" pitchFamily="34" charset="0"/>
                    <a:cs typeface="Arial" pitchFamily="34" charset="0"/>
                  </a:rPr>
                  <a:t> </a:t>
                </a:r>
                <a:r>
                  <a:rPr lang="en-US" altLang="en-US" sz="2400" dirty="0">
                    <a:solidFill>
                      <a:srgbClr val="00B050"/>
                    </a:solidFill>
                    <a:latin typeface="Trebuchet MS" panose="020B0603020202020204" pitchFamily="34" charset="0"/>
                    <a:cs typeface="Arial" pitchFamily="34" charset="0"/>
                  </a:rPr>
                  <a:t>is an </a:t>
                </a:r>
                <a:r>
                  <a:rPr lang="en-US" altLang="en-US" sz="2400" i="1" dirty="0">
                    <a:solidFill>
                      <a:srgbClr val="00B050"/>
                    </a:solidFill>
                    <a:latin typeface="Trebuchet MS" panose="020B0603020202020204" pitchFamily="34" charset="0"/>
                    <a:cs typeface="Arial" pitchFamily="34" charset="0"/>
                  </a:rPr>
                  <a:t>unbiased</a:t>
                </a:r>
                <a:r>
                  <a:rPr lang="en-US" altLang="en-US" sz="2400" dirty="0">
                    <a:solidFill>
                      <a:srgbClr val="00B050"/>
                    </a:solidFill>
                    <a:latin typeface="Trebuchet MS" panose="020B0603020202020204" pitchFamily="34" charset="0"/>
                    <a:cs typeface="Arial" pitchFamily="34" charset="0"/>
                  </a:rPr>
                  <a:t> estimator of the </a:t>
                </a:r>
                <a:r>
                  <a:rPr lang="en-US" altLang="en-US" sz="2400" dirty="0">
                    <a:solidFill>
                      <a:schemeClr val="accent1"/>
                    </a:solidFill>
                    <a:latin typeface="Trebuchet MS" panose="020B0603020202020204" pitchFamily="34" charset="0"/>
                    <a:cs typeface="Arial" pitchFamily="34" charset="0"/>
                  </a:rPr>
                  <a:t>population proportion (</a:t>
                </a:r>
                <a:r>
                  <a:rPr lang="en-AU" altLang="en-US" sz="2400" i="1" dirty="0">
                    <a:solidFill>
                      <a:schemeClr val="accent1"/>
                    </a:solidFill>
                    <a:latin typeface="Times New Roman" panose="02020603050405020304" pitchFamily="18" charset="0"/>
                    <a:cs typeface="Times New Roman" panose="02020603050405020304" pitchFamily="18" charset="0"/>
                  </a:rPr>
                  <a:t>p</a:t>
                </a:r>
                <a:r>
                  <a:rPr lang="en-AU" altLang="en-US" sz="2400" dirty="0">
                    <a:solidFill>
                      <a:schemeClr val="accent1"/>
                    </a:solidFill>
                    <a:latin typeface="Trebuchet MS" panose="020B0603020202020204" pitchFamily="34" charset="0"/>
                    <a:cs typeface="Arial" pitchFamily="34" charset="0"/>
                  </a:rPr>
                  <a:t>)</a:t>
                </a:r>
                <a:r>
                  <a:rPr lang="en-AU" altLang="en-US" sz="2400" dirty="0">
                    <a:solidFill>
                      <a:srgbClr val="00B050"/>
                    </a:solidFill>
                    <a:latin typeface="Trebuchet MS" panose="020B0603020202020204" pitchFamily="34" charset="0"/>
                    <a:cs typeface="Arial" pitchFamily="34" charset="0"/>
                  </a:rPr>
                  <a:t> since:	E</a:t>
                </a:r>
                <a:r>
                  <a:rPr lang="en-US" altLang="en-US" sz="2400" dirty="0">
                    <a:solidFill>
                      <a:srgbClr val="00B050"/>
                    </a:solidFill>
                    <a:latin typeface="Trebuchet MS" panose="020B0603020202020204" pitchFamily="34" charset="0"/>
                    <a:cs typeface="Arial" pitchFamily="34" charset="0"/>
                  </a:rPr>
                  <a:t> </a:t>
                </a:r>
                <a14:m>
                  <m:oMath xmlns:m="http://schemas.openxmlformats.org/officeDocument/2006/math">
                    <m:d>
                      <m:dPr>
                        <m:ctrlPr>
                          <a:rPr lang="en-US" altLang="en-US" sz="2400" i="1">
                            <a:solidFill>
                              <a:srgbClr val="00B050"/>
                            </a:solidFill>
                            <a:latin typeface="Cambria Math" panose="02040503050406030204" pitchFamily="18" charset="0"/>
                            <a:cs typeface="Arial" pitchFamily="34" charset="0"/>
                          </a:rPr>
                        </m:ctrlPr>
                      </m:dPr>
                      <m:e>
                        <m:acc>
                          <m:accPr>
                            <m:chr m:val="̂"/>
                            <m:ctrlPr>
                              <a:rPr lang="en-US" altLang="en-US" sz="2400" i="1">
                                <a:solidFill>
                                  <a:srgbClr val="00B050"/>
                                </a:solidFill>
                                <a:latin typeface="Cambria Math" panose="02040503050406030204" pitchFamily="18" charset="0"/>
                                <a:cs typeface="Arial" pitchFamily="34" charset="0"/>
                              </a:rPr>
                            </m:ctrlPr>
                          </m:accPr>
                          <m:e>
                            <m:r>
                              <a:rPr lang="en-AU" altLang="en-US" sz="2400" b="0" i="1">
                                <a:solidFill>
                                  <a:srgbClr val="00B050"/>
                                </a:solidFill>
                                <a:latin typeface="Cambria Math"/>
                                <a:cs typeface="Arial" pitchFamily="34" charset="0"/>
                              </a:rPr>
                              <m:t>𝑝</m:t>
                            </m:r>
                          </m:e>
                        </m:acc>
                      </m:e>
                    </m:d>
                  </m:oMath>
                </a14:m>
                <a:r>
                  <a:rPr lang="en-US" altLang="en-US" sz="2400" dirty="0">
                    <a:solidFill>
                      <a:srgbClr val="00B050"/>
                    </a:solidFill>
                    <a:latin typeface="Trebuchet MS" panose="020B0603020202020204" pitchFamily="34" charset="0"/>
                    <a:cs typeface="Arial" pitchFamily="34" charset="0"/>
                  </a:rPr>
                  <a:t> = </a:t>
                </a:r>
                <a:r>
                  <a:rPr lang="en-AU" altLang="en-US" sz="2400" i="1" dirty="0">
                    <a:solidFill>
                      <a:srgbClr val="00B050"/>
                    </a:solidFill>
                    <a:latin typeface="Times New Roman" panose="02020603050405020304" pitchFamily="18" charset="0"/>
                    <a:cs typeface="Times New Roman" panose="02020603050405020304" pitchFamily="18" charset="0"/>
                    <a:sym typeface="Symbol"/>
                  </a:rPr>
                  <a:t>p</a:t>
                </a:r>
                <a:endParaRPr lang="en-AU" altLang="en-US" sz="2400" i="1" dirty="0">
                  <a:solidFill>
                    <a:srgbClr val="00B050"/>
                  </a:solidFill>
                  <a:latin typeface="Times New Roman" panose="02020603050405020304" pitchFamily="18" charset="0"/>
                  <a:cs typeface="Times New Roman" panose="02020603050405020304" pitchFamily="18" charset="0"/>
                </a:endParaRPr>
              </a:p>
              <a:p>
                <a:pPr marL="0" indent="0" algn="just" eaLnBrk="1" hangingPunct="1">
                  <a:spcAft>
                    <a:spcPts val="1200"/>
                  </a:spcAft>
                  <a:buNone/>
                  <a:defRPr/>
                </a:pPr>
                <a:endParaRPr lang="en-AU" altLang="en-US" sz="2400" dirty="0">
                  <a:latin typeface="Trebuchet MS" panose="020B0603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219869"/>
                <a:ext cx="8001000" cy="4297363"/>
              </a:xfrm>
              <a:blipFill rotWithShape="1">
                <a:blip r:embed="rId3" cstate="print"/>
                <a:stretch>
                  <a:fillRect l="-1142" t="-1135" r="-1066" b="-2979"/>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18</a:t>
            </a:fld>
            <a:endParaRPr lang="en-AU" altLang="en-US" sz="1400" b="1" baseline="0" dirty="0">
              <a:latin typeface="Trebuchet MS" pitchFamily="34" charset="0"/>
              <a:cs typeface="Arial"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1188" y="333375"/>
            <a:ext cx="7772400" cy="660400"/>
          </a:xfrm>
        </p:spPr>
        <p:txBody>
          <a:bodyPr/>
          <a:lstStyle/>
          <a:p>
            <a:pPr algn="l" eaLnBrk="1" hangingPunct="1">
              <a:defRPr/>
            </a:pPr>
            <a:r>
              <a:rPr altLang="en-US" sz="3600" cap="none" dirty="0">
                <a:solidFill>
                  <a:srgbClr val="EA0088"/>
                </a:solidFill>
                <a:latin typeface="Trebuchet MS" panose="020B0603020202020204" pitchFamily="34" charset="0"/>
              </a:rPr>
              <a:t>Consistent estimators</a:t>
            </a:r>
          </a:p>
        </p:txBody>
      </p:sp>
      <p:sp>
        <p:nvSpPr>
          <p:cNvPr id="2" name="Content Placeholder 1"/>
          <p:cNvSpPr>
            <a:spLocks noGrp="1"/>
          </p:cNvSpPr>
          <p:nvPr>
            <p:ph idx="1"/>
          </p:nvPr>
        </p:nvSpPr>
        <p:spPr>
          <a:xfrm>
            <a:off x="729456" y="1268760"/>
            <a:ext cx="8001000" cy="1296144"/>
          </a:xfrm>
        </p:spPr>
        <p:txBody>
          <a:bodyPr/>
          <a:lstStyle/>
          <a:p>
            <a:pPr marL="0" indent="0" algn="just">
              <a:spcAft>
                <a:spcPts val="1200"/>
              </a:spcAft>
              <a:buNone/>
            </a:pPr>
            <a:r>
              <a:rPr lang="en-AU" sz="2400" dirty="0">
                <a:latin typeface="Trebuchet MS" panose="020B0603020202020204" pitchFamily="34" charset="0"/>
                <a:cs typeface="Arial" panose="020B0604020202020204" pitchFamily="34" charset="0"/>
              </a:rPr>
              <a:t>An unbiased estimator is said to be </a:t>
            </a:r>
            <a:r>
              <a:rPr lang="en-AU" sz="2400" b="1" i="1" dirty="0">
                <a:solidFill>
                  <a:schemeClr val="tx1">
                    <a:lumMod val="75000"/>
                    <a:lumOff val="25000"/>
                  </a:schemeClr>
                </a:solidFill>
                <a:latin typeface="Trebuchet MS" panose="020B0603020202020204" pitchFamily="34" charset="0"/>
                <a:cs typeface="Arial" panose="020B0604020202020204" pitchFamily="34" charset="0"/>
              </a:rPr>
              <a:t>consistent</a:t>
            </a:r>
            <a:r>
              <a:rPr lang="en-AU" sz="2400" dirty="0">
                <a:latin typeface="Trebuchet MS" panose="020B0603020202020204" pitchFamily="34" charset="0"/>
                <a:cs typeface="Arial" panose="020B0604020202020204" pitchFamily="34" charset="0"/>
              </a:rPr>
              <a:t> if the difference between the estimator and the parameter grows smaller as the sample size grows larger.</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19</a:t>
            </a:fld>
            <a:endParaRPr lang="en-AU" altLang="en-US" sz="1400" b="1" baseline="0" dirty="0">
              <a:latin typeface="Trebuchet MS" pitchFamily="34" charset="0"/>
              <a:cs typeface="Arial"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2286000"/>
            <a:ext cx="4191000" cy="1143000"/>
          </a:xfrm>
        </p:spPr>
        <p:txBody>
          <a:bodyPr/>
          <a:lstStyle/>
          <a:p>
            <a:pPr algn="l" eaLnBrk="1" hangingPunct="1">
              <a:defRPr/>
            </a:pPr>
            <a:r>
              <a:rPr lang="en-AU" altLang="en-US" sz="4600" dirty="0">
                <a:solidFill>
                  <a:schemeClr val="accent5">
                    <a:lumMod val="50000"/>
                  </a:schemeClr>
                </a:solidFill>
                <a:latin typeface="Trebuchet MS" panose="020B0603020202020204" pitchFamily="34" charset="0"/>
              </a:rPr>
              <a:t>Chapter 10</a:t>
            </a:r>
            <a:endParaRPr lang="en-AU" altLang="en-US" sz="4600" b="1" dirty="0">
              <a:solidFill>
                <a:schemeClr val="accent5">
                  <a:lumMod val="50000"/>
                </a:schemeClr>
              </a:solidFill>
              <a:latin typeface="Trebuchet MS" panose="020B0603020202020204" pitchFamily="34" charset="0"/>
            </a:endParaRPr>
          </a:p>
        </p:txBody>
      </p:sp>
      <p:sp>
        <p:nvSpPr>
          <p:cNvPr id="48131" name="Rectangle 3"/>
          <p:cNvSpPr>
            <a:spLocks noGrp="1" noChangeArrowheads="1"/>
          </p:cNvSpPr>
          <p:nvPr>
            <p:ph type="subTitle" idx="1"/>
          </p:nvPr>
        </p:nvSpPr>
        <p:spPr>
          <a:xfrm>
            <a:off x="762000" y="3429000"/>
            <a:ext cx="7986713" cy="2819400"/>
          </a:xfrm>
        </p:spPr>
        <p:txBody>
          <a:bodyPr/>
          <a:lstStyle/>
          <a:p>
            <a:pPr algn="l" eaLnBrk="1" hangingPunct="1">
              <a:buFont typeface="Arial" pitchFamily="34" charset="0"/>
              <a:buNone/>
              <a:defRPr/>
            </a:pPr>
            <a:r>
              <a:rPr lang="en-AU" altLang="en-US" b="1">
                <a:solidFill>
                  <a:srgbClr val="EA0088"/>
                </a:solidFill>
                <a:latin typeface="Trebuchet MS" panose="020B0603020202020204" pitchFamily="34" charset="0"/>
              </a:rPr>
              <a:t>Estimation: </a:t>
            </a:r>
          </a:p>
          <a:p>
            <a:pPr algn="l" eaLnBrk="1" hangingPunct="1">
              <a:buFont typeface="Arial" pitchFamily="34" charset="0"/>
              <a:buNone/>
              <a:defRPr/>
            </a:pPr>
            <a:r>
              <a:rPr lang="en-AU" altLang="en-US" b="1">
                <a:solidFill>
                  <a:srgbClr val="EA0088"/>
                </a:solidFill>
                <a:latin typeface="Trebuchet MS" panose="020B0603020202020204" pitchFamily="34" charset="0"/>
              </a:rPr>
              <a:t>Describing a single population</a:t>
            </a:r>
          </a:p>
          <a:p>
            <a:pPr algn="l" eaLnBrk="1" hangingPunct="1">
              <a:buFont typeface="Arial" pitchFamily="34" charset="0"/>
              <a:buNone/>
              <a:defRPr/>
            </a:pPr>
            <a:endParaRPr lang="en-AU" altLang="en-US" b="1" dirty="0">
              <a:solidFill>
                <a:srgbClr val="EC0086"/>
              </a:solidFill>
              <a:latin typeface="Trebuchet MS" panose="020B0603020202020204" pitchFamily="34" charset="0"/>
            </a:endParaRPr>
          </a:p>
        </p:txBody>
      </p:sp>
      <p:sp>
        <p:nvSpPr>
          <p:cNvPr id="10244"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baseline="0">
              <a:latin typeface="Times"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1188" y="333375"/>
            <a:ext cx="7772400" cy="660400"/>
          </a:xfrm>
        </p:spPr>
        <p:txBody>
          <a:bodyPr/>
          <a:lstStyle/>
          <a:p>
            <a:pPr algn="l" eaLnBrk="1" hangingPunct="1">
              <a:defRPr/>
            </a:pPr>
            <a:r>
              <a:rPr altLang="en-US" sz="3600" cap="none" dirty="0">
                <a:solidFill>
                  <a:srgbClr val="EA0088"/>
                </a:solidFill>
                <a:latin typeface="Trebuchet MS" panose="020B0603020202020204" pitchFamily="34" charset="0"/>
              </a:rPr>
              <a:t>Consistent estimators…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29456" y="1219869"/>
                <a:ext cx="8001000" cy="4297363"/>
              </a:xfrm>
            </p:spPr>
            <p:txBody>
              <a:bodyPr/>
              <a:lstStyle/>
              <a:p>
                <a:pPr marL="0" indent="0" algn="just" eaLnBrk="1" hangingPunct="1">
                  <a:spcAft>
                    <a:spcPts val="1200"/>
                  </a:spcAft>
                  <a:buFontTx/>
                  <a:buNone/>
                  <a:defRPr/>
                </a:pPr>
                <a:r>
                  <a:rPr lang="en-US" altLang="en-US" sz="2400" b="1" dirty="0">
                    <a:solidFill>
                      <a:schemeClr val="accent2"/>
                    </a:solidFill>
                    <a:latin typeface="Trebuchet MS" panose="020B0603020202020204" pitchFamily="34" charset="0"/>
                    <a:cs typeface="Arial" panose="020B0604020202020204" pitchFamily="34" charset="0"/>
                  </a:rPr>
                  <a:t>Examples of consistent estimators</a:t>
                </a:r>
              </a:p>
              <a:p>
                <a:pPr algn="just" eaLnBrk="1" hangingPunct="1">
                  <a:buFont typeface="Arial" panose="020B0604020202020204" pitchFamily="34" charset="0"/>
                  <a:buChar char="•"/>
                  <a:defRPr/>
                </a:pPr>
                <a:r>
                  <a:rPr lang="en-US" altLang="en-US" sz="2400" dirty="0">
                    <a:solidFill>
                      <a:srgbClr val="00B050"/>
                    </a:solidFill>
                    <a:latin typeface="Trebuchet MS" panose="020B0603020202020204" pitchFamily="34" charset="0"/>
                    <a:cs typeface="Arial" panose="020B0604020202020204" pitchFamily="34" charset="0"/>
                  </a:rPr>
                  <a:t>The sample mean (</a:t>
                </a:r>
                <a14:m>
                  <m:oMath xmlns:m="http://schemas.openxmlformats.org/officeDocument/2006/math">
                    <m:acc>
                      <m:accPr>
                        <m:chr m:val="̅"/>
                        <m:ctrlPr>
                          <a:rPr lang="en-AU" sz="2400" i="1">
                            <a:solidFill>
                              <a:srgbClr val="00B050"/>
                            </a:solidFill>
                            <a:latin typeface="Cambria Math" panose="02040503050406030204" pitchFamily="18" charset="0"/>
                          </a:rPr>
                        </m:ctrlPr>
                      </m:accPr>
                      <m:e>
                        <m:r>
                          <a:rPr lang="en-AU" sz="2400" i="1">
                            <a:solidFill>
                              <a:srgbClr val="00B050"/>
                            </a:solidFill>
                            <a:latin typeface="Cambria Math"/>
                          </a:rPr>
                          <m:t>𝑋</m:t>
                        </m:r>
                      </m:e>
                    </m:acc>
                  </m:oMath>
                </a14:m>
                <a:r>
                  <a:rPr lang="en-US" altLang="en-US" sz="2400" dirty="0">
                    <a:solidFill>
                      <a:srgbClr val="00B050"/>
                    </a:solidFill>
                    <a:latin typeface="Trebuchet MS" panose="020B0603020202020204" pitchFamily="34" charset="0"/>
                    <a:cs typeface="Arial" panose="020B0604020202020204" pitchFamily="34" charset="0"/>
                  </a:rPr>
                  <a:t>) is a consistent estimator of </a:t>
                </a:r>
                <a:r>
                  <a:rPr lang="el-GR" altLang="en-US" sz="2400" dirty="0">
                    <a:solidFill>
                      <a:srgbClr val="00B050"/>
                    </a:solidFill>
                    <a:latin typeface="Trebuchet MS" panose="020B0603020202020204" pitchFamily="34" charset="0"/>
                    <a:cs typeface="Arial" panose="020B0604020202020204" pitchFamily="34" charset="0"/>
                  </a:rPr>
                  <a:t>μ</a:t>
                </a:r>
                <a:r>
                  <a:rPr lang="en-AU" altLang="en-US" sz="2400" dirty="0">
                    <a:solidFill>
                      <a:srgbClr val="00B050"/>
                    </a:solidFill>
                    <a:latin typeface="Trebuchet MS" panose="020B0603020202020204" pitchFamily="34" charset="0"/>
                    <a:cs typeface="Arial" panose="020B0604020202020204" pitchFamily="34" charset="0"/>
                  </a:rPr>
                  <a:t> as </a:t>
                </a:r>
              </a:p>
              <a:p>
                <a:pPr marL="800100" lvl="1" indent="-438150" algn="just" eaLnBrk="1" hangingPunct="1">
                  <a:buNone/>
                  <a:defRPr/>
                </a:pPr>
                <a:r>
                  <a:rPr lang="en-AU" altLang="en-US" sz="2000" dirty="0">
                    <a:solidFill>
                      <a:srgbClr val="00B050"/>
                    </a:solidFill>
                    <a:latin typeface="Trebuchet MS" panose="020B0603020202020204" pitchFamily="34" charset="0"/>
                    <a:cs typeface="Arial" panose="020B0604020202020204" pitchFamily="34" charset="0"/>
                  </a:rPr>
                  <a:t>(</a:t>
                </a:r>
                <a:r>
                  <a:rPr lang="en-AU" altLang="en-US" sz="2000" dirty="0" err="1">
                    <a:solidFill>
                      <a:srgbClr val="00B050"/>
                    </a:solidFill>
                    <a:latin typeface="Trebuchet MS" panose="020B0603020202020204" pitchFamily="34" charset="0"/>
                    <a:cs typeface="Arial" panose="020B0604020202020204" pitchFamily="34" charset="0"/>
                  </a:rPr>
                  <a:t>i</a:t>
                </a:r>
                <a:r>
                  <a:rPr lang="en-AU" altLang="en-US" sz="2000" dirty="0">
                    <a:solidFill>
                      <a:srgbClr val="00B050"/>
                    </a:solidFill>
                    <a:latin typeface="Trebuchet MS" panose="020B0603020202020204" pitchFamily="34" charset="0"/>
                    <a:cs typeface="Arial" panose="020B0604020202020204" pitchFamily="34" charset="0"/>
                  </a:rPr>
                  <a:t>) it is an unbiased estimator of </a:t>
                </a:r>
                <a:r>
                  <a:rPr lang="el-GR" altLang="en-US" sz="2000" dirty="0">
                    <a:solidFill>
                      <a:srgbClr val="00B050"/>
                    </a:solidFill>
                    <a:latin typeface="Trebuchet MS" panose="020B0603020202020204" pitchFamily="34" charset="0"/>
                    <a:cs typeface="Arial" panose="020B0604020202020204" pitchFamily="34" charset="0"/>
                  </a:rPr>
                  <a:t>μ</a:t>
                </a:r>
                <a:r>
                  <a:rPr lang="en-AU" altLang="en-US" sz="2000" dirty="0">
                    <a:solidFill>
                      <a:srgbClr val="00B050"/>
                    </a:solidFill>
                    <a:latin typeface="Trebuchet MS" panose="020B0603020202020204" pitchFamily="34" charset="0"/>
                    <a:cs typeface="Arial" panose="020B0604020202020204" pitchFamily="34" charset="0"/>
                  </a:rPr>
                  <a:t> and, </a:t>
                </a:r>
              </a:p>
              <a:p>
                <a:pPr marL="800100" lvl="1" indent="-438150" algn="just" eaLnBrk="1" hangingPunct="1">
                  <a:spcAft>
                    <a:spcPts val="1200"/>
                  </a:spcAft>
                  <a:buNone/>
                  <a:defRPr/>
                </a:pPr>
                <a:r>
                  <a:rPr lang="en-AU" altLang="en-US" sz="2000" dirty="0">
                    <a:solidFill>
                      <a:srgbClr val="00B050"/>
                    </a:solidFill>
                    <a:latin typeface="Trebuchet MS" panose="020B0603020202020204" pitchFamily="34" charset="0"/>
                    <a:cs typeface="Arial" panose="020B0604020202020204" pitchFamily="34" charset="0"/>
                  </a:rPr>
                  <a:t>(ii) V</a:t>
                </a:r>
                <a:r>
                  <a:rPr lang="en-US" altLang="en-US" sz="2000" dirty="0">
                    <a:solidFill>
                      <a:srgbClr val="00B050"/>
                    </a:solidFill>
                    <a:latin typeface="Trebuchet MS" panose="020B0603020202020204" pitchFamily="34" charset="0"/>
                    <a:cs typeface="Arial" panose="020B0604020202020204" pitchFamily="34" charset="0"/>
                  </a:rPr>
                  <a:t>(</a:t>
                </a:r>
                <a14:m>
                  <m:oMath xmlns:m="http://schemas.openxmlformats.org/officeDocument/2006/math">
                    <m:acc>
                      <m:accPr>
                        <m:chr m:val="̅"/>
                        <m:ctrlPr>
                          <a:rPr lang="en-AU" sz="2000" i="1">
                            <a:solidFill>
                              <a:srgbClr val="00B050"/>
                            </a:solidFill>
                            <a:latin typeface="Cambria Math" panose="02040503050406030204" pitchFamily="18" charset="0"/>
                          </a:rPr>
                        </m:ctrlPr>
                      </m:accPr>
                      <m:e>
                        <m:r>
                          <a:rPr lang="en-AU" sz="2000" b="0" i="1">
                            <a:solidFill>
                              <a:srgbClr val="00B050"/>
                            </a:solidFill>
                            <a:latin typeface="Cambria Math"/>
                          </a:rPr>
                          <m:t>𝑋</m:t>
                        </m:r>
                      </m:e>
                    </m:acc>
                  </m:oMath>
                </a14:m>
                <a:r>
                  <a:rPr lang="en-US" altLang="en-US" sz="2000" dirty="0">
                    <a:solidFill>
                      <a:srgbClr val="00B050"/>
                    </a:solidFill>
                    <a:latin typeface="Trebuchet MS" panose="020B0603020202020204" pitchFamily="34" charset="0"/>
                    <a:cs typeface="Arial" panose="020B0604020202020204" pitchFamily="34" charset="0"/>
                  </a:rPr>
                  <a:t>) is </a:t>
                </a:r>
                <a:r>
                  <a:rPr lang="en-US" altLang="en-US" sz="2000" dirty="0">
                    <a:solidFill>
                      <a:srgbClr val="00B050"/>
                    </a:solidFill>
                    <a:latin typeface="Trebuchet MS" panose="020B0603020202020204" pitchFamily="34" charset="0"/>
                    <a:cs typeface="Arial" panose="020B0604020202020204" pitchFamily="34" charset="0"/>
                    <a:sym typeface="Symbol"/>
                  </a:rPr>
                  <a:t></a:t>
                </a:r>
                <a:r>
                  <a:rPr lang="en-US" altLang="en-US" sz="2000" baseline="30000" dirty="0">
                    <a:solidFill>
                      <a:srgbClr val="00B050"/>
                    </a:solidFill>
                    <a:latin typeface="Trebuchet MS" panose="020B0603020202020204" pitchFamily="34" charset="0"/>
                    <a:cs typeface="Arial" panose="020B0604020202020204" pitchFamily="34" charset="0"/>
                    <a:sym typeface="Symbol"/>
                  </a:rPr>
                  <a:t>2</a:t>
                </a:r>
                <a:r>
                  <a:rPr lang="en-US" altLang="en-US" sz="2000" dirty="0">
                    <a:solidFill>
                      <a:srgbClr val="00B050"/>
                    </a:solidFill>
                    <a:latin typeface="Trebuchet MS" panose="020B0603020202020204" pitchFamily="34" charset="0"/>
                    <a:cs typeface="Arial" panose="020B0604020202020204" pitchFamily="34" charset="0"/>
                    <a:sym typeface="Symbol"/>
                  </a:rPr>
                  <a:t>/</a:t>
                </a:r>
                <a:r>
                  <a:rPr lang="en-US" altLang="en-US" sz="2000" i="1" dirty="0">
                    <a:solidFill>
                      <a:srgbClr val="00B050"/>
                    </a:solidFill>
                    <a:latin typeface="Trebuchet MS" panose="020B0603020202020204" pitchFamily="34" charset="0"/>
                    <a:cs typeface="Arial" panose="020B0604020202020204" pitchFamily="34" charset="0"/>
                    <a:sym typeface="Symbol"/>
                  </a:rPr>
                  <a:t>n</a:t>
                </a:r>
                <a:r>
                  <a:rPr lang="en-US" altLang="en-US" sz="2000" dirty="0">
                    <a:solidFill>
                      <a:srgbClr val="00B050"/>
                    </a:solidFill>
                    <a:latin typeface="Trebuchet MS" panose="020B0603020202020204" pitchFamily="34" charset="0"/>
                    <a:cs typeface="Arial" panose="020B0604020202020204" pitchFamily="34" charset="0"/>
                    <a:sym typeface="Symbol"/>
                  </a:rPr>
                  <a:t> and therefore as </a:t>
                </a:r>
                <a:r>
                  <a:rPr lang="en-US" altLang="en-US" sz="2000" i="1" dirty="0">
                    <a:solidFill>
                      <a:srgbClr val="00B050"/>
                    </a:solidFill>
                    <a:latin typeface="Trebuchet MS" panose="020B0603020202020204" pitchFamily="34" charset="0"/>
                    <a:cs typeface="Arial" panose="020B0604020202020204" pitchFamily="34" charset="0"/>
                    <a:sym typeface="Symbol"/>
                  </a:rPr>
                  <a:t>n</a:t>
                </a:r>
                <a:r>
                  <a:rPr lang="en-US" altLang="en-US" sz="2000" dirty="0">
                    <a:solidFill>
                      <a:srgbClr val="00B050"/>
                    </a:solidFill>
                    <a:latin typeface="Trebuchet MS" panose="020B0603020202020204" pitchFamily="34" charset="0"/>
                    <a:cs typeface="Arial" panose="020B0604020202020204" pitchFamily="34" charset="0"/>
                    <a:sym typeface="Symbol"/>
                  </a:rPr>
                  <a:t> grows larger, the variance of </a:t>
                </a:r>
                <a14:m>
                  <m:oMath xmlns:m="http://schemas.openxmlformats.org/officeDocument/2006/math">
                    <m:acc>
                      <m:accPr>
                        <m:chr m:val="̅"/>
                        <m:ctrlPr>
                          <a:rPr lang="en-AU" sz="2000" i="1">
                            <a:solidFill>
                              <a:srgbClr val="00B050"/>
                            </a:solidFill>
                            <a:latin typeface="Cambria Math" panose="02040503050406030204" pitchFamily="18" charset="0"/>
                          </a:rPr>
                        </m:ctrlPr>
                      </m:accPr>
                      <m:e>
                        <m:r>
                          <a:rPr lang="en-AU" sz="2000" b="0" i="1">
                            <a:solidFill>
                              <a:srgbClr val="00B050"/>
                            </a:solidFill>
                            <a:latin typeface="Cambria Math"/>
                          </a:rPr>
                          <m:t>𝑋</m:t>
                        </m:r>
                      </m:e>
                    </m:acc>
                  </m:oMath>
                </a14:m>
                <a:r>
                  <a:rPr lang="en-US" altLang="en-US" sz="2000" dirty="0">
                    <a:solidFill>
                      <a:srgbClr val="00B050"/>
                    </a:solidFill>
                    <a:latin typeface="Trebuchet MS" panose="020B0603020202020204" pitchFamily="34" charset="0"/>
                    <a:cs typeface="Arial" panose="020B0604020202020204" pitchFamily="34" charset="0"/>
                  </a:rPr>
                  <a:t> grows smaller.</a:t>
                </a:r>
                <a:r>
                  <a:rPr lang="en-AU" altLang="en-US" sz="2000" dirty="0">
                    <a:solidFill>
                      <a:srgbClr val="00B050"/>
                    </a:solidFill>
                    <a:latin typeface="Trebuchet MS" panose="020B0603020202020204" pitchFamily="34" charset="0"/>
                    <a:cs typeface="Arial" panose="020B0604020202020204" pitchFamily="34" charset="0"/>
                  </a:rPr>
                  <a:t>  </a:t>
                </a:r>
              </a:p>
              <a:p>
                <a:pPr algn="just" eaLnBrk="1" hangingPunct="1">
                  <a:buFont typeface="Arial" panose="020B0604020202020204" pitchFamily="34" charset="0"/>
                  <a:buChar char="•"/>
                  <a:defRPr/>
                </a:pPr>
                <a:r>
                  <a:rPr lang="en-US" altLang="en-US" sz="2400" dirty="0">
                    <a:solidFill>
                      <a:schemeClr val="accent1"/>
                    </a:solidFill>
                    <a:latin typeface="Trebuchet MS" panose="020B0603020202020204" pitchFamily="34" charset="0"/>
                    <a:cs typeface="Arial" panose="020B0604020202020204" pitchFamily="34" charset="0"/>
                  </a:rPr>
                  <a:t>The sample median (</a:t>
                </a:r>
                <a:r>
                  <a:rPr lang="en-US" altLang="en-US" sz="2400" i="1" dirty="0">
                    <a:solidFill>
                      <a:schemeClr val="accent1"/>
                    </a:solidFill>
                    <a:latin typeface="Trebuchet MS" panose="020B0603020202020204" pitchFamily="34" charset="0"/>
                    <a:cs typeface="Arial" panose="020B0604020202020204" pitchFamily="34" charset="0"/>
                  </a:rPr>
                  <a:t>M</a:t>
                </a:r>
                <a:r>
                  <a:rPr lang="en-US" altLang="en-US" sz="2400" dirty="0">
                    <a:solidFill>
                      <a:schemeClr val="accent1"/>
                    </a:solidFill>
                    <a:latin typeface="Trebuchet MS" panose="020B0603020202020204" pitchFamily="34" charset="0"/>
                    <a:cs typeface="Arial" panose="020B0604020202020204" pitchFamily="34" charset="0"/>
                  </a:rPr>
                  <a:t>) is a consistent estimator of </a:t>
                </a:r>
                <a:r>
                  <a:rPr lang="el-GR" altLang="en-US" sz="2400" dirty="0">
                    <a:solidFill>
                      <a:schemeClr val="accent1"/>
                    </a:solidFill>
                    <a:latin typeface="Trebuchet MS" panose="020B0603020202020204" pitchFamily="34" charset="0"/>
                    <a:cs typeface="Arial" panose="020B0604020202020204" pitchFamily="34" charset="0"/>
                  </a:rPr>
                  <a:t>μ</a:t>
                </a:r>
                <a:r>
                  <a:rPr lang="en-AU" altLang="en-US" sz="2400" dirty="0">
                    <a:solidFill>
                      <a:schemeClr val="accent1"/>
                    </a:solidFill>
                    <a:latin typeface="Trebuchet MS" panose="020B0603020202020204" pitchFamily="34" charset="0"/>
                    <a:cs typeface="Arial" panose="020B0604020202020204" pitchFamily="34" charset="0"/>
                  </a:rPr>
                  <a:t> as</a:t>
                </a:r>
              </a:p>
              <a:p>
                <a:pPr marL="400050" lvl="2" indent="0" algn="just" eaLnBrk="1" hangingPunct="1">
                  <a:buNone/>
                  <a:defRPr/>
                </a:pPr>
                <a:r>
                  <a:rPr lang="en-AU" altLang="en-US" sz="2000" dirty="0">
                    <a:solidFill>
                      <a:schemeClr val="accent1"/>
                    </a:solidFill>
                    <a:latin typeface="Trebuchet MS" panose="020B0603020202020204" pitchFamily="34" charset="0"/>
                    <a:cs typeface="Arial" panose="020B0604020202020204" pitchFamily="34" charset="0"/>
                  </a:rPr>
                  <a:t>(</a:t>
                </a:r>
                <a:r>
                  <a:rPr lang="en-AU" altLang="en-US" sz="2000" dirty="0" err="1">
                    <a:solidFill>
                      <a:schemeClr val="accent1"/>
                    </a:solidFill>
                    <a:latin typeface="Trebuchet MS" panose="020B0603020202020204" pitchFamily="34" charset="0"/>
                    <a:cs typeface="Arial" panose="020B0604020202020204" pitchFamily="34" charset="0"/>
                  </a:rPr>
                  <a:t>i</a:t>
                </a:r>
                <a:r>
                  <a:rPr lang="en-AU" altLang="en-US" sz="2000" dirty="0">
                    <a:solidFill>
                      <a:schemeClr val="accent1"/>
                    </a:solidFill>
                    <a:latin typeface="Trebuchet MS" panose="020B0603020202020204" pitchFamily="34" charset="0"/>
                    <a:cs typeface="Arial" panose="020B0604020202020204" pitchFamily="34" charset="0"/>
                  </a:rPr>
                  <a:t>) it is an unbiased estimator of </a:t>
                </a:r>
                <a:r>
                  <a:rPr lang="el-GR" altLang="en-US" sz="2000" dirty="0">
                    <a:solidFill>
                      <a:schemeClr val="accent1"/>
                    </a:solidFill>
                    <a:latin typeface="Trebuchet MS" panose="020B0603020202020204" pitchFamily="34" charset="0"/>
                    <a:cs typeface="Arial" panose="020B0604020202020204" pitchFamily="34" charset="0"/>
                  </a:rPr>
                  <a:t>μ</a:t>
                </a:r>
                <a:r>
                  <a:rPr lang="en-AU" altLang="en-US" sz="2000" dirty="0">
                    <a:solidFill>
                      <a:schemeClr val="accent1"/>
                    </a:solidFill>
                    <a:latin typeface="Trebuchet MS" panose="020B0603020202020204" pitchFamily="34" charset="0"/>
                    <a:cs typeface="Arial" panose="020B0604020202020204" pitchFamily="34" charset="0"/>
                  </a:rPr>
                  <a:t> and, </a:t>
                </a:r>
              </a:p>
              <a:p>
                <a:pPr marL="400050" lvl="1" indent="0" algn="just" eaLnBrk="1" hangingPunct="1">
                  <a:buNone/>
                  <a:defRPr/>
                </a:pPr>
                <a:r>
                  <a:rPr lang="en-AU" altLang="en-US" sz="2000" dirty="0">
                    <a:solidFill>
                      <a:schemeClr val="accent1"/>
                    </a:solidFill>
                    <a:latin typeface="Trebuchet MS" panose="020B0603020202020204" pitchFamily="34" charset="0"/>
                    <a:cs typeface="Arial" panose="020B0604020202020204" pitchFamily="34" charset="0"/>
                  </a:rPr>
                  <a:t>(ii) V</a:t>
                </a:r>
                <a:r>
                  <a:rPr lang="en-US" altLang="en-US" sz="2000" dirty="0">
                    <a:solidFill>
                      <a:schemeClr val="accent1"/>
                    </a:solidFill>
                    <a:latin typeface="Trebuchet MS" panose="020B0603020202020204" pitchFamily="34" charset="0"/>
                    <a:cs typeface="Arial" panose="020B0604020202020204" pitchFamily="34" charset="0"/>
                  </a:rPr>
                  <a:t>(</a:t>
                </a:r>
                <a:r>
                  <a:rPr lang="en-US" altLang="en-US" sz="2000" i="1" dirty="0">
                    <a:solidFill>
                      <a:schemeClr val="accent1"/>
                    </a:solidFill>
                    <a:latin typeface="Trebuchet MS" panose="020B0603020202020204" pitchFamily="34" charset="0"/>
                    <a:cs typeface="Arial" panose="020B0604020202020204" pitchFamily="34" charset="0"/>
                  </a:rPr>
                  <a:t>M</a:t>
                </a:r>
                <a:r>
                  <a:rPr lang="en-US" altLang="en-US" sz="2000" dirty="0">
                    <a:solidFill>
                      <a:schemeClr val="accent1"/>
                    </a:solidFill>
                    <a:latin typeface="Trebuchet MS" panose="020B0603020202020204" pitchFamily="34" charset="0"/>
                    <a:cs typeface="Arial" panose="020B0604020202020204" pitchFamily="34" charset="0"/>
                  </a:rPr>
                  <a:t>) is 1.57</a:t>
                </a:r>
                <a:r>
                  <a:rPr lang="en-US" altLang="en-US" sz="2000" dirty="0">
                    <a:solidFill>
                      <a:schemeClr val="accent1"/>
                    </a:solidFill>
                    <a:latin typeface="Trebuchet MS" panose="020B0603020202020204" pitchFamily="34" charset="0"/>
                    <a:cs typeface="Arial" panose="020B0604020202020204" pitchFamily="34" charset="0"/>
                    <a:sym typeface="Symbol"/>
                  </a:rPr>
                  <a:t></a:t>
                </a:r>
                <a:r>
                  <a:rPr lang="en-US" altLang="en-US" sz="2000" baseline="30000" dirty="0">
                    <a:solidFill>
                      <a:schemeClr val="accent1"/>
                    </a:solidFill>
                    <a:latin typeface="Trebuchet MS" panose="020B0603020202020204" pitchFamily="34" charset="0"/>
                    <a:cs typeface="Arial" panose="020B0604020202020204" pitchFamily="34" charset="0"/>
                    <a:sym typeface="Symbol"/>
                  </a:rPr>
                  <a:t>2</a:t>
                </a:r>
                <a:r>
                  <a:rPr lang="en-US" altLang="en-US" sz="2000" dirty="0">
                    <a:solidFill>
                      <a:schemeClr val="accent1"/>
                    </a:solidFill>
                    <a:latin typeface="Trebuchet MS" panose="020B0603020202020204" pitchFamily="34" charset="0"/>
                    <a:cs typeface="Arial" panose="020B0604020202020204" pitchFamily="34" charset="0"/>
                    <a:sym typeface="Symbol"/>
                  </a:rPr>
                  <a:t>/</a:t>
                </a:r>
                <a:r>
                  <a:rPr lang="en-US" altLang="en-US" sz="2000" i="1" dirty="0">
                    <a:solidFill>
                      <a:schemeClr val="accent1"/>
                    </a:solidFill>
                    <a:latin typeface="Trebuchet MS" panose="020B0603020202020204" pitchFamily="34" charset="0"/>
                    <a:cs typeface="Arial" panose="020B0604020202020204" pitchFamily="34" charset="0"/>
                    <a:sym typeface="Symbol"/>
                  </a:rPr>
                  <a:t>n</a:t>
                </a:r>
                <a:r>
                  <a:rPr lang="en-US" altLang="en-US" sz="2000" dirty="0">
                    <a:solidFill>
                      <a:schemeClr val="accent1"/>
                    </a:solidFill>
                    <a:latin typeface="Trebuchet MS" panose="020B0603020202020204" pitchFamily="34" charset="0"/>
                    <a:cs typeface="Arial" panose="020B0604020202020204" pitchFamily="34" charset="0"/>
                    <a:sym typeface="Symbol"/>
                  </a:rPr>
                  <a:t> and therefore as </a:t>
                </a:r>
                <a:r>
                  <a:rPr lang="en-US" altLang="en-US" sz="2000" i="1" dirty="0">
                    <a:solidFill>
                      <a:schemeClr val="accent1"/>
                    </a:solidFill>
                    <a:latin typeface="Trebuchet MS" panose="020B0603020202020204" pitchFamily="34" charset="0"/>
                    <a:cs typeface="Arial" panose="020B0604020202020204" pitchFamily="34" charset="0"/>
                    <a:sym typeface="Symbol"/>
                  </a:rPr>
                  <a:t>n</a:t>
                </a:r>
                <a:r>
                  <a:rPr lang="en-US" altLang="en-US" sz="2000" dirty="0">
                    <a:solidFill>
                      <a:schemeClr val="accent1"/>
                    </a:solidFill>
                    <a:latin typeface="Trebuchet MS" panose="020B0603020202020204" pitchFamily="34" charset="0"/>
                    <a:cs typeface="Arial" panose="020B0604020202020204" pitchFamily="34" charset="0"/>
                    <a:sym typeface="Symbol"/>
                  </a:rPr>
                  <a:t> grows larger, the variance of </a:t>
                </a:r>
                <a:r>
                  <a:rPr lang="en-US" altLang="en-US" sz="2000" i="1" dirty="0">
                    <a:solidFill>
                      <a:schemeClr val="accent1"/>
                    </a:solidFill>
                    <a:latin typeface="Trebuchet MS" panose="020B0603020202020204" pitchFamily="34" charset="0"/>
                    <a:cs typeface="Arial" panose="020B0604020202020204" pitchFamily="34" charset="0"/>
                    <a:sym typeface="Symbol"/>
                  </a:rPr>
                  <a:t>M </a:t>
                </a:r>
                <a:r>
                  <a:rPr lang="en-US" altLang="en-US" sz="2000" dirty="0">
                    <a:solidFill>
                      <a:schemeClr val="accent1"/>
                    </a:solidFill>
                    <a:latin typeface="Trebuchet MS" panose="020B0603020202020204" pitchFamily="34" charset="0"/>
                    <a:cs typeface="Arial" panose="020B0604020202020204" pitchFamily="34" charset="0"/>
                  </a:rPr>
                  <a:t>grows smaller.</a:t>
                </a:r>
                <a:endParaRPr lang="en-AU" altLang="en-US" sz="2000" dirty="0">
                  <a:solidFill>
                    <a:schemeClr val="accent1"/>
                  </a:solidFill>
                  <a:latin typeface="Trebuchet MS" panose="020B0603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29456" y="1219869"/>
                <a:ext cx="8001000" cy="4297363"/>
              </a:xfrm>
              <a:blipFill rotWithShape="1">
                <a:blip r:embed="rId3" cstate="print"/>
                <a:stretch>
                  <a:fillRect l="-1220" t="-1135" r="-1143"/>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20</a:t>
            </a:fld>
            <a:endParaRPr lang="en-AU" altLang="en-US" sz="1400" b="1" baseline="0" dirty="0">
              <a:latin typeface="Trebuchet MS" pitchFamily="34" charset="0"/>
              <a:cs typeface="Arial" pitchFamily="34" charset="0"/>
            </a:endParaRPr>
          </a:p>
        </p:txBody>
      </p:sp>
    </p:spTree>
    <p:custDataLst>
      <p:tags r:id="rId1"/>
    </p:custDataLst>
    <p:extLst>
      <p:ext uri="{BB962C8B-B14F-4D97-AF65-F5344CB8AC3E}">
        <p14:creationId xmlns:p14="http://schemas.microsoft.com/office/powerpoint/2010/main" val="377623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44513" y="404813"/>
            <a:ext cx="7772400" cy="647700"/>
          </a:xfrm>
        </p:spPr>
        <p:txBody>
          <a:bodyPr/>
          <a:lstStyle/>
          <a:p>
            <a:pPr algn="l" eaLnBrk="1" hangingPunct="1">
              <a:defRPr/>
            </a:pPr>
            <a:r>
              <a:rPr altLang="en-US" sz="3600" cap="none" dirty="0">
                <a:solidFill>
                  <a:srgbClr val="EA0088"/>
                </a:solidFill>
                <a:latin typeface="Trebuchet MS" panose="020B0603020202020204" pitchFamily="34" charset="0"/>
              </a:rPr>
              <a:t>Efficient estimators</a:t>
            </a:r>
          </a:p>
        </p:txBody>
      </p:sp>
      <p:sp>
        <p:nvSpPr>
          <p:cNvPr id="2" name="Content Placeholder 1"/>
          <p:cNvSpPr>
            <a:spLocks noGrp="1"/>
          </p:cNvSpPr>
          <p:nvPr>
            <p:ph idx="1"/>
          </p:nvPr>
        </p:nvSpPr>
        <p:spPr>
          <a:xfrm>
            <a:off x="611560" y="1412776"/>
            <a:ext cx="8001000" cy="1728192"/>
          </a:xfrm>
        </p:spPr>
        <p:txBody>
          <a:bodyPr/>
          <a:lstStyle/>
          <a:p>
            <a:pPr marL="0" indent="0" algn="just">
              <a:buNone/>
            </a:pPr>
            <a:r>
              <a:rPr lang="en-AU" sz="2400" dirty="0">
                <a:latin typeface="Trebuchet MS" panose="020B0603020202020204" pitchFamily="34" charset="0"/>
                <a:cs typeface="Arial" panose="020B0604020202020204" pitchFamily="34" charset="0"/>
              </a:rPr>
              <a:t>If there are two unbiased estimators of a (population) parameter, the one whose variance is smaller is said to be </a:t>
            </a:r>
            <a:r>
              <a:rPr lang="en-AU" sz="2400" b="1" i="1" dirty="0">
                <a:solidFill>
                  <a:schemeClr val="tx1">
                    <a:lumMod val="75000"/>
                    <a:lumOff val="25000"/>
                  </a:schemeClr>
                </a:solidFill>
                <a:latin typeface="Trebuchet MS" panose="020B0603020202020204" pitchFamily="34" charset="0"/>
                <a:cs typeface="Arial" panose="020B0604020202020204" pitchFamily="34" charset="0"/>
              </a:rPr>
              <a:t>relatively efficient</a:t>
            </a:r>
            <a:r>
              <a:rPr lang="en-AU" sz="2400" dirty="0">
                <a:latin typeface="Trebuchet MS" panose="020B0603020202020204" pitchFamily="34" charset="0"/>
                <a:cs typeface="Arial" panose="020B0604020202020204" pitchFamily="34" charset="0"/>
              </a:rPr>
              <a:t>.</a:t>
            </a:r>
          </a:p>
          <a:p>
            <a:pPr marL="0" indent="0" algn="just">
              <a:buNone/>
            </a:pPr>
            <a:endParaRPr lang="en-AU" sz="2400" dirty="0">
              <a:latin typeface="Trebuchet MS" panose="020B0603020202020204" pitchFamily="34" charset="0"/>
              <a:cs typeface="Arial" panose="020B0604020202020204" pitchFamily="34" charset="0"/>
            </a:endParaRPr>
          </a:p>
          <a:p>
            <a:pPr marL="0" indent="0" algn="just">
              <a:buNone/>
            </a:pPr>
            <a:endParaRPr lang="en-AU" sz="2400" dirty="0">
              <a:latin typeface="Trebuchet MS" panose="020B0603020202020204" pitchFamily="34" charset="0"/>
              <a:cs typeface="Arial" panose="020B0604020202020204" pitchFamily="34" charset="0"/>
            </a:endParaRPr>
          </a:p>
          <a:p>
            <a:pPr marL="0" indent="0" algn="just">
              <a:buNone/>
            </a:pPr>
            <a:endParaRPr lang="en-AU" sz="2400" dirty="0">
              <a:latin typeface="Trebuchet MS" panose="020B0603020202020204" pitchFamily="34" charset="0"/>
              <a:cs typeface="Arial" panose="020B0604020202020204" pitchFamily="34" charset="0"/>
            </a:endParaRPr>
          </a:p>
          <a:p>
            <a:pPr marL="0" indent="0" algn="just">
              <a:buNone/>
            </a:pPr>
            <a:endParaRPr lang="en-AU" sz="2400" dirty="0">
              <a:latin typeface="Trebuchet MS" panose="020B0603020202020204" pitchFamily="34" charset="0"/>
              <a:cs typeface="Arial" panose="020B0604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21</a:t>
            </a:fld>
            <a:endParaRPr lang="en-AU" altLang="en-US" sz="1400" b="1" baseline="0" dirty="0">
              <a:latin typeface="Trebuchet MS" pitchFamily="34" charset="0"/>
              <a:cs typeface="Arial"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44513" y="404813"/>
            <a:ext cx="7772400" cy="647700"/>
          </a:xfrm>
        </p:spPr>
        <p:txBody>
          <a:bodyPr/>
          <a:lstStyle/>
          <a:p>
            <a:pPr algn="l" eaLnBrk="1" hangingPunct="1">
              <a:defRPr/>
            </a:pPr>
            <a:r>
              <a:rPr altLang="en-US" sz="3600" cap="none" dirty="0">
                <a:solidFill>
                  <a:srgbClr val="EA0088"/>
                </a:solidFill>
                <a:latin typeface="Trebuchet MS" panose="020B0603020202020204" pitchFamily="34" charset="0"/>
              </a:rPr>
              <a:t>Efficient estimators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29456" y="1363885"/>
                <a:ext cx="8001000" cy="4081339"/>
              </a:xfrm>
            </p:spPr>
            <p:txBody>
              <a:bodyPr/>
              <a:lstStyle/>
              <a:p>
                <a:pPr marL="0" indent="0" algn="just">
                  <a:spcAft>
                    <a:spcPts val="1200"/>
                  </a:spcAft>
                  <a:buNone/>
                </a:pPr>
                <a:r>
                  <a:rPr lang="en-AU" sz="2400" dirty="0">
                    <a:latin typeface="Trebuchet MS" panose="020B0603020202020204" pitchFamily="34" charset="0"/>
                    <a:cs typeface="Arial" panose="020B0604020202020204" pitchFamily="34" charset="0"/>
                  </a:rPr>
                  <a:t>For example, consider the two estimators of </a:t>
                </a:r>
                <a:r>
                  <a:rPr lang="en-AU" sz="2400" dirty="0">
                    <a:latin typeface="Trebuchet MS" panose="020B0603020202020204" pitchFamily="34" charset="0"/>
                    <a:cs typeface="Arial" panose="020B0604020202020204" pitchFamily="34" charset="0"/>
                    <a:sym typeface="Symbol"/>
                  </a:rPr>
                  <a:t></a:t>
                </a:r>
                <a:r>
                  <a:rPr lang="en-AU" sz="2400" dirty="0">
                    <a:latin typeface="Trebuchet MS" panose="020B0603020202020204" pitchFamily="34" charset="0"/>
                    <a:cs typeface="Arial" panose="020B0604020202020204" pitchFamily="34" charset="0"/>
                  </a:rPr>
                  <a:t>, the sample mean </a:t>
                </a:r>
                <a:r>
                  <a:rPr lang="en-US" altLang="en-US" sz="2400" dirty="0">
                    <a:latin typeface="Trebuchet MS" panose="020B0603020202020204" pitchFamily="34" charset="0"/>
                    <a:cs typeface="Arial" panose="020B0604020202020204" pitchFamily="34" charset="0"/>
                  </a:rPr>
                  <a:t>(</a:t>
                </a:r>
                <a14:m>
                  <m:oMath xmlns:m="http://schemas.openxmlformats.org/officeDocument/2006/math">
                    <m:acc>
                      <m:accPr>
                        <m:chr m:val="̅"/>
                        <m:ctrlPr>
                          <a:rPr lang="en-AU" sz="2400" i="1">
                            <a:latin typeface="Cambria Math" panose="02040503050406030204" pitchFamily="18" charset="0"/>
                          </a:rPr>
                        </m:ctrlPr>
                      </m:accPr>
                      <m:e>
                        <m:r>
                          <a:rPr lang="en-AU" sz="2400" i="1">
                            <a:latin typeface="Cambria Math"/>
                          </a:rPr>
                          <m:t>𝑋</m:t>
                        </m:r>
                      </m:e>
                    </m:acc>
                  </m:oMath>
                </a14:m>
                <a:r>
                  <a:rPr lang="en-US" altLang="en-US" sz="2400" dirty="0">
                    <a:latin typeface="Trebuchet MS" panose="020B0603020202020204" pitchFamily="34" charset="0"/>
                    <a:cs typeface="Arial" panose="020B0604020202020204" pitchFamily="34" charset="0"/>
                  </a:rPr>
                  <a:t>) and </a:t>
                </a:r>
                <a:r>
                  <a:rPr lang="en-AU" sz="2400" dirty="0">
                    <a:latin typeface="Trebuchet MS" panose="020B0603020202020204" pitchFamily="34" charset="0"/>
                    <a:cs typeface="Arial" panose="020B0604020202020204" pitchFamily="34" charset="0"/>
                  </a:rPr>
                  <a:t>the median, M. We have</a:t>
                </a:r>
              </a:p>
              <a:p>
                <a:r>
                  <a:rPr lang="en-AU" altLang="en-US" sz="2400" dirty="0">
                    <a:solidFill>
                      <a:srgbClr val="00B050"/>
                    </a:solidFill>
                    <a:latin typeface="Trebuchet MS" panose="020B0603020202020204" pitchFamily="34" charset="0"/>
                    <a:cs typeface="Arial" panose="020B0604020202020204" pitchFamily="34" charset="0"/>
                  </a:rPr>
                  <a:t>E</a:t>
                </a:r>
                <a:r>
                  <a:rPr lang="en-US" altLang="en-US" sz="2400" dirty="0">
                    <a:solidFill>
                      <a:srgbClr val="00B050"/>
                    </a:solidFill>
                    <a:latin typeface="Trebuchet MS" panose="020B0603020202020204" pitchFamily="34" charset="0"/>
                    <a:cs typeface="Arial" panose="020B0604020202020204" pitchFamily="34" charset="0"/>
                  </a:rPr>
                  <a:t>(</a:t>
                </a:r>
                <a14:m>
                  <m:oMath xmlns:m="http://schemas.openxmlformats.org/officeDocument/2006/math">
                    <m:acc>
                      <m:accPr>
                        <m:chr m:val="̅"/>
                        <m:ctrlPr>
                          <a:rPr lang="en-AU" sz="2400" i="1">
                            <a:solidFill>
                              <a:srgbClr val="00B050"/>
                            </a:solidFill>
                            <a:latin typeface="Cambria Math" panose="02040503050406030204" pitchFamily="18" charset="0"/>
                          </a:rPr>
                        </m:ctrlPr>
                      </m:accPr>
                      <m:e>
                        <m:r>
                          <a:rPr lang="en-AU" sz="2400" i="1">
                            <a:solidFill>
                              <a:srgbClr val="00B050"/>
                            </a:solidFill>
                            <a:latin typeface="Cambria Math"/>
                          </a:rPr>
                          <m:t>𝑋</m:t>
                        </m:r>
                      </m:e>
                    </m:acc>
                  </m:oMath>
                </a14:m>
                <a:r>
                  <a:rPr lang="en-US" altLang="en-US" sz="2400" dirty="0">
                    <a:solidFill>
                      <a:srgbClr val="00B050"/>
                    </a:solidFill>
                    <a:latin typeface="Trebuchet MS" panose="020B0603020202020204" pitchFamily="34" charset="0"/>
                    <a:cs typeface="Arial" panose="020B0604020202020204" pitchFamily="34" charset="0"/>
                  </a:rPr>
                  <a:t>) = </a:t>
                </a:r>
                <a:r>
                  <a:rPr lang="el-GR" altLang="en-US" sz="2400" dirty="0">
                    <a:solidFill>
                      <a:srgbClr val="00B050"/>
                    </a:solidFill>
                    <a:latin typeface="Trebuchet MS" panose="020B0603020202020204" pitchFamily="34" charset="0"/>
                    <a:cs typeface="Arial" panose="020B0604020202020204" pitchFamily="34" charset="0"/>
                  </a:rPr>
                  <a:t>μ</a:t>
                </a:r>
                <a:r>
                  <a:rPr lang="en-AU" altLang="en-US" sz="2400" dirty="0">
                    <a:solidFill>
                      <a:srgbClr val="00B050"/>
                    </a:solidFill>
                    <a:latin typeface="Trebuchet MS" panose="020B0603020202020204" pitchFamily="34" charset="0"/>
                    <a:cs typeface="Arial" panose="020B0604020202020204" pitchFamily="34" charset="0"/>
                  </a:rPr>
                  <a:t>; V</a:t>
                </a:r>
                <a:r>
                  <a:rPr lang="en-US" altLang="en-US" sz="2400" dirty="0">
                    <a:solidFill>
                      <a:srgbClr val="00B050"/>
                    </a:solidFill>
                    <a:latin typeface="Trebuchet MS" panose="020B0603020202020204" pitchFamily="34" charset="0"/>
                    <a:cs typeface="Arial" panose="020B0604020202020204" pitchFamily="34" charset="0"/>
                  </a:rPr>
                  <a:t>(</a:t>
                </a:r>
                <a14:m>
                  <m:oMath xmlns:m="http://schemas.openxmlformats.org/officeDocument/2006/math">
                    <m:acc>
                      <m:accPr>
                        <m:chr m:val="̅"/>
                        <m:ctrlPr>
                          <a:rPr lang="en-AU" sz="2400" i="1">
                            <a:solidFill>
                              <a:srgbClr val="00B050"/>
                            </a:solidFill>
                            <a:latin typeface="Cambria Math" panose="02040503050406030204" pitchFamily="18" charset="0"/>
                          </a:rPr>
                        </m:ctrlPr>
                      </m:accPr>
                      <m:e>
                        <m:r>
                          <a:rPr lang="en-AU" sz="2400" i="1">
                            <a:solidFill>
                              <a:srgbClr val="00B050"/>
                            </a:solidFill>
                            <a:latin typeface="Cambria Math"/>
                          </a:rPr>
                          <m:t>𝑋</m:t>
                        </m:r>
                      </m:e>
                    </m:acc>
                  </m:oMath>
                </a14:m>
                <a:r>
                  <a:rPr lang="en-US" altLang="en-US" sz="2400" dirty="0">
                    <a:solidFill>
                      <a:srgbClr val="00B050"/>
                    </a:solidFill>
                    <a:latin typeface="Trebuchet MS" panose="020B0603020202020204" pitchFamily="34" charset="0"/>
                    <a:cs typeface="Arial" panose="020B0604020202020204" pitchFamily="34" charset="0"/>
                  </a:rPr>
                  <a:t>) = </a:t>
                </a:r>
                <a:r>
                  <a:rPr lang="el-GR"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baseline="30000" dirty="0">
                    <a:solidFill>
                      <a:srgbClr val="00B050"/>
                    </a:solidFill>
                    <a:latin typeface="Trebuchet MS" panose="020B0603020202020204" pitchFamily="34" charset="0"/>
                    <a:cs typeface="Arial" panose="020B0604020202020204" pitchFamily="34" charset="0"/>
                    <a:sym typeface="Symbol"/>
                  </a:rPr>
                  <a:t>2</a:t>
                </a:r>
                <a:r>
                  <a:rPr lang="en-AU"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i="1" dirty="0">
                    <a:solidFill>
                      <a:srgbClr val="00B050"/>
                    </a:solidFill>
                    <a:latin typeface="Trebuchet MS" panose="020B0603020202020204" pitchFamily="34" charset="0"/>
                    <a:cs typeface="Arial" panose="020B0604020202020204" pitchFamily="34" charset="0"/>
                    <a:sym typeface="Symbol"/>
                  </a:rPr>
                  <a:t>n</a:t>
                </a:r>
                <a:r>
                  <a:rPr lang="en-AU" altLang="en-US" sz="2400" dirty="0">
                    <a:solidFill>
                      <a:srgbClr val="00B050"/>
                    </a:solidFill>
                    <a:latin typeface="Trebuchet MS" panose="020B0603020202020204" pitchFamily="34" charset="0"/>
                    <a:cs typeface="Arial" panose="020B0604020202020204" pitchFamily="34" charset="0"/>
                    <a:sym typeface="Symbol"/>
                  </a:rPr>
                  <a:t>, and </a:t>
                </a:r>
              </a:p>
              <a:p>
                <a:pPr>
                  <a:spcAft>
                    <a:spcPts val="1200"/>
                  </a:spcAft>
                </a:pPr>
                <a:r>
                  <a:rPr lang="en-AU" altLang="en-US" sz="2400" dirty="0">
                    <a:solidFill>
                      <a:srgbClr val="00B050"/>
                    </a:solidFill>
                    <a:latin typeface="Trebuchet MS" panose="020B0603020202020204" pitchFamily="34" charset="0"/>
                    <a:cs typeface="Arial" panose="020B0604020202020204" pitchFamily="34" charset="0"/>
                  </a:rPr>
                  <a:t>E</a:t>
                </a:r>
                <a:r>
                  <a:rPr lang="en-US" altLang="en-US" sz="2400" i="1" dirty="0">
                    <a:solidFill>
                      <a:srgbClr val="00B050"/>
                    </a:solidFill>
                    <a:latin typeface="Trebuchet MS" panose="020B0603020202020204" pitchFamily="34" charset="0"/>
                    <a:cs typeface="Arial" panose="020B0604020202020204" pitchFamily="34" charset="0"/>
                  </a:rPr>
                  <a:t>(M)</a:t>
                </a:r>
                <a:r>
                  <a:rPr lang="en-US" altLang="en-US" sz="2400" dirty="0">
                    <a:solidFill>
                      <a:srgbClr val="00B050"/>
                    </a:solidFill>
                    <a:latin typeface="Trebuchet MS" panose="020B0603020202020204" pitchFamily="34" charset="0"/>
                    <a:cs typeface="Arial" panose="020B0604020202020204" pitchFamily="34" charset="0"/>
                  </a:rPr>
                  <a:t> = </a:t>
                </a:r>
                <a:r>
                  <a:rPr lang="el-GR" altLang="en-US" sz="2400" dirty="0">
                    <a:solidFill>
                      <a:srgbClr val="00B050"/>
                    </a:solidFill>
                    <a:latin typeface="Trebuchet MS" panose="020B0603020202020204" pitchFamily="34" charset="0"/>
                    <a:cs typeface="Arial" panose="020B0604020202020204" pitchFamily="34" charset="0"/>
                  </a:rPr>
                  <a:t>μ</a:t>
                </a:r>
                <a:r>
                  <a:rPr lang="en-AU" altLang="en-US" sz="2400" dirty="0">
                    <a:solidFill>
                      <a:srgbClr val="00B050"/>
                    </a:solidFill>
                    <a:latin typeface="Trebuchet MS" panose="020B0603020202020204" pitchFamily="34" charset="0"/>
                    <a:cs typeface="Arial" panose="020B0604020202020204" pitchFamily="34" charset="0"/>
                  </a:rPr>
                  <a:t>; V</a:t>
                </a:r>
                <a:r>
                  <a:rPr lang="en-US" altLang="en-US" sz="2400" i="1" dirty="0">
                    <a:solidFill>
                      <a:srgbClr val="00B050"/>
                    </a:solidFill>
                    <a:latin typeface="Trebuchet MS" panose="020B0603020202020204" pitchFamily="34" charset="0"/>
                    <a:cs typeface="Arial" panose="020B0604020202020204" pitchFamily="34" charset="0"/>
                  </a:rPr>
                  <a:t>(M)</a:t>
                </a:r>
                <a:r>
                  <a:rPr lang="en-US" altLang="en-US" sz="2400" dirty="0">
                    <a:solidFill>
                      <a:srgbClr val="00B050"/>
                    </a:solidFill>
                    <a:latin typeface="Trebuchet MS" panose="020B0603020202020204" pitchFamily="34" charset="0"/>
                    <a:cs typeface="Arial" panose="020B0604020202020204" pitchFamily="34" charset="0"/>
                  </a:rPr>
                  <a:t> = 1.57(</a:t>
                </a:r>
                <a:r>
                  <a:rPr lang="el-GR"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baseline="30000" dirty="0">
                    <a:solidFill>
                      <a:srgbClr val="00B050"/>
                    </a:solidFill>
                    <a:latin typeface="Trebuchet MS" panose="020B0603020202020204" pitchFamily="34" charset="0"/>
                    <a:cs typeface="Arial" panose="020B0604020202020204" pitchFamily="34" charset="0"/>
                    <a:sym typeface="Symbol"/>
                  </a:rPr>
                  <a:t>2</a:t>
                </a:r>
                <a:r>
                  <a:rPr lang="en-AU"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i="1" dirty="0">
                    <a:solidFill>
                      <a:srgbClr val="00B050"/>
                    </a:solidFill>
                    <a:latin typeface="Trebuchet MS" panose="020B0603020202020204" pitchFamily="34" charset="0"/>
                    <a:cs typeface="Arial" panose="020B0604020202020204" pitchFamily="34" charset="0"/>
                    <a:sym typeface="Symbol"/>
                  </a:rPr>
                  <a:t>n</a:t>
                </a:r>
                <a:r>
                  <a:rPr lang="en-AU"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i="1" dirty="0">
                    <a:solidFill>
                      <a:srgbClr val="00B050"/>
                    </a:solidFill>
                    <a:latin typeface="Trebuchet MS" panose="020B0603020202020204" pitchFamily="34" charset="0"/>
                    <a:cs typeface="Arial" panose="020B0604020202020204" pitchFamily="34" charset="0"/>
                    <a:sym typeface="Symbol"/>
                  </a:rPr>
                  <a:t> (&gt; </a:t>
                </a:r>
                <a:r>
                  <a:rPr lang="el-GR"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baseline="30000" dirty="0">
                    <a:solidFill>
                      <a:srgbClr val="00B050"/>
                    </a:solidFill>
                    <a:latin typeface="Trebuchet MS" panose="020B0603020202020204" pitchFamily="34" charset="0"/>
                    <a:cs typeface="Arial" panose="020B0604020202020204" pitchFamily="34" charset="0"/>
                    <a:sym typeface="Symbol"/>
                  </a:rPr>
                  <a:t>2</a:t>
                </a:r>
                <a:r>
                  <a:rPr lang="en-AU" altLang="en-US" sz="2400" dirty="0">
                    <a:solidFill>
                      <a:srgbClr val="00B050"/>
                    </a:solidFill>
                    <a:latin typeface="Trebuchet MS" panose="020B0603020202020204" pitchFamily="34" charset="0"/>
                    <a:cs typeface="Arial" panose="020B0604020202020204" pitchFamily="34" charset="0"/>
                    <a:sym typeface="Symbol"/>
                  </a:rPr>
                  <a:t>/</a:t>
                </a:r>
                <a:r>
                  <a:rPr lang="en-AU" altLang="en-US" sz="2400" i="1" dirty="0">
                    <a:solidFill>
                      <a:srgbClr val="00B050"/>
                    </a:solidFill>
                    <a:latin typeface="Trebuchet MS" panose="020B0603020202020204" pitchFamily="34" charset="0"/>
                    <a:cs typeface="Arial" panose="020B0604020202020204" pitchFamily="34" charset="0"/>
                    <a:sym typeface="Symbol"/>
                  </a:rPr>
                  <a:t>n).</a:t>
                </a:r>
              </a:p>
              <a:p>
                <a:pPr marL="0" indent="0" algn="just">
                  <a:buNone/>
                </a:pPr>
                <a:r>
                  <a:rPr lang="en-AU" altLang="en-US" sz="2400" dirty="0">
                    <a:latin typeface="Trebuchet MS" panose="020B0603020202020204" pitchFamily="34" charset="0"/>
                    <a:cs typeface="Arial" panose="020B0604020202020204" pitchFamily="34" charset="0"/>
                    <a:sym typeface="Symbol"/>
                  </a:rPr>
                  <a:t>Both the sample mean </a:t>
                </a:r>
                <a:r>
                  <a:rPr lang="en-US" altLang="en-US" sz="2400" dirty="0">
                    <a:latin typeface="Trebuchet MS" panose="020B0603020202020204" pitchFamily="34" charset="0"/>
                    <a:cs typeface="Arial" panose="020B0604020202020204" pitchFamily="34" charset="0"/>
                  </a:rPr>
                  <a:t>(</a:t>
                </a:r>
                <a14:m>
                  <m:oMath xmlns:m="http://schemas.openxmlformats.org/officeDocument/2006/math">
                    <m:acc>
                      <m:accPr>
                        <m:chr m:val="̅"/>
                        <m:ctrlPr>
                          <a:rPr lang="en-AU" sz="2400" i="1">
                            <a:latin typeface="Cambria Math" panose="02040503050406030204" pitchFamily="18" charset="0"/>
                          </a:rPr>
                        </m:ctrlPr>
                      </m:accPr>
                      <m:e>
                        <m:r>
                          <a:rPr lang="en-AU" sz="2400" i="1">
                            <a:latin typeface="Cambria Math"/>
                          </a:rPr>
                          <m:t>𝑋</m:t>
                        </m:r>
                      </m:e>
                    </m:acc>
                  </m:oMath>
                </a14:m>
                <a:r>
                  <a:rPr lang="en-US" altLang="en-US" sz="2400" dirty="0">
                    <a:latin typeface="Trebuchet MS" panose="020B0603020202020204" pitchFamily="34" charset="0"/>
                    <a:cs typeface="Arial" panose="020B0604020202020204" pitchFamily="34" charset="0"/>
                  </a:rPr>
                  <a:t>) and the sample median (</a:t>
                </a:r>
                <a:r>
                  <a:rPr lang="en-US" altLang="en-US" sz="2400" i="1" dirty="0">
                    <a:latin typeface="Trebuchet MS" panose="020B0603020202020204" pitchFamily="34" charset="0"/>
                    <a:cs typeface="Arial" panose="020B0604020202020204" pitchFamily="34" charset="0"/>
                  </a:rPr>
                  <a:t>M</a:t>
                </a:r>
                <a:r>
                  <a:rPr lang="en-US" altLang="en-US" sz="2400" dirty="0">
                    <a:latin typeface="Trebuchet MS" panose="020B0603020202020204" pitchFamily="34" charset="0"/>
                    <a:cs typeface="Arial" panose="020B0604020202020204" pitchFamily="34" charset="0"/>
                  </a:rPr>
                  <a:t>) are unbiased estimators of the population mean (</a:t>
                </a:r>
                <a:r>
                  <a:rPr lang="el-GR" altLang="en-US" sz="2400" dirty="0">
                    <a:latin typeface="Trebuchet MS" panose="020B0603020202020204" pitchFamily="34" charset="0"/>
                    <a:cs typeface="Arial" panose="020B0604020202020204" pitchFamily="34" charset="0"/>
                  </a:rPr>
                  <a:t>μ</a:t>
                </a:r>
                <a:r>
                  <a:rPr lang="en-AU" altLang="en-US" sz="2400" dirty="0">
                    <a:latin typeface="Trebuchet MS" panose="020B0603020202020204" pitchFamily="34" charset="0"/>
                    <a:cs typeface="Arial" panose="020B0604020202020204" pitchFamily="34" charset="0"/>
                  </a:rPr>
                  <a:t>). However, </a:t>
                </a:r>
                <a:r>
                  <a:rPr lang="en-AU" altLang="en-US" sz="2400" i="1" dirty="0">
                    <a:latin typeface="Trebuchet MS" panose="020B0603020202020204" pitchFamily="34" charset="0"/>
                    <a:cs typeface="Arial" panose="020B0604020202020204" pitchFamily="34" charset="0"/>
                  </a:rPr>
                  <a:t>M</a:t>
                </a:r>
                <a:r>
                  <a:rPr lang="en-AU" altLang="en-US" sz="2400" dirty="0">
                    <a:latin typeface="Trebuchet MS" panose="020B0603020202020204" pitchFamily="34" charset="0"/>
                    <a:cs typeface="Arial" panose="020B0604020202020204" pitchFamily="34" charset="0"/>
                  </a:rPr>
                  <a:t> has a greater variance than </a:t>
                </a:r>
                <a14:m>
                  <m:oMath xmlns:m="http://schemas.openxmlformats.org/officeDocument/2006/math">
                    <m:acc>
                      <m:accPr>
                        <m:chr m:val="̅"/>
                        <m:ctrlPr>
                          <a:rPr lang="en-AU" sz="2400" i="1">
                            <a:latin typeface="Cambria Math" panose="02040503050406030204" pitchFamily="18" charset="0"/>
                          </a:rPr>
                        </m:ctrlPr>
                      </m:accPr>
                      <m:e>
                        <m:r>
                          <a:rPr lang="en-AU" sz="2400" i="1">
                            <a:latin typeface="Cambria Math"/>
                          </a:rPr>
                          <m:t>𝑋</m:t>
                        </m:r>
                      </m:e>
                    </m:acc>
                  </m:oMath>
                </a14:m>
                <a:r>
                  <a:rPr lang="en-AU" altLang="en-US" sz="2400" dirty="0">
                    <a:latin typeface="Trebuchet MS" panose="020B0603020202020204" pitchFamily="34" charset="0"/>
                    <a:cs typeface="Arial" panose="020B0604020202020204" pitchFamily="34" charset="0"/>
                  </a:rPr>
                  <a:t>. So, the sample mean (</a:t>
                </a:r>
                <a14:m>
                  <m:oMath xmlns:m="http://schemas.openxmlformats.org/officeDocument/2006/math">
                    <m:acc>
                      <m:accPr>
                        <m:chr m:val="̅"/>
                        <m:ctrlPr>
                          <a:rPr lang="en-AU" sz="2400" i="1">
                            <a:latin typeface="Cambria Math" panose="02040503050406030204" pitchFamily="18" charset="0"/>
                          </a:rPr>
                        </m:ctrlPr>
                      </m:accPr>
                      <m:e>
                        <m:r>
                          <a:rPr lang="en-AU" sz="2400" i="1">
                            <a:latin typeface="Cambria Math"/>
                          </a:rPr>
                          <m:t>𝑋</m:t>
                        </m:r>
                      </m:e>
                    </m:acc>
                  </m:oMath>
                </a14:m>
                <a:r>
                  <a:rPr lang="en-AU" altLang="en-US" sz="2400" dirty="0">
                    <a:latin typeface="Trebuchet MS" panose="020B0603020202020204" pitchFamily="34" charset="0"/>
                    <a:cs typeface="Arial" panose="020B0604020202020204" pitchFamily="34" charset="0"/>
                  </a:rPr>
                  <a:t>) is </a:t>
                </a:r>
                <a:r>
                  <a:rPr lang="en-AU" altLang="en-US" sz="2400" i="1" dirty="0">
                    <a:solidFill>
                      <a:schemeClr val="accent1"/>
                    </a:solidFill>
                    <a:latin typeface="Trebuchet MS" panose="020B0603020202020204" pitchFamily="34" charset="0"/>
                    <a:cs typeface="Arial" panose="020B0604020202020204" pitchFamily="34" charset="0"/>
                  </a:rPr>
                  <a:t>relatively efficient</a:t>
                </a:r>
                <a:r>
                  <a:rPr lang="en-AU" altLang="en-US" sz="2400" dirty="0">
                    <a:solidFill>
                      <a:schemeClr val="accent1"/>
                    </a:solidFill>
                    <a:latin typeface="Trebuchet MS" panose="020B0603020202020204" pitchFamily="34" charset="0"/>
                    <a:cs typeface="Arial" panose="020B0604020202020204" pitchFamily="34" charset="0"/>
                  </a:rPr>
                  <a:t> </a:t>
                </a:r>
                <a:r>
                  <a:rPr lang="en-AU" altLang="en-US" sz="2400" dirty="0">
                    <a:latin typeface="Trebuchet MS" panose="020B0603020202020204" pitchFamily="34" charset="0"/>
                    <a:cs typeface="Arial" panose="020B0604020202020204" pitchFamily="34" charset="0"/>
                  </a:rPr>
                  <a:t>when compared to the sample median (</a:t>
                </a:r>
                <a:r>
                  <a:rPr lang="en-AU" altLang="en-US" sz="2400" i="1" dirty="0">
                    <a:latin typeface="Trebuchet MS" panose="020B0603020202020204" pitchFamily="34" charset="0"/>
                    <a:cs typeface="Arial" panose="020B0604020202020204" pitchFamily="34" charset="0"/>
                  </a:rPr>
                  <a:t>M</a:t>
                </a:r>
                <a:r>
                  <a:rPr lang="en-AU" altLang="en-US" sz="2400" dirty="0">
                    <a:latin typeface="Trebuchet MS" panose="020B0603020202020204" pitchFamily="34" charset="0"/>
                    <a:cs typeface="Arial" panose="020B0604020202020204" pitchFamily="34" charset="0"/>
                  </a:rPr>
                  <a:t>).</a:t>
                </a:r>
              </a:p>
              <a:p>
                <a:pPr marL="0" indent="0">
                  <a:buNone/>
                </a:pPr>
                <a:endParaRPr lang="en-AU" sz="2400" dirty="0">
                  <a:latin typeface="Trebuchet MS" panose="020B0603020202020204" pitchFamily="34" charset="0"/>
                  <a:cs typeface="Arial" panose="020B0604020202020204" pitchFamily="34" charset="0"/>
                </a:endParaRPr>
              </a:p>
              <a:p>
                <a:pPr marL="0" indent="0">
                  <a:buNone/>
                </a:pPr>
                <a:endParaRPr lang="en-AU" sz="2400" dirty="0">
                  <a:latin typeface="Trebuchet MS" panose="020B0603020202020204" pitchFamily="34" charset="0"/>
                  <a:cs typeface="Arial" panose="020B0604020202020204" pitchFamily="34" charset="0"/>
                </a:endParaRPr>
              </a:p>
              <a:p>
                <a:pPr marL="0" indent="0">
                  <a:buNone/>
                </a:pPr>
                <a:endParaRPr lang="en-AU" sz="2400" dirty="0">
                  <a:latin typeface="Trebuchet MS" panose="020B0603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29456" y="1363885"/>
                <a:ext cx="8001000" cy="4081339"/>
              </a:xfrm>
              <a:blipFill rotWithShape="0">
                <a:blip r:embed="rId3"/>
                <a:stretch>
                  <a:fillRect l="-1220" t="-1196" r="-1143"/>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22</a:t>
            </a:fld>
            <a:endParaRPr lang="en-AU" altLang="en-US" sz="1400" b="1" baseline="0" dirty="0">
              <a:latin typeface="Trebuchet MS" pitchFamily="34" charset="0"/>
              <a:cs typeface="Arial" pitchFamily="34" charset="0"/>
            </a:endParaRPr>
          </a:p>
        </p:txBody>
      </p:sp>
    </p:spTree>
    <p:custDataLst>
      <p:tags r:id="rId1"/>
    </p:custDataLst>
    <p:extLst>
      <p:ext uri="{BB962C8B-B14F-4D97-AF65-F5344CB8AC3E}">
        <p14:creationId xmlns:p14="http://schemas.microsoft.com/office/powerpoint/2010/main" val="196601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6024" y="404813"/>
            <a:ext cx="7772400" cy="647700"/>
          </a:xfrm>
        </p:spPr>
        <p:txBody>
          <a:bodyPr/>
          <a:lstStyle/>
          <a:p>
            <a:pPr algn="l" eaLnBrk="1" hangingPunct="1">
              <a:defRPr/>
            </a:pPr>
            <a:r>
              <a:rPr altLang="en-US" sz="3600" cap="none" dirty="0">
                <a:solidFill>
                  <a:srgbClr val="EA0088"/>
                </a:solidFill>
                <a:latin typeface="Trebuchet MS" panose="020B0603020202020204" pitchFamily="34" charset="0"/>
              </a:rPr>
              <a:t>'Best' estimator</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75456" y="1340768"/>
                <a:ext cx="8001000" cy="4297363"/>
              </a:xfrm>
            </p:spPr>
            <p:txBody>
              <a:bodyPr/>
              <a:lstStyle/>
              <a:p>
                <a:pPr marL="0" indent="0">
                  <a:buNone/>
                </a:pPr>
                <a:r>
                  <a:rPr lang="en-AU" sz="2400" dirty="0">
                    <a:latin typeface="Trebuchet MS" panose="020B0603020202020204" pitchFamily="34" charset="0"/>
                  </a:rPr>
                  <a:t>The sample mean </a:t>
                </a:r>
                <a14:m>
                  <m:oMath xmlns:m="http://schemas.openxmlformats.org/officeDocument/2006/math">
                    <m:r>
                      <a:rPr lang="en-AU" sz="2400" b="0" i="0" smtClean="0">
                        <a:latin typeface="Cambria Math"/>
                      </a:rPr>
                      <m:t>(</m:t>
                    </m:r>
                    <m:acc>
                      <m:accPr>
                        <m:chr m:val="̅"/>
                        <m:ctrlPr>
                          <a:rPr lang="en-AU" sz="2400" i="1">
                            <a:latin typeface="Cambria Math" panose="02040503050406030204" pitchFamily="18" charset="0"/>
                          </a:rPr>
                        </m:ctrlPr>
                      </m:accPr>
                      <m:e>
                        <m:r>
                          <a:rPr lang="en-AU" sz="2400" i="1">
                            <a:latin typeface="Cambria Math"/>
                          </a:rPr>
                          <m:t>𝑋</m:t>
                        </m:r>
                      </m:e>
                    </m:acc>
                  </m:oMath>
                </a14:m>
                <a:r>
                  <a:rPr lang="en-AU" sz="2400" dirty="0">
                    <a:latin typeface="Trebuchet MS" panose="020B0603020202020204" pitchFamily="34" charset="0"/>
                  </a:rPr>
                  <a:t>) is</a:t>
                </a:r>
              </a:p>
              <a:p>
                <a:pPr marL="0" indent="0">
                  <a:buNone/>
                </a:pPr>
                <a:r>
                  <a:rPr lang="en-AU" sz="2400" dirty="0">
                    <a:solidFill>
                      <a:schemeClr val="accent1"/>
                    </a:solidFill>
                    <a:latin typeface="Trebuchet MS" panose="020B0603020202020204" pitchFamily="34" charset="0"/>
                  </a:rPr>
                  <a:t>	(</a:t>
                </a:r>
                <a:r>
                  <a:rPr lang="en-AU" sz="2400" dirty="0" err="1">
                    <a:solidFill>
                      <a:schemeClr val="accent1"/>
                    </a:solidFill>
                    <a:latin typeface="Trebuchet MS" panose="020B0603020202020204" pitchFamily="34" charset="0"/>
                  </a:rPr>
                  <a:t>i</a:t>
                </a:r>
                <a:r>
                  <a:rPr lang="en-AU" sz="2400" dirty="0">
                    <a:solidFill>
                      <a:schemeClr val="accent1"/>
                    </a:solidFill>
                    <a:latin typeface="Trebuchet MS" panose="020B0603020202020204" pitchFamily="34" charset="0"/>
                  </a:rPr>
                  <a:t>) 		unbiased,</a:t>
                </a:r>
              </a:p>
              <a:p>
                <a:pPr marL="0" indent="0">
                  <a:buNone/>
                </a:pPr>
                <a:r>
                  <a:rPr lang="en-AU" sz="2400" dirty="0">
                    <a:solidFill>
                      <a:srgbClr val="00B050"/>
                    </a:solidFill>
                    <a:latin typeface="Trebuchet MS" panose="020B0603020202020204" pitchFamily="34" charset="0"/>
                  </a:rPr>
                  <a:t>	(ii)		consistent</a:t>
                </a:r>
              </a:p>
              <a:p>
                <a:pPr marL="0" indent="0">
                  <a:buNone/>
                </a:pPr>
                <a:r>
                  <a:rPr lang="en-AU" sz="2400" dirty="0">
                    <a:solidFill>
                      <a:schemeClr val="tx1">
                        <a:lumMod val="75000"/>
                        <a:lumOff val="25000"/>
                      </a:schemeClr>
                    </a:solidFill>
                    <a:latin typeface="Trebuchet MS" panose="020B0603020202020204" pitchFamily="34" charset="0"/>
                  </a:rPr>
                  <a:t>	(iii)	relatively efficient</a:t>
                </a:r>
              </a:p>
              <a:p>
                <a:pPr marL="0" indent="0">
                  <a:spcAft>
                    <a:spcPts val="1200"/>
                  </a:spcAft>
                  <a:buNone/>
                </a:pPr>
                <a:r>
                  <a:rPr lang="en-AU" sz="2400" dirty="0">
                    <a:latin typeface="Trebuchet MS" panose="020B0603020202020204" pitchFamily="34" charset="0"/>
                  </a:rPr>
                  <a:t>estimator of the population mean (</a:t>
                </a:r>
                <a:r>
                  <a:rPr lang="en-AU" sz="2400" dirty="0">
                    <a:latin typeface="Trebuchet MS" panose="020B0603020202020204" pitchFamily="34" charset="0"/>
                    <a:sym typeface="Symbol"/>
                  </a:rPr>
                  <a:t>).</a:t>
                </a:r>
              </a:p>
              <a:p>
                <a:pPr marL="0" indent="0">
                  <a:buNone/>
                </a:pPr>
                <a:r>
                  <a:rPr lang="en-AU" sz="2400" dirty="0">
                    <a:solidFill>
                      <a:schemeClr val="tx1"/>
                    </a:solidFill>
                    <a:latin typeface="Trebuchet MS" panose="020B0603020202020204" pitchFamily="34" charset="0"/>
                  </a:rPr>
                  <a:t>Thus, the sample mean (</a:t>
                </a:r>
                <a14:m>
                  <m:oMath xmlns:m="http://schemas.openxmlformats.org/officeDocument/2006/math">
                    <m:acc>
                      <m:accPr>
                        <m:chr m:val="̅"/>
                        <m:ctrlPr>
                          <a:rPr lang="en-AU" sz="2400" i="1">
                            <a:solidFill>
                              <a:schemeClr val="tx1"/>
                            </a:solidFill>
                            <a:latin typeface="Cambria Math" panose="02040503050406030204" pitchFamily="18" charset="0"/>
                          </a:rPr>
                        </m:ctrlPr>
                      </m:accPr>
                      <m:e>
                        <m:r>
                          <a:rPr lang="en-AU" sz="2400" i="1">
                            <a:solidFill>
                              <a:schemeClr val="tx1"/>
                            </a:solidFill>
                            <a:latin typeface="Cambria Math"/>
                          </a:rPr>
                          <m:t>𝑋</m:t>
                        </m:r>
                      </m:e>
                    </m:acc>
                  </m:oMath>
                </a14:m>
                <a:r>
                  <a:rPr lang="en-AU" sz="2400" dirty="0">
                    <a:solidFill>
                      <a:schemeClr val="tx1"/>
                    </a:solidFill>
                    <a:latin typeface="Trebuchet MS" panose="020B0603020202020204" pitchFamily="34" charset="0"/>
                  </a:rPr>
                  <a:t>) is the ‘best’ estimator of the population mean </a:t>
                </a:r>
                <a:r>
                  <a:rPr lang="en-AU" sz="2400" dirty="0">
                    <a:solidFill>
                      <a:schemeClr val="tx1"/>
                    </a:solidFill>
                    <a:latin typeface="Trebuchet MS" panose="020B0603020202020204" pitchFamily="34" charset="0"/>
                    <a:sym typeface="Symbol"/>
                  </a:rPr>
                  <a:t>.</a:t>
                </a:r>
                <a:endParaRPr lang="en-AU" sz="2400" dirty="0">
                  <a:solidFill>
                    <a:schemeClr val="tx1"/>
                  </a:solidFill>
                  <a:latin typeface="Trebuchet MS" panose="020B0603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75456" y="1340768"/>
                <a:ext cx="8001000" cy="4297363"/>
              </a:xfrm>
              <a:blipFill rotWithShape="1">
                <a:blip r:embed="rId3" cstate="print"/>
                <a:stretch>
                  <a:fillRect l="-1220" t="-1135" r="-1677"/>
                </a:stretch>
              </a:blipFill>
            </p:spPr>
            <p:txBody>
              <a:bodyPr/>
              <a:lstStyle/>
              <a:p>
                <a:r>
                  <a:rPr lang="en-AU">
                    <a:noFill/>
                  </a:rPr>
                  <a:t> </a:t>
                </a:r>
              </a:p>
            </p:txBody>
          </p:sp>
        </mc:Fallback>
      </mc:AlternateContent>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23</a:t>
            </a:fld>
            <a:endParaRPr lang="en-AU" altLang="en-US" sz="1400" b="1" baseline="0" dirty="0">
              <a:latin typeface="Trebuchet MS" pitchFamily="34" charset="0"/>
              <a:cs typeface="Arial"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476920" y="620688"/>
            <a:ext cx="8640762" cy="1031875"/>
          </a:xfrm>
        </p:spPr>
        <p:txBody>
          <a:bodyPr/>
          <a:lstStyle/>
          <a:p>
            <a:pPr marL="900113" indent="-900113" algn="l" eaLnBrk="1" hangingPunct="1">
              <a:tabLst>
                <a:tab pos="911225" algn="l"/>
              </a:tabLst>
              <a:defRPr/>
            </a:pPr>
            <a:r>
              <a:rPr lang="en-AU" altLang="en-US" sz="3200" cap="none" dirty="0">
                <a:solidFill>
                  <a:srgbClr val="EA0088"/>
                </a:solidFill>
                <a:latin typeface="Trebuchet MS" panose="020B0603020202020204" pitchFamily="34" charset="0"/>
              </a:rPr>
              <a:t>10.</a:t>
            </a:r>
            <a:r>
              <a:rPr altLang="en-US" sz="3200" cap="none" dirty="0">
                <a:solidFill>
                  <a:srgbClr val="EA0088"/>
                </a:solidFill>
                <a:latin typeface="Trebuchet MS" panose="020B0603020202020204" pitchFamily="34" charset="0"/>
              </a:rPr>
              <a:t>2 Estimating the population mean </a:t>
            </a:r>
            <a:r>
              <a:rPr altLang="en-US" sz="3200" cap="none" dirty="0">
                <a:solidFill>
                  <a:srgbClr val="EA0088"/>
                </a:solidFill>
                <a:latin typeface="Trebuchet MS" panose="020B0603020202020204" pitchFamily="34" charset="0"/>
                <a:sym typeface="Symbol" charset="2"/>
              </a:rPr>
              <a:t> w</a:t>
            </a:r>
            <a:r>
              <a:rPr altLang="en-US" sz="3200" cap="none" dirty="0">
                <a:solidFill>
                  <a:srgbClr val="EA0088"/>
                </a:solidFill>
                <a:latin typeface="Trebuchet MS" panose="020B0603020202020204" pitchFamily="34" charset="0"/>
              </a:rPr>
              <a:t>hen the population variance </a:t>
            </a:r>
            <a:r>
              <a:rPr altLang="en-US" sz="3200" cap="none" dirty="0">
                <a:solidFill>
                  <a:srgbClr val="EA0088"/>
                </a:solidFill>
                <a:latin typeface="Trebuchet MS" panose="020B0603020202020204" pitchFamily="34" charset="0"/>
                <a:sym typeface="Symbol" charset="2"/>
              </a:rPr>
              <a:t></a:t>
            </a:r>
            <a:r>
              <a:rPr altLang="en-US" sz="3200" cap="none" baseline="30000" dirty="0">
                <a:solidFill>
                  <a:srgbClr val="EA0088"/>
                </a:solidFill>
                <a:latin typeface="Trebuchet MS" panose="020B0603020202020204" pitchFamily="34" charset="0"/>
                <a:sym typeface="Symbol" charset="2"/>
              </a:rPr>
              <a:t>2</a:t>
            </a:r>
            <a:r>
              <a:rPr altLang="en-US" sz="3200" cap="none" dirty="0">
                <a:solidFill>
                  <a:srgbClr val="EA0088"/>
                </a:solidFill>
                <a:latin typeface="Trebuchet MS" panose="020B0603020202020204" pitchFamily="34" charset="0"/>
              </a:rPr>
              <a:t> is known</a:t>
            </a:r>
          </a:p>
        </p:txBody>
      </p:sp>
      <p:graphicFrame>
        <p:nvGraphicFramePr>
          <p:cNvPr id="30724" name="Object 4"/>
          <p:cNvGraphicFramePr>
            <a:graphicFrameLocks noChangeAspect="1"/>
          </p:cNvGraphicFramePr>
          <p:nvPr>
            <p:extLst>
              <p:ext uri="{D42A27DB-BD31-4B8C-83A1-F6EECF244321}">
                <p14:modId xmlns:p14="http://schemas.microsoft.com/office/powerpoint/2010/main" val="2607333926"/>
              </p:ext>
            </p:extLst>
          </p:nvPr>
        </p:nvGraphicFramePr>
        <p:xfrm>
          <a:off x="2123728" y="4653136"/>
          <a:ext cx="3540125" cy="998538"/>
        </p:xfrm>
        <a:graphic>
          <a:graphicData uri="http://schemas.openxmlformats.org/presentationml/2006/ole">
            <mc:AlternateContent xmlns:mc="http://schemas.openxmlformats.org/markup-compatibility/2006">
              <mc:Choice xmlns:v="urn:schemas-microsoft-com:vml" Requires="v">
                <p:oleObj spid="_x0000_s30883" name="Equation" r:id="rId4" imgW="1485900" imgH="419100" progId="Equation.DSMT4">
                  <p:embed/>
                </p:oleObj>
              </mc:Choice>
              <mc:Fallback>
                <p:oleObj name="Equation" r:id="rId4" imgW="1485900" imgH="419100" progId="Equation.DSMT4">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4653136"/>
                        <a:ext cx="3540125" cy="998538"/>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9552" y="1844824"/>
                <a:ext cx="8001000" cy="3456384"/>
              </a:xfrm>
            </p:spPr>
            <p:txBody>
              <a:bodyPr/>
              <a:lstStyle/>
              <a:p>
                <a:pPr marL="0" indent="0">
                  <a:spcAft>
                    <a:spcPts val="1200"/>
                  </a:spcAft>
                  <a:buNone/>
                </a:pPr>
                <a:r>
                  <a:rPr lang="en-AU" sz="2400" dirty="0">
                    <a:latin typeface="Trebuchet MS" panose="020B0603020202020204" pitchFamily="34" charset="0"/>
                  </a:rPr>
                  <a:t>How is an interval estimator produced from a sampling distribution?</a:t>
                </a:r>
              </a:p>
              <a:p>
                <a:pPr algn="just"/>
                <a:r>
                  <a:rPr lang="en-AU" sz="2200" dirty="0">
                    <a:latin typeface="Trebuchet MS" panose="020B0603020202020204" pitchFamily="34" charset="0"/>
                    <a:sym typeface="Symbol"/>
                  </a:rPr>
                  <a:t>To estimate , a sample of size </a:t>
                </a:r>
                <a:r>
                  <a:rPr lang="en-AU" sz="2200" i="1" dirty="0">
                    <a:latin typeface="Trebuchet MS" panose="020B0603020202020204" pitchFamily="34" charset="0"/>
                    <a:sym typeface="Symbol"/>
                  </a:rPr>
                  <a:t>n</a:t>
                </a:r>
                <a:r>
                  <a:rPr lang="en-AU" sz="2200" dirty="0">
                    <a:latin typeface="Trebuchet MS" panose="020B0603020202020204" pitchFamily="34" charset="0"/>
                    <a:sym typeface="Symbol"/>
                  </a:rPr>
                  <a:t> is drawn from the population, and its mean (</a:t>
                </a:r>
                <a14:m>
                  <m:oMath xmlns:m="http://schemas.openxmlformats.org/officeDocument/2006/math">
                    <m:acc>
                      <m:accPr>
                        <m:chr m:val="̅"/>
                        <m:ctrlPr>
                          <a:rPr lang="en-AU" sz="2200" i="1">
                            <a:latin typeface="Cambria Math" panose="02040503050406030204" pitchFamily="18" charset="0"/>
                          </a:rPr>
                        </m:ctrlPr>
                      </m:accPr>
                      <m:e>
                        <m:r>
                          <a:rPr lang="en-AU" sz="2200" i="1">
                            <a:latin typeface="Cambria Math"/>
                          </a:rPr>
                          <m:t>𝑋</m:t>
                        </m:r>
                      </m:e>
                    </m:acc>
                  </m:oMath>
                </a14:m>
                <a:r>
                  <a:rPr lang="en-AU" sz="2200" dirty="0">
                    <a:latin typeface="Trebuchet MS" panose="020B0603020202020204" pitchFamily="34" charset="0"/>
                  </a:rPr>
                  <a:t>) is calculated.</a:t>
                </a:r>
              </a:p>
              <a:p>
                <a:pPr algn="just"/>
                <a:r>
                  <a:rPr lang="en-AU" sz="2200" dirty="0">
                    <a:latin typeface="Trebuchet MS" panose="020B0603020202020204" pitchFamily="34" charset="0"/>
                  </a:rPr>
                  <a:t>If the population (X) is normal (or non-normal but n </a:t>
                </a:r>
                <a:r>
                  <a:rPr lang="en-AU" sz="2200" dirty="0">
                    <a:latin typeface="Trebuchet MS" panose="020B0603020202020204" pitchFamily="34" charset="0"/>
                    <a:sym typeface="Symbol"/>
                  </a:rPr>
                  <a:t> 30), </a:t>
                </a:r>
                <a14:m>
                  <m:oMath xmlns:m="http://schemas.openxmlformats.org/officeDocument/2006/math">
                    <m:acc>
                      <m:accPr>
                        <m:chr m:val="̅"/>
                        <m:ctrlPr>
                          <a:rPr lang="en-AU" sz="2200" i="1">
                            <a:latin typeface="Cambria Math" panose="02040503050406030204" pitchFamily="18" charset="0"/>
                          </a:rPr>
                        </m:ctrlPr>
                      </m:accPr>
                      <m:e>
                        <m:r>
                          <a:rPr lang="en-AU" sz="2200" i="1">
                            <a:latin typeface="Cambria Math"/>
                          </a:rPr>
                          <m:t>𝑋</m:t>
                        </m:r>
                      </m:e>
                    </m:acc>
                  </m:oMath>
                </a14:m>
                <a:r>
                  <a:rPr lang="en-AU" sz="2200" dirty="0">
                    <a:latin typeface="Trebuchet MS" panose="020B0603020202020204" pitchFamily="34" charset="0"/>
                  </a:rPr>
                  <a:t> is normally distributed (or approximately normally distributed), the standardised statistic</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9552" y="1844824"/>
                <a:ext cx="8001000" cy="3456384"/>
              </a:xfrm>
              <a:blipFill rotWithShape="1">
                <a:blip r:embed="rId6" cstate="print"/>
                <a:stretch>
                  <a:fillRect l="-1220" t="-1411" r="-991"/>
                </a:stretch>
              </a:blipFill>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24</a:t>
            </a:fld>
            <a:endParaRPr lang="en-AU" altLang="en-US" sz="1400" b="1" baseline="0" dirty="0">
              <a:latin typeface="Trebuchet MS"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503238" y="404813"/>
            <a:ext cx="8640762" cy="720725"/>
          </a:xfrm>
        </p:spPr>
        <p:txBody>
          <a:bodyPr/>
          <a:lstStyle/>
          <a:p>
            <a:pPr marL="900113" indent="-900113" algn="l" eaLnBrk="1" hangingPunct="1">
              <a:tabLst>
                <a:tab pos="911225" algn="l"/>
              </a:tabLst>
              <a:defRPr/>
            </a:pPr>
            <a:r>
              <a:rPr altLang="en-US" sz="3600" cap="none" dirty="0">
                <a:solidFill>
                  <a:srgbClr val="EA0088"/>
                </a:solidFill>
                <a:latin typeface="Trebuchet MS" panose="020B0603020202020204" pitchFamily="34" charset="0"/>
              </a:rPr>
              <a:t>Estimating </a:t>
            </a:r>
            <a:r>
              <a:rPr altLang="en-US" sz="3600" cap="none" dirty="0">
                <a:solidFill>
                  <a:srgbClr val="EA0088"/>
                </a:solidFill>
                <a:latin typeface="Trebuchet MS" panose="020B0603020202020204" pitchFamily="34" charset="0"/>
                <a:sym typeface="Symbol" charset="2"/>
              </a:rPr>
              <a:t> w</a:t>
            </a:r>
            <a:r>
              <a:rPr altLang="en-US" sz="3600" cap="none" dirty="0">
                <a:solidFill>
                  <a:srgbClr val="EA0088"/>
                </a:solidFill>
                <a:latin typeface="Trebuchet MS" panose="020B0603020202020204" pitchFamily="34" charset="0"/>
              </a:rPr>
              <a:t>hen </a:t>
            </a:r>
            <a:r>
              <a:rPr altLang="en-US" sz="3600" cap="none" dirty="0">
                <a:solidFill>
                  <a:srgbClr val="EA0088"/>
                </a:solidFill>
                <a:latin typeface="Trebuchet MS" panose="020B0603020202020204" pitchFamily="34" charset="0"/>
                <a:sym typeface="Symbol" charset="2"/>
              </a:rPr>
              <a:t></a:t>
            </a:r>
            <a:r>
              <a:rPr altLang="en-US" sz="3600" cap="none" baseline="30000" dirty="0">
                <a:solidFill>
                  <a:srgbClr val="EA0088"/>
                </a:solidFill>
                <a:latin typeface="Trebuchet MS" panose="020B0603020202020204" pitchFamily="34" charset="0"/>
                <a:sym typeface="Symbol" charset="2"/>
              </a:rPr>
              <a:t>2</a:t>
            </a:r>
            <a:r>
              <a:rPr altLang="en-US" sz="3600" cap="none" dirty="0">
                <a:solidFill>
                  <a:srgbClr val="EA0088"/>
                </a:solidFill>
                <a:latin typeface="Trebuchet MS" panose="020B0603020202020204" pitchFamily="34" charset="0"/>
              </a:rPr>
              <a:t> is known</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25</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844824"/>
            <a:ext cx="8217588" cy="280145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AutoShape 2"/>
          <p:cNvSpPr>
            <a:spLocks noChangeArrowheads="1"/>
          </p:cNvSpPr>
          <p:nvPr/>
        </p:nvSpPr>
        <p:spPr bwMode="auto">
          <a:xfrm>
            <a:off x="2033588" y="4846638"/>
            <a:ext cx="5111750" cy="762000"/>
          </a:xfrm>
          <a:prstGeom prst="roundRect">
            <a:avLst>
              <a:gd name="adj" fmla="val 16667"/>
            </a:avLst>
          </a:prstGeom>
          <a:solidFill>
            <a:srgbClr val="FF99FF"/>
          </a:solidFill>
          <a:ln w="9525">
            <a:solidFill>
              <a:schemeClr val="tx1"/>
            </a:solidFill>
            <a:round/>
            <a:headEnd/>
            <a:tailEnd/>
          </a:ln>
          <a:effectLst>
            <a:outerShdw dist="107763" dir="18900000" algn="ctr" rotWithShape="0">
              <a:schemeClr val="bg2"/>
            </a:outerShdw>
          </a:effec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graphicFrame>
        <p:nvGraphicFramePr>
          <p:cNvPr id="423939" name="Object 3"/>
          <p:cNvGraphicFramePr>
            <a:graphicFrameLocks noChangeAspect="1"/>
          </p:cNvGraphicFramePr>
          <p:nvPr>
            <p:extLst>
              <p:ext uri="{D42A27DB-BD31-4B8C-83A1-F6EECF244321}">
                <p14:modId xmlns:p14="http://schemas.microsoft.com/office/powerpoint/2010/main" val="2357432123"/>
              </p:ext>
            </p:extLst>
          </p:nvPr>
        </p:nvGraphicFramePr>
        <p:xfrm>
          <a:off x="889000" y="2546350"/>
          <a:ext cx="7029450" cy="2949575"/>
        </p:xfrm>
        <a:graphic>
          <a:graphicData uri="http://schemas.openxmlformats.org/presentationml/2006/ole">
            <mc:AlternateContent xmlns:mc="http://schemas.openxmlformats.org/markup-compatibility/2006">
              <mc:Choice xmlns:v="urn:schemas-microsoft-com:vml" Requires="v">
                <p:oleObj spid="_x0000_s32949" name="Equation" r:id="rId4" imgW="3593880" imgH="1625400" progId="Equation.DSMT4">
                  <p:embed/>
                </p:oleObj>
              </mc:Choice>
              <mc:Fallback>
                <p:oleObj name="Equation" r:id="rId4" imgW="3593880" imgH="1625400" progId="Equation.DSMT4">
                  <p:embed/>
                  <p:pic>
                    <p:nvPicPr>
                      <p:cNvPr id="0" name="Picture 156"/>
                      <p:cNvPicPr>
                        <a:picLocks noChangeAspect="1" noChangeArrowheads="1"/>
                      </p:cNvPicPr>
                      <p:nvPr/>
                    </p:nvPicPr>
                    <p:blipFill>
                      <a:blip r:embed="rId5"/>
                      <a:srcRect/>
                      <a:stretch>
                        <a:fillRect/>
                      </a:stretch>
                    </p:blipFill>
                    <p:spPr bwMode="auto">
                      <a:xfrm>
                        <a:off x="889000" y="2546350"/>
                        <a:ext cx="7029450" cy="2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0" name="Rectangle 4"/>
          <p:cNvSpPr>
            <a:spLocks noGrp="1" noChangeArrowheads="1"/>
          </p:cNvSpPr>
          <p:nvPr>
            <p:ph idx="1"/>
          </p:nvPr>
        </p:nvSpPr>
        <p:spPr>
          <a:xfrm>
            <a:off x="119063" y="1196975"/>
            <a:ext cx="8148637" cy="1295400"/>
          </a:xfrm>
        </p:spPr>
        <p:txBody>
          <a:bodyPr/>
          <a:lstStyle/>
          <a:p>
            <a:pPr algn="just" eaLnBrk="1" hangingPunct="1">
              <a:spcBef>
                <a:spcPct val="0"/>
              </a:spcBef>
              <a:buFontTx/>
              <a:buNone/>
              <a:defRPr/>
            </a:pPr>
            <a:r>
              <a:rPr lang="en-US" altLang="en-US" sz="2400" dirty="0">
                <a:latin typeface="Trebuchet MS" panose="020B0603020202020204" pitchFamily="34" charset="0"/>
                <a:cs typeface="Arial" pitchFamily="34" charset="0"/>
              </a:rPr>
              <a:t>	For example, for </a:t>
            </a:r>
            <a:r>
              <a:rPr lang="en-US" altLang="en-US" sz="2400" dirty="0">
                <a:latin typeface="Trebuchet MS" panose="020B0603020202020204" pitchFamily="34" charset="0"/>
                <a:cs typeface="Arial" pitchFamily="34" charset="0"/>
                <a:sym typeface="Symbol" pitchFamily="18" charset="2"/>
              </a:rPr>
              <a:t></a:t>
            </a:r>
            <a:r>
              <a:rPr lang="en-US" altLang="en-US" sz="2400" dirty="0">
                <a:latin typeface="Trebuchet MS" panose="020B0603020202020204" pitchFamily="34" charset="0"/>
                <a:cs typeface="Arial" pitchFamily="34" charset="0"/>
              </a:rPr>
              <a:t> = 0.05, the symmetry of the normal distribution with the sampling distribution of the sample mean leads to:</a:t>
            </a:r>
          </a:p>
        </p:txBody>
      </p:sp>
      <p:sp>
        <p:nvSpPr>
          <p:cNvPr id="423941" name="Rectangle 5"/>
          <p:cNvSpPr>
            <a:spLocks noChangeArrowheads="1"/>
          </p:cNvSpPr>
          <p:nvPr/>
        </p:nvSpPr>
        <p:spPr bwMode="auto">
          <a:xfrm>
            <a:off x="5568950" y="2941638"/>
            <a:ext cx="6858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grpSp>
        <p:nvGrpSpPr>
          <p:cNvPr id="2" name="Group 6"/>
          <p:cNvGrpSpPr>
            <a:grpSpLocks/>
          </p:cNvGrpSpPr>
          <p:nvPr/>
        </p:nvGrpSpPr>
        <p:grpSpPr bwMode="auto">
          <a:xfrm>
            <a:off x="1186897" y="3716338"/>
            <a:ext cx="3097088" cy="685800"/>
            <a:chOff x="959" y="2832"/>
            <a:chExt cx="2065" cy="432"/>
          </a:xfrm>
        </p:grpSpPr>
        <p:sp>
          <p:nvSpPr>
            <p:cNvPr id="32793" name="Rectangle 7"/>
            <p:cNvSpPr>
              <a:spLocks noChangeArrowheads="1"/>
            </p:cNvSpPr>
            <p:nvPr/>
          </p:nvSpPr>
          <p:spPr bwMode="auto">
            <a:xfrm>
              <a:off x="959" y="2832"/>
              <a:ext cx="729"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32794" name="Rectangle 8"/>
            <p:cNvSpPr>
              <a:spLocks noChangeArrowheads="1"/>
            </p:cNvSpPr>
            <p:nvPr/>
          </p:nvSpPr>
          <p:spPr bwMode="auto">
            <a:xfrm>
              <a:off x="2410" y="2832"/>
              <a:ext cx="614"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grpSp>
      <p:grpSp>
        <p:nvGrpSpPr>
          <p:cNvPr id="3" name="Group 9"/>
          <p:cNvGrpSpPr>
            <a:grpSpLocks/>
          </p:cNvGrpSpPr>
          <p:nvPr/>
        </p:nvGrpSpPr>
        <p:grpSpPr bwMode="auto">
          <a:xfrm>
            <a:off x="2392363" y="2979738"/>
            <a:ext cx="4411662" cy="787400"/>
            <a:chOff x="1824" y="2384"/>
            <a:chExt cx="2779" cy="496"/>
          </a:xfrm>
        </p:grpSpPr>
        <p:sp>
          <p:nvSpPr>
            <p:cNvPr id="32791" name="Line 10"/>
            <p:cNvSpPr>
              <a:spLocks noChangeShapeType="1"/>
            </p:cNvSpPr>
            <p:nvPr/>
          </p:nvSpPr>
          <p:spPr bwMode="auto">
            <a:xfrm flipH="1">
              <a:off x="1824" y="2384"/>
              <a:ext cx="1600" cy="4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2792" name="Line 11"/>
            <p:cNvSpPr>
              <a:spLocks noChangeShapeType="1"/>
            </p:cNvSpPr>
            <p:nvPr/>
          </p:nvSpPr>
          <p:spPr bwMode="auto">
            <a:xfrm flipH="1">
              <a:off x="3120" y="2408"/>
              <a:ext cx="1483"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4" name="Group 12"/>
          <p:cNvGrpSpPr>
            <a:grpSpLocks/>
          </p:cNvGrpSpPr>
          <p:nvPr/>
        </p:nvGrpSpPr>
        <p:grpSpPr bwMode="auto">
          <a:xfrm>
            <a:off x="5284731" y="2988653"/>
            <a:ext cx="1752600" cy="228600"/>
            <a:chOff x="3600" y="2304"/>
            <a:chExt cx="1104" cy="144"/>
          </a:xfrm>
        </p:grpSpPr>
        <p:sp>
          <p:nvSpPr>
            <p:cNvPr id="32789" name="Line 13"/>
            <p:cNvSpPr>
              <a:spLocks noChangeShapeType="1"/>
            </p:cNvSpPr>
            <p:nvPr/>
          </p:nvSpPr>
          <p:spPr bwMode="auto">
            <a:xfrm flipH="1" flipV="1">
              <a:off x="3600" y="2304"/>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2790" name="Freeform 14"/>
            <p:cNvSpPr>
              <a:spLocks/>
            </p:cNvSpPr>
            <p:nvPr/>
          </p:nvSpPr>
          <p:spPr bwMode="auto">
            <a:xfrm>
              <a:off x="4224" y="2304"/>
              <a:ext cx="480" cy="144"/>
            </a:xfrm>
            <a:custGeom>
              <a:avLst/>
              <a:gdLst>
                <a:gd name="T0" fmla="*/ 0 w 480"/>
                <a:gd name="T1" fmla="*/ 144 h 144"/>
                <a:gd name="T2" fmla="*/ 384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144"/>
                  </a:moveTo>
                  <a:lnTo>
                    <a:pt x="384" y="144"/>
                  </a:lnTo>
                  <a:lnTo>
                    <a:pt x="48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nvGrpSpPr>
          <p:cNvPr id="5" name="Group 15"/>
          <p:cNvGrpSpPr>
            <a:grpSpLocks/>
          </p:cNvGrpSpPr>
          <p:nvPr/>
        </p:nvGrpSpPr>
        <p:grpSpPr bwMode="auto">
          <a:xfrm>
            <a:off x="2825750" y="4160838"/>
            <a:ext cx="1981200" cy="914400"/>
            <a:chOff x="2064" y="3120"/>
            <a:chExt cx="1248" cy="576"/>
          </a:xfrm>
        </p:grpSpPr>
        <p:sp>
          <p:nvSpPr>
            <p:cNvPr id="32787" name="Line 16"/>
            <p:cNvSpPr>
              <a:spLocks noChangeShapeType="1"/>
            </p:cNvSpPr>
            <p:nvPr/>
          </p:nvSpPr>
          <p:spPr bwMode="auto">
            <a:xfrm flipH="1">
              <a:off x="2064" y="3120"/>
              <a:ext cx="192"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2788" name="Line 17"/>
            <p:cNvSpPr>
              <a:spLocks noChangeShapeType="1"/>
            </p:cNvSpPr>
            <p:nvPr/>
          </p:nvSpPr>
          <p:spPr bwMode="auto">
            <a:xfrm>
              <a:off x="2256" y="3120"/>
              <a:ext cx="1056"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423954" name="Text Box 18"/>
          <p:cNvSpPr txBox="1">
            <a:spLocks noChangeArrowheads="1"/>
          </p:cNvSpPr>
          <p:nvPr/>
        </p:nvSpPr>
        <p:spPr bwMode="auto">
          <a:xfrm>
            <a:off x="395536" y="2941638"/>
            <a:ext cx="71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 z</a:t>
            </a:r>
            <a:r>
              <a:rPr lang="en-US" altLang="en-US" sz="1800" dirty="0">
                <a:latin typeface="Arial Narrow" pitchFamily="34" charset="0"/>
              </a:rPr>
              <a:t>0.025</a:t>
            </a:r>
            <a:endParaRPr lang="en-US" altLang="en-US" sz="1800" baseline="0" dirty="0">
              <a:latin typeface="Arial Narrow" pitchFamily="34" charset="0"/>
            </a:endParaRPr>
          </a:p>
        </p:txBody>
      </p:sp>
      <p:sp>
        <p:nvSpPr>
          <p:cNvPr id="423955" name="Text Box 19"/>
          <p:cNvSpPr txBox="1">
            <a:spLocks noChangeArrowheads="1"/>
          </p:cNvSpPr>
          <p:nvPr/>
        </p:nvSpPr>
        <p:spPr bwMode="auto">
          <a:xfrm>
            <a:off x="1835696" y="2941638"/>
            <a:ext cx="596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z</a:t>
            </a:r>
            <a:r>
              <a:rPr lang="en-US" altLang="en-US" sz="1800" dirty="0">
                <a:latin typeface="Arial Narrow" pitchFamily="34" charset="0"/>
              </a:rPr>
              <a:t>0.025</a:t>
            </a:r>
            <a:endParaRPr lang="en-US" altLang="en-US" sz="1800" baseline="0" dirty="0">
              <a:latin typeface="Arial Narrow" pitchFamily="34" charset="0"/>
            </a:endParaRPr>
          </a:p>
        </p:txBody>
      </p:sp>
      <p:grpSp>
        <p:nvGrpSpPr>
          <p:cNvPr id="6" name="Group 20"/>
          <p:cNvGrpSpPr>
            <a:grpSpLocks/>
          </p:cNvGrpSpPr>
          <p:nvPr/>
        </p:nvGrpSpPr>
        <p:grpSpPr bwMode="auto">
          <a:xfrm>
            <a:off x="1052757" y="3012281"/>
            <a:ext cx="1828800" cy="228600"/>
            <a:chOff x="960" y="2304"/>
            <a:chExt cx="1152" cy="144"/>
          </a:xfrm>
        </p:grpSpPr>
        <p:sp>
          <p:nvSpPr>
            <p:cNvPr id="32785" name="Line 21"/>
            <p:cNvSpPr>
              <a:spLocks noChangeShapeType="1"/>
            </p:cNvSpPr>
            <p:nvPr/>
          </p:nvSpPr>
          <p:spPr bwMode="auto">
            <a:xfrm flipV="1">
              <a:off x="960" y="230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2786" name="Line 22"/>
            <p:cNvSpPr>
              <a:spLocks noChangeShapeType="1"/>
            </p:cNvSpPr>
            <p:nvPr/>
          </p:nvSpPr>
          <p:spPr bwMode="auto">
            <a:xfrm flipV="1">
              <a:off x="1776" y="230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423959" name="AutoShape 23"/>
          <p:cNvSpPr>
            <a:spLocks noChangeArrowheads="1"/>
          </p:cNvSpPr>
          <p:nvPr/>
        </p:nvSpPr>
        <p:spPr bwMode="auto">
          <a:xfrm>
            <a:off x="7169150" y="4770438"/>
            <a:ext cx="1295400" cy="914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en-AU"/>
          </a:p>
        </p:txBody>
      </p:sp>
      <p:sp>
        <p:nvSpPr>
          <p:cNvPr id="28" name="Rectangle 2"/>
          <p:cNvSpPr>
            <a:spLocks noGrp="1" noChangeArrowheads="1"/>
          </p:cNvSpPr>
          <p:nvPr>
            <p:ph type="title"/>
          </p:nvPr>
        </p:nvSpPr>
        <p:spPr>
          <a:xfrm>
            <a:off x="503238" y="404813"/>
            <a:ext cx="8640762" cy="720725"/>
          </a:xfrm>
        </p:spPr>
        <p:txBody>
          <a:bodyPr/>
          <a:lstStyle/>
          <a:p>
            <a:pPr marL="900113" indent="-900113" algn="l" eaLnBrk="1" hangingPunct="1">
              <a:tabLst>
                <a:tab pos="911225" algn="l"/>
              </a:tabLst>
              <a:defRPr/>
            </a:pPr>
            <a:r>
              <a:rPr altLang="en-US" sz="3600" cap="none" dirty="0">
                <a:solidFill>
                  <a:srgbClr val="EA0088"/>
                </a:solidFill>
                <a:latin typeface="Trebuchet MS" panose="020B0603020202020204" pitchFamily="34" charset="0"/>
              </a:rPr>
              <a:t>Estimating </a:t>
            </a:r>
            <a:r>
              <a:rPr altLang="en-US" sz="3600" cap="none" dirty="0">
                <a:solidFill>
                  <a:srgbClr val="EA0088"/>
                </a:solidFill>
                <a:latin typeface="Trebuchet MS" panose="020B0603020202020204" pitchFamily="34" charset="0"/>
                <a:sym typeface="Symbol" charset="2"/>
              </a:rPr>
              <a:t> w</a:t>
            </a:r>
            <a:r>
              <a:rPr altLang="en-US" sz="3600" cap="none" dirty="0">
                <a:solidFill>
                  <a:srgbClr val="EA0088"/>
                </a:solidFill>
                <a:latin typeface="Trebuchet MS" panose="020B0603020202020204" pitchFamily="34" charset="0"/>
              </a:rPr>
              <a:t>hen </a:t>
            </a:r>
            <a:r>
              <a:rPr altLang="en-US" sz="3600" cap="none" dirty="0">
                <a:solidFill>
                  <a:srgbClr val="EA0088"/>
                </a:solidFill>
                <a:latin typeface="Trebuchet MS" panose="020B0603020202020204" pitchFamily="34" charset="0"/>
                <a:sym typeface="Symbol" charset="2"/>
              </a:rPr>
              <a:t></a:t>
            </a:r>
            <a:r>
              <a:rPr altLang="en-US" sz="3600" cap="none" baseline="30000" dirty="0">
                <a:solidFill>
                  <a:srgbClr val="EA0088"/>
                </a:solidFill>
                <a:latin typeface="Trebuchet MS" panose="020B0603020202020204" pitchFamily="34" charset="0"/>
                <a:sym typeface="Symbol" charset="2"/>
              </a:rPr>
              <a:t>2</a:t>
            </a:r>
            <a:r>
              <a:rPr altLang="en-US" sz="3600" cap="none" dirty="0">
                <a:solidFill>
                  <a:srgbClr val="EA0088"/>
                </a:solidFill>
                <a:latin typeface="Trebuchet MS" panose="020B0603020202020204" pitchFamily="34" charset="0"/>
              </a:rPr>
              <a:t> is known</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2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26</a:t>
            </a:fld>
            <a:endParaRPr lang="en-AU" altLang="en-US" sz="1400" b="1" baseline="0" dirty="0">
              <a:latin typeface="Trebuchet MS"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39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3939"/>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23955"/>
                                        </p:tgtEl>
                                        <p:attrNameLst>
                                          <p:attrName>style.visibility</p:attrName>
                                        </p:attrNameLst>
                                      </p:cBhvr>
                                      <p:to>
                                        <p:strVal val="visible"/>
                                      </p:to>
                                    </p:set>
                                    <p:anim calcmode="lin" valueType="num">
                                      <p:cBhvr additive="base">
                                        <p:cTn id="14" dur="500" fill="hold"/>
                                        <p:tgtEl>
                                          <p:spTgt spid="423955"/>
                                        </p:tgtEl>
                                        <p:attrNameLst>
                                          <p:attrName>ppt_x</p:attrName>
                                        </p:attrNameLst>
                                      </p:cBhvr>
                                      <p:tavLst>
                                        <p:tav tm="0">
                                          <p:val>
                                            <p:strVal val="0-#ppt_w/2"/>
                                          </p:val>
                                        </p:tav>
                                        <p:tav tm="100000">
                                          <p:val>
                                            <p:strVal val="#ppt_x"/>
                                          </p:val>
                                        </p:tav>
                                      </p:tavLst>
                                    </p:anim>
                                    <p:anim calcmode="lin" valueType="num">
                                      <p:cBhvr additive="base">
                                        <p:cTn id="15" dur="500" fill="hold"/>
                                        <p:tgtEl>
                                          <p:spTgt spid="423955"/>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423954"/>
                                        </p:tgtEl>
                                        <p:attrNameLst>
                                          <p:attrName>style.visibility</p:attrName>
                                        </p:attrNameLst>
                                      </p:cBhvr>
                                      <p:to>
                                        <p:strVal val="visible"/>
                                      </p:to>
                                    </p:set>
                                    <p:anim calcmode="lin" valueType="num">
                                      <p:cBhvr additive="base">
                                        <p:cTn id="19" dur="500" fill="hold"/>
                                        <p:tgtEl>
                                          <p:spTgt spid="423954"/>
                                        </p:tgtEl>
                                        <p:attrNameLst>
                                          <p:attrName>ppt_x</p:attrName>
                                        </p:attrNameLst>
                                      </p:cBhvr>
                                      <p:tavLst>
                                        <p:tav tm="0">
                                          <p:val>
                                            <p:strVal val="0-#ppt_w/2"/>
                                          </p:val>
                                        </p:tav>
                                        <p:tav tm="100000">
                                          <p:val>
                                            <p:strVal val="#ppt_x"/>
                                          </p:val>
                                        </p:tav>
                                      </p:tavLst>
                                    </p:anim>
                                    <p:anim calcmode="lin" valueType="num">
                                      <p:cBhvr additive="base">
                                        <p:cTn id="20" dur="500" fill="hold"/>
                                        <p:tgtEl>
                                          <p:spTgt spid="423954"/>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500"/>
                            </p:stCondLst>
                            <p:childTnLst>
                              <p:par>
                                <p:cTn id="22" presetID="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3941"/>
                                        </p:tgtEl>
                                        <p:attrNameLst>
                                          <p:attrName>style.visibility</p:attrName>
                                        </p:attrNameLst>
                                      </p:cBhvr>
                                      <p:to>
                                        <p:strVal val="visible"/>
                                      </p:to>
                                    </p:set>
                                    <p:animEffect transition="in" filter="wipe(left)">
                                      <p:cBhvr>
                                        <p:cTn id="30" dur="500"/>
                                        <p:tgtEl>
                                          <p:spTgt spid="423941"/>
                                        </p:tgtEl>
                                      </p:cBhvr>
                                    </p:animEffect>
                                  </p:childTnLst>
                                </p:cTn>
                              </p:par>
                            </p:childTnLst>
                          </p:cTn>
                        </p:par>
                        <p:par>
                          <p:cTn id="31" fill="hold" nodeType="afterGroup">
                            <p:stCondLst>
                              <p:cond delay="500"/>
                            </p:stCondLst>
                            <p:childTnLst>
                              <p:par>
                                <p:cTn id="32" presetID="17"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ppt_x</p:attrName>
                                        </p:attrNameLst>
                                      </p:cBhvr>
                                      <p:tavLst>
                                        <p:tav tm="0">
                                          <p:val>
                                            <p:strVal val="#ppt_x"/>
                                          </p:val>
                                        </p:tav>
                                        <p:tav tm="100000">
                                          <p:val>
                                            <p:strVal val="#ppt_x"/>
                                          </p:val>
                                        </p:tav>
                                      </p:tavLst>
                                    </p:anim>
                                    <p:anim calcmode="lin" valueType="num">
                                      <p:cBhvr>
                                        <p:cTn id="35" dur="500" fill="hold"/>
                                        <p:tgtEl>
                                          <p:spTgt spid="4"/>
                                        </p:tgtEl>
                                        <p:attrNameLst>
                                          <p:attrName>ppt_y</p:attrName>
                                        </p:attrNameLst>
                                      </p:cBhvr>
                                      <p:tavLst>
                                        <p:tav tm="0">
                                          <p:val>
                                            <p:strVal val="#ppt_y+#ppt_h/2"/>
                                          </p:val>
                                        </p:tav>
                                        <p:tav tm="100000">
                                          <p:val>
                                            <p:strVal val="#ppt_y"/>
                                          </p:val>
                                        </p:tav>
                                      </p:tavLst>
                                    </p:anim>
                                    <p:anim calcmode="lin" valueType="num">
                                      <p:cBhvr>
                                        <p:cTn id="36" dur="500" fill="hold"/>
                                        <p:tgtEl>
                                          <p:spTgt spid="4"/>
                                        </p:tgtEl>
                                        <p:attrNameLst>
                                          <p:attrName>ppt_w</p:attrName>
                                        </p:attrNameLst>
                                      </p:cBhvr>
                                      <p:tavLst>
                                        <p:tav tm="0">
                                          <p:val>
                                            <p:strVal val="#ppt_w"/>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childTnLst>
                                </p:cTn>
                              </p:par>
                            </p:childTnLst>
                          </p:cTn>
                        </p:par>
                        <p:par>
                          <p:cTn id="38" fill="hold" nodeType="afterGroup">
                            <p:stCondLst>
                              <p:cond delay="1000"/>
                            </p:stCondLst>
                            <p:childTnLst>
                              <p:par>
                                <p:cTn id="39" presetID="22" presetClass="entr" presetSubtype="1" fill="hold" nodeType="afterEffect">
                                  <p:stCondLst>
                                    <p:cond delay="1000"/>
                                  </p:stCondLst>
                                  <p:childTnLst>
                                    <p:set>
                                      <p:cBhvr>
                                        <p:cTn id="40" dur="1" fill="hold">
                                          <p:stCondLst>
                                            <p:cond delay="0"/>
                                          </p:stCondLst>
                                        </p:cTn>
                                        <p:tgtEl>
                                          <p:spTgt spid="3"/>
                                        </p:tgtEl>
                                        <p:attrNameLst>
                                          <p:attrName>style.visibility</p:attrName>
                                        </p:attrNameLst>
                                      </p:cBhvr>
                                      <p:to>
                                        <p:strVal val="visible"/>
                                      </p:to>
                                    </p:set>
                                    <p:animEffect transition="in" filter="wipe(up)">
                                      <p:cBhvr>
                                        <p:cTn id="41" dur="500"/>
                                        <p:tgtEl>
                                          <p:spTgt spid="3"/>
                                        </p:tgtEl>
                                      </p:cBhvr>
                                    </p:animEffect>
                                  </p:childTnLst>
                                </p:cTn>
                              </p:par>
                            </p:childTnLst>
                          </p:cTn>
                        </p:par>
                        <p:par>
                          <p:cTn id="42" fill="hold" nodeType="afterGroup">
                            <p:stCondLst>
                              <p:cond delay="2500"/>
                            </p:stCondLst>
                            <p:childTnLst>
                              <p:par>
                                <p:cTn id="43" presetID="22" presetClass="entr" presetSubtype="1"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par>
                          <p:cTn id="46" fill="hold" nodeType="afterGroup">
                            <p:stCondLst>
                              <p:cond delay="3000"/>
                            </p:stCondLst>
                            <p:childTnLst>
                              <p:par>
                                <p:cTn id="47" presetID="1" presetClass="entr" presetSubtype="0" fill="hold" grpId="0" nodeType="afterEffect">
                                  <p:stCondLst>
                                    <p:cond delay="0"/>
                                  </p:stCondLst>
                                  <p:childTnLst>
                                    <p:set>
                                      <p:cBhvr>
                                        <p:cTn id="48" dur="1" fill="hold">
                                          <p:stCondLst>
                                            <p:cond delay="499"/>
                                          </p:stCondLst>
                                        </p:cTn>
                                        <p:tgtEl>
                                          <p:spTgt spid="4239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423959"/>
                                        </p:tgtEl>
                                        <p:attrNameLst>
                                          <p:attrName>style.visibility</p:attrName>
                                        </p:attrNameLst>
                                      </p:cBhvr>
                                      <p:to>
                                        <p:strVal val="visible"/>
                                      </p:to>
                                    </p:set>
                                    <p:anim calcmode="lin" valueType="num">
                                      <p:cBhvr>
                                        <p:cTn id="58" dur="500" fill="hold"/>
                                        <p:tgtEl>
                                          <p:spTgt spid="423959"/>
                                        </p:tgtEl>
                                        <p:attrNameLst>
                                          <p:attrName>ppt_x</p:attrName>
                                        </p:attrNameLst>
                                      </p:cBhvr>
                                      <p:tavLst>
                                        <p:tav tm="0">
                                          <p:val>
                                            <p:strVal val="#ppt_x-#ppt_w/2"/>
                                          </p:val>
                                        </p:tav>
                                        <p:tav tm="100000">
                                          <p:val>
                                            <p:strVal val="#ppt_x"/>
                                          </p:val>
                                        </p:tav>
                                      </p:tavLst>
                                    </p:anim>
                                    <p:anim calcmode="lin" valueType="num">
                                      <p:cBhvr>
                                        <p:cTn id="59" dur="500" fill="hold"/>
                                        <p:tgtEl>
                                          <p:spTgt spid="423959"/>
                                        </p:tgtEl>
                                        <p:attrNameLst>
                                          <p:attrName>ppt_y</p:attrName>
                                        </p:attrNameLst>
                                      </p:cBhvr>
                                      <p:tavLst>
                                        <p:tav tm="0">
                                          <p:val>
                                            <p:strVal val="#ppt_y"/>
                                          </p:val>
                                        </p:tav>
                                        <p:tav tm="100000">
                                          <p:val>
                                            <p:strVal val="#ppt_y"/>
                                          </p:val>
                                        </p:tav>
                                      </p:tavLst>
                                    </p:anim>
                                    <p:anim calcmode="lin" valueType="num">
                                      <p:cBhvr>
                                        <p:cTn id="60" dur="500" fill="hold"/>
                                        <p:tgtEl>
                                          <p:spTgt spid="423959"/>
                                        </p:tgtEl>
                                        <p:attrNameLst>
                                          <p:attrName>ppt_w</p:attrName>
                                        </p:attrNameLst>
                                      </p:cBhvr>
                                      <p:tavLst>
                                        <p:tav tm="0">
                                          <p:val>
                                            <p:fltVal val="0"/>
                                          </p:val>
                                        </p:tav>
                                        <p:tav tm="100000">
                                          <p:val>
                                            <p:strVal val="#ppt_w"/>
                                          </p:val>
                                        </p:tav>
                                      </p:tavLst>
                                    </p:anim>
                                    <p:anim calcmode="lin" valueType="num">
                                      <p:cBhvr>
                                        <p:cTn id="61" dur="500" fill="hold"/>
                                        <p:tgtEl>
                                          <p:spTgt spid="4239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animBg="1"/>
      <p:bldP spid="423940" grpId="0" build="p" autoUpdateAnimBg="0"/>
      <p:bldP spid="423941" grpId="0" animBg="1"/>
      <p:bldP spid="423954" grpId="0" autoUpdateAnimBg="0"/>
      <p:bldP spid="423955" grpId="0" autoUpdateAnimBg="0"/>
      <p:bldP spid="4239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873125" y="1514475"/>
            <a:ext cx="2744788" cy="2544763"/>
            <a:chOff x="1152" y="919"/>
            <a:chExt cx="1729" cy="1603"/>
          </a:xfrm>
        </p:grpSpPr>
        <p:grpSp>
          <p:nvGrpSpPr>
            <p:cNvPr id="33824" name="Group 3"/>
            <p:cNvGrpSpPr>
              <a:grpSpLocks/>
            </p:cNvGrpSpPr>
            <p:nvPr/>
          </p:nvGrpSpPr>
          <p:grpSpPr bwMode="auto">
            <a:xfrm>
              <a:off x="1152" y="919"/>
              <a:ext cx="1696" cy="1603"/>
              <a:chOff x="2160" y="672"/>
              <a:chExt cx="2135" cy="833"/>
            </a:xfrm>
          </p:grpSpPr>
          <p:sp>
            <p:nvSpPr>
              <p:cNvPr id="33826" name="Freeform 4"/>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3827" name="Freeform 5"/>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33825" name="Line 6"/>
            <p:cNvSpPr>
              <a:spLocks noChangeShapeType="1"/>
            </p:cNvSpPr>
            <p:nvPr/>
          </p:nvSpPr>
          <p:spPr bwMode="auto">
            <a:xfrm>
              <a:off x="1165" y="2514"/>
              <a:ext cx="17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3795" name="Group 7"/>
          <p:cNvGrpSpPr>
            <a:grpSpLocks/>
          </p:cNvGrpSpPr>
          <p:nvPr/>
        </p:nvGrpSpPr>
        <p:grpSpPr bwMode="auto">
          <a:xfrm>
            <a:off x="4206875" y="3318793"/>
            <a:ext cx="4116388" cy="1730375"/>
            <a:chOff x="2256" y="2208"/>
            <a:chExt cx="2593" cy="1090"/>
          </a:xfrm>
        </p:grpSpPr>
        <p:grpSp>
          <p:nvGrpSpPr>
            <p:cNvPr id="33820" name="Group 8"/>
            <p:cNvGrpSpPr>
              <a:grpSpLocks/>
            </p:cNvGrpSpPr>
            <p:nvPr/>
          </p:nvGrpSpPr>
          <p:grpSpPr bwMode="auto">
            <a:xfrm>
              <a:off x="2256" y="2208"/>
              <a:ext cx="2552" cy="1082"/>
              <a:chOff x="2160" y="672"/>
              <a:chExt cx="2135" cy="833"/>
            </a:xfrm>
          </p:grpSpPr>
          <p:sp>
            <p:nvSpPr>
              <p:cNvPr id="33822" name="Freeform 9"/>
              <p:cNvSpPr>
                <a:spLocks/>
              </p:cNvSpPr>
              <p:nvPr/>
            </p:nvSpPr>
            <p:spPr bwMode="auto">
              <a:xfrm>
                <a:off x="2160" y="672"/>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3823" name="Freeform 10"/>
              <p:cNvSpPr>
                <a:spLocks/>
              </p:cNvSpPr>
              <p:nvPr/>
            </p:nvSpPr>
            <p:spPr bwMode="auto">
              <a:xfrm flipH="1">
                <a:off x="3191" y="673"/>
                <a:ext cx="1104" cy="832"/>
              </a:xfrm>
              <a:custGeom>
                <a:avLst/>
                <a:gdLst>
                  <a:gd name="T0" fmla="*/ 0 w 1104"/>
                  <a:gd name="T1" fmla="*/ 832 h 832"/>
                  <a:gd name="T2" fmla="*/ 336 w 1104"/>
                  <a:gd name="T3" fmla="*/ 736 h 832"/>
                  <a:gd name="T4" fmla="*/ 528 w 1104"/>
                  <a:gd name="T5" fmla="*/ 544 h 832"/>
                  <a:gd name="T6" fmla="*/ 672 w 1104"/>
                  <a:gd name="T7" fmla="*/ 352 h 832"/>
                  <a:gd name="T8" fmla="*/ 864 w 1104"/>
                  <a:gd name="T9" fmla="*/ 112 h 832"/>
                  <a:gd name="T10" fmla="*/ 1008 w 1104"/>
                  <a:gd name="T11" fmla="*/ 16 h 832"/>
                  <a:gd name="T12" fmla="*/ 1104 w 1104"/>
                  <a:gd name="T13" fmla="*/ 16 h 832"/>
                  <a:gd name="T14" fmla="*/ 0 60000 65536"/>
                  <a:gd name="T15" fmla="*/ 0 60000 65536"/>
                  <a:gd name="T16" fmla="*/ 0 60000 65536"/>
                  <a:gd name="T17" fmla="*/ 0 60000 65536"/>
                  <a:gd name="T18" fmla="*/ 0 60000 65536"/>
                  <a:gd name="T19" fmla="*/ 0 60000 65536"/>
                  <a:gd name="T20" fmla="*/ 0 60000 65536"/>
                  <a:gd name="T21" fmla="*/ 0 w 1104"/>
                  <a:gd name="T22" fmla="*/ 0 h 832"/>
                  <a:gd name="T23" fmla="*/ 1104 w 1104"/>
                  <a:gd name="T24" fmla="*/ 832 h 8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4" h="832">
                    <a:moveTo>
                      <a:pt x="0" y="832"/>
                    </a:moveTo>
                    <a:cubicBezTo>
                      <a:pt x="124" y="808"/>
                      <a:pt x="248" y="784"/>
                      <a:pt x="336" y="736"/>
                    </a:cubicBezTo>
                    <a:cubicBezTo>
                      <a:pt x="424" y="688"/>
                      <a:pt x="472" y="608"/>
                      <a:pt x="528" y="544"/>
                    </a:cubicBezTo>
                    <a:cubicBezTo>
                      <a:pt x="584" y="480"/>
                      <a:pt x="616" y="424"/>
                      <a:pt x="672" y="352"/>
                    </a:cubicBezTo>
                    <a:cubicBezTo>
                      <a:pt x="728" y="280"/>
                      <a:pt x="808" y="168"/>
                      <a:pt x="864" y="112"/>
                    </a:cubicBezTo>
                    <a:cubicBezTo>
                      <a:pt x="920" y="56"/>
                      <a:pt x="968" y="32"/>
                      <a:pt x="1008" y="16"/>
                    </a:cubicBezTo>
                    <a:cubicBezTo>
                      <a:pt x="1048" y="0"/>
                      <a:pt x="1076" y="8"/>
                      <a:pt x="1104" y="16"/>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sp>
          <p:nvSpPr>
            <p:cNvPr id="33821" name="Line 11"/>
            <p:cNvSpPr>
              <a:spLocks noChangeShapeType="1"/>
            </p:cNvSpPr>
            <p:nvPr/>
          </p:nvSpPr>
          <p:spPr bwMode="auto">
            <a:xfrm flipV="1">
              <a:off x="2263" y="3290"/>
              <a:ext cx="2586" cy="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33796" name="Line 12"/>
          <p:cNvSpPr>
            <a:spLocks noChangeShapeType="1"/>
          </p:cNvSpPr>
          <p:nvPr/>
        </p:nvSpPr>
        <p:spPr bwMode="auto">
          <a:xfrm>
            <a:off x="1427163" y="3495675"/>
            <a:ext cx="0"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797" name="Line 13"/>
          <p:cNvSpPr>
            <a:spLocks noChangeShapeType="1"/>
          </p:cNvSpPr>
          <p:nvPr/>
        </p:nvSpPr>
        <p:spPr bwMode="auto">
          <a:xfrm>
            <a:off x="3006725" y="3495675"/>
            <a:ext cx="0"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798" name="Line 14"/>
          <p:cNvSpPr>
            <a:spLocks noChangeShapeType="1"/>
          </p:cNvSpPr>
          <p:nvPr/>
        </p:nvSpPr>
        <p:spPr bwMode="auto">
          <a:xfrm>
            <a:off x="4978400" y="476659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799" name="Line 15"/>
          <p:cNvSpPr>
            <a:spLocks noChangeShapeType="1"/>
          </p:cNvSpPr>
          <p:nvPr/>
        </p:nvSpPr>
        <p:spPr bwMode="auto">
          <a:xfrm>
            <a:off x="7499350" y="476659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800" name="Text Box 16"/>
          <p:cNvSpPr txBox="1">
            <a:spLocks noChangeArrowheads="1"/>
          </p:cNvSpPr>
          <p:nvPr/>
        </p:nvSpPr>
        <p:spPr bwMode="auto">
          <a:xfrm>
            <a:off x="1406525" y="3630613"/>
            <a:ext cx="658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a:latin typeface="Arial Narrow" pitchFamily="34" charset="0"/>
              </a:rPr>
              <a:t>-1.96</a:t>
            </a:r>
          </a:p>
        </p:txBody>
      </p:sp>
      <p:sp>
        <p:nvSpPr>
          <p:cNvPr id="33801" name="Text Box 17"/>
          <p:cNvSpPr txBox="1">
            <a:spLocks noChangeArrowheads="1"/>
          </p:cNvSpPr>
          <p:nvPr/>
        </p:nvSpPr>
        <p:spPr bwMode="auto">
          <a:xfrm>
            <a:off x="2971800" y="3630613"/>
            <a:ext cx="658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a:latin typeface="Arial Narrow" pitchFamily="34" charset="0"/>
              </a:rPr>
              <a:t>-1.96</a:t>
            </a:r>
          </a:p>
        </p:txBody>
      </p:sp>
      <p:sp>
        <p:nvSpPr>
          <p:cNvPr id="33802" name="Line 18"/>
          <p:cNvSpPr>
            <a:spLocks noChangeShapeType="1"/>
          </p:cNvSpPr>
          <p:nvPr/>
        </p:nvSpPr>
        <p:spPr bwMode="auto">
          <a:xfrm>
            <a:off x="2205038" y="1514475"/>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803" name="Text Box 19"/>
          <p:cNvSpPr txBox="1">
            <a:spLocks noChangeArrowheads="1"/>
          </p:cNvSpPr>
          <p:nvPr/>
        </p:nvSpPr>
        <p:spPr bwMode="auto">
          <a:xfrm>
            <a:off x="2076450" y="4040188"/>
            <a:ext cx="30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a:latin typeface="Arial Narrow" pitchFamily="34" charset="0"/>
              </a:rPr>
              <a:t>0</a:t>
            </a:r>
          </a:p>
        </p:txBody>
      </p:sp>
      <p:sp>
        <p:nvSpPr>
          <p:cNvPr id="33804" name="Line 20"/>
          <p:cNvSpPr>
            <a:spLocks noChangeShapeType="1"/>
          </p:cNvSpPr>
          <p:nvPr/>
        </p:nvSpPr>
        <p:spPr bwMode="auto">
          <a:xfrm>
            <a:off x="6227763" y="3318793"/>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3805" name="Text Box 22"/>
          <p:cNvSpPr txBox="1">
            <a:spLocks noChangeArrowheads="1"/>
          </p:cNvSpPr>
          <p:nvPr/>
        </p:nvSpPr>
        <p:spPr bwMode="auto">
          <a:xfrm>
            <a:off x="6096000" y="5003131"/>
            <a:ext cx="33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a:latin typeface="Symbol" pitchFamily="18" charset="2"/>
              </a:rPr>
              <a:t>m</a:t>
            </a:r>
            <a:endParaRPr lang="en-US" altLang="en-US" sz="1800" baseline="0">
              <a:latin typeface="Arial Narrow" pitchFamily="34" charset="0"/>
            </a:endParaRPr>
          </a:p>
        </p:txBody>
      </p:sp>
      <p:graphicFrame>
        <p:nvGraphicFramePr>
          <p:cNvPr id="33806" name="Object 23"/>
          <p:cNvGraphicFramePr>
            <a:graphicFrameLocks noChangeAspect="1"/>
          </p:cNvGraphicFramePr>
          <p:nvPr>
            <p:extLst>
              <p:ext uri="{D42A27DB-BD31-4B8C-83A1-F6EECF244321}">
                <p14:modId xmlns:p14="http://schemas.microsoft.com/office/powerpoint/2010/main" val="3032220809"/>
              </p:ext>
            </p:extLst>
          </p:nvPr>
        </p:nvGraphicFramePr>
        <p:xfrm>
          <a:off x="3670300" y="5071393"/>
          <a:ext cx="1268413" cy="747713"/>
        </p:xfrm>
        <a:graphic>
          <a:graphicData uri="http://schemas.openxmlformats.org/presentationml/2006/ole">
            <mc:AlternateContent xmlns:mc="http://schemas.openxmlformats.org/markup-compatibility/2006">
              <mc:Choice xmlns:v="urn:schemas-microsoft-com:vml" Requires="v">
                <p:oleObj spid="_x0000_s34136" name="Equation" r:id="rId4" imgW="710891" imgH="418918" progId="Equation.3">
                  <p:embed/>
                </p:oleObj>
              </mc:Choice>
              <mc:Fallback>
                <p:oleObj name="Equation" r:id="rId4" imgW="710891" imgH="418918" progId="Equation.3">
                  <p:embed/>
                  <p:pic>
                    <p:nvPicPr>
                      <p:cNvPr id="0" name="Picture 2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0300" y="5071393"/>
                        <a:ext cx="1268413"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7" name="Object 24"/>
          <p:cNvGraphicFramePr>
            <a:graphicFrameLocks noChangeAspect="1"/>
          </p:cNvGraphicFramePr>
          <p:nvPr>
            <p:extLst>
              <p:ext uri="{D42A27DB-BD31-4B8C-83A1-F6EECF244321}">
                <p14:modId xmlns:p14="http://schemas.microsoft.com/office/powerpoint/2010/main" val="1175199575"/>
              </p:ext>
            </p:extLst>
          </p:nvPr>
        </p:nvGraphicFramePr>
        <p:xfrm>
          <a:off x="6721475" y="5071393"/>
          <a:ext cx="1219200" cy="719138"/>
        </p:xfrm>
        <a:graphic>
          <a:graphicData uri="http://schemas.openxmlformats.org/presentationml/2006/ole">
            <mc:AlternateContent xmlns:mc="http://schemas.openxmlformats.org/markup-compatibility/2006">
              <mc:Choice xmlns:v="urn:schemas-microsoft-com:vml" Requires="v">
                <p:oleObj spid="_x0000_s34137" name="Equation" r:id="rId6" imgW="710891" imgH="418918" progId="Equation.3">
                  <p:embed/>
                </p:oleObj>
              </mc:Choice>
              <mc:Fallback>
                <p:oleObj name="Equation" r:id="rId6" imgW="710891" imgH="418918" progId="Equation.3">
                  <p:embed/>
                  <p:pic>
                    <p:nvPicPr>
                      <p:cNvPr id="0" name="Picture 2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1475" y="5071393"/>
                        <a:ext cx="12192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8" name="Text Box 25"/>
          <p:cNvSpPr txBox="1">
            <a:spLocks noChangeArrowheads="1"/>
          </p:cNvSpPr>
          <p:nvPr/>
        </p:nvSpPr>
        <p:spPr bwMode="auto">
          <a:xfrm>
            <a:off x="323850" y="3205163"/>
            <a:ext cx="655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0.025</a:t>
            </a:r>
          </a:p>
        </p:txBody>
      </p:sp>
      <p:sp>
        <p:nvSpPr>
          <p:cNvPr id="33809" name="Text Box 26"/>
          <p:cNvSpPr txBox="1">
            <a:spLocks noChangeArrowheads="1"/>
          </p:cNvSpPr>
          <p:nvPr/>
        </p:nvSpPr>
        <p:spPr bwMode="auto">
          <a:xfrm>
            <a:off x="3598863" y="3206303"/>
            <a:ext cx="655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0.025</a:t>
            </a:r>
          </a:p>
        </p:txBody>
      </p:sp>
      <p:sp>
        <p:nvSpPr>
          <p:cNvPr id="33810" name="Text Box 27"/>
          <p:cNvSpPr txBox="1">
            <a:spLocks noChangeArrowheads="1"/>
          </p:cNvSpPr>
          <p:nvPr/>
        </p:nvSpPr>
        <p:spPr bwMode="auto">
          <a:xfrm>
            <a:off x="3749675" y="4156993"/>
            <a:ext cx="65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0.025</a:t>
            </a:r>
          </a:p>
        </p:txBody>
      </p:sp>
      <p:sp>
        <p:nvSpPr>
          <p:cNvPr id="33811" name="Text Box 28"/>
          <p:cNvSpPr txBox="1">
            <a:spLocks noChangeArrowheads="1"/>
          </p:cNvSpPr>
          <p:nvPr/>
        </p:nvSpPr>
        <p:spPr bwMode="auto">
          <a:xfrm>
            <a:off x="8093075" y="4233193"/>
            <a:ext cx="65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0.025</a:t>
            </a:r>
          </a:p>
        </p:txBody>
      </p:sp>
      <p:sp>
        <p:nvSpPr>
          <p:cNvPr id="33812" name="Line 29"/>
          <p:cNvSpPr>
            <a:spLocks noChangeShapeType="1"/>
          </p:cNvSpPr>
          <p:nvPr/>
        </p:nvSpPr>
        <p:spPr bwMode="auto">
          <a:xfrm>
            <a:off x="796925" y="3495675"/>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813" name="Line 30"/>
          <p:cNvSpPr>
            <a:spLocks noChangeShapeType="1"/>
          </p:cNvSpPr>
          <p:nvPr/>
        </p:nvSpPr>
        <p:spPr bwMode="auto">
          <a:xfrm flipH="1">
            <a:off x="3082925" y="3495675"/>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814" name="Line 31"/>
          <p:cNvSpPr>
            <a:spLocks noChangeShapeType="1"/>
          </p:cNvSpPr>
          <p:nvPr/>
        </p:nvSpPr>
        <p:spPr bwMode="auto">
          <a:xfrm>
            <a:off x="4283075" y="4537993"/>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815" name="Line 32"/>
          <p:cNvSpPr>
            <a:spLocks noChangeShapeType="1"/>
          </p:cNvSpPr>
          <p:nvPr/>
        </p:nvSpPr>
        <p:spPr bwMode="auto">
          <a:xfrm flipH="1">
            <a:off x="7635875" y="4537993"/>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33816" name="Text Box 33"/>
          <p:cNvSpPr txBox="1">
            <a:spLocks noChangeArrowheads="1"/>
          </p:cNvSpPr>
          <p:nvPr/>
        </p:nvSpPr>
        <p:spPr bwMode="auto">
          <a:xfrm>
            <a:off x="2698750" y="1512888"/>
            <a:ext cx="3941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1" baseline="0" dirty="0">
                <a:latin typeface="Arial Narrow" pitchFamily="34" charset="0"/>
              </a:rPr>
              <a:t>Standard normal distribution  Z</a:t>
            </a:r>
          </a:p>
        </p:txBody>
      </p:sp>
      <mc:AlternateContent xmlns:mc="http://schemas.openxmlformats.org/markup-compatibility/2006" xmlns:a14="http://schemas.microsoft.com/office/drawing/2010/main">
        <mc:Choice Requires="a14">
          <p:sp>
            <p:nvSpPr>
              <p:cNvPr id="38" name="Text Box 33"/>
              <p:cNvSpPr txBox="1">
                <a:spLocks noChangeArrowheads="1"/>
              </p:cNvSpPr>
              <p:nvPr/>
            </p:nvSpPr>
            <p:spPr bwMode="auto">
              <a:xfrm>
                <a:off x="4780633" y="2780928"/>
                <a:ext cx="310373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1" baseline="0" dirty="0">
                    <a:latin typeface="Arial Narrow" pitchFamily="34" charset="0"/>
                  </a:rPr>
                  <a:t>Normal distribution of </a:t>
                </a:r>
                <a14:m>
                  <m:oMath xmlns:m="http://schemas.openxmlformats.org/officeDocument/2006/math">
                    <m:acc>
                      <m:accPr>
                        <m:chr m:val="̅"/>
                        <m:ctrlPr>
                          <a:rPr lang="en-US" altLang="en-US" sz="2400" b="1" i="1" baseline="0" smtClean="0">
                            <a:latin typeface="Cambria Math" panose="02040503050406030204" pitchFamily="18" charset="0"/>
                          </a:rPr>
                        </m:ctrlPr>
                      </m:accPr>
                      <m:e>
                        <m:r>
                          <a:rPr lang="en-AU" altLang="en-US" sz="2400" b="1" i="1" baseline="0" smtClean="0">
                            <a:latin typeface="Cambria Math"/>
                          </a:rPr>
                          <m:t>𝑿</m:t>
                        </m:r>
                      </m:e>
                    </m:acc>
                  </m:oMath>
                </a14:m>
                <a:endParaRPr lang="en-US" altLang="en-US" sz="2400" b="1" baseline="0" dirty="0">
                  <a:latin typeface="Arial Narrow" pitchFamily="34" charset="0"/>
                </a:endParaRPr>
              </a:p>
            </p:txBody>
          </p:sp>
        </mc:Choice>
        <mc:Fallback xmlns="">
          <p:sp>
            <p:nvSpPr>
              <p:cNvPr id="38" name="Text Box 33"/>
              <p:cNvSpPr txBox="1">
                <a:spLocks noRot="1" noChangeAspect="1" noMove="1" noResize="1" noEditPoints="1" noAdjustHandles="1" noChangeArrowheads="1" noChangeShapeType="1" noTextEdit="1"/>
              </p:cNvSpPr>
              <p:nvPr/>
            </p:nvSpPr>
            <p:spPr bwMode="auto">
              <a:xfrm>
                <a:off x="4780633" y="2780928"/>
                <a:ext cx="3103735" cy="461665"/>
              </a:xfrm>
              <a:prstGeom prst="rect">
                <a:avLst/>
              </a:prstGeom>
              <a:blipFill rotWithShape="1">
                <a:blip r:embed="rId8" cstate="print"/>
                <a:stretch>
                  <a:fillRect l="-2947" t="-10526" r="-14145" b="-28947"/>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39" name="Rectangle 2"/>
          <p:cNvSpPr txBox="1">
            <a:spLocks noChangeArrowheads="1"/>
          </p:cNvSpPr>
          <p:nvPr/>
        </p:nvSpPr>
        <p:spPr>
          <a:xfrm>
            <a:off x="503238" y="404813"/>
            <a:ext cx="864076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40" name="Text Box 26"/>
          <p:cNvSpPr txBox="1">
            <a:spLocks noChangeArrowheads="1"/>
          </p:cNvSpPr>
          <p:nvPr/>
        </p:nvSpPr>
        <p:spPr bwMode="auto">
          <a:xfrm>
            <a:off x="1928019" y="2783978"/>
            <a:ext cx="55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0.95</a:t>
            </a:r>
          </a:p>
        </p:txBody>
      </p:sp>
      <p:sp>
        <p:nvSpPr>
          <p:cNvPr id="41" name="Text Box 26"/>
          <p:cNvSpPr txBox="1">
            <a:spLocks noChangeArrowheads="1"/>
          </p:cNvSpPr>
          <p:nvPr/>
        </p:nvSpPr>
        <p:spPr bwMode="auto">
          <a:xfrm>
            <a:off x="5983620" y="4169405"/>
            <a:ext cx="55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dirty="0">
                <a:latin typeface="Arial Narrow" pitchFamily="34" charset="0"/>
              </a:rPr>
              <a:t>0.95</a:t>
            </a:r>
          </a:p>
        </p:txBody>
      </p:sp>
      <p:sp>
        <p:nvSpPr>
          <p:cNvPr id="42" name="Text Box 33"/>
          <p:cNvSpPr txBox="1">
            <a:spLocks noChangeArrowheads="1"/>
          </p:cNvSpPr>
          <p:nvPr/>
        </p:nvSpPr>
        <p:spPr bwMode="auto">
          <a:xfrm>
            <a:off x="3353971" y="402748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i="1" baseline="0" dirty="0">
                <a:latin typeface="Arial Narrow" pitchFamily="34" charset="0"/>
              </a:rPr>
              <a:t>Z</a:t>
            </a:r>
          </a:p>
        </p:txBody>
      </p:sp>
      <mc:AlternateContent xmlns:mc="http://schemas.openxmlformats.org/markup-compatibility/2006" xmlns:a14="http://schemas.microsoft.com/office/drawing/2010/main">
        <mc:Choice Requires="a14">
          <p:sp>
            <p:nvSpPr>
              <p:cNvPr id="43" name="Text Box 33"/>
              <p:cNvSpPr txBox="1">
                <a:spLocks noChangeArrowheads="1"/>
              </p:cNvSpPr>
              <p:nvPr/>
            </p:nvSpPr>
            <p:spPr bwMode="auto">
              <a:xfrm>
                <a:off x="8023976" y="5034406"/>
                <a:ext cx="46839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14:m>
                  <m:oMathPara xmlns:m="http://schemas.openxmlformats.org/officeDocument/2006/math">
                    <m:oMathParaPr>
                      <m:jc m:val="centerGroup"/>
                    </m:oMathParaPr>
                    <m:oMath xmlns:m="http://schemas.openxmlformats.org/officeDocument/2006/math">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𝑋</m:t>
                          </m:r>
                        </m:e>
                      </m:acc>
                    </m:oMath>
                  </m:oMathPara>
                </a14:m>
                <a:endParaRPr lang="en-US" altLang="en-US" sz="2400" baseline="0" dirty="0">
                  <a:latin typeface="Arial Narrow" pitchFamily="34" charset="0"/>
                </a:endParaRPr>
              </a:p>
            </p:txBody>
          </p:sp>
        </mc:Choice>
        <mc:Fallback xmlns="">
          <p:sp>
            <p:nvSpPr>
              <p:cNvPr id="43" name="Text Box 33"/>
              <p:cNvSpPr txBox="1">
                <a:spLocks noRot="1" noChangeAspect="1" noMove="1" noResize="1" noEditPoints="1" noAdjustHandles="1" noChangeArrowheads="1" noChangeShapeType="1" noTextEdit="1"/>
              </p:cNvSpPr>
              <p:nvPr/>
            </p:nvSpPr>
            <p:spPr bwMode="auto">
              <a:xfrm>
                <a:off x="8023976" y="5034406"/>
                <a:ext cx="468397" cy="461665"/>
              </a:xfrm>
              <a:prstGeom prst="rect">
                <a:avLst/>
              </a:prstGeom>
              <a:blipFill rotWithShape="1">
                <a:blip r:embed="rId9" cstate="print"/>
                <a:stretch>
                  <a:fillRect r="-11688"/>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4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27</a:t>
            </a:fld>
            <a:endParaRPr lang="en-AU" altLang="en-US" sz="1400" b="1" baseline="0" dirty="0">
              <a:latin typeface="Trebuchet MS"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Grp="1" noChangeArrowheads="1"/>
          </p:cNvSpPr>
          <p:nvPr>
            <p:ph idx="1"/>
          </p:nvPr>
        </p:nvSpPr>
        <p:spPr>
          <a:xfrm>
            <a:off x="34925" y="1638300"/>
            <a:ext cx="2895600" cy="609600"/>
          </a:xfrm>
        </p:spPr>
        <p:txBody>
          <a:bodyPr/>
          <a:lstStyle/>
          <a:p>
            <a:pPr marL="457200" lvl="1" indent="0" eaLnBrk="1" hangingPunct="1">
              <a:buNone/>
            </a:pPr>
            <a:r>
              <a:rPr lang="en-US" altLang="en-US" sz="2400" dirty="0">
                <a:latin typeface="Trebuchet MS" panose="020B0603020202020204" pitchFamily="34" charset="0"/>
                <a:cs typeface="Arial" charset="0"/>
              </a:rPr>
              <a:t>In general,</a:t>
            </a:r>
          </a:p>
        </p:txBody>
      </p:sp>
      <p:graphicFrame>
        <p:nvGraphicFramePr>
          <p:cNvPr id="458755" name="Object 3"/>
          <p:cNvGraphicFramePr>
            <a:graphicFrameLocks noChangeAspect="1"/>
          </p:cNvGraphicFramePr>
          <p:nvPr>
            <p:extLst>
              <p:ext uri="{D42A27DB-BD31-4B8C-83A1-F6EECF244321}">
                <p14:modId xmlns:p14="http://schemas.microsoft.com/office/powerpoint/2010/main" val="2914901522"/>
              </p:ext>
            </p:extLst>
          </p:nvPr>
        </p:nvGraphicFramePr>
        <p:xfrm>
          <a:off x="2584450" y="1412875"/>
          <a:ext cx="5521325" cy="993775"/>
        </p:xfrm>
        <a:graphic>
          <a:graphicData uri="http://schemas.openxmlformats.org/presentationml/2006/ole">
            <mc:AlternateContent xmlns:mc="http://schemas.openxmlformats.org/markup-compatibility/2006">
              <mc:Choice xmlns:v="urn:schemas-microsoft-com:vml" Requires="v">
                <p:oleObj spid="_x0000_s35134" name="Equation" r:id="rId4" imgW="2451100" imgH="431800" progId="Equation.DSMT4">
                  <p:embed/>
                </p:oleObj>
              </mc:Choice>
              <mc:Fallback>
                <p:oleObj name="Equation" r:id="rId4" imgW="2451100" imgH="431800" progId="Equation.DSMT4">
                  <p:embed/>
                  <p:pic>
                    <p:nvPicPr>
                      <p:cNvPr id="0" name="Picture 2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450" y="1412875"/>
                        <a:ext cx="5521325"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6"/>
          <p:cNvGraphicFramePr>
            <a:graphicFrameLocks noChangeAspect="1"/>
          </p:cNvGraphicFramePr>
          <p:nvPr>
            <p:extLst>
              <p:ext uri="{D42A27DB-BD31-4B8C-83A1-F6EECF244321}">
                <p14:modId xmlns:p14="http://schemas.microsoft.com/office/powerpoint/2010/main" val="943082818"/>
              </p:ext>
            </p:extLst>
          </p:nvPr>
        </p:nvGraphicFramePr>
        <p:xfrm>
          <a:off x="1155700" y="3251200"/>
          <a:ext cx="6705600" cy="1084263"/>
        </p:xfrm>
        <a:graphic>
          <a:graphicData uri="http://schemas.openxmlformats.org/presentationml/2006/ole">
            <mc:AlternateContent xmlns:mc="http://schemas.openxmlformats.org/markup-compatibility/2006">
              <mc:Choice xmlns:v="urn:schemas-microsoft-com:vml" Requires="v">
                <p:oleObj spid="_x0000_s35135" name="Equation" r:id="rId6" imgW="2476500" imgH="431800" progId="Equation.DSMT4">
                  <p:embed/>
                </p:oleObj>
              </mc:Choice>
              <mc:Fallback>
                <p:oleObj name="Equation" r:id="rId6" imgW="2476500" imgH="431800" progId="Equation.DSMT4">
                  <p:embed/>
                  <p:pic>
                    <p:nvPicPr>
                      <p:cNvPr id="0" name="Picture 2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700" y="3251200"/>
                        <a:ext cx="6705600" cy="1084263"/>
                      </a:xfrm>
                      <a:prstGeom prst="rect">
                        <a:avLst/>
                      </a:prstGeom>
                      <a:noFill/>
                      <a:ln w="9525">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8759" name="Rectangle 7"/>
          <p:cNvSpPr>
            <a:spLocks noChangeArrowheads="1"/>
          </p:cNvSpPr>
          <p:nvPr/>
        </p:nvSpPr>
        <p:spPr bwMode="auto">
          <a:xfrm>
            <a:off x="34925" y="2565400"/>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marL="457200" lvl="1" indent="0" eaLnBrk="1" hangingPunct="1">
              <a:buNone/>
            </a:pPr>
            <a:r>
              <a:rPr lang="en-US" altLang="en-US" sz="2400" baseline="0" dirty="0">
                <a:latin typeface="Trebuchet MS" panose="020B0603020202020204" pitchFamily="34" charset="0"/>
              </a:rPr>
              <a:t>This leads to the relationship</a:t>
            </a:r>
          </a:p>
        </p:txBody>
      </p:sp>
      <p:sp>
        <p:nvSpPr>
          <p:cNvPr id="10" name="Rectangle 2"/>
          <p:cNvSpPr txBox="1">
            <a:spLocks noChangeArrowheads="1"/>
          </p:cNvSpPr>
          <p:nvPr/>
        </p:nvSpPr>
        <p:spPr>
          <a:xfrm>
            <a:off x="503238" y="404813"/>
            <a:ext cx="864076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28</a:t>
            </a:fld>
            <a:endParaRPr lang="en-AU" altLang="en-US" sz="1400" b="1" baseline="0" dirty="0">
              <a:latin typeface="Trebuchet MS"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846" name="Object 11"/>
          <p:cNvGraphicFramePr>
            <a:graphicFrameLocks noChangeAspect="1"/>
          </p:cNvGraphicFramePr>
          <p:nvPr>
            <p:extLst>
              <p:ext uri="{D42A27DB-BD31-4B8C-83A1-F6EECF244321}">
                <p14:modId xmlns:p14="http://schemas.microsoft.com/office/powerpoint/2010/main" val="721337542"/>
              </p:ext>
            </p:extLst>
          </p:nvPr>
        </p:nvGraphicFramePr>
        <p:xfrm>
          <a:off x="1403648" y="2636912"/>
          <a:ext cx="4805363" cy="892175"/>
        </p:xfrm>
        <a:graphic>
          <a:graphicData uri="http://schemas.openxmlformats.org/presentationml/2006/ole">
            <mc:AlternateContent xmlns:mc="http://schemas.openxmlformats.org/markup-compatibility/2006">
              <mc:Choice xmlns:v="urn:schemas-microsoft-com:vml" Requires="v">
                <p:oleObj spid="_x0000_s36003" name="Equation" r:id="rId4" imgW="1663700" imgH="431800" progId="Equation.DSMT4">
                  <p:embed/>
                </p:oleObj>
              </mc:Choice>
              <mc:Fallback>
                <p:oleObj name="Equation" r:id="rId4" imgW="1663700" imgH="431800" progId="Equation.DSMT4">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636912"/>
                        <a:ext cx="4805363"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29928" y="1484784"/>
                <a:ext cx="8001000" cy="1561059"/>
              </a:xfrm>
            </p:spPr>
            <p:txBody>
              <a:bodyPr/>
              <a:lstStyle/>
              <a:p>
                <a:pPr marL="0" indent="0">
                  <a:buNone/>
                </a:pPr>
                <a:r>
                  <a:rPr lang="en-AU" sz="2400" dirty="0">
                    <a:solidFill>
                      <a:schemeClr val="tx1"/>
                    </a:solidFill>
                    <a:latin typeface="Trebuchet MS" panose="020B0603020202020204" pitchFamily="34" charset="0"/>
                  </a:rPr>
                  <a:t>(1-</a:t>
                </a:r>
                <a:r>
                  <a:rPr lang="en-AU" sz="2400" dirty="0">
                    <a:solidFill>
                      <a:schemeClr val="tx1"/>
                    </a:solidFill>
                    <a:latin typeface="Trebuchet MS" panose="020B0603020202020204" pitchFamily="34" charset="0"/>
                    <a:sym typeface="Symbol"/>
                  </a:rPr>
                  <a:t>)100% of all the values of </a:t>
                </a:r>
                <a14:m>
                  <m:oMath xmlns:m="http://schemas.openxmlformats.org/officeDocument/2006/math">
                    <m:acc>
                      <m:accPr>
                        <m:chr m:val="̅"/>
                        <m:ctrlPr>
                          <a:rPr lang="en-US" altLang="en-US" sz="2400" i="1">
                            <a:solidFill>
                              <a:schemeClr val="tx1"/>
                            </a:solidFill>
                            <a:latin typeface="Cambria Math" panose="02040503050406030204" pitchFamily="18" charset="0"/>
                          </a:rPr>
                        </m:ctrlPr>
                      </m:accPr>
                      <m:e>
                        <m:r>
                          <a:rPr lang="en-AU" altLang="en-US" sz="2400" b="0" i="1">
                            <a:solidFill>
                              <a:schemeClr val="tx1"/>
                            </a:solidFill>
                            <a:latin typeface="Cambria Math"/>
                          </a:rPr>
                          <m:t>𝑋</m:t>
                        </m:r>
                      </m:e>
                    </m:acc>
                  </m:oMath>
                </a14:m>
                <a:r>
                  <a:rPr lang="en-US" altLang="en-US" sz="2400" dirty="0">
                    <a:solidFill>
                      <a:schemeClr val="tx1"/>
                    </a:solidFill>
                    <a:latin typeface="Trebuchet MS" panose="020B0603020202020204" pitchFamily="34" charset="0"/>
                  </a:rPr>
                  <a:t> obtained in repeated sampling from this distribution, construct an interval</a:t>
                </a:r>
              </a:p>
              <a:p>
                <a:pPr marL="0" indent="0">
                  <a:buNone/>
                </a:pPr>
                <a:endParaRPr lang="en-US" altLang="en-US" sz="2400" dirty="0">
                  <a:solidFill>
                    <a:srgbClr val="FF0000"/>
                  </a:solidFill>
                  <a:latin typeface="Trebuchet MS" panose="020B0603020202020204" pitchFamily="34" charset="0"/>
                </a:endParaRPr>
              </a:p>
              <a:p>
                <a:pPr marL="0" indent="0">
                  <a:buNone/>
                </a:pPr>
                <a:endParaRPr lang="en-US" altLang="en-US" sz="2400" dirty="0">
                  <a:latin typeface="Trebuchet MS" panose="020B0603020202020204" pitchFamily="34" charset="0"/>
                </a:endParaRPr>
              </a:p>
              <a:p>
                <a:pPr marL="0" indent="0">
                  <a:buNone/>
                </a:pPr>
                <a:endParaRPr lang="en-US" altLang="en-US" sz="2400" dirty="0">
                  <a:latin typeface="Trebuchet MS" panose="020B0603020202020204" pitchFamily="34" charset="0"/>
                </a:endParaRPr>
              </a:p>
              <a:p>
                <a:pPr marL="0" indent="0">
                  <a:buNone/>
                </a:pPr>
                <a:r>
                  <a:rPr lang="en-US" altLang="en-US" sz="2400" dirty="0">
                    <a:latin typeface="Trebuchet MS" panose="020B0603020202020204" pitchFamily="34" charset="0"/>
                  </a:rPr>
                  <a:t>that includes (covers) the population mean </a:t>
                </a:r>
                <a:r>
                  <a:rPr lang="en-US" altLang="en-US" sz="2400" dirty="0">
                    <a:latin typeface="Trebuchet MS" panose="020B0603020202020204" pitchFamily="34" charset="0"/>
                    <a:sym typeface="Symbol"/>
                  </a:rPr>
                  <a:t>.</a:t>
                </a:r>
                <a:endParaRPr lang="en-AU" sz="2400" dirty="0">
                  <a:latin typeface="Trebuchet MS" panose="020B0603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29928" y="1484784"/>
                <a:ext cx="8001000" cy="1561059"/>
              </a:xfrm>
              <a:blipFill rotWithShape="1">
                <a:blip r:embed="rId6" cstate="print"/>
                <a:stretch>
                  <a:fillRect l="-1220" t="-3125" b="-74219"/>
                </a:stretch>
              </a:blipFill>
            </p:spPr>
            <p:txBody>
              <a:bodyPr/>
              <a:lstStyle/>
              <a:p>
                <a:r>
                  <a:rPr lang="en-AU">
                    <a:noFill/>
                  </a:rPr>
                  <a:t> </a:t>
                </a:r>
              </a:p>
            </p:txBody>
          </p:sp>
        </mc:Fallback>
      </mc:AlternateContent>
      <p:sp>
        <p:nvSpPr>
          <p:cNvPr id="7" name="Rectangle 2"/>
          <p:cNvSpPr txBox="1">
            <a:spLocks noChangeArrowheads="1"/>
          </p:cNvSpPr>
          <p:nvPr/>
        </p:nvSpPr>
        <p:spPr>
          <a:xfrm>
            <a:off x="503238" y="404813"/>
            <a:ext cx="864076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29</a:t>
            </a:fld>
            <a:endParaRPr lang="en-AU" altLang="en-US" sz="1400" b="1" baseline="0" dirty="0">
              <a:latin typeface="Trebuchet MS"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288" y="476250"/>
            <a:ext cx="7772400" cy="517525"/>
          </a:xfrm>
        </p:spPr>
        <p:txBody>
          <a:bodyPr/>
          <a:lstStyle/>
          <a:p>
            <a:pPr algn="l" eaLnBrk="1" hangingPunct="1">
              <a:defRPr/>
            </a:pPr>
            <a:r>
              <a:rPr altLang="en-US" sz="3200" cap="none" dirty="0">
                <a:solidFill>
                  <a:srgbClr val="EA0088"/>
                </a:solidFill>
                <a:latin typeface="Trebuchet MS" panose="020B0603020202020204" pitchFamily="34" charset="0"/>
              </a:rPr>
              <a:t>Chapter outline</a:t>
            </a:r>
          </a:p>
        </p:txBody>
      </p:sp>
      <p:sp>
        <p:nvSpPr>
          <p:cNvPr id="49154" name="Rectangle 3"/>
          <p:cNvSpPr>
            <a:spLocks noGrp="1" noChangeArrowheads="1"/>
          </p:cNvSpPr>
          <p:nvPr>
            <p:ph idx="1"/>
          </p:nvPr>
        </p:nvSpPr>
        <p:spPr>
          <a:xfrm>
            <a:off x="468313" y="1341438"/>
            <a:ext cx="8496300" cy="4751387"/>
          </a:xfrm>
        </p:spPr>
        <p:txBody>
          <a:bodyPr/>
          <a:lstStyle/>
          <a:p>
            <a:pPr marL="895350" indent="-895350" eaLnBrk="1" hangingPunct="1">
              <a:buFont typeface="Arial" pitchFamily="34" charset="0"/>
              <a:buNone/>
              <a:defRPr/>
            </a:pPr>
            <a:r>
              <a:rPr lang="en-AU" sz="2400" dirty="0">
                <a:solidFill>
                  <a:schemeClr val="tx1">
                    <a:lumMod val="50000"/>
                    <a:lumOff val="50000"/>
                  </a:schemeClr>
                </a:solidFill>
                <a:latin typeface="Trebuchet MS" panose="020B0603020202020204" pitchFamily="34" charset="0"/>
                <a:cs typeface="Arial" panose="020B0604020202020204" pitchFamily="34" charset="0"/>
              </a:rPr>
              <a:t>10.1	Concepts of estimation</a:t>
            </a:r>
          </a:p>
          <a:p>
            <a:pPr marL="895350" indent="-895350" eaLnBrk="1" hangingPunct="1">
              <a:buFont typeface="Arial" pitchFamily="34" charset="0"/>
              <a:buNone/>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10.2	Estimating the population mean μ when the population variance σ</a:t>
            </a:r>
            <a:r>
              <a:rPr lang="en-US" sz="2400" baseline="30000" dirty="0">
                <a:solidFill>
                  <a:schemeClr val="tx1">
                    <a:lumMod val="50000"/>
                    <a:lumOff val="50000"/>
                  </a:schemeClr>
                </a:solidFill>
                <a:latin typeface="Trebuchet MS" panose="020B0603020202020204" pitchFamily="34" charset="0"/>
                <a:cs typeface="Arial" panose="020B0604020202020204" pitchFamily="34" charset="0"/>
              </a:rPr>
              <a:t>2</a:t>
            </a:r>
            <a:r>
              <a:rPr lang="en-US" sz="2400" dirty="0">
                <a:solidFill>
                  <a:schemeClr val="tx1">
                    <a:lumMod val="50000"/>
                    <a:lumOff val="50000"/>
                  </a:schemeClr>
                </a:solidFill>
                <a:latin typeface="Trebuchet MS" panose="020B0603020202020204" pitchFamily="34" charset="0"/>
                <a:cs typeface="Arial" panose="020B0604020202020204" pitchFamily="34" charset="0"/>
              </a:rPr>
              <a:t> is known</a:t>
            </a:r>
          </a:p>
          <a:p>
            <a:pPr marL="895350" indent="-895350" eaLnBrk="1" hangingPunct="1">
              <a:buFont typeface="Arial" pitchFamily="34" charset="0"/>
              <a:buNone/>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10.3 	Estimating the population mean μ when the population variance σ</a:t>
            </a:r>
            <a:r>
              <a:rPr lang="en-US" sz="2400" baseline="30000" dirty="0">
                <a:solidFill>
                  <a:schemeClr val="tx1">
                    <a:lumMod val="50000"/>
                    <a:lumOff val="50000"/>
                  </a:schemeClr>
                </a:solidFill>
                <a:latin typeface="Trebuchet MS" panose="020B0603020202020204" pitchFamily="34" charset="0"/>
                <a:cs typeface="Arial" panose="020B0604020202020204" pitchFamily="34" charset="0"/>
              </a:rPr>
              <a:t>2</a:t>
            </a:r>
            <a:r>
              <a:rPr lang="en-US" sz="2400" dirty="0">
                <a:solidFill>
                  <a:schemeClr val="tx1">
                    <a:lumMod val="50000"/>
                    <a:lumOff val="50000"/>
                  </a:schemeClr>
                </a:solidFill>
                <a:latin typeface="Trebuchet MS" panose="020B0603020202020204" pitchFamily="34" charset="0"/>
                <a:cs typeface="Arial" panose="020B0604020202020204" pitchFamily="34" charset="0"/>
              </a:rPr>
              <a:t> is unknown</a:t>
            </a:r>
          </a:p>
          <a:p>
            <a:pPr marL="895350" indent="-895350" eaLnBrk="1" hangingPunct="1">
              <a:buFont typeface="Arial" pitchFamily="34" charset="0"/>
              <a:buNone/>
              <a:defRPr/>
            </a:pPr>
            <a:r>
              <a:rPr lang="en-AU" sz="2400" dirty="0">
                <a:solidFill>
                  <a:schemeClr val="tx1">
                    <a:lumMod val="50000"/>
                    <a:lumOff val="50000"/>
                  </a:schemeClr>
                </a:solidFill>
                <a:latin typeface="Trebuchet MS" panose="020B0603020202020204" pitchFamily="34" charset="0"/>
                <a:cs typeface="Arial" panose="020B0604020202020204" pitchFamily="34" charset="0"/>
              </a:rPr>
              <a:t>10.4 	Estimating the population proportion </a:t>
            </a:r>
            <a:r>
              <a:rPr lang="en-AU" sz="2400" i="1" dirty="0">
                <a:solidFill>
                  <a:schemeClr val="tx1">
                    <a:lumMod val="50000"/>
                    <a:lumOff val="50000"/>
                  </a:schemeClr>
                </a:solidFill>
                <a:latin typeface="Trebuchet MS" panose="020B0603020202020204" pitchFamily="34" charset="0"/>
                <a:cs typeface="Arial" panose="020B0604020202020204" pitchFamily="34" charset="0"/>
              </a:rPr>
              <a:t>p</a:t>
            </a:r>
          </a:p>
          <a:p>
            <a:pPr marL="895350" indent="-895350" eaLnBrk="1" hangingPunct="1">
              <a:buFont typeface="Arial" pitchFamily="34" charset="0"/>
              <a:buNone/>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10.5 	Determining the required sample size</a:t>
            </a:r>
          </a:p>
          <a:p>
            <a:pPr marL="895350" indent="-895350" eaLnBrk="1" hangingPunct="1">
              <a:buFont typeface="Arial" pitchFamily="34" charset="0"/>
              <a:buNone/>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10.6 	Applications in marketing: Market segmentation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828800" y="2881313"/>
            <a:ext cx="5105400" cy="0"/>
          </a:xfrm>
          <a:prstGeom prst="line">
            <a:avLst/>
          </a:prstGeom>
          <a:noFill/>
          <a:ln w="9525">
            <a:solidFill>
              <a:srgbClr val="CCCCFF"/>
            </a:solidFill>
            <a:round/>
            <a:headEnd/>
            <a:tailEnd/>
          </a:ln>
          <a:scene3d>
            <a:camera prst="legacyObliqueTopRight"/>
            <a:lightRig rig="legacyFlat3" dir="b"/>
          </a:scene3d>
          <a:sp3d extrusionH="887400" prstMaterial="legacyMatte">
            <a:bevelT w="13500" h="13500" prst="angle"/>
            <a:bevelB w="13500" h="13500" prst="angle"/>
            <a:extrusionClr>
              <a:srgbClr val="CCCCFF"/>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459779" name="Text Box 3"/>
          <p:cNvSpPr txBox="1">
            <a:spLocks noChangeArrowheads="1"/>
          </p:cNvSpPr>
          <p:nvPr/>
        </p:nvSpPr>
        <p:spPr bwMode="auto">
          <a:xfrm>
            <a:off x="4175125" y="2846388"/>
            <a:ext cx="184150" cy="457200"/>
          </a:xfrm>
          <a:prstGeom prst="rect">
            <a:avLst/>
          </a:prstGeom>
          <a:noFill/>
          <a:ln w="9525">
            <a:noFill/>
            <a:miter lim="800000"/>
            <a:headEnd/>
            <a:tailEnd/>
          </a:ln>
          <a:effectLst>
            <a:outerShdw dist="117088" dir="19163922" algn="ctr" rotWithShape="0">
              <a:srgbClr val="FF0000"/>
            </a:outerShdw>
          </a:effectLst>
        </p:spPr>
        <p:txBody>
          <a:bodyPr wrap="none">
            <a:spAutoFit/>
          </a:bodyPr>
          <a:lstStyle/>
          <a:p>
            <a:pPr algn="ctr">
              <a:defRPr/>
            </a:pPr>
            <a:endParaRPr lang="en-US" baseline="0">
              <a:latin typeface="Times" pitchFamily="18" charset="0"/>
              <a:ea typeface="+mn-ea"/>
            </a:endParaRPr>
          </a:p>
        </p:txBody>
      </p:sp>
      <p:graphicFrame>
        <p:nvGraphicFramePr>
          <p:cNvPr id="459780" name="Object 4"/>
          <p:cNvGraphicFramePr>
            <a:graphicFrameLocks noChangeAspect="1"/>
          </p:cNvGraphicFramePr>
          <p:nvPr>
            <p:extLst>
              <p:ext uri="{D42A27DB-BD31-4B8C-83A1-F6EECF244321}">
                <p14:modId xmlns:p14="http://schemas.microsoft.com/office/powerpoint/2010/main" val="2925541807"/>
              </p:ext>
            </p:extLst>
          </p:nvPr>
        </p:nvGraphicFramePr>
        <p:xfrm>
          <a:off x="4200525" y="2894013"/>
          <a:ext cx="439738" cy="441325"/>
        </p:xfrm>
        <a:graphic>
          <a:graphicData uri="http://schemas.openxmlformats.org/presentationml/2006/ole">
            <mc:AlternateContent xmlns:mc="http://schemas.openxmlformats.org/markup-compatibility/2006">
              <mc:Choice xmlns:v="urn:schemas-microsoft-com:vml" Requires="v">
                <p:oleObj spid="_x0000_s37691" name="Equation" r:id="rId4" imgW="164880" imgH="177480" progId="Equation.DSMT4">
                  <p:embed/>
                </p:oleObj>
              </mc:Choice>
              <mc:Fallback>
                <p:oleObj name="Equation" r:id="rId4" imgW="164880" imgH="177480" progId="Equation.DSMT4">
                  <p:embed/>
                  <p:pic>
                    <p:nvPicPr>
                      <p:cNvPr id="0" name="Picture 702"/>
                      <p:cNvPicPr>
                        <a:picLocks noChangeAspect="1" noChangeArrowheads="1"/>
                      </p:cNvPicPr>
                      <p:nvPr/>
                    </p:nvPicPr>
                    <p:blipFill>
                      <a:blip r:embed="rId5"/>
                      <a:srcRect/>
                      <a:stretch>
                        <a:fillRect/>
                      </a:stretch>
                    </p:blipFill>
                    <p:spPr bwMode="auto">
                      <a:xfrm>
                        <a:off x="4200525" y="2894013"/>
                        <a:ext cx="43973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59781" name="Object 5"/>
          <p:cNvGraphicFramePr>
            <a:graphicFrameLocks noChangeAspect="1"/>
          </p:cNvGraphicFramePr>
          <p:nvPr/>
        </p:nvGraphicFramePr>
        <p:xfrm>
          <a:off x="3981450" y="4119563"/>
          <a:ext cx="992188" cy="633412"/>
        </p:xfrm>
        <a:graphic>
          <a:graphicData uri="http://schemas.openxmlformats.org/presentationml/2006/ole">
            <mc:AlternateContent xmlns:mc="http://schemas.openxmlformats.org/markup-compatibility/2006">
              <mc:Choice xmlns:v="urn:schemas-microsoft-com:vml" Requires="v">
                <p:oleObj spid="_x0000_s37692" name="Equation" r:id="rId6" imgW="571252" imgH="393529" progId="Equation.DSMT4">
                  <p:embed/>
                </p:oleObj>
              </mc:Choice>
              <mc:Fallback>
                <p:oleObj name="Equation" r:id="rId6" imgW="571252" imgH="393529" progId="Equation.DSMT4">
                  <p:embed/>
                  <p:pic>
                    <p:nvPicPr>
                      <p:cNvPr id="0" name="Picture 7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4119563"/>
                        <a:ext cx="992188"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2151063" y="2803525"/>
            <a:ext cx="4603749" cy="812800"/>
            <a:chOff x="1355" y="1408"/>
            <a:chExt cx="2900" cy="512"/>
          </a:xfrm>
        </p:grpSpPr>
        <p:graphicFrame>
          <p:nvGraphicFramePr>
            <p:cNvPr id="36909" name="Object 7"/>
            <p:cNvGraphicFramePr>
              <a:graphicFrameLocks noChangeAspect="1"/>
            </p:cNvGraphicFramePr>
            <p:nvPr>
              <p:extLst>
                <p:ext uri="{D42A27DB-BD31-4B8C-83A1-F6EECF244321}">
                  <p14:modId xmlns:p14="http://schemas.microsoft.com/office/powerpoint/2010/main" val="1083369276"/>
                </p:ext>
              </p:extLst>
            </p:nvPr>
          </p:nvGraphicFramePr>
          <p:xfrm>
            <a:off x="1355" y="1408"/>
            <a:ext cx="891" cy="512"/>
          </p:xfrm>
          <a:graphic>
            <a:graphicData uri="http://schemas.openxmlformats.org/presentationml/2006/ole">
              <mc:AlternateContent xmlns:mc="http://schemas.openxmlformats.org/markup-compatibility/2006">
                <mc:Choice xmlns:v="urn:schemas-microsoft-com:vml" Requires="v">
                  <p:oleObj spid="_x0000_s37693" name="Equation" r:id="rId8" imgW="748975" imgH="393529" progId="Equation.DSMT4">
                    <p:embed/>
                  </p:oleObj>
                </mc:Choice>
                <mc:Fallback>
                  <p:oleObj name="Equation" r:id="rId8" imgW="748975" imgH="393529" progId="Equation.DSMT4">
                    <p:embed/>
                    <p:pic>
                      <p:nvPicPr>
                        <p:cNvPr id="0" name="Picture 7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5" y="1408"/>
                          <a:ext cx="891"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0" name="Object 8"/>
            <p:cNvGraphicFramePr>
              <a:graphicFrameLocks noChangeAspect="1"/>
            </p:cNvGraphicFramePr>
            <p:nvPr>
              <p:extLst>
                <p:ext uri="{D42A27DB-BD31-4B8C-83A1-F6EECF244321}">
                  <p14:modId xmlns:p14="http://schemas.microsoft.com/office/powerpoint/2010/main" val="2820741789"/>
                </p:ext>
              </p:extLst>
            </p:nvPr>
          </p:nvGraphicFramePr>
          <p:xfrm>
            <a:off x="3322" y="1408"/>
            <a:ext cx="933" cy="512"/>
          </p:xfrm>
          <a:graphic>
            <a:graphicData uri="http://schemas.openxmlformats.org/presentationml/2006/ole">
              <mc:AlternateContent xmlns:mc="http://schemas.openxmlformats.org/markup-compatibility/2006">
                <mc:Choice xmlns:v="urn:schemas-microsoft-com:vml" Requires="v">
                  <p:oleObj spid="_x0000_s37694" name="Equation" r:id="rId10" imgW="774364" imgH="393529" progId="Equation.DSMT4">
                    <p:embed/>
                  </p:oleObj>
                </mc:Choice>
                <mc:Fallback>
                  <p:oleObj name="Equation" r:id="rId10" imgW="774364" imgH="393529" progId="Equation.DSMT4">
                    <p:embed/>
                    <p:pic>
                      <p:nvPicPr>
                        <p:cNvPr id="0" name="Picture 7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2" y="1408"/>
                          <a:ext cx="933" cy="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9785" name="Object 9"/>
          <p:cNvGraphicFramePr>
            <a:graphicFrameLocks noChangeAspect="1"/>
          </p:cNvGraphicFramePr>
          <p:nvPr>
            <p:extLst>
              <p:ext uri="{D42A27DB-BD31-4B8C-83A1-F6EECF244321}">
                <p14:modId xmlns:p14="http://schemas.microsoft.com/office/powerpoint/2010/main" val="2276705075"/>
              </p:ext>
            </p:extLst>
          </p:nvPr>
        </p:nvGraphicFramePr>
        <p:xfrm>
          <a:off x="2601913" y="4826000"/>
          <a:ext cx="3713162" cy="892175"/>
        </p:xfrm>
        <a:graphic>
          <a:graphicData uri="http://schemas.openxmlformats.org/presentationml/2006/ole">
            <mc:AlternateContent xmlns:mc="http://schemas.openxmlformats.org/markup-compatibility/2006">
              <mc:Choice xmlns:v="urn:schemas-microsoft-com:vml" Requires="v">
                <p:oleObj spid="_x0000_s37695" name="Equation" r:id="rId12" imgW="1663700" imgH="431800" progId="Equation.DSMT4">
                  <p:embed/>
                </p:oleObj>
              </mc:Choice>
              <mc:Fallback>
                <p:oleObj name="Equation" r:id="rId12" imgW="1663700" imgH="431800" progId="Equation.DSMT4">
                  <p:embed/>
                  <p:pic>
                    <p:nvPicPr>
                      <p:cNvPr id="0" name="Picture 7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1913" y="4826000"/>
                        <a:ext cx="37131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86" name="AutoShape 10"/>
          <p:cNvSpPr>
            <a:spLocks/>
          </p:cNvSpPr>
          <p:nvPr/>
        </p:nvSpPr>
        <p:spPr bwMode="auto">
          <a:xfrm rot="-5400000">
            <a:off x="4314825" y="2757488"/>
            <a:ext cx="209550" cy="2438400"/>
          </a:xfrm>
          <a:prstGeom prst="leftBrace">
            <a:avLst>
              <a:gd name="adj1" fmla="val 96970"/>
              <a:gd name="adj2" fmla="val 4993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459787" name="Text Box 11"/>
          <p:cNvSpPr txBox="1">
            <a:spLocks noChangeArrowheads="1"/>
          </p:cNvSpPr>
          <p:nvPr/>
        </p:nvSpPr>
        <p:spPr bwMode="auto">
          <a:xfrm>
            <a:off x="381000" y="3871913"/>
            <a:ext cx="266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Lower confidence limit</a:t>
            </a:r>
          </a:p>
        </p:txBody>
      </p:sp>
      <p:sp>
        <p:nvSpPr>
          <p:cNvPr id="459788" name="Line 12"/>
          <p:cNvSpPr>
            <a:spLocks noChangeShapeType="1"/>
          </p:cNvSpPr>
          <p:nvPr/>
        </p:nvSpPr>
        <p:spPr bwMode="auto">
          <a:xfrm flipV="1">
            <a:off x="1600200" y="3414713"/>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59789" name="Text Box 13"/>
          <p:cNvSpPr txBox="1">
            <a:spLocks noChangeArrowheads="1"/>
          </p:cNvSpPr>
          <p:nvPr/>
        </p:nvSpPr>
        <p:spPr bwMode="auto">
          <a:xfrm>
            <a:off x="5656263" y="3867150"/>
            <a:ext cx="266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aseline="0" dirty="0">
                <a:latin typeface="Arial Narrow" pitchFamily="34" charset="0"/>
              </a:rPr>
              <a:t>Upper confidence limit</a:t>
            </a:r>
          </a:p>
        </p:txBody>
      </p:sp>
      <p:sp>
        <p:nvSpPr>
          <p:cNvPr id="459790" name="Line 14"/>
          <p:cNvSpPr>
            <a:spLocks noChangeShapeType="1"/>
          </p:cNvSpPr>
          <p:nvPr/>
        </p:nvSpPr>
        <p:spPr bwMode="auto">
          <a:xfrm flipH="1" flipV="1">
            <a:off x="5943600" y="3490913"/>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15"/>
          <p:cNvGrpSpPr>
            <a:grpSpLocks/>
          </p:cNvGrpSpPr>
          <p:nvPr/>
        </p:nvGrpSpPr>
        <p:grpSpPr bwMode="auto">
          <a:xfrm>
            <a:off x="3449638" y="1301750"/>
            <a:ext cx="1920875" cy="1427163"/>
            <a:chOff x="2173" y="541"/>
            <a:chExt cx="1210" cy="899"/>
          </a:xfrm>
        </p:grpSpPr>
        <p:grpSp>
          <p:nvGrpSpPr>
            <p:cNvPr id="36893" name="Group 16"/>
            <p:cNvGrpSpPr>
              <a:grpSpLocks/>
            </p:cNvGrpSpPr>
            <p:nvPr/>
          </p:nvGrpSpPr>
          <p:grpSpPr bwMode="auto">
            <a:xfrm>
              <a:off x="2173" y="541"/>
              <a:ext cx="563" cy="899"/>
              <a:chOff x="2173" y="541"/>
              <a:chExt cx="563" cy="899"/>
            </a:xfrm>
          </p:grpSpPr>
          <p:sp>
            <p:nvSpPr>
              <p:cNvPr id="36902" name="Line 17"/>
              <p:cNvSpPr>
                <a:spLocks noChangeShapeType="1"/>
              </p:cNvSpPr>
              <p:nvPr/>
            </p:nvSpPr>
            <p:spPr bwMode="auto">
              <a:xfrm>
                <a:off x="2173" y="1273"/>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3" name="Line 18"/>
              <p:cNvSpPr>
                <a:spLocks noChangeShapeType="1"/>
              </p:cNvSpPr>
              <p:nvPr/>
            </p:nvSpPr>
            <p:spPr bwMode="auto">
              <a:xfrm>
                <a:off x="2256" y="1200"/>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4" name="Line 19"/>
              <p:cNvSpPr>
                <a:spLocks noChangeShapeType="1"/>
              </p:cNvSpPr>
              <p:nvPr/>
            </p:nvSpPr>
            <p:spPr bwMode="auto">
              <a:xfrm>
                <a:off x="2352" y="1104"/>
                <a:ext cx="0" cy="33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5" name="Line 20"/>
              <p:cNvSpPr>
                <a:spLocks noChangeShapeType="1"/>
              </p:cNvSpPr>
              <p:nvPr/>
            </p:nvSpPr>
            <p:spPr bwMode="auto">
              <a:xfrm>
                <a:off x="2448" y="938"/>
                <a:ext cx="0" cy="50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6" name="Line 21"/>
              <p:cNvSpPr>
                <a:spLocks noChangeShapeType="1"/>
              </p:cNvSpPr>
              <p:nvPr/>
            </p:nvSpPr>
            <p:spPr bwMode="auto">
              <a:xfrm>
                <a:off x="2544" y="809"/>
                <a:ext cx="0" cy="6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7" name="Line 22"/>
              <p:cNvSpPr>
                <a:spLocks noChangeShapeType="1"/>
              </p:cNvSpPr>
              <p:nvPr/>
            </p:nvSpPr>
            <p:spPr bwMode="auto">
              <a:xfrm>
                <a:off x="2640" y="637"/>
                <a:ext cx="0" cy="79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8" name="Line 23"/>
              <p:cNvSpPr>
                <a:spLocks noChangeShapeType="1"/>
              </p:cNvSpPr>
              <p:nvPr/>
            </p:nvSpPr>
            <p:spPr bwMode="auto">
              <a:xfrm flipH="1">
                <a:off x="2736" y="541"/>
                <a:ext cx="0" cy="89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36894" name="Group 24"/>
            <p:cNvGrpSpPr>
              <a:grpSpLocks/>
            </p:cNvGrpSpPr>
            <p:nvPr/>
          </p:nvGrpSpPr>
          <p:grpSpPr bwMode="auto">
            <a:xfrm flipH="1">
              <a:off x="2820" y="541"/>
              <a:ext cx="563" cy="899"/>
              <a:chOff x="2173" y="541"/>
              <a:chExt cx="563" cy="899"/>
            </a:xfrm>
          </p:grpSpPr>
          <p:sp>
            <p:nvSpPr>
              <p:cNvPr id="36895" name="Line 25"/>
              <p:cNvSpPr>
                <a:spLocks noChangeShapeType="1"/>
              </p:cNvSpPr>
              <p:nvPr/>
            </p:nvSpPr>
            <p:spPr bwMode="auto">
              <a:xfrm>
                <a:off x="2173" y="1273"/>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896" name="Line 26"/>
              <p:cNvSpPr>
                <a:spLocks noChangeShapeType="1"/>
              </p:cNvSpPr>
              <p:nvPr/>
            </p:nvSpPr>
            <p:spPr bwMode="auto">
              <a:xfrm>
                <a:off x="2256" y="1200"/>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897" name="Line 27"/>
              <p:cNvSpPr>
                <a:spLocks noChangeShapeType="1"/>
              </p:cNvSpPr>
              <p:nvPr/>
            </p:nvSpPr>
            <p:spPr bwMode="auto">
              <a:xfrm>
                <a:off x="2352" y="1104"/>
                <a:ext cx="0" cy="33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898" name="Line 28"/>
              <p:cNvSpPr>
                <a:spLocks noChangeShapeType="1"/>
              </p:cNvSpPr>
              <p:nvPr/>
            </p:nvSpPr>
            <p:spPr bwMode="auto">
              <a:xfrm>
                <a:off x="2448" y="938"/>
                <a:ext cx="0" cy="50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899" name="Line 29"/>
              <p:cNvSpPr>
                <a:spLocks noChangeShapeType="1"/>
              </p:cNvSpPr>
              <p:nvPr/>
            </p:nvSpPr>
            <p:spPr bwMode="auto">
              <a:xfrm>
                <a:off x="2544" y="809"/>
                <a:ext cx="0" cy="6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0" name="Line 30"/>
              <p:cNvSpPr>
                <a:spLocks noChangeShapeType="1"/>
              </p:cNvSpPr>
              <p:nvPr/>
            </p:nvSpPr>
            <p:spPr bwMode="auto">
              <a:xfrm>
                <a:off x="2640" y="637"/>
                <a:ext cx="0" cy="79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36901" name="Line 31"/>
              <p:cNvSpPr>
                <a:spLocks noChangeShapeType="1"/>
              </p:cNvSpPr>
              <p:nvPr/>
            </p:nvSpPr>
            <p:spPr bwMode="auto">
              <a:xfrm flipH="1">
                <a:off x="2736" y="541"/>
                <a:ext cx="0" cy="89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sp>
        <p:nvSpPr>
          <p:cNvPr id="459808" name="Text Box 32"/>
          <p:cNvSpPr txBox="1">
            <a:spLocks noChangeArrowheads="1"/>
          </p:cNvSpPr>
          <p:nvPr/>
        </p:nvSpPr>
        <p:spPr bwMode="auto">
          <a:xfrm>
            <a:off x="3992563" y="1814513"/>
            <a:ext cx="833437" cy="4572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a:latin typeface="Times" charset="0"/>
              </a:rPr>
              <a:t>1 – </a:t>
            </a:r>
            <a:r>
              <a:rPr lang="en-US" altLang="en-US" sz="2400" b="1" baseline="0">
                <a:latin typeface="Symbol" pitchFamily="18" charset="2"/>
              </a:rPr>
              <a:t>a</a:t>
            </a:r>
            <a:endParaRPr lang="en-US" altLang="en-US" sz="2400" b="1" baseline="0">
              <a:latin typeface="Times" charset="0"/>
            </a:endParaRPr>
          </a:p>
        </p:txBody>
      </p:sp>
      <p:sp>
        <p:nvSpPr>
          <p:cNvPr id="36879" name="Line 33"/>
          <p:cNvSpPr>
            <a:spLocks noChangeShapeType="1"/>
          </p:cNvSpPr>
          <p:nvPr/>
        </p:nvSpPr>
        <p:spPr bwMode="auto">
          <a:xfrm>
            <a:off x="2362200" y="2713038"/>
            <a:ext cx="4267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36880" name="Group 34"/>
          <p:cNvGrpSpPr>
            <a:grpSpLocks/>
          </p:cNvGrpSpPr>
          <p:nvPr/>
        </p:nvGrpSpPr>
        <p:grpSpPr bwMode="auto">
          <a:xfrm>
            <a:off x="2286000" y="1243013"/>
            <a:ext cx="4248150" cy="1485900"/>
            <a:chOff x="1488" y="504"/>
            <a:chExt cx="2676" cy="936"/>
          </a:xfrm>
        </p:grpSpPr>
        <p:sp>
          <p:nvSpPr>
            <p:cNvPr id="36891" name="Freeform 35"/>
            <p:cNvSpPr>
              <a:spLocks/>
            </p:cNvSpPr>
            <p:nvPr/>
          </p:nvSpPr>
          <p:spPr bwMode="auto">
            <a:xfrm>
              <a:off x="1488" y="504"/>
              <a:ext cx="1344" cy="936"/>
            </a:xfrm>
            <a:custGeom>
              <a:avLst/>
              <a:gdLst>
                <a:gd name="T0" fmla="*/ 0 w 1344"/>
                <a:gd name="T1" fmla="*/ 936 h 936"/>
                <a:gd name="T2" fmla="*/ 768 w 1344"/>
                <a:gd name="T3" fmla="*/ 744 h 936"/>
                <a:gd name="T4" fmla="*/ 1200 w 1344"/>
                <a:gd name="T5" fmla="*/ 120 h 936"/>
                <a:gd name="T6" fmla="*/ 1344 w 1344"/>
                <a:gd name="T7" fmla="*/ 24 h 936"/>
                <a:gd name="T8" fmla="*/ 0 60000 65536"/>
                <a:gd name="T9" fmla="*/ 0 60000 65536"/>
                <a:gd name="T10" fmla="*/ 0 60000 65536"/>
                <a:gd name="T11" fmla="*/ 0 60000 65536"/>
                <a:gd name="T12" fmla="*/ 0 w 1344"/>
                <a:gd name="T13" fmla="*/ 0 h 936"/>
                <a:gd name="T14" fmla="*/ 1344 w 1344"/>
                <a:gd name="T15" fmla="*/ 936 h 936"/>
              </a:gdLst>
              <a:ahLst/>
              <a:cxnLst>
                <a:cxn ang="T8">
                  <a:pos x="T0" y="T1"/>
                </a:cxn>
                <a:cxn ang="T9">
                  <a:pos x="T2" y="T3"/>
                </a:cxn>
                <a:cxn ang="T10">
                  <a:pos x="T4" y="T5"/>
                </a:cxn>
                <a:cxn ang="T11">
                  <a:pos x="T6" y="T7"/>
                </a:cxn>
              </a:cxnLst>
              <a:rect l="T12" t="T13" r="T14" b="T15"/>
              <a:pathLst>
                <a:path w="1344" h="936">
                  <a:moveTo>
                    <a:pt x="0" y="936"/>
                  </a:moveTo>
                  <a:cubicBezTo>
                    <a:pt x="284" y="908"/>
                    <a:pt x="568" y="880"/>
                    <a:pt x="768" y="744"/>
                  </a:cubicBezTo>
                  <a:cubicBezTo>
                    <a:pt x="968" y="608"/>
                    <a:pt x="1104" y="240"/>
                    <a:pt x="1200" y="120"/>
                  </a:cubicBezTo>
                  <a:cubicBezTo>
                    <a:pt x="1296" y="0"/>
                    <a:pt x="1320" y="40"/>
                    <a:pt x="1344" y="2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6892" name="Freeform 36"/>
            <p:cNvSpPr>
              <a:spLocks/>
            </p:cNvSpPr>
            <p:nvPr/>
          </p:nvSpPr>
          <p:spPr bwMode="auto">
            <a:xfrm flipH="1">
              <a:off x="2820" y="504"/>
              <a:ext cx="1344" cy="936"/>
            </a:xfrm>
            <a:custGeom>
              <a:avLst/>
              <a:gdLst>
                <a:gd name="T0" fmla="*/ 0 w 1344"/>
                <a:gd name="T1" fmla="*/ 936 h 936"/>
                <a:gd name="T2" fmla="*/ 768 w 1344"/>
                <a:gd name="T3" fmla="*/ 744 h 936"/>
                <a:gd name="T4" fmla="*/ 1200 w 1344"/>
                <a:gd name="T5" fmla="*/ 120 h 936"/>
                <a:gd name="T6" fmla="*/ 1344 w 1344"/>
                <a:gd name="T7" fmla="*/ 24 h 936"/>
                <a:gd name="T8" fmla="*/ 0 60000 65536"/>
                <a:gd name="T9" fmla="*/ 0 60000 65536"/>
                <a:gd name="T10" fmla="*/ 0 60000 65536"/>
                <a:gd name="T11" fmla="*/ 0 60000 65536"/>
                <a:gd name="T12" fmla="*/ 0 w 1344"/>
                <a:gd name="T13" fmla="*/ 0 h 936"/>
                <a:gd name="T14" fmla="*/ 1344 w 1344"/>
                <a:gd name="T15" fmla="*/ 936 h 936"/>
              </a:gdLst>
              <a:ahLst/>
              <a:cxnLst>
                <a:cxn ang="T8">
                  <a:pos x="T0" y="T1"/>
                </a:cxn>
                <a:cxn ang="T9">
                  <a:pos x="T2" y="T3"/>
                </a:cxn>
                <a:cxn ang="T10">
                  <a:pos x="T4" y="T5"/>
                </a:cxn>
                <a:cxn ang="T11">
                  <a:pos x="T6" y="T7"/>
                </a:cxn>
              </a:cxnLst>
              <a:rect l="T12" t="T13" r="T14" b="T15"/>
              <a:pathLst>
                <a:path w="1344" h="936">
                  <a:moveTo>
                    <a:pt x="0" y="936"/>
                  </a:moveTo>
                  <a:cubicBezTo>
                    <a:pt x="284" y="908"/>
                    <a:pt x="568" y="880"/>
                    <a:pt x="768" y="744"/>
                  </a:cubicBezTo>
                  <a:cubicBezTo>
                    <a:pt x="968" y="608"/>
                    <a:pt x="1104" y="240"/>
                    <a:pt x="1200" y="120"/>
                  </a:cubicBezTo>
                  <a:cubicBezTo>
                    <a:pt x="1296" y="0"/>
                    <a:pt x="1320" y="40"/>
                    <a:pt x="1344" y="2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pSp>
      <p:grpSp>
        <p:nvGrpSpPr>
          <p:cNvPr id="7" name="Group 37"/>
          <p:cNvGrpSpPr>
            <a:grpSpLocks/>
          </p:cNvGrpSpPr>
          <p:nvPr/>
        </p:nvGrpSpPr>
        <p:grpSpPr bwMode="auto">
          <a:xfrm>
            <a:off x="4716463" y="1350963"/>
            <a:ext cx="2801937" cy="838200"/>
            <a:chOff x="2976" y="384"/>
            <a:chExt cx="1765" cy="528"/>
          </a:xfrm>
        </p:grpSpPr>
        <p:sp>
          <p:nvSpPr>
            <p:cNvPr id="36889" name="Line 38"/>
            <p:cNvSpPr>
              <a:spLocks noChangeShapeType="1"/>
            </p:cNvSpPr>
            <p:nvPr/>
          </p:nvSpPr>
          <p:spPr bwMode="auto">
            <a:xfrm flipH="1">
              <a:off x="2976" y="672"/>
              <a:ext cx="81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AU"/>
            </a:p>
          </p:txBody>
        </p:sp>
        <p:sp>
          <p:nvSpPr>
            <p:cNvPr id="36890" name="Text Box 39"/>
            <p:cNvSpPr txBox="1">
              <a:spLocks noChangeArrowheads="1"/>
            </p:cNvSpPr>
            <p:nvPr/>
          </p:nvSpPr>
          <p:spPr bwMode="auto">
            <a:xfrm>
              <a:off x="3456" y="384"/>
              <a:ext cx="1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aseline="0" dirty="0">
                  <a:latin typeface="Arial Narrow" pitchFamily="34" charset="0"/>
                </a:rPr>
                <a:t>Confidence level</a:t>
              </a:r>
            </a:p>
          </p:txBody>
        </p:sp>
      </p:grpSp>
      <p:sp>
        <p:nvSpPr>
          <p:cNvPr id="36882" name="Line 40"/>
          <p:cNvSpPr>
            <a:spLocks noChangeShapeType="1"/>
          </p:cNvSpPr>
          <p:nvPr/>
        </p:nvSpPr>
        <p:spPr bwMode="auto">
          <a:xfrm flipV="1">
            <a:off x="3124200" y="2500313"/>
            <a:ext cx="0" cy="38100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36883" name="AutoShape 41"/>
          <p:cNvSpPr>
            <a:spLocks noChangeArrowheads="1"/>
          </p:cNvSpPr>
          <p:nvPr/>
        </p:nvSpPr>
        <p:spPr bwMode="auto">
          <a:xfrm flipH="1">
            <a:off x="3200400" y="2500313"/>
            <a:ext cx="1182688" cy="304800"/>
          </a:xfrm>
          <a:prstGeom prst="rightArrow">
            <a:avLst>
              <a:gd name="adj1" fmla="val 50000"/>
              <a:gd name="adj2" fmla="val 97005"/>
            </a:avLst>
          </a:prstGeom>
          <a:solidFill>
            <a:schemeClr val="bg1"/>
          </a:solidFill>
          <a:ln>
            <a:noFill/>
          </a:ln>
          <a:effectLst>
            <a:outerShdw dist="35921" dir="18900000" algn="ctr" rotWithShape="0">
              <a:srgbClr val="FF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36884" name="Line 42"/>
          <p:cNvSpPr>
            <a:spLocks noChangeShapeType="1"/>
          </p:cNvSpPr>
          <p:nvPr/>
        </p:nvSpPr>
        <p:spPr bwMode="auto">
          <a:xfrm flipV="1">
            <a:off x="4343400" y="2424113"/>
            <a:ext cx="0" cy="38100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36885" name="AutoShape 43"/>
          <p:cNvSpPr>
            <a:spLocks noChangeArrowheads="1"/>
          </p:cNvSpPr>
          <p:nvPr/>
        </p:nvSpPr>
        <p:spPr bwMode="auto">
          <a:xfrm>
            <a:off x="4419600" y="2500313"/>
            <a:ext cx="1295400" cy="333375"/>
          </a:xfrm>
          <a:prstGeom prst="rightArrow">
            <a:avLst>
              <a:gd name="adj1" fmla="val 50000"/>
              <a:gd name="adj2" fmla="val 97143"/>
            </a:avLst>
          </a:prstGeom>
          <a:solidFill>
            <a:schemeClr val="bg1"/>
          </a:solidFill>
          <a:ln>
            <a:noFill/>
          </a:ln>
          <a:effectLst>
            <a:outerShdw dist="25400" dir="16200000" algn="ctr" rotWithShape="0">
              <a:srgbClr val="FF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36886" name="Line 44"/>
          <p:cNvSpPr>
            <a:spLocks noChangeShapeType="1"/>
          </p:cNvSpPr>
          <p:nvPr/>
        </p:nvSpPr>
        <p:spPr bwMode="auto">
          <a:xfrm flipV="1">
            <a:off x="5638800" y="2500313"/>
            <a:ext cx="0" cy="381000"/>
          </a:xfrm>
          <a:prstGeom prst="line">
            <a:avLst/>
          </a:prstGeom>
          <a:noFill/>
          <a:ln w="9525">
            <a:solidFill>
              <a:schemeClr val="tx1"/>
            </a:solidFill>
            <a:round/>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noFill/>
              </a14:hiddenFill>
            </a:ext>
          </a:extLst>
        </p:spPr>
        <p:txBody>
          <a:bodyPr wrap="none" anchor="ctr">
            <a:flatTx/>
          </a:bodyPr>
          <a:lstStyle/>
          <a:p>
            <a:endParaRPr lang="en-AU"/>
          </a:p>
        </p:txBody>
      </p:sp>
      <p:sp>
        <p:nvSpPr>
          <p:cNvPr id="48" name="Rectangle 2"/>
          <p:cNvSpPr txBox="1">
            <a:spLocks noChangeArrowheads="1"/>
          </p:cNvSpPr>
          <p:nvPr/>
        </p:nvSpPr>
        <p:spPr>
          <a:xfrm>
            <a:off x="503238" y="404813"/>
            <a:ext cx="864076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4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30</a:t>
            </a:fld>
            <a:endParaRPr lang="en-AU" altLang="en-US" sz="1400" b="1" baseline="0" dirty="0">
              <a:latin typeface="Trebuchet MS"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59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59787"/>
                                        </p:tgtEl>
                                        <p:attrNameLst>
                                          <p:attrName>style.visibility</p:attrName>
                                        </p:attrNameLst>
                                      </p:cBhvr>
                                      <p:to>
                                        <p:strVal val="visible"/>
                                      </p:to>
                                    </p:set>
                                    <p:animEffect transition="in" filter="wipe(down)">
                                      <p:cBhvr>
                                        <p:cTn id="16" dur="500"/>
                                        <p:tgtEl>
                                          <p:spTgt spid="459787"/>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59788"/>
                                        </p:tgtEl>
                                        <p:attrNameLst>
                                          <p:attrName>style.visibility</p:attrName>
                                        </p:attrNameLst>
                                      </p:cBhvr>
                                      <p:to>
                                        <p:strVal val="visible"/>
                                      </p:to>
                                    </p:set>
                                    <p:animEffect transition="in" filter="wipe(down)">
                                      <p:cBhvr>
                                        <p:cTn id="20" dur="500"/>
                                        <p:tgtEl>
                                          <p:spTgt spid="459788"/>
                                        </p:tgtEl>
                                      </p:cBhvr>
                                    </p:animEffect>
                                  </p:childTnLst>
                                </p:cTn>
                              </p:par>
                            </p:childTnLst>
                          </p:cTn>
                        </p:par>
                        <p:par>
                          <p:cTn id="21" fill="hold" nodeType="afterGroup">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459789"/>
                                        </p:tgtEl>
                                        <p:attrNameLst>
                                          <p:attrName>style.visibility</p:attrName>
                                        </p:attrNameLst>
                                      </p:cBhvr>
                                      <p:to>
                                        <p:strVal val="visible"/>
                                      </p:to>
                                    </p:set>
                                    <p:animEffect transition="in" filter="wipe(down)">
                                      <p:cBhvr>
                                        <p:cTn id="24" dur="500"/>
                                        <p:tgtEl>
                                          <p:spTgt spid="459789"/>
                                        </p:tgtEl>
                                      </p:cBhvr>
                                    </p:animEffect>
                                  </p:childTnLst>
                                </p:cTn>
                              </p:par>
                            </p:childTnLst>
                          </p:cTn>
                        </p:par>
                        <p:par>
                          <p:cTn id="25" fill="hold" nodeType="afterGroup">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459790"/>
                                        </p:tgtEl>
                                        <p:attrNameLst>
                                          <p:attrName>style.visibility</p:attrName>
                                        </p:attrNameLst>
                                      </p:cBhvr>
                                      <p:to>
                                        <p:strVal val="visible"/>
                                      </p:to>
                                    </p:set>
                                    <p:animEffect transition="in" filter="wipe(down)">
                                      <p:cBhvr>
                                        <p:cTn id="28" dur="500"/>
                                        <p:tgtEl>
                                          <p:spTgt spid="4597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ppt_x</p:attrName>
                                        </p:attrNameLst>
                                      </p:cBhvr>
                                      <p:tavLst>
                                        <p:tav tm="0">
                                          <p:val>
                                            <p:strVal val="#ppt_x"/>
                                          </p:val>
                                        </p:tav>
                                        <p:tav tm="100000">
                                          <p:val>
                                            <p:strVal val="#ppt_x"/>
                                          </p:val>
                                        </p:tav>
                                      </p:tavLst>
                                    </p:anim>
                                    <p:anim calcmode="lin" valueType="num">
                                      <p:cBhvr>
                                        <p:cTn id="34" dur="500" fill="hold"/>
                                        <p:tgtEl>
                                          <p:spTgt spid="3"/>
                                        </p:tgtEl>
                                        <p:attrNameLst>
                                          <p:attrName>ppt_y</p:attrName>
                                        </p:attrNameLst>
                                      </p:cBhvr>
                                      <p:tavLst>
                                        <p:tav tm="0">
                                          <p:val>
                                            <p:strVal val="#ppt_y+#ppt_h/2"/>
                                          </p:val>
                                        </p:tav>
                                        <p:tav tm="100000">
                                          <p:val>
                                            <p:strVal val="#ppt_y"/>
                                          </p:val>
                                        </p:tav>
                                      </p:tavLst>
                                    </p:anim>
                                    <p:anim calcmode="lin" valueType="num">
                                      <p:cBhvr>
                                        <p:cTn id="35" dur="500" fill="hold"/>
                                        <p:tgtEl>
                                          <p:spTgt spid="3"/>
                                        </p:tgtEl>
                                        <p:attrNameLst>
                                          <p:attrName>ppt_w</p:attrName>
                                        </p:attrNameLst>
                                      </p:cBhvr>
                                      <p:tavLst>
                                        <p:tav tm="0">
                                          <p:val>
                                            <p:strVal val="#ppt_w"/>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4" fill="hold" grpId="0" nodeType="afterEffect">
                                  <p:stCondLst>
                                    <p:cond delay="0"/>
                                  </p:stCondLst>
                                  <p:childTnLst>
                                    <p:set>
                                      <p:cBhvr>
                                        <p:cTn id="39" dur="1" fill="hold">
                                          <p:stCondLst>
                                            <p:cond delay="0"/>
                                          </p:stCondLst>
                                        </p:cTn>
                                        <p:tgtEl>
                                          <p:spTgt spid="459808"/>
                                        </p:tgtEl>
                                        <p:attrNameLst>
                                          <p:attrName>style.visibility</p:attrName>
                                        </p:attrNameLst>
                                      </p:cBhvr>
                                      <p:to>
                                        <p:strVal val="visible"/>
                                      </p:to>
                                    </p:set>
                                    <p:anim calcmode="lin" valueType="num">
                                      <p:cBhvr>
                                        <p:cTn id="40" dur="500" fill="hold"/>
                                        <p:tgtEl>
                                          <p:spTgt spid="459808"/>
                                        </p:tgtEl>
                                        <p:attrNameLst>
                                          <p:attrName>ppt_x</p:attrName>
                                        </p:attrNameLst>
                                      </p:cBhvr>
                                      <p:tavLst>
                                        <p:tav tm="0">
                                          <p:val>
                                            <p:strVal val="#ppt_x"/>
                                          </p:val>
                                        </p:tav>
                                        <p:tav tm="100000">
                                          <p:val>
                                            <p:strVal val="#ppt_x"/>
                                          </p:val>
                                        </p:tav>
                                      </p:tavLst>
                                    </p:anim>
                                    <p:anim calcmode="lin" valueType="num">
                                      <p:cBhvr>
                                        <p:cTn id="41" dur="500" fill="hold"/>
                                        <p:tgtEl>
                                          <p:spTgt spid="459808"/>
                                        </p:tgtEl>
                                        <p:attrNameLst>
                                          <p:attrName>ppt_y</p:attrName>
                                        </p:attrNameLst>
                                      </p:cBhvr>
                                      <p:tavLst>
                                        <p:tav tm="0">
                                          <p:val>
                                            <p:strVal val="#ppt_y+#ppt_h/2"/>
                                          </p:val>
                                        </p:tav>
                                        <p:tav tm="100000">
                                          <p:val>
                                            <p:strVal val="#ppt_y"/>
                                          </p:val>
                                        </p:tav>
                                      </p:tavLst>
                                    </p:anim>
                                    <p:anim calcmode="lin" valueType="num">
                                      <p:cBhvr>
                                        <p:cTn id="42" dur="500" fill="hold"/>
                                        <p:tgtEl>
                                          <p:spTgt spid="459808"/>
                                        </p:tgtEl>
                                        <p:attrNameLst>
                                          <p:attrName>ppt_w</p:attrName>
                                        </p:attrNameLst>
                                      </p:cBhvr>
                                      <p:tavLst>
                                        <p:tav tm="0">
                                          <p:val>
                                            <p:strVal val="#ppt_w"/>
                                          </p:val>
                                        </p:tav>
                                        <p:tav tm="100000">
                                          <p:val>
                                            <p:strVal val="#ppt_w"/>
                                          </p:val>
                                        </p:tav>
                                      </p:tavLst>
                                    </p:anim>
                                    <p:anim calcmode="lin" valueType="num">
                                      <p:cBhvr>
                                        <p:cTn id="43" dur="500" fill="hold"/>
                                        <p:tgtEl>
                                          <p:spTgt spid="45980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59786"/>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5978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459785"/>
                                        </p:tgtEl>
                                        <p:attrNameLst>
                                          <p:attrName>style.visibility</p:attrName>
                                        </p:attrNameLst>
                                      </p:cBhvr>
                                      <p:to>
                                        <p:strVal val="visible"/>
                                      </p:to>
                                    </p:set>
                                    <p:anim calcmode="lin" valueType="num">
                                      <p:cBhvr additive="base">
                                        <p:cTn id="59" dur="500" fill="hold"/>
                                        <p:tgtEl>
                                          <p:spTgt spid="459785"/>
                                        </p:tgtEl>
                                        <p:attrNameLst>
                                          <p:attrName>ppt_x</p:attrName>
                                        </p:attrNameLst>
                                      </p:cBhvr>
                                      <p:tavLst>
                                        <p:tav tm="0">
                                          <p:val>
                                            <p:strVal val="#ppt_x"/>
                                          </p:val>
                                        </p:tav>
                                        <p:tav tm="100000">
                                          <p:val>
                                            <p:strVal val="#ppt_x"/>
                                          </p:val>
                                        </p:tav>
                                      </p:tavLst>
                                    </p:anim>
                                    <p:anim calcmode="lin" valueType="num">
                                      <p:cBhvr additive="base">
                                        <p:cTn id="60" dur="500" fill="hold"/>
                                        <p:tgtEl>
                                          <p:spTgt spid="4597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6" grpId="0" animBg="1"/>
      <p:bldP spid="459787" grpId="0" autoUpdateAnimBg="0"/>
      <p:bldP spid="459788" grpId="0" animBg="1"/>
      <p:bldP spid="459789" grpId="0" autoUpdateAnimBg="0"/>
      <p:bldP spid="459790" grpId="0" animBg="1"/>
      <p:bldP spid="45980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556865" y="1490687"/>
            <a:ext cx="8479631" cy="4746625"/>
          </a:xfrm>
        </p:spPr>
        <p:txBody>
          <a:bodyPr/>
          <a:lstStyle/>
          <a:p>
            <a:pPr eaLnBrk="1" hangingPunct="1">
              <a:buFont typeface="Arial" pitchFamily="34" charset="0"/>
              <a:buChar char="•"/>
              <a:defRPr/>
            </a:pPr>
            <a:endParaRPr lang="en-US" sz="2400" dirty="0">
              <a:latin typeface="Trebuchet MS" panose="020B0603020202020204" pitchFamily="34" charset="0"/>
            </a:endParaRPr>
          </a:p>
          <a:p>
            <a:pPr eaLnBrk="1" hangingPunct="1">
              <a:buFont typeface="Arial" pitchFamily="34" charset="0"/>
              <a:buChar char="•"/>
              <a:defRPr/>
            </a:pPr>
            <a:endParaRPr lang="en-US" sz="2400" dirty="0">
              <a:latin typeface="Trebuchet MS" panose="020B0603020202020204" pitchFamily="34" charset="0"/>
            </a:endParaRPr>
          </a:p>
          <a:p>
            <a:pPr marL="0" indent="0" eaLnBrk="1" hangingPunct="1">
              <a:buNone/>
              <a:defRPr/>
            </a:pPr>
            <a:r>
              <a:rPr lang="en-US" sz="2400" dirty="0">
                <a:latin typeface="Trebuchet MS" panose="020B0603020202020204" pitchFamily="34" charset="0"/>
              </a:rPr>
              <a:t>The probability (1 − </a:t>
            </a:r>
            <a:r>
              <a:rPr lang="en-US" sz="2400" dirty="0">
                <a:latin typeface="Trebuchet MS" panose="020B0603020202020204" pitchFamily="34" charset="0"/>
                <a:sym typeface="Symbol"/>
              </a:rPr>
              <a:t></a:t>
            </a:r>
            <a:r>
              <a:rPr lang="en-US" sz="2400" dirty="0">
                <a:latin typeface="Trebuchet MS" panose="020B0603020202020204" pitchFamily="34" charset="0"/>
              </a:rPr>
              <a:t>) is called the </a:t>
            </a:r>
            <a:r>
              <a:rPr lang="en-US" sz="2400" b="1" dirty="0">
                <a:latin typeface="Trebuchet MS" panose="020B0603020202020204" pitchFamily="34" charset="0"/>
              </a:rPr>
              <a:t>level of confidence</a:t>
            </a:r>
            <a:r>
              <a:rPr lang="en-US" sz="2400" dirty="0">
                <a:latin typeface="Trebuchet MS" panose="020B0603020202020204" pitchFamily="34" charset="0"/>
              </a:rPr>
              <a:t>.</a:t>
            </a:r>
          </a:p>
          <a:p>
            <a:pPr marL="0" indent="0" eaLnBrk="1" hangingPunct="1">
              <a:buNone/>
              <a:defRPr/>
            </a:pPr>
            <a:endParaRPr lang="en-US" sz="2400" dirty="0">
              <a:latin typeface="Trebuchet MS" panose="020B0603020202020204" pitchFamily="34" charset="0"/>
            </a:endParaRPr>
          </a:p>
          <a:p>
            <a:pPr marL="0" indent="0" eaLnBrk="1" hangingPunct="1">
              <a:buNone/>
              <a:defRPr/>
            </a:pPr>
            <a:r>
              <a:rPr lang="en-US" sz="2400" dirty="0">
                <a:latin typeface="Trebuchet MS" panose="020B0603020202020204" pitchFamily="34" charset="0"/>
              </a:rPr>
              <a:t>                       is called the </a:t>
            </a:r>
            <a:r>
              <a:rPr lang="en-US" sz="2400" b="1" dirty="0">
                <a:latin typeface="Trebuchet MS" panose="020B0603020202020204" pitchFamily="34" charset="0"/>
              </a:rPr>
              <a:t>lower confidence limit (LCL)</a:t>
            </a:r>
            <a:r>
              <a:rPr lang="en-US" sz="2400" dirty="0">
                <a:latin typeface="Trebuchet MS" panose="020B0603020202020204" pitchFamily="34" charset="0"/>
              </a:rPr>
              <a:t>.</a:t>
            </a:r>
          </a:p>
          <a:p>
            <a:pPr marL="0" indent="0" eaLnBrk="1" hangingPunct="1">
              <a:buNone/>
              <a:defRPr/>
            </a:pPr>
            <a:endParaRPr lang="en-US" sz="2400" dirty="0">
              <a:latin typeface="Trebuchet MS" panose="020B0603020202020204" pitchFamily="34" charset="0"/>
            </a:endParaRPr>
          </a:p>
          <a:p>
            <a:pPr marL="0" indent="0" eaLnBrk="1" hangingPunct="1">
              <a:buNone/>
              <a:defRPr/>
            </a:pPr>
            <a:r>
              <a:rPr lang="en-US" sz="2400" dirty="0">
                <a:latin typeface="Trebuchet MS" panose="020B0603020202020204" pitchFamily="34" charset="0"/>
              </a:rPr>
              <a:t>                       is called the </a:t>
            </a:r>
            <a:r>
              <a:rPr lang="en-US" sz="2400" b="1" dirty="0">
                <a:latin typeface="Trebuchet MS" panose="020B0603020202020204" pitchFamily="34" charset="0"/>
              </a:rPr>
              <a:t>upper confidence limit (UCL)</a:t>
            </a:r>
            <a:r>
              <a:rPr lang="en-US" sz="2400" dirty="0">
                <a:latin typeface="Trebuchet MS" panose="020B0603020202020204" pitchFamily="34" charset="0"/>
              </a:rPr>
              <a:t>.</a:t>
            </a:r>
            <a:endParaRPr lang="en-US" altLang="en-US" sz="2400" dirty="0">
              <a:latin typeface="Trebuchet MS" panose="020B0603020202020204" pitchFamily="34" charset="0"/>
              <a:cs typeface="Arial" pitchFamily="34" charset="0"/>
            </a:endParaRPr>
          </a:p>
          <a:p>
            <a:pPr marL="0" indent="0" eaLnBrk="1" hangingPunct="1">
              <a:buFontTx/>
              <a:buNone/>
              <a:defRPr/>
            </a:pPr>
            <a:endParaRPr lang="en-US" altLang="en-US" sz="2400" dirty="0">
              <a:latin typeface="Trebuchet MS" panose="020B0603020202020204" pitchFamily="34" charset="0"/>
              <a:cs typeface="Arial" pitchFamily="34" charset="0"/>
            </a:endParaRPr>
          </a:p>
          <a:p>
            <a:pPr marL="0" indent="0" eaLnBrk="1" hangingPunct="1">
              <a:buFontTx/>
              <a:buNone/>
              <a:defRPr/>
            </a:pPr>
            <a:endParaRPr lang="en-US" altLang="en-US" sz="2400" dirty="0">
              <a:latin typeface="Trebuchet MS" panose="020B0603020202020204" pitchFamily="34" charset="0"/>
              <a:cs typeface="Arial" pitchFamily="34" charset="0"/>
            </a:endParaRPr>
          </a:p>
          <a:p>
            <a:pPr marL="0" indent="0" eaLnBrk="1" hangingPunct="1">
              <a:buFontTx/>
              <a:buNone/>
              <a:defRPr/>
            </a:pPr>
            <a:endParaRPr lang="en-US" altLang="en-US" sz="2400" dirty="0">
              <a:latin typeface="Trebuchet MS" panose="020B0603020202020204" pitchFamily="34" charset="0"/>
              <a:cs typeface="Arial" pitchFamily="34" charset="0"/>
            </a:endParaRPr>
          </a:p>
          <a:p>
            <a:pPr marL="0" indent="0" eaLnBrk="1" hangingPunct="1">
              <a:buFontTx/>
              <a:buNone/>
              <a:defRPr/>
            </a:pPr>
            <a:endParaRPr lang="en-US" altLang="en-US" sz="2400" dirty="0">
              <a:latin typeface="Trebuchet MS" panose="020B0603020202020204" pitchFamily="34" charset="0"/>
              <a:cs typeface="Arial" pitchFamily="34" charset="0"/>
            </a:endParaRPr>
          </a:p>
        </p:txBody>
      </p:sp>
      <p:graphicFrame>
        <p:nvGraphicFramePr>
          <p:cNvPr id="37892" name="Object 9"/>
          <p:cNvGraphicFramePr>
            <a:graphicFrameLocks noGrp="1" noChangeAspect="1"/>
          </p:cNvGraphicFramePr>
          <p:nvPr>
            <p:ph sz="half" idx="2"/>
            <p:extLst>
              <p:ext uri="{D42A27DB-BD31-4B8C-83A1-F6EECF244321}">
                <p14:modId xmlns:p14="http://schemas.microsoft.com/office/powerpoint/2010/main" val="3598863248"/>
              </p:ext>
            </p:extLst>
          </p:nvPr>
        </p:nvGraphicFramePr>
        <p:xfrm>
          <a:off x="611188" y="3938885"/>
          <a:ext cx="1800225" cy="930275"/>
        </p:xfrm>
        <a:graphic>
          <a:graphicData uri="http://schemas.openxmlformats.org/presentationml/2006/ole">
            <mc:AlternateContent xmlns:mc="http://schemas.openxmlformats.org/markup-compatibility/2006">
              <mc:Choice xmlns:v="urn:schemas-microsoft-com:vml" Requires="v">
                <p:oleObj spid="_x0000_s38442" name="Equation" r:id="rId4" imgW="761669" imgH="393529" progId="Equation.DSMT4">
                  <p:embed/>
                </p:oleObj>
              </mc:Choice>
              <mc:Fallback>
                <p:oleObj name="Equation" r:id="rId4" imgW="761669" imgH="393529" progId="Equation.DSMT4">
                  <p:embed/>
                  <p:pic>
                    <p:nvPicPr>
                      <p:cNvPr id="0" name="Picture 47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8885"/>
                        <a:ext cx="180022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5" name="Object 1"/>
          <p:cNvGraphicFramePr>
            <a:graphicFrameLocks noGrp="1" noChangeAspect="1"/>
          </p:cNvGraphicFramePr>
          <p:nvPr>
            <p:extLst>
              <p:ext uri="{D42A27DB-BD31-4B8C-83A1-F6EECF244321}">
                <p14:modId xmlns:p14="http://schemas.microsoft.com/office/powerpoint/2010/main" val="1199636364"/>
              </p:ext>
            </p:extLst>
          </p:nvPr>
        </p:nvGraphicFramePr>
        <p:xfrm>
          <a:off x="656556" y="3060501"/>
          <a:ext cx="1827212" cy="944563"/>
        </p:xfrm>
        <a:graphic>
          <a:graphicData uri="http://schemas.openxmlformats.org/presentationml/2006/ole">
            <mc:AlternateContent xmlns:mc="http://schemas.openxmlformats.org/markup-compatibility/2006">
              <mc:Choice xmlns:v="urn:schemas-microsoft-com:vml" Requires="v">
                <p:oleObj spid="_x0000_s38443" name="Equation" r:id="rId6" imgW="761669" imgH="393529" progId="Equation.DSMT4">
                  <p:embed/>
                </p:oleObj>
              </mc:Choice>
              <mc:Fallback>
                <p:oleObj name="Equation" r:id="rId6" imgW="761669" imgH="393529" progId="Equation.DSMT4">
                  <p:embed/>
                  <p:pic>
                    <p:nvPicPr>
                      <p:cNvPr id="0" name="Picture 47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556" y="3060501"/>
                        <a:ext cx="1827212"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32328668"/>
              </p:ext>
            </p:extLst>
          </p:nvPr>
        </p:nvGraphicFramePr>
        <p:xfrm>
          <a:off x="1693863" y="1240681"/>
          <a:ext cx="3713162" cy="892175"/>
        </p:xfrm>
        <a:graphic>
          <a:graphicData uri="http://schemas.openxmlformats.org/presentationml/2006/ole">
            <mc:AlternateContent xmlns:mc="http://schemas.openxmlformats.org/markup-compatibility/2006">
              <mc:Choice xmlns:v="urn:schemas-microsoft-com:vml" Requires="v">
                <p:oleObj spid="_x0000_s38444" name="Equation" r:id="rId8" imgW="1663700" imgH="431800" progId="Equation.DSMT4">
                  <p:embed/>
                </p:oleObj>
              </mc:Choice>
              <mc:Fallback>
                <p:oleObj name="Equation" r:id="rId8" imgW="1663700" imgH="431800" progId="Equation.DSMT4">
                  <p:embed/>
                  <p:pic>
                    <p:nvPicPr>
                      <p:cNvPr id="0" name="Picture 4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3863" y="1240681"/>
                        <a:ext cx="37131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txBox="1">
            <a:spLocks noChangeArrowheads="1"/>
          </p:cNvSpPr>
          <p:nvPr/>
        </p:nvSpPr>
        <p:spPr>
          <a:xfrm>
            <a:off x="503238" y="404813"/>
            <a:ext cx="864076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31</a:t>
            </a:fld>
            <a:endParaRPr lang="en-AU" altLang="en-US" sz="1400" b="1" baseline="0" dirty="0">
              <a:latin typeface="Trebuchet MS" pitchFamily="34" charset="0"/>
              <a:cs typeface="Arial" pitchFamily="34" charset="0"/>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sz="half" idx="1"/>
          </p:nvPr>
        </p:nvSpPr>
        <p:spPr>
          <a:xfrm>
            <a:off x="611560" y="1196975"/>
            <a:ext cx="8118896" cy="4746625"/>
          </a:xfrm>
        </p:spPr>
        <p:txBody>
          <a:bodyPr/>
          <a:lstStyle/>
          <a:p>
            <a:pPr marL="0" indent="0" eaLnBrk="1" hangingPunct="1">
              <a:buNone/>
              <a:defRPr/>
            </a:pPr>
            <a:r>
              <a:rPr lang="en-US" altLang="en-US" sz="2400" dirty="0">
                <a:latin typeface="Trebuchet MS" panose="020B0603020202020204" pitchFamily="34" charset="0"/>
                <a:cs typeface="Arial" pitchFamily="34" charset="0"/>
              </a:rPr>
              <a:t>(1-</a:t>
            </a:r>
            <a:r>
              <a:rPr lang="en-US" altLang="en-US" sz="2400" dirty="0">
                <a:latin typeface="Trebuchet MS" panose="020B0603020202020204" pitchFamily="34" charset="0"/>
                <a:cs typeface="Arial" pitchFamily="34" charset="0"/>
                <a:sym typeface="Symbol"/>
              </a:rPr>
              <a:t>100% confidence interval for :</a:t>
            </a:r>
          </a:p>
          <a:p>
            <a:pPr eaLnBrk="1" hangingPunct="1">
              <a:buFont typeface="Arial" pitchFamily="34" charset="0"/>
              <a:buChar char="•"/>
              <a:defRPr/>
            </a:pPr>
            <a:endParaRPr lang="en-US" altLang="en-US" sz="2400" dirty="0">
              <a:latin typeface="Trebuchet MS" panose="020B0603020202020204" pitchFamily="34" charset="0"/>
              <a:cs typeface="Arial" pitchFamily="34" charset="0"/>
              <a:sym typeface="Symbol"/>
            </a:endParaRPr>
          </a:p>
          <a:p>
            <a:pPr marL="0" indent="0" eaLnBrk="1" hangingPunct="1">
              <a:buNone/>
              <a:defRPr/>
            </a:pPr>
            <a:r>
              <a:rPr lang="en-US" altLang="en-US" sz="2400" dirty="0">
                <a:latin typeface="Trebuchet MS" panose="020B0603020202020204" pitchFamily="34" charset="0"/>
                <a:cs typeface="Arial" pitchFamily="34" charset="0"/>
                <a:sym typeface="Symbol"/>
              </a:rPr>
              <a:t>									    </a:t>
            </a:r>
            <a:r>
              <a:rPr lang="en-US" altLang="en-US" sz="2400" dirty="0">
                <a:latin typeface="Trebuchet MS" panose="020B0603020202020204" pitchFamily="34" charset="0"/>
                <a:cs typeface="Arial" pitchFamily="34" charset="0"/>
              </a:rPr>
              <a:t>or </a:t>
            </a:r>
          </a:p>
          <a:p>
            <a:pPr eaLnBrk="1" hangingPunct="1">
              <a:buFont typeface="Arial" pitchFamily="34" charset="0"/>
              <a:buChar char="•"/>
              <a:defRPr/>
            </a:pPr>
            <a:endParaRPr lang="en-US" altLang="en-US" sz="2400" dirty="0">
              <a:latin typeface="Trebuchet MS" panose="020B0603020202020204" pitchFamily="34" charset="0"/>
              <a:cs typeface="Arial" pitchFamily="34" charset="0"/>
              <a:sym typeface="Symbol"/>
            </a:endParaRPr>
          </a:p>
          <a:p>
            <a:pPr marL="0" indent="0" eaLnBrk="1" hangingPunct="1">
              <a:buNone/>
              <a:defRPr/>
            </a:pPr>
            <a:r>
              <a:rPr lang="en-US" altLang="en-US" sz="2400" dirty="0">
                <a:latin typeface="Trebuchet MS" panose="020B0603020202020204" pitchFamily="34" charset="0"/>
                <a:cs typeface="Arial" pitchFamily="34" charset="0"/>
                <a:sym typeface="Symbol"/>
              </a:rPr>
              <a:t>This can also be written as</a:t>
            </a:r>
          </a:p>
          <a:p>
            <a:pPr eaLnBrk="1" hangingPunct="1">
              <a:spcBef>
                <a:spcPts val="0"/>
              </a:spcBef>
              <a:buFont typeface="Arial" pitchFamily="34" charset="0"/>
              <a:buChar char="•"/>
              <a:defRPr/>
            </a:pPr>
            <a:endParaRPr lang="en-US" altLang="en-US" sz="2400" dirty="0">
              <a:latin typeface="Trebuchet MS" panose="020B0603020202020204" pitchFamily="34" charset="0"/>
              <a:cs typeface="Arial" pitchFamily="34" charset="0"/>
              <a:sym typeface="Symbol"/>
            </a:endParaRPr>
          </a:p>
          <a:p>
            <a:pPr marL="0" indent="0" eaLnBrk="1" hangingPunct="1">
              <a:buNone/>
              <a:defRPr/>
            </a:pPr>
            <a:r>
              <a:rPr lang="en-US" altLang="en-US" sz="2400" dirty="0">
                <a:latin typeface="Trebuchet MS" panose="020B0603020202020204" pitchFamily="34" charset="0"/>
                <a:cs typeface="Arial" pitchFamily="34" charset="0"/>
              </a:rPr>
              <a:t>						  or		,  where 	</a:t>
            </a:r>
          </a:p>
          <a:p>
            <a:pPr marL="0" indent="0" eaLnBrk="1" hangingPunct="1">
              <a:buNone/>
              <a:defRPr/>
            </a:pPr>
            <a:endParaRPr lang="en-US" altLang="en-US" sz="2400" dirty="0">
              <a:latin typeface="Trebuchet MS" panose="020B0603020202020204" pitchFamily="34" charset="0"/>
              <a:cs typeface="Arial" pitchFamily="34" charset="0"/>
            </a:endParaRPr>
          </a:p>
          <a:p>
            <a:pPr marL="0" indent="0" algn="just" eaLnBrk="1" hangingPunct="1">
              <a:buFontTx/>
              <a:buNone/>
              <a:defRPr/>
            </a:pPr>
            <a:r>
              <a:rPr lang="en-US" altLang="en-US" sz="2400" b="1" i="1" dirty="0">
                <a:latin typeface="Trebuchet MS" panose="020B0603020202020204" pitchFamily="34" charset="0"/>
                <a:cs typeface="Arial" pitchFamily="34" charset="0"/>
              </a:rPr>
              <a:t>B</a:t>
            </a:r>
            <a:r>
              <a:rPr lang="en-US" altLang="en-US" sz="2400" dirty="0">
                <a:latin typeface="Trebuchet MS" panose="020B0603020202020204" pitchFamily="34" charset="0"/>
                <a:cs typeface="Arial" pitchFamily="34" charset="0"/>
              </a:rPr>
              <a:t> is </a:t>
            </a:r>
            <a:r>
              <a:rPr lang="en-US" altLang="en-US" sz="2400" b="1" i="1" dirty="0">
                <a:solidFill>
                  <a:schemeClr val="tx1">
                    <a:lumMod val="75000"/>
                    <a:lumOff val="25000"/>
                  </a:schemeClr>
                </a:solidFill>
                <a:latin typeface="Trebuchet MS" panose="020B0603020202020204" pitchFamily="34" charset="0"/>
                <a:cs typeface="Arial" pitchFamily="34" charset="0"/>
              </a:rPr>
              <a:t>half the width of the confidence interval</a:t>
            </a:r>
            <a:r>
              <a:rPr lang="en-US" altLang="en-US" sz="2400" dirty="0">
                <a:latin typeface="Trebuchet MS" panose="020B0603020202020204" pitchFamily="34" charset="0"/>
                <a:cs typeface="Arial" pitchFamily="34" charset="0"/>
              </a:rPr>
              <a:t>.	</a:t>
            </a:r>
          </a:p>
          <a:p>
            <a:pPr marL="0" indent="0" algn="just" eaLnBrk="1" hangingPunct="1">
              <a:buFontTx/>
              <a:buNone/>
              <a:defRPr/>
            </a:pPr>
            <a:r>
              <a:rPr lang="en-US" altLang="en-US" sz="2400" dirty="0">
                <a:latin typeface="Trebuchet MS" panose="020B0603020202020204" pitchFamily="34" charset="0"/>
                <a:cs typeface="Arial" pitchFamily="34" charset="0"/>
              </a:rPr>
              <a:t>That is, </a:t>
            </a:r>
            <a:r>
              <a:rPr lang="en-US" altLang="en-US" sz="2400" b="1" dirty="0">
                <a:latin typeface="Trebuchet MS" panose="020B0603020202020204" pitchFamily="34" charset="0"/>
                <a:cs typeface="Arial" pitchFamily="34" charset="0"/>
              </a:rPr>
              <a:t>2</a:t>
            </a:r>
            <a:r>
              <a:rPr lang="en-US" altLang="en-US" sz="2400" b="1" i="1" dirty="0">
                <a:latin typeface="Trebuchet MS" panose="020B0603020202020204" pitchFamily="34" charset="0"/>
                <a:cs typeface="Arial" pitchFamily="34" charset="0"/>
              </a:rPr>
              <a:t>B</a:t>
            </a:r>
            <a:r>
              <a:rPr lang="en-US" altLang="en-US" sz="2400" dirty="0">
                <a:latin typeface="Trebuchet MS" panose="020B0603020202020204" pitchFamily="34" charset="0"/>
                <a:cs typeface="Arial" pitchFamily="34" charset="0"/>
              </a:rPr>
              <a:t> is the </a:t>
            </a:r>
            <a:r>
              <a:rPr lang="en-US" altLang="en-US" sz="2400" b="1" i="1" dirty="0">
                <a:solidFill>
                  <a:schemeClr val="tx1">
                    <a:lumMod val="75000"/>
                    <a:lumOff val="25000"/>
                  </a:schemeClr>
                </a:solidFill>
                <a:latin typeface="Trebuchet MS" panose="020B0603020202020204" pitchFamily="34" charset="0"/>
                <a:cs typeface="Arial" pitchFamily="34" charset="0"/>
              </a:rPr>
              <a:t>width of the confidence interval</a:t>
            </a:r>
            <a:r>
              <a:rPr lang="en-US" altLang="en-US" sz="2400" dirty="0">
                <a:latin typeface="Trebuchet MS" panose="020B0603020202020204" pitchFamily="34" charset="0"/>
                <a:cs typeface="Arial" pitchFamily="34" charset="0"/>
              </a:rPr>
              <a:t>.					</a:t>
            </a:r>
          </a:p>
        </p:txBody>
      </p:sp>
      <p:graphicFrame>
        <p:nvGraphicFramePr>
          <p:cNvPr id="37893" name="Object 6"/>
          <p:cNvGraphicFramePr>
            <a:graphicFrameLocks noChangeAspect="1"/>
          </p:cNvGraphicFramePr>
          <p:nvPr>
            <p:extLst>
              <p:ext uri="{D42A27DB-BD31-4B8C-83A1-F6EECF244321}">
                <p14:modId xmlns:p14="http://schemas.microsoft.com/office/powerpoint/2010/main" val="1808330083"/>
              </p:ext>
            </p:extLst>
          </p:nvPr>
        </p:nvGraphicFramePr>
        <p:xfrm>
          <a:off x="5653558" y="1961778"/>
          <a:ext cx="1582738" cy="819150"/>
        </p:xfrm>
        <a:graphic>
          <a:graphicData uri="http://schemas.openxmlformats.org/presentationml/2006/ole">
            <mc:AlternateContent xmlns:mc="http://schemas.openxmlformats.org/markup-compatibility/2006">
              <mc:Choice xmlns:v="urn:schemas-microsoft-com:vml" Requires="v">
                <p:oleObj spid="_x0000_s171773" name="Equation" r:id="rId4" imgW="761669" imgH="393529" progId="Equation.DSMT4">
                  <p:embed/>
                </p:oleObj>
              </mc:Choice>
              <mc:Fallback>
                <p:oleObj name="Equation" r:id="rId4" imgW="761669" imgH="393529" progId="Equation.DSMT4">
                  <p:embed/>
                  <p:pic>
                    <p:nvPicPr>
                      <p:cNvPr id="0" name="Picture 6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3558" y="1961778"/>
                        <a:ext cx="15827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3220652"/>
              </p:ext>
            </p:extLst>
          </p:nvPr>
        </p:nvGraphicFramePr>
        <p:xfrm>
          <a:off x="1218878" y="1844675"/>
          <a:ext cx="3713162" cy="892175"/>
        </p:xfrm>
        <a:graphic>
          <a:graphicData uri="http://schemas.openxmlformats.org/presentationml/2006/ole">
            <mc:AlternateContent xmlns:mc="http://schemas.openxmlformats.org/markup-compatibility/2006">
              <mc:Choice xmlns:v="urn:schemas-microsoft-com:vml" Requires="v">
                <p:oleObj spid="_x0000_s171774" name="Equation" r:id="rId6" imgW="1663700" imgH="431800" progId="Equation.DSMT4">
                  <p:embed/>
                </p:oleObj>
              </mc:Choice>
              <mc:Fallback>
                <p:oleObj name="Equation" r:id="rId6" imgW="1663700" imgH="431800" progId="Equation.DSMT4">
                  <p:embed/>
                  <p:pic>
                    <p:nvPicPr>
                      <p:cNvPr id="0" name="Picture 6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8878" y="1844675"/>
                        <a:ext cx="37131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87692035"/>
              </p:ext>
            </p:extLst>
          </p:nvPr>
        </p:nvGraphicFramePr>
        <p:xfrm>
          <a:off x="1279351" y="3711575"/>
          <a:ext cx="2068513" cy="549275"/>
        </p:xfrm>
        <a:graphic>
          <a:graphicData uri="http://schemas.openxmlformats.org/presentationml/2006/ole">
            <mc:AlternateContent xmlns:mc="http://schemas.openxmlformats.org/markup-compatibility/2006">
              <mc:Choice xmlns:v="urn:schemas-microsoft-com:vml" Requires="v">
                <p:oleObj spid="_x0000_s171775" name="Equation" r:id="rId8" imgW="926698" imgH="266584" progId="Equation.DSMT4">
                  <p:embed/>
                </p:oleObj>
              </mc:Choice>
              <mc:Fallback>
                <p:oleObj name="Equation" r:id="rId8" imgW="926698" imgH="266584" progId="Equation.DSMT4">
                  <p:embed/>
                  <p:pic>
                    <p:nvPicPr>
                      <p:cNvPr id="0" name="Picture 6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9351" y="3711575"/>
                        <a:ext cx="2068513"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04090419"/>
              </p:ext>
            </p:extLst>
          </p:nvPr>
        </p:nvGraphicFramePr>
        <p:xfrm>
          <a:off x="4052565" y="3795713"/>
          <a:ext cx="879475" cy="366712"/>
        </p:xfrm>
        <a:graphic>
          <a:graphicData uri="http://schemas.openxmlformats.org/presentationml/2006/ole">
            <mc:AlternateContent xmlns:mc="http://schemas.openxmlformats.org/markup-compatibility/2006">
              <mc:Choice xmlns:v="urn:schemas-microsoft-com:vml" Requires="v">
                <p:oleObj spid="_x0000_s171776" name="Equation" r:id="rId10" imgW="393359" imgH="177646" progId="Equation.DSMT4">
                  <p:embed/>
                </p:oleObj>
              </mc:Choice>
              <mc:Fallback>
                <p:oleObj name="Equation" r:id="rId10" imgW="393359" imgH="177646" progId="Equation.DSMT4">
                  <p:embed/>
                  <p:pic>
                    <p:nvPicPr>
                      <p:cNvPr id="0" name="Picture 6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2565" y="3795713"/>
                        <a:ext cx="8794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41507629"/>
              </p:ext>
            </p:extLst>
          </p:nvPr>
        </p:nvGraphicFramePr>
        <p:xfrm>
          <a:off x="6300192" y="3573016"/>
          <a:ext cx="1530350" cy="819150"/>
        </p:xfrm>
        <a:graphic>
          <a:graphicData uri="http://schemas.openxmlformats.org/presentationml/2006/ole">
            <mc:AlternateContent xmlns:mc="http://schemas.openxmlformats.org/markup-compatibility/2006">
              <mc:Choice xmlns:v="urn:schemas-microsoft-com:vml" Requires="v">
                <p:oleObj spid="_x0000_s171777" name="Equation" r:id="rId12" imgW="736280" imgH="393529" progId="Equation.DSMT4">
                  <p:embed/>
                </p:oleObj>
              </mc:Choice>
              <mc:Fallback>
                <p:oleObj name="Equation" r:id="rId12" imgW="736280" imgH="393529" progId="Equation.DSMT4">
                  <p:embed/>
                  <p:pic>
                    <p:nvPicPr>
                      <p:cNvPr id="0" name="Picture 6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0192" y="3573016"/>
                        <a:ext cx="15303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txBox="1">
            <a:spLocks noChangeArrowheads="1"/>
          </p:cNvSpPr>
          <p:nvPr/>
        </p:nvSpPr>
        <p:spPr>
          <a:xfrm>
            <a:off x="611758" y="404813"/>
            <a:ext cx="828072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32</a:t>
            </a:fld>
            <a:endParaRPr lang="en-AU" altLang="en-US" sz="1400" b="1" baseline="0" dirty="0">
              <a:latin typeface="Trebuchet MS" pitchFamily="34" charset="0"/>
              <a:cs typeface="Arial" pitchFamily="34" charset="0"/>
            </a:endParaRPr>
          </a:p>
        </p:txBody>
      </p:sp>
    </p:spTree>
    <p:custDataLst>
      <p:tags r:id="rId2"/>
    </p:custDataLst>
    <p:extLst>
      <p:ext uri="{BB962C8B-B14F-4D97-AF65-F5344CB8AC3E}">
        <p14:creationId xmlns:p14="http://schemas.microsoft.com/office/powerpoint/2010/main" val="246373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685800" y="914400"/>
            <a:ext cx="8134350" cy="1434480"/>
          </a:xfrm>
        </p:spPr>
        <p:txBody>
          <a:bodyPr/>
          <a:lstStyle/>
          <a:p>
            <a:pPr marL="0" indent="0" eaLnBrk="1" hangingPunct="1">
              <a:buNone/>
            </a:pPr>
            <a:endParaRPr lang="en-US" altLang="en-US" sz="2400" dirty="0">
              <a:latin typeface="Trebuchet MS" panose="020B0603020202020204" pitchFamily="34" charset="0"/>
              <a:cs typeface="Arial" charset="0"/>
            </a:endParaRPr>
          </a:p>
          <a:p>
            <a:pPr marL="0" indent="0" eaLnBrk="1" hangingPunct="1">
              <a:buNone/>
            </a:pPr>
            <a:r>
              <a:rPr lang="en-US" altLang="en-US" sz="2400" dirty="0">
                <a:latin typeface="Trebuchet MS" panose="020B0603020202020204" pitchFamily="34" charset="0"/>
                <a:cs typeface="Arial" charset="0"/>
              </a:rPr>
              <a:t>Three commonly used </a:t>
            </a:r>
            <a:r>
              <a:rPr lang="en-US" altLang="en-US" sz="2400" i="1" dirty="0">
                <a:solidFill>
                  <a:schemeClr val="accent1"/>
                </a:solidFill>
                <a:latin typeface="Trebuchet MS" panose="020B0603020202020204" pitchFamily="34" charset="0"/>
                <a:cs typeface="Arial" charset="0"/>
              </a:rPr>
              <a:t>confidence levels</a:t>
            </a:r>
            <a:r>
              <a:rPr lang="en-US" altLang="en-US" sz="2400" dirty="0">
                <a:latin typeface="Trebuchet MS" panose="020B0603020202020204" pitchFamily="34" charset="0"/>
                <a:cs typeface="Arial" charset="0"/>
              </a:rPr>
              <a:t>, (1 – </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a:t>
            </a:r>
          </a:p>
        </p:txBody>
      </p:sp>
      <p:graphicFrame>
        <p:nvGraphicFramePr>
          <p:cNvPr id="43011" name="Object 3"/>
          <p:cNvGraphicFramePr>
            <a:graphicFrameLocks noChangeAspect="1"/>
          </p:cNvGraphicFramePr>
          <p:nvPr>
            <p:extLst>
              <p:ext uri="{D42A27DB-BD31-4B8C-83A1-F6EECF244321}">
                <p14:modId xmlns:p14="http://schemas.microsoft.com/office/powerpoint/2010/main" val="1409819743"/>
              </p:ext>
            </p:extLst>
          </p:nvPr>
        </p:nvGraphicFramePr>
        <p:xfrm>
          <a:off x="899319" y="1988840"/>
          <a:ext cx="7705600" cy="1847850"/>
        </p:xfrm>
        <a:graphic>
          <a:graphicData uri="http://schemas.openxmlformats.org/presentationml/2006/ole">
            <mc:AlternateContent xmlns:mc="http://schemas.openxmlformats.org/markup-compatibility/2006">
              <mc:Choice xmlns:v="urn:schemas-microsoft-com:vml" Requires="v">
                <p:oleObj spid="_x0000_s166039" name="Worksheet" r:id="rId4" imgW="4638664" imgH="1209572" progId="Excel.Sheet.8">
                  <p:embed/>
                </p:oleObj>
              </mc:Choice>
              <mc:Fallback>
                <p:oleObj name="Worksheet" r:id="rId4" imgW="4638664" imgH="1209572" progId="Excel.Sheet.8">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319" y="1988840"/>
                        <a:ext cx="7705600" cy="1847850"/>
                      </a:xfrm>
                      <a:prstGeom prst="rect">
                        <a:avLst/>
                      </a:prstGeom>
                      <a:noFill/>
                      <a:effectLst>
                        <a:outerShdw dist="107763" dir="189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611758" y="404813"/>
            <a:ext cx="828072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33</a:t>
            </a:fld>
            <a:endParaRPr lang="en-AU" altLang="en-US" sz="1400" b="1" baseline="0" dirty="0">
              <a:latin typeface="Trebuchet MS"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429000"/>
            <a:ext cx="8445220" cy="2376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97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407" y="1181101"/>
            <a:ext cx="6865776" cy="19598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2"/>
          <p:cNvSpPr txBox="1">
            <a:spLocks noChangeArrowheads="1"/>
          </p:cNvSpPr>
          <p:nvPr/>
        </p:nvSpPr>
        <p:spPr>
          <a:xfrm>
            <a:off x="611758" y="404813"/>
            <a:ext cx="8280722" cy="72072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marL="900113" indent="-900113" algn="l" eaLnBrk="1" hangingPunct="1">
              <a:tabLst>
                <a:tab pos="911225" algn="l"/>
              </a:tabLst>
              <a:defRPr/>
            </a:pPr>
            <a:r>
              <a:rPr lang="en-US" altLang="en-US" sz="3600" cap="none" baseline="0" dirty="0">
                <a:solidFill>
                  <a:srgbClr val="EA0088"/>
                </a:solidFill>
                <a:latin typeface="Trebuchet MS" panose="020B0603020202020204" pitchFamily="34" charset="0"/>
              </a:rPr>
              <a:t>Estimating </a:t>
            </a:r>
            <a:r>
              <a:rPr lang="en-US" altLang="en-US" sz="3600" cap="none" baseline="0" dirty="0">
                <a:solidFill>
                  <a:srgbClr val="EA0088"/>
                </a:solidFill>
                <a:latin typeface="Trebuchet MS" panose="020B0603020202020204" pitchFamily="34" charset="0"/>
                <a:sym typeface="Symbol" charset="2"/>
              </a:rPr>
              <a:t> w</a:t>
            </a:r>
            <a:r>
              <a:rPr lang="en-US" altLang="en-US" sz="3600" cap="none" baseline="0" dirty="0">
                <a:solidFill>
                  <a:srgbClr val="EA0088"/>
                </a:solidFill>
                <a:latin typeface="Trebuchet MS" panose="020B0603020202020204" pitchFamily="34" charset="0"/>
              </a:rPr>
              <a:t>hen </a:t>
            </a:r>
            <a:r>
              <a:rPr lang="en-US" altLang="en-US" sz="3600" cap="none" baseline="0" dirty="0">
                <a:solidFill>
                  <a:srgbClr val="EA0088"/>
                </a:solidFill>
                <a:latin typeface="Trebuchet MS" panose="020B0603020202020204" pitchFamily="34" charset="0"/>
                <a:sym typeface="Symbol" charset="2"/>
              </a:rPr>
              <a:t></a:t>
            </a:r>
            <a:r>
              <a:rPr lang="en-US" altLang="en-US" sz="3600" cap="none" baseline="30000" dirty="0">
                <a:solidFill>
                  <a:srgbClr val="EA0088"/>
                </a:solidFill>
                <a:latin typeface="Trebuchet MS" panose="020B0603020202020204" pitchFamily="34" charset="0"/>
                <a:sym typeface="Symbol" charset="2"/>
              </a:rPr>
              <a:t>2</a:t>
            </a:r>
            <a:r>
              <a:rPr lang="en-US" altLang="en-US" sz="3600" cap="none" baseline="0" dirty="0">
                <a:solidFill>
                  <a:srgbClr val="EA0088"/>
                </a:solidFill>
                <a:latin typeface="Trebuchet MS" panose="020B0603020202020204" pitchFamily="34" charset="0"/>
              </a:rPr>
              <a:t> is 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34</a:t>
            </a:fld>
            <a:endParaRPr lang="en-AU" altLang="en-US" sz="1400" b="1" baseline="0" dirty="0">
              <a:latin typeface="Trebuchet MS" pitchFamily="34" charset="0"/>
              <a:cs typeface="Arial" pitchFamily="34" charset="0"/>
            </a:endParaRPr>
          </a:p>
        </p:txBody>
      </p:sp>
    </p:spTree>
    <p:custDataLst>
      <p:tags r:id="rId1"/>
    </p:custDataLst>
    <p:extLst>
      <p:ext uri="{BB962C8B-B14F-4D97-AF65-F5344CB8AC3E}">
        <p14:creationId xmlns:p14="http://schemas.microsoft.com/office/powerpoint/2010/main" val="385655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1 </a:t>
            </a:r>
          </a:p>
        </p:txBody>
      </p:sp>
      <p:sp>
        <p:nvSpPr>
          <p:cNvPr id="45059" name="Rectangle 3"/>
          <p:cNvSpPr>
            <a:spLocks noGrp="1" noChangeArrowheads="1"/>
          </p:cNvSpPr>
          <p:nvPr>
            <p:ph idx="1"/>
          </p:nvPr>
        </p:nvSpPr>
        <p:spPr>
          <a:xfrm>
            <a:off x="640755" y="1556792"/>
            <a:ext cx="8064500" cy="3816424"/>
          </a:xfrm>
        </p:spPr>
        <p:txBody>
          <a:bodyPr/>
          <a:lstStyle/>
          <a:p>
            <a:pPr marL="0" indent="0" algn="just" eaLnBrk="1" hangingPunct="1">
              <a:spcAft>
                <a:spcPts val="1200"/>
              </a:spcAft>
              <a:buFont typeface="Arial" pitchFamily="34" charset="0"/>
              <a:buNone/>
              <a:defRPr/>
            </a:pPr>
            <a:r>
              <a:rPr lang="en-US" sz="2200" dirty="0">
                <a:solidFill>
                  <a:schemeClr val="bg2">
                    <a:lumMod val="50000"/>
                  </a:schemeClr>
                </a:solidFill>
                <a:latin typeface="Trebuchet MS" panose="020B0603020202020204" pitchFamily="34" charset="0"/>
                <a:ea typeface="Arial Unicode MS" panose="020B0604020202020204" pitchFamily="34" charset="-128"/>
                <a:cs typeface="Arial" panose="020B0604020202020204" pitchFamily="34" charset="0"/>
              </a:rPr>
              <a:t>XM10-01 </a:t>
            </a: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The sponsors of television shows targeted at children wanted to know the amount of time children spend watching television, since the types and number of programs and commercials presented are greatly influenced by this information. As a result, a survey was conducted to estimate the average number of hours Australian children spend watching television per week. From past experience, it is known that the population standard deviation σ is 8.0 hours. </a:t>
            </a:r>
          </a:p>
          <a:p>
            <a:pPr marL="0" indent="0" algn="just" eaLnBrk="1" hangingPunct="1">
              <a:buFont typeface="Arial" pitchFamily="34" charset="0"/>
              <a:buNone/>
              <a:defRPr/>
            </a:pP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The following are the data gathered from a sample of 100 children. Find the 95% confidence interval estimate of the average number of hours Australian children spend watching television.</a:t>
            </a:r>
            <a:endParaRPr lang="en-US" altLang="en-US" sz="2200" dirty="0">
              <a:latin typeface="Trebuchet MS" panose="020B0603020202020204" pitchFamily="34" charset="0"/>
              <a:ea typeface="Arial Unicode MS" panose="020B0604020202020204" pitchFamily="34" charset="-128"/>
              <a:cs typeface="Arial Unicode MS" panose="020B0604020202020204" pitchFamily="34" charset="-128"/>
            </a:endParaRPr>
          </a:p>
        </p:txBody>
      </p:sp>
      <p:sp>
        <p:nvSpPr>
          <p:cNvPr id="4" name="Rectangle 2"/>
          <p:cNvSpPr txBox="1">
            <a:spLocks noChangeArrowheads="1"/>
          </p:cNvSpPr>
          <p:nvPr/>
        </p:nvSpPr>
        <p:spPr>
          <a:xfrm>
            <a:off x="611560" y="1006872"/>
            <a:ext cx="7909595" cy="396081"/>
          </a:xfrm>
          <a:prstGeom prst="rect">
            <a:avLst/>
          </a:prstGeom>
        </p:spPr>
        <p:txBody>
          <a:bodyPr vert="horz" lIns="91440" tIns="45720" rIns="91440" bIns="45720" rtlCol="0" anchor="ctr">
            <a:noAutofit/>
          </a:bodyPr>
          <a:lstStyle>
            <a:lvl1pPr algn="ctr" defTabSz="457200" rtl="0" eaLnBrk="0" fontAlgn="auto" hangingPunct="0">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altLang="en-US" sz="2400" i="1" cap="none" baseline="0" dirty="0">
                <a:solidFill>
                  <a:srgbClr val="EA0088"/>
                </a:solidFill>
              </a:rPr>
              <a:t>(Example 10.1, page 375)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35</a:t>
            </a:fld>
            <a:endParaRPr lang="en-AU" altLang="en-US" sz="1400" b="1" baseline="0" dirty="0">
              <a:latin typeface="Trebuchet MS"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341438"/>
            <a:ext cx="8401050" cy="295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1 </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36</a:t>
            </a:fld>
            <a:endParaRPr lang="en-AU" altLang="en-US" sz="1400" b="1" baseline="0" dirty="0">
              <a:latin typeface="Trebuchet MS"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45059" name="Rectangle 3"/>
              <p:cNvSpPr>
                <a:spLocks noGrp="1" noChangeArrowheads="1"/>
              </p:cNvSpPr>
              <p:nvPr>
                <p:ph idx="1"/>
              </p:nvPr>
            </p:nvSpPr>
            <p:spPr>
              <a:xfrm>
                <a:off x="611188" y="1340768"/>
                <a:ext cx="8064500" cy="3672879"/>
              </a:xfrm>
            </p:spPr>
            <p:txBody>
              <a:bodyPr/>
              <a:lstStyle/>
              <a:p>
                <a:pPr marL="0" indent="0">
                  <a:buNone/>
                </a:pPr>
                <a:r>
                  <a:rPr lang="en-AU" sz="2400" b="1" dirty="0">
                    <a:latin typeface="Trebuchet MS" panose="020B0603020202020204" pitchFamily="34" charset="0"/>
                    <a:cs typeface="Arial" panose="020B0604020202020204" pitchFamily="34" charset="0"/>
                  </a:rPr>
                  <a:t>Identifying the technique</a:t>
                </a:r>
              </a:p>
              <a:p>
                <a:pPr marL="357188" lvl="1" indent="-357188">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Problem objective:  </a:t>
                </a:r>
                <a:r>
                  <a:rPr lang="en-AU" sz="2000" dirty="0">
                    <a:latin typeface="Trebuchet MS" panose="020B0603020202020204" pitchFamily="34" charset="0"/>
                    <a:cs typeface="Arial" panose="020B0604020202020204" pitchFamily="34" charset="0"/>
                  </a:rPr>
                  <a:t>To describe a single population of time (hours) spent by Australian children watching TV per week (X)</a:t>
                </a:r>
              </a:p>
              <a:p>
                <a:pPr marL="357188" lvl="1" indent="-357188">
                  <a:buFont typeface="+mj-lt"/>
                  <a:buAutoNum type="arabicPeriod"/>
                </a:pPr>
                <a:r>
                  <a:rPr lang="it-IT" sz="2000" i="1" dirty="0">
                    <a:solidFill>
                      <a:schemeClr val="accent1"/>
                    </a:solidFill>
                    <a:latin typeface="Trebuchet MS" panose="020B0603020202020204" pitchFamily="34" charset="0"/>
                    <a:cs typeface="Arial" panose="020B0604020202020204" pitchFamily="34" charset="0"/>
                  </a:rPr>
                  <a:t>Data type: </a:t>
                </a:r>
                <a:r>
                  <a:rPr lang="it-IT" sz="2000" dirty="0">
                    <a:latin typeface="Trebuchet MS" panose="020B0603020202020204" pitchFamily="34" charset="0"/>
                    <a:cs typeface="Arial" panose="020B0604020202020204" pitchFamily="34" charset="0"/>
                  </a:rPr>
                  <a:t>Numerical (quantitative)</a:t>
                </a:r>
              </a:p>
              <a:p>
                <a:pPr marL="357188" lvl="1" indent="-357188">
                  <a:buFont typeface="+mj-lt"/>
                  <a:buAutoNum type="arabicPeriod"/>
                </a:pPr>
                <a:r>
                  <a:rPr lang="en-US" sz="2000" i="1" dirty="0">
                    <a:solidFill>
                      <a:schemeClr val="accent1"/>
                    </a:solidFill>
                    <a:latin typeface="Trebuchet MS" panose="020B0603020202020204" pitchFamily="34" charset="0"/>
                    <a:cs typeface="Arial" panose="020B0604020202020204" pitchFamily="34" charset="0"/>
                  </a:rPr>
                  <a:t>Parameter to be estimated: </a:t>
                </a:r>
                <a:r>
                  <a:rPr lang="en-US" sz="2000" dirty="0">
                    <a:latin typeface="Trebuchet MS" panose="020B0603020202020204" pitchFamily="34" charset="0"/>
                    <a:cs typeface="Arial" panose="020B0604020202020204" pitchFamily="34" charset="0"/>
                    <a:sym typeface="Symbol"/>
                  </a:rPr>
                  <a:t>, </a:t>
                </a:r>
                <a:r>
                  <a:rPr lang="en-US" sz="2000" dirty="0">
                    <a:latin typeface="Trebuchet MS" panose="020B0603020202020204" pitchFamily="34" charset="0"/>
                    <a:cs typeface="Arial" panose="020B0604020202020204" pitchFamily="34" charset="0"/>
                  </a:rPr>
                  <a:t>the average (mean) number of hours spent watching TV</a:t>
                </a:r>
              </a:p>
              <a:p>
                <a:pPr marL="357188" lvl="1" indent="-357188">
                  <a:spcAft>
                    <a:spcPts val="1200"/>
                  </a:spcAft>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Population variance:  </a:t>
                </a:r>
                <a:r>
                  <a:rPr lang="en-AU" sz="2000" dirty="0">
                    <a:latin typeface="Trebuchet MS" panose="020B0603020202020204" pitchFamily="34" charset="0"/>
                    <a:cs typeface="Arial" panose="020B0604020202020204" pitchFamily="34" charset="0"/>
                  </a:rPr>
                  <a:t>Known (</a:t>
                </a:r>
                <a:r>
                  <a:rPr lang="en-AU" sz="2000" dirty="0">
                    <a:latin typeface="Trebuchet MS" panose="020B0603020202020204" pitchFamily="34" charset="0"/>
                    <a:cs typeface="Arial" panose="020B0604020202020204" pitchFamily="34" charset="0"/>
                    <a:sym typeface="Symbol"/>
                  </a:rPr>
                  <a:t> = 8)</a:t>
                </a:r>
                <a:r>
                  <a:rPr lang="en-US" altLang="en-US" sz="2000" dirty="0">
                    <a:latin typeface="Trebuchet MS" panose="020B0603020202020204" pitchFamily="34" charset="0"/>
                    <a:cs typeface="Arial" panose="020B0604020202020204" pitchFamily="34" charset="0"/>
                  </a:rPr>
                  <a:t>. </a:t>
                </a:r>
              </a:p>
              <a:p>
                <a:pPr marL="0" indent="0" algn="just" eaLnBrk="1" hangingPunct="1">
                  <a:buNone/>
                  <a:defRPr/>
                </a:pPr>
                <a:r>
                  <a:rPr lang="en-US" altLang="en-US" sz="2400" dirty="0">
                    <a:latin typeface="Trebuchet MS" panose="020B0603020202020204" pitchFamily="34" charset="0"/>
                    <a:cs typeface="Arial" panose="020B0604020202020204" pitchFamily="34" charset="0"/>
                  </a:rPr>
                  <a:t>Since n = 100 &gt; 30, using the central limit theorem, the sample mean </a:t>
                </a:r>
                <a14:m>
                  <m:oMath xmlns:m="http://schemas.openxmlformats.org/officeDocument/2006/math">
                    <m:acc>
                      <m:accPr>
                        <m:chr m:val="̅"/>
                        <m:ctrlPr>
                          <a:rPr lang="en-US" altLang="en-US" sz="2400" i="1" smtClean="0">
                            <a:latin typeface="Cambria Math" panose="02040503050406030204" pitchFamily="18" charset="0"/>
                            <a:cs typeface="Arial" panose="020B0604020202020204" pitchFamily="34" charset="0"/>
                          </a:rPr>
                        </m:ctrlPr>
                      </m:accPr>
                      <m:e>
                        <m:r>
                          <a:rPr lang="en-AU" altLang="en-US" sz="2400" b="0" i="1" smtClean="0">
                            <a:latin typeface="Cambria Math"/>
                            <a:cs typeface="Arial" panose="020B0604020202020204" pitchFamily="34" charset="0"/>
                          </a:rPr>
                          <m:t>𝑋</m:t>
                        </m:r>
                      </m:e>
                    </m:acc>
                  </m:oMath>
                </a14:m>
                <a:r>
                  <a:rPr lang="en-US" altLang="en-US" sz="2400" dirty="0">
                    <a:latin typeface="Trebuchet MS" panose="020B0603020202020204" pitchFamily="34" charset="0"/>
                    <a:cs typeface="Arial" panose="020B0604020202020204" pitchFamily="34" charset="0"/>
                  </a:rPr>
                  <a:t> is approximately normal. Therefore, the confidence interval estimator of μ is</a:t>
                </a: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mc:Choice>
        <mc:Fallback xmlns="">
          <p:sp>
            <p:nvSpPr>
              <p:cNvPr id="45059" name="Rectangle 3"/>
              <p:cNvSpPr>
                <a:spLocks noGrp="1" noRot="1" noChangeAspect="1" noMove="1" noResize="1" noEditPoints="1" noAdjustHandles="1" noChangeArrowheads="1" noChangeShapeType="1" noTextEdit="1"/>
              </p:cNvSpPr>
              <p:nvPr>
                <p:ph idx="1"/>
              </p:nvPr>
            </p:nvSpPr>
            <p:spPr>
              <a:xfrm>
                <a:off x="611188" y="1340768"/>
                <a:ext cx="8064500" cy="3672879"/>
              </a:xfrm>
              <a:blipFill rotWithShape="1">
                <a:blip r:embed="rId3" cstate="print"/>
                <a:stretch>
                  <a:fillRect l="-1134" t="-1329" r="-1209" b="-8804"/>
                </a:stretch>
              </a:blipFill>
            </p:spPr>
            <p:txBody>
              <a:bodyPr/>
              <a:lstStyle/>
              <a:p>
                <a:r>
                  <a:rPr lang="en-AU">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3674310715"/>
              </p:ext>
            </p:extLst>
          </p:nvPr>
        </p:nvGraphicFramePr>
        <p:xfrm>
          <a:off x="2160588" y="5119028"/>
          <a:ext cx="1475308" cy="761071"/>
        </p:xfrm>
        <a:graphic>
          <a:graphicData uri="http://schemas.openxmlformats.org/presentationml/2006/ole">
            <mc:AlternateContent xmlns:mc="http://schemas.openxmlformats.org/markup-compatibility/2006">
              <mc:Choice xmlns:v="urn:schemas-microsoft-com:vml" Requires="v">
                <p:oleObj spid="_x0000_s41122" name="Equation" r:id="rId4" imgW="761669" imgH="393529" progId="Equation.DSMT4">
                  <p:embed/>
                </p:oleObj>
              </mc:Choice>
              <mc:Fallback>
                <p:oleObj name="Equation" r:id="rId4" imgW="761669" imgH="393529" progId="Equation.DSMT4">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588" y="5119028"/>
                        <a:ext cx="1475308" cy="761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4"/>
          <p:cNvSpPr>
            <a:spLocks noChangeArrowheads="1"/>
          </p:cNvSpPr>
          <p:nvPr/>
        </p:nvSpPr>
        <p:spPr bwMode="auto">
          <a:xfrm>
            <a:off x="6465565" y="69269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a:latin typeface="Tahoma" pitchFamily="34" charset="0"/>
              </a:rPr>
              <a:t>IDENTIFY</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37</a:t>
            </a:fld>
            <a:endParaRPr lang="en-AU" altLang="en-US" sz="1400" b="1" baseline="0" dirty="0">
              <a:latin typeface="Trebuchet MS" pitchFamily="34" charset="0"/>
              <a:cs typeface="Arial" pitchFamily="34" charset="0"/>
            </a:endParaRPr>
          </a:p>
        </p:txBody>
      </p:sp>
      <p:sp>
        <p:nvSpPr>
          <p:cNvPr id="8" name="Rectangle 3"/>
          <p:cNvSpPr txBox="1">
            <a:spLocks noRot="1" noChangeAspect="1" noMove="1" noResize="1" noEditPoints="1" noAdjustHandles="1" noChangeArrowheads="1" noChangeShapeType="1" noTextEdit="1"/>
          </p:cNvSpPr>
          <p:nvPr/>
        </p:nvSpPr>
        <p:spPr bwMode="auto">
          <a:xfrm>
            <a:off x="611188" y="1340768"/>
            <a:ext cx="8064500" cy="4752528"/>
          </a:xfrm>
          <a:prstGeom prst="rect">
            <a:avLst/>
          </a:prstGeom>
          <a:blipFill rotWithShape="1">
            <a:blip r:embed="rId6" cstate="print"/>
            <a:stretch>
              <a:fillRect l="-1134" t="-1026" r="-120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AU" sz="3200" b="0" i="0" u="none" strike="noStrike" kern="1200" cap="none" spc="0" normalizeH="0" baseline="0" noProof="0">
                <a:ln>
                  <a:noFill/>
                </a:ln>
                <a:noFill/>
                <a:effectLst/>
                <a:uLnTx/>
                <a:uFillTx/>
                <a:latin typeface="Arial"/>
                <a:ea typeface="ＭＳ Ｐゴシック" pitchFamily="34" charset="-128"/>
                <a:cs typeface="Aria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9" name="Rectangle 3"/>
              <p:cNvSpPr>
                <a:spLocks noGrp="1" noChangeArrowheads="1"/>
              </p:cNvSpPr>
              <p:nvPr>
                <p:ph idx="1"/>
              </p:nvPr>
            </p:nvSpPr>
            <p:spPr>
              <a:xfrm>
                <a:off x="611188" y="1484313"/>
                <a:ext cx="8064500" cy="3672879"/>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400050" indent="-400050">
                  <a:buNone/>
                </a:pPr>
                <a:r>
                  <a:rPr lang="en-US" altLang="en-US" sz="2400" dirty="0">
                    <a:latin typeface="Trebuchet MS" panose="020B0603020202020204" pitchFamily="34" charset="0"/>
                    <a:cs typeface="Arial" panose="020B0604020202020204" pitchFamily="34" charset="0"/>
                  </a:rPr>
                  <a:t>The calculation requires four values:</a:t>
                </a:r>
                <a:endParaRPr lang="en-AU" sz="2400" b="1" dirty="0">
                  <a:latin typeface="Trebuchet MS" panose="020B0603020202020204" pitchFamily="34" charset="0"/>
                  <a:cs typeface="Arial" panose="020B0604020202020204" pitchFamily="34" charset="0"/>
                </a:endParaRPr>
              </a:p>
              <a:p>
                <a:pPr marL="400050" lvl="1" indent="-40005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size: </a:t>
                </a:r>
                <a:r>
                  <a:rPr lang="en-AU" sz="2000" i="1" dirty="0">
                    <a:latin typeface="Trebuchet MS" panose="020B0603020202020204" pitchFamily="34" charset="0"/>
                    <a:cs typeface="Arial" panose="020B0604020202020204" pitchFamily="34" charset="0"/>
                    <a:sym typeface="Symbol"/>
                  </a:rPr>
                  <a:t>n</a:t>
                </a:r>
                <a:r>
                  <a:rPr lang="en-AU" sz="2000" dirty="0">
                    <a:latin typeface="Trebuchet MS" panose="020B0603020202020204" pitchFamily="34" charset="0"/>
                    <a:cs typeface="Arial" panose="020B0604020202020204" pitchFamily="34" charset="0"/>
                    <a:sym typeface="Symbol"/>
                  </a:rPr>
                  <a:t> = 100</a:t>
                </a:r>
                <a:r>
                  <a:rPr lang="en-US" altLang="en-US" sz="2000" dirty="0">
                    <a:latin typeface="Trebuchet MS" panose="020B0603020202020204" pitchFamily="34" charset="0"/>
                    <a:cs typeface="Arial" panose="020B0604020202020204" pitchFamily="34" charset="0"/>
                  </a:rPr>
                  <a:t>. </a:t>
                </a:r>
              </a:p>
              <a:p>
                <a:pPr marL="400050" lvl="1" indent="-40005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mean </a:t>
                </a:r>
                <a14:m>
                  <m:oMath xmlns:m="http://schemas.openxmlformats.org/officeDocument/2006/math">
                    <m:acc>
                      <m:accPr>
                        <m:chr m:val="̅"/>
                        <m:ctrlPr>
                          <a:rPr lang="en-US" altLang="en-US" sz="2000" i="1" smtClean="0">
                            <a:latin typeface="Cambria Math" panose="02040503050406030204" pitchFamily="18" charset="0"/>
                            <a:cs typeface="Arial" panose="020B0604020202020204" pitchFamily="34" charset="0"/>
                          </a:rPr>
                        </m:ctrlPr>
                      </m:accPr>
                      <m:e>
                        <m:r>
                          <a:rPr lang="en-AU" altLang="en-US" sz="2000" b="0" i="1" smtClean="0">
                            <a:latin typeface="Cambria Math"/>
                            <a:cs typeface="Arial" panose="020B0604020202020204" pitchFamily="34" charset="0"/>
                          </a:rPr>
                          <m:t>𝑋</m:t>
                        </m:r>
                      </m:e>
                    </m:acc>
                  </m:oMath>
                </a14:m>
                <a:r>
                  <a:rPr lang="en-AU" sz="2000" i="1" dirty="0">
                    <a:solidFill>
                      <a:schemeClr val="accent1"/>
                    </a:solidFill>
                    <a:latin typeface="Trebuchet MS" panose="020B0603020202020204" pitchFamily="34" charset="0"/>
                    <a:cs typeface="Arial" panose="020B0604020202020204" pitchFamily="34" charset="0"/>
                  </a:rPr>
                  <a:t>: </a:t>
                </a:r>
              </a:p>
              <a:p>
                <a:pPr marL="400050" lvl="1" indent="-400050">
                  <a:buFont typeface="+mj-lt"/>
                  <a:buAutoNum type="arabicPeriod"/>
                </a:pPr>
                <a:endParaRPr lang="en-AU" altLang="en-US" sz="2000" i="1" dirty="0">
                  <a:solidFill>
                    <a:schemeClr val="accent1"/>
                  </a:solidFill>
                  <a:latin typeface="Trebuchet MS" panose="020B0603020202020204" pitchFamily="34" charset="0"/>
                  <a:cs typeface="Arial" panose="020B0604020202020204" pitchFamily="34" charset="0"/>
                </a:endParaRPr>
              </a:p>
              <a:p>
                <a:pPr marL="400050" lvl="1" indent="-400050">
                  <a:buFont typeface="+mj-lt"/>
                  <a:buAutoNum type="arabicPeriod"/>
                </a:pPr>
                <a:endParaRPr lang="en-AU" altLang="en-US" sz="2000" i="1" dirty="0">
                  <a:solidFill>
                    <a:schemeClr val="accent1"/>
                  </a:solidFill>
                  <a:latin typeface="Trebuchet MS" panose="020B0603020202020204" pitchFamily="34" charset="0"/>
                  <a:cs typeface="Arial" panose="020B0604020202020204" pitchFamily="34" charset="0"/>
                </a:endParaRPr>
              </a:p>
              <a:p>
                <a:pPr marL="400050" lvl="1" indent="-400050">
                  <a:buFont typeface="+mj-lt"/>
                  <a:buAutoNum type="arabicPeriod"/>
                </a:pPr>
                <a:r>
                  <a:rPr lang="it-IT" sz="2000" i="1" dirty="0">
                    <a:solidFill>
                      <a:schemeClr val="accent1">
                        <a:lumMod val="75000"/>
                      </a:schemeClr>
                    </a:solidFill>
                    <a:latin typeface="Trebuchet MS" panose="020B0603020202020204" pitchFamily="34" charset="0"/>
                    <a:cs typeface="Arial" panose="020B0604020202020204" pitchFamily="34" charset="0"/>
                  </a:rPr>
                  <a:t>z</a:t>
                </a:r>
                <a:r>
                  <a:rPr lang="it-IT" sz="2000" i="1" baseline="-25000" dirty="0">
                    <a:solidFill>
                      <a:schemeClr val="accent1">
                        <a:lumMod val="75000"/>
                      </a:schemeClr>
                    </a:solidFill>
                    <a:latin typeface="Trebuchet MS" panose="020B0603020202020204" pitchFamily="34" charset="0"/>
                    <a:cs typeface="Arial" panose="020B0604020202020204" pitchFamily="34" charset="0"/>
                    <a:sym typeface="Symbol"/>
                  </a:rPr>
                  <a:t>/2</a:t>
                </a:r>
                <a:r>
                  <a:rPr lang="it-IT" sz="2000" i="1" dirty="0">
                    <a:solidFill>
                      <a:schemeClr val="accent1">
                        <a:lumMod val="75000"/>
                      </a:schemeClr>
                    </a:solidFill>
                    <a:latin typeface="Trebuchet MS" panose="020B0603020202020204" pitchFamily="34" charset="0"/>
                    <a:cs typeface="Arial" panose="020B0604020202020204" pitchFamily="34" charset="0"/>
                    <a:sym typeface="Symbol"/>
                  </a:rPr>
                  <a:t> :  </a:t>
                </a:r>
              </a:p>
              <a:p>
                <a:pPr marL="400050" lvl="1" indent="-400050">
                  <a:buNone/>
                </a:pPr>
                <a:r>
                  <a:rPr lang="it-IT" sz="2000" i="1" dirty="0">
                    <a:solidFill>
                      <a:schemeClr val="accent1"/>
                    </a:solidFill>
                    <a:latin typeface="Trebuchet MS" panose="020B0603020202020204" pitchFamily="34" charset="0"/>
                    <a:cs typeface="Arial" panose="020B0604020202020204" pitchFamily="34" charset="0"/>
                    <a:sym typeface="Symbol"/>
                  </a:rPr>
                  <a:t>			</a:t>
                </a:r>
                <a:r>
                  <a:rPr lang="it-IT" sz="2000" i="1" dirty="0">
                    <a:latin typeface="Trebuchet MS" panose="020B0603020202020204" pitchFamily="34" charset="0"/>
                    <a:cs typeface="Arial" panose="020B0604020202020204" pitchFamily="34" charset="0"/>
                    <a:sym typeface="Symbol"/>
                  </a:rPr>
                  <a:t>Confidence level = 1-  = 0.95;  = 0.05 and /2 = 0.025 </a:t>
                </a:r>
              </a:p>
              <a:p>
                <a:pPr marL="400050" lvl="1" indent="-400050">
                  <a:buNone/>
                </a:pPr>
                <a:r>
                  <a:rPr lang="it-IT" sz="2000" i="1" dirty="0">
                    <a:latin typeface="Trebuchet MS" panose="020B0603020202020204" pitchFamily="34" charset="0"/>
                    <a:cs typeface="Arial" panose="020B0604020202020204" pitchFamily="34" charset="0"/>
                    <a:sym typeface="Symbol"/>
                  </a:rPr>
                  <a:t>			</a:t>
                </a:r>
                <a:r>
                  <a:rPr lang="it-IT" sz="2000" i="1" dirty="0">
                    <a:solidFill>
                      <a:schemeClr val="accent1">
                        <a:lumMod val="75000"/>
                      </a:schemeClr>
                    </a:solidFill>
                    <a:latin typeface="Trebuchet MS" panose="020B0603020202020204" pitchFamily="34" charset="0"/>
                    <a:cs typeface="Arial" panose="020B0604020202020204" pitchFamily="34" charset="0"/>
                  </a:rPr>
                  <a:t> </a:t>
                </a:r>
                <a:r>
                  <a:rPr lang="it-IT" sz="2000" i="1" dirty="0">
                    <a:latin typeface="Trebuchet MS" panose="020B0603020202020204" pitchFamily="34" charset="0"/>
                    <a:cs typeface="Arial" panose="020B0604020202020204" pitchFamily="34" charset="0"/>
                  </a:rPr>
                  <a:t>z</a:t>
                </a:r>
                <a:r>
                  <a:rPr lang="it-IT" sz="2000" i="1" baseline="-25000" dirty="0">
                    <a:latin typeface="Trebuchet MS" panose="020B0603020202020204" pitchFamily="34" charset="0"/>
                    <a:cs typeface="Arial" panose="020B0604020202020204" pitchFamily="34" charset="0"/>
                    <a:sym typeface="Symbol"/>
                  </a:rPr>
                  <a:t>/2</a:t>
                </a:r>
                <a:r>
                  <a:rPr lang="it-IT" sz="2000" i="1" dirty="0">
                    <a:latin typeface="Trebuchet MS" panose="020B0603020202020204" pitchFamily="34" charset="0"/>
                    <a:cs typeface="Arial" panose="020B0604020202020204" pitchFamily="34" charset="0"/>
                    <a:sym typeface="Symbol"/>
                  </a:rPr>
                  <a:t> = </a:t>
                </a:r>
                <a:r>
                  <a:rPr lang="it-IT" sz="2000" i="1" dirty="0">
                    <a:latin typeface="Trebuchet MS" panose="020B0603020202020204" pitchFamily="34" charset="0"/>
                    <a:cs typeface="Arial" panose="020B0604020202020204" pitchFamily="34" charset="0"/>
                  </a:rPr>
                  <a:t>z</a:t>
                </a:r>
                <a:r>
                  <a:rPr lang="it-IT" sz="2000" i="1" baseline="-25000" dirty="0">
                    <a:latin typeface="Trebuchet MS" panose="020B0603020202020204" pitchFamily="34" charset="0"/>
                    <a:cs typeface="Arial" panose="020B0604020202020204" pitchFamily="34" charset="0"/>
                    <a:sym typeface="Symbol"/>
                  </a:rPr>
                  <a:t>0.025</a:t>
                </a:r>
                <a:r>
                  <a:rPr lang="it-IT" sz="2000" i="1" dirty="0">
                    <a:latin typeface="Trebuchet MS" panose="020B0603020202020204" pitchFamily="34" charset="0"/>
                    <a:cs typeface="Arial" panose="020B0604020202020204" pitchFamily="34" charset="0"/>
                    <a:sym typeface="Symbol"/>
                  </a:rPr>
                  <a:t> = 1.96</a:t>
                </a:r>
              </a:p>
              <a:p>
                <a:pPr marL="400050" lvl="1" indent="-400050">
                  <a:buNone/>
                </a:pPr>
                <a:r>
                  <a:rPr lang="en-AU" sz="2000" i="1" dirty="0">
                    <a:solidFill>
                      <a:schemeClr val="accent1">
                        <a:lumMod val="75000"/>
                      </a:schemeClr>
                    </a:solidFill>
                    <a:latin typeface="Trebuchet MS" panose="020B0603020202020204" pitchFamily="34" charset="0"/>
                    <a:cs typeface="Arial" panose="020B0604020202020204" pitchFamily="34" charset="0"/>
                  </a:rPr>
                  <a:t>4.	Population  standard deviation: </a:t>
                </a:r>
                <a:r>
                  <a:rPr lang="en-AU" sz="2000" dirty="0">
                    <a:latin typeface="Trebuchet MS" panose="020B0603020202020204" pitchFamily="34" charset="0"/>
                    <a:cs typeface="Arial" panose="020B0604020202020204" pitchFamily="34" charset="0"/>
                    <a:sym typeface="Symbol"/>
                  </a:rPr>
                  <a:t> = 8</a:t>
                </a:r>
                <a:r>
                  <a:rPr lang="en-US" altLang="en-US" sz="2000" dirty="0">
                    <a:latin typeface="Trebuchet MS" panose="020B0603020202020204" pitchFamily="34" charset="0"/>
                    <a:cs typeface="Arial" panose="020B0604020202020204" pitchFamily="34" charset="0"/>
                  </a:rPr>
                  <a:t>. </a:t>
                </a:r>
              </a:p>
              <a:p>
                <a:pPr marL="857250" lvl="1" indent="-457200">
                  <a:buAutoNum type="arabicPeriod" startAt="3"/>
                </a:pPr>
                <a:endParaRPr lang="en-US" altLang="en-US" sz="2000" dirty="0">
                  <a:latin typeface="Trebuchet MS" panose="020B0603020202020204" pitchFamily="34" charset="0"/>
                  <a:cs typeface="Arial" panose="020B0604020202020204" pitchFamily="34" charset="0"/>
                </a:endParaRPr>
              </a:p>
            </p:txBody>
          </p:sp>
        </mc:Choice>
        <mc:Fallback xmlns="">
          <p:sp>
            <p:nvSpPr>
              <p:cNvPr id="45059" name="Rectangle 3"/>
              <p:cNvSpPr>
                <a:spLocks noGrp="1" noRot="1" noChangeAspect="1" noMove="1" noResize="1" noEditPoints="1" noAdjustHandles="1" noChangeArrowheads="1" noChangeShapeType="1" noTextEdit="1"/>
              </p:cNvSpPr>
              <p:nvPr>
                <p:ph idx="1"/>
              </p:nvPr>
            </p:nvSpPr>
            <p:spPr>
              <a:xfrm>
                <a:off x="611188" y="1484313"/>
                <a:ext cx="8064500" cy="3672879"/>
              </a:xfrm>
              <a:blipFill rotWithShape="1">
                <a:blip r:embed="rId3" cstate="print"/>
                <a:stretch>
                  <a:fillRect l="-1134" t="-1327" b="-6965"/>
                </a:stretch>
              </a:blipFill>
            </p:spPr>
            <p:txBody>
              <a:bodyPr/>
              <a:lstStyle/>
              <a:p>
                <a:r>
                  <a:rPr lang="en-AU">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3550310347"/>
              </p:ext>
            </p:extLst>
          </p:nvPr>
        </p:nvGraphicFramePr>
        <p:xfrm>
          <a:off x="2195736" y="3140968"/>
          <a:ext cx="2963863" cy="674688"/>
        </p:xfrm>
        <a:graphic>
          <a:graphicData uri="http://schemas.openxmlformats.org/presentationml/2006/ole">
            <mc:AlternateContent xmlns:mc="http://schemas.openxmlformats.org/markup-compatibility/2006">
              <mc:Choice xmlns:v="urn:schemas-microsoft-com:vml" Requires="v">
                <p:oleObj spid="_x0000_s160941" name="Equation" r:id="rId4" imgW="1612900" imgH="368300" progId="Equation.DSMT4">
                  <p:embed/>
                </p:oleObj>
              </mc:Choice>
              <mc:Fallback>
                <p:oleObj name="Equation" r:id="rId4" imgW="1612900" imgH="368300" progId="Equation.DSMT4">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3140968"/>
                        <a:ext cx="2963863"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4"/>
          <p:cNvSpPr>
            <a:spLocks noChangeArrowheads="1"/>
          </p:cNvSpPr>
          <p:nvPr/>
        </p:nvSpPr>
        <p:spPr bwMode="auto">
          <a:xfrm>
            <a:off x="6444208" y="620688"/>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CALCULATE</a:t>
            </a:r>
          </a:p>
        </p:txBody>
      </p:sp>
      <p:sp>
        <p:nvSpPr>
          <p:cNvPr id="8"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38</a:t>
            </a:fld>
            <a:endParaRPr lang="en-AU" altLang="en-US" sz="1400" b="1" baseline="0" dirty="0">
              <a:latin typeface="Trebuchet MS" pitchFamily="34" charset="0"/>
              <a:cs typeface="Arial" pitchFamily="34" charset="0"/>
            </a:endParaRPr>
          </a:p>
        </p:txBody>
      </p:sp>
      <p:sp>
        <p:nvSpPr>
          <p:cNvPr id="9" name="Rectangle 3"/>
          <p:cNvSpPr txBox="1">
            <a:spLocks noRot="1" noChangeAspect="1" noMove="1" noResize="1" noEditPoints="1" noAdjustHandles="1" noChangeArrowheads="1" noChangeShapeType="1" noTextEdit="1"/>
          </p:cNvSpPr>
          <p:nvPr/>
        </p:nvSpPr>
        <p:spPr bwMode="auto">
          <a:xfrm>
            <a:off x="611188" y="1484313"/>
            <a:ext cx="8064500" cy="4248943"/>
          </a:xfrm>
          <a:prstGeom prst="rect">
            <a:avLst/>
          </a:prstGeom>
          <a:blipFill rotWithShape="1">
            <a:blip r:embed="rId6" cstate="print"/>
            <a:stretch>
              <a:fillRect l="-1134" t="-114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AU" sz="3200" b="0" i="0" u="none" strike="noStrike" kern="1200" cap="none" spc="0" normalizeH="0" baseline="0" noProof="0">
                <a:ln>
                  <a:noFill/>
                </a:ln>
                <a:noFill/>
                <a:effectLst/>
                <a:uLnTx/>
                <a:uFillTx/>
                <a:latin typeface="Arial"/>
                <a:ea typeface="ＭＳ Ｐゴシック" pitchFamily="34" charset="-128"/>
                <a:cs typeface="Arial"/>
              </a:rPr>
              <a:t> </a:t>
            </a:r>
          </a:p>
        </p:txBody>
      </p:sp>
    </p:spTree>
    <p:extLst>
      <p:ext uri="{BB962C8B-B14F-4D97-AF65-F5344CB8AC3E}">
        <p14:creationId xmlns:p14="http://schemas.microsoft.com/office/powerpoint/2010/main" val="4938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268760"/>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0" indent="0">
              <a:buNone/>
            </a:pPr>
            <a:r>
              <a:rPr lang="en-US" altLang="en-US" sz="2400" dirty="0">
                <a:latin typeface="Trebuchet MS" panose="020B0603020202020204" pitchFamily="34" charset="0"/>
                <a:cs typeface="Arial" panose="020B0604020202020204" pitchFamily="34" charset="0"/>
              </a:rPr>
              <a:t>Therefore, a 95% confidence interval estimator of μ is</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0" indent="0" algn="just">
              <a:buNone/>
            </a:pPr>
            <a:r>
              <a:rPr lang="en-US" sz="2400" dirty="0">
                <a:latin typeface="Trebuchet MS" panose="020B0603020202020204" pitchFamily="34" charset="0"/>
              </a:rPr>
              <a:t>We therefore estimate that the average number of hours children spend watching television each week </a:t>
            </a:r>
            <a:r>
              <a:rPr lang="en-AU" sz="2400" dirty="0">
                <a:latin typeface="Trebuchet MS" panose="020B0603020202020204" pitchFamily="34" charset="0"/>
              </a:rPr>
              <a:t>lies somewhere between</a:t>
            </a:r>
          </a:p>
          <a:p>
            <a:pPr marL="0" indent="0">
              <a:buNone/>
            </a:pPr>
            <a:r>
              <a:rPr lang="en-US" sz="2400" dirty="0">
                <a:latin typeface="Trebuchet MS" panose="020B0603020202020204" pitchFamily="34" charset="0"/>
              </a:rPr>
              <a:t>			LCL = 25.62 hours and UCL = 28.76 hours</a:t>
            </a:r>
            <a:endParaRPr lang="en-US" altLang="en-US" sz="2400" dirty="0">
              <a:latin typeface="Trebuchet MS" panose="020B0603020202020204" pitchFamily="34" charset="0"/>
              <a:cs typeface="Arial" panose="020B0604020202020204" pitchFamily="34" charset="0"/>
            </a:endParaRP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15589127"/>
              </p:ext>
            </p:extLst>
          </p:nvPr>
        </p:nvGraphicFramePr>
        <p:xfrm>
          <a:off x="924694" y="2276872"/>
          <a:ext cx="7392220" cy="1622867"/>
        </p:xfrm>
        <a:graphic>
          <a:graphicData uri="http://schemas.openxmlformats.org/presentationml/2006/ole">
            <mc:AlternateContent xmlns:mc="http://schemas.openxmlformats.org/markup-compatibility/2006">
              <mc:Choice xmlns:v="urn:schemas-microsoft-com:vml" Requires="v">
                <p:oleObj spid="_x0000_s161950" name="Equation" r:id="rId3" imgW="3644900" imgH="800100" progId="Equation.DSMT4">
                  <p:embed/>
                </p:oleObj>
              </mc:Choice>
              <mc:Fallback>
                <p:oleObj name="Equation" r:id="rId3" imgW="3644900" imgH="800100" progId="Equation.DSMT4">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94" y="2276872"/>
                        <a:ext cx="7392220" cy="1622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611188" y="260350"/>
            <a:ext cx="7772400" cy="936402"/>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39</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248502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vert="horz" lIns="91440" tIns="45720" rIns="91440" bIns="45720" rtlCol="0" anchor="ctr">
            <a:noAutofit/>
          </a:bodyPr>
          <a:lstStyle/>
          <a:p>
            <a:pPr algn="l" eaLnBrk="1" hangingPunct="1"/>
            <a:r>
              <a:rPr altLang="en-US" sz="3200" cap="none" dirty="0">
                <a:solidFill>
                  <a:srgbClr val="EA0088"/>
                </a:solidFill>
                <a:latin typeface="Trebuchet MS" panose="020B0603020202020204" pitchFamily="34" charset="0"/>
              </a:rPr>
              <a:t>Learning Objectives</a:t>
            </a:r>
          </a:p>
        </p:txBody>
      </p:sp>
      <p:sp>
        <p:nvSpPr>
          <p:cNvPr id="12290" name="Rectangle 3"/>
          <p:cNvSpPr>
            <a:spLocks noGrp="1" noChangeArrowheads="1"/>
          </p:cNvSpPr>
          <p:nvPr>
            <p:ph idx="1"/>
          </p:nvPr>
        </p:nvSpPr>
        <p:spPr>
          <a:xfrm>
            <a:off x="468313" y="1125538"/>
            <a:ext cx="8208962" cy="4749800"/>
          </a:xfrm>
        </p:spPr>
        <p:txBody>
          <a:bodyPr/>
          <a:lstStyle/>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LO1 	</a:t>
            </a:r>
            <a:r>
              <a:rPr lang="en-US" altLang="en-US" sz="2000" dirty="0">
                <a:solidFill>
                  <a:srgbClr val="00B050"/>
                </a:solidFill>
                <a:latin typeface="Trebuchet MS" panose="020B0603020202020204" pitchFamily="34" charset="0"/>
                <a:cs typeface="Arial" pitchFamily="34" charset="0"/>
              </a:rPr>
              <a:t>Understand the fundamental concept of estimation</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LO2 	</a:t>
            </a:r>
            <a:r>
              <a:rPr lang="en-US" altLang="en-US" sz="2000" dirty="0">
                <a:solidFill>
                  <a:srgbClr val="00B050"/>
                </a:solidFill>
                <a:latin typeface="Trebuchet MS" panose="020B0603020202020204" pitchFamily="34" charset="0"/>
                <a:cs typeface="Arial" pitchFamily="34" charset="0"/>
              </a:rPr>
              <a:t>Understand the difference between a point estimator and an interval estimator</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LO3 	</a:t>
            </a:r>
            <a:r>
              <a:rPr lang="en-US" altLang="en-US" sz="2000" dirty="0">
                <a:solidFill>
                  <a:srgbClr val="00B050"/>
                </a:solidFill>
                <a:latin typeface="Trebuchet MS" panose="020B0603020202020204" pitchFamily="34" charset="0"/>
                <a:cs typeface="Arial" pitchFamily="34" charset="0"/>
              </a:rPr>
              <a:t>Understand the </a:t>
            </a:r>
            <a:r>
              <a:rPr lang="en-US" altLang="en-US" sz="2000" i="1" dirty="0">
                <a:solidFill>
                  <a:srgbClr val="00B050"/>
                </a:solidFill>
                <a:latin typeface="Trebuchet MS" panose="020B0603020202020204" pitchFamily="34" charset="0"/>
                <a:cs typeface="Arial" pitchFamily="34" charset="0"/>
              </a:rPr>
              <a:t>t </a:t>
            </a:r>
            <a:r>
              <a:rPr lang="en-US" altLang="en-US" sz="2000" dirty="0">
                <a:solidFill>
                  <a:srgbClr val="00B050"/>
                </a:solidFill>
                <a:latin typeface="Trebuchet MS" panose="020B0603020202020204" pitchFamily="34" charset="0"/>
                <a:cs typeface="Arial" pitchFamily="34" charset="0"/>
              </a:rPr>
              <a:t>distribution</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LO4 	</a:t>
            </a:r>
            <a:r>
              <a:rPr lang="en-US" altLang="en-US" sz="2000" dirty="0">
                <a:solidFill>
                  <a:srgbClr val="00B050"/>
                </a:solidFill>
                <a:latin typeface="Trebuchet MS" panose="020B0603020202020204" pitchFamily="34" charset="0"/>
                <a:cs typeface="Arial" pitchFamily="34" charset="0"/>
              </a:rPr>
              <a:t>Determine when to use the </a:t>
            </a:r>
            <a:r>
              <a:rPr lang="en-US" altLang="en-US" sz="2000" i="1" dirty="0">
                <a:solidFill>
                  <a:srgbClr val="00B050"/>
                </a:solidFill>
                <a:latin typeface="Trebuchet MS" panose="020B0603020202020204" pitchFamily="34" charset="0"/>
                <a:cs typeface="Arial" pitchFamily="34" charset="0"/>
              </a:rPr>
              <a:t>z-</a:t>
            </a:r>
            <a:r>
              <a:rPr lang="en-US" altLang="en-US" sz="2000" dirty="0">
                <a:solidFill>
                  <a:srgbClr val="00B050"/>
                </a:solidFill>
                <a:latin typeface="Trebuchet MS" panose="020B0603020202020204" pitchFamily="34" charset="0"/>
                <a:cs typeface="Arial" pitchFamily="34" charset="0"/>
              </a:rPr>
              <a:t>distribution and the </a:t>
            </a:r>
            <a:r>
              <a:rPr lang="en-US" altLang="en-US" sz="2000" i="1" dirty="0">
                <a:solidFill>
                  <a:srgbClr val="00B050"/>
                </a:solidFill>
                <a:latin typeface="Trebuchet MS" panose="020B0603020202020204" pitchFamily="34" charset="0"/>
                <a:cs typeface="Arial" pitchFamily="34" charset="0"/>
              </a:rPr>
              <a:t>t-</a:t>
            </a:r>
            <a:r>
              <a:rPr lang="en-US" altLang="en-US" sz="2000" dirty="0">
                <a:solidFill>
                  <a:srgbClr val="00B050"/>
                </a:solidFill>
                <a:latin typeface="Trebuchet MS" panose="020B0603020202020204" pitchFamily="34" charset="0"/>
                <a:cs typeface="Arial" pitchFamily="34" charset="0"/>
              </a:rPr>
              <a:t>distribution in estimation</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LO5 	</a:t>
            </a:r>
            <a:r>
              <a:rPr lang="en-US" altLang="en-US" sz="2000" dirty="0">
                <a:solidFill>
                  <a:srgbClr val="00B050"/>
                </a:solidFill>
                <a:latin typeface="Trebuchet MS" panose="020B0603020202020204" pitchFamily="34" charset="0"/>
                <a:cs typeface="Arial" pitchFamily="34" charset="0"/>
              </a:rPr>
              <a:t>Develop an interval estimate of a population mean when the population variance is known</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LO6 	</a:t>
            </a:r>
            <a:r>
              <a:rPr lang="en-US" altLang="en-US" sz="2000" dirty="0">
                <a:solidFill>
                  <a:srgbClr val="00B050"/>
                </a:solidFill>
                <a:latin typeface="Trebuchet MS" panose="020B0603020202020204" pitchFamily="34" charset="0"/>
                <a:cs typeface="Arial" pitchFamily="34" charset="0"/>
              </a:rPr>
              <a:t>Develop an interval estimate of a population mean when the population variance is unknown</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LO7 	</a:t>
            </a:r>
            <a:r>
              <a:rPr lang="en-US" altLang="en-US" sz="2000" dirty="0">
                <a:solidFill>
                  <a:srgbClr val="00B050"/>
                </a:solidFill>
                <a:latin typeface="Trebuchet MS" panose="020B0603020202020204" pitchFamily="34" charset="0"/>
                <a:cs typeface="Arial" pitchFamily="34" charset="0"/>
              </a:rPr>
              <a:t>Develop an interval estimate of a population proportion</a:t>
            </a:r>
          </a:p>
          <a:p>
            <a:pPr marL="809625" indent="-809625" algn="just" eaLnBrk="1" hangingPunct="1">
              <a:buFont typeface="Arial" pitchFamily="34" charset="0"/>
              <a:buNone/>
              <a:defRPr/>
            </a:pPr>
            <a:r>
              <a:rPr lang="en-AU" altLang="en-US" sz="2000" b="1" dirty="0">
                <a:solidFill>
                  <a:srgbClr val="00B050"/>
                </a:solidFill>
                <a:latin typeface="Trebuchet MS" panose="020B0603020202020204" pitchFamily="34" charset="0"/>
                <a:cs typeface="Arial" pitchFamily="34" charset="0"/>
              </a:rPr>
              <a:t>LO8 	</a:t>
            </a:r>
            <a:r>
              <a:rPr lang="en-AU" altLang="en-US" sz="2000" dirty="0">
                <a:solidFill>
                  <a:srgbClr val="00B050"/>
                </a:solidFill>
                <a:latin typeface="Trebuchet MS" panose="020B0603020202020204" pitchFamily="34" charset="0"/>
                <a:cs typeface="Arial" pitchFamily="34" charset="0"/>
              </a:rPr>
              <a:t>Interpret interval estimates</a:t>
            </a:r>
          </a:p>
          <a:p>
            <a:pPr marL="809625" indent="-809625" algn="just" eaLnBrk="1" hangingPunct="1">
              <a:buFont typeface="Arial" pitchFamily="34" charset="0"/>
              <a:buNone/>
              <a:defRPr/>
            </a:pPr>
            <a:r>
              <a:rPr lang="en-US" altLang="en-US" sz="2000" b="1" dirty="0">
                <a:solidFill>
                  <a:srgbClr val="00B050"/>
                </a:solidFill>
                <a:latin typeface="Trebuchet MS" panose="020B0603020202020204" pitchFamily="34" charset="0"/>
                <a:cs typeface="Arial" pitchFamily="34" charset="0"/>
              </a:rPr>
              <a:t>LO9 	</a:t>
            </a:r>
            <a:r>
              <a:rPr lang="en-US" altLang="en-US" sz="2000" dirty="0">
                <a:solidFill>
                  <a:srgbClr val="00B050"/>
                </a:solidFill>
                <a:latin typeface="Trebuchet MS" panose="020B0603020202020204" pitchFamily="34" charset="0"/>
                <a:cs typeface="Arial" pitchFamily="34" charset="0"/>
              </a:rPr>
              <a:t>Determine the minimum sample size required for estimating a population mean and a </a:t>
            </a:r>
            <a:r>
              <a:rPr lang="en-AU" altLang="en-US" sz="2000" dirty="0">
                <a:solidFill>
                  <a:srgbClr val="00B050"/>
                </a:solidFill>
                <a:latin typeface="Trebuchet MS" panose="020B0603020202020204" pitchFamily="34" charset="0"/>
                <a:cs typeface="Arial" pitchFamily="34" charset="0"/>
              </a:rPr>
              <a:t>population proportion</a:t>
            </a:r>
            <a:endParaRPr lang="en-US" altLang="en-US" sz="2000" dirty="0">
              <a:solidFill>
                <a:srgbClr val="00B050"/>
              </a:solidFill>
              <a:latin typeface="Trebuchet MS" panose="020B0603020202020204"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8" name="Rectangle 2"/>
          <p:cNvSpPr>
            <a:spLocks noGrp="1" noChangeArrowheads="1"/>
          </p:cNvSpPr>
          <p:nvPr>
            <p:ph type="title"/>
          </p:nvPr>
        </p:nvSpPr>
        <p:spPr>
          <a:xfrm>
            <a:off x="611188" y="260350"/>
            <a:ext cx="7772400" cy="936402"/>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40</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25" y="1988840"/>
            <a:ext cx="6380125" cy="3652934"/>
          </a:xfrm>
          <a:prstGeom prst="rect">
            <a:avLst/>
          </a:prstGeom>
        </p:spPr>
      </p:pic>
    </p:spTree>
    <p:extLst>
      <p:ext uri="{BB962C8B-B14F-4D97-AF65-F5344CB8AC3E}">
        <p14:creationId xmlns:p14="http://schemas.microsoft.com/office/powerpoint/2010/main" val="2070473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52264" y="1484784"/>
            <a:ext cx="8064500" cy="4320480"/>
          </a:xfrm>
        </p:spPr>
        <p:txBody>
          <a:bodyPr/>
          <a:lstStyle/>
          <a:p>
            <a:pPr marL="0" indent="0">
              <a:buNone/>
            </a:pPr>
            <a:r>
              <a:rPr lang="en-AU" sz="2400" b="1" dirty="0">
                <a:solidFill>
                  <a:schemeClr val="accent1"/>
                </a:solidFill>
                <a:latin typeface="Trebuchet MS" panose="020B0603020202020204" pitchFamily="34" charset="0"/>
                <a:cs typeface="Arial" panose="020B0604020202020204" pitchFamily="34" charset="0"/>
              </a:rPr>
              <a:t>Using Excel (</a:t>
            </a:r>
            <a:r>
              <a:rPr lang="en-US" altLang="en-US" sz="2400" b="1" dirty="0">
                <a:solidFill>
                  <a:schemeClr val="accent1"/>
                </a:solidFill>
                <a:latin typeface="Trebuchet MS" panose="020B0603020202020204" pitchFamily="34" charset="0"/>
                <a:cs typeface="Arial" charset="0"/>
              </a:rPr>
              <a:t>Data Analysis Plus™)</a:t>
            </a:r>
            <a:endParaRPr lang="en-US" altLang="en-US" sz="2400" b="1" dirty="0">
              <a:solidFill>
                <a:schemeClr val="accent1"/>
              </a:solidFill>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pic>
        <p:nvPicPr>
          <p:cNvPr id="164866"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429000"/>
            <a:ext cx="5054962"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611188" y="260350"/>
            <a:ext cx="7772400" cy="936402"/>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41</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3820279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buNone/>
            </a:pPr>
            <a:r>
              <a:rPr lang="en-US" altLang="en-US" sz="2400" dirty="0">
                <a:latin typeface="Trebuchet MS" panose="020B0603020202020204" pitchFamily="34" charset="0"/>
                <a:cs typeface="Arial" charset="0"/>
              </a:rPr>
              <a:t>95% confidence interval output from Data Analysis Plus</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7" name="Rectangle 2"/>
          <p:cNvSpPr>
            <a:spLocks noGrp="1" noChangeArrowheads="1"/>
          </p:cNvSpPr>
          <p:nvPr>
            <p:ph type="title"/>
          </p:nvPr>
        </p:nvSpPr>
        <p:spPr>
          <a:xfrm>
            <a:off x="611188" y="260350"/>
            <a:ext cx="7772400" cy="936402"/>
          </a:xfrm>
        </p:spPr>
        <p:txBody>
          <a:bodyPr/>
          <a:lstStyle/>
          <a:p>
            <a:pPr algn="l" eaLnBrk="1" hangingPunct="1">
              <a:defRPr/>
            </a:pPr>
            <a:r>
              <a:rPr altLang="en-US" sz="3600" cap="none" dirty="0">
                <a:solidFill>
                  <a:srgbClr val="EA0088"/>
                </a:solidFill>
                <a:latin typeface="Trebuchet MS" panose="020B0603020202020204" pitchFamily="34" charset="0"/>
              </a:rPr>
              <a:t>Example 1</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42</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492896"/>
            <a:ext cx="4727022" cy="3141634"/>
          </a:xfrm>
          <a:prstGeom prst="rect">
            <a:avLst/>
          </a:prstGeom>
        </p:spPr>
      </p:pic>
    </p:spTree>
    <p:extLst>
      <p:ext uri="{BB962C8B-B14F-4D97-AF65-F5344CB8AC3E}">
        <p14:creationId xmlns:p14="http://schemas.microsoft.com/office/powerpoint/2010/main" val="877154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848817"/>
          </a:xfrm>
        </p:spPr>
        <p:txBody>
          <a:bodyPr/>
          <a:lstStyle/>
          <a:p>
            <a:pPr algn="l" eaLnBrk="1" hangingPunct="1">
              <a:defRPr/>
            </a:pPr>
            <a:r>
              <a:rPr altLang="en-US" sz="3600" cap="none" dirty="0">
                <a:solidFill>
                  <a:srgbClr val="EA0088"/>
                </a:solidFill>
                <a:latin typeface="Trebuchet MS" panose="020B0603020202020204" pitchFamily="34" charset="0"/>
              </a:rPr>
              <a:t>Interpreting the results</a:t>
            </a:r>
          </a:p>
        </p:txBody>
      </p:sp>
      <p:sp>
        <p:nvSpPr>
          <p:cNvPr id="45059" name="Rectangle 3"/>
          <p:cNvSpPr>
            <a:spLocks noGrp="1" noChangeArrowheads="1"/>
          </p:cNvSpPr>
          <p:nvPr>
            <p:ph idx="1"/>
          </p:nvPr>
        </p:nvSpPr>
        <p:spPr>
          <a:xfrm>
            <a:off x="611188" y="1340768"/>
            <a:ext cx="8064500" cy="4114800"/>
          </a:xfrm>
        </p:spPr>
        <p:txBody>
          <a:bodyPr/>
          <a:lstStyle/>
          <a:p>
            <a:pPr marL="0" indent="0" algn="just">
              <a:spcAft>
                <a:spcPts val="1200"/>
              </a:spcAft>
              <a:buNone/>
            </a:pPr>
            <a:r>
              <a:rPr lang="en-US" sz="2200" dirty="0">
                <a:latin typeface="Trebuchet MS" panose="020B0603020202020204" pitchFamily="34" charset="0"/>
              </a:rPr>
              <a:t>That is, the average time spent watching TV by Australian children is between 25.6 hours and 28.8 hours. This type of estimate is correct 95% of the time.</a:t>
            </a:r>
          </a:p>
          <a:p>
            <a:pPr marL="0" indent="0" algn="just">
              <a:spcAft>
                <a:spcPts val="1200"/>
              </a:spcAft>
              <a:buNone/>
            </a:pPr>
            <a:r>
              <a:rPr lang="en-US" sz="2200" dirty="0">
                <a:latin typeface="Trebuchet MS" panose="020B0603020202020204" pitchFamily="34" charset="0"/>
              </a:rPr>
              <a:t>As a consequence, a network executive may decide (for example) that, since the average child watches at least 25.6 hours of television per week, the number of commercials children see is sufficiently high to satisfy the programs’ sponsors.</a:t>
            </a:r>
          </a:p>
          <a:p>
            <a:pPr marL="0" indent="0" algn="just">
              <a:spcAft>
                <a:spcPts val="1200"/>
              </a:spcAft>
              <a:buNone/>
            </a:pPr>
            <a:r>
              <a:rPr lang="en-US" altLang="en-US" sz="2200" dirty="0">
                <a:latin typeface="Trebuchet MS" panose="020B0603020202020204" pitchFamily="34" charset="0"/>
                <a:cs typeface="Arial" panose="020B0604020202020204" pitchFamily="34" charset="0"/>
              </a:rPr>
              <a:t>Incidentally, the media often refer to the 95% confidence interval as ’19 out of 20 times’, which </a:t>
            </a:r>
            <a:r>
              <a:rPr lang="en-US" altLang="en-US" sz="2200" dirty="0" err="1">
                <a:latin typeface="Trebuchet MS" panose="020B0603020202020204" pitchFamily="34" charset="0"/>
                <a:cs typeface="Arial" panose="020B0604020202020204" pitchFamily="34" charset="0"/>
              </a:rPr>
              <a:t>emphasises</a:t>
            </a:r>
            <a:r>
              <a:rPr lang="en-US" altLang="en-US" sz="2200" dirty="0">
                <a:latin typeface="Trebuchet MS" panose="020B0603020202020204" pitchFamily="34" charset="0"/>
                <a:cs typeface="Arial" panose="020B0604020202020204" pitchFamily="34" charset="0"/>
              </a:rPr>
              <a:t> the </a:t>
            </a:r>
            <a:r>
              <a:rPr lang="en-US" altLang="en-US" sz="2200" b="1" dirty="0">
                <a:latin typeface="Trebuchet MS" panose="020B0603020202020204" pitchFamily="34" charset="0"/>
                <a:cs typeface="Arial" panose="020B0604020202020204" pitchFamily="34" charset="0"/>
              </a:rPr>
              <a:t>long-run</a:t>
            </a:r>
            <a:r>
              <a:rPr lang="en-US" altLang="en-US" sz="2200" dirty="0">
                <a:latin typeface="Trebuchet MS" panose="020B0603020202020204" pitchFamily="34" charset="0"/>
                <a:cs typeface="Arial" panose="020B0604020202020204" pitchFamily="34" charset="0"/>
              </a:rPr>
              <a:t> aspect of a confidence interval.</a:t>
            </a:r>
          </a:p>
        </p:txBody>
      </p:sp>
      <p:sp>
        <p:nvSpPr>
          <p:cNvPr id="5" name="AutoShape 4"/>
          <p:cNvSpPr>
            <a:spLocks noChangeArrowheads="1"/>
          </p:cNvSpPr>
          <p:nvPr/>
        </p:nvSpPr>
        <p:spPr bwMode="auto">
          <a:xfrm>
            <a:off x="6415682"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43</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959189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83964" y="1340768"/>
            <a:ext cx="7920484" cy="4114800"/>
          </a:xfrm>
        </p:spPr>
        <p:txBody>
          <a:bodyPr/>
          <a:lstStyle/>
          <a:p>
            <a:pPr marL="0" indent="0" algn="just" eaLnBrk="1" hangingPunct="1">
              <a:spcAft>
                <a:spcPts val="1200"/>
              </a:spcAft>
              <a:buNone/>
              <a:defRPr/>
            </a:pPr>
            <a:r>
              <a:rPr lang="en-US" altLang="en-US" sz="2200" dirty="0">
                <a:latin typeface="Trebuchet MS" panose="020B0603020202020204" pitchFamily="34" charset="0"/>
                <a:cs typeface="Arial" panose="020B0604020202020204" pitchFamily="34" charset="0"/>
              </a:rPr>
              <a:t>Some people erroneously interpret the confidence interval estimate in this example (Example 1) to mean that there is a 95% probability that the population mean of the number of hours Australian children watch television lies between 25.623 and 28.759. </a:t>
            </a:r>
          </a:p>
          <a:p>
            <a:pPr marL="0" indent="0" algn="just" eaLnBrk="1" hangingPunct="1">
              <a:spcAft>
                <a:spcPts val="1200"/>
              </a:spcAft>
              <a:buNone/>
              <a:defRPr/>
            </a:pPr>
            <a:r>
              <a:rPr lang="en-US" altLang="en-US" sz="2200" dirty="0">
                <a:latin typeface="Trebuchet MS" panose="020B0603020202020204" pitchFamily="34" charset="0"/>
                <a:cs typeface="Arial" panose="020B0604020202020204" pitchFamily="34" charset="0"/>
              </a:rPr>
              <a:t>This interpretation is wrong because it implies that the population mean is a variable about which we can make probability statements. </a:t>
            </a:r>
          </a:p>
          <a:p>
            <a:pPr marL="0" indent="0" algn="just" eaLnBrk="1" hangingPunct="1">
              <a:spcAft>
                <a:spcPts val="1200"/>
              </a:spcAft>
              <a:buNone/>
              <a:defRPr/>
            </a:pPr>
            <a:r>
              <a:rPr lang="en-US" altLang="en-US" sz="2200" dirty="0">
                <a:latin typeface="Trebuchet MS" panose="020B0603020202020204" pitchFamily="34" charset="0"/>
                <a:cs typeface="Arial" panose="020B0604020202020204" pitchFamily="34" charset="0"/>
              </a:rPr>
              <a:t>In fact, the population mean is a fixed but unknown quantity. Consequently, we cannot interpret the confidence interval estimate of µ as a probability statement about µ. </a:t>
            </a:r>
          </a:p>
        </p:txBody>
      </p:sp>
      <p:sp>
        <p:nvSpPr>
          <p:cNvPr id="6" name="Rectangle 2"/>
          <p:cNvSpPr>
            <a:spLocks noGrp="1" noChangeArrowheads="1"/>
          </p:cNvSpPr>
          <p:nvPr>
            <p:ph type="title"/>
          </p:nvPr>
        </p:nvSpPr>
        <p:spPr>
          <a:xfrm>
            <a:off x="611188" y="260350"/>
            <a:ext cx="7772400" cy="848817"/>
          </a:xfrm>
        </p:spPr>
        <p:txBody>
          <a:bodyPr/>
          <a:lstStyle/>
          <a:p>
            <a:pPr algn="l" eaLnBrk="1" hangingPunct="1">
              <a:defRPr/>
            </a:pPr>
            <a:r>
              <a:rPr altLang="en-US" sz="3600" cap="none" dirty="0">
                <a:solidFill>
                  <a:srgbClr val="EA0088"/>
                </a:solidFill>
                <a:latin typeface="Trebuchet MS" panose="020B0603020202020204" pitchFamily="34" charset="0"/>
              </a:rPr>
              <a:t>Interpreting the interval estimator</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44</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404279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651669" y="1268760"/>
            <a:ext cx="8208963" cy="4114800"/>
          </a:xfrm>
        </p:spPr>
        <p:txBody>
          <a:bodyPr/>
          <a:lstStyle/>
          <a:p>
            <a:pPr marL="0" indent="0" algn="just" eaLnBrk="1" hangingPunct="1">
              <a:spcAft>
                <a:spcPts val="1200"/>
              </a:spcAft>
              <a:buNone/>
              <a:defRPr/>
            </a:pPr>
            <a:r>
              <a:rPr lang="en-US" altLang="en-US" sz="2400" dirty="0">
                <a:latin typeface="Trebuchet MS" panose="020B0603020202020204" pitchFamily="34" charset="0"/>
                <a:cs typeface="Arial" pitchFamily="34" charset="0"/>
              </a:rPr>
              <a:t>To translate the confidence interval estimate properly, we must remember that the confidence interval estimator was derived from the sampling distribution of the sample mean. </a:t>
            </a:r>
          </a:p>
          <a:p>
            <a:pPr marL="0" indent="0" algn="just" eaLnBrk="1" hangingPunct="1">
              <a:spcAft>
                <a:spcPts val="1200"/>
              </a:spcAft>
              <a:buNone/>
              <a:defRPr/>
            </a:pPr>
            <a:r>
              <a:rPr lang="en-US" altLang="en-US" sz="2400" dirty="0">
                <a:latin typeface="Trebuchet MS" panose="020B0603020202020204" pitchFamily="34" charset="0"/>
                <a:cs typeface="Arial" pitchFamily="34" charset="0"/>
              </a:rPr>
              <a:t>We used the sampling distribution to make probability statements about the sample mean. </a:t>
            </a:r>
          </a:p>
          <a:p>
            <a:pPr marL="0" indent="0" algn="just" eaLnBrk="1" hangingPunct="1">
              <a:spcAft>
                <a:spcPts val="1200"/>
              </a:spcAft>
              <a:buNone/>
              <a:defRPr/>
            </a:pPr>
            <a:r>
              <a:rPr lang="en-US" altLang="en-US" sz="2400" dirty="0">
                <a:latin typeface="Trebuchet MS" panose="020B0603020202020204" pitchFamily="34" charset="0"/>
                <a:cs typeface="Arial" pitchFamily="34" charset="0"/>
              </a:rPr>
              <a:t>Although the form has changed, the confidence interval estimator is also a probability statement about the sample mean. </a:t>
            </a:r>
          </a:p>
        </p:txBody>
      </p:sp>
      <p:sp>
        <p:nvSpPr>
          <p:cNvPr id="6" name="Rectangle 2"/>
          <p:cNvSpPr>
            <a:spLocks noGrp="1" noChangeArrowheads="1"/>
          </p:cNvSpPr>
          <p:nvPr>
            <p:ph type="title"/>
          </p:nvPr>
        </p:nvSpPr>
        <p:spPr>
          <a:xfrm>
            <a:off x="611188" y="260350"/>
            <a:ext cx="7772400" cy="848817"/>
          </a:xfrm>
        </p:spPr>
        <p:txBody>
          <a:bodyPr/>
          <a:lstStyle/>
          <a:p>
            <a:pPr algn="l" eaLnBrk="1" hangingPunct="1">
              <a:defRPr/>
            </a:pPr>
            <a:r>
              <a:rPr altLang="en-US" sz="3600" cap="none" dirty="0">
                <a:solidFill>
                  <a:srgbClr val="EA0088"/>
                </a:solidFill>
                <a:latin typeface="Trebuchet MS" panose="020B0603020202020204" pitchFamily="34" charset="0"/>
              </a:rPr>
              <a:t>Interpreting the interval estimator</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45</a:t>
            </a:fld>
            <a:endParaRPr lang="en-AU" altLang="en-US" sz="1400" b="1" baseline="0" dirty="0">
              <a:latin typeface="Trebuchet MS"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16024" y="260350"/>
            <a:ext cx="7772400" cy="936402"/>
          </a:xfrm>
        </p:spPr>
        <p:txBody>
          <a:bodyPr/>
          <a:lstStyle/>
          <a:p>
            <a:pPr algn="l" eaLnBrk="1" hangingPunct="1">
              <a:defRPr/>
            </a:pPr>
            <a:r>
              <a:rPr altLang="en-US" sz="3200" cap="none" dirty="0">
                <a:solidFill>
                  <a:srgbClr val="EA0088"/>
                </a:solidFill>
                <a:latin typeface="Trebuchet MS" panose="020B0603020202020204" pitchFamily="34" charset="0"/>
              </a:rPr>
              <a:t>An illustrative application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268760"/>
                <a:ext cx="8001000" cy="4297363"/>
              </a:xfrm>
            </p:spPr>
            <p:txBody>
              <a:bodyPr/>
              <a:lstStyle/>
              <a:p>
                <a:pPr marL="0" indent="0" algn="just">
                  <a:spcAft>
                    <a:spcPts val="1200"/>
                  </a:spcAft>
                  <a:buNone/>
                </a:pPr>
                <a:r>
                  <a:rPr lang="en-US" sz="2300" dirty="0">
                    <a:latin typeface="Trebuchet MS" panose="020B0603020202020204" pitchFamily="34" charset="0"/>
                  </a:rPr>
                  <a:t>As an illustration, suppose we want to estimate the mean value of the distribution resulting from the throw of a die. </a:t>
                </a:r>
              </a:p>
              <a:p>
                <a:pPr marL="0" indent="0" algn="just">
                  <a:spcAft>
                    <a:spcPts val="1200"/>
                  </a:spcAft>
                  <a:buNone/>
                </a:pPr>
                <a:r>
                  <a:rPr lang="en-US" sz="2300" dirty="0">
                    <a:latin typeface="Trebuchet MS" panose="020B0603020202020204" pitchFamily="34" charset="0"/>
                  </a:rPr>
                  <a:t>Because we know the distribution, we also know that </a:t>
                </a:r>
                <a:r>
                  <a:rPr lang="en-US" sz="2300" i="1" dirty="0">
                    <a:latin typeface="Trebuchet MS" panose="020B0603020202020204" pitchFamily="34" charset="0"/>
                  </a:rPr>
                  <a:t>μ </a:t>
                </a:r>
                <a:r>
                  <a:rPr lang="en-US" sz="2300" dirty="0">
                    <a:latin typeface="Trebuchet MS" panose="020B0603020202020204" pitchFamily="34" charset="0"/>
                  </a:rPr>
                  <a:t>= 3.5 and σ = 1.71 (see Section 10.2, pp.378-381). Pretend now that we only know that σ = 1.71 and the population mean </a:t>
                </a:r>
                <a:r>
                  <a:rPr lang="en-US" sz="2300" i="1" dirty="0">
                    <a:latin typeface="Trebuchet MS" panose="020B0603020202020204" pitchFamily="34" charset="0"/>
                  </a:rPr>
                  <a:t>μ </a:t>
                </a:r>
                <a:r>
                  <a:rPr lang="en-US" sz="2300" dirty="0">
                    <a:latin typeface="Trebuchet MS" panose="020B0603020202020204" pitchFamily="34" charset="0"/>
                  </a:rPr>
                  <a:t>is unknown, and that we want to estimate its value. </a:t>
                </a:r>
              </a:p>
              <a:p>
                <a:pPr marL="0" indent="0" algn="just">
                  <a:spcAft>
                    <a:spcPts val="1200"/>
                  </a:spcAft>
                  <a:buNone/>
                </a:pPr>
                <a:r>
                  <a:rPr lang="en-US" sz="2300" dirty="0">
                    <a:latin typeface="Trebuchet MS" panose="020B0603020202020204" pitchFamily="34" charset="0"/>
                  </a:rPr>
                  <a:t>In order to estimate </a:t>
                </a:r>
                <a:r>
                  <a:rPr lang="en-US" sz="2300" i="1" dirty="0">
                    <a:latin typeface="Trebuchet MS" panose="020B0603020202020204" pitchFamily="34" charset="0"/>
                  </a:rPr>
                  <a:t>μ</a:t>
                </a:r>
                <a:r>
                  <a:rPr lang="en-US" sz="2300" dirty="0">
                    <a:latin typeface="Trebuchet MS" panose="020B0603020202020204" pitchFamily="34" charset="0"/>
                  </a:rPr>
                  <a:t>, we draw a sample of size </a:t>
                </a:r>
                <a:r>
                  <a:rPr lang="en-US" sz="2300" i="1" dirty="0">
                    <a:latin typeface="Trebuchet MS" panose="020B0603020202020204" pitchFamily="34" charset="0"/>
                  </a:rPr>
                  <a:t>n </a:t>
                </a:r>
                <a:r>
                  <a:rPr lang="en-US" sz="2300" dirty="0">
                    <a:latin typeface="Trebuchet MS" panose="020B0603020202020204" pitchFamily="34" charset="0"/>
                  </a:rPr>
                  <a:t>= 100 and calculate </a:t>
                </a:r>
                <a14:m>
                  <m:oMath xmlns:m="http://schemas.openxmlformats.org/officeDocument/2006/math">
                    <m:acc>
                      <m:accPr>
                        <m:chr m:val="̅"/>
                        <m:ctrlPr>
                          <a:rPr lang="en-US" sz="2000" i="1">
                            <a:latin typeface="Cambria Math" panose="02040503050406030204" pitchFamily="18" charset="0"/>
                          </a:rPr>
                        </m:ctrlPr>
                      </m:accPr>
                      <m:e>
                        <m:r>
                          <a:rPr lang="en-AU" sz="2000" i="1">
                            <a:latin typeface="Cambria Math"/>
                          </a:rPr>
                          <m:t>𝑋</m:t>
                        </m:r>
                      </m:e>
                    </m:acc>
                  </m:oMath>
                </a14:m>
                <a:r>
                  <a:rPr lang="en-US" sz="2300" dirty="0">
                    <a:latin typeface="Trebuchet MS" panose="020B0603020202020204" pitchFamily="34" charset="0"/>
                  </a:rPr>
                  <a:t>. The 90% confidence interval estimator of </a:t>
                </a:r>
                <a:r>
                  <a:rPr lang="en-US" sz="2300" i="1" dirty="0">
                    <a:latin typeface="Trebuchet MS" panose="020B0603020202020204" pitchFamily="34" charset="0"/>
                  </a:rPr>
                  <a:t>μ </a:t>
                </a:r>
                <a:r>
                  <a:rPr lang="en-US" sz="2300" dirty="0">
                    <a:latin typeface="Trebuchet MS" panose="020B0603020202020204" pitchFamily="34" charset="0"/>
                  </a:rPr>
                  <a:t>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268760"/>
                <a:ext cx="8001000" cy="4297363"/>
              </a:xfrm>
              <a:blipFill rotWithShape="0">
                <a:blip r:embed="rId4"/>
                <a:stretch>
                  <a:fillRect l="-1066" t="-993" r="-1066"/>
                </a:stretch>
              </a:blipFill>
            </p:spPr>
            <p:txBody>
              <a:bodyPr/>
              <a:lstStyle/>
              <a:p>
                <a:r>
                  <a:rPr lang="en-AU">
                    <a:noFill/>
                  </a:rPr>
                  <a:t> </a:t>
                </a:r>
              </a:p>
            </p:txBody>
          </p:sp>
        </mc:Fallback>
      </mc:AlternateContent>
      <p:graphicFrame>
        <p:nvGraphicFramePr>
          <p:cNvPr id="11" name="Object 7"/>
          <p:cNvGraphicFramePr>
            <a:graphicFrameLocks noChangeAspect="1"/>
          </p:cNvGraphicFramePr>
          <p:nvPr>
            <p:extLst>
              <p:ext uri="{D42A27DB-BD31-4B8C-83A1-F6EECF244321}">
                <p14:modId xmlns:p14="http://schemas.microsoft.com/office/powerpoint/2010/main" val="656297819"/>
              </p:ext>
            </p:extLst>
          </p:nvPr>
        </p:nvGraphicFramePr>
        <p:xfrm>
          <a:off x="2222500" y="5084763"/>
          <a:ext cx="1965325" cy="798512"/>
        </p:xfrm>
        <a:graphic>
          <a:graphicData uri="http://schemas.openxmlformats.org/presentationml/2006/ole">
            <mc:AlternateContent xmlns:mc="http://schemas.openxmlformats.org/markup-compatibility/2006">
              <mc:Choice xmlns:v="urn:schemas-microsoft-com:vml" Requires="v">
                <p:oleObj spid="_x0000_s167071" name="Equation" r:id="rId5" imgW="799753" imgH="393529" progId="Equation.DSMT4">
                  <p:embed/>
                </p:oleObj>
              </mc:Choice>
              <mc:Fallback>
                <p:oleObj name="Equation" r:id="rId5" imgW="799753" imgH="393529" progId="Equation.DSMT4">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00" y="5084763"/>
                        <a:ext cx="1965325"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46</a:t>
            </a:fld>
            <a:endParaRPr lang="en-AU" altLang="en-US" sz="1400" b="1" baseline="0" dirty="0">
              <a:latin typeface="Trebuchet MS"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685800" y="1412776"/>
                <a:ext cx="8044656" cy="4392910"/>
              </a:xfrm>
            </p:spPr>
            <p:txBody>
              <a:bodyPr/>
              <a:lstStyle/>
              <a:p>
                <a:pPr marL="0" indent="0" eaLnBrk="1" hangingPunct="1">
                  <a:buNone/>
                </a:pPr>
                <a:r>
                  <a:rPr lang="en-US" altLang="en-US" sz="2400" dirty="0">
                    <a:latin typeface="Trebuchet MS" panose="020B0603020202020204" pitchFamily="34" charset="0"/>
                    <a:cs typeface="Arial" charset="0"/>
                  </a:rPr>
                  <a:t>The 90% confidence interval estimator for </a:t>
                </a:r>
                <a:r>
                  <a:rPr lang="en-US" altLang="en-US" sz="2400" dirty="0">
                    <a:latin typeface="Trebuchet MS" panose="020B0603020202020204" pitchFamily="34" charset="0"/>
                    <a:cs typeface="Arial" charset="0"/>
                    <a:sym typeface="Symbol"/>
                  </a:rPr>
                  <a:t> </a:t>
                </a:r>
                <a:r>
                  <a:rPr lang="en-US" altLang="en-US" sz="2400" dirty="0">
                    <a:latin typeface="Trebuchet MS" panose="020B0603020202020204" pitchFamily="34" charset="0"/>
                    <a:cs typeface="Arial" charset="0"/>
                  </a:rPr>
                  <a:t>is</a:t>
                </a:r>
              </a:p>
              <a:p>
                <a:pPr eaLnBrk="1" hangingPunct="1"/>
                <a:endParaRPr lang="en-US" altLang="en-US" sz="2400" dirty="0">
                  <a:latin typeface="Trebuchet MS" panose="020B0603020202020204" pitchFamily="34" charset="0"/>
                  <a:cs typeface="Arial" charset="0"/>
                </a:endParaRPr>
              </a:p>
              <a:p>
                <a:pPr eaLnBrk="1" hangingPunct="1"/>
                <a:endParaRPr lang="en-US" altLang="en-US" sz="2400" dirty="0">
                  <a:latin typeface="Trebuchet MS" panose="020B0603020202020204" pitchFamily="34" charset="0"/>
                  <a:cs typeface="Arial" charset="0"/>
                </a:endParaRPr>
              </a:p>
              <a:p>
                <a:pPr eaLnBrk="1" hangingPunct="1"/>
                <a:endParaRPr lang="en-US" altLang="en-US" sz="2400" dirty="0">
                  <a:latin typeface="Trebuchet MS" panose="020B0603020202020204" pitchFamily="34" charset="0"/>
                  <a:cs typeface="Arial" charset="0"/>
                </a:endParaRPr>
              </a:p>
              <a:p>
                <a:pPr marL="0" indent="0" algn="just">
                  <a:buNone/>
                </a:pPr>
                <a:r>
                  <a:rPr lang="en-US" sz="2400" dirty="0">
                    <a:latin typeface="Trebuchet MS" panose="020B0603020202020204" pitchFamily="34" charset="0"/>
                  </a:rPr>
                  <a:t>This interval estimator means that, if we repeatedly draw samples of size 100 from this population, 90% of the values of </a:t>
                </a:r>
                <a14:m>
                  <m:oMath xmlns:m="http://schemas.openxmlformats.org/officeDocument/2006/math">
                    <m:acc>
                      <m:accPr>
                        <m:chr m:val="̅"/>
                        <m:ctrlPr>
                          <a:rPr lang="en-US" sz="2400" i="1" smtClean="0">
                            <a:latin typeface="Cambria Math" panose="02040503050406030204" pitchFamily="18" charset="0"/>
                          </a:rPr>
                        </m:ctrlPr>
                      </m:accPr>
                      <m:e>
                        <m:r>
                          <a:rPr lang="en-AU" sz="2400" b="0" i="1" smtClean="0">
                            <a:latin typeface="Cambria Math"/>
                          </a:rPr>
                          <m:t>𝑋</m:t>
                        </m:r>
                      </m:e>
                    </m:acc>
                  </m:oMath>
                </a14:m>
                <a:r>
                  <a:rPr lang="en-US" sz="2400" i="1" dirty="0">
                    <a:latin typeface="Trebuchet MS" panose="020B0603020202020204" pitchFamily="34" charset="0"/>
                  </a:rPr>
                  <a:t> </a:t>
                </a:r>
                <a:r>
                  <a:rPr lang="en-US" sz="2400" dirty="0">
                    <a:latin typeface="Trebuchet MS" panose="020B0603020202020204" pitchFamily="34" charset="0"/>
                  </a:rPr>
                  <a:t>will be such that </a:t>
                </a:r>
                <a:r>
                  <a:rPr lang="en-US" sz="2400" i="1" dirty="0">
                    <a:latin typeface="Trebuchet MS" panose="020B0603020202020204" pitchFamily="34" charset="0"/>
                  </a:rPr>
                  <a:t>μ </a:t>
                </a:r>
                <a:r>
                  <a:rPr lang="en-US" sz="2400" dirty="0">
                    <a:latin typeface="Trebuchet MS" panose="020B0603020202020204" pitchFamily="34" charset="0"/>
                  </a:rPr>
                  <a:t>would lie somewhere between </a:t>
                </a:r>
                <a14:m>
                  <m:oMath xmlns:m="http://schemas.openxmlformats.org/officeDocument/2006/math">
                    <m:acc>
                      <m:accPr>
                        <m:chr m:val="̅"/>
                        <m:ctrlPr>
                          <a:rPr lang="en-US" sz="2400" b="1" i="1" smtClean="0">
                            <a:latin typeface="Cambria Math" panose="02040503050406030204" pitchFamily="18" charset="0"/>
                          </a:rPr>
                        </m:ctrlPr>
                      </m:accPr>
                      <m:e>
                        <m:r>
                          <a:rPr lang="en-AU" sz="2400" b="1" i="1" smtClean="0">
                            <a:latin typeface="Cambria Math"/>
                          </a:rPr>
                          <m:t>𝑿</m:t>
                        </m:r>
                      </m:e>
                    </m:acc>
                  </m:oMath>
                </a14:m>
                <a:r>
                  <a:rPr lang="en-US" sz="2400" b="1" i="1" dirty="0">
                    <a:latin typeface="Trebuchet MS" panose="020B0603020202020204" pitchFamily="34" charset="0"/>
                  </a:rPr>
                  <a:t> </a:t>
                </a:r>
                <a:r>
                  <a:rPr lang="en-US" sz="2400" b="1" dirty="0">
                    <a:latin typeface="Trebuchet MS" panose="020B0603020202020204" pitchFamily="34" charset="0"/>
                  </a:rPr>
                  <a:t>- 0.28 </a:t>
                </a:r>
                <a:r>
                  <a:rPr lang="en-US" sz="2400" dirty="0">
                    <a:latin typeface="Trebuchet MS" panose="020B0603020202020204" pitchFamily="34" charset="0"/>
                  </a:rPr>
                  <a:t>and </a:t>
                </a:r>
                <a14:m>
                  <m:oMath xmlns:m="http://schemas.openxmlformats.org/officeDocument/2006/math">
                    <m:acc>
                      <m:accPr>
                        <m:chr m:val="̅"/>
                        <m:ctrlPr>
                          <a:rPr lang="en-US" sz="2400" b="1" i="1" smtClean="0">
                            <a:latin typeface="Cambria Math" panose="02040503050406030204" pitchFamily="18" charset="0"/>
                          </a:rPr>
                        </m:ctrlPr>
                      </m:accPr>
                      <m:e>
                        <m:r>
                          <a:rPr lang="en-AU" sz="2400" b="1" i="1" smtClean="0">
                            <a:latin typeface="Cambria Math"/>
                          </a:rPr>
                          <m:t>𝑿</m:t>
                        </m:r>
                      </m:e>
                    </m:acc>
                  </m:oMath>
                </a14:m>
                <a:r>
                  <a:rPr lang="en-US" sz="2400" b="1" i="1" dirty="0">
                    <a:latin typeface="Trebuchet MS" panose="020B0603020202020204" pitchFamily="34" charset="0"/>
                  </a:rPr>
                  <a:t> </a:t>
                </a:r>
                <a:r>
                  <a:rPr lang="en-US" sz="2400" b="1" dirty="0">
                    <a:latin typeface="Trebuchet MS" panose="020B0603020202020204" pitchFamily="34" charset="0"/>
                  </a:rPr>
                  <a:t>+ 0.28</a:t>
                </a:r>
                <a:r>
                  <a:rPr lang="en-US" sz="2400" dirty="0">
                    <a:latin typeface="Trebuchet MS" panose="020B0603020202020204" pitchFamily="34" charset="0"/>
                  </a:rPr>
                  <a:t>, and 10% of the values of </a:t>
                </a:r>
                <a14:m>
                  <m:oMath xmlns:m="http://schemas.openxmlformats.org/officeDocument/2006/math">
                    <m:acc>
                      <m:accPr>
                        <m:chr m:val="̅"/>
                        <m:ctrlPr>
                          <a:rPr lang="en-US" sz="2400" i="1" smtClean="0">
                            <a:latin typeface="Cambria Math" panose="02040503050406030204" pitchFamily="18" charset="0"/>
                          </a:rPr>
                        </m:ctrlPr>
                      </m:accPr>
                      <m:e>
                        <m:r>
                          <a:rPr lang="en-AU" sz="2400" b="0" i="1" smtClean="0">
                            <a:latin typeface="Cambria Math"/>
                          </a:rPr>
                          <m:t>𝑋</m:t>
                        </m:r>
                      </m:e>
                    </m:acc>
                  </m:oMath>
                </a14:m>
                <a:r>
                  <a:rPr lang="en-US" sz="2400" i="1" dirty="0">
                    <a:latin typeface="Trebuchet MS" panose="020B0603020202020204" pitchFamily="34" charset="0"/>
                  </a:rPr>
                  <a:t> </a:t>
                </a:r>
                <a:r>
                  <a:rPr lang="en-US" sz="2400" dirty="0">
                    <a:latin typeface="Trebuchet MS" panose="020B0603020202020204" pitchFamily="34" charset="0"/>
                  </a:rPr>
                  <a:t>will produce intervals that would not include </a:t>
                </a:r>
                <a:r>
                  <a:rPr lang="en-US" sz="2400" i="1" dirty="0">
                    <a:latin typeface="Trebuchet MS" panose="020B0603020202020204" pitchFamily="34" charset="0"/>
                  </a:rPr>
                  <a:t>μ</a:t>
                </a:r>
                <a:r>
                  <a:rPr lang="en-US" sz="2400" dirty="0">
                    <a:latin typeface="Trebuchet MS" panose="020B0603020202020204" pitchFamily="34" charset="0"/>
                  </a:rPr>
                  <a:t>.</a:t>
                </a: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685800" y="1412776"/>
                <a:ext cx="8044656" cy="4392910"/>
              </a:xfrm>
              <a:blipFill rotWithShape="1">
                <a:blip r:embed="rId4" cstate="print"/>
                <a:stretch>
                  <a:fillRect l="-1213" t="-1111" r="-1213"/>
                </a:stretch>
              </a:blipFill>
            </p:spPr>
            <p:txBody>
              <a:bodyPr/>
              <a:lstStyle/>
              <a:p>
                <a:r>
                  <a:rPr lang="en-AU">
                    <a:noFill/>
                  </a:rPr>
                  <a:t> </a:t>
                </a:r>
              </a:p>
            </p:txBody>
          </p:sp>
        </mc:Fallback>
      </mc:AlternateContent>
      <p:graphicFrame>
        <p:nvGraphicFramePr>
          <p:cNvPr id="44035" name="Object 3"/>
          <p:cNvGraphicFramePr>
            <a:graphicFrameLocks noChangeAspect="1"/>
          </p:cNvGraphicFramePr>
          <p:nvPr>
            <p:extLst>
              <p:ext uri="{D42A27DB-BD31-4B8C-83A1-F6EECF244321}">
                <p14:modId xmlns:p14="http://schemas.microsoft.com/office/powerpoint/2010/main" val="3369303152"/>
              </p:ext>
            </p:extLst>
          </p:nvPr>
        </p:nvGraphicFramePr>
        <p:xfrm>
          <a:off x="1849438" y="2157413"/>
          <a:ext cx="3492500" cy="725487"/>
        </p:xfrm>
        <a:graphic>
          <a:graphicData uri="http://schemas.openxmlformats.org/presentationml/2006/ole">
            <mc:AlternateContent xmlns:mc="http://schemas.openxmlformats.org/markup-compatibility/2006">
              <mc:Choice xmlns:v="urn:schemas-microsoft-com:vml" Requires="v">
                <p:oleObj spid="_x0000_s44200" name="Equation" r:id="rId5" imgW="1562100" imgH="393700" progId="Equation.DSMT4">
                  <p:embed/>
                </p:oleObj>
              </mc:Choice>
              <mc:Fallback>
                <p:oleObj name="Equation" r:id="rId5" imgW="1562100" imgH="393700" progId="Equation.DSMT4">
                  <p:embed/>
                  <p:pic>
                    <p:nvPicPr>
                      <p:cNvPr id="0" name="Picture 1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2157413"/>
                        <a:ext cx="3492500" cy="725487"/>
                      </a:xfrm>
                      <a:prstGeom prst="rect">
                        <a:avLst/>
                      </a:prstGeom>
                      <a:noFill/>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17088" dir="19163922" algn="ctr" rotWithShape="0">
                                <a:srgbClr val="FF000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616024" y="260350"/>
            <a:ext cx="7772400" cy="936402"/>
          </a:xfrm>
        </p:spPr>
        <p:txBody>
          <a:bodyPr/>
          <a:lstStyle/>
          <a:p>
            <a:pPr algn="l" eaLnBrk="1" hangingPunct="1">
              <a:defRPr/>
            </a:pPr>
            <a:r>
              <a:rPr altLang="en-US" sz="3200" cap="none" dirty="0">
                <a:solidFill>
                  <a:srgbClr val="EA0088"/>
                </a:solidFill>
                <a:latin typeface="Trebuchet MS" panose="020B0603020202020204" pitchFamily="34" charset="0"/>
              </a:rPr>
              <a:t>An illustrative application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47</a:t>
            </a:fld>
            <a:endParaRPr lang="en-AU" altLang="en-US" sz="1400" b="1" baseline="0" dirty="0">
              <a:latin typeface="Trebuchet MS"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685800" y="1412776"/>
                <a:ext cx="8044656" cy="4392910"/>
              </a:xfrm>
            </p:spPr>
            <p:txBody>
              <a:bodyPr/>
              <a:lstStyle/>
              <a:p>
                <a:pPr marL="0" indent="0" algn="just">
                  <a:spcAft>
                    <a:spcPts val="1200"/>
                  </a:spcAft>
                  <a:buNone/>
                </a:pPr>
                <a:r>
                  <a:rPr lang="en-AU" sz="2400" dirty="0">
                    <a:latin typeface="Trebuchet MS" panose="020B0603020202020204" pitchFamily="34" charset="0"/>
                  </a:rPr>
                  <a:t>To </a:t>
                </a:r>
                <a:r>
                  <a:rPr lang="en-US" sz="2400" dirty="0">
                    <a:latin typeface="Trebuchet MS" panose="020B0603020202020204" pitchFamily="34" charset="0"/>
                  </a:rPr>
                  <a:t>illustrate this point, imagine that we draw 40 samples of 100 observations each. </a:t>
                </a:r>
              </a:p>
              <a:p>
                <a:pPr marL="0" indent="0" algn="just">
                  <a:spcAft>
                    <a:spcPts val="1200"/>
                  </a:spcAft>
                  <a:buNone/>
                </a:pPr>
                <a:r>
                  <a:rPr lang="en-US" sz="2400" dirty="0">
                    <a:latin typeface="Trebuchet MS" panose="020B0603020202020204" pitchFamily="34" charset="0"/>
                  </a:rPr>
                  <a:t>The values of </a:t>
                </a:r>
                <a14:m>
                  <m:oMath xmlns:m="http://schemas.openxmlformats.org/officeDocument/2006/math">
                    <m:acc>
                      <m:accPr>
                        <m:chr m:val="̅"/>
                        <m:ctrlPr>
                          <a:rPr lang="en-US" sz="2400" i="1" smtClean="0">
                            <a:latin typeface="Cambria Math" panose="02040503050406030204" pitchFamily="18" charset="0"/>
                          </a:rPr>
                        </m:ctrlPr>
                      </m:accPr>
                      <m:e>
                        <m:r>
                          <a:rPr lang="en-AU" sz="2400" b="0" i="1" smtClean="0">
                            <a:latin typeface="Cambria Math"/>
                          </a:rPr>
                          <m:t>𝑋</m:t>
                        </m:r>
                      </m:e>
                    </m:acc>
                  </m:oMath>
                </a14:m>
                <a:r>
                  <a:rPr lang="en-US" sz="2400" i="1" dirty="0">
                    <a:latin typeface="Trebuchet MS" panose="020B0603020202020204" pitchFamily="34" charset="0"/>
                  </a:rPr>
                  <a:t> </a:t>
                </a:r>
                <a:r>
                  <a:rPr lang="en-US" sz="2400" dirty="0">
                    <a:latin typeface="Trebuchet MS" panose="020B0603020202020204" pitchFamily="34" charset="0"/>
                  </a:rPr>
                  <a:t>and the resulting confidence interval estimates of </a:t>
                </a:r>
                <a:r>
                  <a:rPr lang="en-US" sz="2400" i="1" dirty="0">
                    <a:latin typeface="Trebuchet MS" panose="020B0603020202020204" pitchFamily="34" charset="0"/>
                  </a:rPr>
                  <a:t>μ </a:t>
                </a:r>
                <a:r>
                  <a:rPr lang="en-US" sz="2400" dirty="0">
                    <a:latin typeface="Trebuchet MS" panose="020B0603020202020204" pitchFamily="34" charset="0"/>
                  </a:rPr>
                  <a:t>are shown in the table below.</a:t>
                </a:r>
              </a:p>
              <a:p>
                <a:pPr marL="0" indent="0" algn="just">
                  <a:spcAft>
                    <a:spcPts val="1200"/>
                  </a:spcAft>
                  <a:buNone/>
                </a:pPr>
                <a:r>
                  <a:rPr lang="en-AU" sz="2400" dirty="0">
                    <a:latin typeface="Trebuchet MS" panose="020B0603020202020204" pitchFamily="34" charset="0"/>
                  </a:rPr>
                  <a:t>Notice that not </a:t>
                </a:r>
                <a:r>
                  <a:rPr lang="en-US" sz="2400" dirty="0">
                    <a:latin typeface="Trebuchet MS" panose="020B0603020202020204" pitchFamily="34" charset="0"/>
                  </a:rPr>
                  <a:t>all the intervals include the true value of the parameter </a:t>
                </a:r>
                <a:r>
                  <a:rPr lang="en-US" sz="2400" i="1" dirty="0">
                    <a:latin typeface="Trebuchet MS" panose="020B0603020202020204" pitchFamily="34" charset="0"/>
                  </a:rPr>
                  <a:t>μ </a:t>
                </a:r>
                <a:r>
                  <a:rPr lang="en-US" sz="2400" dirty="0">
                    <a:latin typeface="Trebuchet MS" panose="020B0603020202020204" pitchFamily="34" charset="0"/>
                  </a:rPr>
                  <a:t>= 3.5. Samples 5, 16, 22 and 34 produce values of </a:t>
                </a:r>
                <a14:m>
                  <m:oMath xmlns:m="http://schemas.openxmlformats.org/officeDocument/2006/math">
                    <m:acc>
                      <m:accPr>
                        <m:chr m:val="̅"/>
                        <m:ctrlPr>
                          <a:rPr lang="en-US" sz="2400" i="1" smtClean="0">
                            <a:latin typeface="Cambria Math" panose="02040503050406030204" pitchFamily="18" charset="0"/>
                          </a:rPr>
                        </m:ctrlPr>
                      </m:accPr>
                      <m:e>
                        <m:r>
                          <a:rPr lang="en-AU" sz="2400" b="0" i="1" smtClean="0">
                            <a:latin typeface="Cambria Math"/>
                          </a:rPr>
                          <m:t>𝑋</m:t>
                        </m:r>
                      </m:e>
                    </m:acc>
                  </m:oMath>
                </a14:m>
                <a:r>
                  <a:rPr lang="en-US" sz="2400" i="1" dirty="0">
                    <a:latin typeface="Trebuchet MS" panose="020B0603020202020204" pitchFamily="34" charset="0"/>
                  </a:rPr>
                  <a:t> </a:t>
                </a:r>
                <a:r>
                  <a:rPr lang="en-US" sz="2400" dirty="0">
                    <a:latin typeface="Trebuchet MS" panose="020B0603020202020204" pitchFamily="34" charset="0"/>
                  </a:rPr>
                  <a:t>that in turn produce confidence intervals that exclude </a:t>
                </a:r>
                <a:r>
                  <a:rPr lang="en-US" sz="2400" i="1" dirty="0">
                    <a:latin typeface="Trebuchet MS" panose="020B0603020202020204" pitchFamily="34" charset="0"/>
                  </a:rPr>
                  <a:t>μ</a:t>
                </a:r>
                <a:r>
                  <a:rPr lang="en-US" sz="2400" dirty="0">
                    <a:latin typeface="Trebuchet MS" panose="020B0603020202020204" pitchFamily="34" charset="0"/>
                  </a:rPr>
                  <a:t>.</a:t>
                </a:r>
              </a:p>
              <a:p>
                <a:pPr marL="0" indent="0">
                  <a:spcAft>
                    <a:spcPts val="1200"/>
                  </a:spcAft>
                  <a:buNone/>
                </a:pPr>
                <a:r>
                  <a:rPr lang="en-US" sz="2400" dirty="0">
                    <a:latin typeface="Trebuchet MS" panose="020B0603020202020204" pitchFamily="34" charset="0"/>
                  </a:rPr>
                  <a:t>What went wrong with samples 5, 16, 22 and 34? </a:t>
                </a:r>
                <a:endParaRPr lang="en-US" altLang="en-US" sz="2400" dirty="0">
                  <a:latin typeface="Trebuchet MS" panose="020B0603020202020204" pitchFamily="34" charset="0"/>
                  <a:cs typeface="Arial" charset="0"/>
                </a:endParaRP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685800" y="1412776"/>
                <a:ext cx="8044656" cy="4392910"/>
              </a:xfrm>
              <a:blipFill rotWithShape="1">
                <a:blip r:embed="rId3" cstate="print"/>
                <a:stretch>
                  <a:fillRect l="-1213" t="-1111" r="-1213"/>
                </a:stretch>
              </a:blipFill>
            </p:spPr>
            <p:txBody>
              <a:bodyPr/>
              <a:lstStyle/>
              <a:p>
                <a:r>
                  <a:rPr lang="en-AU">
                    <a:noFill/>
                  </a:rPr>
                  <a:t> </a:t>
                </a:r>
              </a:p>
            </p:txBody>
          </p:sp>
        </mc:Fallback>
      </mc:AlternateContent>
      <p:sp>
        <p:nvSpPr>
          <p:cNvPr id="6" name="Rectangle 2"/>
          <p:cNvSpPr>
            <a:spLocks noGrp="1" noChangeArrowheads="1"/>
          </p:cNvSpPr>
          <p:nvPr>
            <p:ph type="title"/>
          </p:nvPr>
        </p:nvSpPr>
        <p:spPr>
          <a:xfrm>
            <a:off x="616024" y="260350"/>
            <a:ext cx="7772400" cy="936402"/>
          </a:xfrm>
        </p:spPr>
        <p:txBody>
          <a:bodyPr/>
          <a:lstStyle/>
          <a:p>
            <a:pPr algn="l" eaLnBrk="1" hangingPunct="1">
              <a:defRPr/>
            </a:pPr>
            <a:r>
              <a:rPr altLang="en-US" sz="3200" cap="none" dirty="0">
                <a:solidFill>
                  <a:srgbClr val="EA0088"/>
                </a:solidFill>
                <a:latin typeface="Trebuchet MS" panose="020B0603020202020204" pitchFamily="34" charset="0"/>
              </a:rPr>
              <a:t>An illustrative application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48</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1962688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536" y="260350"/>
            <a:ext cx="7992888" cy="936402"/>
          </a:xfrm>
        </p:spPr>
        <p:txBody>
          <a:bodyPr/>
          <a:lstStyle/>
          <a:p>
            <a:pPr algn="l" eaLnBrk="1" hangingPunct="1">
              <a:defRPr/>
            </a:pPr>
            <a:r>
              <a:rPr altLang="en-US" sz="3600" cap="none" dirty="0">
                <a:solidFill>
                  <a:srgbClr val="EA0088"/>
                </a:solidFill>
                <a:latin typeface="Trebuchet MS" panose="020B0603020202020204" pitchFamily="34" charset="0"/>
              </a:rPr>
              <a:t>An illustrative application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49</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730" y="1052736"/>
            <a:ext cx="5640499" cy="4707130"/>
          </a:xfrm>
          <a:prstGeom prst="rect">
            <a:avLst/>
          </a:prstGeom>
        </p:spPr>
      </p:pic>
    </p:spTree>
    <p:extLst>
      <p:ext uri="{BB962C8B-B14F-4D97-AF65-F5344CB8AC3E}">
        <p14:creationId xmlns:p14="http://schemas.microsoft.com/office/powerpoint/2010/main" val="289442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476250"/>
            <a:ext cx="7772400" cy="517525"/>
          </a:xfrm>
        </p:spPr>
        <p:txBody>
          <a:bodyPr vert="horz" lIns="91440" tIns="45720" rIns="91440" bIns="45720" rtlCol="0" anchor="ctr">
            <a:noAutofit/>
          </a:bodyPr>
          <a:lstStyle/>
          <a:p>
            <a:pPr algn="l" eaLnBrk="1" hangingPunct="1"/>
            <a:r>
              <a:rPr altLang="en-US" sz="3200" cap="none" dirty="0">
                <a:solidFill>
                  <a:srgbClr val="EA0088"/>
                </a:solidFill>
                <a:latin typeface="Trebuchet MS" panose="020B0603020202020204" pitchFamily="34" charset="0"/>
              </a:rPr>
              <a:t>Where we have been so far…</a:t>
            </a:r>
          </a:p>
        </p:txBody>
      </p:sp>
      <p:sp>
        <p:nvSpPr>
          <p:cNvPr id="49154" name="Rectangle 3"/>
          <p:cNvSpPr>
            <a:spLocks noGrp="1" noChangeArrowheads="1"/>
          </p:cNvSpPr>
          <p:nvPr>
            <p:ph idx="1"/>
          </p:nvPr>
        </p:nvSpPr>
        <p:spPr>
          <a:xfrm>
            <a:off x="630238" y="1196975"/>
            <a:ext cx="8135937" cy="4751388"/>
          </a:xfrm>
        </p:spPr>
        <p:txBody>
          <a:bodyPr/>
          <a:lstStyle/>
          <a:p>
            <a:pPr marL="0" indent="0" algn="just" eaLnBrk="1" hangingPunct="1">
              <a:spcAft>
                <a:spcPts val="1200"/>
              </a:spcAft>
              <a:buNone/>
              <a:defRPr/>
            </a:pPr>
            <a:r>
              <a:rPr lang="en-US" altLang="en-US" sz="2200" dirty="0">
                <a:solidFill>
                  <a:schemeClr val="tx1">
                    <a:lumMod val="75000"/>
                    <a:lumOff val="25000"/>
                  </a:schemeClr>
                </a:solidFill>
                <a:latin typeface="Trebuchet MS" panose="020B0603020202020204" pitchFamily="34" charset="0"/>
              </a:rPr>
              <a:t>In </a:t>
            </a:r>
            <a:r>
              <a:rPr lang="en-US" altLang="en-US" sz="2200" i="1" dirty="0">
                <a:solidFill>
                  <a:schemeClr val="tx1">
                    <a:lumMod val="75000"/>
                    <a:lumOff val="25000"/>
                  </a:schemeClr>
                </a:solidFill>
                <a:latin typeface="Trebuchet MS" panose="020B0603020202020204" pitchFamily="34" charset="0"/>
              </a:rPr>
              <a:t>Chapters 1 and 2</a:t>
            </a:r>
            <a:r>
              <a:rPr lang="en-US" altLang="en-US" sz="2200" dirty="0">
                <a:solidFill>
                  <a:schemeClr val="tx1">
                    <a:lumMod val="75000"/>
                    <a:lumOff val="25000"/>
                  </a:schemeClr>
                </a:solidFill>
                <a:latin typeface="Trebuchet MS" panose="020B0603020202020204" pitchFamily="34" charset="0"/>
              </a:rPr>
              <a:t>, we discussed the various data types and various methods of collecting data.</a:t>
            </a:r>
          </a:p>
          <a:p>
            <a:pPr marL="0" indent="0" algn="just" eaLnBrk="1" hangingPunct="1">
              <a:spcAft>
                <a:spcPts val="1200"/>
              </a:spcAft>
              <a:buNone/>
              <a:defRPr/>
            </a:pPr>
            <a:r>
              <a:rPr lang="en-US" altLang="en-US" sz="2200" dirty="0">
                <a:solidFill>
                  <a:schemeClr val="tx2">
                    <a:lumMod val="75000"/>
                  </a:schemeClr>
                </a:solidFill>
                <a:latin typeface="Trebuchet MS" panose="020B0603020202020204" pitchFamily="34" charset="0"/>
              </a:rPr>
              <a:t>In </a:t>
            </a:r>
            <a:r>
              <a:rPr lang="en-US" altLang="en-US" sz="2200" i="1" dirty="0">
                <a:solidFill>
                  <a:schemeClr val="tx2">
                    <a:lumMod val="75000"/>
                  </a:schemeClr>
                </a:solidFill>
                <a:latin typeface="Trebuchet MS" panose="020B0603020202020204" pitchFamily="34" charset="0"/>
              </a:rPr>
              <a:t>Chapters 3, 4 and 5</a:t>
            </a:r>
            <a:r>
              <a:rPr lang="en-US" altLang="en-US" sz="2200" dirty="0">
                <a:solidFill>
                  <a:schemeClr val="tx2">
                    <a:lumMod val="75000"/>
                  </a:schemeClr>
                </a:solidFill>
                <a:latin typeface="Trebuchet MS" panose="020B0603020202020204" pitchFamily="34" charset="0"/>
              </a:rPr>
              <a:t>, we learnt about the graphical and numerical descriptive measures to summarize data in a meaningful way.</a:t>
            </a:r>
          </a:p>
          <a:p>
            <a:pPr marL="0" indent="0" algn="just" eaLnBrk="1" hangingPunct="1">
              <a:spcAft>
                <a:spcPts val="1200"/>
              </a:spcAft>
              <a:buNone/>
              <a:defRPr/>
            </a:pPr>
            <a:r>
              <a:rPr lang="en-US" altLang="en-US" sz="2200" dirty="0">
                <a:solidFill>
                  <a:schemeClr val="accent3">
                    <a:lumMod val="75000"/>
                  </a:schemeClr>
                </a:solidFill>
                <a:latin typeface="Trebuchet MS" panose="020B0603020202020204" pitchFamily="34" charset="0"/>
              </a:rPr>
              <a:t>In </a:t>
            </a:r>
            <a:r>
              <a:rPr lang="en-US" altLang="en-US" sz="2200" i="1" dirty="0">
                <a:solidFill>
                  <a:schemeClr val="accent3">
                    <a:lumMod val="75000"/>
                  </a:schemeClr>
                </a:solidFill>
                <a:latin typeface="Trebuchet MS" panose="020B0603020202020204" pitchFamily="34" charset="0"/>
              </a:rPr>
              <a:t>Chapters 6, 7 and 8</a:t>
            </a:r>
            <a:r>
              <a:rPr lang="en-US" altLang="en-US" sz="2200" dirty="0">
                <a:solidFill>
                  <a:schemeClr val="accent3">
                    <a:lumMod val="75000"/>
                  </a:schemeClr>
                </a:solidFill>
                <a:latin typeface="Trebuchet MS" panose="020B0603020202020204" pitchFamily="34" charset="0"/>
              </a:rPr>
              <a:t>, we learnt about methods of assigning probabilities to events and the central and variability measures of discrete and continuous random variables.</a:t>
            </a:r>
          </a:p>
          <a:p>
            <a:pPr marL="0" indent="0" algn="just" eaLnBrk="1" hangingPunct="1">
              <a:spcAft>
                <a:spcPts val="1200"/>
              </a:spcAft>
              <a:buNone/>
              <a:defRPr/>
            </a:pPr>
            <a:r>
              <a:rPr lang="en-US" altLang="en-US" sz="2200" dirty="0">
                <a:solidFill>
                  <a:srgbClr val="00B050"/>
                </a:solidFill>
                <a:latin typeface="Trebuchet MS" panose="020B0603020202020204" pitchFamily="34" charset="0"/>
              </a:rPr>
              <a:t>In </a:t>
            </a:r>
            <a:r>
              <a:rPr lang="en-US" altLang="en-US" sz="2200" i="1" dirty="0">
                <a:solidFill>
                  <a:srgbClr val="00B050"/>
                </a:solidFill>
                <a:latin typeface="Trebuchet MS" panose="020B0603020202020204" pitchFamily="34" charset="0"/>
              </a:rPr>
              <a:t>Chapter 9</a:t>
            </a:r>
            <a:r>
              <a:rPr lang="en-US" altLang="en-US" sz="2200" dirty="0">
                <a:solidFill>
                  <a:srgbClr val="00B050"/>
                </a:solidFill>
                <a:latin typeface="Trebuchet MS" panose="020B0603020202020204" pitchFamily="34" charset="0"/>
              </a:rPr>
              <a:t>, we learnt how, when and why statistical inference is used, considered the sampling distributions of the sample mean and sample proportion, and made probability statements about the sample statistics. </a:t>
            </a:r>
          </a:p>
          <a:p>
            <a:pPr marL="0" indent="0" algn="just" eaLnBrk="1" hangingPunct="1">
              <a:spcAft>
                <a:spcPts val="1200"/>
              </a:spcAft>
              <a:buNone/>
              <a:defRPr/>
            </a:pPr>
            <a:endParaRPr lang="en-US" altLang="en-US" sz="2400" dirty="0">
              <a:solidFill>
                <a:schemeClr val="accent1">
                  <a:lumMod val="75000"/>
                </a:schemeClr>
              </a:solidFill>
              <a:latin typeface="Trebuchet MS" panose="020B0603020202020204" pitchFamily="34" charset="0"/>
            </a:endParaRPr>
          </a:p>
          <a:p>
            <a:pPr marL="0" indent="0" algn="just" eaLnBrk="1" hangingPunct="1">
              <a:spcAft>
                <a:spcPts val="1200"/>
              </a:spcAft>
              <a:buNone/>
              <a:defRPr/>
            </a:pPr>
            <a:endParaRPr lang="en-US" altLang="en-US" sz="2400" dirty="0">
              <a:solidFill>
                <a:schemeClr val="accent1">
                  <a:lumMod val="75000"/>
                </a:schemeClr>
              </a:solidFill>
              <a:latin typeface="Trebuchet MS" panose="020B0603020202020204" pitchFamily="34" charset="0"/>
            </a:endParaRPr>
          </a:p>
          <a:p>
            <a:pPr marL="0" indent="0" algn="just" eaLnBrk="1" hangingPunct="1">
              <a:spcAft>
                <a:spcPts val="1200"/>
              </a:spcAft>
              <a:buNone/>
              <a:defRPr/>
            </a:pPr>
            <a:endParaRPr lang="en-US" altLang="en-US" sz="2400" dirty="0">
              <a:solidFill>
                <a:schemeClr val="accent1">
                  <a:lumMod val="75000"/>
                </a:schemeClr>
              </a:solidFill>
              <a:latin typeface="Trebuchet MS" panose="020B0603020202020204" pitchFamily="34" charset="0"/>
            </a:endParaRPr>
          </a:p>
        </p:txBody>
      </p:sp>
      <p:sp>
        <p:nvSpPr>
          <p:cNvPr id="13316" name="Slide Number Placeholder 3"/>
          <p:cNvSpPr txBox="1">
            <a:spLocks noGrp="1"/>
          </p:cNvSpPr>
          <p:nvPr/>
        </p:nvSpPr>
        <p:spPr bwMode="auto">
          <a:xfrm>
            <a:off x="6553200" y="6096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r">
              <a:spcBef>
                <a:spcPct val="0"/>
              </a:spcBef>
              <a:buFontTx/>
              <a:buNone/>
            </a:pPr>
            <a:endParaRPr lang="en-AU" altLang="en-US" sz="1400" baseline="0" dirty="0">
              <a:latin typeface="Times" charset="0"/>
            </a:endParaRPr>
          </a:p>
        </p:txBody>
      </p:sp>
      <p:sp>
        <p:nvSpPr>
          <p:cNvPr id="5" name="Slide Number Placeholder 3"/>
          <p:cNvSpPr txBox="1">
            <a:spLocks/>
          </p:cNvSpPr>
          <p:nvPr/>
        </p:nvSpPr>
        <p:spPr bwMode="auto">
          <a:xfrm>
            <a:off x="8424069"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295556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685800" y="1412776"/>
            <a:ext cx="8044656" cy="4392910"/>
          </a:xfrm>
        </p:spPr>
        <p:txBody>
          <a:bodyPr/>
          <a:lstStyle/>
          <a:p>
            <a:pPr marL="0" indent="0" algn="just">
              <a:spcAft>
                <a:spcPts val="1200"/>
              </a:spcAft>
              <a:buNone/>
            </a:pPr>
            <a:r>
              <a:rPr lang="en-US" sz="2400" dirty="0">
                <a:latin typeface="Trebuchet MS" panose="020B0603020202020204" pitchFamily="34" charset="0"/>
              </a:rPr>
              <a:t>What went wrong with samples 5, 16, 22 and 34? </a:t>
            </a:r>
          </a:p>
          <a:p>
            <a:pPr marL="0" indent="0" algn="just">
              <a:spcAft>
                <a:spcPts val="1200"/>
              </a:spcAft>
              <a:buNone/>
            </a:pPr>
            <a:r>
              <a:rPr lang="en-US" sz="2400" dirty="0">
                <a:latin typeface="Trebuchet MS" panose="020B0603020202020204" pitchFamily="34" charset="0"/>
              </a:rPr>
              <a:t>The answer is nothing. Statistics does not promise 100% certainty. In fact, in this illustration, we expected 90% of the 40 intervals to include </a:t>
            </a:r>
            <a:r>
              <a:rPr lang="en-US" sz="2400" i="1" dirty="0">
                <a:latin typeface="Trebuchet MS" panose="020B0603020202020204" pitchFamily="34" charset="0"/>
              </a:rPr>
              <a:t>μ </a:t>
            </a:r>
            <a:r>
              <a:rPr lang="en-US" sz="2400" dirty="0">
                <a:latin typeface="Trebuchet MS" panose="020B0603020202020204" pitchFamily="34" charset="0"/>
              </a:rPr>
              <a:t>and 10% to exclude </a:t>
            </a:r>
            <a:r>
              <a:rPr lang="en-US" sz="2400" i="1" dirty="0">
                <a:latin typeface="Trebuchet MS" panose="020B0603020202020204" pitchFamily="34" charset="0"/>
              </a:rPr>
              <a:t>μ</a:t>
            </a:r>
            <a:r>
              <a:rPr lang="en-US" sz="2400" dirty="0">
                <a:latin typeface="Trebuchet MS" panose="020B0603020202020204" pitchFamily="34" charset="0"/>
              </a:rPr>
              <a:t>. </a:t>
            </a:r>
          </a:p>
          <a:p>
            <a:pPr marL="0" indent="0" algn="just">
              <a:spcAft>
                <a:spcPts val="1200"/>
              </a:spcAft>
              <a:buNone/>
            </a:pPr>
            <a:r>
              <a:rPr lang="en-US" sz="2400" dirty="0">
                <a:latin typeface="Trebuchet MS" panose="020B0603020202020204" pitchFamily="34" charset="0"/>
              </a:rPr>
              <a:t>Since we produced 40 confidence intervals, we expected that 4 (10% of 40) intervals would not contain </a:t>
            </a:r>
            <a:r>
              <a:rPr lang="el-GR" sz="2400" i="1" dirty="0">
                <a:latin typeface="Trebuchet MS" panose="020B0603020202020204" pitchFamily="34" charset="0"/>
              </a:rPr>
              <a:t>μ </a:t>
            </a:r>
            <a:r>
              <a:rPr lang="el-GR" sz="2400" dirty="0">
                <a:latin typeface="Trebuchet MS" panose="020B0603020202020204" pitchFamily="34" charset="0"/>
              </a:rPr>
              <a:t>= 3.5.</a:t>
            </a:r>
            <a:endParaRPr lang="en-US" altLang="en-US" sz="2400" dirty="0">
              <a:latin typeface="Trebuchet MS" panose="020B0603020202020204" pitchFamily="34" charset="0"/>
              <a:cs typeface="Arial" charset="0"/>
            </a:endParaRPr>
          </a:p>
        </p:txBody>
      </p:sp>
      <p:sp>
        <p:nvSpPr>
          <p:cNvPr id="6" name="Rectangle 2"/>
          <p:cNvSpPr>
            <a:spLocks noGrp="1" noChangeArrowheads="1"/>
          </p:cNvSpPr>
          <p:nvPr>
            <p:ph type="title"/>
          </p:nvPr>
        </p:nvSpPr>
        <p:spPr>
          <a:xfrm>
            <a:off x="616024" y="260350"/>
            <a:ext cx="7772400" cy="936402"/>
          </a:xfrm>
        </p:spPr>
        <p:txBody>
          <a:bodyPr/>
          <a:lstStyle/>
          <a:p>
            <a:pPr algn="l" eaLnBrk="1" hangingPunct="1">
              <a:defRPr/>
            </a:pPr>
            <a:r>
              <a:rPr altLang="en-US" sz="3600" cap="none" dirty="0">
                <a:solidFill>
                  <a:srgbClr val="EA0088"/>
                </a:solidFill>
                <a:latin typeface="Trebuchet MS" panose="020B0603020202020204" pitchFamily="34" charset="0"/>
              </a:rPr>
              <a:t>An illustrative application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50</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1905903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323850" y="260350"/>
            <a:ext cx="8136582" cy="936402"/>
          </a:xfrm>
        </p:spPr>
        <p:txBody>
          <a:bodyPr/>
          <a:lstStyle/>
          <a:p>
            <a:pPr algn="l" eaLnBrk="1" hangingPunct="1">
              <a:defRPr/>
            </a:pPr>
            <a:r>
              <a:rPr altLang="en-US" sz="3200" cap="none" dirty="0">
                <a:solidFill>
                  <a:srgbClr val="EA0088"/>
                </a:solidFill>
                <a:latin typeface="Trebuchet MS" panose="020B0603020202020204" pitchFamily="34" charset="0"/>
              </a:rPr>
              <a:t>Factors that determine the width of a confidence interval for </a:t>
            </a:r>
            <a:r>
              <a:rPr lang="en-AU" altLang="en-US" sz="3200" cap="none" dirty="0">
                <a:solidFill>
                  <a:srgbClr val="EA0088"/>
                </a:solidFill>
                <a:latin typeface="Trebuchet MS" panose="020B0603020202020204" pitchFamily="34" charset="0"/>
                <a:sym typeface="Symbol"/>
              </a:rPr>
              <a:t></a:t>
            </a:r>
            <a:endParaRPr altLang="en-US" sz="32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685800" y="1412776"/>
                <a:ext cx="8206680" cy="4392910"/>
              </a:xfrm>
            </p:spPr>
            <p:txBody>
              <a:bodyPr/>
              <a:lstStyle/>
              <a:p>
                <a:pPr marL="0" indent="0" algn="just">
                  <a:buNone/>
                </a:pPr>
                <a:r>
                  <a:rPr lang="en-US" sz="2400" dirty="0">
                    <a:latin typeface="Trebuchet MS" panose="020B0603020202020204" pitchFamily="34" charset="0"/>
                  </a:rPr>
                  <a:t>Half the width of a confidence interval for </a:t>
                </a:r>
                <a:r>
                  <a:rPr lang="en-US" sz="2400" dirty="0">
                    <a:latin typeface="Trebuchet MS" panose="020B0603020202020204" pitchFamily="34" charset="0"/>
                    <a:sym typeface="Symbol"/>
                  </a:rPr>
                  <a:t>,</a:t>
                </a:r>
              </a:p>
              <a:p>
                <a:pPr marL="457200" lvl="1" indent="0" algn="just">
                  <a:buNone/>
                </a:pPr>
                <a:r>
                  <a:rPr lang="en-US" sz="2000" dirty="0">
                    <a:latin typeface="Trebuchet MS" panose="020B0603020202020204" pitchFamily="34" charset="0"/>
                    <a:sym typeface="Symbol"/>
                  </a:rPr>
                  <a:t>	  </a:t>
                </a:r>
                <a:endParaRPr lang="en-US" sz="2000" dirty="0">
                  <a:latin typeface="Trebuchet MS" panose="020B0603020202020204" pitchFamily="34" charset="0"/>
                </a:endParaRPr>
              </a:p>
              <a:p>
                <a:pPr algn="just"/>
                <a:endParaRPr lang="en-US" sz="2400" dirty="0">
                  <a:latin typeface="Trebuchet MS" panose="020B0603020202020204" pitchFamily="34" charset="0"/>
                </a:endParaRPr>
              </a:p>
              <a:p>
                <a:pPr marL="0" indent="0" algn="just">
                  <a:spcAft>
                    <a:spcPts val="1200"/>
                  </a:spcAft>
                  <a:buNone/>
                </a:pPr>
                <a:r>
                  <a:rPr lang="en-US" sz="2400" dirty="0">
                    <a:latin typeface="Trebuchet MS" panose="020B0603020202020204" pitchFamily="34" charset="0"/>
                  </a:rPr>
                  <a:t>The width of the confidence interval (2</a:t>
                </a:r>
                <a:r>
                  <a:rPr lang="en-US" sz="2400" i="1" dirty="0">
                    <a:latin typeface="Trebuchet MS" panose="020B0603020202020204" pitchFamily="34" charset="0"/>
                  </a:rPr>
                  <a:t>B</a:t>
                </a:r>
                <a:r>
                  <a:rPr lang="en-US" sz="2400" dirty="0">
                    <a:latin typeface="Trebuchet MS" panose="020B0603020202020204" pitchFamily="34" charset="0"/>
                  </a:rPr>
                  <a:t>) is affected by three factors:</a:t>
                </a:r>
              </a:p>
              <a:p>
                <a:pPr marL="361950" lvl="1" indent="-361950" algn="just">
                  <a:spcAft>
                    <a:spcPts val="600"/>
                  </a:spcAft>
                  <a:buFont typeface="+mj-lt"/>
                  <a:buAutoNum type="arabicPeriod"/>
                </a:pPr>
                <a:r>
                  <a:rPr lang="en-US" sz="2000" dirty="0">
                    <a:solidFill>
                      <a:schemeClr val="tx2"/>
                    </a:solidFill>
                    <a:latin typeface="Trebuchet MS" panose="020B0603020202020204" pitchFamily="34" charset="0"/>
                  </a:rPr>
                  <a:t>Level of confidence, 1-</a:t>
                </a:r>
                <a:r>
                  <a:rPr lang="en-US" sz="2000" dirty="0">
                    <a:solidFill>
                      <a:schemeClr val="tx2"/>
                    </a:solidFill>
                    <a:latin typeface="Trebuchet MS" panose="020B0603020202020204" pitchFamily="34" charset="0"/>
                    <a:sym typeface="Symbol"/>
                  </a:rPr>
                  <a:t>. </a:t>
                </a:r>
                <a:r>
                  <a:rPr lang="en-US" sz="2000" dirty="0">
                    <a:latin typeface="Trebuchet MS" panose="020B0603020202020204" pitchFamily="34" charset="0"/>
                    <a:sym typeface="Symbol"/>
                  </a:rPr>
                  <a:t>(</a:t>
                </a:r>
                <a:r>
                  <a:rPr lang="en-US" sz="2000" i="1" dirty="0">
                    <a:latin typeface="Trebuchet MS" panose="020B0603020202020204" pitchFamily="34" charset="0"/>
                    <a:sym typeface="Symbol"/>
                  </a:rPr>
                  <a:t>B</a:t>
                </a:r>
                <a:r>
                  <a:rPr lang="en-US" sz="2000" dirty="0">
                    <a:latin typeface="Trebuchet MS" panose="020B0603020202020204" pitchFamily="34" charset="0"/>
                    <a:sym typeface="Symbol"/>
                  </a:rPr>
                  <a:t> is directly proportional to , via z</a:t>
                </a:r>
                <a:r>
                  <a:rPr lang="en-US" sz="2000" baseline="-25000" dirty="0">
                    <a:latin typeface="Trebuchet MS" panose="020B0603020202020204" pitchFamily="34" charset="0"/>
                    <a:sym typeface="Symbol"/>
                  </a:rPr>
                  <a:t>/2</a:t>
                </a:r>
                <a:r>
                  <a:rPr lang="en-US" sz="2000" dirty="0">
                    <a:latin typeface="Trebuchet MS" panose="020B0603020202020204" pitchFamily="34" charset="0"/>
                    <a:sym typeface="Symbol"/>
                  </a:rPr>
                  <a:t>)</a:t>
                </a:r>
                <a:endParaRPr lang="en-US" sz="2000" dirty="0">
                  <a:latin typeface="Trebuchet MS" panose="020B0603020202020204" pitchFamily="34" charset="0"/>
                </a:endParaRPr>
              </a:p>
              <a:p>
                <a:pPr marL="361950" lvl="1" indent="-361950" algn="just">
                  <a:spcAft>
                    <a:spcPts val="600"/>
                  </a:spcAft>
                  <a:buFont typeface="+mj-lt"/>
                  <a:buAutoNum type="arabicPeriod"/>
                </a:pPr>
                <a:r>
                  <a:rPr lang="en-US" sz="2000" dirty="0">
                    <a:solidFill>
                      <a:schemeClr val="tx2"/>
                    </a:solidFill>
                    <a:latin typeface="Trebuchet MS" panose="020B0603020202020204" pitchFamily="34" charset="0"/>
                  </a:rPr>
                  <a:t>Population standard deviation</a:t>
                </a:r>
                <a:r>
                  <a:rPr lang="en-US" sz="2000" dirty="0">
                    <a:latin typeface="Trebuchet MS" panose="020B0603020202020204" pitchFamily="34" charset="0"/>
                  </a:rPr>
                  <a:t>, </a:t>
                </a:r>
                <a:r>
                  <a:rPr lang="en-US" sz="2000" dirty="0">
                    <a:latin typeface="Trebuchet MS" panose="020B0603020202020204" pitchFamily="34" charset="0"/>
                    <a:sym typeface="Symbol"/>
                  </a:rPr>
                  <a:t>. (</a:t>
                </a:r>
                <a:r>
                  <a:rPr lang="en-US" sz="2000" i="1" dirty="0">
                    <a:latin typeface="Trebuchet MS" panose="020B0603020202020204" pitchFamily="34" charset="0"/>
                    <a:sym typeface="Symbol"/>
                  </a:rPr>
                  <a:t>B</a:t>
                </a:r>
                <a:r>
                  <a:rPr lang="en-US" sz="2000" dirty="0">
                    <a:latin typeface="Trebuchet MS" panose="020B0603020202020204" pitchFamily="34" charset="0"/>
                    <a:sym typeface="Symbol"/>
                  </a:rPr>
                  <a:t> is directly proportional to )</a:t>
                </a:r>
              </a:p>
              <a:p>
                <a:pPr marL="361950" lvl="1" indent="-361950" algn="just">
                  <a:spcAft>
                    <a:spcPts val="600"/>
                  </a:spcAft>
                  <a:buFont typeface="+mj-lt"/>
                  <a:buAutoNum type="arabicPeriod"/>
                </a:pPr>
                <a:r>
                  <a:rPr lang="en-US" sz="2000" dirty="0">
                    <a:solidFill>
                      <a:schemeClr val="tx2"/>
                    </a:solidFill>
                    <a:latin typeface="Trebuchet MS" panose="020B0603020202020204" pitchFamily="34" charset="0"/>
                    <a:sym typeface="Symbol"/>
                  </a:rPr>
                  <a:t>Sample size</a:t>
                </a:r>
                <a:r>
                  <a:rPr lang="en-US" sz="2000" dirty="0">
                    <a:latin typeface="Trebuchet MS" panose="020B0603020202020204" pitchFamily="34" charset="0"/>
                    <a:sym typeface="Symbol"/>
                  </a:rPr>
                  <a:t>, </a:t>
                </a:r>
                <a:r>
                  <a:rPr lang="en-US" sz="2000" i="1" dirty="0">
                    <a:latin typeface="Trebuchet MS" panose="020B0603020202020204" pitchFamily="34" charset="0"/>
                    <a:sym typeface="Symbol"/>
                  </a:rPr>
                  <a:t>n</a:t>
                </a:r>
                <a:r>
                  <a:rPr lang="en-US" sz="2000" dirty="0">
                    <a:latin typeface="Trebuchet MS" panose="020B0603020202020204" pitchFamily="34" charset="0"/>
                    <a:sym typeface="Symbol"/>
                  </a:rPr>
                  <a:t>. (</a:t>
                </a:r>
                <a:r>
                  <a:rPr lang="en-US" sz="2000" i="1" dirty="0">
                    <a:latin typeface="Trebuchet MS" panose="020B0603020202020204" pitchFamily="34" charset="0"/>
                    <a:sym typeface="Symbol"/>
                  </a:rPr>
                  <a:t>B</a:t>
                </a:r>
                <a:r>
                  <a:rPr lang="en-US" sz="2000" dirty="0">
                    <a:latin typeface="Trebuchet MS" panose="020B0603020202020204" pitchFamily="34" charset="0"/>
                    <a:sym typeface="Symbol"/>
                  </a:rPr>
                  <a:t> is inversely proportional to </a:t>
                </a:r>
                <a14:m>
                  <m:oMath xmlns:m="http://schemas.openxmlformats.org/officeDocument/2006/math">
                    <m:rad>
                      <m:radPr>
                        <m:degHide m:val="on"/>
                        <m:ctrlPr>
                          <a:rPr lang="en-US" sz="2000" i="1" smtClean="0">
                            <a:latin typeface="Cambria Math" panose="02040503050406030204" pitchFamily="18" charset="0"/>
                            <a:sym typeface="Symbol"/>
                          </a:rPr>
                        </m:ctrlPr>
                      </m:radPr>
                      <m:deg/>
                      <m:e>
                        <m:r>
                          <a:rPr lang="en-AU" sz="2000" b="0" i="1" smtClean="0">
                            <a:latin typeface="Cambria Math"/>
                            <a:sym typeface="Symbol"/>
                          </a:rPr>
                          <m:t>𝑛</m:t>
                        </m:r>
                      </m:e>
                    </m:rad>
                  </m:oMath>
                </a14:m>
                <a:r>
                  <a:rPr lang="en-US" sz="2000" dirty="0">
                    <a:latin typeface="Trebuchet MS" panose="020B0603020202020204" pitchFamily="34" charset="0"/>
                    <a:sym typeface="Symbol"/>
                  </a:rPr>
                  <a:t>)</a:t>
                </a:r>
                <a:endParaRPr lang="en-US" sz="2000" dirty="0">
                  <a:latin typeface="Trebuchet MS" panose="020B0603020202020204" pitchFamily="34" charset="0"/>
                </a:endParaRPr>
              </a:p>
              <a:p>
                <a:pPr marL="857250" lvl="1" indent="-457200" algn="just">
                  <a:buFont typeface="+mj-lt"/>
                  <a:buAutoNum type="arabicPeriod"/>
                </a:pPr>
                <a:endParaRPr lang="en-US" sz="2000" dirty="0">
                  <a:latin typeface="Trebuchet MS" panose="020B0603020202020204" pitchFamily="34" charset="0"/>
                </a:endParaRP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685800" y="1412776"/>
                <a:ext cx="8206680" cy="4392910"/>
              </a:xfrm>
              <a:blipFill rotWithShape="1">
                <a:blip r:embed="rId4" cstate="print"/>
                <a:stretch>
                  <a:fillRect l="-1189" t="-1111" r="-1114"/>
                </a:stretch>
              </a:blipFill>
            </p:spPr>
            <p:txBody>
              <a:bodyPr/>
              <a:lstStyle/>
              <a:p>
                <a:r>
                  <a:rPr lang="en-AU">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3392828861"/>
              </p:ext>
            </p:extLst>
          </p:nvPr>
        </p:nvGraphicFramePr>
        <p:xfrm>
          <a:off x="2123728" y="1844824"/>
          <a:ext cx="1530350" cy="819150"/>
        </p:xfrm>
        <a:graphic>
          <a:graphicData uri="http://schemas.openxmlformats.org/presentationml/2006/ole">
            <mc:AlternateContent xmlns:mc="http://schemas.openxmlformats.org/markup-compatibility/2006">
              <mc:Choice xmlns:v="urn:schemas-microsoft-com:vml" Requires="v">
                <p:oleObj spid="_x0000_s172187" name="Equation" r:id="rId5" imgW="736280" imgH="393529" progId="Equation.DSMT4">
                  <p:embed/>
                </p:oleObj>
              </mc:Choice>
              <mc:Fallback>
                <p:oleObj name="Equation" r:id="rId5" imgW="736280" imgH="393529" progId="Equation.DSMT4">
                  <p:embed/>
                  <p:pic>
                    <p:nvPicPr>
                      <p:cNvPr id="0" name="Picture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1844824"/>
                        <a:ext cx="15303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51</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49137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67544" y="2132856"/>
            <a:ext cx="8424936" cy="3744416"/>
          </a:xfrm>
        </p:spPr>
        <p:txBody>
          <a:bodyPr/>
          <a:lstStyle/>
          <a:p>
            <a:pPr marL="357188" lvl="1" indent="-357188" algn="just">
              <a:buFont typeface="+mj-lt"/>
              <a:buAutoNum type="arabicPeriod"/>
            </a:pPr>
            <a:r>
              <a:rPr lang="en-US" sz="2000" dirty="0">
                <a:solidFill>
                  <a:schemeClr val="accent1"/>
                </a:solidFill>
                <a:latin typeface="Trebuchet MS" panose="020B0603020202020204" pitchFamily="34" charset="0"/>
                <a:cs typeface="Arial" panose="020B0604020202020204" pitchFamily="34" charset="0"/>
              </a:rPr>
              <a:t>Level of confidence, 1-</a:t>
            </a:r>
            <a:r>
              <a:rPr lang="en-US" sz="2000" dirty="0">
                <a:solidFill>
                  <a:schemeClr val="accent1"/>
                </a:solidFill>
                <a:latin typeface="Trebuchet MS" panose="020B0603020202020204" pitchFamily="34" charset="0"/>
                <a:cs typeface="Arial" panose="020B0604020202020204" pitchFamily="34" charset="0"/>
                <a:sym typeface="Symbol"/>
              </a:rPr>
              <a:t>. (</a:t>
            </a:r>
            <a:r>
              <a:rPr lang="en-US" sz="2000" i="1" dirty="0">
                <a:solidFill>
                  <a:schemeClr val="accent1"/>
                </a:solidFill>
                <a:latin typeface="Trebuchet MS" panose="020B0603020202020204" pitchFamily="34" charset="0"/>
                <a:cs typeface="Arial" panose="020B0604020202020204" pitchFamily="34" charset="0"/>
                <a:sym typeface="Symbol"/>
              </a:rPr>
              <a:t>B</a:t>
            </a:r>
            <a:r>
              <a:rPr lang="en-US" sz="2000" dirty="0">
                <a:solidFill>
                  <a:schemeClr val="accent1"/>
                </a:solidFill>
                <a:latin typeface="Trebuchet MS" panose="020B0603020202020204" pitchFamily="34" charset="0"/>
                <a:cs typeface="Arial" panose="020B0604020202020204" pitchFamily="34" charset="0"/>
                <a:sym typeface="Symbol"/>
              </a:rPr>
              <a:t> is directly proportional to</a:t>
            </a:r>
            <a:r>
              <a:rPr lang="en-US" sz="2000" dirty="0">
                <a:solidFill>
                  <a:schemeClr val="accent1"/>
                </a:solidFill>
                <a:latin typeface="Trebuchet MS" panose="020B0603020202020204" pitchFamily="34" charset="0"/>
                <a:sym typeface="Symbol"/>
              </a:rPr>
              <a:t> , via</a:t>
            </a:r>
            <a:r>
              <a:rPr lang="en-US" sz="2000" dirty="0">
                <a:solidFill>
                  <a:schemeClr val="accent1"/>
                </a:solidFill>
                <a:latin typeface="Trebuchet MS" panose="020B0603020202020204" pitchFamily="34" charset="0"/>
                <a:cs typeface="Arial" panose="020B0604020202020204" pitchFamily="34" charset="0"/>
                <a:sym typeface="Symbol"/>
              </a:rPr>
              <a:t> </a:t>
            </a:r>
            <a:r>
              <a:rPr lang="en-US" sz="2000" dirty="0">
                <a:solidFill>
                  <a:schemeClr val="accent1"/>
                </a:solidFill>
                <a:latin typeface="Trebuchet MS" panose="020B0603020202020204" pitchFamily="34" charset="0"/>
                <a:cs typeface="Arial" panose="020B0604020202020204" pitchFamily="34" charset="0"/>
              </a:rPr>
              <a:t>z</a:t>
            </a:r>
            <a:r>
              <a:rPr lang="en-US" sz="2000" baseline="-25000" dirty="0">
                <a:solidFill>
                  <a:schemeClr val="accent1"/>
                </a:solidFill>
                <a:latin typeface="Trebuchet MS" panose="020B0603020202020204" pitchFamily="34" charset="0"/>
                <a:cs typeface="Arial" panose="020B0604020202020204" pitchFamily="34" charset="0"/>
                <a:sym typeface="Symbol"/>
              </a:rPr>
              <a:t></a:t>
            </a:r>
            <a:r>
              <a:rPr lang="en-US" sz="2000" baseline="-25000" dirty="0">
                <a:solidFill>
                  <a:schemeClr val="accent1"/>
                </a:solidFill>
                <a:latin typeface="Trebuchet MS" panose="020B0603020202020204" pitchFamily="34" charset="0"/>
                <a:cs typeface="Arial" panose="020B0604020202020204" pitchFamily="34" charset="0"/>
              </a:rPr>
              <a:t>/2</a:t>
            </a:r>
            <a:r>
              <a:rPr lang="en-US" sz="2000" dirty="0">
                <a:solidFill>
                  <a:schemeClr val="accent1"/>
                </a:solidFill>
                <a:latin typeface="Trebuchet MS" panose="020B0603020202020204" pitchFamily="34" charset="0"/>
                <a:cs typeface="Arial" panose="020B0604020202020204" pitchFamily="34" charset="0"/>
                <a:sym typeface="Symbol"/>
              </a:rPr>
              <a:t>)</a:t>
            </a:r>
          </a:p>
          <a:p>
            <a:pPr marL="400050" lvl="1" indent="0" algn="just">
              <a:buNone/>
            </a:pPr>
            <a:r>
              <a:rPr lang="en-US" sz="2400" dirty="0">
                <a:latin typeface="Trebuchet MS" panose="020B0603020202020204" pitchFamily="34" charset="0"/>
                <a:cs typeface="Arial" panose="020B0604020202020204" pitchFamily="34" charset="0"/>
              </a:rPr>
              <a:t> </a:t>
            </a:r>
          </a:p>
          <a:p>
            <a:pPr marL="400050" lvl="1" indent="0" algn="just">
              <a:buNone/>
            </a:pPr>
            <a:endParaRPr lang="en-US" sz="2400" dirty="0">
              <a:latin typeface="Trebuchet MS" panose="020B0603020202020204" pitchFamily="34" charset="0"/>
              <a:cs typeface="Arial" panose="020B0604020202020204" pitchFamily="34" charset="0"/>
            </a:endParaRPr>
          </a:p>
          <a:p>
            <a:pPr marL="400050" lvl="1" indent="0" algn="just">
              <a:buNone/>
            </a:pPr>
            <a:endParaRPr lang="en-US" sz="2400" dirty="0">
              <a:latin typeface="Trebuchet MS" panose="020B0603020202020204" pitchFamily="34" charset="0"/>
              <a:cs typeface="Arial" panose="020B0604020202020204" pitchFamily="34" charset="0"/>
            </a:endParaRPr>
          </a:p>
          <a:p>
            <a:pPr marL="400050" lvl="1" indent="0" algn="just">
              <a:buNone/>
            </a:pPr>
            <a:endParaRPr lang="en-US" sz="2400" dirty="0">
              <a:latin typeface="Trebuchet MS" panose="020B0603020202020204" pitchFamily="34" charset="0"/>
              <a:cs typeface="Arial" panose="020B0604020202020204" pitchFamily="34" charset="0"/>
            </a:endParaRPr>
          </a:p>
          <a:p>
            <a:pPr marL="400050" lvl="1" indent="0" algn="just">
              <a:buNone/>
            </a:pPr>
            <a:endParaRPr lang="en-US" sz="2000" dirty="0">
              <a:latin typeface="Trebuchet MS" panose="020B0603020202020204" pitchFamily="34" charset="0"/>
              <a:cs typeface="Arial" panose="020B0604020202020204" pitchFamily="34" charset="0"/>
            </a:endParaRPr>
          </a:p>
          <a:p>
            <a:pPr marL="400050" lvl="1" indent="0" algn="just">
              <a:buNone/>
            </a:pPr>
            <a:r>
              <a:rPr lang="en-US" sz="2000" dirty="0">
                <a:latin typeface="Trebuchet MS" panose="020B0603020202020204" pitchFamily="34" charset="0"/>
                <a:cs typeface="Arial" panose="020B0604020202020204" pitchFamily="34" charset="0"/>
              </a:rPr>
              <a:t>As the level of confidence (1-</a:t>
            </a:r>
            <a:r>
              <a:rPr lang="en-US" sz="2000" dirty="0">
                <a:latin typeface="Trebuchet MS" panose="020B0603020202020204" pitchFamily="34" charset="0"/>
                <a:cs typeface="Arial" panose="020B0604020202020204" pitchFamily="34" charset="0"/>
                <a:sym typeface="Symbol"/>
              </a:rPr>
              <a:t>) increases from 0.90 to 0.99, </a:t>
            </a:r>
            <a:r>
              <a:rPr lang="en-US" sz="2000" dirty="0">
                <a:latin typeface="Trebuchet MS" panose="020B0603020202020204" pitchFamily="34" charset="0"/>
                <a:cs typeface="Arial" panose="020B0604020202020204" pitchFamily="34" charset="0"/>
              </a:rPr>
              <a:t>z</a:t>
            </a:r>
            <a:r>
              <a:rPr lang="en-US" sz="2000" baseline="-25000" dirty="0">
                <a:latin typeface="Trebuchet MS" panose="020B0603020202020204" pitchFamily="34" charset="0"/>
                <a:cs typeface="Arial" panose="020B0604020202020204" pitchFamily="34" charset="0"/>
                <a:sym typeface="Symbol"/>
              </a:rPr>
              <a:t></a:t>
            </a:r>
            <a:r>
              <a:rPr lang="en-US" sz="2000" baseline="-25000" dirty="0">
                <a:latin typeface="Trebuchet MS" panose="020B0603020202020204" pitchFamily="34" charset="0"/>
                <a:cs typeface="Arial" panose="020B0604020202020204" pitchFamily="34" charset="0"/>
              </a:rPr>
              <a:t>/2</a:t>
            </a:r>
            <a:r>
              <a:rPr lang="en-US" sz="2000" dirty="0">
                <a:latin typeface="Trebuchet MS" panose="020B0603020202020204" pitchFamily="34" charset="0"/>
                <a:cs typeface="Arial" panose="020B0604020202020204" pitchFamily="34" charset="0"/>
              </a:rPr>
              <a:t> also increases (from 1.645 to 2.575). Therefore, in general, when the level of confidence increases, the width also increases.</a:t>
            </a:r>
          </a:p>
          <a:p>
            <a:pPr marL="357188" lvl="1" indent="-357188" algn="just">
              <a:buNone/>
            </a:pPr>
            <a:endParaRPr lang="en-US" sz="2000" dirty="0">
              <a:latin typeface="Trebuchet MS" panose="020B0603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59628531"/>
              </p:ext>
            </p:extLst>
          </p:nvPr>
        </p:nvGraphicFramePr>
        <p:xfrm>
          <a:off x="971550" y="2781300"/>
          <a:ext cx="6578600" cy="1420813"/>
        </p:xfrm>
        <a:graphic>
          <a:graphicData uri="http://schemas.openxmlformats.org/presentationml/2006/ole">
            <mc:AlternateContent xmlns:mc="http://schemas.openxmlformats.org/markup-compatibility/2006">
              <mc:Choice xmlns:v="urn:schemas-microsoft-com:vml" Requires="v">
                <p:oleObj spid="_x0000_s173357" name="Worksheet" r:id="rId4" imgW="4133875" imgH="838144" progId="Excel.Sheet.8">
                  <p:embed/>
                </p:oleObj>
              </mc:Choice>
              <mc:Fallback>
                <p:oleObj name="Worksheet" r:id="rId4" imgW="4133875" imgH="838144" progId="Excel.Sheet.8">
                  <p:embed/>
                  <p:pic>
                    <p:nvPicPr>
                      <p:cNvPr id="0" name="Picture 2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81300"/>
                        <a:ext cx="6578600" cy="1420813"/>
                      </a:xfrm>
                      <a:prstGeom prst="rect">
                        <a:avLst/>
                      </a:prstGeom>
                      <a:noFill/>
                      <a:effectLst>
                        <a:outerShdw dist="107763" dir="189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19840355"/>
              </p:ext>
            </p:extLst>
          </p:nvPr>
        </p:nvGraphicFramePr>
        <p:xfrm>
          <a:off x="1979613" y="1341438"/>
          <a:ext cx="1530350" cy="819150"/>
        </p:xfrm>
        <a:graphic>
          <a:graphicData uri="http://schemas.openxmlformats.org/presentationml/2006/ole">
            <mc:AlternateContent xmlns:mc="http://schemas.openxmlformats.org/markup-compatibility/2006">
              <mc:Choice xmlns:v="urn:schemas-microsoft-com:vml" Requires="v">
                <p:oleObj spid="_x0000_s173358" name="Equation" r:id="rId6" imgW="736280" imgH="393529" progId="Equation.DSMT4">
                  <p:embed/>
                </p:oleObj>
              </mc:Choice>
              <mc:Fallback>
                <p:oleObj name="Equation" r:id="rId6" imgW="736280" imgH="393529" progId="Equation.DSMT4">
                  <p:embed/>
                  <p:pic>
                    <p:nvPicPr>
                      <p:cNvPr id="0" name="Picture 2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1341438"/>
                        <a:ext cx="1530350" cy="81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a:spLocks noGrp="1" noChangeArrowheads="1"/>
          </p:cNvSpPr>
          <p:nvPr>
            <p:ph type="title"/>
          </p:nvPr>
        </p:nvSpPr>
        <p:spPr>
          <a:xfrm>
            <a:off x="323850" y="260350"/>
            <a:ext cx="8136582" cy="936402"/>
          </a:xfrm>
        </p:spPr>
        <p:txBody>
          <a:bodyPr/>
          <a:lstStyle/>
          <a:p>
            <a:pPr algn="l" eaLnBrk="1" hangingPunct="1">
              <a:defRPr/>
            </a:pPr>
            <a:r>
              <a:rPr altLang="en-US" sz="3200" cap="none" dirty="0">
                <a:solidFill>
                  <a:srgbClr val="EA0088"/>
                </a:solidFill>
                <a:latin typeface="Trebuchet MS" panose="020B0603020202020204" pitchFamily="34" charset="0"/>
              </a:rPr>
              <a:t>Factors that determine the width of a confidence interval for </a:t>
            </a:r>
            <a:r>
              <a:rPr lang="en-AU" altLang="en-US" sz="3200" cap="none" dirty="0">
                <a:solidFill>
                  <a:srgbClr val="EA0088"/>
                </a:solidFill>
                <a:latin typeface="Trebuchet MS" panose="020B0603020202020204" pitchFamily="34" charset="0"/>
                <a:sym typeface="Symbol"/>
              </a:rPr>
              <a:t>…</a:t>
            </a:r>
            <a:endParaRPr altLang="en-US" sz="3200" cap="none" dirty="0">
              <a:solidFill>
                <a:srgbClr val="EA0088"/>
              </a:solidFill>
              <a:latin typeface="Trebuchet MS" panose="020B0603020202020204" pitchFamily="34" charset="0"/>
            </a:endParaRP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52</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578309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67544" y="2348880"/>
            <a:ext cx="8136904" cy="3312790"/>
          </a:xfrm>
        </p:spPr>
        <p:txBody>
          <a:bodyPr/>
          <a:lstStyle/>
          <a:p>
            <a:pPr marL="457200" lvl="1" indent="-457200" algn="just">
              <a:buAutoNum type="arabicPeriod" startAt="2"/>
            </a:pPr>
            <a:r>
              <a:rPr lang="en-US" sz="2200" dirty="0">
                <a:solidFill>
                  <a:schemeClr val="accent1"/>
                </a:solidFill>
                <a:latin typeface="Trebuchet MS" panose="020B0603020202020204" pitchFamily="34" charset="0"/>
              </a:rPr>
              <a:t>Population standard deviation, </a:t>
            </a:r>
            <a:r>
              <a:rPr lang="en-US" sz="2200" dirty="0">
                <a:solidFill>
                  <a:schemeClr val="accent1"/>
                </a:solidFill>
                <a:latin typeface="Trebuchet MS" panose="020B0603020202020204" pitchFamily="34" charset="0"/>
                <a:sym typeface="Symbol"/>
              </a:rPr>
              <a:t>. </a:t>
            </a:r>
          </a:p>
          <a:p>
            <a:pPr marL="442913" lvl="1" indent="-442913" algn="just">
              <a:spcAft>
                <a:spcPts val="1200"/>
              </a:spcAft>
              <a:buNone/>
            </a:pPr>
            <a:r>
              <a:rPr lang="en-US" sz="2200" dirty="0">
                <a:latin typeface="Trebuchet MS" panose="020B0603020202020204" pitchFamily="34" charset="0"/>
                <a:sym typeface="Symbol"/>
              </a:rPr>
              <a:t>	B is directly proportional to </a:t>
            </a:r>
            <a:r>
              <a:rPr lang="en-US" sz="2200" i="1" dirty="0">
                <a:latin typeface="Trebuchet MS" panose="020B0603020202020204" pitchFamily="34" charset="0"/>
                <a:sym typeface="Symbol"/>
              </a:rPr>
              <a:t> </a:t>
            </a:r>
            <a:r>
              <a:rPr lang="en-US" sz="2200" dirty="0">
                <a:latin typeface="Trebuchet MS" panose="020B0603020202020204" pitchFamily="34" charset="0"/>
                <a:sym typeface="Symbol"/>
              </a:rPr>
              <a:t>and </a:t>
            </a:r>
            <a:r>
              <a:rPr lang="en-US" sz="2200" i="1" dirty="0">
                <a:latin typeface="Trebuchet MS" panose="020B0603020202020204" pitchFamily="34" charset="0"/>
                <a:sym typeface="Symbol"/>
              </a:rPr>
              <a:t>w</a:t>
            </a:r>
            <a:r>
              <a:rPr lang="en-US" sz="2200" dirty="0">
                <a:latin typeface="Trebuchet MS" panose="020B0603020202020204" pitchFamily="34" charset="0"/>
              </a:rPr>
              <a:t>hen </a:t>
            </a:r>
            <a:r>
              <a:rPr lang="en-US" sz="2200" dirty="0">
                <a:latin typeface="Trebuchet MS" panose="020B0603020202020204" pitchFamily="34" charset="0"/>
                <a:sym typeface="Symbol"/>
              </a:rPr>
              <a:t> increases, </a:t>
            </a:r>
            <a:r>
              <a:rPr lang="en-US" sz="2200" dirty="0">
                <a:latin typeface="Trebuchet MS" panose="020B0603020202020204" pitchFamily="34" charset="0"/>
              </a:rPr>
              <a:t>the width (2B) also increases. For example, if </a:t>
            </a:r>
            <a:r>
              <a:rPr lang="en-US" sz="2200" dirty="0">
                <a:latin typeface="Trebuchet MS" panose="020B0603020202020204" pitchFamily="34" charset="0"/>
                <a:sym typeface="Symbol"/>
              </a:rPr>
              <a:t> is doubled, then the width would also be doubled or if  is halved, then the width would be halved as well.</a:t>
            </a:r>
          </a:p>
          <a:p>
            <a:pPr marL="357188" lvl="1" indent="-357188" algn="just">
              <a:buAutoNum type="arabicPeriod" startAt="3"/>
            </a:pPr>
            <a:r>
              <a:rPr lang="en-US" sz="2200" dirty="0">
                <a:solidFill>
                  <a:schemeClr val="accent1"/>
                </a:solidFill>
                <a:latin typeface="Trebuchet MS" panose="020B0603020202020204" pitchFamily="34" charset="0"/>
                <a:sym typeface="Symbol"/>
              </a:rPr>
              <a:t>Sample size, </a:t>
            </a:r>
            <a:r>
              <a:rPr lang="en-US" sz="2200" i="1" dirty="0">
                <a:solidFill>
                  <a:schemeClr val="accent1"/>
                </a:solidFill>
                <a:latin typeface="Trebuchet MS" panose="020B0603020202020204" pitchFamily="34" charset="0"/>
                <a:sym typeface="Symbol"/>
              </a:rPr>
              <a:t>n</a:t>
            </a:r>
            <a:r>
              <a:rPr lang="en-US" sz="2200" dirty="0">
                <a:solidFill>
                  <a:schemeClr val="accent1"/>
                </a:solidFill>
                <a:latin typeface="Trebuchet MS" panose="020B0603020202020204" pitchFamily="34" charset="0"/>
                <a:sym typeface="Symbol"/>
              </a:rPr>
              <a:t>. </a:t>
            </a:r>
          </a:p>
          <a:p>
            <a:pPr marL="357188" lvl="1" indent="-357188" algn="just">
              <a:buNone/>
            </a:pPr>
            <a:r>
              <a:rPr lang="en-US" sz="2200" dirty="0">
                <a:latin typeface="Trebuchet MS" panose="020B0603020202020204" pitchFamily="34" charset="0"/>
                <a:sym typeface="Symbol"/>
              </a:rPr>
              <a:t>	</a:t>
            </a:r>
            <a:r>
              <a:rPr lang="en-US" sz="2200" i="1" dirty="0">
                <a:latin typeface="Trebuchet MS" panose="020B0603020202020204" pitchFamily="34" charset="0"/>
                <a:sym typeface="Symbol"/>
              </a:rPr>
              <a:t>B</a:t>
            </a:r>
            <a:r>
              <a:rPr lang="en-US" sz="2200" dirty="0">
                <a:latin typeface="Trebuchet MS" panose="020B0603020202020204" pitchFamily="34" charset="0"/>
                <a:sym typeface="Symbol"/>
              </a:rPr>
              <a:t> is inversely proportional to </a:t>
            </a:r>
            <a:r>
              <a:rPr lang="en-US" sz="2200" i="1" dirty="0">
                <a:latin typeface="Trebuchet MS" panose="020B0603020202020204" pitchFamily="34" charset="0"/>
                <a:sym typeface="Symbol"/>
              </a:rPr>
              <a:t>n. </a:t>
            </a:r>
            <a:r>
              <a:rPr lang="en-US" sz="2200" dirty="0">
                <a:latin typeface="Trebuchet MS" panose="020B0603020202020204" pitchFamily="34" charset="0"/>
              </a:rPr>
              <a:t>When </a:t>
            </a:r>
            <a:r>
              <a:rPr lang="en-US" sz="2200" i="1" dirty="0">
                <a:latin typeface="Trebuchet MS" panose="020B0603020202020204" pitchFamily="34" charset="0"/>
              </a:rPr>
              <a:t>n</a:t>
            </a:r>
            <a:r>
              <a:rPr lang="en-US" sz="2200" dirty="0">
                <a:latin typeface="Trebuchet MS" panose="020B0603020202020204" pitchFamily="34" charset="0"/>
                <a:sym typeface="Symbol"/>
              </a:rPr>
              <a:t> increases, </a:t>
            </a:r>
            <a:r>
              <a:rPr lang="en-US" sz="2200" dirty="0">
                <a:latin typeface="Trebuchet MS" panose="020B0603020202020204" pitchFamily="34" charset="0"/>
              </a:rPr>
              <a:t>the width (2B) decreases. For example, if n increases by 4 times, the width would be halved.</a:t>
            </a:r>
          </a:p>
          <a:p>
            <a:pPr marL="400050" lvl="1" indent="0" algn="just">
              <a:buNone/>
            </a:pPr>
            <a:endParaRPr lang="en-US" sz="2200" dirty="0">
              <a:latin typeface="Trebuchet MS" panose="020B0603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19840355"/>
              </p:ext>
            </p:extLst>
          </p:nvPr>
        </p:nvGraphicFramePr>
        <p:xfrm>
          <a:off x="1979613" y="1341438"/>
          <a:ext cx="1530350" cy="819150"/>
        </p:xfrm>
        <a:graphic>
          <a:graphicData uri="http://schemas.openxmlformats.org/presentationml/2006/ole">
            <mc:AlternateContent xmlns:mc="http://schemas.openxmlformats.org/markup-compatibility/2006">
              <mc:Choice xmlns:v="urn:schemas-microsoft-com:vml" Requires="v">
                <p:oleObj spid="_x0000_s174230" name="Equation" r:id="rId4" imgW="736280" imgH="393529" progId="Equation.DSMT4">
                  <p:embed/>
                </p:oleObj>
              </mc:Choice>
              <mc:Fallback>
                <p:oleObj name="Equation" r:id="rId4" imgW="736280" imgH="393529" progId="Equation.DSMT4">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341438"/>
                        <a:ext cx="1530350" cy="81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323850" y="260350"/>
            <a:ext cx="8136582" cy="936402"/>
          </a:xfrm>
        </p:spPr>
        <p:txBody>
          <a:bodyPr/>
          <a:lstStyle/>
          <a:p>
            <a:pPr algn="l" eaLnBrk="1" hangingPunct="1">
              <a:defRPr/>
            </a:pPr>
            <a:r>
              <a:rPr altLang="en-US" sz="3200" cap="none" dirty="0">
                <a:solidFill>
                  <a:srgbClr val="EA0088"/>
                </a:solidFill>
                <a:latin typeface="Trebuchet MS" panose="020B0603020202020204" pitchFamily="34" charset="0"/>
              </a:rPr>
              <a:t>Factors that determine the width of a confidence interval for </a:t>
            </a:r>
            <a:r>
              <a:rPr lang="en-AU" altLang="en-US" sz="3200" cap="none" dirty="0">
                <a:solidFill>
                  <a:srgbClr val="EA0088"/>
                </a:solidFill>
                <a:latin typeface="Trebuchet MS" panose="020B0603020202020204" pitchFamily="34" charset="0"/>
                <a:sym typeface="Symbol"/>
              </a:rPr>
              <a:t>…</a:t>
            </a:r>
            <a:endParaRPr altLang="en-US" sz="3200" cap="none" dirty="0">
              <a:solidFill>
                <a:srgbClr val="EA0088"/>
              </a:solidFill>
              <a:latin typeface="Trebuchet MS" panose="020B0603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53</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3410953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type="title"/>
          </p:nvPr>
        </p:nvSpPr>
        <p:spPr>
          <a:xfrm>
            <a:off x="611560" y="332656"/>
            <a:ext cx="7618412" cy="815975"/>
          </a:xfrm>
        </p:spPr>
        <p:txBody>
          <a:bodyPr/>
          <a:lstStyle/>
          <a:p>
            <a:pPr algn="l" eaLnBrk="1" hangingPunct="1">
              <a:defRPr/>
            </a:pPr>
            <a:r>
              <a:rPr altLang="en-US" sz="3200" cap="none" dirty="0">
                <a:solidFill>
                  <a:srgbClr val="EA0088"/>
                </a:solidFill>
                <a:latin typeface="Trebuchet MS" panose="020B0603020202020204" pitchFamily="34" charset="0"/>
              </a:rPr>
              <a:t>The width of the confidence interval</a:t>
            </a:r>
          </a:p>
        </p:txBody>
      </p:sp>
      <p:sp>
        <p:nvSpPr>
          <p:cNvPr id="83971" name="Rectangle 3"/>
          <p:cNvSpPr>
            <a:spLocks noGrp="1" noChangeArrowheads="1"/>
          </p:cNvSpPr>
          <p:nvPr>
            <p:ph idx="1"/>
          </p:nvPr>
        </p:nvSpPr>
        <p:spPr>
          <a:xfrm>
            <a:off x="683568" y="1484784"/>
            <a:ext cx="7920235" cy="2743200"/>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A larger confidence level (1-</a:t>
            </a:r>
            <a:r>
              <a:rPr lang="en-US" altLang="en-US" sz="2400" dirty="0">
                <a:latin typeface="Trebuchet MS" panose="020B0603020202020204" pitchFamily="34" charset="0"/>
                <a:cs typeface="Arial" charset="0"/>
                <a:sym typeface="Symbol" pitchFamily="18" charset="2"/>
              </a:rPr>
              <a:t>)</a:t>
            </a:r>
            <a:r>
              <a:rPr lang="en-US" altLang="en-US" sz="2400" dirty="0">
                <a:latin typeface="Trebuchet MS" panose="020B0603020202020204" pitchFamily="34" charset="0"/>
                <a:cs typeface="Arial" charset="0"/>
              </a:rPr>
              <a:t> produces a wider interval.</a:t>
            </a:r>
          </a:p>
          <a:p>
            <a:pPr marL="0" indent="0" algn="just" eaLnBrk="1" hangingPunct="1">
              <a:spcAft>
                <a:spcPts val="1200"/>
              </a:spcAft>
              <a:buNone/>
            </a:pPr>
            <a:r>
              <a:rPr lang="en-US" altLang="en-US" sz="2400" dirty="0">
                <a:latin typeface="Trebuchet MS" panose="020B0603020202020204" pitchFamily="34" charset="0"/>
                <a:cs typeface="Arial" charset="0"/>
              </a:rPr>
              <a:t>Larger values of standard deviation (</a:t>
            </a:r>
            <a:r>
              <a:rPr lang="en-US" altLang="en-US" sz="2400" dirty="0">
                <a:latin typeface="Trebuchet MS" panose="020B0603020202020204" pitchFamily="34" charset="0"/>
                <a:cs typeface="Arial" charset="0"/>
                <a:sym typeface="Symbol" pitchFamily="18" charset="2"/>
              </a:rPr>
              <a:t>) produce wider confidence</a:t>
            </a:r>
            <a:r>
              <a:rPr lang="en-US" altLang="en-US" sz="2400" dirty="0">
                <a:latin typeface="Trebuchet MS" panose="020B0603020202020204" pitchFamily="34" charset="0"/>
                <a:cs typeface="Arial" charset="0"/>
              </a:rPr>
              <a:t> intervals.</a:t>
            </a:r>
          </a:p>
          <a:p>
            <a:pPr marL="0" indent="0" algn="just" eaLnBrk="1" hangingPunct="1">
              <a:spcAft>
                <a:spcPts val="1200"/>
              </a:spcAft>
              <a:buNone/>
            </a:pPr>
            <a:r>
              <a:rPr lang="en-US" altLang="en-US" sz="2400" dirty="0">
                <a:latin typeface="Trebuchet MS" panose="020B0603020202020204" pitchFamily="34" charset="0"/>
                <a:cs typeface="Arial" charset="0"/>
              </a:rPr>
              <a:t>Larger sample sizes (</a:t>
            </a:r>
            <a:r>
              <a:rPr lang="en-US" altLang="en-US" sz="2400" i="1" dirty="0">
                <a:latin typeface="Trebuchet MS" panose="020B0603020202020204" pitchFamily="34" charset="0"/>
                <a:cs typeface="Arial" charset="0"/>
              </a:rPr>
              <a:t>n</a:t>
            </a:r>
            <a:r>
              <a:rPr lang="en-US" altLang="en-US" sz="2400" dirty="0">
                <a:latin typeface="Trebuchet MS" panose="020B0603020202020204" pitchFamily="34" charset="0"/>
                <a:cs typeface="Arial" charset="0"/>
              </a:rPr>
              <a:t>) produces narrower confidence intervals.</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54</a:t>
            </a:fld>
            <a:endParaRPr lang="en-AU" altLang="en-US" sz="1400" b="1" baseline="0" dirty="0">
              <a:latin typeface="Trebuchet MS"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a:xfrm>
            <a:off x="755576" y="1412776"/>
            <a:ext cx="7772400" cy="4895850"/>
          </a:xfrm>
        </p:spPr>
        <p:txBody>
          <a:bodyPr/>
          <a:lstStyle/>
          <a:p>
            <a:pPr marL="0" indent="0" algn="ctr" eaLnBrk="1" hangingPunct="1">
              <a:spcAft>
                <a:spcPts val="1200"/>
              </a:spcAft>
              <a:buFontTx/>
              <a:buNone/>
            </a:pPr>
            <a:r>
              <a:rPr lang="en-US" altLang="en-US" sz="2400" b="1" i="1" dirty="0">
                <a:solidFill>
                  <a:srgbClr val="00B050"/>
                </a:solidFill>
                <a:latin typeface="Trebuchet MS" panose="020B0603020202020204" pitchFamily="34" charset="0"/>
                <a:cs typeface="Arial" charset="0"/>
              </a:rPr>
              <a:t>A wide interval provides little information</a:t>
            </a:r>
            <a:r>
              <a:rPr lang="en-US" altLang="en-US" sz="2400" dirty="0">
                <a:latin typeface="Trebuchet MS" panose="020B0603020202020204" pitchFamily="34" charset="0"/>
                <a:cs typeface="Arial" charset="0"/>
              </a:rPr>
              <a:t>.</a:t>
            </a:r>
          </a:p>
          <a:p>
            <a:pPr marL="0" indent="0" algn="just" eaLnBrk="1" hangingPunct="1">
              <a:spcAft>
                <a:spcPts val="1800"/>
              </a:spcAft>
              <a:buFontTx/>
              <a:buNone/>
            </a:pPr>
            <a:r>
              <a:rPr lang="en-US" altLang="en-US" sz="2400" dirty="0">
                <a:latin typeface="Trebuchet MS" panose="020B0603020202020204" pitchFamily="34" charset="0"/>
                <a:cs typeface="Arial" charset="0"/>
              </a:rPr>
              <a:t>For example, suppose we estimate with 95% confidence that an accountant’s average starting salary is between $15 000 and $100 000. </a:t>
            </a:r>
          </a:p>
          <a:p>
            <a:pPr marL="0" indent="0" algn="just" eaLnBrk="1" hangingPunct="1">
              <a:spcAft>
                <a:spcPts val="1800"/>
              </a:spcAft>
              <a:buFontTx/>
              <a:buNone/>
            </a:pPr>
            <a:r>
              <a:rPr lang="en-US" altLang="en-US" sz="2400" b="1" i="1" dirty="0">
                <a:latin typeface="Trebuchet MS" panose="020B0603020202020204" pitchFamily="34" charset="0"/>
                <a:cs typeface="Arial" charset="0"/>
              </a:rPr>
              <a:t>Contrast</a:t>
            </a:r>
            <a:r>
              <a:rPr lang="en-US" altLang="en-US" sz="2400" dirty="0">
                <a:latin typeface="Trebuchet MS" panose="020B0603020202020204" pitchFamily="34" charset="0"/>
                <a:cs typeface="Arial" charset="0"/>
              </a:rPr>
              <a:t> this with: a 95% confidence interval estimate of starting salaries between $42 000 and $45 000.</a:t>
            </a:r>
          </a:p>
          <a:p>
            <a:pPr marL="0" indent="0" algn="just" eaLnBrk="1" hangingPunct="1">
              <a:spcAft>
                <a:spcPts val="1800"/>
              </a:spcAft>
              <a:buFontTx/>
              <a:buNone/>
            </a:pPr>
            <a:r>
              <a:rPr lang="en-US" altLang="en-US" sz="2400" dirty="0">
                <a:latin typeface="Trebuchet MS" panose="020B0603020202020204" pitchFamily="34" charset="0"/>
                <a:cs typeface="Arial" charset="0"/>
              </a:rPr>
              <a:t>The second estimate is much narrower, providing accounting students more precise information about starting salaries.</a:t>
            </a:r>
          </a:p>
        </p:txBody>
      </p:sp>
      <p:sp>
        <p:nvSpPr>
          <p:cNvPr id="6" name="Rectangle 3"/>
          <p:cNvSpPr>
            <a:spLocks noGrp="1" noChangeArrowheads="1"/>
          </p:cNvSpPr>
          <p:nvPr>
            <p:ph type="title"/>
          </p:nvPr>
        </p:nvSpPr>
        <p:spPr>
          <a:xfrm>
            <a:off x="611560" y="332656"/>
            <a:ext cx="7618412" cy="815975"/>
          </a:xfrm>
        </p:spPr>
        <p:txBody>
          <a:bodyPr/>
          <a:lstStyle/>
          <a:p>
            <a:pPr algn="l" eaLnBrk="1" hangingPunct="1">
              <a:defRPr/>
            </a:pPr>
            <a:r>
              <a:rPr altLang="en-US" sz="3200" cap="none" dirty="0">
                <a:solidFill>
                  <a:srgbClr val="EA0088"/>
                </a:solidFill>
                <a:latin typeface="Trebuchet MS" panose="020B0603020202020204" pitchFamily="34" charset="0"/>
              </a:rPr>
              <a:t>The width of the confidence interval</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55</a:t>
            </a:fld>
            <a:endParaRPr lang="en-AU" altLang="en-US" sz="1400" b="1" baseline="0" dirty="0">
              <a:latin typeface="Trebuchet MS" pitchFamily="34" charset="0"/>
              <a:cs typeface="Arial"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3176119616"/>
              </p:ext>
            </p:extLst>
          </p:nvPr>
        </p:nvGraphicFramePr>
        <p:xfrm>
          <a:off x="1552575" y="2348880"/>
          <a:ext cx="1522413" cy="836612"/>
        </p:xfrm>
        <a:graphic>
          <a:graphicData uri="http://schemas.openxmlformats.org/presentationml/2006/ole">
            <mc:AlternateContent xmlns:mc="http://schemas.openxmlformats.org/markup-compatibility/2006">
              <mc:Choice xmlns:v="urn:schemas-microsoft-com:vml" Requires="v">
                <p:oleObj spid="_x0000_s60579" name="Equation" r:id="rId4" imgW="622030" imgH="431613" progId="Equation.DSMT4">
                  <p:embed/>
                </p:oleObj>
              </mc:Choice>
              <mc:Fallback>
                <p:oleObj name="Equation" r:id="rId4" imgW="622030" imgH="431613" progId="Equation.DSMT4">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5" y="2348880"/>
                        <a:ext cx="1522413"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4"/>
          <p:cNvSpPr>
            <a:spLocks noChangeArrowheads="1"/>
          </p:cNvSpPr>
          <p:nvPr/>
        </p:nvSpPr>
        <p:spPr bwMode="auto">
          <a:xfrm>
            <a:off x="683568" y="1700808"/>
            <a:ext cx="8046888" cy="3046988"/>
          </a:xfrm>
          <a:prstGeom prst="rect">
            <a:avLst/>
          </a:prstGeom>
          <a:noFill/>
          <a:ln w="12700">
            <a:noFill/>
            <a:miter lim="800000"/>
            <a:headEnd/>
            <a:tailEnd/>
          </a:ln>
        </p:spPr>
        <p:txBody>
          <a:bodyPr wrap="square" anchor="ctr">
            <a:spAutoFit/>
          </a:bodyPr>
          <a:lstStyle/>
          <a:p>
            <a:pPr>
              <a:buSzPct val="115000"/>
              <a:defRPr/>
            </a:pPr>
            <a:r>
              <a:rPr lang="en-US" baseline="0" dirty="0">
                <a:latin typeface="Arial" panose="020B0604020202020204" pitchFamily="34" charset="0"/>
                <a:ea typeface="ＭＳ Ｐゴシック" charset="-128"/>
                <a:cs typeface="Arial" panose="020B0604020202020204" pitchFamily="34" charset="0"/>
              </a:rPr>
              <a:t>Recall that when </a:t>
            </a:r>
            <a:r>
              <a:rPr lang="en-US" baseline="0" dirty="0">
                <a:latin typeface="Arial" panose="020B0604020202020204" pitchFamily="34" charset="0"/>
                <a:ea typeface="ＭＳ Ｐゴシック" charset="-128"/>
                <a:cs typeface="Arial" panose="020B0604020202020204" pitchFamily="34" charset="0"/>
                <a:sym typeface="Symbol" charset="2"/>
              </a:rPr>
              <a:t></a:t>
            </a:r>
            <a:r>
              <a:rPr lang="en-US" baseline="30000" dirty="0">
                <a:latin typeface="Arial" panose="020B0604020202020204" pitchFamily="34" charset="0"/>
                <a:ea typeface="ＭＳ Ｐゴシック" charset="-128"/>
                <a:cs typeface="Arial" panose="020B0604020202020204" pitchFamily="34" charset="0"/>
              </a:rPr>
              <a:t>  </a:t>
            </a:r>
            <a:r>
              <a:rPr lang="en-US" baseline="0" dirty="0">
                <a:latin typeface="Arial" panose="020B0604020202020204" pitchFamily="34" charset="0"/>
                <a:ea typeface="ＭＳ Ｐゴシック" charset="-128"/>
                <a:cs typeface="Arial" panose="020B0604020202020204" pitchFamily="34" charset="0"/>
              </a:rPr>
              <a:t>is known, the statistic</a:t>
            </a:r>
          </a:p>
          <a:p>
            <a:pPr>
              <a:buSzPct val="115000"/>
              <a:defRPr/>
            </a:pPr>
            <a:r>
              <a:rPr lang="en-US" baseline="0" dirty="0">
                <a:latin typeface="Arial" panose="020B0604020202020204" pitchFamily="34" charset="0"/>
                <a:ea typeface="ＭＳ Ｐゴシック" charset="-128"/>
                <a:cs typeface="Arial" panose="020B0604020202020204" pitchFamily="34" charset="0"/>
              </a:rPr>
              <a:t>			</a:t>
            </a:r>
          </a:p>
          <a:p>
            <a:pPr>
              <a:buSzPct val="115000"/>
              <a:defRPr/>
            </a:pPr>
            <a:r>
              <a:rPr lang="en-US" baseline="0" dirty="0">
                <a:latin typeface="Arial" panose="020B0604020202020204" pitchFamily="34" charset="0"/>
                <a:ea typeface="ＭＳ Ｐゴシック" charset="-128"/>
                <a:cs typeface="Arial" panose="020B0604020202020204" pitchFamily="34" charset="0"/>
              </a:rPr>
              <a:t>			is (standard) normally distributed</a:t>
            </a:r>
          </a:p>
          <a:p>
            <a:pPr>
              <a:buSzPct val="115000"/>
              <a:defRPr/>
            </a:pPr>
            <a:endParaRPr lang="en-US" baseline="0" dirty="0">
              <a:latin typeface="Arial" panose="020B0604020202020204" pitchFamily="34" charset="0"/>
              <a:ea typeface="ＭＳ Ｐゴシック" charset="-128"/>
              <a:cs typeface="Arial" panose="020B0604020202020204" pitchFamily="34" charset="0"/>
            </a:endParaRPr>
          </a:p>
          <a:p>
            <a:pPr marL="0" lvl="1">
              <a:defRPr/>
            </a:pPr>
            <a:endParaRPr lang="en-US" baseline="0" dirty="0">
              <a:latin typeface="Arial" panose="020B0604020202020204" pitchFamily="34" charset="0"/>
              <a:ea typeface="ＭＳ Ｐゴシック" charset="-128"/>
              <a:cs typeface="Arial" panose="020B0604020202020204" pitchFamily="34" charset="0"/>
            </a:endParaRPr>
          </a:p>
          <a:p>
            <a:pPr marL="0" lvl="1" algn="just">
              <a:defRPr/>
            </a:pPr>
            <a:r>
              <a:rPr lang="en-US" baseline="0" dirty="0">
                <a:latin typeface="Arial" panose="020B0604020202020204" pitchFamily="34" charset="0"/>
                <a:ea typeface="ＭＳ Ｐゴシック" charset="-128"/>
                <a:cs typeface="Arial" panose="020B0604020202020204" pitchFamily="34" charset="0"/>
              </a:rPr>
              <a:t>assuming that the sample is drawn from a normal population, or if the population is not normal but the sample size is sufficiently large (</a:t>
            </a:r>
            <a:r>
              <a:rPr lang="en-US" i="1" baseline="0" dirty="0">
                <a:latin typeface="Arial" panose="020B0604020202020204" pitchFamily="34" charset="0"/>
                <a:ea typeface="ＭＳ Ｐゴシック" charset="-128"/>
                <a:cs typeface="Arial" panose="020B0604020202020204" pitchFamily="34" charset="0"/>
              </a:rPr>
              <a:t>n</a:t>
            </a:r>
            <a:r>
              <a:rPr lang="en-US" baseline="0" dirty="0">
                <a:latin typeface="Arial" panose="020B0604020202020204" pitchFamily="34" charset="0"/>
                <a:ea typeface="ＭＳ Ｐゴシック" charset="-128"/>
                <a:cs typeface="Arial" panose="020B0604020202020204" pitchFamily="34" charset="0"/>
              </a:rPr>
              <a:t> </a:t>
            </a:r>
            <a:r>
              <a:rPr lang="en-US" baseline="0" dirty="0">
                <a:latin typeface="Arial" panose="020B0604020202020204" pitchFamily="34" charset="0"/>
                <a:ea typeface="ＭＳ Ｐゴシック" charset="-128"/>
                <a:cs typeface="Arial" panose="020B0604020202020204" pitchFamily="34" charset="0"/>
                <a:sym typeface="Symbol"/>
              </a:rPr>
              <a:t> 30)</a:t>
            </a:r>
            <a:r>
              <a:rPr lang="en-US" baseline="0" dirty="0">
                <a:latin typeface="Arial" panose="020B0604020202020204" pitchFamily="34" charset="0"/>
                <a:ea typeface="ＭＳ Ｐゴシック" charset="-128"/>
                <a:cs typeface="Arial" panose="020B0604020202020204" pitchFamily="34" charset="0"/>
              </a:rPr>
              <a:t>.</a:t>
            </a:r>
          </a:p>
        </p:txBody>
      </p:sp>
      <p:sp>
        <p:nvSpPr>
          <p:cNvPr id="6" name="Rectangle 3"/>
          <p:cNvSpPr>
            <a:spLocks noChangeArrowheads="1"/>
          </p:cNvSpPr>
          <p:nvPr/>
        </p:nvSpPr>
        <p:spPr bwMode="auto">
          <a:xfrm>
            <a:off x="467296" y="260648"/>
            <a:ext cx="8641208"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9pPr>
          </a:lstStyle>
          <a:p>
            <a:pPr marL="900113" indent="-900113" defTabSz="457200" eaLnBrk="1" fontAlgn="auto" hangingPunct="1">
              <a:spcBef>
                <a:spcPct val="0"/>
              </a:spcBef>
              <a:spcAft>
                <a:spcPts val="0"/>
              </a:spcAft>
              <a:buFontTx/>
              <a:buNone/>
              <a:defRPr/>
            </a:pPr>
            <a:r>
              <a:rPr lang="en-US" altLang="en-US" baseline="0" dirty="0">
                <a:solidFill>
                  <a:srgbClr val="EA0088"/>
                </a:solidFill>
                <a:latin typeface="Arial"/>
                <a:ea typeface="+mj-ea"/>
                <a:cs typeface="Arial"/>
              </a:rPr>
              <a:t>10.3 Estimating the population mean </a:t>
            </a:r>
            <a:r>
              <a:rPr lang="en-US" altLang="en-US" baseline="0" dirty="0">
                <a:solidFill>
                  <a:srgbClr val="EA0088"/>
                </a:solidFill>
                <a:latin typeface="Arial"/>
                <a:ea typeface="+mj-ea"/>
                <a:cs typeface="Arial"/>
                <a:sym typeface="Symbol" pitchFamily="18" charset="2"/>
              </a:rPr>
              <a:t> </a:t>
            </a:r>
            <a:r>
              <a:rPr lang="en-US" altLang="en-US" baseline="0" dirty="0">
                <a:solidFill>
                  <a:srgbClr val="EA0088"/>
                </a:solidFill>
                <a:latin typeface="Arial"/>
                <a:ea typeface="+mj-ea"/>
                <a:cs typeface="Arial"/>
              </a:rPr>
              <a:t>when the population variance </a:t>
            </a:r>
            <a:r>
              <a:rPr lang="en-US" altLang="en-US" baseline="0" dirty="0">
                <a:solidFill>
                  <a:srgbClr val="EA0088"/>
                </a:solidFill>
                <a:latin typeface="Arial"/>
                <a:ea typeface="+mj-ea"/>
                <a:cs typeface="Arial"/>
                <a:sym typeface="Symbol" pitchFamily="18" charset="2"/>
              </a:rPr>
              <a:t></a:t>
            </a:r>
            <a:r>
              <a:rPr lang="en-US" altLang="en-US" baseline="30000" dirty="0">
                <a:solidFill>
                  <a:srgbClr val="EA0088"/>
                </a:solidFill>
                <a:latin typeface="Arial"/>
                <a:ea typeface="+mj-ea"/>
                <a:cs typeface="Arial"/>
                <a:sym typeface="Symbol" pitchFamily="18" charset="2"/>
              </a:rPr>
              <a:t>2</a:t>
            </a:r>
            <a:r>
              <a:rPr lang="en-US" altLang="en-US" baseline="0" dirty="0">
                <a:solidFill>
                  <a:srgbClr val="EA0088"/>
                </a:solidFill>
                <a:latin typeface="Arial"/>
                <a:ea typeface="+mj-ea"/>
                <a:cs typeface="Arial"/>
              </a:rPr>
              <a:t> is unknown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56</a:t>
            </a:fld>
            <a:endParaRPr lang="en-AU" altLang="en-US" sz="1400" b="1" baseline="0" dirty="0">
              <a:latin typeface="Trebuchet MS"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4"/>
          <p:cNvSpPr>
            <a:spLocks noChangeArrowheads="1"/>
          </p:cNvSpPr>
          <p:nvPr/>
        </p:nvSpPr>
        <p:spPr bwMode="auto">
          <a:xfrm>
            <a:off x="527125" y="1700808"/>
            <a:ext cx="8149331" cy="4154984"/>
          </a:xfrm>
          <a:prstGeom prst="rect">
            <a:avLst/>
          </a:prstGeom>
          <a:noFill/>
          <a:ln w="12700">
            <a:noFill/>
            <a:miter lim="800000"/>
            <a:headEnd/>
            <a:tailEnd/>
          </a:ln>
        </p:spPr>
        <p:txBody>
          <a:bodyPr wrap="square" anchor="ctr">
            <a:spAutoFit/>
          </a:bodyPr>
          <a:lstStyle/>
          <a:p>
            <a:pPr algn="just">
              <a:buSzPct val="115000"/>
              <a:defRPr/>
            </a:pPr>
            <a:r>
              <a:rPr lang="en-US" baseline="0" dirty="0">
                <a:latin typeface="Arial" panose="020B0604020202020204" pitchFamily="34" charset="0"/>
                <a:ea typeface="ＭＳ Ｐゴシック" charset="-128"/>
                <a:cs typeface="Arial" panose="020B0604020202020204" pitchFamily="34" charset="0"/>
              </a:rPr>
              <a:t>When </a:t>
            </a:r>
            <a:r>
              <a:rPr lang="en-US" baseline="0" dirty="0">
                <a:latin typeface="Arial" panose="020B0604020202020204" pitchFamily="34" charset="0"/>
                <a:ea typeface="ＭＳ Ｐゴシック" charset="-128"/>
                <a:cs typeface="Arial" panose="020B0604020202020204" pitchFamily="34" charset="0"/>
                <a:sym typeface="Symbol" charset="2"/>
              </a:rPr>
              <a:t></a:t>
            </a:r>
            <a:r>
              <a:rPr lang="en-US" baseline="30000" dirty="0">
                <a:latin typeface="Arial" panose="020B0604020202020204" pitchFamily="34" charset="0"/>
                <a:ea typeface="ＭＳ Ｐゴシック" charset="-128"/>
                <a:cs typeface="Arial" panose="020B0604020202020204" pitchFamily="34" charset="0"/>
              </a:rPr>
              <a:t> </a:t>
            </a:r>
            <a:r>
              <a:rPr lang="en-US" baseline="0" dirty="0">
                <a:latin typeface="Arial" panose="020B0604020202020204" pitchFamily="34" charset="0"/>
                <a:ea typeface="ＭＳ Ｐゴシック" charset="-128"/>
                <a:cs typeface="Arial" panose="020B0604020202020204" pitchFamily="34" charset="0"/>
              </a:rPr>
              <a:t>is unknown, in place of </a:t>
            </a:r>
            <a:r>
              <a:rPr lang="en-US" baseline="0" dirty="0">
                <a:latin typeface="Arial" panose="020B0604020202020204" pitchFamily="34" charset="0"/>
                <a:ea typeface="ＭＳ Ｐゴシック" charset="-128"/>
                <a:cs typeface="Arial" panose="020B0604020202020204" pitchFamily="34" charset="0"/>
                <a:sym typeface="Symbol"/>
              </a:rPr>
              <a:t> </a:t>
            </a:r>
            <a:r>
              <a:rPr lang="en-US" baseline="0" dirty="0">
                <a:latin typeface="Arial" panose="020B0604020202020204" pitchFamily="34" charset="0"/>
                <a:ea typeface="ＭＳ Ｐゴシック" charset="-128"/>
                <a:cs typeface="Arial" panose="020B0604020202020204" pitchFamily="34" charset="0"/>
              </a:rPr>
              <a:t>we use its point estimator s and the </a:t>
            </a:r>
            <a:r>
              <a:rPr lang="en-US" i="1" baseline="0" dirty="0">
                <a:latin typeface="Arial" panose="020B0604020202020204" pitchFamily="34" charset="0"/>
                <a:ea typeface="ＭＳ Ｐゴシック" charset="-128"/>
                <a:cs typeface="Arial" panose="020B0604020202020204" pitchFamily="34" charset="0"/>
              </a:rPr>
              <a:t>z</a:t>
            </a:r>
            <a:r>
              <a:rPr lang="en-US" baseline="0" dirty="0">
                <a:latin typeface="Arial" panose="020B0604020202020204" pitchFamily="34" charset="0"/>
                <a:ea typeface="ＭＳ Ｐゴシック" charset="-128"/>
                <a:cs typeface="Arial" panose="020B0604020202020204" pitchFamily="34" charset="0"/>
              </a:rPr>
              <a:t>-statistic is no longer standard normally distributed, but becomes a </a:t>
            </a:r>
            <a:r>
              <a:rPr lang="en-US" b="1" i="1" baseline="0" dirty="0">
                <a:solidFill>
                  <a:schemeClr val="tx1">
                    <a:lumMod val="75000"/>
                    <a:lumOff val="25000"/>
                  </a:schemeClr>
                </a:solidFill>
                <a:latin typeface="Arial" panose="020B0604020202020204" pitchFamily="34" charset="0"/>
                <a:ea typeface="ＭＳ Ｐゴシック" charset="-128"/>
                <a:cs typeface="Arial" panose="020B0604020202020204" pitchFamily="34" charset="0"/>
              </a:rPr>
              <a:t>t</a:t>
            </a:r>
            <a:r>
              <a:rPr lang="en-US" b="1" baseline="0" dirty="0">
                <a:solidFill>
                  <a:schemeClr val="tx1">
                    <a:lumMod val="75000"/>
                    <a:lumOff val="25000"/>
                  </a:schemeClr>
                </a:solidFill>
                <a:latin typeface="Arial" panose="020B0604020202020204" pitchFamily="34" charset="0"/>
                <a:ea typeface="ＭＳ Ｐゴシック" charset="-128"/>
                <a:cs typeface="Arial" panose="020B0604020202020204" pitchFamily="34" charset="0"/>
              </a:rPr>
              <a:t>-statistic</a:t>
            </a:r>
          </a:p>
          <a:p>
            <a:pPr marL="271463" indent="-271463" algn="just">
              <a:buSzPct val="115000"/>
              <a:buFontTx/>
              <a:buChar char="•"/>
              <a:defRPr/>
            </a:pPr>
            <a:endParaRPr lang="en-US" baseline="0" dirty="0">
              <a:latin typeface="Arial" panose="020B0604020202020204" pitchFamily="34" charset="0"/>
              <a:ea typeface="ＭＳ Ｐゴシック" charset="-128"/>
              <a:cs typeface="Arial" panose="020B0604020202020204" pitchFamily="34" charset="0"/>
            </a:endParaRPr>
          </a:p>
          <a:p>
            <a:pPr marL="271463" indent="-271463" algn="just">
              <a:buSzPct val="115000"/>
              <a:buFontTx/>
              <a:buChar char="•"/>
              <a:defRPr/>
            </a:pPr>
            <a:endParaRPr lang="en-US" baseline="0" dirty="0">
              <a:latin typeface="Arial" panose="020B0604020202020204" pitchFamily="34" charset="0"/>
              <a:ea typeface="ＭＳ Ｐゴシック" charset="-128"/>
              <a:cs typeface="Arial" panose="020B0604020202020204" pitchFamily="34" charset="0"/>
            </a:endParaRPr>
          </a:p>
          <a:p>
            <a:pPr marL="271463" indent="-271463" algn="just">
              <a:buSzPct val="115000"/>
              <a:buFontTx/>
              <a:buChar char="•"/>
              <a:defRPr/>
            </a:pPr>
            <a:endParaRPr lang="en-US" baseline="0" dirty="0">
              <a:latin typeface="Arial" panose="020B0604020202020204" pitchFamily="34" charset="0"/>
              <a:ea typeface="ＭＳ Ｐゴシック" charset="-128"/>
              <a:cs typeface="Arial" panose="020B0604020202020204" pitchFamily="34" charset="0"/>
            </a:endParaRPr>
          </a:p>
          <a:p>
            <a:pPr marL="271463" indent="-271463" algn="just">
              <a:buSzPct val="115000"/>
              <a:buFontTx/>
              <a:buChar char="•"/>
              <a:defRPr/>
            </a:pPr>
            <a:endParaRPr lang="en-US" baseline="0" dirty="0">
              <a:latin typeface="Arial" panose="020B0604020202020204" pitchFamily="34" charset="0"/>
              <a:ea typeface="ＭＳ Ｐゴシック" charset="-128"/>
              <a:cs typeface="Arial" panose="020B0604020202020204" pitchFamily="34" charset="0"/>
            </a:endParaRPr>
          </a:p>
          <a:p>
            <a:pPr algn="just">
              <a:buSzPct val="115000"/>
              <a:defRPr/>
            </a:pPr>
            <a:r>
              <a:rPr lang="en-US" baseline="0" dirty="0">
                <a:latin typeface="Arial" panose="020B0604020202020204" pitchFamily="34" charset="0"/>
                <a:ea typeface="ＭＳ Ｐゴシック" charset="-128"/>
                <a:cs typeface="Arial" panose="020B0604020202020204" pitchFamily="34" charset="0"/>
              </a:rPr>
              <a:t>If the sample is drawn </a:t>
            </a:r>
            <a:r>
              <a:rPr lang="en-US" baseline="0" dirty="0">
                <a:solidFill>
                  <a:schemeClr val="accent1"/>
                </a:solidFill>
                <a:latin typeface="Arial" panose="020B0604020202020204" pitchFamily="34" charset="0"/>
                <a:ea typeface="ＭＳ Ｐゴシック" charset="-128"/>
                <a:cs typeface="Arial" panose="020B0604020202020204" pitchFamily="34" charset="0"/>
              </a:rPr>
              <a:t>from a normal population</a:t>
            </a:r>
            <a:r>
              <a:rPr lang="en-US" baseline="0" dirty="0">
                <a:latin typeface="Arial" panose="020B0604020202020204" pitchFamily="34" charset="0"/>
                <a:ea typeface="ＭＳ Ｐゴシック" charset="-128"/>
                <a:cs typeface="Arial" panose="020B0604020202020204" pitchFamily="34" charset="0"/>
              </a:rPr>
              <a:t>, the t-statistic is </a:t>
            </a:r>
            <a:r>
              <a:rPr lang="en-US" b="1" baseline="0" dirty="0">
                <a:solidFill>
                  <a:schemeClr val="tx1">
                    <a:lumMod val="75000"/>
                    <a:lumOff val="25000"/>
                  </a:schemeClr>
                </a:solidFill>
                <a:latin typeface="Arial" panose="020B0604020202020204" pitchFamily="34" charset="0"/>
                <a:ea typeface="ＭＳ Ｐゴシック" charset="-128"/>
                <a:cs typeface="Arial" panose="020B0604020202020204" pitchFamily="34" charset="0"/>
              </a:rPr>
              <a:t>Student t distributed</a:t>
            </a:r>
            <a:r>
              <a:rPr lang="en-US" baseline="0" dirty="0">
                <a:solidFill>
                  <a:schemeClr val="tx1">
                    <a:lumMod val="75000"/>
                    <a:lumOff val="25000"/>
                  </a:schemeClr>
                </a:solidFill>
                <a:latin typeface="Arial" panose="020B0604020202020204" pitchFamily="34" charset="0"/>
                <a:ea typeface="ＭＳ Ｐゴシック" charset="-128"/>
                <a:cs typeface="Arial" panose="020B0604020202020204" pitchFamily="34" charset="0"/>
              </a:rPr>
              <a:t> </a:t>
            </a:r>
            <a:r>
              <a:rPr lang="en-US" baseline="0" dirty="0">
                <a:latin typeface="Arial" panose="020B0604020202020204" pitchFamily="34" charset="0"/>
                <a:ea typeface="ＭＳ Ｐゴシック" charset="-128"/>
                <a:cs typeface="Arial" panose="020B0604020202020204" pitchFamily="34" charset="0"/>
              </a:rPr>
              <a:t>with (</a:t>
            </a:r>
            <a:r>
              <a:rPr lang="en-US" i="1" baseline="0" dirty="0">
                <a:latin typeface="Arial" panose="020B0604020202020204" pitchFamily="34" charset="0"/>
                <a:ea typeface="ＭＳ Ｐゴシック" charset="-128"/>
                <a:cs typeface="Arial" panose="020B0604020202020204" pitchFamily="34" charset="0"/>
              </a:rPr>
              <a:t>n</a:t>
            </a:r>
            <a:r>
              <a:rPr lang="en-US" baseline="0" dirty="0">
                <a:latin typeface="Arial" panose="020B0604020202020204" pitchFamily="34" charset="0"/>
                <a:ea typeface="ＭＳ Ｐゴシック" charset="-128"/>
                <a:cs typeface="Arial" panose="020B0604020202020204" pitchFamily="34" charset="0"/>
              </a:rPr>
              <a:t>-1) degrees of freedom.</a:t>
            </a:r>
          </a:p>
          <a:p>
            <a:pPr>
              <a:defRPr/>
            </a:pPr>
            <a:endParaRPr lang="en-US" baseline="0" dirty="0">
              <a:latin typeface="Arial" panose="020B0604020202020204" pitchFamily="34" charset="0"/>
              <a:ea typeface="ＭＳ Ｐゴシック" charset="-128"/>
              <a:cs typeface="Arial" panose="020B0604020202020204" pitchFamily="34"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3569558904"/>
              </p:ext>
            </p:extLst>
          </p:nvPr>
        </p:nvGraphicFramePr>
        <p:xfrm>
          <a:off x="1716088" y="3068960"/>
          <a:ext cx="1489075" cy="1076325"/>
        </p:xfrm>
        <a:graphic>
          <a:graphicData uri="http://schemas.openxmlformats.org/presentationml/2006/ole">
            <mc:AlternateContent xmlns:mc="http://schemas.openxmlformats.org/markup-compatibility/2006">
              <mc:Choice xmlns:v="urn:schemas-microsoft-com:vml" Requires="v">
                <p:oleObj spid="_x0000_s176277" name="Equation" r:id="rId4" imgW="596900" imgH="431800" progId="Equation.DSMT4">
                  <p:embed/>
                </p:oleObj>
              </mc:Choice>
              <mc:Fallback>
                <p:oleObj name="Equation" r:id="rId4" imgW="596900" imgH="431800" progId="Equation.DSMT4">
                  <p:embed/>
                  <p:pic>
                    <p:nvPicPr>
                      <p:cNvPr id="0" name="Picture 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8" y="3068960"/>
                        <a:ext cx="1489075"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a:spLocks noChangeArrowheads="1"/>
          </p:cNvSpPr>
          <p:nvPr/>
        </p:nvSpPr>
        <p:spPr bwMode="auto">
          <a:xfrm>
            <a:off x="467296" y="260648"/>
            <a:ext cx="8641208"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9pPr>
          </a:lstStyle>
          <a:p>
            <a:pPr defTabSz="457200" eaLnBrk="1" fontAlgn="auto" hangingPunct="1">
              <a:spcBef>
                <a:spcPct val="0"/>
              </a:spcBef>
              <a:spcAft>
                <a:spcPts val="0"/>
              </a:spcAft>
              <a:buFontTx/>
              <a:buNone/>
              <a:tabLst/>
              <a:defRPr/>
            </a:pPr>
            <a:r>
              <a:rPr lang="en-US" altLang="en-US" baseline="0" dirty="0">
                <a:solidFill>
                  <a:srgbClr val="EA0088"/>
                </a:solidFill>
                <a:latin typeface="Arial"/>
                <a:ea typeface="+mj-ea"/>
                <a:cs typeface="Arial"/>
              </a:rPr>
              <a:t>Estimating </a:t>
            </a:r>
            <a:r>
              <a:rPr lang="en-US" altLang="en-US" baseline="0" dirty="0">
                <a:solidFill>
                  <a:srgbClr val="EA0088"/>
                </a:solidFill>
                <a:latin typeface="Arial"/>
                <a:ea typeface="+mj-ea"/>
                <a:cs typeface="Arial"/>
                <a:sym typeface="Symbol" pitchFamily="18" charset="2"/>
              </a:rPr>
              <a:t> </a:t>
            </a:r>
            <a:r>
              <a:rPr lang="en-US" altLang="en-US" baseline="0" dirty="0">
                <a:solidFill>
                  <a:srgbClr val="EA0088"/>
                </a:solidFill>
                <a:latin typeface="Arial"/>
                <a:ea typeface="+mj-ea"/>
                <a:cs typeface="Arial"/>
              </a:rPr>
              <a:t>when </a:t>
            </a:r>
            <a:r>
              <a:rPr lang="en-US" altLang="en-US" baseline="0" dirty="0">
                <a:solidFill>
                  <a:srgbClr val="EA0088"/>
                </a:solidFill>
                <a:latin typeface="Arial"/>
                <a:ea typeface="+mj-ea"/>
                <a:cs typeface="Arial"/>
                <a:sym typeface="Symbol" pitchFamily="18" charset="2"/>
              </a:rPr>
              <a:t></a:t>
            </a:r>
            <a:r>
              <a:rPr lang="en-US" altLang="en-US" baseline="30000" dirty="0">
                <a:solidFill>
                  <a:srgbClr val="EA0088"/>
                </a:solidFill>
                <a:latin typeface="Arial"/>
                <a:ea typeface="+mj-ea"/>
                <a:cs typeface="Arial"/>
                <a:sym typeface="Symbol" pitchFamily="18" charset="2"/>
              </a:rPr>
              <a:t>2</a:t>
            </a:r>
            <a:r>
              <a:rPr lang="en-US" altLang="en-US" baseline="0" dirty="0">
                <a:solidFill>
                  <a:srgbClr val="EA0088"/>
                </a:solidFill>
                <a:latin typeface="Arial"/>
                <a:ea typeface="+mj-ea"/>
                <a:cs typeface="Arial"/>
              </a:rPr>
              <a:t> is unknown…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57</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6289790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2"/>
          <p:cNvSpPr txBox="1">
            <a:spLocks noChangeArrowheads="1"/>
          </p:cNvSpPr>
          <p:nvPr/>
        </p:nvSpPr>
        <p:spPr bwMode="auto">
          <a:xfrm>
            <a:off x="563556" y="3573016"/>
            <a:ext cx="80408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just">
              <a:spcBef>
                <a:spcPct val="0"/>
              </a:spcBef>
              <a:buNone/>
            </a:pPr>
            <a:r>
              <a:rPr lang="en-US" altLang="en-US" sz="2400" baseline="0" dirty="0">
                <a:latin typeface="Trebuchet MS" panose="020B0603020202020204" pitchFamily="34" charset="0"/>
              </a:rPr>
              <a:t>The t distribution is mound-shaped and symmetrical around zero.</a:t>
            </a:r>
          </a:p>
        </p:txBody>
      </p:sp>
      <p:sp>
        <p:nvSpPr>
          <p:cNvPr id="2" name="Rectangle 1"/>
          <p:cNvSpPr/>
          <p:nvPr/>
        </p:nvSpPr>
        <p:spPr>
          <a:xfrm>
            <a:off x="563556" y="4532927"/>
            <a:ext cx="8040892" cy="1200329"/>
          </a:xfrm>
          <a:prstGeom prst="rect">
            <a:avLst/>
          </a:prstGeom>
        </p:spPr>
        <p:txBody>
          <a:bodyPr wrap="square">
            <a:spAutoFit/>
          </a:bodyPr>
          <a:lstStyle/>
          <a:p>
            <a:pPr algn="just"/>
            <a:r>
              <a:rPr lang="en-US" altLang="en-US" baseline="0" dirty="0">
                <a:latin typeface="Trebuchet MS" panose="020B0603020202020204" pitchFamily="34" charset="0"/>
              </a:rPr>
              <a:t>The ‘degrees of freedom’, </a:t>
            </a:r>
            <a:r>
              <a:rPr lang="en-US" altLang="en-US" i="1" baseline="0" dirty="0">
                <a:latin typeface="Trebuchet MS" panose="020B0603020202020204" pitchFamily="34" charset="0"/>
              </a:rPr>
              <a:t>n</a:t>
            </a:r>
            <a:r>
              <a:rPr lang="en-US" altLang="en-US" baseline="0" dirty="0">
                <a:latin typeface="Trebuchet MS" panose="020B0603020202020204" pitchFamily="34" charset="0"/>
              </a:rPr>
              <a:t>-1, a function of the sample size, determines how spread the distribution is (compared to normal distribution).</a:t>
            </a:r>
          </a:p>
        </p:txBody>
      </p:sp>
      <p:sp>
        <p:nvSpPr>
          <p:cNvPr id="8" name="Rectangle 3"/>
          <p:cNvSpPr>
            <a:spLocks noChangeArrowheads="1"/>
          </p:cNvSpPr>
          <p:nvPr/>
        </p:nvSpPr>
        <p:spPr bwMode="auto">
          <a:xfrm>
            <a:off x="511820" y="404664"/>
            <a:ext cx="8164636" cy="8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9pPr>
          </a:lstStyle>
          <a:p>
            <a:pPr marL="900113" indent="-900113" defTabSz="457200" eaLnBrk="1" fontAlgn="auto" hangingPunct="1">
              <a:spcBef>
                <a:spcPct val="0"/>
              </a:spcBef>
              <a:spcAft>
                <a:spcPts val="0"/>
              </a:spcAft>
              <a:buFontTx/>
              <a:buNone/>
              <a:defRPr/>
            </a:pPr>
            <a:r>
              <a:rPr lang="en-US" altLang="en-US" sz="3600" baseline="0" dirty="0">
                <a:solidFill>
                  <a:srgbClr val="EA0088"/>
                </a:solidFill>
                <a:latin typeface="Trebuchet MS" panose="020B0603020202020204" pitchFamily="34" charset="0"/>
                <a:ea typeface="+mj-ea"/>
                <a:cs typeface="Arial"/>
              </a:rPr>
              <a:t>The </a:t>
            </a:r>
            <a:r>
              <a:rPr lang="en-US" altLang="en-US" sz="3600" i="1" baseline="0" dirty="0">
                <a:solidFill>
                  <a:srgbClr val="EA0088"/>
                </a:solidFill>
                <a:latin typeface="Trebuchet MS" panose="020B0603020202020204" pitchFamily="34" charset="0"/>
                <a:ea typeface="+mj-ea"/>
                <a:cs typeface="Arial"/>
              </a:rPr>
              <a:t>t</a:t>
            </a:r>
            <a:r>
              <a:rPr lang="en-US" altLang="en-US" sz="3600" baseline="0" dirty="0">
                <a:solidFill>
                  <a:srgbClr val="EA0088"/>
                </a:solidFill>
                <a:latin typeface="Trebuchet MS" panose="020B0603020202020204" pitchFamily="34" charset="0"/>
                <a:ea typeface="+mj-ea"/>
                <a:cs typeface="Arial"/>
              </a:rPr>
              <a:t>-distribution</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58</a:t>
            </a:fld>
            <a:endParaRPr lang="en-AU" altLang="en-US" sz="1400" b="1" baseline="0" dirty="0">
              <a:latin typeface="Trebuchet MS" pitchFamily="34" charset="0"/>
              <a:cs typeface="Arial" pitchFamily="34" charset="0"/>
            </a:endParaRPr>
          </a:p>
        </p:txBody>
      </p:sp>
      <p:pic>
        <p:nvPicPr>
          <p:cNvPr id="4" name="Picture 3"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308721"/>
            <a:ext cx="2778076" cy="2071835"/>
          </a:xfrm>
          <a:prstGeom prst="rect">
            <a:avLst/>
          </a:prstGeom>
        </p:spPr>
      </p:pic>
    </p:spTree>
    <p:extLst>
      <p:ext uri="{BB962C8B-B14F-4D97-AF65-F5344CB8AC3E}">
        <p14:creationId xmlns:p14="http://schemas.microsoft.com/office/powerpoint/2010/main" val="37479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 Box 22"/>
              <p:cNvSpPr txBox="1">
                <a:spLocks noChangeArrowheads="1"/>
              </p:cNvSpPr>
              <p:nvPr/>
            </p:nvSpPr>
            <p:spPr bwMode="auto">
              <a:xfrm>
                <a:off x="609171" y="1484784"/>
                <a:ext cx="8139293" cy="1573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spcAft>
                    <a:spcPts val="1200"/>
                  </a:spcAft>
                  <a:buFontTx/>
                  <a:buNone/>
                </a:pPr>
                <a:r>
                  <a:rPr lang="en-US" altLang="en-US" sz="2400" baseline="0" dirty="0">
                    <a:latin typeface="Arial" panose="020B0604020202020204" pitchFamily="34" charset="0"/>
                    <a:cs typeface="Arial" panose="020B0604020202020204" pitchFamily="34" charset="0"/>
                  </a:rPr>
                  <a:t>E(t) = 0 and </a:t>
                </a:r>
                <a:r>
                  <a:rPr lang="en-US" altLang="en-US" sz="2400" baseline="0" dirty="0" err="1">
                    <a:latin typeface="Arial" panose="020B0604020202020204" pitchFamily="34" charset="0"/>
                    <a:cs typeface="Arial" panose="020B0604020202020204" pitchFamily="34" charset="0"/>
                  </a:rPr>
                  <a:t>var</a:t>
                </a:r>
                <a:r>
                  <a:rPr lang="en-US" altLang="en-US" sz="2400" baseline="0" dirty="0">
                    <a:latin typeface="Arial" panose="020B0604020202020204" pitchFamily="34" charset="0"/>
                    <a:cs typeface="Arial" panose="020B0604020202020204" pitchFamily="34" charset="0"/>
                  </a:rPr>
                  <a:t> (t) = </a:t>
                </a:r>
                <a14:m>
                  <m:oMath xmlns:m="http://schemas.openxmlformats.org/officeDocument/2006/math">
                    <m:f>
                      <m:fPr>
                        <m:ctrlPr>
                          <a:rPr lang="en-US" altLang="en-US" sz="2400" i="1" baseline="0" smtClean="0">
                            <a:latin typeface="Cambria Math" panose="02040503050406030204" pitchFamily="18" charset="0"/>
                            <a:cs typeface="Arial" panose="020B0604020202020204" pitchFamily="34" charset="0"/>
                          </a:rPr>
                        </m:ctrlPr>
                      </m:fPr>
                      <m:num>
                        <m:r>
                          <a:rPr lang="en-AU" altLang="en-US" sz="2400" b="0" i="1" baseline="0" smtClean="0">
                            <a:latin typeface="Cambria Math" panose="02040503050406030204" pitchFamily="18" charset="0"/>
                            <a:cs typeface="Arial" panose="020B0604020202020204" pitchFamily="34" charset="0"/>
                          </a:rPr>
                          <m:t>(</m:t>
                        </m:r>
                        <m:r>
                          <a:rPr lang="en-AU" altLang="en-US" sz="2400" b="0" i="1" baseline="0" smtClean="0">
                            <a:latin typeface="Cambria Math" panose="02040503050406030204" pitchFamily="18" charset="0"/>
                            <a:cs typeface="Arial" panose="020B0604020202020204" pitchFamily="34" charset="0"/>
                          </a:rPr>
                          <m:t>𝑛</m:t>
                        </m:r>
                        <m:r>
                          <a:rPr lang="en-AU" altLang="en-US" sz="2400" b="0" i="1" baseline="0" smtClean="0">
                            <a:latin typeface="Cambria Math" panose="02040503050406030204" pitchFamily="18" charset="0"/>
                            <a:cs typeface="Arial" panose="020B0604020202020204" pitchFamily="34" charset="0"/>
                          </a:rPr>
                          <m:t>−</m:t>
                        </m:r>
                        <m:r>
                          <a:rPr lang="en-AU" altLang="en-US" sz="2400" b="0" i="1" baseline="0" smtClean="0">
                            <a:latin typeface="Cambria Math" panose="02040503050406030204" pitchFamily="18" charset="0"/>
                            <a:cs typeface="Arial" panose="020B0604020202020204" pitchFamily="34" charset="0"/>
                          </a:rPr>
                          <m:t>1</m:t>
                        </m:r>
                        <m:r>
                          <a:rPr lang="en-AU" altLang="en-US" sz="2400" b="0" i="1" baseline="0" smtClean="0">
                            <a:latin typeface="Cambria Math" panose="02040503050406030204" pitchFamily="18" charset="0"/>
                            <a:cs typeface="Arial" panose="020B0604020202020204" pitchFamily="34" charset="0"/>
                          </a:rPr>
                          <m:t>)</m:t>
                        </m:r>
                      </m:num>
                      <m:den>
                        <m:r>
                          <a:rPr lang="en-AU" altLang="en-US" sz="2400" b="0" i="1" baseline="0" smtClean="0">
                            <a:latin typeface="Cambria Math" panose="02040503050406030204" pitchFamily="18" charset="0"/>
                            <a:cs typeface="Arial" panose="020B0604020202020204" pitchFamily="34" charset="0"/>
                          </a:rPr>
                          <m:t>(</m:t>
                        </m:r>
                        <m:r>
                          <a:rPr lang="en-AU" altLang="en-US" sz="2400" b="0" i="1" baseline="0" smtClean="0">
                            <a:latin typeface="Cambria Math" panose="02040503050406030204" pitchFamily="18" charset="0"/>
                            <a:cs typeface="Arial" panose="020B0604020202020204" pitchFamily="34" charset="0"/>
                          </a:rPr>
                          <m:t>𝑛</m:t>
                        </m:r>
                        <m:r>
                          <a:rPr lang="en-AU" altLang="en-US" sz="2400" b="0" i="1" baseline="0" smtClean="0">
                            <a:latin typeface="Cambria Math" panose="02040503050406030204" pitchFamily="18" charset="0"/>
                            <a:cs typeface="Arial" panose="020B0604020202020204" pitchFamily="34" charset="0"/>
                          </a:rPr>
                          <m:t>−</m:t>
                        </m:r>
                        <m:r>
                          <a:rPr lang="en-AU" altLang="en-US" sz="2400" b="0" i="1" baseline="0" smtClean="0">
                            <a:latin typeface="Cambria Math" panose="02040503050406030204" pitchFamily="18" charset="0"/>
                            <a:cs typeface="Arial" panose="020B0604020202020204" pitchFamily="34" charset="0"/>
                          </a:rPr>
                          <m:t>3</m:t>
                        </m:r>
                        <m:r>
                          <a:rPr lang="en-AU" altLang="en-US" sz="2400" b="0" i="1" baseline="0" smtClean="0">
                            <a:latin typeface="Cambria Math" panose="02040503050406030204" pitchFamily="18" charset="0"/>
                            <a:cs typeface="Arial" panose="020B0604020202020204" pitchFamily="34" charset="0"/>
                          </a:rPr>
                          <m:t>)</m:t>
                        </m:r>
                      </m:den>
                    </m:f>
                  </m:oMath>
                </a14:m>
                <a:r>
                  <a:rPr lang="en-US" altLang="en-US" sz="2400" baseline="0" dirty="0">
                    <a:latin typeface="Arial" panose="020B0604020202020204" pitchFamily="34" charset="0"/>
                    <a:cs typeface="Arial" panose="020B0604020202020204" pitchFamily="34" charset="0"/>
                  </a:rPr>
                  <a:t> &gt; 1. When n is large, </a:t>
                </a:r>
                <a:r>
                  <a:rPr lang="en-US" altLang="en-US" sz="2400" baseline="0" dirty="0" err="1">
                    <a:latin typeface="Arial" panose="020B0604020202020204" pitchFamily="34" charset="0"/>
                    <a:cs typeface="Arial" panose="020B0604020202020204" pitchFamily="34" charset="0"/>
                  </a:rPr>
                  <a:t>var</a:t>
                </a:r>
                <a:r>
                  <a:rPr lang="en-US" altLang="en-US" sz="2400" baseline="0" dirty="0">
                    <a:latin typeface="Arial" panose="020B0604020202020204" pitchFamily="34" charset="0"/>
                    <a:cs typeface="Arial" panose="020B0604020202020204" pitchFamily="34" charset="0"/>
                  </a:rPr>
                  <a:t>(t) </a:t>
                </a:r>
                <a:r>
                  <a:rPr lang="en-US" altLang="en-US" sz="2400" baseline="0" dirty="0">
                    <a:latin typeface="Arial" panose="020B0604020202020204" pitchFamily="34" charset="0"/>
                    <a:cs typeface="Arial" panose="020B0604020202020204" pitchFamily="34" charset="0"/>
                    <a:sym typeface="Symbol"/>
                  </a:rPr>
                  <a:t> 1. </a:t>
                </a:r>
              </a:p>
              <a:p>
                <a:pPr algn="just">
                  <a:spcBef>
                    <a:spcPct val="0"/>
                  </a:spcBef>
                  <a:spcAft>
                    <a:spcPts val="1200"/>
                  </a:spcAft>
                  <a:buFontTx/>
                  <a:buNone/>
                </a:pPr>
                <a:r>
                  <a:rPr lang="en-US" altLang="en-US" sz="2400" baseline="0" dirty="0">
                    <a:solidFill>
                      <a:srgbClr val="00B050"/>
                    </a:solidFill>
                    <a:latin typeface="Arial" panose="020B0604020202020204" pitchFamily="34" charset="0"/>
                    <a:cs typeface="Arial" panose="020B0604020202020204" pitchFamily="34" charset="0"/>
                  </a:rPr>
                  <a:t>Therefore, for large values of </a:t>
                </a:r>
                <a:r>
                  <a:rPr lang="en-US" altLang="en-US" sz="2400" i="1" baseline="0" dirty="0">
                    <a:solidFill>
                      <a:srgbClr val="00B050"/>
                    </a:solidFill>
                    <a:latin typeface="Arial" panose="020B0604020202020204" pitchFamily="34" charset="0"/>
                    <a:cs typeface="Arial" panose="020B0604020202020204" pitchFamily="34" charset="0"/>
                  </a:rPr>
                  <a:t>n</a:t>
                </a:r>
                <a:r>
                  <a:rPr lang="en-US" altLang="en-US" sz="2400" baseline="0" dirty="0">
                    <a:solidFill>
                      <a:srgbClr val="00B050"/>
                    </a:solidFill>
                    <a:latin typeface="Arial" panose="020B0604020202020204" pitchFamily="34" charset="0"/>
                    <a:cs typeface="Arial" panose="020B0604020202020204" pitchFamily="34" charset="0"/>
                  </a:rPr>
                  <a:t>, the t-distribution is similar to a standard normal distribution. </a:t>
                </a:r>
              </a:p>
            </p:txBody>
          </p:sp>
        </mc:Choice>
        <mc:Fallback xmlns="">
          <p:sp>
            <p:nvSpPr>
              <p:cNvPr id="28" name="Text Box 22"/>
              <p:cNvSpPr txBox="1">
                <a:spLocks noRot="1" noChangeAspect="1" noMove="1" noResize="1" noEditPoints="1" noAdjustHandles="1" noChangeArrowheads="1" noChangeShapeType="1" noTextEdit="1"/>
              </p:cNvSpPr>
              <p:nvPr/>
            </p:nvSpPr>
            <p:spPr bwMode="auto">
              <a:xfrm>
                <a:off x="609171" y="1484784"/>
                <a:ext cx="8139293" cy="1573251"/>
              </a:xfrm>
              <a:prstGeom prst="rect">
                <a:avLst/>
              </a:prstGeom>
              <a:blipFill rotWithShape="0">
                <a:blip r:embed="rId3"/>
                <a:stretch>
                  <a:fillRect l="-1199" r="-1124" b="-81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7" name="Rectangle 3"/>
          <p:cNvSpPr>
            <a:spLocks noChangeArrowheads="1"/>
          </p:cNvSpPr>
          <p:nvPr/>
        </p:nvSpPr>
        <p:spPr bwMode="auto">
          <a:xfrm>
            <a:off x="511820" y="404664"/>
            <a:ext cx="8164636" cy="8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9pPr>
          </a:lstStyle>
          <a:p>
            <a:pPr marL="900113" indent="-900113" defTabSz="457200" eaLnBrk="1" fontAlgn="auto" hangingPunct="1">
              <a:spcBef>
                <a:spcPct val="0"/>
              </a:spcBef>
              <a:spcAft>
                <a:spcPts val="0"/>
              </a:spcAft>
              <a:buFontTx/>
              <a:buNone/>
              <a:defRPr/>
            </a:pPr>
            <a:r>
              <a:rPr lang="en-US" altLang="en-US" sz="3600" baseline="0" dirty="0">
                <a:solidFill>
                  <a:srgbClr val="EA0088"/>
                </a:solidFill>
                <a:latin typeface="Trebuchet MS" panose="020B0603020202020204" pitchFamily="34" charset="0"/>
                <a:ea typeface="+mj-ea"/>
                <a:cs typeface="Arial"/>
              </a:rPr>
              <a:t>The </a:t>
            </a:r>
            <a:r>
              <a:rPr lang="en-US" altLang="en-US" sz="3600" i="1" baseline="0" dirty="0">
                <a:solidFill>
                  <a:srgbClr val="EA0088"/>
                </a:solidFill>
                <a:latin typeface="Trebuchet MS" panose="020B0603020202020204" pitchFamily="34" charset="0"/>
                <a:ea typeface="+mj-ea"/>
                <a:cs typeface="Arial"/>
              </a:rPr>
              <a:t>t</a:t>
            </a:r>
            <a:r>
              <a:rPr lang="en-US" altLang="en-US" sz="3600" baseline="0" dirty="0">
                <a:solidFill>
                  <a:srgbClr val="EA0088"/>
                </a:solidFill>
                <a:latin typeface="Trebuchet MS" panose="020B0603020202020204" pitchFamily="34" charset="0"/>
                <a:ea typeface="+mj-ea"/>
                <a:cs typeface="Arial"/>
              </a:rPr>
              <a:t>-distribution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59</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829" y="3058035"/>
            <a:ext cx="3820618" cy="2820558"/>
          </a:xfrm>
          <a:prstGeom prst="rect">
            <a:avLst/>
          </a:prstGeom>
        </p:spPr>
      </p:pic>
    </p:spTree>
    <p:extLst>
      <p:ext uri="{BB962C8B-B14F-4D97-AF65-F5344CB8AC3E}">
        <p14:creationId xmlns:p14="http://schemas.microsoft.com/office/powerpoint/2010/main" val="37479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476250"/>
            <a:ext cx="7772400" cy="517525"/>
          </a:xfrm>
        </p:spPr>
        <p:txBody>
          <a:bodyPr vert="horz" lIns="91440" tIns="45720" rIns="91440" bIns="45720" rtlCol="0" anchor="ctr">
            <a:noAutofit/>
          </a:bodyPr>
          <a:lstStyle/>
          <a:p>
            <a:pPr algn="l" eaLnBrk="1" hangingPunct="1"/>
            <a:r>
              <a:rPr altLang="en-US" sz="3200" cap="none" dirty="0">
                <a:solidFill>
                  <a:srgbClr val="EA0088"/>
                </a:solidFill>
                <a:latin typeface="Trebuchet MS" panose="020B0603020202020204" pitchFamily="34" charset="0"/>
              </a:rPr>
              <a:t>Where we are going now?</a:t>
            </a:r>
          </a:p>
        </p:txBody>
      </p:sp>
      <p:sp>
        <p:nvSpPr>
          <p:cNvPr id="14339" name="Rectangle 3"/>
          <p:cNvSpPr>
            <a:spLocks noGrp="1" noChangeArrowheads="1"/>
          </p:cNvSpPr>
          <p:nvPr>
            <p:ph idx="1"/>
          </p:nvPr>
        </p:nvSpPr>
        <p:spPr>
          <a:xfrm>
            <a:off x="395288" y="1484313"/>
            <a:ext cx="7772400" cy="2952750"/>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When making such probability statements, we use some knowledge about the population parameter and the shape of the distribution of the population.</a:t>
            </a:r>
          </a:p>
          <a:p>
            <a:pPr marL="0" indent="0" algn="just" eaLnBrk="1" hangingPunct="1">
              <a:spcAft>
                <a:spcPts val="1200"/>
              </a:spcAft>
              <a:buNone/>
            </a:pPr>
            <a:r>
              <a:rPr lang="en-US" altLang="en-US" sz="2400" dirty="0">
                <a:latin typeface="Trebuchet MS" panose="020B0603020202020204" pitchFamily="34" charset="0"/>
                <a:cs typeface="Arial" charset="0"/>
              </a:rPr>
              <a:t>However, in almost all realistic situations population parameters are unknown.</a:t>
            </a:r>
          </a:p>
          <a:p>
            <a:pPr marL="0" indent="0" algn="just" eaLnBrk="1" hangingPunct="1">
              <a:spcAft>
                <a:spcPts val="1200"/>
              </a:spcAft>
              <a:buNone/>
            </a:pPr>
            <a:r>
              <a:rPr lang="en-US" altLang="en-US" sz="2400" dirty="0">
                <a:latin typeface="Trebuchet MS" panose="020B0603020202020204" pitchFamily="34" charset="0"/>
                <a:cs typeface="Arial" charset="0"/>
              </a:rPr>
              <a:t>Therefore, from now onwards, we will use the sampling distribution to draw inferences about the unknown population parameters.</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a:t>
            </a:fld>
            <a:endParaRPr lang="en-AU" altLang="en-US" sz="1400" b="1" baseline="0" dirty="0">
              <a:latin typeface="Trebuchet MS"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a:grpSpLocks/>
          </p:cNvGrpSpPr>
          <p:nvPr/>
        </p:nvGrpSpPr>
        <p:grpSpPr bwMode="auto">
          <a:xfrm>
            <a:off x="4267200" y="2102768"/>
            <a:ext cx="3962400" cy="685800"/>
            <a:chOff x="960" y="1776"/>
            <a:chExt cx="1680" cy="912"/>
          </a:xfrm>
        </p:grpSpPr>
        <p:grpSp>
          <p:nvGrpSpPr>
            <p:cNvPr id="61464" name="Group 10"/>
            <p:cNvGrpSpPr>
              <a:grpSpLocks/>
            </p:cNvGrpSpPr>
            <p:nvPr/>
          </p:nvGrpSpPr>
          <p:grpSpPr bwMode="auto">
            <a:xfrm>
              <a:off x="981" y="1776"/>
              <a:ext cx="1659" cy="912"/>
              <a:chOff x="981" y="1776"/>
              <a:chExt cx="1659" cy="912"/>
            </a:xfrm>
          </p:grpSpPr>
          <p:sp>
            <p:nvSpPr>
              <p:cNvPr id="61467" name="Freeform 11"/>
              <p:cNvSpPr>
                <a:spLocks/>
              </p:cNvSpPr>
              <p:nvPr/>
            </p:nvSpPr>
            <p:spPr bwMode="auto">
              <a:xfrm>
                <a:off x="981" y="1776"/>
                <a:ext cx="847" cy="912"/>
              </a:xfrm>
              <a:custGeom>
                <a:avLst/>
                <a:gdLst>
                  <a:gd name="T0" fmla="*/ 0 w 1152"/>
                  <a:gd name="T1" fmla="*/ 409 h 1008"/>
                  <a:gd name="T2" fmla="*/ 24 w 1152"/>
                  <a:gd name="T3" fmla="*/ 352 h 1008"/>
                  <a:gd name="T4" fmla="*/ 54 w 1152"/>
                  <a:gd name="T5" fmla="*/ 59 h 1008"/>
                  <a:gd name="T6" fmla="*/ 73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61468" name="Freeform 12"/>
              <p:cNvSpPr>
                <a:spLocks/>
              </p:cNvSpPr>
              <p:nvPr/>
            </p:nvSpPr>
            <p:spPr bwMode="auto">
              <a:xfrm flipH="1">
                <a:off x="1793" y="1776"/>
                <a:ext cx="847" cy="912"/>
              </a:xfrm>
              <a:custGeom>
                <a:avLst/>
                <a:gdLst>
                  <a:gd name="T0" fmla="*/ 0 w 1152"/>
                  <a:gd name="T1" fmla="*/ 409 h 1008"/>
                  <a:gd name="T2" fmla="*/ 24 w 1152"/>
                  <a:gd name="T3" fmla="*/ 352 h 1008"/>
                  <a:gd name="T4" fmla="*/ 54 w 1152"/>
                  <a:gd name="T5" fmla="*/ 59 h 1008"/>
                  <a:gd name="T6" fmla="*/ 73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61465" name="Line 13"/>
            <p:cNvSpPr>
              <a:spLocks noChangeShapeType="1"/>
            </p:cNvSpPr>
            <p:nvPr/>
          </p:nvSpPr>
          <p:spPr bwMode="auto">
            <a:xfrm>
              <a:off x="960" y="2688"/>
              <a:ext cx="1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61466" name="Line 14"/>
            <p:cNvSpPr>
              <a:spLocks noChangeShapeType="1"/>
            </p:cNvSpPr>
            <p:nvPr/>
          </p:nvSpPr>
          <p:spPr bwMode="auto">
            <a:xfrm>
              <a:off x="1811" y="1776"/>
              <a:ext cx="0" cy="9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5" name="Group 15"/>
          <p:cNvGrpSpPr>
            <a:grpSpLocks/>
          </p:cNvGrpSpPr>
          <p:nvPr/>
        </p:nvGrpSpPr>
        <p:grpSpPr bwMode="auto">
          <a:xfrm>
            <a:off x="4876800" y="1416968"/>
            <a:ext cx="2743200" cy="1371600"/>
            <a:chOff x="960" y="1776"/>
            <a:chExt cx="1680" cy="912"/>
          </a:xfrm>
        </p:grpSpPr>
        <p:grpSp>
          <p:nvGrpSpPr>
            <p:cNvPr id="61459" name="Group 16"/>
            <p:cNvGrpSpPr>
              <a:grpSpLocks/>
            </p:cNvGrpSpPr>
            <p:nvPr/>
          </p:nvGrpSpPr>
          <p:grpSpPr bwMode="auto">
            <a:xfrm>
              <a:off x="981" y="1776"/>
              <a:ext cx="1659" cy="912"/>
              <a:chOff x="981" y="1776"/>
              <a:chExt cx="1659" cy="912"/>
            </a:xfrm>
          </p:grpSpPr>
          <p:sp>
            <p:nvSpPr>
              <p:cNvPr id="61462" name="Freeform 17"/>
              <p:cNvSpPr>
                <a:spLocks/>
              </p:cNvSpPr>
              <p:nvPr/>
            </p:nvSpPr>
            <p:spPr bwMode="auto">
              <a:xfrm>
                <a:off x="981" y="1776"/>
                <a:ext cx="847" cy="912"/>
              </a:xfrm>
              <a:custGeom>
                <a:avLst/>
                <a:gdLst>
                  <a:gd name="T0" fmla="*/ 0 w 1152"/>
                  <a:gd name="T1" fmla="*/ 409 h 1008"/>
                  <a:gd name="T2" fmla="*/ 24 w 1152"/>
                  <a:gd name="T3" fmla="*/ 352 h 1008"/>
                  <a:gd name="T4" fmla="*/ 54 w 1152"/>
                  <a:gd name="T5" fmla="*/ 59 h 1008"/>
                  <a:gd name="T6" fmla="*/ 73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sp>
            <p:nvSpPr>
              <p:cNvPr id="61463" name="Freeform 18"/>
              <p:cNvSpPr>
                <a:spLocks/>
              </p:cNvSpPr>
              <p:nvPr/>
            </p:nvSpPr>
            <p:spPr bwMode="auto">
              <a:xfrm flipH="1">
                <a:off x="1793" y="1776"/>
                <a:ext cx="847" cy="912"/>
              </a:xfrm>
              <a:custGeom>
                <a:avLst/>
                <a:gdLst>
                  <a:gd name="T0" fmla="*/ 0 w 1152"/>
                  <a:gd name="T1" fmla="*/ 409 h 1008"/>
                  <a:gd name="T2" fmla="*/ 24 w 1152"/>
                  <a:gd name="T3" fmla="*/ 352 h 1008"/>
                  <a:gd name="T4" fmla="*/ 54 w 1152"/>
                  <a:gd name="T5" fmla="*/ 59 h 1008"/>
                  <a:gd name="T6" fmla="*/ 73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AU"/>
              </a:p>
            </p:txBody>
          </p:sp>
        </p:grpSp>
        <p:sp>
          <p:nvSpPr>
            <p:cNvPr id="61460" name="Line 19"/>
            <p:cNvSpPr>
              <a:spLocks noChangeShapeType="1"/>
            </p:cNvSpPr>
            <p:nvPr/>
          </p:nvSpPr>
          <p:spPr bwMode="auto">
            <a:xfrm>
              <a:off x="960" y="2688"/>
              <a:ext cx="1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AU"/>
            </a:p>
          </p:txBody>
        </p:sp>
        <p:sp>
          <p:nvSpPr>
            <p:cNvPr id="61461" name="Line 20"/>
            <p:cNvSpPr>
              <a:spLocks noChangeShapeType="1"/>
            </p:cNvSpPr>
            <p:nvPr/>
          </p:nvSpPr>
          <p:spPr bwMode="auto">
            <a:xfrm>
              <a:off x="1811" y="1776"/>
              <a:ext cx="0" cy="90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475157" name="Text Box 21"/>
          <p:cNvSpPr txBox="1">
            <a:spLocks noChangeArrowheads="1"/>
          </p:cNvSpPr>
          <p:nvPr/>
        </p:nvSpPr>
        <p:spPr bwMode="auto">
          <a:xfrm>
            <a:off x="6146800" y="2788568"/>
            <a:ext cx="1676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0</a:t>
            </a:r>
            <a:endParaRPr lang="en-US" altLang="en-US" sz="2400" baseline="0" dirty="0">
              <a:latin typeface="Times" charset="0"/>
            </a:endParaRPr>
          </a:p>
        </p:txBody>
      </p:sp>
      <p:sp>
        <p:nvSpPr>
          <p:cNvPr id="475160" name="Text Box 24"/>
          <p:cNvSpPr txBox="1">
            <a:spLocks noChangeArrowheads="1"/>
          </p:cNvSpPr>
          <p:nvPr/>
        </p:nvSpPr>
        <p:spPr bwMode="auto">
          <a:xfrm>
            <a:off x="4724400" y="1340768"/>
            <a:ext cx="105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a:latin typeface="Arial Narrow" pitchFamily="34" charset="0"/>
              </a:rPr>
              <a:t>d.f. = n</a:t>
            </a:r>
            <a:r>
              <a:rPr lang="en-US" altLang="en-US" sz="2400">
                <a:latin typeface="Arial Narrow" pitchFamily="34" charset="0"/>
              </a:rPr>
              <a:t>2</a:t>
            </a:r>
            <a:endParaRPr lang="en-US" altLang="en-US" sz="2400" baseline="0">
              <a:latin typeface="Arial Narrow" pitchFamily="34" charset="0"/>
            </a:endParaRPr>
          </a:p>
        </p:txBody>
      </p:sp>
      <p:sp>
        <p:nvSpPr>
          <p:cNvPr id="475161" name="Text Box 25"/>
          <p:cNvSpPr txBox="1">
            <a:spLocks noChangeArrowheads="1"/>
          </p:cNvSpPr>
          <p:nvPr/>
        </p:nvSpPr>
        <p:spPr bwMode="auto">
          <a:xfrm>
            <a:off x="4267200" y="1950368"/>
            <a:ext cx="105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a:latin typeface="Arial Narrow" pitchFamily="34" charset="0"/>
              </a:rPr>
              <a:t>d.f. = n</a:t>
            </a:r>
            <a:r>
              <a:rPr lang="en-US" altLang="en-US" sz="2400">
                <a:latin typeface="Arial Narrow" pitchFamily="34" charset="0"/>
              </a:rPr>
              <a:t>1</a:t>
            </a:r>
            <a:endParaRPr lang="en-US" altLang="en-US" sz="2400" baseline="0">
              <a:latin typeface="Arial Narrow" pitchFamily="34" charset="0"/>
            </a:endParaRPr>
          </a:p>
        </p:txBody>
      </p:sp>
      <p:sp>
        <p:nvSpPr>
          <p:cNvPr id="475162" name="Line 26"/>
          <p:cNvSpPr>
            <a:spLocks noChangeShapeType="1"/>
          </p:cNvSpPr>
          <p:nvPr/>
        </p:nvSpPr>
        <p:spPr bwMode="auto">
          <a:xfrm>
            <a:off x="5486400" y="1797968"/>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75163" name="Line 27"/>
          <p:cNvSpPr>
            <a:spLocks noChangeShapeType="1"/>
          </p:cNvSpPr>
          <p:nvPr/>
        </p:nvSpPr>
        <p:spPr bwMode="auto">
          <a:xfrm>
            <a:off x="5105400" y="2331368"/>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75164" name="Text Box 28"/>
          <p:cNvSpPr txBox="1">
            <a:spLocks noChangeArrowheads="1"/>
          </p:cNvSpPr>
          <p:nvPr/>
        </p:nvSpPr>
        <p:spPr bwMode="auto">
          <a:xfrm>
            <a:off x="6952496" y="1515343"/>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400" baseline="0" dirty="0">
                <a:latin typeface="Arial Narrow" pitchFamily="34" charset="0"/>
              </a:rPr>
              <a:t>n</a:t>
            </a:r>
            <a:r>
              <a:rPr lang="en-US" altLang="en-US" sz="2400" dirty="0">
                <a:latin typeface="Arial Narrow" pitchFamily="34" charset="0"/>
              </a:rPr>
              <a:t>1 </a:t>
            </a:r>
            <a:r>
              <a:rPr lang="en-US" altLang="en-US" sz="2400" baseline="0" dirty="0">
                <a:latin typeface="Arial Narrow" pitchFamily="34" charset="0"/>
              </a:rPr>
              <a:t>&lt;  n</a:t>
            </a:r>
            <a:r>
              <a:rPr lang="en-US" altLang="en-US" sz="2400" dirty="0">
                <a:latin typeface="Arial Narrow" pitchFamily="34" charset="0"/>
              </a:rPr>
              <a:t>2</a:t>
            </a:r>
            <a:endParaRPr lang="en-US" altLang="en-US" sz="2400" baseline="0" dirty="0">
              <a:latin typeface="Arial Narrow"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202105773"/>
              </p:ext>
            </p:extLst>
          </p:nvPr>
        </p:nvGraphicFramePr>
        <p:xfrm>
          <a:off x="852488" y="1450975"/>
          <a:ext cx="1489075" cy="1044575"/>
        </p:xfrm>
        <a:graphic>
          <a:graphicData uri="http://schemas.openxmlformats.org/presentationml/2006/ole">
            <mc:AlternateContent xmlns:mc="http://schemas.openxmlformats.org/markup-compatibility/2006">
              <mc:Choice xmlns:v="urn:schemas-microsoft-com:vml" Requires="v">
                <p:oleObj spid="_x0000_s178319" name="Equation" r:id="rId4" imgW="596880" imgH="419040" progId="Equation.DSMT4">
                  <p:embed/>
                </p:oleObj>
              </mc:Choice>
              <mc:Fallback>
                <p:oleObj name="Equation" r:id="rId4" imgW="596880" imgH="419040" progId="Equation.DSMT4">
                  <p:embed/>
                  <p:pic>
                    <p:nvPicPr>
                      <p:cNvPr id="0" name="Picture 117"/>
                      <p:cNvPicPr>
                        <a:picLocks noChangeAspect="1" noChangeArrowheads="1"/>
                      </p:cNvPicPr>
                      <p:nvPr/>
                    </p:nvPicPr>
                    <p:blipFill>
                      <a:blip r:embed="rId5"/>
                      <a:srcRect/>
                      <a:stretch>
                        <a:fillRect/>
                      </a:stretch>
                    </p:blipFill>
                    <p:spPr bwMode="auto">
                      <a:xfrm>
                        <a:off x="852488" y="1450975"/>
                        <a:ext cx="148907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3"/>
          <p:cNvSpPr>
            <a:spLocks noChangeArrowheads="1"/>
          </p:cNvSpPr>
          <p:nvPr/>
        </p:nvSpPr>
        <p:spPr bwMode="auto">
          <a:xfrm>
            <a:off x="511820" y="404664"/>
            <a:ext cx="8164636" cy="8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tabLst>
                <a:tab pos="911225" algn="l"/>
              </a:tabLst>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tabLst>
                <a:tab pos="911225" algn="l"/>
              </a:tabLst>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tabLst>
                <a:tab pos="911225" algn="l"/>
              </a:tabLst>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tabLst>
                <a:tab pos="911225" algn="l"/>
              </a:tabLst>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tabLst>
                <a:tab pos="911225" algn="l"/>
              </a:tabLst>
              <a:defRPr sz="2000">
                <a:solidFill>
                  <a:schemeClr val="tx1"/>
                </a:solidFill>
                <a:latin typeface="Arial" charset="0"/>
                <a:ea typeface="ＭＳ Ｐゴシック" pitchFamily="34" charset="-128"/>
                <a:cs typeface="Arial" charset="0"/>
              </a:defRPr>
            </a:lvl9pPr>
          </a:lstStyle>
          <a:p>
            <a:pPr marL="900113" indent="-900113" defTabSz="457200" eaLnBrk="1" fontAlgn="auto" hangingPunct="1">
              <a:spcBef>
                <a:spcPct val="0"/>
              </a:spcBef>
              <a:spcAft>
                <a:spcPts val="0"/>
              </a:spcAft>
              <a:buFontTx/>
              <a:buNone/>
              <a:defRPr/>
            </a:pPr>
            <a:r>
              <a:rPr lang="en-US" altLang="en-US" sz="3600" baseline="0" dirty="0">
                <a:solidFill>
                  <a:srgbClr val="EA0088"/>
                </a:solidFill>
                <a:latin typeface="Trebuchet MS" panose="020B0603020202020204" pitchFamily="34" charset="0"/>
                <a:ea typeface="+mj-ea"/>
                <a:cs typeface="Arial"/>
              </a:rPr>
              <a:t>The </a:t>
            </a:r>
            <a:r>
              <a:rPr lang="en-US" altLang="en-US" sz="3600" i="1" baseline="0" dirty="0">
                <a:solidFill>
                  <a:srgbClr val="EA0088"/>
                </a:solidFill>
                <a:latin typeface="Trebuchet MS" panose="020B0603020202020204" pitchFamily="34" charset="0"/>
                <a:ea typeface="+mj-ea"/>
                <a:cs typeface="Arial"/>
              </a:rPr>
              <a:t>t</a:t>
            </a:r>
            <a:r>
              <a:rPr lang="en-US" altLang="en-US" sz="3600" baseline="0" dirty="0">
                <a:solidFill>
                  <a:srgbClr val="EA0088"/>
                </a:solidFill>
                <a:latin typeface="Trebuchet MS" panose="020B0603020202020204" pitchFamily="34" charset="0"/>
                <a:ea typeface="+mj-ea"/>
                <a:cs typeface="Arial"/>
              </a:rPr>
              <a:t>-distribution</a:t>
            </a:r>
          </a:p>
        </p:txBody>
      </p:sp>
      <p:sp>
        <p:nvSpPr>
          <p:cNvPr id="2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60</a:t>
            </a:fld>
            <a:endParaRPr lang="en-AU" altLang="en-US" sz="1400" b="1" baseline="0" dirty="0">
              <a:latin typeface="Trebuchet MS" pitchFamily="34" charset="0"/>
              <a:cs typeface="Arial" pitchFamily="34" charset="0"/>
            </a:endParaRPr>
          </a:p>
        </p:txBody>
      </p:sp>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436" y="3329136"/>
            <a:ext cx="8053404" cy="23671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6" fill="hold" grpId="0" nodeType="afterEffect">
                                  <p:stCondLst>
                                    <p:cond delay="0"/>
                                  </p:stCondLst>
                                  <p:childTnLst>
                                    <p:set>
                                      <p:cBhvr>
                                        <p:cTn id="9" dur="1" fill="hold">
                                          <p:stCondLst>
                                            <p:cond delay="0"/>
                                          </p:stCondLst>
                                        </p:cTn>
                                        <p:tgtEl>
                                          <p:spTgt spid="475157"/>
                                        </p:tgtEl>
                                        <p:attrNameLst>
                                          <p:attrName>style.visibility</p:attrName>
                                        </p:attrNameLst>
                                      </p:cBhvr>
                                      <p:to>
                                        <p:strVal val="visible"/>
                                      </p:to>
                                    </p:set>
                                    <p:anim calcmode="lin" valueType="num">
                                      <p:cBhvr additive="base">
                                        <p:cTn id="10" dur="500" fill="hold"/>
                                        <p:tgtEl>
                                          <p:spTgt spid="475157"/>
                                        </p:tgtEl>
                                        <p:attrNameLst>
                                          <p:attrName>ppt_x</p:attrName>
                                        </p:attrNameLst>
                                      </p:cBhvr>
                                      <p:tavLst>
                                        <p:tav tm="0">
                                          <p:val>
                                            <p:strVal val="1+#ppt_w/2"/>
                                          </p:val>
                                        </p:tav>
                                        <p:tav tm="100000">
                                          <p:val>
                                            <p:strVal val="#ppt_x"/>
                                          </p:val>
                                        </p:tav>
                                      </p:tavLst>
                                    </p:anim>
                                    <p:anim calcmode="lin" valueType="num">
                                      <p:cBhvr additive="base">
                                        <p:cTn id="11" dur="500" fill="hold"/>
                                        <p:tgtEl>
                                          <p:spTgt spid="475157"/>
                                        </p:tgtEl>
                                        <p:attrNameLst>
                                          <p:attrName>ppt_y</p:attrName>
                                        </p:attrNameLst>
                                      </p:cBhvr>
                                      <p:tavLst>
                                        <p:tav tm="0">
                                          <p:val>
                                            <p:strVal val="1+#ppt_h/2"/>
                                          </p:val>
                                        </p:tav>
                                        <p:tav tm="100000">
                                          <p:val>
                                            <p:strVal val="#ppt_y"/>
                                          </p:val>
                                        </p:tav>
                                      </p:tavLst>
                                    </p:anim>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475161"/>
                                        </p:tgtEl>
                                        <p:attrNameLst>
                                          <p:attrName>style.visibility</p:attrName>
                                        </p:attrNameLst>
                                      </p:cBhvr>
                                      <p:to>
                                        <p:strVal val="visible"/>
                                      </p:to>
                                    </p:set>
                                    <p:anim calcmode="lin" valueType="num">
                                      <p:cBhvr additive="base">
                                        <p:cTn id="20" dur="500" fill="hold"/>
                                        <p:tgtEl>
                                          <p:spTgt spid="475161"/>
                                        </p:tgtEl>
                                        <p:attrNameLst>
                                          <p:attrName>ppt_x</p:attrName>
                                        </p:attrNameLst>
                                      </p:cBhvr>
                                      <p:tavLst>
                                        <p:tav tm="0">
                                          <p:val>
                                            <p:strVal val="0-#ppt_w/2"/>
                                          </p:val>
                                        </p:tav>
                                        <p:tav tm="100000">
                                          <p:val>
                                            <p:strVal val="#ppt_x"/>
                                          </p:val>
                                        </p:tav>
                                      </p:tavLst>
                                    </p:anim>
                                    <p:anim calcmode="lin" valueType="num">
                                      <p:cBhvr additive="base">
                                        <p:cTn id="21" dur="500" fill="hold"/>
                                        <p:tgtEl>
                                          <p:spTgt spid="47516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475163"/>
                                        </p:tgtEl>
                                        <p:attrNameLst>
                                          <p:attrName>style.visibility</p:attrName>
                                        </p:attrNameLst>
                                      </p:cBhvr>
                                      <p:to>
                                        <p:strVal val="visible"/>
                                      </p:to>
                                    </p:set>
                                    <p:animEffect transition="in" filter="wipe(up)">
                                      <p:cBhvr>
                                        <p:cTn id="25" dur="500"/>
                                        <p:tgtEl>
                                          <p:spTgt spid="475163"/>
                                        </p:tgtEl>
                                      </p:cBhvr>
                                    </p:animEffect>
                                  </p:childTnLst>
                                </p:cTn>
                              </p:par>
                            </p:childTnLst>
                          </p:cTn>
                        </p:par>
                        <p:par>
                          <p:cTn id="26" fill="hold" nodeType="afterGroup">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475160"/>
                                        </p:tgtEl>
                                        <p:attrNameLst>
                                          <p:attrName>style.visibility</p:attrName>
                                        </p:attrNameLst>
                                      </p:cBhvr>
                                      <p:to>
                                        <p:strVal val="visible"/>
                                      </p:to>
                                    </p:set>
                                    <p:anim calcmode="lin" valueType="num">
                                      <p:cBhvr additive="base">
                                        <p:cTn id="29" dur="500" fill="hold"/>
                                        <p:tgtEl>
                                          <p:spTgt spid="475160"/>
                                        </p:tgtEl>
                                        <p:attrNameLst>
                                          <p:attrName>ppt_x</p:attrName>
                                        </p:attrNameLst>
                                      </p:cBhvr>
                                      <p:tavLst>
                                        <p:tav tm="0">
                                          <p:val>
                                            <p:strVal val="0-#ppt_w/2"/>
                                          </p:val>
                                        </p:tav>
                                        <p:tav tm="100000">
                                          <p:val>
                                            <p:strVal val="#ppt_x"/>
                                          </p:val>
                                        </p:tav>
                                      </p:tavLst>
                                    </p:anim>
                                    <p:anim calcmode="lin" valueType="num">
                                      <p:cBhvr additive="base">
                                        <p:cTn id="30" dur="500" fill="hold"/>
                                        <p:tgtEl>
                                          <p:spTgt spid="475160"/>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475162"/>
                                        </p:tgtEl>
                                        <p:attrNameLst>
                                          <p:attrName>style.visibility</p:attrName>
                                        </p:attrNameLst>
                                      </p:cBhvr>
                                      <p:to>
                                        <p:strVal val="visible"/>
                                      </p:to>
                                    </p:set>
                                    <p:animEffect transition="in" filter="wipe(up)">
                                      <p:cBhvr>
                                        <p:cTn id="34" dur="500"/>
                                        <p:tgtEl>
                                          <p:spTgt spid="475162"/>
                                        </p:tgtEl>
                                      </p:cBhvr>
                                    </p:animEffect>
                                  </p:childTnLst>
                                </p:cTn>
                              </p:par>
                            </p:childTnLst>
                          </p:cTn>
                        </p:par>
                        <p:par>
                          <p:cTn id="35" fill="hold" nodeType="afterGroup">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75164"/>
                                        </p:tgtEl>
                                        <p:attrNameLst>
                                          <p:attrName>style.visibility</p:attrName>
                                        </p:attrNameLst>
                                      </p:cBhvr>
                                      <p:to>
                                        <p:strVal val="visible"/>
                                      </p:to>
                                    </p:set>
                                    <p:anim calcmode="lin" valueType="num">
                                      <p:cBhvr additive="base">
                                        <p:cTn id="38" dur="500" fill="hold"/>
                                        <p:tgtEl>
                                          <p:spTgt spid="475164"/>
                                        </p:tgtEl>
                                        <p:attrNameLst>
                                          <p:attrName>ppt_x</p:attrName>
                                        </p:attrNameLst>
                                      </p:cBhvr>
                                      <p:tavLst>
                                        <p:tav tm="0">
                                          <p:val>
                                            <p:strVal val="0-#ppt_w/2"/>
                                          </p:val>
                                        </p:tav>
                                        <p:tav tm="100000">
                                          <p:val>
                                            <p:strVal val="#ppt_x"/>
                                          </p:val>
                                        </p:tav>
                                      </p:tavLst>
                                    </p:anim>
                                    <p:anim calcmode="lin" valueType="num">
                                      <p:cBhvr additive="base">
                                        <p:cTn id="39" dur="500" fill="hold"/>
                                        <p:tgtEl>
                                          <p:spTgt spid="475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7" grpId="0" autoUpdateAnimBg="0"/>
      <p:bldP spid="475160" grpId="0" autoUpdateAnimBg="0"/>
      <p:bldP spid="475161" grpId="0" autoUpdateAnimBg="0"/>
      <p:bldP spid="475162" grpId="0" animBg="1"/>
      <p:bldP spid="475163" grpId="0" animBg="1"/>
      <p:bldP spid="47516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3" name="Rectangle 3"/>
          <p:cNvSpPr>
            <a:spLocks noGrp="1" noChangeArrowheads="1"/>
          </p:cNvSpPr>
          <p:nvPr>
            <p:ph type="title"/>
          </p:nvPr>
        </p:nvSpPr>
        <p:spPr>
          <a:xfrm>
            <a:off x="395288" y="304800"/>
            <a:ext cx="8569200" cy="819944"/>
          </a:xfrm>
        </p:spPr>
        <p:txBody>
          <a:bodyPr/>
          <a:lstStyle/>
          <a:p>
            <a:pPr algn="l" eaLnBrk="1" hangingPunct="1">
              <a:tabLst>
                <a:tab pos="1143000" algn="l"/>
              </a:tabLst>
              <a:defRPr/>
            </a:pPr>
            <a:r>
              <a:rPr altLang="en-US" sz="3200" cap="none" dirty="0">
                <a:solidFill>
                  <a:srgbClr val="EA0088"/>
                </a:solidFill>
                <a:latin typeface="Trebuchet MS" panose="020B0603020202020204" pitchFamily="34" charset="0"/>
              </a:rPr>
              <a:t>Probability Calculations for the </a:t>
            </a:r>
            <a:r>
              <a:rPr altLang="en-US" sz="3200" i="1" cap="none" dirty="0">
                <a:solidFill>
                  <a:srgbClr val="EA0088"/>
                </a:solidFill>
                <a:latin typeface="Trebuchet MS" panose="020B0603020202020204" pitchFamily="34" charset="0"/>
              </a:rPr>
              <a:t>t</a:t>
            </a:r>
            <a:r>
              <a:rPr altLang="en-US" sz="3200" cap="none" dirty="0">
                <a:solidFill>
                  <a:srgbClr val="EA0088"/>
                </a:solidFill>
                <a:latin typeface="Trebuchet MS" panose="020B0603020202020204" pitchFamily="34" charset="0"/>
              </a:rPr>
              <a:t> Distribution</a:t>
            </a:r>
          </a:p>
        </p:txBody>
      </p:sp>
      <p:sp>
        <p:nvSpPr>
          <p:cNvPr id="476162" name="Rectangle 2"/>
          <p:cNvSpPr>
            <a:spLocks noGrp="1" noChangeArrowheads="1"/>
          </p:cNvSpPr>
          <p:nvPr>
            <p:ph idx="1"/>
          </p:nvPr>
        </p:nvSpPr>
        <p:spPr>
          <a:xfrm>
            <a:off x="467544" y="1381472"/>
            <a:ext cx="8352928" cy="4495800"/>
          </a:xfrm>
        </p:spPr>
        <p:txBody>
          <a:bodyPr/>
          <a:lstStyle/>
          <a:p>
            <a:pPr marL="0" indent="0" algn="just" eaLnBrk="1" hangingPunct="1">
              <a:spcAft>
                <a:spcPts val="1200"/>
              </a:spcAft>
              <a:buNone/>
            </a:pPr>
            <a:r>
              <a:rPr lang="en-US" altLang="en-US" sz="2200" dirty="0">
                <a:latin typeface="Trebuchet MS" panose="020B0603020202020204" pitchFamily="34" charset="0"/>
                <a:cs typeface="Arial" charset="0"/>
              </a:rPr>
              <a:t>Like the z table, the t table provides critical values for various probabilities of interest but slightly in a different way.</a:t>
            </a:r>
          </a:p>
          <a:p>
            <a:pPr marL="0" indent="0" algn="just" eaLnBrk="1" hangingPunct="1">
              <a:spcAft>
                <a:spcPts val="1200"/>
              </a:spcAft>
              <a:buNone/>
            </a:pPr>
            <a:r>
              <a:rPr lang="en-US" altLang="en-US" sz="2200" dirty="0">
                <a:latin typeface="Trebuchet MS" panose="020B0603020202020204" pitchFamily="34" charset="0"/>
                <a:cs typeface="Arial" charset="0"/>
              </a:rPr>
              <a:t>The form of the (tail) probabilities that appear in Table 4, Appendix B, are:</a:t>
            </a:r>
          </a:p>
          <a:p>
            <a:pPr marL="0" indent="0" algn="just" eaLnBrk="1" hangingPunct="1">
              <a:spcAft>
                <a:spcPts val="1200"/>
              </a:spcAft>
              <a:buNone/>
            </a:pPr>
            <a:r>
              <a:rPr lang="en-US" altLang="en-US" sz="2200" dirty="0">
                <a:latin typeface="Trebuchet MS" panose="020B0603020202020204" pitchFamily="34" charset="0"/>
                <a:cs typeface="Arial" charset="0"/>
              </a:rPr>
              <a:t>		      P(t &gt; t</a:t>
            </a:r>
            <a:r>
              <a:rPr lang="en-US" altLang="en-US" sz="2200" baseline="-25000" dirty="0">
                <a:latin typeface="Trebuchet MS" panose="020B0603020202020204" pitchFamily="34" charset="0"/>
                <a:cs typeface="Arial" charset="0"/>
                <a:sym typeface="Symbol"/>
              </a:rPr>
              <a:t></a:t>
            </a:r>
            <a:r>
              <a:rPr lang="en-US" altLang="en-US" sz="2200" baseline="-25000" dirty="0">
                <a:latin typeface="Trebuchet MS" panose="020B0603020202020204" pitchFamily="34" charset="0"/>
                <a:cs typeface="Arial" charset="0"/>
              </a:rPr>
              <a:t>,</a:t>
            </a:r>
            <a:r>
              <a:rPr lang="en-US" altLang="en-US" sz="2200" baseline="-25000" dirty="0" err="1">
                <a:latin typeface="Trebuchet MS" panose="020B0603020202020204" pitchFamily="34" charset="0"/>
                <a:cs typeface="Arial" charset="0"/>
              </a:rPr>
              <a:t>d.f</a:t>
            </a:r>
            <a:r>
              <a:rPr lang="en-US" altLang="en-US" sz="2200" baseline="-25000" dirty="0">
                <a:latin typeface="Trebuchet MS" panose="020B0603020202020204" pitchFamily="34" charset="0"/>
                <a:cs typeface="Arial" charset="0"/>
              </a:rPr>
              <a:t>.</a:t>
            </a:r>
            <a:r>
              <a:rPr lang="en-US" altLang="en-US" sz="2200" dirty="0">
                <a:latin typeface="Trebuchet MS" panose="020B0603020202020204" pitchFamily="34" charset="0"/>
                <a:cs typeface="Arial" charset="0"/>
              </a:rPr>
              <a:t>) = </a:t>
            </a:r>
            <a:r>
              <a:rPr lang="en-US" altLang="en-US" sz="2200" dirty="0">
                <a:latin typeface="Trebuchet MS" panose="020B0603020202020204" pitchFamily="34" charset="0"/>
                <a:cs typeface="Arial" charset="0"/>
                <a:sym typeface="Symbol"/>
              </a:rPr>
              <a:t></a:t>
            </a:r>
            <a:endParaRPr lang="en-US" altLang="en-US" sz="2200" dirty="0">
              <a:latin typeface="Trebuchet MS" panose="020B0603020202020204" pitchFamily="34" charset="0"/>
              <a:cs typeface="Arial" charset="0"/>
            </a:endParaRPr>
          </a:p>
          <a:p>
            <a:pPr marL="0" indent="0" algn="just" eaLnBrk="1" hangingPunct="1">
              <a:spcAft>
                <a:spcPts val="1200"/>
              </a:spcAft>
              <a:buNone/>
            </a:pPr>
            <a:r>
              <a:rPr lang="en-US" altLang="en-US" sz="2200" dirty="0">
                <a:latin typeface="Trebuchet MS" panose="020B0603020202020204" pitchFamily="34" charset="0"/>
                <a:cs typeface="Arial" charset="0"/>
              </a:rPr>
              <a:t>For a given degree of freedom, and for a predetermined right-hand tail probability </a:t>
            </a:r>
            <a:r>
              <a:rPr lang="en-US" altLang="en-US" sz="2200" dirty="0">
                <a:latin typeface="Trebuchet MS" panose="020B0603020202020204" pitchFamily="34" charset="0"/>
                <a:cs typeface="Arial" charset="0"/>
                <a:sym typeface="Symbol"/>
              </a:rPr>
              <a:t></a:t>
            </a:r>
            <a:r>
              <a:rPr lang="en-US" altLang="en-US" sz="2200" dirty="0">
                <a:latin typeface="Trebuchet MS" panose="020B0603020202020204" pitchFamily="34" charset="0"/>
                <a:cs typeface="Arial" charset="0"/>
              </a:rPr>
              <a:t>, the entry in the table is the corresponding t</a:t>
            </a:r>
            <a:r>
              <a:rPr lang="en-US" altLang="en-US" sz="2200" baseline="-25000" dirty="0">
                <a:latin typeface="Trebuchet MS" panose="020B0603020202020204" pitchFamily="34" charset="0"/>
                <a:cs typeface="Arial" charset="0"/>
                <a:sym typeface="Symbol"/>
              </a:rPr>
              <a:t></a:t>
            </a:r>
            <a:r>
              <a:rPr lang="en-US" altLang="en-US" sz="2200" dirty="0">
                <a:latin typeface="Trebuchet MS" panose="020B0603020202020204" pitchFamily="34" charset="0"/>
                <a:cs typeface="Arial" charset="0"/>
              </a:rPr>
              <a:t>.</a:t>
            </a:r>
          </a:p>
          <a:p>
            <a:pPr marL="0" indent="0" algn="just" eaLnBrk="1" hangingPunct="1">
              <a:spcAft>
                <a:spcPts val="1200"/>
              </a:spcAft>
              <a:buNone/>
            </a:pPr>
            <a:r>
              <a:rPr lang="en-US" altLang="en-US" sz="2200" dirty="0">
                <a:latin typeface="Trebuchet MS" panose="020B0603020202020204" pitchFamily="34" charset="0"/>
                <a:cs typeface="Arial" charset="0"/>
              </a:rPr>
              <a:t>These values are used in computing interval estimates and performing hypothesis tests when </a:t>
            </a:r>
            <a:r>
              <a:rPr lang="en-US" altLang="en-US" sz="2200" dirty="0">
                <a:latin typeface="Trebuchet MS" panose="020B0603020202020204" pitchFamily="34" charset="0"/>
                <a:cs typeface="Arial" charset="0"/>
                <a:sym typeface="Symbol" pitchFamily="18" charset="2"/>
              </a:rPr>
              <a:t> is unknown</a:t>
            </a:r>
            <a:r>
              <a:rPr lang="en-US" altLang="en-US" sz="2200" dirty="0">
                <a:latin typeface="Trebuchet MS" panose="020B0603020202020204" pitchFamily="34" charset="0"/>
                <a:cs typeface="Arial" charset="0"/>
              </a:rPr>
              <a:t>.</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61</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76163"/>
                                        </p:tgtEl>
                                        <p:attrNameLst>
                                          <p:attrName>style.visibility</p:attrName>
                                        </p:attrNameLst>
                                      </p:cBhvr>
                                      <p:to>
                                        <p:strVal val="visible"/>
                                      </p:to>
                                    </p:set>
                                    <p:animEffect transition="in" filter="box(out)">
                                      <p:cBhvr>
                                        <p:cTn id="7" dur="500"/>
                                        <p:tgtEl>
                                          <p:spTgt spid="476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616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76162">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76162">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76162">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76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autoUpdateAnimBg="0"/>
      <p:bldP spid="476162"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219200" y="2895600"/>
          <a:ext cx="7113588" cy="2533650"/>
        </p:xfrm>
        <a:graphic>
          <a:graphicData uri="http://schemas.openxmlformats.org/presentationml/2006/ole">
            <mc:AlternateContent xmlns:mc="http://schemas.openxmlformats.org/markup-compatibility/2006">
              <mc:Choice xmlns:v="urn:schemas-microsoft-com:vml" Requires="v">
                <p:oleObj spid="_x0000_s63831" name="Worksheet" r:id="rId4" imgW="7225560" imgH="2863080" progId="Excel.Sheet.8">
                  <p:embed/>
                </p:oleObj>
              </mc:Choice>
              <mc:Fallback>
                <p:oleObj name="Worksheet" r:id="rId4" imgW="7225560" imgH="2863080" progId="Excel.Sheet.8">
                  <p:embed/>
                  <p:pic>
                    <p:nvPicPr>
                      <p:cNvPr id="0" name="Picture 2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95600"/>
                        <a:ext cx="7113588" cy="253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187" name="AutoShape 3"/>
          <p:cNvSpPr>
            <a:spLocks noChangeArrowheads="1"/>
          </p:cNvSpPr>
          <p:nvPr/>
        </p:nvSpPr>
        <p:spPr bwMode="auto">
          <a:xfrm>
            <a:off x="1600200" y="4038600"/>
            <a:ext cx="3429000" cy="3968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477188" name="AutoShape 4"/>
          <p:cNvSpPr>
            <a:spLocks noChangeArrowheads="1"/>
          </p:cNvSpPr>
          <p:nvPr/>
        </p:nvSpPr>
        <p:spPr bwMode="auto">
          <a:xfrm>
            <a:off x="4343400" y="2895600"/>
            <a:ext cx="742950" cy="23733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477191" name="Freeform 7"/>
          <p:cNvSpPr>
            <a:spLocks/>
          </p:cNvSpPr>
          <p:nvPr/>
        </p:nvSpPr>
        <p:spPr bwMode="auto">
          <a:xfrm>
            <a:off x="5029200" y="1206500"/>
            <a:ext cx="533400" cy="901700"/>
          </a:xfrm>
          <a:custGeom>
            <a:avLst/>
            <a:gdLst>
              <a:gd name="T0" fmla="*/ 2147483647 w 336"/>
              <a:gd name="T1" fmla="*/ 2147483647 h 568"/>
              <a:gd name="T2" fmla="*/ 2147483647 w 336"/>
              <a:gd name="T3" fmla="*/ 2147483647 h 568"/>
              <a:gd name="T4" fmla="*/ 2147483647 w 336"/>
              <a:gd name="T5" fmla="*/ 2147483647 h 568"/>
              <a:gd name="T6" fmla="*/ 0 w 336"/>
              <a:gd name="T7" fmla="*/ 2147483647 h 568"/>
              <a:gd name="T8" fmla="*/ 0 60000 65536"/>
              <a:gd name="T9" fmla="*/ 0 60000 65536"/>
              <a:gd name="T10" fmla="*/ 0 60000 65536"/>
              <a:gd name="T11" fmla="*/ 0 60000 65536"/>
              <a:gd name="T12" fmla="*/ 0 w 336"/>
              <a:gd name="T13" fmla="*/ 0 h 568"/>
              <a:gd name="T14" fmla="*/ 336 w 336"/>
              <a:gd name="T15" fmla="*/ 568 h 568"/>
            </a:gdLst>
            <a:ahLst/>
            <a:cxnLst>
              <a:cxn ang="T8">
                <a:pos x="T0" y="T1"/>
              </a:cxn>
              <a:cxn ang="T9">
                <a:pos x="T2" y="T3"/>
              </a:cxn>
              <a:cxn ang="T10">
                <a:pos x="T4" y="T5"/>
              </a:cxn>
              <a:cxn ang="T11">
                <a:pos x="T6" y="T7"/>
              </a:cxn>
            </a:cxnLst>
            <a:rect l="T12" t="T13" r="T14" b="T15"/>
            <a:pathLst>
              <a:path w="336" h="568">
                <a:moveTo>
                  <a:pt x="336" y="152"/>
                </a:moveTo>
                <a:cubicBezTo>
                  <a:pt x="244" y="76"/>
                  <a:pt x="152" y="0"/>
                  <a:pt x="144" y="56"/>
                </a:cubicBezTo>
                <a:cubicBezTo>
                  <a:pt x="136" y="112"/>
                  <a:pt x="312" y="408"/>
                  <a:pt x="288" y="488"/>
                </a:cubicBezTo>
                <a:cubicBezTo>
                  <a:pt x="264" y="568"/>
                  <a:pt x="132" y="552"/>
                  <a:pt x="0" y="5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graphicFrame>
        <p:nvGraphicFramePr>
          <p:cNvPr id="63498" name="Object 15"/>
          <p:cNvGraphicFramePr>
            <a:graphicFrameLocks noChangeAspect="1"/>
          </p:cNvGraphicFramePr>
          <p:nvPr/>
        </p:nvGraphicFramePr>
        <p:xfrm>
          <a:off x="2014538" y="4991100"/>
          <a:ext cx="457200" cy="322263"/>
        </p:xfrm>
        <a:graphic>
          <a:graphicData uri="http://schemas.openxmlformats.org/presentationml/2006/ole">
            <mc:AlternateContent xmlns:mc="http://schemas.openxmlformats.org/markup-compatibility/2006">
              <mc:Choice xmlns:v="urn:schemas-microsoft-com:vml" Requires="v">
                <p:oleObj spid="_x0000_s63832" name="Equation" r:id="rId6" imgW="139579" imgH="114201" progId="Equation.3">
                  <p:embed/>
                </p:oleObj>
              </mc:Choice>
              <mc:Fallback>
                <p:oleObj name="Equation" r:id="rId6" imgW="139579" imgH="114201" progId="Equation.3">
                  <p:embed/>
                  <p:pic>
                    <p:nvPicPr>
                      <p:cNvPr id="0" name="Picture 2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4538" y="4991100"/>
                        <a:ext cx="4572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9" name="Text Box 16"/>
          <p:cNvSpPr txBox="1">
            <a:spLocks noChangeArrowheads="1"/>
          </p:cNvSpPr>
          <p:nvPr/>
        </p:nvSpPr>
        <p:spPr bwMode="auto">
          <a:xfrm>
            <a:off x="3429000" y="2819400"/>
            <a:ext cx="48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a:latin typeface="Arial Narrow" pitchFamily="34" charset="0"/>
              </a:rPr>
              <a:t>t</a:t>
            </a:r>
            <a:r>
              <a:rPr lang="en-US" altLang="en-US" sz="1800">
                <a:latin typeface="Arial Narrow" pitchFamily="34" charset="0"/>
              </a:rPr>
              <a:t>.100</a:t>
            </a:r>
            <a:endParaRPr lang="en-US" altLang="en-US" sz="1800" baseline="0">
              <a:latin typeface="Arial Narrow" pitchFamily="34" charset="0"/>
            </a:endParaRPr>
          </a:p>
        </p:txBody>
      </p:sp>
      <p:sp>
        <p:nvSpPr>
          <p:cNvPr id="63500" name="Text Box 17"/>
          <p:cNvSpPr txBox="1">
            <a:spLocks noChangeArrowheads="1"/>
          </p:cNvSpPr>
          <p:nvPr/>
        </p:nvSpPr>
        <p:spPr bwMode="auto">
          <a:xfrm>
            <a:off x="4495800" y="2819400"/>
            <a:ext cx="411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a:latin typeface="Arial Narrow" pitchFamily="34" charset="0"/>
              </a:rPr>
              <a:t>t</a:t>
            </a:r>
            <a:r>
              <a:rPr lang="en-US" altLang="en-US" sz="1800">
                <a:latin typeface="Arial Narrow" pitchFamily="34" charset="0"/>
              </a:rPr>
              <a:t>.05</a:t>
            </a:r>
            <a:endParaRPr lang="en-US" altLang="en-US" sz="1800" baseline="0">
              <a:latin typeface="Arial Narrow" pitchFamily="34" charset="0"/>
            </a:endParaRPr>
          </a:p>
        </p:txBody>
      </p:sp>
      <p:sp>
        <p:nvSpPr>
          <p:cNvPr id="63501" name="Text Box 18"/>
          <p:cNvSpPr txBox="1">
            <a:spLocks noChangeArrowheads="1"/>
          </p:cNvSpPr>
          <p:nvPr/>
        </p:nvSpPr>
        <p:spPr bwMode="auto">
          <a:xfrm>
            <a:off x="5476875" y="2819400"/>
            <a:ext cx="48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a:latin typeface="Arial Narrow" pitchFamily="34" charset="0"/>
              </a:rPr>
              <a:t>t</a:t>
            </a:r>
            <a:r>
              <a:rPr lang="en-US" altLang="en-US" sz="1800">
                <a:latin typeface="Arial Narrow" pitchFamily="34" charset="0"/>
              </a:rPr>
              <a:t>.025</a:t>
            </a:r>
            <a:endParaRPr lang="en-US" altLang="en-US" sz="1800" baseline="0">
              <a:latin typeface="Arial Narrow" pitchFamily="34" charset="0"/>
            </a:endParaRPr>
          </a:p>
        </p:txBody>
      </p:sp>
      <p:sp>
        <p:nvSpPr>
          <p:cNvPr id="63502" name="Text Box 19"/>
          <p:cNvSpPr txBox="1">
            <a:spLocks noChangeArrowheads="1"/>
          </p:cNvSpPr>
          <p:nvPr/>
        </p:nvSpPr>
        <p:spPr bwMode="auto">
          <a:xfrm>
            <a:off x="6553200" y="2819400"/>
            <a:ext cx="411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a:latin typeface="Arial Narrow" pitchFamily="34" charset="0"/>
              </a:rPr>
              <a:t>t</a:t>
            </a:r>
            <a:r>
              <a:rPr lang="en-US" altLang="en-US" sz="1800">
                <a:latin typeface="Arial Narrow" pitchFamily="34" charset="0"/>
              </a:rPr>
              <a:t>.01</a:t>
            </a:r>
            <a:endParaRPr lang="en-US" altLang="en-US" sz="1800" baseline="0">
              <a:latin typeface="Arial Narrow" pitchFamily="34" charset="0"/>
            </a:endParaRPr>
          </a:p>
        </p:txBody>
      </p:sp>
      <p:sp>
        <p:nvSpPr>
          <p:cNvPr id="63503" name="Text Box 20"/>
          <p:cNvSpPr txBox="1">
            <a:spLocks noChangeArrowheads="1"/>
          </p:cNvSpPr>
          <p:nvPr/>
        </p:nvSpPr>
        <p:spPr bwMode="auto">
          <a:xfrm>
            <a:off x="7543800" y="2819400"/>
            <a:ext cx="48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1800" baseline="0">
                <a:latin typeface="Arial Narrow" pitchFamily="34" charset="0"/>
              </a:rPr>
              <a:t>t</a:t>
            </a:r>
            <a:r>
              <a:rPr lang="en-US" altLang="en-US" sz="1800">
                <a:latin typeface="Arial Narrow" pitchFamily="34" charset="0"/>
              </a:rPr>
              <a:t>.005</a:t>
            </a:r>
            <a:endParaRPr lang="en-US" altLang="en-US" sz="1800" baseline="0">
              <a:latin typeface="Arial Narrow" pitchFamily="34" charset="0"/>
            </a:endParaRPr>
          </a:p>
        </p:txBody>
      </p:sp>
      <p:grpSp>
        <p:nvGrpSpPr>
          <p:cNvPr id="5" name="Group 24"/>
          <p:cNvGrpSpPr>
            <a:grpSpLocks/>
          </p:cNvGrpSpPr>
          <p:nvPr/>
        </p:nvGrpSpPr>
        <p:grpSpPr bwMode="auto">
          <a:xfrm rot="5400000">
            <a:off x="914400" y="3581400"/>
            <a:ext cx="1066800" cy="304800"/>
            <a:chOff x="641" y="2033"/>
            <a:chExt cx="493" cy="143"/>
          </a:xfrm>
        </p:grpSpPr>
        <p:sp>
          <p:nvSpPr>
            <p:cNvPr id="63509" name="Rectangle 25"/>
            <p:cNvSpPr>
              <a:spLocks noChangeArrowheads="1"/>
            </p:cNvSpPr>
            <p:nvPr/>
          </p:nvSpPr>
          <p:spPr bwMode="auto">
            <a:xfrm>
              <a:off x="641" y="2033"/>
              <a:ext cx="493" cy="143"/>
            </a:xfrm>
            <a:prstGeom prst="rect">
              <a:avLst/>
            </a:prstGeom>
            <a:solidFill>
              <a:srgbClr val="000000"/>
            </a:solidFill>
            <a:ln w="17463">
              <a:solidFill>
                <a:srgbClr val="C0C0C0"/>
              </a:solidFill>
              <a:miter lim="800000"/>
              <a:headEnd/>
              <a:tailEnd/>
            </a:ln>
          </p:spPr>
          <p:txBody>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a:latin typeface="Times" charset="0"/>
              </a:endParaRPr>
            </a:p>
          </p:txBody>
        </p:sp>
        <p:sp>
          <p:nvSpPr>
            <p:cNvPr id="63510" name="Freeform 26"/>
            <p:cNvSpPr>
              <a:spLocks/>
            </p:cNvSpPr>
            <p:nvPr/>
          </p:nvSpPr>
          <p:spPr bwMode="auto">
            <a:xfrm>
              <a:off x="653" y="2036"/>
              <a:ext cx="473" cy="137"/>
            </a:xfrm>
            <a:custGeom>
              <a:avLst/>
              <a:gdLst>
                <a:gd name="T0" fmla="*/ 0 w 2836"/>
                <a:gd name="T1" fmla="*/ 0 h 818"/>
                <a:gd name="T2" fmla="*/ 0 w 2836"/>
                <a:gd name="T3" fmla="*/ 0 h 818"/>
                <a:gd name="T4" fmla="*/ 0 w 2836"/>
                <a:gd name="T5" fmla="*/ 0 h 818"/>
                <a:gd name="T6" fmla="*/ 0 w 2836"/>
                <a:gd name="T7" fmla="*/ 0 h 818"/>
                <a:gd name="T8" fmla="*/ 0 w 2836"/>
                <a:gd name="T9" fmla="*/ 0 h 818"/>
                <a:gd name="T10" fmla="*/ 0 w 2836"/>
                <a:gd name="T11" fmla="*/ 0 h 818"/>
                <a:gd name="T12" fmla="*/ 0 w 2836"/>
                <a:gd name="T13" fmla="*/ 0 h 818"/>
                <a:gd name="T14" fmla="*/ 0 w 2836"/>
                <a:gd name="T15" fmla="*/ 0 h 818"/>
                <a:gd name="T16" fmla="*/ 0 60000 65536"/>
                <a:gd name="T17" fmla="*/ 0 60000 65536"/>
                <a:gd name="T18" fmla="*/ 0 60000 65536"/>
                <a:gd name="T19" fmla="*/ 0 60000 65536"/>
                <a:gd name="T20" fmla="*/ 0 60000 65536"/>
                <a:gd name="T21" fmla="*/ 0 60000 65536"/>
                <a:gd name="T22" fmla="*/ 0 60000 65536"/>
                <a:gd name="T23" fmla="*/ 0 60000 65536"/>
                <a:gd name="T24" fmla="*/ 0 w 2836"/>
                <a:gd name="T25" fmla="*/ 0 h 818"/>
                <a:gd name="T26" fmla="*/ 2836 w 2836"/>
                <a:gd name="T27" fmla="*/ 818 h 8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36" h="818">
                  <a:moveTo>
                    <a:pt x="0" y="132"/>
                  </a:moveTo>
                  <a:lnTo>
                    <a:pt x="2386" y="132"/>
                  </a:lnTo>
                  <a:lnTo>
                    <a:pt x="2386" y="0"/>
                  </a:lnTo>
                  <a:lnTo>
                    <a:pt x="2836" y="422"/>
                  </a:lnTo>
                  <a:lnTo>
                    <a:pt x="2386" y="818"/>
                  </a:lnTo>
                  <a:lnTo>
                    <a:pt x="2386" y="685"/>
                  </a:lnTo>
                  <a:lnTo>
                    <a:pt x="0" y="685"/>
                  </a:lnTo>
                  <a:lnTo>
                    <a:pt x="0" y="132"/>
                  </a:lnTo>
                  <a:close/>
                </a:path>
              </a:pathLst>
            </a:custGeom>
            <a:solidFill>
              <a:srgbClr val="FFFFFF"/>
            </a:solidFill>
            <a:ln w="9525">
              <a:solidFill>
                <a:srgbClr val="C0C0C0"/>
              </a:solidFill>
              <a:round/>
              <a:headEnd/>
              <a:tailEnd/>
            </a:ln>
          </p:spPr>
          <p:txBody>
            <a:bodyPr/>
            <a:lstStyle/>
            <a:p>
              <a:endParaRPr lang="en-AU"/>
            </a:p>
          </p:txBody>
        </p:sp>
      </p:grpSp>
      <p:sp>
        <p:nvSpPr>
          <p:cNvPr id="477211" name="Freeform 27"/>
          <p:cNvSpPr>
            <a:spLocks/>
          </p:cNvSpPr>
          <p:nvPr/>
        </p:nvSpPr>
        <p:spPr bwMode="auto">
          <a:xfrm>
            <a:off x="4229100" y="2368551"/>
            <a:ext cx="1320800" cy="1746249"/>
          </a:xfrm>
          <a:custGeom>
            <a:avLst/>
            <a:gdLst>
              <a:gd name="T0" fmla="*/ 2147483647 w 832"/>
              <a:gd name="T1" fmla="*/ 2147483647 h 1008"/>
              <a:gd name="T2" fmla="*/ 2147483647 w 832"/>
              <a:gd name="T3" fmla="*/ 2147483647 h 1008"/>
              <a:gd name="T4" fmla="*/ 2147483647 w 832"/>
              <a:gd name="T5" fmla="*/ 2147483647 h 1008"/>
              <a:gd name="T6" fmla="*/ 2147483647 w 832"/>
              <a:gd name="T7" fmla="*/ 0 h 1008"/>
              <a:gd name="T8" fmla="*/ 0 60000 65536"/>
              <a:gd name="T9" fmla="*/ 0 60000 65536"/>
              <a:gd name="T10" fmla="*/ 0 60000 65536"/>
              <a:gd name="T11" fmla="*/ 0 60000 65536"/>
              <a:gd name="T12" fmla="*/ 0 w 832"/>
              <a:gd name="T13" fmla="*/ 0 h 1008"/>
              <a:gd name="T14" fmla="*/ 832 w 832"/>
              <a:gd name="T15" fmla="*/ 1008 h 1008"/>
            </a:gdLst>
            <a:ahLst/>
            <a:cxnLst>
              <a:cxn ang="T8">
                <a:pos x="T0" y="T1"/>
              </a:cxn>
              <a:cxn ang="T9">
                <a:pos x="T2" y="T3"/>
              </a:cxn>
              <a:cxn ang="T10">
                <a:pos x="T4" y="T5"/>
              </a:cxn>
              <a:cxn ang="T11">
                <a:pos x="T6" y="T7"/>
              </a:cxn>
            </a:cxnLst>
            <a:rect l="T12" t="T13" r="T14" b="T15"/>
            <a:pathLst>
              <a:path w="832" h="1008">
                <a:moveTo>
                  <a:pt x="312" y="1008"/>
                </a:moveTo>
                <a:cubicBezTo>
                  <a:pt x="572" y="676"/>
                  <a:pt x="832" y="344"/>
                  <a:pt x="792" y="192"/>
                </a:cubicBezTo>
                <a:cubicBezTo>
                  <a:pt x="752" y="40"/>
                  <a:pt x="144" y="128"/>
                  <a:pt x="72" y="96"/>
                </a:cubicBezTo>
                <a:cubicBezTo>
                  <a:pt x="0" y="64"/>
                  <a:pt x="180" y="32"/>
                  <a:pt x="36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477212" name="Freeform 28"/>
          <p:cNvSpPr>
            <a:spLocks/>
          </p:cNvSpPr>
          <p:nvPr/>
        </p:nvSpPr>
        <p:spPr bwMode="auto">
          <a:xfrm>
            <a:off x="4837112" y="1340768"/>
            <a:ext cx="1535088" cy="1661990"/>
          </a:xfrm>
          <a:custGeom>
            <a:avLst/>
            <a:gdLst>
              <a:gd name="T0" fmla="*/ 2147483647 w 1416"/>
              <a:gd name="T1" fmla="*/ 0 h 768"/>
              <a:gd name="T2" fmla="*/ 2147483647 w 1416"/>
              <a:gd name="T3" fmla="*/ 2147483647 h 768"/>
              <a:gd name="T4" fmla="*/ 0 w 1416"/>
              <a:gd name="T5" fmla="*/ 2147483647 h 768"/>
              <a:gd name="T6" fmla="*/ 0 60000 65536"/>
              <a:gd name="T7" fmla="*/ 0 60000 65536"/>
              <a:gd name="T8" fmla="*/ 0 60000 65536"/>
              <a:gd name="T9" fmla="*/ 0 w 1416"/>
              <a:gd name="T10" fmla="*/ 0 h 768"/>
              <a:gd name="T11" fmla="*/ 1416 w 1416"/>
              <a:gd name="T12" fmla="*/ 768 h 768"/>
            </a:gdLst>
            <a:ahLst/>
            <a:cxnLst>
              <a:cxn ang="T6">
                <a:pos x="T0" y="T1"/>
              </a:cxn>
              <a:cxn ang="T7">
                <a:pos x="T2" y="T3"/>
              </a:cxn>
              <a:cxn ang="T8">
                <a:pos x="T4" y="T5"/>
              </a:cxn>
            </a:cxnLst>
            <a:rect l="T9" t="T10" r="T11" b="T12"/>
            <a:pathLst>
              <a:path w="1416" h="768">
                <a:moveTo>
                  <a:pt x="720" y="0"/>
                </a:moveTo>
                <a:cubicBezTo>
                  <a:pt x="1068" y="176"/>
                  <a:pt x="1416" y="352"/>
                  <a:pt x="1296" y="480"/>
                </a:cubicBezTo>
                <a:cubicBezTo>
                  <a:pt x="1176" y="608"/>
                  <a:pt x="588" y="688"/>
                  <a:pt x="0" y="76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pic>
        <p:nvPicPr>
          <p:cNvPr id="63554" name="Picture 6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62225" y="901701"/>
            <a:ext cx="34385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92080" y="1516336"/>
            <a:ext cx="679301" cy="256480"/>
          </a:xfrm>
          <a:prstGeom prst="rect">
            <a:avLst/>
          </a:prstGeom>
          <a:noFill/>
        </p:spPr>
        <p:txBody>
          <a:bodyPr wrap="square" rtlCol="0">
            <a:spAutoFit/>
          </a:bodyPr>
          <a:lstStyle/>
          <a:p>
            <a:r>
              <a:rPr lang="en-AU" sz="1600" dirty="0">
                <a:latin typeface="Arial" panose="020B0604020202020204" pitchFamily="34" charset="0"/>
                <a:cs typeface="Arial" panose="020B0604020202020204" pitchFamily="34" charset="0"/>
              </a:rPr>
              <a:t>=0.05</a:t>
            </a:r>
          </a:p>
        </p:txBody>
      </p:sp>
      <p:sp>
        <p:nvSpPr>
          <p:cNvPr id="32" name="TextBox 31"/>
          <p:cNvSpPr txBox="1"/>
          <p:nvPr/>
        </p:nvSpPr>
        <p:spPr>
          <a:xfrm>
            <a:off x="4616599" y="762557"/>
            <a:ext cx="679301" cy="307777"/>
          </a:xfrm>
          <a:prstGeom prst="rect">
            <a:avLst/>
          </a:prstGeom>
          <a:noFill/>
        </p:spPr>
        <p:txBody>
          <a:bodyPr wrap="square" rtlCol="0">
            <a:spAutoFit/>
          </a:bodyPr>
          <a:lstStyle/>
          <a:p>
            <a:r>
              <a:rPr lang="en-AU" sz="1400" i="1" baseline="0" dirty="0">
                <a:latin typeface="Arial" panose="020B0604020202020204" pitchFamily="34" charset="0"/>
                <a:cs typeface="Arial" panose="020B0604020202020204" pitchFamily="34" charset="0"/>
              </a:rPr>
              <a:t>t</a:t>
            </a:r>
            <a:r>
              <a:rPr lang="en-AU" sz="1400" dirty="0">
                <a:latin typeface="Arial" panose="020B0604020202020204" pitchFamily="34" charset="0"/>
                <a:cs typeface="Arial" panose="020B0604020202020204" pitchFamily="34" charset="0"/>
              </a:rPr>
              <a:t>20</a:t>
            </a:r>
          </a:p>
        </p:txBody>
      </p:sp>
      <p:sp>
        <p:nvSpPr>
          <p:cNvPr id="33" name="TextBox 32"/>
          <p:cNvSpPr txBox="1"/>
          <p:nvPr/>
        </p:nvSpPr>
        <p:spPr>
          <a:xfrm>
            <a:off x="5662612" y="962370"/>
            <a:ext cx="1461244" cy="307777"/>
          </a:xfrm>
          <a:prstGeom prst="rect">
            <a:avLst/>
          </a:prstGeom>
          <a:noFill/>
        </p:spPr>
        <p:txBody>
          <a:bodyPr wrap="square" rtlCol="0">
            <a:spAutoFit/>
          </a:bodyPr>
          <a:lstStyle/>
          <a:p>
            <a:r>
              <a:rPr lang="en-AU" sz="1400" b="1" i="1" baseline="0" dirty="0">
                <a:latin typeface="Arial" panose="020B0604020202020204" pitchFamily="34" charset="0"/>
                <a:cs typeface="Arial" panose="020B0604020202020204" pitchFamily="34" charset="0"/>
              </a:rPr>
              <a:t>t</a:t>
            </a:r>
            <a:r>
              <a:rPr lang="en-AU" sz="1400" b="1" dirty="0">
                <a:latin typeface="Arial" panose="020B0604020202020204" pitchFamily="34" charset="0"/>
                <a:cs typeface="Arial" panose="020B0604020202020204" pitchFamily="34" charset="0"/>
              </a:rPr>
              <a:t>0.05,20</a:t>
            </a:r>
            <a:r>
              <a:rPr lang="en-AU" sz="1400" b="1" baseline="0" dirty="0">
                <a:latin typeface="Arial" panose="020B0604020202020204" pitchFamily="34" charset="0"/>
                <a:cs typeface="Arial" panose="020B0604020202020204" pitchFamily="34" charset="0"/>
              </a:rPr>
              <a:t> = 1.725</a:t>
            </a:r>
            <a:endParaRPr lang="en-AU" sz="1400" b="1" dirty="0">
              <a:latin typeface="Arial" panose="020B0604020202020204" pitchFamily="34" charset="0"/>
              <a:cs typeface="Arial" panose="020B0604020202020204" pitchFamily="34" charset="0"/>
            </a:endParaRPr>
          </a:p>
        </p:txBody>
      </p:sp>
      <p:sp>
        <p:nvSpPr>
          <p:cNvPr id="2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62</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71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7212"/>
                                        </p:tgtEl>
                                        <p:attrNameLst>
                                          <p:attrName>style.visibility</p:attrName>
                                        </p:attrNameLst>
                                      </p:cBhvr>
                                      <p:to>
                                        <p:strVal val="visible"/>
                                      </p:to>
                                    </p:set>
                                    <p:animEffect transition="in" filter="wipe(up)">
                                      <p:cBhvr>
                                        <p:cTn id="11" dur="500"/>
                                        <p:tgtEl>
                                          <p:spTgt spid="477212"/>
                                        </p:tgtEl>
                                      </p:cBhvr>
                                    </p:animEffect>
                                  </p:childTnLst>
                                  <p:subTnLst>
                                    <p:set>
                                      <p:cBhvr override="childStyle">
                                        <p:cTn dur="1" fill="hold" display="0" masterRel="nextClick" afterEffect="1"/>
                                        <p:tgtEl>
                                          <p:spTgt spid="477212"/>
                                        </p:tgtEl>
                                        <p:attrNameLst>
                                          <p:attrName>style.visibility</p:attrName>
                                        </p:attrNameLst>
                                      </p:cBhvr>
                                      <p:to>
                                        <p:strVal val="hidden"/>
                                      </p:to>
                                    </p:set>
                                  </p:subTnLst>
                                </p:cTn>
                              </p:par>
                            </p:childTnLst>
                          </p:cTn>
                        </p:par>
                        <p:par>
                          <p:cTn id="12" fill="hold" nodeType="afterGroup">
                            <p:stCondLst>
                              <p:cond delay="500"/>
                            </p:stCondLst>
                            <p:childTnLst>
                              <p:par>
                                <p:cTn id="13" presetID="17" presetClass="entr" presetSubtype="1" fill="hold" grpId="0" nodeType="afterEffect">
                                  <p:stCondLst>
                                    <p:cond delay="500"/>
                                  </p:stCondLst>
                                  <p:childTnLst>
                                    <p:set>
                                      <p:cBhvr>
                                        <p:cTn id="14" dur="1" fill="hold">
                                          <p:stCondLst>
                                            <p:cond delay="0"/>
                                          </p:stCondLst>
                                        </p:cTn>
                                        <p:tgtEl>
                                          <p:spTgt spid="477188"/>
                                        </p:tgtEl>
                                        <p:attrNameLst>
                                          <p:attrName>style.visibility</p:attrName>
                                        </p:attrNameLst>
                                      </p:cBhvr>
                                      <p:to>
                                        <p:strVal val="visible"/>
                                      </p:to>
                                    </p:set>
                                    <p:anim calcmode="lin" valueType="num">
                                      <p:cBhvr>
                                        <p:cTn id="15" dur="500" fill="hold"/>
                                        <p:tgtEl>
                                          <p:spTgt spid="477188"/>
                                        </p:tgtEl>
                                        <p:attrNameLst>
                                          <p:attrName>ppt_x</p:attrName>
                                        </p:attrNameLst>
                                      </p:cBhvr>
                                      <p:tavLst>
                                        <p:tav tm="0">
                                          <p:val>
                                            <p:strVal val="#ppt_x"/>
                                          </p:val>
                                        </p:tav>
                                        <p:tav tm="100000">
                                          <p:val>
                                            <p:strVal val="#ppt_x"/>
                                          </p:val>
                                        </p:tav>
                                      </p:tavLst>
                                    </p:anim>
                                    <p:anim calcmode="lin" valueType="num">
                                      <p:cBhvr>
                                        <p:cTn id="16" dur="500" fill="hold"/>
                                        <p:tgtEl>
                                          <p:spTgt spid="477188"/>
                                        </p:tgtEl>
                                        <p:attrNameLst>
                                          <p:attrName>ppt_y</p:attrName>
                                        </p:attrNameLst>
                                      </p:cBhvr>
                                      <p:tavLst>
                                        <p:tav tm="0">
                                          <p:val>
                                            <p:strVal val="#ppt_y-#ppt_h/2"/>
                                          </p:val>
                                        </p:tav>
                                        <p:tav tm="100000">
                                          <p:val>
                                            <p:strVal val="#ppt_y"/>
                                          </p:val>
                                        </p:tav>
                                      </p:tavLst>
                                    </p:anim>
                                    <p:anim calcmode="lin" valueType="num">
                                      <p:cBhvr>
                                        <p:cTn id="17" dur="500" fill="hold"/>
                                        <p:tgtEl>
                                          <p:spTgt spid="477188"/>
                                        </p:tgtEl>
                                        <p:attrNameLst>
                                          <p:attrName>ppt_w</p:attrName>
                                        </p:attrNameLst>
                                      </p:cBhvr>
                                      <p:tavLst>
                                        <p:tav tm="0">
                                          <p:val>
                                            <p:strVal val="#ppt_w"/>
                                          </p:val>
                                        </p:tav>
                                        <p:tav tm="100000">
                                          <p:val>
                                            <p:strVal val="#ppt_w"/>
                                          </p:val>
                                        </p:tav>
                                      </p:tavLst>
                                    </p:anim>
                                    <p:anim calcmode="lin" valueType="num">
                                      <p:cBhvr>
                                        <p:cTn id="18" dur="500" fill="hold"/>
                                        <p:tgtEl>
                                          <p:spTgt spid="47718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ppt_h/2"/>
                                          </p:val>
                                        </p:tav>
                                        <p:tav tm="100000">
                                          <p:val>
                                            <p:strVal val="#ppt_y"/>
                                          </p:val>
                                        </p:tav>
                                      </p:tavLst>
                                    </p:anim>
                                    <p:anim calcmode="lin" valueType="num">
                                      <p:cBhvr>
                                        <p:cTn id="25" dur="500" fill="hold"/>
                                        <p:tgtEl>
                                          <p:spTgt spid="5"/>
                                        </p:tgtEl>
                                        <p:attrNameLst>
                                          <p:attrName>ppt_w</p:attrName>
                                        </p:attrNameLst>
                                      </p:cBhvr>
                                      <p:tavLst>
                                        <p:tav tm="0">
                                          <p:val>
                                            <p:strVal val="#ppt_w"/>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477187"/>
                                        </p:tgtEl>
                                        <p:attrNameLst>
                                          <p:attrName>style.visibility</p:attrName>
                                        </p:attrNameLst>
                                      </p:cBhvr>
                                      <p:to>
                                        <p:strVal val="visible"/>
                                      </p:to>
                                    </p:set>
                                    <p:anim calcmode="lin" valueType="num">
                                      <p:cBhvr>
                                        <p:cTn id="30" dur="500" fill="hold"/>
                                        <p:tgtEl>
                                          <p:spTgt spid="477187"/>
                                        </p:tgtEl>
                                        <p:attrNameLst>
                                          <p:attrName>ppt_x</p:attrName>
                                        </p:attrNameLst>
                                      </p:cBhvr>
                                      <p:tavLst>
                                        <p:tav tm="0">
                                          <p:val>
                                            <p:strVal val="#ppt_x-#ppt_w/2"/>
                                          </p:val>
                                        </p:tav>
                                        <p:tav tm="100000">
                                          <p:val>
                                            <p:strVal val="#ppt_x"/>
                                          </p:val>
                                        </p:tav>
                                      </p:tavLst>
                                    </p:anim>
                                    <p:anim calcmode="lin" valueType="num">
                                      <p:cBhvr>
                                        <p:cTn id="31" dur="500" fill="hold"/>
                                        <p:tgtEl>
                                          <p:spTgt spid="477187"/>
                                        </p:tgtEl>
                                        <p:attrNameLst>
                                          <p:attrName>ppt_y</p:attrName>
                                        </p:attrNameLst>
                                      </p:cBhvr>
                                      <p:tavLst>
                                        <p:tav tm="0">
                                          <p:val>
                                            <p:strVal val="#ppt_y"/>
                                          </p:val>
                                        </p:tav>
                                        <p:tav tm="100000">
                                          <p:val>
                                            <p:strVal val="#ppt_y"/>
                                          </p:val>
                                        </p:tav>
                                      </p:tavLst>
                                    </p:anim>
                                    <p:anim calcmode="lin" valueType="num">
                                      <p:cBhvr>
                                        <p:cTn id="32" dur="500" fill="hold"/>
                                        <p:tgtEl>
                                          <p:spTgt spid="477187"/>
                                        </p:tgtEl>
                                        <p:attrNameLst>
                                          <p:attrName>ppt_w</p:attrName>
                                        </p:attrNameLst>
                                      </p:cBhvr>
                                      <p:tavLst>
                                        <p:tav tm="0">
                                          <p:val>
                                            <p:fltVal val="0"/>
                                          </p:val>
                                        </p:tav>
                                        <p:tav tm="100000">
                                          <p:val>
                                            <p:strVal val="#ppt_w"/>
                                          </p:val>
                                        </p:tav>
                                      </p:tavLst>
                                    </p:anim>
                                    <p:anim calcmode="lin" valueType="num">
                                      <p:cBhvr>
                                        <p:cTn id="33" dur="500" fill="hold"/>
                                        <p:tgtEl>
                                          <p:spTgt spid="477187"/>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1000"/>
                            </p:stCondLst>
                            <p:childTnLst>
                              <p:par>
                                <p:cTn id="35" presetID="22" presetClass="entr" presetSubtype="4" fill="hold" grpId="0" nodeType="afterEffect">
                                  <p:stCondLst>
                                    <p:cond delay="500"/>
                                  </p:stCondLst>
                                  <p:childTnLst>
                                    <p:set>
                                      <p:cBhvr>
                                        <p:cTn id="36" dur="1" fill="hold">
                                          <p:stCondLst>
                                            <p:cond delay="0"/>
                                          </p:stCondLst>
                                        </p:cTn>
                                        <p:tgtEl>
                                          <p:spTgt spid="477211"/>
                                        </p:tgtEl>
                                        <p:attrNameLst>
                                          <p:attrName>style.visibility</p:attrName>
                                        </p:attrNameLst>
                                      </p:cBhvr>
                                      <p:to>
                                        <p:strVal val="visible"/>
                                      </p:to>
                                    </p:set>
                                    <p:animEffect transition="in" filter="wipe(down)">
                                      <p:cBhvr>
                                        <p:cTn id="37" dur="500"/>
                                        <p:tgtEl>
                                          <p:spTgt spid="47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animBg="1"/>
      <p:bldP spid="477188" grpId="0" animBg="1"/>
      <p:bldP spid="477191" grpId="0" animBg="1"/>
      <p:bldP spid="477211" grpId="0" animBg="1"/>
      <p:bldP spid="477212"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179512" y="404664"/>
            <a:ext cx="8496176" cy="792163"/>
          </a:xfrm>
        </p:spPr>
        <p:txBody>
          <a:bodyPr/>
          <a:lstStyle/>
          <a:p>
            <a:pPr algn="l" eaLnBrk="1" hangingPunct="1">
              <a:defRPr/>
            </a:pPr>
            <a:r>
              <a:rPr altLang="en-US" sz="3600" cap="none" dirty="0">
                <a:solidFill>
                  <a:srgbClr val="EA0088"/>
                </a:solidFill>
                <a:latin typeface="Trebuchet MS" panose="020B0603020202020204" pitchFamily="34" charset="0"/>
              </a:rPr>
              <a:t>10.3 Estimating the population mean </a:t>
            </a:r>
            <a:r>
              <a:rPr altLang="en-US" sz="3600" cap="none" dirty="0">
                <a:solidFill>
                  <a:srgbClr val="EA0088"/>
                </a:solidFill>
                <a:latin typeface="Trebuchet MS" panose="020B0603020202020204" pitchFamily="34" charset="0"/>
                <a:sym typeface="Symbol" charset="2"/>
              </a:rPr>
              <a:t> </a:t>
            </a:r>
            <a:r>
              <a:rPr altLang="en-US" sz="3600" cap="none" dirty="0">
                <a:solidFill>
                  <a:srgbClr val="EA0088"/>
                </a:solidFill>
                <a:latin typeface="Trebuchet MS" panose="020B0603020202020204" pitchFamily="34" charset="0"/>
              </a:rPr>
              <a:t>when population variance </a:t>
            </a:r>
            <a:r>
              <a:rPr altLang="en-US" sz="3600" cap="none" dirty="0">
                <a:solidFill>
                  <a:srgbClr val="EA0088"/>
                </a:solidFill>
                <a:latin typeface="Trebuchet MS" panose="020B0603020202020204" pitchFamily="34" charset="0"/>
                <a:sym typeface="Symbol" charset="2"/>
              </a:rPr>
              <a:t></a:t>
            </a:r>
            <a:r>
              <a:rPr altLang="en-US" sz="3600" cap="none" baseline="30000" dirty="0">
                <a:solidFill>
                  <a:srgbClr val="EA0088"/>
                </a:solidFill>
                <a:latin typeface="Trebuchet MS" panose="020B0603020202020204" pitchFamily="34" charset="0"/>
                <a:sym typeface="Symbol" charset="2"/>
              </a:rPr>
              <a:t>2</a:t>
            </a:r>
            <a:r>
              <a:rPr altLang="en-US" sz="3600" cap="none" dirty="0">
                <a:solidFill>
                  <a:srgbClr val="EA0088"/>
                </a:solidFill>
                <a:latin typeface="Trebuchet MS" panose="020B0603020202020204" pitchFamily="34" charset="0"/>
              </a:rPr>
              <a:t> is unknown</a:t>
            </a:r>
          </a:p>
        </p:txBody>
      </p:sp>
      <p:sp>
        <p:nvSpPr>
          <p:cNvPr id="478211" name="Rectangle 3"/>
          <p:cNvSpPr>
            <a:spLocks noGrp="1" noChangeArrowheads="1"/>
          </p:cNvSpPr>
          <p:nvPr>
            <p:ph idx="1"/>
          </p:nvPr>
        </p:nvSpPr>
        <p:spPr>
          <a:xfrm>
            <a:off x="755576" y="1484784"/>
            <a:ext cx="7772400" cy="914400"/>
          </a:xfrm>
        </p:spPr>
        <p:txBody>
          <a:bodyPr/>
          <a:lstStyle/>
          <a:p>
            <a:pPr marL="0" indent="0" algn="just" eaLnBrk="1" hangingPunct="1">
              <a:buNone/>
            </a:pPr>
            <a:r>
              <a:rPr lang="en-US" altLang="en-US" sz="2400" dirty="0">
                <a:latin typeface="Trebuchet MS" panose="020B0603020202020204" pitchFamily="34" charset="0"/>
                <a:cs typeface="Arial" charset="0"/>
              </a:rPr>
              <a:t>When </a:t>
            </a:r>
            <a:r>
              <a:rPr lang="en-US" altLang="en-US" sz="2400" dirty="0">
                <a:latin typeface="Trebuchet MS" panose="020B0603020202020204" pitchFamily="34" charset="0"/>
                <a:cs typeface="Arial" charset="0"/>
                <a:sym typeface="Symbol"/>
              </a:rPr>
              <a:t> is unknown and if </a:t>
            </a:r>
            <a:r>
              <a:rPr lang="en-US" altLang="en-US" sz="2400" dirty="0">
                <a:latin typeface="Trebuchet MS" panose="020B0603020202020204" pitchFamily="34" charset="0"/>
                <a:cs typeface="Arial" charset="0"/>
              </a:rPr>
              <a:t>the population (X) is normally distributed, then a 100(1-</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 confidence interval estimator of </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 is</a:t>
            </a:r>
          </a:p>
          <a:p>
            <a:pPr algn="just" eaLnBrk="1" hangingPunct="1"/>
            <a:endParaRPr lang="en-US" altLang="en-US" sz="2400" dirty="0">
              <a:latin typeface="Trebuchet MS" panose="020B0603020202020204" pitchFamily="34" charset="0"/>
              <a:cs typeface="Arial" charset="0"/>
            </a:endParaRPr>
          </a:p>
          <a:p>
            <a:pPr algn="just" eaLnBrk="1" hangingPunct="1"/>
            <a:endParaRPr lang="en-US" altLang="en-US" sz="2400" dirty="0">
              <a:latin typeface="Trebuchet MS" panose="020B0603020202020204" pitchFamily="34" charset="0"/>
              <a:cs typeface="Arial" charset="0"/>
            </a:endParaRPr>
          </a:p>
          <a:p>
            <a:pPr algn="just" eaLnBrk="1" hangingPunct="1"/>
            <a:endParaRPr lang="en-US" altLang="en-US" sz="2400" dirty="0">
              <a:latin typeface="Trebuchet MS" panose="020B0603020202020204" pitchFamily="34" charset="0"/>
              <a:cs typeface="Arial" charset="0"/>
            </a:endParaRPr>
          </a:p>
          <a:p>
            <a:pPr marL="0" indent="0" algn="just" eaLnBrk="1" hangingPunct="1">
              <a:buNone/>
            </a:pPr>
            <a:r>
              <a:rPr lang="en-US" altLang="en-US" sz="2400" dirty="0">
                <a:latin typeface="Trebuchet MS" panose="020B0603020202020204" pitchFamily="34" charset="0"/>
                <a:cs typeface="Arial" charset="0"/>
              </a:rPr>
              <a:t>Note that we can approximate </a:t>
            </a:r>
            <a:r>
              <a:rPr lang="en-US" altLang="en-US" sz="2400" i="1" dirty="0">
                <a:latin typeface="Trebuchet MS" panose="020B0603020202020204" pitchFamily="34" charset="0"/>
                <a:cs typeface="Arial" charset="0"/>
              </a:rPr>
              <a:t>t</a:t>
            </a:r>
            <a:r>
              <a:rPr lang="en-US" altLang="en-US" sz="2400" baseline="-25000" dirty="0">
                <a:latin typeface="Trebuchet MS" panose="020B0603020202020204" pitchFamily="34" charset="0"/>
                <a:cs typeface="Arial" charset="0"/>
                <a:sym typeface="Symbol"/>
              </a:rPr>
              <a:t>/2,</a:t>
            </a:r>
            <a:r>
              <a:rPr lang="en-US" altLang="en-US" sz="2400" i="1" baseline="-25000" dirty="0">
                <a:latin typeface="Trebuchet MS" panose="020B0603020202020204" pitchFamily="34" charset="0"/>
                <a:cs typeface="Arial" charset="0"/>
                <a:sym typeface="Symbol"/>
              </a:rPr>
              <a:t>n</a:t>
            </a:r>
            <a:r>
              <a:rPr lang="en-US" altLang="en-US" sz="2400" baseline="-25000" dirty="0">
                <a:latin typeface="Trebuchet MS" panose="020B0603020202020204" pitchFamily="34" charset="0"/>
                <a:cs typeface="Arial" charset="0"/>
                <a:sym typeface="Symbol"/>
              </a:rPr>
              <a:t>-1</a:t>
            </a:r>
            <a:r>
              <a:rPr lang="en-US" altLang="en-US" sz="2400" dirty="0">
                <a:latin typeface="Trebuchet MS" panose="020B0603020202020204" pitchFamily="34" charset="0"/>
                <a:cs typeface="Arial" charset="0"/>
                <a:sym typeface="Symbol"/>
              </a:rPr>
              <a:t> by </a:t>
            </a:r>
            <a:r>
              <a:rPr lang="en-US" altLang="en-US" sz="2400" i="1" dirty="0">
                <a:latin typeface="Trebuchet MS" panose="020B0603020202020204" pitchFamily="34" charset="0"/>
                <a:cs typeface="Arial" charset="0"/>
              </a:rPr>
              <a:t>z</a:t>
            </a:r>
            <a:r>
              <a:rPr lang="en-US" altLang="en-US" sz="2400" baseline="-25000" dirty="0">
                <a:latin typeface="Trebuchet MS" panose="020B0603020202020204" pitchFamily="34" charset="0"/>
                <a:cs typeface="Arial" charset="0"/>
                <a:sym typeface="Symbol"/>
              </a:rPr>
              <a:t>/2</a:t>
            </a:r>
            <a:r>
              <a:rPr lang="en-US" altLang="en-US" sz="2400" dirty="0">
                <a:latin typeface="Trebuchet MS" panose="020B0603020202020204" pitchFamily="34" charset="0"/>
                <a:cs typeface="Arial" charset="0"/>
                <a:sym typeface="Symbol"/>
              </a:rPr>
              <a:t> for large values of </a:t>
            </a:r>
            <a:r>
              <a:rPr lang="en-US" altLang="en-US" sz="2400" i="1" dirty="0">
                <a:latin typeface="Trebuchet MS" panose="020B0603020202020204" pitchFamily="34" charset="0"/>
                <a:cs typeface="Arial" charset="0"/>
                <a:sym typeface="Symbol"/>
              </a:rPr>
              <a:t>n</a:t>
            </a:r>
            <a:r>
              <a:rPr lang="en-US" altLang="en-US" sz="2400" dirty="0">
                <a:latin typeface="Trebuchet MS" panose="020B0603020202020204" pitchFamily="34" charset="0"/>
                <a:cs typeface="Arial" charset="0"/>
                <a:sym typeface="Symbol"/>
              </a:rPr>
              <a:t> (</a:t>
            </a:r>
            <a:r>
              <a:rPr lang="en-US" altLang="en-US" sz="2400" i="1" dirty="0">
                <a:latin typeface="Trebuchet MS" panose="020B0603020202020204" pitchFamily="34" charset="0"/>
                <a:cs typeface="Arial" charset="0"/>
                <a:sym typeface="Symbol"/>
              </a:rPr>
              <a:t>n</a:t>
            </a:r>
            <a:r>
              <a:rPr lang="en-US" altLang="en-US" sz="2400" dirty="0">
                <a:latin typeface="Trebuchet MS" panose="020B0603020202020204" pitchFamily="34" charset="0"/>
                <a:cs typeface="Arial" charset="0"/>
                <a:sym typeface="Symbol"/>
              </a:rPr>
              <a:t> &gt; 200).</a:t>
            </a:r>
            <a:endParaRPr lang="en-US" altLang="en-US" sz="2400" dirty="0">
              <a:latin typeface="Trebuchet MS" panose="020B0603020202020204" pitchFamily="34"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95440354"/>
              </p:ext>
            </p:extLst>
          </p:nvPr>
        </p:nvGraphicFramePr>
        <p:xfrm>
          <a:off x="1868488" y="2924175"/>
          <a:ext cx="5118100" cy="819150"/>
        </p:xfrm>
        <a:graphic>
          <a:graphicData uri="http://schemas.openxmlformats.org/presentationml/2006/ole">
            <mc:AlternateContent xmlns:mc="http://schemas.openxmlformats.org/markup-compatibility/2006">
              <mc:Choice xmlns:v="urn:schemas-microsoft-com:vml" Requires="v">
                <p:oleObj spid="_x0000_s64677" name="Equation" r:id="rId4" imgW="2463800" imgH="393700" progId="Equation.DSMT4">
                  <p:embed/>
                </p:oleObj>
              </mc:Choice>
              <mc:Fallback>
                <p:oleObj name="Equation" r:id="rId4" imgW="2463800" imgH="393700" progId="Equation.DSMT4">
                  <p:embed/>
                  <p:pic>
                    <p:nvPicPr>
                      <p:cNvPr id="0" name="Picture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488" y="2924175"/>
                        <a:ext cx="51181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63</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82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8211">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478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utoUpdateAnimBg="0"/>
      <p:bldP spid="478211" grpId="0" uiExpand="1"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5" y="1517898"/>
            <a:ext cx="7704857" cy="18749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2"/>
          <p:cNvSpPr>
            <a:spLocks noGrp="1" noChangeArrowheads="1"/>
          </p:cNvSpPr>
          <p:nvPr>
            <p:ph type="title"/>
          </p:nvPr>
        </p:nvSpPr>
        <p:spPr>
          <a:xfrm>
            <a:off x="395536" y="404664"/>
            <a:ext cx="7920038" cy="792163"/>
          </a:xfrm>
        </p:spPr>
        <p:txBody>
          <a:bodyPr/>
          <a:lstStyle/>
          <a:p>
            <a:pPr algn="l" eaLnBrk="1" hangingPunct="1">
              <a:defRPr/>
            </a:pPr>
            <a:r>
              <a:rPr altLang="en-US" sz="3600" cap="none" dirty="0">
                <a:solidFill>
                  <a:srgbClr val="EA0088"/>
                </a:solidFill>
                <a:latin typeface="Trebuchet MS" panose="020B0603020202020204" pitchFamily="34" charset="0"/>
              </a:rPr>
              <a:t>Estimating </a:t>
            </a:r>
            <a:r>
              <a:rPr altLang="en-US" sz="3600" cap="none" dirty="0">
                <a:solidFill>
                  <a:srgbClr val="EA0088"/>
                </a:solidFill>
                <a:latin typeface="Trebuchet MS" panose="020B0603020202020204" pitchFamily="34" charset="0"/>
                <a:sym typeface="Symbol" charset="2"/>
              </a:rPr>
              <a:t> when </a:t>
            </a:r>
            <a:r>
              <a:rPr altLang="en-US" sz="3600" cap="none" baseline="30000" dirty="0">
                <a:solidFill>
                  <a:srgbClr val="EA0088"/>
                </a:solidFill>
                <a:latin typeface="Trebuchet MS" panose="020B0603020202020204" pitchFamily="34" charset="0"/>
                <a:sym typeface="Symbol" charset="2"/>
              </a:rPr>
              <a:t>2</a:t>
            </a:r>
            <a:r>
              <a:rPr altLang="en-US" sz="3600" cap="none" dirty="0">
                <a:solidFill>
                  <a:srgbClr val="EA0088"/>
                </a:solidFill>
                <a:latin typeface="Trebuchet MS" panose="020B0603020202020204" pitchFamily="34" charset="0"/>
              </a:rPr>
              <a:t> is unknown</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4" name="Rectangle 3"/>
              <p:cNvSpPr>
                <a:spLocks noGrp="1" noChangeArrowheads="1"/>
              </p:cNvSpPr>
              <p:nvPr>
                <p:ph idx="1"/>
              </p:nvPr>
            </p:nvSpPr>
            <p:spPr>
              <a:xfrm>
                <a:off x="395534" y="3789040"/>
                <a:ext cx="8445221" cy="2088232"/>
              </a:xfrm>
              <a:ln w="6350">
                <a:solidFill>
                  <a:schemeClr val="tx1"/>
                </a:solidFill>
              </a:ln>
            </p:spPr>
            <p:txBody>
              <a:bodyPr/>
              <a:lstStyle/>
              <a:p>
                <a:pPr marL="0" indent="0" algn="just">
                  <a:spcAft>
                    <a:spcPts val="1200"/>
                  </a:spcAft>
                  <a:buNone/>
                </a:pPr>
                <a:r>
                  <a:rPr lang="en-US" sz="1800" dirty="0">
                    <a:solidFill>
                      <a:schemeClr val="accent6">
                        <a:lumMod val="75000"/>
                      </a:schemeClr>
                    </a:solidFill>
                  </a:rPr>
                  <a:t>Steps in estimating a population mean when the population variance is unknown:</a:t>
                </a:r>
              </a:p>
              <a:p>
                <a:pPr marL="457200" indent="-457200">
                  <a:spcAft>
                    <a:spcPts val="0"/>
                  </a:spcAft>
                  <a:buFont typeface="+mj-lt"/>
                  <a:buAutoNum type="arabicPeriod"/>
                </a:pPr>
                <a:r>
                  <a:rPr lang="en-US" sz="1800" dirty="0"/>
                  <a:t>Determine the sample mean </a:t>
                </a:r>
                <a14:m>
                  <m:oMath xmlns:m="http://schemas.openxmlformats.org/officeDocument/2006/math">
                    <m:acc>
                      <m:accPr>
                        <m:chr m:val="̅"/>
                        <m:ctrlPr>
                          <a:rPr lang="en-US" sz="1800" i="1" smtClean="0">
                            <a:latin typeface="Cambria Math" panose="02040503050406030204" pitchFamily="18" charset="0"/>
                          </a:rPr>
                        </m:ctrlPr>
                      </m:accPr>
                      <m:e>
                        <m:r>
                          <a:rPr lang="en-AU" sz="1800" b="0" i="1" smtClean="0">
                            <a:latin typeface="Cambria Math"/>
                          </a:rPr>
                          <m:t>𝑋</m:t>
                        </m:r>
                      </m:e>
                    </m:acc>
                  </m:oMath>
                </a14:m>
                <a:r>
                  <a:rPr lang="en-US" sz="1800" dirty="0"/>
                  <a:t>.</a:t>
                </a:r>
              </a:p>
              <a:p>
                <a:pPr marL="457200" indent="-457200">
                  <a:spcAft>
                    <a:spcPts val="0"/>
                  </a:spcAft>
                  <a:buFont typeface="+mj-lt"/>
                  <a:buAutoNum type="arabicPeriod"/>
                </a:pPr>
                <a:r>
                  <a:rPr lang="en-US" sz="1800" dirty="0"/>
                  <a:t>Determine the desired confidence level (1 − α), which in turn specifies α. From Table 4 in Appendix B, find t</a:t>
                </a:r>
                <a:r>
                  <a:rPr lang="en-US" sz="1800" baseline="-25000" dirty="0"/>
                  <a:t>α/2,n-1</a:t>
                </a:r>
                <a:r>
                  <a:rPr lang="en-US" sz="1800" dirty="0"/>
                  <a:t>.</a:t>
                </a:r>
              </a:p>
              <a:p>
                <a:pPr marL="457200" indent="-457200">
                  <a:spcAft>
                    <a:spcPts val="1200"/>
                  </a:spcAft>
                  <a:buFont typeface="+mj-lt"/>
                  <a:buAutoNum type="arabicPeriod"/>
                </a:pPr>
                <a:r>
                  <a:rPr lang="en-AU" sz="1800" dirty="0"/>
                  <a:t>Calculate</a:t>
                </a:r>
                <a:endParaRPr lang="en-US" altLang="en-US" sz="1800" dirty="0">
                  <a:latin typeface="Trebuchet MS" panose="020B0603020202020204" pitchFamily="34" charset="0"/>
                  <a:cs typeface="Arial" charset="0"/>
                </a:endParaRPr>
              </a:p>
            </p:txBody>
          </p:sp>
        </mc:Choice>
        <mc:Fallback xmlns="">
          <p:sp>
            <p:nvSpPr>
              <p:cNvPr id="4" name="Rectangle 3"/>
              <p:cNvSpPr>
                <a:spLocks noGrp="1" noRot="1" noChangeAspect="1" noMove="1" noResize="1" noEditPoints="1" noAdjustHandles="1" noChangeArrowheads="1" noChangeShapeType="1" noTextEdit="1"/>
              </p:cNvSpPr>
              <p:nvPr>
                <p:ph idx="1"/>
              </p:nvPr>
            </p:nvSpPr>
            <p:spPr>
              <a:xfrm>
                <a:off x="395534" y="3789040"/>
                <a:ext cx="8445221" cy="2088232"/>
              </a:xfrm>
              <a:blipFill rotWithShape="1">
                <a:blip r:embed="rId5" cstate="print"/>
                <a:stretch>
                  <a:fillRect l="-649" t="-1458"/>
                </a:stretch>
              </a:blipFill>
              <a:ln w="6350">
                <a:solidFill>
                  <a:schemeClr val="tx1"/>
                </a:solidFill>
              </a:ln>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64</a:t>
            </a:fld>
            <a:endParaRPr lang="en-AU" altLang="en-US" sz="1400" b="1" baseline="0" dirty="0">
              <a:latin typeface="Trebuchet MS"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19644314"/>
              </p:ext>
            </p:extLst>
          </p:nvPr>
        </p:nvGraphicFramePr>
        <p:xfrm>
          <a:off x="2051720" y="5301208"/>
          <a:ext cx="3959241" cy="561255"/>
        </p:xfrm>
        <a:graphic>
          <a:graphicData uri="http://schemas.openxmlformats.org/presentationml/2006/ole">
            <mc:AlternateContent xmlns:mc="http://schemas.openxmlformats.org/markup-compatibility/2006">
              <mc:Choice xmlns:v="urn:schemas-microsoft-com:vml" Requires="v">
                <p:oleObj spid="_x0000_s195643" name="Equation" r:id="rId6" imgW="2781300" imgH="393700" progId="Equation.DSMT4">
                  <p:embed/>
                </p:oleObj>
              </mc:Choice>
              <mc:Fallback>
                <p:oleObj name="Equation" r:id="rId6" imgW="2781300" imgH="393700" progId="Equation.DSMT4">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5301208"/>
                        <a:ext cx="3959241" cy="561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3856559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560" y="214709"/>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2 </a:t>
            </a:r>
          </a:p>
        </p:txBody>
      </p:sp>
      <p:sp>
        <p:nvSpPr>
          <p:cNvPr id="45059" name="Rectangle 3"/>
          <p:cNvSpPr>
            <a:spLocks noGrp="1" noChangeArrowheads="1"/>
          </p:cNvSpPr>
          <p:nvPr>
            <p:ph idx="1"/>
          </p:nvPr>
        </p:nvSpPr>
        <p:spPr>
          <a:xfrm>
            <a:off x="640755" y="1628800"/>
            <a:ext cx="8064500" cy="4104456"/>
          </a:xfrm>
        </p:spPr>
        <p:txBody>
          <a:bodyPr/>
          <a:lstStyle/>
          <a:p>
            <a:pPr marL="0" indent="0" algn="just" eaLnBrk="1" hangingPunct="1">
              <a:spcAft>
                <a:spcPts val="600"/>
              </a:spcAft>
              <a:buFont typeface="Arial" pitchFamily="34" charset="0"/>
              <a:buNone/>
              <a:defRPr/>
            </a:pPr>
            <a:r>
              <a:rPr lang="en-US" sz="2200" dirty="0">
                <a:solidFill>
                  <a:schemeClr val="bg2">
                    <a:lumMod val="50000"/>
                  </a:schemeClr>
                </a:solidFill>
                <a:latin typeface="Trebuchet MS" panose="020B0603020202020204" pitchFamily="34" charset="0"/>
                <a:ea typeface="Arial Unicode MS" panose="020B0604020202020204" pitchFamily="34" charset="-128"/>
                <a:cs typeface="Arial" panose="020B0604020202020204" pitchFamily="34" charset="0"/>
              </a:rPr>
              <a:t>XM10-02 </a:t>
            </a: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As you are probably aware, a taxi fare is determined by distance travelled as well as the amount of time taken for the trip. In preparing to apply for a rate increase, the general manager of a fleet of taxis wanted to know the distance customers travel by taxi on an average trip. She </a:t>
            </a:r>
            <a:r>
              <a:rPr lang="en-US" sz="2200" dirty="0" err="1">
                <a:latin typeface="Trebuchet MS" panose="020B0603020202020204" pitchFamily="34" charset="0"/>
                <a:ea typeface="Arial Unicode MS" panose="020B0604020202020204" pitchFamily="34" charset="-128"/>
                <a:cs typeface="Arial Unicode MS" panose="020B0604020202020204" pitchFamily="34" charset="-128"/>
              </a:rPr>
              <a:t>organised</a:t>
            </a: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 a survey in which she asked taxi drivers to record the number of </a:t>
            </a:r>
            <a:r>
              <a:rPr lang="en-US" sz="2200" dirty="0" err="1">
                <a:latin typeface="Trebuchet MS" panose="020B0603020202020204" pitchFamily="34" charset="0"/>
                <a:ea typeface="Arial Unicode MS" panose="020B0604020202020204" pitchFamily="34" charset="-128"/>
                <a:cs typeface="Arial Unicode MS" panose="020B0604020202020204" pitchFamily="34" charset="-128"/>
              </a:rPr>
              <a:t>kilometres</a:t>
            </a: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 (to the nearest one-tenth) travelled by randomly selected customers. A sample of 41 customers was produced. </a:t>
            </a:r>
          </a:p>
          <a:p>
            <a:pPr marL="0" indent="0" algn="just" eaLnBrk="1" hangingPunct="1">
              <a:buFont typeface="Arial" pitchFamily="34" charset="0"/>
              <a:buNone/>
              <a:defRPr/>
            </a:pPr>
            <a:r>
              <a:rPr lang="en-US" sz="2200" dirty="0">
                <a:latin typeface="Trebuchet MS" panose="020B0603020202020204" pitchFamily="34" charset="0"/>
                <a:ea typeface="Arial Unicode MS" panose="020B0604020202020204" pitchFamily="34" charset="-128"/>
                <a:cs typeface="Arial Unicode MS" panose="020B0604020202020204" pitchFamily="34" charset="-128"/>
              </a:rPr>
              <a:t>The results appear below. The general manager wants to estimate the mean distance travelled with 95% confidence.</a:t>
            </a:r>
            <a:endParaRPr lang="en-US" altLang="en-US" sz="2200" dirty="0">
              <a:latin typeface="Trebuchet MS" panose="020B0603020202020204" pitchFamily="34" charset="0"/>
              <a:ea typeface="Arial Unicode MS" panose="020B0604020202020204" pitchFamily="34" charset="-128"/>
              <a:cs typeface="Arial Unicode MS" panose="020B0604020202020204" pitchFamily="34" charset="-128"/>
            </a:endParaRPr>
          </a:p>
        </p:txBody>
      </p:sp>
      <p:sp>
        <p:nvSpPr>
          <p:cNvPr id="4" name="Rectangle 2"/>
          <p:cNvSpPr txBox="1">
            <a:spLocks noChangeArrowheads="1"/>
          </p:cNvSpPr>
          <p:nvPr/>
        </p:nvSpPr>
        <p:spPr>
          <a:xfrm>
            <a:off x="611560" y="1006872"/>
            <a:ext cx="7909595" cy="396081"/>
          </a:xfrm>
          <a:prstGeom prst="rect">
            <a:avLst/>
          </a:prstGeom>
        </p:spPr>
        <p:txBody>
          <a:bodyPr vert="horz" lIns="91440" tIns="45720" rIns="91440" bIns="45720" rtlCol="0" anchor="ctr">
            <a:noAutofit/>
          </a:bodyPr>
          <a:lstStyle>
            <a:lvl1pPr algn="ctr" defTabSz="457200" rtl="0" eaLnBrk="0" fontAlgn="auto" hangingPunct="0">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altLang="en-US" sz="2400" i="1" cap="none" baseline="0" dirty="0">
                <a:solidFill>
                  <a:srgbClr val="EA0088"/>
                </a:solidFill>
              </a:rPr>
              <a:t>(Example 10.2, page 393)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65</a:t>
            </a:fld>
            <a:endParaRPr lang="en-AU" altLang="en-US" sz="1400" b="1" baseline="0" dirty="0">
              <a:latin typeface="Trebuchet MS" pitchFamily="34" charset="0"/>
              <a:cs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2</a:t>
            </a:r>
          </a:p>
        </p:txBody>
      </p:sp>
      <p:pic>
        <p:nvPicPr>
          <p:cNvPr id="180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7" y="1268760"/>
            <a:ext cx="8374707"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66</a:t>
            </a:fld>
            <a:endParaRPr lang="en-AU" altLang="en-US" sz="1400" b="1" baseline="0" dirty="0">
              <a:latin typeface="Trebuchet MS"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11188" y="1484313"/>
            <a:ext cx="8064500" cy="3672879"/>
          </a:xfrm>
        </p:spPr>
        <p:txBody>
          <a:bodyPr/>
          <a:lstStyle/>
          <a:p>
            <a:pPr marL="0" indent="0">
              <a:buNone/>
            </a:pPr>
            <a:r>
              <a:rPr lang="en-AU" sz="2400" b="1" dirty="0">
                <a:latin typeface="Trebuchet MS" panose="020B0603020202020204" pitchFamily="34" charset="0"/>
                <a:cs typeface="Arial" panose="020B0604020202020204" pitchFamily="34" charset="0"/>
              </a:rPr>
              <a:t>Identifying the technique</a:t>
            </a:r>
          </a:p>
          <a:p>
            <a:pPr marL="361950" lvl="1" indent="-361950">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Problem objective:  </a:t>
            </a:r>
            <a:r>
              <a:rPr lang="en-AU" sz="2000" dirty="0">
                <a:latin typeface="Trebuchet MS" panose="020B0603020202020204" pitchFamily="34" charset="0"/>
                <a:cs typeface="Arial" panose="020B0604020202020204" pitchFamily="34" charset="0"/>
              </a:rPr>
              <a:t>To describe a single population of </a:t>
            </a:r>
            <a:r>
              <a:rPr lang="en-US" sz="2000" dirty="0">
                <a:latin typeface="Trebuchet MS" panose="020B0603020202020204" pitchFamily="34" charset="0"/>
                <a:cs typeface="Arial" panose="020B0604020202020204" pitchFamily="34" charset="0"/>
              </a:rPr>
              <a:t>distance travelled by taxi customers </a:t>
            </a:r>
            <a:r>
              <a:rPr lang="en-AU" sz="2000" dirty="0">
                <a:latin typeface="Trebuchet MS" panose="020B0603020202020204" pitchFamily="34" charset="0"/>
                <a:cs typeface="Arial" panose="020B0604020202020204" pitchFamily="34" charset="0"/>
              </a:rPr>
              <a:t>(X)</a:t>
            </a:r>
          </a:p>
          <a:p>
            <a:pPr marL="361950" lvl="1" indent="-361950">
              <a:buFont typeface="+mj-lt"/>
              <a:buAutoNum type="arabicPeriod"/>
            </a:pPr>
            <a:r>
              <a:rPr lang="it-IT" sz="2000" i="1" dirty="0">
                <a:solidFill>
                  <a:schemeClr val="accent1"/>
                </a:solidFill>
                <a:latin typeface="Trebuchet MS" panose="020B0603020202020204" pitchFamily="34" charset="0"/>
                <a:cs typeface="Arial" panose="020B0604020202020204" pitchFamily="34" charset="0"/>
              </a:rPr>
              <a:t>Data type: </a:t>
            </a:r>
            <a:r>
              <a:rPr lang="it-IT" sz="2000" dirty="0">
                <a:latin typeface="Trebuchet MS" panose="020B0603020202020204" pitchFamily="34" charset="0"/>
                <a:cs typeface="Arial" panose="020B0604020202020204" pitchFamily="34" charset="0"/>
              </a:rPr>
              <a:t>Numerical (quantitative)</a:t>
            </a:r>
          </a:p>
          <a:p>
            <a:pPr marL="361950" lvl="1" indent="-361950">
              <a:buFont typeface="+mj-lt"/>
              <a:buAutoNum type="arabicPeriod"/>
            </a:pPr>
            <a:r>
              <a:rPr lang="en-US" sz="2000" i="1" dirty="0">
                <a:solidFill>
                  <a:schemeClr val="accent1"/>
                </a:solidFill>
                <a:latin typeface="Trebuchet MS" panose="020B0603020202020204" pitchFamily="34" charset="0"/>
                <a:cs typeface="Arial" panose="020B0604020202020204" pitchFamily="34" charset="0"/>
              </a:rPr>
              <a:t>Parameter to be estimated: </a:t>
            </a:r>
            <a:r>
              <a:rPr lang="en-US" sz="2000" i="1" dirty="0">
                <a:latin typeface="Trebuchet MS" panose="020B0603020202020204" pitchFamily="34" charset="0"/>
                <a:cs typeface="Arial" panose="020B0604020202020204" pitchFamily="34" charset="0"/>
                <a:sym typeface="Symbol"/>
              </a:rPr>
              <a:t>, </a:t>
            </a:r>
            <a:r>
              <a:rPr lang="en-US" sz="2000" dirty="0">
                <a:latin typeface="Trebuchet MS" panose="020B0603020202020204" pitchFamily="34" charset="0"/>
                <a:cs typeface="Arial" panose="020B0604020202020204" pitchFamily="34" charset="0"/>
              </a:rPr>
              <a:t>the average (mean) distance travelled by taxi customers</a:t>
            </a:r>
          </a:p>
          <a:p>
            <a:pPr marL="361950" lvl="1" indent="-361950">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Population variance:  </a:t>
            </a:r>
            <a:r>
              <a:rPr lang="en-AU" sz="2000" dirty="0">
                <a:latin typeface="Trebuchet MS" panose="020B0603020202020204" pitchFamily="34" charset="0"/>
                <a:cs typeface="Arial" panose="020B0604020202020204" pitchFamily="34" charset="0"/>
              </a:rPr>
              <a:t>Unknown  (Replace </a:t>
            </a:r>
            <a:r>
              <a:rPr lang="en-AU" sz="2000" dirty="0">
                <a:latin typeface="Trebuchet MS" panose="020B0603020202020204" pitchFamily="34" charset="0"/>
                <a:cs typeface="Arial" panose="020B0604020202020204" pitchFamily="34" charset="0"/>
                <a:sym typeface="Symbol"/>
              </a:rPr>
              <a:t> by s)</a:t>
            </a:r>
            <a:r>
              <a:rPr lang="en-US" altLang="en-US" sz="2000" dirty="0">
                <a:latin typeface="Trebuchet MS" panose="020B0603020202020204" pitchFamily="34" charset="0"/>
                <a:cs typeface="Arial" panose="020B0604020202020204" pitchFamily="34" charset="0"/>
              </a:rPr>
              <a:t> </a:t>
            </a:r>
          </a:p>
          <a:p>
            <a:pPr marL="0" indent="0" algn="just" eaLnBrk="1" hangingPunct="1">
              <a:buNone/>
              <a:defRPr/>
            </a:pPr>
            <a:r>
              <a:rPr lang="en-US" altLang="en-US" sz="2400" dirty="0">
                <a:latin typeface="Trebuchet MS" panose="020B0603020202020204" pitchFamily="34" charset="0"/>
                <a:cs typeface="Arial" panose="020B0604020202020204" pitchFamily="34" charset="0"/>
              </a:rPr>
              <a:t>Assume that the distance travelled by taxi customers is normally distributed. Therefore, the confidence interval estimator of μ is</a:t>
            </a: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69304947"/>
              </p:ext>
            </p:extLst>
          </p:nvPr>
        </p:nvGraphicFramePr>
        <p:xfrm>
          <a:off x="2035175" y="5084763"/>
          <a:ext cx="1928813" cy="830262"/>
        </p:xfrm>
        <a:graphic>
          <a:graphicData uri="http://schemas.openxmlformats.org/presentationml/2006/ole">
            <mc:AlternateContent xmlns:mc="http://schemas.openxmlformats.org/markup-compatibility/2006">
              <mc:Choice xmlns:v="urn:schemas-microsoft-com:vml" Requires="v">
                <p:oleObj spid="_x0000_s181389" name="Equation" r:id="rId3" imgW="914400" imgH="393480" progId="Equation.DSMT4">
                  <p:embed/>
                </p:oleObj>
              </mc:Choice>
              <mc:Fallback>
                <p:oleObj name="Equation" r:id="rId3" imgW="914400" imgH="393480" progId="Equation.DSMT4">
                  <p:embed/>
                  <p:pic>
                    <p:nvPicPr>
                      <p:cNvPr id="0" name="Picture 115"/>
                      <p:cNvPicPr>
                        <a:picLocks noChangeAspect="1" noChangeArrowheads="1"/>
                      </p:cNvPicPr>
                      <p:nvPr/>
                    </p:nvPicPr>
                    <p:blipFill>
                      <a:blip r:embed="rId4"/>
                      <a:srcRect/>
                      <a:stretch>
                        <a:fillRect/>
                      </a:stretch>
                    </p:blipFill>
                    <p:spPr bwMode="auto">
                      <a:xfrm>
                        <a:off x="2035175" y="5084763"/>
                        <a:ext cx="192881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AutoShape 4"/>
          <p:cNvSpPr>
            <a:spLocks noChangeArrowheads="1"/>
          </p:cNvSpPr>
          <p:nvPr/>
        </p:nvSpPr>
        <p:spPr bwMode="auto">
          <a:xfrm>
            <a:off x="6300192" y="69269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a:latin typeface="Tahoma" pitchFamily="34" charset="0"/>
              </a:rPr>
              <a:t>IDENTIFY</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67</a:t>
            </a:fld>
            <a:endParaRPr lang="en-AU" altLang="en-US" sz="1400" b="1" baseline="0" dirty="0">
              <a:latin typeface="Trebuchet MS" pitchFamily="34" charset="0"/>
              <a:cs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9" name="Rectangle 3"/>
              <p:cNvSpPr>
                <a:spLocks noGrp="1" noChangeArrowheads="1"/>
              </p:cNvSpPr>
              <p:nvPr>
                <p:ph idx="1"/>
              </p:nvPr>
            </p:nvSpPr>
            <p:spPr>
              <a:xfrm>
                <a:off x="539552" y="1124744"/>
                <a:ext cx="8064500" cy="3672879"/>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0" indent="0">
                  <a:buNone/>
                </a:pPr>
                <a:r>
                  <a:rPr lang="en-US" altLang="en-US" sz="2400" dirty="0">
                    <a:latin typeface="Trebuchet MS" panose="020B0603020202020204" pitchFamily="34" charset="0"/>
                    <a:cs typeface="Arial" panose="020B0604020202020204" pitchFamily="34" charset="0"/>
                  </a:rPr>
                  <a:t>The calculation requires four values:</a:t>
                </a:r>
                <a:endParaRPr lang="en-AU" sz="2400" b="1" dirty="0">
                  <a:latin typeface="Trebuchet MS" panose="020B0603020202020204" pitchFamily="34" charset="0"/>
                  <a:cs typeface="Arial" panose="020B0604020202020204" pitchFamily="34" charset="0"/>
                </a:endParaRPr>
              </a:p>
              <a:p>
                <a:pPr marL="857250" lvl="1" indent="-45720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size: </a:t>
                </a:r>
                <a:r>
                  <a:rPr lang="en-AU" sz="2000" i="1" dirty="0">
                    <a:latin typeface="Trebuchet MS" panose="020B0603020202020204" pitchFamily="34" charset="0"/>
                    <a:cs typeface="Arial" panose="020B0604020202020204" pitchFamily="34" charset="0"/>
                    <a:sym typeface="Symbol"/>
                  </a:rPr>
                  <a:t>n</a:t>
                </a:r>
                <a:r>
                  <a:rPr lang="en-AU" sz="2000" dirty="0">
                    <a:latin typeface="Trebuchet MS" panose="020B0603020202020204" pitchFamily="34" charset="0"/>
                    <a:cs typeface="Arial" panose="020B0604020202020204" pitchFamily="34" charset="0"/>
                    <a:sym typeface="Symbol"/>
                  </a:rPr>
                  <a:t> = 41</a:t>
                </a:r>
                <a:r>
                  <a:rPr lang="en-US" altLang="en-US" sz="2000" dirty="0">
                    <a:latin typeface="Trebuchet MS" panose="020B0603020202020204" pitchFamily="34" charset="0"/>
                    <a:cs typeface="Arial" panose="020B0604020202020204" pitchFamily="34" charset="0"/>
                  </a:rPr>
                  <a:t>. </a:t>
                </a:r>
              </a:p>
              <a:p>
                <a:pPr marL="857250" lvl="1" indent="-45720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mean  </a:t>
                </a:r>
                <a14:m>
                  <m:oMath xmlns:m="http://schemas.openxmlformats.org/officeDocument/2006/math">
                    <m:acc>
                      <m:accPr>
                        <m:chr m:val="̅"/>
                        <m:ctrlPr>
                          <a:rPr lang="en-US" altLang="en-US" sz="2000" i="1" smtClean="0">
                            <a:latin typeface="Cambria Math" panose="02040503050406030204" pitchFamily="18" charset="0"/>
                            <a:cs typeface="Arial" panose="020B0604020202020204" pitchFamily="34" charset="0"/>
                          </a:rPr>
                        </m:ctrlPr>
                      </m:accPr>
                      <m:e>
                        <m:r>
                          <a:rPr lang="en-AU" altLang="en-US" sz="2000" b="0" i="1" smtClean="0">
                            <a:latin typeface="Cambria Math"/>
                            <a:cs typeface="Arial" panose="020B0604020202020204" pitchFamily="34" charset="0"/>
                          </a:rPr>
                          <m:t>𝑋</m:t>
                        </m:r>
                      </m:e>
                    </m:acc>
                  </m:oMath>
                </a14:m>
                <a:r>
                  <a:rPr lang="en-AU" sz="2000" i="1" dirty="0">
                    <a:solidFill>
                      <a:schemeClr val="accent1"/>
                    </a:solidFill>
                    <a:latin typeface="Trebuchet MS" panose="020B0603020202020204" pitchFamily="34" charset="0"/>
                    <a:cs typeface="Arial" panose="020B0604020202020204" pitchFamily="34" charset="0"/>
                  </a:rPr>
                  <a:t>: </a:t>
                </a:r>
              </a:p>
              <a:p>
                <a:pPr marL="857250" lvl="1" indent="-457200">
                  <a:buFont typeface="+mj-lt"/>
                  <a:buAutoNum type="arabicPeriod"/>
                </a:pPr>
                <a:endParaRPr lang="en-AU" altLang="en-US" sz="2000" i="1" dirty="0">
                  <a:solidFill>
                    <a:schemeClr val="accent1"/>
                  </a:solidFill>
                  <a:latin typeface="Trebuchet MS" panose="020B0603020202020204" pitchFamily="34" charset="0"/>
                  <a:cs typeface="Arial" panose="020B0604020202020204" pitchFamily="34" charset="0"/>
                </a:endParaRPr>
              </a:p>
              <a:p>
                <a:pPr marL="857250" lvl="1" indent="-45720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standard deviation s: </a:t>
                </a:r>
              </a:p>
              <a:p>
                <a:pPr marL="400050" lvl="1" indent="0">
                  <a:buNone/>
                </a:pPr>
                <a:r>
                  <a:rPr lang="en-AU" altLang="en-US" sz="2000" i="1" dirty="0">
                    <a:solidFill>
                      <a:schemeClr val="accent1">
                        <a:lumMod val="75000"/>
                      </a:schemeClr>
                    </a:solidFill>
                    <a:latin typeface="Trebuchet MS" panose="020B0603020202020204" pitchFamily="34" charset="0"/>
                    <a:cs typeface="Arial" panose="020B0604020202020204" pitchFamily="34" charset="0"/>
                  </a:rPr>
                  <a:t>	</a:t>
                </a:r>
              </a:p>
              <a:p>
                <a:pPr marL="400050" lvl="1" indent="0">
                  <a:buNone/>
                </a:pPr>
                <a:r>
                  <a:rPr lang="en-US" altLang="en-US" sz="2000" dirty="0">
                    <a:latin typeface="Trebuchet MS" panose="020B0603020202020204" pitchFamily="34" charset="0"/>
                    <a:cs typeface="Arial" panose="020B0604020202020204" pitchFamily="34" charset="0"/>
                  </a:rPr>
                  <a:t> </a:t>
                </a:r>
              </a:p>
              <a:p>
                <a:pPr marL="400050" lvl="1" indent="0">
                  <a:buNone/>
                </a:pPr>
                <a:endParaRPr lang="en-US" altLang="en-US" sz="2000" dirty="0">
                  <a:latin typeface="Trebuchet MS" panose="020B0603020202020204" pitchFamily="34" charset="0"/>
                  <a:cs typeface="Arial" panose="020B0604020202020204" pitchFamily="34" charset="0"/>
                </a:endParaRPr>
              </a:p>
              <a:p>
                <a:pPr marL="400050" lvl="1" indent="0">
                  <a:buNone/>
                </a:pPr>
                <a:r>
                  <a:rPr lang="it-IT" sz="2000" i="1" dirty="0">
                    <a:solidFill>
                      <a:schemeClr val="accent1">
                        <a:lumMod val="75000"/>
                      </a:schemeClr>
                    </a:solidFill>
                    <a:latin typeface="Trebuchet MS" panose="020B0603020202020204" pitchFamily="34" charset="0"/>
                    <a:cs typeface="Arial" panose="020B0604020202020204" pitchFamily="34" charset="0"/>
                  </a:rPr>
                  <a:t>4.	t</a:t>
                </a:r>
                <a:r>
                  <a:rPr lang="it-IT" sz="2000" i="1" baseline="-25000" dirty="0">
                    <a:solidFill>
                      <a:schemeClr val="accent1">
                        <a:lumMod val="75000"/>
                      </a:schemeClr>
                    </a:solidFill>
                    <a:latin typeface="Trebuchet MS" panose="020B0603020202020204" pitchFamily="34" charset="0"/>
                    <a:cs typeface="Arial" panose="020B0604020202020204" pitchFamily="34" charset="0"/>
                    <a:sym typeface="Symbol"/>
                  </a:rPr>
                  <a:t>/2,n-1</a:t>
                </a:r>
                <a:r>
                  <a:rPr lang="it-IT" sz="2000" i="1" dirty="0">
                    <a:solidFill>
                      <a:schemeClr val="accent1">
                        <a:lumMod val="75000"/>
                      </a:schemeClr>
                    </a:solidFill>
                    <a:latin typeface="Trebuchet MS" panose="020B0603020202020204" pitchFamily="34" charset="0"/>
                    <a:cs typeface="Arial" panose="020B0604020202020204" pitchFamily="34" charset="0"/>
                    <a:sym typeface="Symbol"/>
                  </a:rPr>
                  <a:t> :  </a:t>
                </a:r>
              </a:p>
              <a:p>
                <a:pPr marL="400050" lvl="1" indent="0">
                  <a:buNone/>
                </a:pPr>
                <a:r>
                  <a:rPr lang="it-IT" sz="2000" i="1" dirty="0">
                    <a:solidFill>
                      <a:schemeClr val="accent1"/>
                    </a:solidFill>
                    <a:latin typeface="Trebuchet MS" panose="020B0603020202020204" pitchFamily="34" charset="0"/>
                    <a:cs typeface="Arial" panose="020B0604020202020204" pitchFamily="34" charset="0"/>
                    <a:sym typeface="Symbol"/>
                  </a:rPr>
                  <a:t>			</a:t>
                </a:r>
                <a:r>
                  <a:rPr lang="it-IT" sz="2000" i="1" dirty="0">
                    <a:latin typeface="Trebuchet MS" panose="020B0603020202020204" pitchFamily="34" charset="0"/>
                    <a:cs typeface="Arial" panose="020B0604020202020204" pitchFamily="34" charset="0"/>
                    <a:sym typeface="Symbol"/>
                  </a:rPr>
                  <a:t>Confidence level = 1-  = 0.95;  = 0.05 and /2 = 0.025 </a:t>
                </a:r>
              </a:p>
              <a:p>
                <a:pPr marL="400050" lvl="1" indent="0">
                  <a:buNone/>
                </a:pPr>
                <a:r>
                  <a:rPr lang="it-IT" sz="2000" i="1" dirty="0">
                    <a:latin typeface="Trebuchet MS" panose="020B0603020202020204" pitchFamily="34" charset="0"/>
                    <a:cs typeface="Arial" panose="020B0604020202020204" pitchFamily="34" charset="0"/>
                  </a:rPr>
                  <a:t>			t</a:t>
                </a:r>
                <a:r>
                  <a:rPr lang="it-IT" sz="2000" i="1" baseline="-25000" dirty="0">
                    <a:latin typeface="Trebuchet MS" panose="020B0603020202020204" pitchFamily="34" charset="0"/>
                    <a:cs typeface="Arial" panose="020B0604020202020204" pitchFamily="34" charset="0"/>
                    <a:sym typeface="Symbol"/>
                  </a:rPr>
                  <a:t>/2,n-1</a:t>
                </a:r>
                <a:r>
                  <a:rPr lang="it-IT" sz="2000" i="1" dirty="0">
                    <a:latin typeface="Trebuchet MS" panose="020B0603020202020204" pitchFamily="34" charset="0"/>
                    <a:cs typeface="Arial" panose="020B0604020202020204" pitchFamily="34" charset="0"/>
                    <a:sym typeface="Symbol"/>
                  </a:rPr>
                  <a:t> = </a:t>
                </a:r>
                <a:r>
                  <a:rPr lang="it-IT" sz="2000" i="1" dirty="0">
                    <a:latin typeface="Trebuchet MS" panose="020B0603020202020204" pitchFamily="34" charset="0"/>
                    <a:cs typeface="Arial" panose="020B0604020202020204" pitchFamily="34" charset="0"/>
                  </a:rPr>
                  <a:t>t</a:t>
                </a:r>
                <a:r>
                  <a:rPr lang="it-IT" sz="2000" i="1" baseline="-25000" dirty="0">
                    <a:latin typeface="Trebuchet MS" panose="020B0603020202020204" pitchFamily="34" charset="0"/>
                    <a:cs typeface="Arial" panose="020B0604020202020204" pitchFamily="34" charset="0"/>
                    <a:sym typeface="Symbol"/>
                  </a:rPr>
                  <a:t>0.025,40</a:t>
                </a:r>
                <a:r>
                  <a:rPr lang="it-IT" sz="2000" i="1" dirty="0">
                    <a:latin typeface="Trebuchet MS" panose="020B0603020202020204" pitchFamily="34" charset="0"/>
                    <a:cs typeface="Arial" panose="020B0604020202020204" pitchFamily="34" charset="0"/>
                    <a:sym typeface="Symbol"/>
                  </a:rPr>
                  <a:t> </a:t>
                </a:r>
                <a:r>
                  <a:rPr lang="it-IT" sz="2000" dirty="0">
                    <a:latin typeface="Trebuchet MS" panose="020B0603020202020204" pitchFamily="34" charset="0"/>
                    <a:cs typeface="Arial" panose="020B0604020202020204" pitchFamily="34" charset="0"/>
                    <a:sym typeface="Symbol"/>
                  </a:rPr>
                  <a:t>= 2.021</a:t>
                </a:r>
              </a:p>
            </p:txBody>
          </p:sp>
        </mc:Choice>
        <mc:Fallback xmlns="">
          <p:sp>
            <p:nvSpPr>
              <p:cNvPr id="45059" name="Rectangle 3"/>
              <p:cNvSpPr>
                <a:spLocks noGrp="1" noRot="1" noChangeAspect="1" noMove="1" noResize="1" noEditPoints="1" noAdjustHandles="1" noChangeArrowheads="1" noChangeShapeType="1" noTextEdit="1"/>
              </p:cNvSpPr>
              <p:nvPr>
                <p:ph idx="1"/>
              </p:nvPr>
            </p:nvSpPr>
            <p:spPr>
              <a:xfrm>
                <a:off x="539552" y="1124744"/>
                <a:ext cx="8064500" cy="3672879"/>
              </a:xfrm>
              <a:blipFill rotWithShape="1">
                <a:blip r:embed="rId3" cstate="print"/>
                <a:stretch>
                  <a:fillRect l="-1210" t="-1329" r="-1059" b="-26910"/>
                </a:stretch>
              </a:blipFill>
            </p:spPr>
            <p:txBody>
              <a:bodyPr/>
              <a:lstStyle/>
              <a:p>
                <a:r>
                  <a:rPr lang="en-AU">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3548812333"/>
              </p:ext>
            </p:extLst>
          </p:nvPr>
        </p:nvGraphicFramePr>
        <p:xfrm>
          <a:off x="3866207" y="2420888"/>
          <a:ext cx="2590800" cy="674687"/>
        </p:xfrm>
        <a:graphic>
          <a:graphicData uri="http://schemas.openxmlformats.org/presentationml/2006/ole">
            <mc:AlternateContent xmlns:mc="http://schemas.openxmlformats.org/markup-compatibility/2006">
              <mc:Choice xmlns:v="urn:schemas-microsoft-com:vml" Requires="v">
                <p:oleObj spid="_x0000_s182694" name="Equation" r:id="rId4" imgW="1409700" imgH="368300" progId="Equation.DSMT4">
                  <p:embed/>
                </p:oleObj>
              </mc:Choice>
              <mc:Fallback>
                <p:oleObj name="Equation" r:id="rId4" imgW="1409700" imgH="368300" progId="Equation.DSMT4">
                  <p:embed/>
                  <p:pic>
                    <p:nvPicPr>
                      <p:cNvPr id="0" name="Picture 3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6207" y="2420888"/>
                        <a:ext cx="25908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4"/>
          <p:cNvSpPr>
            <a:spLocks noChangeArrowheads="1"/>
          </p:cNvSpPr>
          <p:nvPr/>
        </p:nvSpPr>
        <p:spPr bwMode="auto">
          <a:xfrm>
            <a:off x="6300192" y="476672"/>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CALCULATE</a:t>
            </a:r>
          </a:p>
        </p:txBody>
      </p:sp>
      <p:graphicFrame>
        <p:nvGraphicFramePr>
          <p:cNvPr id="2" name="Object 1"/>
          <p:cNvGraphicFramePr>
            <a:graphicFrameLocks noChangeAspect="1"/>
          </p:cNvGraphicFramePr>
          <p:nvPr>
            <p:extLst>
              <p:ext uri="{D42A27DB-BD31-4B8C-83A1-F6EECF244321}">
                <p14:modId xmlns:p14="http://schemas.microsoft.com/office/powerpoint/2010/main" val="913788507"/>
              </p:ext>
            </p:extLst>
          </p:nvPr>
        </p:nvGraphicFramePr>
        <p:xfrm>
          <a:off x="1464071" y="3645024"/>
          <a:ext cx="5018088" cy="1023938"/>
        </p:xfrm>
        <a:graphic>
          <a:graphicData uri="http://schemas.openxmlformats.org/presentationml/2006/ole">
            <mc:AlternateContent xmlns:mc="http://schemas.openxmlformats.org/markup-compatibility/2006">
              <mc:Choice xmlns:v="urn:schemas-microsoft-com:vml" Requires="v">
                <p:oleObj spid="_x0000_s182695" name="Equation" r:id="rId6" imgW="2730500" imgH="558800" progId="Equation.DSMT4">
                  <p:embed/>
                </p:oleObj>
              </mc:Choice>
              <mc:Fallback>
                <p:oleObj name="Equation" r:id="rId6" imgW="2730500" imgH="558800" progId="Equation.DSMT4">
                  <p:embed/>
                  <p:pic>
                    <p:nvPicPr>
                      <p:cNvPr id="0" name="Picture 3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4071" y="3645024"/>
                        <a:ext cx="5018088"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68250562"/>
              </p:ext>
            </p:extLst>
          </p:nvPr>
        </p:nvGraphicFramePr>
        <p:xfrm>
          <a:off x="6563319" y="4005064"/>
          <a:ext cx="2474913" cy="465138"/>
        </p:xfrm>
        <a:graphic>
          <a:graphicData uri="http://schemas.openxmlformats.org/presentationml/2006/ole">
            <mc:AlternateContent xmlns:mc="http://schemas.openxmlformats.org/markup-compatibility/2006">
              <mc:Choice xmlns:v="urn:schemas-microsoft-com:vml" Requires="v">
                <p:oleObj spid="_x0000_s182696" name="Equation" r:id="rId8" imgW="1345616" imgH="253890" progId="Equation.DSMT4">
                  <p:embed/>
                </p:oleObj>
              </mc:Choice>
              <mc:Fallback>
                <p:oleObj name="Equation" r:id="rId8" imgW="1345616" imgH="253890" progId="Equation.DSMT4">
                  <p:embed/>
                  <p:pic>
                    <p:nvPicPr>
                      <p:cNvPr id="0" name="Picture 3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3319" y="4005064"/>
                        <a:ext cx="2474913"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611188" y="260350"/>
            <a:ext cx="7772400" cy="720378"/>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68</a:t>
            </a:fld>
            <a:endParaRPr lang="en-AU" altLang="en-US" sz="1400" b="1" baseline="0" dirty="0">
              <a:latin typeface="Trebuchet MS" pitchFamily="34" charset="0"/>
              <a:cs typeface="Arial" pitchFamily="34" charset="0"/>
            </a:endParaRPr>
          </a:p>
        </p:txBody>
      </p:sp>
      <p:sp>
        <p:nvSpPr>
          <p:cNvPr id="11" name="Rectangle 3"/>
          <p:cNvSpPr txBox="1">
            <a:spLocks noRot="1" noChangeAspect="1" noMove="1" noResize="1" noEditPoints="1" noAdjustHandles="1" noChangeArrowheads="1" noChangeShapeType="1" noTextEdit="1"/>
          </p:cNvSpPr>
          <p:nvPr/>
        </p:nvSpPr>
        <p:spPr bwMode="auto">
          <a:xfrm>
            <a:off x="539552" y="1124744"/>
            <a:ext cx="8064500" cy="4968552"/>
          </a:xfrm>
          <a:prstGeom prst="rect">
            <a:avLst/>
          </a:prstGeom>
          <a:blipFill rotWithShape="1">
            <a:blip r:embed="rId10" cstate="print"/>
            <a:stretch>
              <a:fillRect l="-1210" t="-982" r="-105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AU" sz="3200" b="0" i="0" u="none" strike="noStrike" kern="1200" cap="none" spc="0" normalizeH="0" baseline="0" noProof="0">
                <a:ln>
                  <a:noFill/>
                </a:ln>
                <a:noFill/>
                <a:effectLst/>
                <a:uLnTx/>
                <a:uFillTx/>
                <a:latin typeface="Arial"/>
                <a:ea typeface="ＭＳ Ｐゴシック" pitchFamily="34" charset="-128"/>
                <a:cs typeface="Arial"/>
              </a:rPr>
              <a:t> </a:t>
            </a:r>
          </a:p>
        </p:txBody>
      </p:sp>
    </p:spTree>
    <p:extLst>
      <p:ext uri="{BB962C8B-B14F-4D97-AF65-F5344CB8AC3E}">
        <p14:creationId xmlns:p14="http://schemas.microsoft.com/office/powerpoint/2010/main" val="49388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0" indent="0">
              <a:buNone/>
            </a:pPr>
            <a:r>
              <a:rPr lang="en-US" altLang="en-US" sz="2400" dirty="0">
                <a:latin typeface="Trebuchet MS" panose="020B0603020202020204" pitchFamily="34" charset="0"/>
                <a:cs typeface="Arial" panose="020B0604020202020204" pitchFamily="34" charset="0"/>
              </a:rPr>
              <a:t>Therefore, a 95% confidence interval estimator of μ is</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0" indent="0">
              <a:buNone/>
            </a:pPr>
            <a:r>
              <a:rPr lang="en-US" sz="2400" dirty="0">
                <a:latin typeface="Trebuchet MS" panose="020B0603020202020204" pitchFamily="34" charset="0"/>
              </a:rPr>
              <a:t>We therefore estimate that the mean distance travelled by taxi </a:t>
            </a:r>
            <a:r>
              <a:rPr lang="en-AU" sz="2400" dirty="0">
                <a:latin typeface="Trebuchet MS" panose="020B0603020202020204" pitchFamily="34" charset="0"/>
              </a:rPr>
              <a:t>lies between</a:t>
            </a:r>
          </a:p>
          <a:p>
            <a:pPr marL="0" indent="0">
              <a:buNone/>
            </a:pPr>
            <a:r>
              <a:rPr lang="en-US" sz="2400" dirty="0">
                <a:latin typeface="Trebuchet MS" panose="020B0603020202020204" pitchFamily="34" charset="0"/>
              </a:rPr>
              <a:t>			LCL = 6.77kms and UCL = 8.62kms</a:t>
            </a:r>
            <a:endParaRPr lang="en-US" altLang="en-US" sz="2400" dirty="0">
              <a:latin typeface="Trebuchet MS" panose="020B0603020202020204" pitchFamily="34" charset="0"/>
              <a:cs typeface="Arial" panose="020B0604020202020204" pitchFamily="34" charset="0"/>
            </a:endParaRP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37728169"/>
              </p:ext>
            </p:extLst>
          </p:nvPr>
        </p:nvGraphicFramePr>
        <p:xfrm>
          <a:off x="1520825" y="2505075"/>
          <a:ext cx="4267200" cy="1270000"/>
        </p:xfrm>
        <a:graphic>
          <a:graphicData uri="http://schemas.openxmlformats.org/presentationml/2006/ole">
            <mc:AlternateContent xmlns:mc="http://schemas.openxmlformats.org/markup-compatibility/2006">
              <mc:Choice xmlns:v="urn:schemas-microsoft-com:vml" Requires="v">
                <p:oleObj spid="_x0000_s183435" name="Equation" r:id="rId3" imgW="2006280" imgH="596880" progId="Equation.DSMT4">
                  <p:embed/>
                </p:oleObj>
              </mc:Choice>
              <mc:Fallback>
                <p:oleObj name="Equation" r:id="rId3" imgW="2006280" imgH="596880" progId="Equation.DSMT4">
                  <p:embed/>
                  <p:pic>
                    <p:nvPicPr>
                      <p:cNvPr id="0" name="Picture 113"/>
                      <p:cNvPicPr>
                        <a:picLocks noChangeAspect="1" noChangeArrowheads="1"/>
                      </p:cNvPicPr>
                      <p:nvPr/>
                    </p:nvPicPr>
                    <p:blipFill>
                      <a:blip r:embed="rId4"/>
                      <a:srcRect/>
                      <a:stretch>
                        <a:fillRect/>
                      </a:stretch>
                    </p:blipFill>
                    <p:spPr bwMode="auto">
                      <a:xfrm>
                        <a:off x="1520825" y="2505075"/>
                        <a:ext cx="426720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11188" y="260350"/>
            <a:ext cx="7772400" cy="720378"/>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69</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248502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type="title"/>
          </p:nvPr>
        </p:nvSpPr>
        <p:spPr>
          <a:xfrm>
            <a:off x="449263" y="549275"/>
            <a:ext cx="8694737" cy="576263"/>
          </a:xfrm>
        </p:spPr>
        <p:txBody>
          <a:bodyPr vert="horz" lIns="91440" tIns="45720" rIns="91440" bIns="45720" rtlCol="0" anchor="ctr">
            <a:noAutofit/>
          </a:bodyPr>
          <a:lstStyle/>
          <a:p>
            <a:pPr algn="l" eaLnBrk="1" hangingPunct="1"/>
            <a:r>
              <a:rPr altLang="en-US" sz="3200" cap="none" dirty="0">
                <a:solidFill>
                  <a:srgbClr val="EA0088"/>
                </a:solidFill>
                <a:latin typeface="Trebuchet MS" panose="020B0603020202020204" pitchFamily="34" charset="0"/>
              </a:rPr>
              <a:t>Statistical Inference: Introduction</a:t>
            </a:r>
            <a:endParaRPr lang="en-AU" altLang="en-US" sz="3200" cap="none" dirty="0">
              <a:solidFill>
                <a:srgbClr val="EA0088"/>
              </a:solidFill>
              <a:latin typeface="Trebuchet MS" panose="020B0603020202020204" pitchFamily="34" charset="0"/>
            </a:endParaRPr>
          </a:p>
        </p:txBody>
      </p:sp>
      <p:sp>
        <p:nvSpPr>
          <p:cNvPr id="16387" name="Rectangle 4"/>
          <p:cNvSpPr>
            <a:spLocks noGrp="1" noChangeArrowheads="1"/>
          </p:cNvSpPr>
          <p:nvPr>
            <p:ph idx="1"/>
          </p:nvPr>
        </p:nvSpPr>
        <p:spPr>
          <a:xfrm>
            <a:off x="684213" y="1484313"/>
            <a:ext cx="7772400" cy="4114800"/>
          </a:xfrm>
        </p:spPr>
        <p:txBody>
          <a:bodyPr/>
          <a:lstStyle/>
          <a:p>
            <a:pPr marL="0" indent="0" algn="just" eaLnBrk="1" hangingPunct="1">
              <a:spcAft>
                <a:spcPts val="1200"/>
              </a:spcAft>
              <a:buNone/>
              <a:defRPr/>
            </a:pPr>
            <a:r>
              <a:rPr lang="en-US" altLang="en-US" sz="2400" b="1" i="1" dirty="0">
                <a:solidFill>
                  <a:schemeClr val="tx1">
                    <a:lumMod val="75000"/>
                    <a:lumOff val="25000"/>
                  </a:schemeClr>
                </a:solidFill>
                <a:latin typeface="Trebuchet MS" panose="020B0603020202020204" pitchFamily="34" charset="0"/>
                <a:cs typeface="Arial" pitchFamily="34" charset="0"/>
              </a:rPr>
              <a:t>Statistical inference </a:t>
            </a:r>
            <a:r>
              <a:rPr lang="en-US" altLang="en-US" sz="2400" dirty="0">
                <a:latin typeface="Trebuchet MS" panose="020B0603020202020204" pitchFamily="34" charset="0"/>
                <a:cs typeface="Arial" pitchFamily="34" charset="0"/>
              </a:rPr>
              <a:t>is the process by which we acquire information about populations from samples.</a:t>
            </a:r>
          </a:p>
          <a:p>
            <a:pPr marL="0" indent="0" algn="just" eaLnBrk="1" hangingPunct="1">
              <a:spcAft>
                <a:spcPts val="1200"/>
              </a:spcAft>
              <a:buNone/>
              <a:defRPr/>
            </a:pPr>
            <a:r>
              <a:rPr lang="en-US" altLang="en-US" sz="2400" dirty="0">
                <a:latin typeface="Trebuchet MS" panose="020B0603020202020204" pitchFamily="34" charset="0"/>
                <a:cs typeface="Arial" pitchFamily="34" charset="0"/>
              </a:rPr>
              <a:t>There are two procedures for making inferences:</a:t>
            </a:r>
          </a:p>
          <a:p>
            <a:pPr marL="514350" indent="-457200" algn="just" eaLnBrk="1" hangingPunct="1">
              <a:spcAft>
                <a:spcPts val="0"/>
              </a:spcAft>
              <a:defRPr/>
            </a:pPr>
            <a:r>
              <a:rPr lang="en-US" altLang="en-US" sz="2400" dirty="0">
                <a:solidFill>
                  <a:schemeClr val="accent1"/>
                </a:solidFill>
                <a:latin typeface="Trebuchet MS" panose="020B0603020202020204" pitchFamily="34" charset="0"/>
                <a:cs typeface="Arial" pitchFamily="34" charset="0"/>
              </a:rPr>
              <a:t>Estimation</a:t>
            </a:r>
          </a:p>
          <a:p>
            <a:pPr marL="514350" indent="-457200" algn="just" eaLnBrk="1" hangingPunct="1">
              <a:spcAft>
                <a:spcPts val="0"/>
              </a:spcAft>
              <a:defRPr/>
            </a:pPr>
            <a:r>
              <a:rPr lang="en-US" altLang="en-US" sz="2400" dirty="0">
                <a:solidFill>
                  <a:schemeClr val="accent1"/>
                </a:solidFill>
                <a:latin typeface="Trebuchet MS" panose="020B0603020202020204" pitchFamily="34" charset="0"/>
                <a:cs typeface="Arial" pitchFamily="34" charset="0"/>
              </a:rPr>
              <a:t>Hypothesis testing</a:t>
            </a:r>
            <a:endParaRPr lang="en-AU" altLang="en-US" sz="2400" dirty="0">
              <a:solidFill>
                <a:schemeClr val="accent1"/>
              </a:solidFill>
              <a:latin typeface="Trebuchet MS" panose="020B0603020202020204" pitchFamily="34" charset="0"/>
              <a:cs typeface="Arial"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a:t>
            </a:fld>
            <a:endParaRPr lang="en-AU" altLang="en-US" sz="1400" b="1" baseline="0" dirty="0">
              <a:latin typeface="Trebuchet MS" pitchFamily="34" charset="0"/>
              <a:cs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720378"/>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i="1"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70</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7" y="1844824"/>
            <a:ext cx="7755840" cy="3665208"/>
          </a:xfrm>
          <a:prstGeom prst="rect">
            <a:avLst/>
          </a:prstGeom>
        </p:spPr>
      </p:pic>
    </p:spTree>
    <p:extLst>
      <p:ext uri="{BB962C8B-B14F-4D97-AF65-F5344CB8AC3E}">
        <p14:creationId xmlns:p14="http://schemas.microsoft.com/office/powerpoint/2010/main" val="2070473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52264" y="1484784"/>
            <a:ext cx="8064500" cy="4320480"/>
          </a:xfrm>
        </p:spPr>
        <p:txBody>
          <a:bodyPr/>
          <a:lstStyle/>
          <a:p>
            <a:pPr marL="0" indent="0" algn="just">
              <a:buNone/>
            </a:pPr>
            <a:r>
              <a:rPr lang="en-AU" sz="2400" b="1" dirty="0">
                <a:latin typeface="Trebuchet MS" panose="020B0603020202020204" pitchFamily="34" charset="0"/>
                <a:cs typeface="Arial" panose="020B0604020202020204" pitchFamily="34" charset="0"/>
              </a:rPr>
              <a:t>Using Excel (</a:t>
            </a:r>
            <a:r>
              <a:rPr lang="en-US" altLang="en-US" sz="2400" i="1" dirty="0">
                <a:latin typeface="Trebuchet MS" panose="020B0603020202020204" pitchFamily="34" charset="0"/>
                <a:cs typeface="Arial" charset="0"/>
              </a:rPr>
              <a:t>Data Analysis Plus™)</a:t>
            </a:r>
            <a:endParaRPr lang="en-US" altLang="en-US" sz="2400" dirty="0">
              <a:latin typeface="Trebuchet MS" panose="020B0603020202020204" pitchFamily="34" charset="0"/>
              <a:cs typeface="Arial" panose="020B0604020202020204" pitchFamily="34" charset="0"/>
            </a:endParaRP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0" indent="0">
              <a:buNone/>
            </a:pPr>
            <a:endParaRPr lang="en-AU" sz="2400" dirty="0">
              <a:solidFill>
                <a:srgbClr val="FF0000"/>
              </a:solidFill>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pic>
        <p:nvPicPr>
          <p:cNvPr id="187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062" y="3212976"/>
            <a:ext cx="6636257"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611188" y="260350"/>
            <a:ext cx="7772400" cy="720378"/>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71</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3820279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a:t>
            </a:r>
          </a:p>
          <a:p>
            <a:pPr marL="0" indent="0">
              <a:buNone/>
            </a:pPr>
            <a:r>
              <a:rPr lang="en-US" altLang="en-US" sz="2400" dirty="0">
                <a:latin typeface="Trebuchet MS" panose="020B0603020202020204" pitchFamily="34" charset="0"/>
                <a:cs typeface="Arial" charset="0"/>
              </a:rPr>
              <a:t>95% confidence interval Output from </a:t>
            </a:r>
            <a:r>
              <a:rPr lang="en-US" altLang="en-US" sz="2400" i="1" dirty="0">
                <a:latin typeface="Trebuchet MS" panose="020B0603020202020204" pitchFamily="34" charset="0"/>
                <a:cs typeface="Arial" charset="0"/>
              </a:rPr>
              <a:t>Data Analysis Plus</a:t>
            </a:r>
            <a:r>
              <a:rPr lang="en-US" altLang="en-US" sz="2400" dirty="0">
                <a:latin typeface="Trebuchet MS" panose="020B0603020202020204" pitchFamily="34" charset="0"/>
                <a:cs typeface="Arial" charset="0"/>
              </a:rPr>
              <a:t>:</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6" name="Rectangle 2"/>
          <p:cNvSpPr>
            <a:spLocks noGrp="1" noChangeArrowheads="1"/>
          </p:cNvSpPr>
          <p:nvPr>
            <p:ph type="title"/>
          </p:nvPr>
        </p:nvSpPr>
        <p:spPr>
          <a:xfrm>
            <a:off x="683568" y="260350"/>
            <a:ext cx="7772400" cy="720378"/>
          </a:xfrm>
        </p:spPr>
        <p:txBody>
          <a:bodyPr/>
          <a:lstStyle/>
          <a:p>
            <a:pPr algn="l" eaLnBrk="1" hangingPunct="1">
              <a:defRPr/>
            </a:pPr>
            <a:r>
              <a:rPr altLang="en-US" sz="3600" cap="none" dirty="0">
                <a:solidFill>
                  <a:srgbClr val="EA0088"/>
                </a:solidFill>
                <a:latin typeface="Trebuchet MS" panose="020B0603020202020204" pitchFamily="34" charset="0"/>
              </a:rPr>
              <a:t>Example 2</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72</a:t>
            </a:fld>
            <a:endParaRPr lang="en-AU" altLang="en-US" sz="1400" b="1" baseline="0" dirty="0">
              <a:latin typeface="Trebuchet MS" pitchFamily="34" charset="0"/>
              <a:cs typeface="Arial" pitchFamily="34" charset="0"/>
            </a:endParaRPr>
          </a:p>
        </p:txBody>
      </p:sp>
      <p:pic>
        <p:nvPicPr>
          <p:cNvPr id="2" name="Picture 1"/>
          <p:cNvPicPr>
            <a:picLocks noChangeAspect="1"/>
          </p:cNvPicPr>
          <p:nvPr/>
        </p:nvPicPr>
        <p:blipFill>
          <a:blip r:embed="rId2"/>
          <a:stretch>
            <a:fillRect/>
          </a:stretch>
        </p:blipFill>
        <p:spPr>
          <a:xfrm>
            <a:off x="1619672" y="2708920"/>
            <a:ext cx="4880397" cy="2729754"/>
          </a:xfrm>
          <a:prstGeom prst="rect">
            <a:avLst/>
          </a:prstGeom>
        </p:spPr>
      </p:pic>
    </p:spTree>
    <p:extLst>
      <p:ext uri="{BB962C8B-B14F-4D97-AF65-F5344CB8AC3E}">
        <p14:creationId xmlns:p14="http://schemas.microsoft.com/office/powerpoint/2010/main" val="877154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404664"/>
            <a:ext cx="7772400" cy="720080"/>
          </a:xfrm>
        </p:spPr>
        <p:txBody>
          <a:bodyPr/>
          <a:lstStyle/>
          <a:p>
            <a:pPr algn="l" eaLnBrk="1" hangingPunct="1">
              <a:defRPr/>
            </a:pPr>
            <a:r>
              <a:rPr altLang="en-US" sz="3200" cap="none" dirty="0">
                <a:solidFill>
                  <a:srgbClr val="EA0088"/>
                </a:solidFill>
                <a:latin typeface="Trebuchet MS" panose="020B0603020202020204" pitchFamily="34" charset="0"/>
              </a:rPr>
              <a:t>Interpreting the results</a:t>
            </a:r>
          </a:p>
        </p:txBody>
      </p:sp>
      <p:sp>
        <p:nvSpPr>
          <p:cNvPr id="45059" name="Rectangle 3"/>
          <p:cNvSpPr>
            <a:spLocks noGrp="1" noChangeArrowheads="1"/>
          </p:cNvSpPr>
          <p:nvPr>
            <p:ph idx="1"/>
          </p:nvPr>
        </p:nvSpPr>
        <p:spPr>
          <a:xfrm>
            <a:off x="611188" y="1484313"/>
            <a:ext cx="8064500" cy="4114800"/>
          </a:xfrm>
        </p:spPr>
        <p:txBody>
          <a:bodyPr/>
          <a:lstStyle/>
          <a:p>
            <a:pPr marL="0" indent="0" algn="just">
              <a:spcAft>
                <a:spcPts val="1200"/>
              </a:spcAft>
              <a:buNone/>
            </a:pPr>
            <a:r>
              <a:rPr lang="en-US" sz="2400" dirty="0">
                <a:latin typeface="Trebuchet MS" panose="020B0603020202020204" pitchFamily="34" charset="0"/>
              </a:rPr>
              <a:t>We estimate that the mean distance travelled by taxi lies between 6.77 and 8.62 </a:t>
            </a:r>
            <a:r>
              <a:rPr lang="en-US" sz="2400" dirty="0" err="1">
                <a:latin typeface="Trebuchet MS" panose="020B0603020202020204" pitchFamily="34" charset="0"/>
              </a:rPr>
              <a:t>kilometres</a:t>
            </a:r>
            <a:r>
              <a:rPr lang="en-US" sz="2400" dirty="0">
                <a:latin typeface="Trebuchet MS" panose="020B0603020202020204" pitchFamily="34" charset="0"/>
              </a:rPr>
              <a:t>. </a:t>
            </a:r>
          </a:p>
          <a:p>
            <a:pPr marL="0" indent="0" algn="just">
              <a:spcAft>
                <a:spcPts val="1200"/>
              </a:spcAft>
              <a:buNone/>
            </a:pPr>
            <a:r>
              <a:rPr lang="en-US" sz="2400" dirty="0">
                <a:latin typeface="Trebuchet MS" panose="020B0603020202020204" pitchFamily="34" charset="0"/>
              </a:rPr>
              <a:t>The general manager can use the estimate to determine the effect of different pricing policies on her company. </a:t>
            </a:r>
          </a:p>
          <a:p>
            <a:pPr marL="0" indent="0" algn="just">
              <a:buNone/>
            </a:pPr>
            <a:r>
              <a:rPr lang="en-US" sz="2400" dirty="0">
                <a:latin typeface="Trebuchet MS" panose="020B0603020202020204" pitchFamily="34" charset="0"/>
              </a:rPr>
              <a:t>It is worth noting that the accuracy of the interval estimate is dependent upon the validity of the sampling process and the distribution of the distances (they are required to be normal). If the distribution is extremely non-normal, the inference may be invalid.</a:t>
            </a:r>
            <a:endParaRPr lang="en-US" altLang="en-US" sz="2400" dirty="0">
              <a:latin typeface="Trebuchet MS" panose="020B0603020202020204" pitchFamily="34" charset="0"/>
              <a:cs typeface="Arial" panose="020B0604020202020204" pitchFamily="34" charset="0"/>
            </a:endParaRPr>
          </a:p>
        </p:txBody>
      </p:sp>
      <p:sp>
        <p:nvSpPr>
          <p:cNvPr id="5" name="AutoShape 4"/>
          <p:cNvSpPr>
            <a:spLocks noChangeArrowheads="1"/>
          </p:cNvSpPr>
          <p:nvPr/>
        </p:nvSpPr>
        <p:spPr bwMode="auto">
          <a:xfrm>
            <a:off x="6300192"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73</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959189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85800" y="415925"/>
            <a:ext cx="7772400" cy="852835"/>
          </a:xfrm>
        </p:spPr>
        <p:txBody>
          <a:bodyPr/>
          <a:lstStyle/>
          <a:p>
            <a:pPr algn="l" eaLnBrk="1" hangingPunct="1">
              <a:defRPr/>
            </a:pPr>
            <a:r>
              <a:rPr altLang="en-US" sz="3600" cap="none" dirty="0">
                <a:solidFill>
                  <a:srgbClr val="EA0088"/>
                </a:solidFill>
                <a:latin typeface="Trebuchet MS" panose="020B0603020202020204" pitchFamily="34" charset="0"/>
              </a:rPr>
              <a:t>Checking the required conditions</a:t>
            </a:r>
          </a:p>
        </p:txBody>
      </p:sp>
      <p:sp>
        <p:nvSpPr>
          <p:cNvPr id="69635" name="Rectangle 3"/>
          <p:cNvSpPr>
            <a:spLocks noGrp="1" noChangeArrowheads="1"/>
          </p:cNvSpPr>
          <p:nvPr>
            <p:ph idx="1"/>
          </p:nvPr>
        </p:nvSpPr>
        <p:spPr>
          <a:xfrm>
            <a:off x="683568" y="1484784"/>
            <a:ext cx="7772400" cy="3733800"/>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At the beginning of the solution for Example 2 earlier, to be able to use the t-distribution, we assumed that the population is normally distributed.</a:t>
            </a:r>
          </a:p>
          <a:p>
            <a:pPr marL="0" indent="0" algn="just" eaLnBrk="1" hangingPunct="1">
              <a:spcAft>
                <a:spcPts val="1200"/>
              </a:spcAft>
              <a:buNone/>
            </a:pPr>
            <a:r>
              <a:rPr lang="en-US" altLang="en-US" sz="2400" dirty="0">
                <a:latin typeface="Trebuchet MS" panose="020B0603020202020204" pitchFamily="34" charset="0"/>
                <a:cs typeface="Arial" charset="0"/>
              </a:rPr>
              <a:t>Now, we need to check that the population is normally distributed, or at least not extremely non-normal.</a:t>
            </a:r>
          </a:p>
          <a:p>
            <a:pPr marL="0" indent="0" algn="just" eaLnBrk="1" hangingPunct="1">
              <a:spcAft>
                <a:spcPts val="1200"/>
              </a:spcAft>
              <a:buNone/>
            </a:pPr>
            <a:r>
              <a:rPr lang="en-US" altLang="en-US" sz="2400" dirty="0">
                <a:latin typeface="Trebuchet MS" panose="020B0603020202020204" pitchFamily="34" charset="0"/>
                <a:cs typeface="Arial" charset="0"/>
              </a:rPr>
              <a:t>We plot the histogram of the data set using Excel to see the shape of the distribution.</a:t>
            </a:r>
          </a:p>
          <a:p>
            <a:pPr marL="0" indent="0" algn="just" eaLnBrk="1" hangingPunct="1">
              <a:spcAft>
                <a:spcPts val="1200"/>
              </a:spcAft>
              <a:buNone/>
            </a:pPr>
            <a:r>
              <a:rPr lang="en-US" altLang="en-US" sz="2400" dirty="0">
                <a:latin typeface="Trebuchet MS" panose="020B0603020202020204" pitchFamily="34" charset="0"/>
                <a:cs typeface="Arial" charset="0"/>
              </a:rPr>
              <a:t>The histogram below suggests that the variable may be normally distributed or at least not extremely non-normal. </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74</a:t>
            </a:fld>
            <a:endParaRPr lang="en-AU" altLang="en-US" sz="1400" b="1" baseline="0" dirty="0">
              <a:latin typeface="Trebuchet MS" pitchFamily="34" charset="0"/>
              <a:cs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415925"/>
            <a:ext cx="7772400" cy="852835"/>
          </a:xfrm>
          <a:prstGeom prst="rect">
            <a:avLst/>
          </a:prstGeom>
        </p:spPr>
        <p:txBody>
          <a:bodyPr/>
          <a:lstStyle>
            <a:lvl1pPr algn="ctr" defTabSz="457200" rtl="0" eaLnBrk="0" fontAlgn="base" hangingPunct="0">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altLang="en-US" sz="3600" cap="none" baseline="0" dirty="0">
                <a:solidFill>
                  <a:srgbClr val="EA0088"/>
                </a:solidFill>
                <a:latin typeface="Trebuchet MS" panose="020B0603020202020204" pitchFamily="34" charset="0"/>
              </a:rPr>
              <a:t>Checking the required conditions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75</a:t>
            </a:fld>
            <a:endParaRPr lang="en-AU" altLang="en-US" sz="1400" b="1" baseline="0" dirty="0">
              <a:latin typeface="Trebuchet MS" pitchFamily="34" charset="0"/>
              <a:cs typeface="Arial" pitchFamily="34"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79" y="1412776"/>
            <a:ext cx="7686041" cy="4009746"/>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539552" y="1556792"/>
            <a:ext cx="8208267" cy="2447974"/>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When the population consists of nominal (categorical) data, the only inference we can make is about the proportion of occurrence of a certain value.</a:t>
            </a:r>
          </a:p>
          <a:p>
            <a:pPr marL="0" indent="0" algn="just" eaLnBrk="1" hangingPunct="1">
              <a:spcAft>
                <a:spcPts val="1200"/>
              </a:spcAft>
              <a:buNone/>
            </a:pPr>
            <a:r>
              <a:rPr lang="en-US" altLang="en-US" sz="2400" dirty="0">
                <a:latin typeface="Trebuchet MS" panose="020B0603020202020204" pitchFamily="34" charset="0"/>
                <a:cs typeface="Arial" charset="0"/>
              </a:rPr>
              <a:t>The population proportion parameter </a:t>
            </a:r>
            <a:r>
              <a:rPr lang="en-US" altLang="en-US" sz="2400" i="1" dirty="0">
                <a:latin typeface="Trebuchet MS" panose="020B0603020202020204" pitchFamily="34" charset="0"/>
                <a:cs typeface="Arial" charset="0"/>
              </a:rPr>
              <a:t>p</a:t>
            </a:r>
            <a:r>
              <a:rPr lang="en-US" altLang="en-US" sz="2400" dirty="0">
                <a:latin typeface="Trebuchet MS" panose="020B0603020202020204" pitchFamily="34" charset="0"/>
                <a:cs typeface="Arial" charset="0"/>
              </a:rPr>
              <a:t> was used before to calculate probabilities using the binomial distribution.</a:t>
            </a:r>
          </a:p>
        </p:txBody>
      </p:sp>
      <p:sp>
        <p:nvSpPr>
          <p:cNvPr id="2" name="Title 1"/>
          <p:cNvSpPr>
            <a:spLocks noGrp="1"/>
          </p:cNvSpPr>
          <p:nvPr>
            <p:ph type="title"/>
          </p:nvPr>
        </p:nvSpPr>
        <p:spPr>
          <a:xfrm>
            <a:off x="467544" y="404664"/>
            <a:ext cx="8229600" cy="1080120"/>
          </a:xfrm>
        </p:spPr>
        <p:txBody>
          <a:bodyPr/>
          <a:lstStyle/>
          <a:p>
            <a:pPr algn="l"/>
            <a:r>
              <a:rPr lang="en-AU" sz="3200" cap="none" dirty="0">
                <a:solidFill>
                  <a:srgbClr val="EA0088"/>
                </a:solidFill>
                <a:latin typeface="Trebuchet MS" panose="020B0603020202020204" pitchFamily="34" charset="0"/>
                <a:cs typeface="Arial" panose="020B0604020202020204" pitchFamily="34" charset="0"/>
              </a:rPr>
              <a:t>10.4 	Estimating the population proportion </a:t>
            </a:r>
            <a:r>
              <a:rPr lang="en-AU" sz="3200" i="1" cap="none" dirty="0">
                <a:solidFill>
                  <a:srgbClr val="EA0088"/>
                </a:solidFill>
                <a:latin typeface="Trebuchet MS" panose="020B0603020202020204" pitchFamily="34" charset="0"/>
                <a:cs typeface="Arial" panose="020B0604020202020204" pitchFamily="34" charset="0"/>
              </a:rPr>
              <a:t>p</a:t>
            </a:r>
            <a:br>
              <a:rPr lang="en-AU" sz="3200" i="1" cap="none" dirty="0">
                <a:solidFill>
                  <a:srgbClr val="EA0088"/>
                </a:solidFill>
                <a:latin typeface="Trebuchet MS" panose="020B0603020202020204" pitchFamily="34" charset="0"/>
                <a:cs typeface="Arial" panose="020B0604020202020204" pitchFamily="34" charset="0"/>
              </a:rPr>
            </a:br>
            <a:endParaRPr lang="en-AU" sz="3200" cap="none" dirty="0">
              <a:solidFill>
                <a:srgbClr val="EA0088"/>
              </a:solidFill>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76</a:t>
            </a:fld>
            <a:endParaRPr lang="en-AU" altLang="en-US" sz="1400" b="1" baseline="0" dirty="0">
              <a:latin typeface="Trebuchet MS" pitchFamily="34" charset="0"/>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8" name="Rectangle 6"/>
              <p:cNvSpPr>
                <a:spLocks noGrp="1" noChangeArrowheads="1"/>
              </p:cNvSpPr>
              <p:nvPr>
                <p:ph type="title"/>
              </p:nvPr>
            </p:nvSpPr>
            <p:spPr>
              <a:xfrm>
                <a:off x="539552" y="381000"/>
                <a:ext cx="8604448" cy="1143000"/>
              </a:xfrm>
            </p:spPr>
            <p:txBody>
              <a:bodyPr/>
              <a:lstStyle/>
              <a:p>
                <a:pPr algn="l" eaLnBrk="1" hangingPunct="1">
                  <a:tabLst>
                    <a:tab pos="1138238" algn="l"/>
                  </a:tabLst>
                  <a:defRPr/>
                </a:pPr>
                <a:r>
                  <a:rPr lang="en-AU" altLang="en-US" sz="2800" cap="none" dirty="0">
                    <a:solidFill>
                      <a:srgbClr val="EA0088"/>
                    </a:solidFill>
                    <a:latin typeface="Trebuchet MS" panose="020B0603020202020204" pitchFamily="34" charset="0"/>
                  </a:rPr>
                  <a:t>Sample statistic and sampling distribution of the sample proportion </a:t>
                </a:r>
                <a14:m>
                  <m:oMath xmlns:m="http://schemas.openxmlformats.org/officeDocument/2006/math">
                    <m:acc>
                      <m:accPr>
                        <m:chr m:val="̂"/>
                        <m:ctrlPr>
                          <a:rPr lang="ar-AE" altLang="en-US" sz="2800" i="1" cap="none" smtClean="0">
                            <a:solidFill>
                              <a:srgbClr val="EA0088"/>
                            </a:solidFill>
                            <a:latin typeface="Cambria Math" panose="02040503050406030204" pitchFamily="18" charset="0"/>
                          </a:rPr>
                        </m:ctrlPr>
                      </m:accPr>
                      <m:e>
                        <m:r>
                          <a:rPr lang="en-AU" altLang="en-US" sz="2800" b="0" i="1" cap="none" smtClean="0">
                            <a:solidFill>
                              <a:srgbClr val="EA0088"/>
                            </a:solidFill>
                            <a:latin typeface="Cambria Math"/>
                          </a:rPr>
                          <m:t>𝑝</m:t>
                        </m:r>
                      </m:e>
                    </m:acc>
                  </m:oMath>
                </a14:m>
                <a:r>
                  <a:rPr lang="ar-AE" altLang="en-US" sz="2800" cap="none" dirty="0">
                    <a:solidFill>
                      <a:srgbClr val="EA0088"/>
                    </a:solidFill>
                    <a:latin typeface="Trebuchet MS" panose="020B0603020202020204" pitchFamily="34" charset="0"/>
                  </a:rPr>
                  <a:t> </a:t>
                </a:r>
                <a:endParaRPr altLang="en-US" sz="2800" cap="none" dirty="0">
                  <a:solidFill>
                    <a:srgbClr val="EA0088"/>
                  </a:solidFill>
                  <a:latin typeface="Trebuchet MS" panose="020B0603020202020204" pitchFamily="34" charset="0"/>
                </a:endParaRPr>
              </a:p>
            </p:txBody>
          </p:sp>
        </mc:Choice>
        <mc:Fallback xmlns="">
          <p:sp>
            <p:nvSpPr>
              <p:cNvPr id="20488" name="Rectangle 6"/>
              <p:cNvSpPr>
                <a:spLocks noGrp="1" noRot="1" noChangeAspect="1" noMove="1" noResize="1" noEditPoints="1" noAdjustHandles="1" noChangeArrowheads="1" noChangeShapeType="1" noTextEdit="1"/>
              </p:cNvSpPr>
              <p:nvPr>
                <p:ph type="title"/>
              </p:nvPr>
            </p:nvSpPr>
            <p:spPr>
              <a:xfrm>
                <a:off x="539552" y="381000"/>
                <a:ext cx="8604448" cy="1143000"/>
              </a:xfrm>
              <a:blipFill rotWithShape="1">
                <a:blip r:embed="rId3" cstate="print"/>
                <a:stretch>
                  <a:fillRect l="-1488" b="-6952"/>
                </a:stretch>
              </a:blipFill>
            </p:spPr>
            <p:txBody>
              <a:bodyPr/>
              <a:lstStyle/>
              <a:p>
                <a:r>
                  <a:rPr lang="en-AU">
                    <a:noFill/>
                  </a:rPr>
                  <a:t> </a:t>
                </a:r>
              </a:p>
            </p:txBody>
          </p:sp>
        </mc:Fallback>
      </mc:AlternateContent>
      <p:sp>
        <p:nvSpPr>
          <p:cNvPr id="72709" name="Text Box 4"/>
          <p:cNvSpPr txBox="1">
            <a:spLocks noChangeArrowheads="1"/>
          </p:cNvSpPr>
          <p:nvPr/>
        </p:nvSpPr>
        <p:spPr bwMode="auto">
          <a:xfrm>
            <a:off x="5013325" y="21701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endParaRPr lang="en-US" altLang="en-US" sz="2400" baseline="0">
              <a:latin typeface="Arial Narrow" pitchFamily="34" charset="0"/>
            </a:endParaRPr>
          </a:p>
        </p:txBody>
      </p:sp>
      <mc:AlternateContent xmlns:mc="http://schemas.openxmlformats.org/markup-compatibility/2006" xmlns:a14="http://schemas.microsoft.com/office/drawing/2010/main">
        <mc:Choice Requires="a14">
          <p:sp>
            <p:nvSpPr>
              <p:cNvPr id="72710" name="Rectangle 5"/>
              <p:cNvSpPr>
                <a:spLocks noChangeArrowheads="1"/>
              </p:cNvSpPr>
              <p:nvPr/>
            </p:nvSpPr>
            <p:spPr bwMode="auto">
              <a:xfrm>
                <a:off x="441323" y="3565323"/>
                <a:ext cx="8451157" cy="232371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nchor="ctr">
                <a:spAutoFit/>
              </a:bodyPr>
              <a:lstStyle>
                <a:lvl1pPr marL="342900" indent="-342900">
                  <a:spcBef>
                    <a:spcPct val="20000"/>
                  </a:spcBef>
                  <a:buFont typeface="Arial" charset="0"/>
                  <a:buChar char="•"/>
                  <a:defRPr sz="3200">
                    <a:solidFill>
                      <a:schemeClr val="tx1"/>
                    </a:solidFill>
                    <a:latin typeface="Arial" charset="0"/>
                    <a:ea typeface="ＭＳ Ｐゴシック" pitchFamily="34" charset="-128"/>
                    <a:cs typeface="Arial" charset="0"/>
                  </a:defRPr>
                </a:lvl1pPr>
                <a:lvl2pPr>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marL="0" lvl="1" algn="just">
                  <a:spcBef>
                    <a:spcPct val="0"/>
                  </a:spcBef>
                  <a:spcAft>
                    <a:spcPts val="1800"/>
                  </a:spcAft>
                  <a:buNone/>
                </a:pPr>
                <a:r>
                  <a:rPr lang="en-US" altLang="en-US" sz="2400" baseline="0" dirty="0">
                    <a:latin typeface="Trebuchet MS" panose="020B0603020202020204" pitchFamily="34" charset="0"/>
                    <a:cs typeface="Arial" panose="020B0604020202020204" pitchFamily="34" charset="0"/>
                  </a:rPr>
                  <a:t>where X is the number of successes and </a:t>
                </a:r>
                <a:r>
                  <a:rPr lang="en-US" altLang="en-US" sz="2400" i="1" baseline="0" dirty="0">
                    <a:latin typeface="Times New Roman" panose="02020603050405020304" pitchFamily="18" charset="0"/>
                    <a:cs typeface="Times New Roman" panose="02020603050405020304" pitchFamily="18" charset="0"/>
                  </a:rPr>
                  <a:t>n</a:t>
                </a:r>
                <a:r>
                  <a:rPr lang="en-US" altLang="en-US" sz="2400" baseline="0" dirty="0">
                    <a:latin typeface="Trebuchet MS" panose="020B0603020202020204" pitchFamily="34" charset="0"/>
                    <a:cs typeface="Arial" panose="020B0604020202020204" pitchFamily="34" charset="0"/>
                  </a:rPr>
                  <a:t> is the sample size. Also, </a:t>
                </a:r>
                <a14:m>
                  <m:oMath xmlns:m="http://schemas.openxmlformats.org/officeDocument/2006/math">
                    <m:acc>
                      <m:accPr>
                        <m:chr m:val="̂"/>
                        <m:ctrlPr>
                          <a:rPr lang="en-US" altLang="en-US" sz="2400" i="1" baseline="0" smtClean="0">
                            <a:latin typeface="Cambria Math" panose="02040503050406030204" pitchFamily="18" charset="0"/>
                            <a:cs typeface="Arial" panose="020B0604020202020204" pitchFamily="34" charset="0"/>
                          </a:rPr>
                        </m:ctrlPr>
                      </m:accPr>
                      <m:e>
                        <m:r>
                          <a:rPr lang="en-AU" altLang="en-US" sz="2400" b="0" i="1" baseline="0" smtClean="0">
                            <a:latin typeface="Cambria Math"/>
                            <a:cs typeface="Arial" panose="020B0604020202020204" pitchFamily="34" charset="0"/>
                          </a:rPr>
                          <m:t>𝑞</m:t>
                        </m:r>
                      </m:e>
                    </m:acc>
                    <m:r>
                      <a:rPr lang="en-AU" altLang="en-US" sz="2400" b="0" i="1" baseline="0" smtClean="0">
                        <a:latin typeface="Cambria Math"/>
                        <a:cs typeface="Arial" panose="020B0604020202020204" pitchFamily="34" charset="0"/>
                      </a:rPr>
                      <m:t> </m:t>
                    </m:r>
                  </m:oMath>
                </a14:m>
                <a:r>
                  <a:rPr lang="en-US" altLang="en-US" sz="2400" baseline="0" dirty="0">
                    <a:latin typeface="Trebuchet MS" panose="020B0603020202020204" pitchFamily="34" charset="0"/>
                    <a:cs typeface="Arial" panose="020B0604020202020204" pitchFamily="34" charset="0"/>
                  </a:rPr>
                  <a:t>= 1-</a:t>
                </a:r>
                <a14:m>
                  <m:oMath xmlns:m="http://schemas.openxmlformats.org/officeDocument/2006/math">
                    <m:acc>
                      <m:accPr>
                        <m:chr m:val="̂"/>
                        <m:ctrlPr>
                          <a:rPr lang="en-US" altLang="en-US" sz="2400" i="1" baseline="0" smtClean="0">
                            <a:latin typeface="Cambria Math" panose="02040503050406030204" pitchFamily="18" charset="0"/>
                            <a:cs typeface="Arial" panose="020B0604020202020204" pitchFamily="34" charset="0"/>
                          </a:rPr>
                        </m:ctrlPr>
                      </m:accPr>
                      <m:e>
                        <m:r>
                          <a:rPr lang="en-AU" altLang="en-US" sz="2400" b="0" i="1" baseline="0" smtClean="0">
                            <a:latin typeface="Cambria Math"/>
                            <a:cs typeface="Arial" panose="020B0604020202020204" pitchFamily="34" charset="0"/>
                          </a:rPr>
                          <m:t>𝑝</m:t>
                        </m:r>
                      </m:e>
                    </m:acc>
                  </m:oMath>
                </a14:m>
                <a:r>
                  <a:rPr lang="en-US" altLang="en-US" sz="2400" baseline="0" dirty="0">
                    <a:latin typeface="Trebuchet MS" panose="020B0603020202020204" pitchFamily="34" charset="0"/>
                    <a:cs typeface="Arial" panose="020B0604020202020204" pitchFamily="34" charset="0"/>
                  </a:rPr>
                  <a:t>.</a:t>
                </a:r>
              </a:p>
              <a:p>
                <a:pPr marL="0" lvl="1" algn="just">
                  <a:spcBef>
                    <a:spcPct val="0"/>
                  </a:spcBef>
                  <a:spcAft>
                    <a:spcPts val="1200"/>
                  </a:spcAft>
                  <a:buNone/>
                </a:pPr>
                <a:r>
                  <a:rPr lang="en-US" altLang="en-US" sz="2400" baseline="0" dirty="0">
                    <a:latin typeface="Trebuchet MS" panose="020B0603020202020204" pitchFamily="34" charset="0"/>
                    <a:cs typeface="Arial" panose="020B0604020202020204" pitchFamily="34" charset="0"/>
                  </a:rPr>
                  <a:t>When </a:t>
                </a:r>
                <a:r>
                  <a:rPr lang="en-US" altLang="en-US" sz="2400" i="1" baseline="0" dirty="0" err="1">
                    <a:latin typeface="Times New Roman" panose="02020603050405020304" pitchFamily="18" charset="0"/>
                    <a:cs typeface="Times New Roman" panose="02020603050405020304" pitchFamily="18" charset="0"/>
                  </a:rPr>
                  <a:t>np</a:t>
                </a:r>
                <a:r>
                  <a:rPr lang="en-US" altLang="en-US" sz="2400" baseline="0" dirty="0">
                    <a:latin typeface="Trebuchet MS" panose="020B0603020202020204" pitchFamily="34" charset="0"/>
                    <a:cs typeface="Arial" panose="020B0604020202020204" pitchFamily="34" charset="0"/>
                  </a:rPr>
                  <a:t> </a:t>
                </a:r>
                <a:r>
                  <a:rPr lang="en-US" altLang="en-US" sz="2400" baseline="0" dirty="0">
                    <a:latin typeface="Trebuchet MS" panose="020B0603020202020204" pitchFamily="34" charset="0"/>
                    <a:cs typeface="Arial" panose="020B0604020202020204" pitchFamily="34" charset="0"/>
                    <a:sym typeface="Symbol" pitchFamily="18" charset="2"/>
                  </a:rPr>
                  <a:t></a:t>
                </a:r>
                <a:r>
                  <a:rPr lang="en-US" altLang="en-US" sz="2400" baseline="0" dirty="0">
                    <a:latin typeface="Trebuchet MS" panose="020B0603020202020204" pitchFamily="34" charset="0"/>
                    <a:cs typeface="Arial" panose="020B0604020202020204" pitchFamily="34" charset="0"/>
                  </a:rPr>
                  <a:t> 5 and </a:t>
                </a:r>
                <a:r>
                  <a:rPr lang="en-US" altLang="en-US" sz="2400" i="1" baseline="0" dirty="0" err="1">
                    <a:latin typeface="Times New Roman" panose="02020603050405020304" pitchFamily="18" charset="0"/>
                    <a:cs typeface="Times New Roman" panose="02020603050405020304" pitchFamily="18" charset="0"/>
                  </a:rPr>
                  <a:t>nq</a:t>
                </a:r>
                <a:r>
                  <a:rPr lang="en-US" altLang="en-US" sz="2400" baseline="0" dirty="0">
                    <a:latin typeface="Trebuchet MS" panose="020B0603020202020204" pitchFamily="34" charset="0"/>
                    <a:cs typeface="Arial" panose="020B0604020202020204" pitchFamily="34" charset="0"/>
                  </a:rPr>
                  <a:t> </a:t>
                </a:r>
                <a:r>
                  <a:rPr lang="en-US" altLang="en-US" sz="2400" baseline="0" dirty="0">
                    <a:latin typeface="Trebuchet MS" panose="020B0603020202020204" pitchFamily="34" charset="0"/>
                    <a:cs typeface="Arial" panose="020B0604020202020204" pitchFamily="34" charset="0"/>
                    <a:sym typeface="Symbol" pitchFamily="18" charset="2"/>
                  </a:rPr>
                  <a:t></a:t>
                </a:r>
                <a:r>
                  <a:rPr lang="en-US" altLang="en-US" sz="2400" baseline="0" dirty="0">
                    <a:latin typeface="Trebuchet MS" panose="020B0603020202020204" pitchFamily="34" charset="0"/>
                    <a:cs typeface="Arial" panose="020B0604020202020204" pitchFamily="34" charset="0"/>
                  </a:rPr>
                  <a:t> 5,  </a:t>
                </a:r>
                <a14:m>
                  <m:oMath xmlns:m="http://schemas.openxmlformats.org/officeDocument/2006/math">
                    <m:acc>
                      <m:accPr>
                        <m:chr m:val="̂"/>
                        <m:ctrlPr>
                          <a:rPr lang="en-US" altLang="en-US" sz="2400" i="1" baseline="0" smtClean="0">
                            <a:latin typeface="Cambria Math" panose="02040503050406030204" pitchFamily="18" charset="0"/>
                            <a:cs typeface="Arial" panose="020B0604020202020204" pitchFamily="34" charset="0"/>
                          </a:rPr>
                        </m:ctrlPr>
                      </m:accPr>
                      <m:e>
                        <m:r>
                          <a:rPr lang="en-AU" altLang="en-US" sz="2400" b="0" i="1" baseline="0" smtClean="0">
                            <a:latin typeface="Cambria Math"/>
                            <a:cs typeface="Arial" panose="020B0604020202020204" pitchFamily="34" charset="0"/>
                          </a:rPr>
                          <m:t>𝑝</m:t>
                        </m:r>
                      </m:e>
                    </m:acc>
                  </m:oMath>
                </a14:m>
                <a:r>
                  <a:rPr lang="en-US" altLang="en-US" sz="2400" baseline="0" dirty="0">
                    <a:latin typeface="Trebuchet MS" panose="020B0603020202020204" pitchFamily="34" charset="0"/>
                    <a:cs typeface="Arial" panose="020B0604020202020204" pitchFamily="34" charset="0"/>
                  </a:rPr>
                  <a:t> is approximately normally distributed, with </a:t>
                </a:r>
              </a:p>
              <a:p>
                <a:pPr marL="271462" lvl="1">
                  <a:spcBef>
                    <a:spcPct val="0"/>
                  </a:spcBef>
                  <a:buNone/>
                </a:pPr>
                <a:r>
                  <a:rPr lang="en-US" altLang="en-US" sz="2400" baseline="0" dirty="0">
                    <a:latin typeface="Trebuchet MS" panose="020B0603020202020204" pitchFamily="34" charset="0"/>
                    <a:cs typeface="Arial" panose="020B0604020202020204" pitchFamily="34" charset="0"/>
                    <a:sym typeface="Symbol" pitchFamily="18" charset="2"/>
                  </a:rPr>
                  <a:t>	       </a:t>
                </a:r>
                <a:r>
                  <a:rPr lang="en-US" altLang="en-US" sz="2400" baseline="0" dirty="0">
                    <a:latin typeface="Trebuchet MS" panose="020B0603020202020204" pitchFamily="34" charset="0"/>
                    <a:cs typeface="Arial" panose="020B0604020202020204" pitchFamily="34" charset="0"/>
                  </a:rPr>
                  <a:t> = </a:t>
                </a:r>
                <a:r>
                  <a:rPr lang="en-US" altLang="en-US" sz="2400" i="1" baseline="0" dirty="0">
                    <a:latin typeface="Times New Roman" panose="02020603050405020304" pitchFamily="18" charset="0"/>
                    <a:cs typeface="Times New Roman" panose="02020603050405020304" pitchFamily="18" charset="0"/>
                  </a:rPr>
                  <a:t>p</a:t>
                </a:r>
                <a:r>
                  <a:rPr lang="en-US" altLang="en-US" sz="2400" baseline="0" dirty="0">
                    <a:latin typeface="Trebuchet MS" panose="020B0603020202020204" pitchFamily="34" charset="0"/>
                    <a:cs typeface="Arial" panose="020B0604020202020204" pitchFamily="34" charset="0"/>
                  </a:rPr>
                  <a:t> and </a:t>
                </a:r>
                <a:r>
                  <a:rPr lang="en-US" altLang="en-US" sz="2400" baseline="0" dirty="0">
                    <a:latin typeface="Trebuchet MS" panose="020B0603020202020204" pitchFamily="34" charset="0"/>
                    <a:cs typeface="Arial" panose="020B0604020202020204" pitchFamily="34" charset="0"/>
                    <a:sym typeface="Symbol"/>
                  </a:rPr>
                  <a:t></a:t>
                </a:r>
                <a:r>
                  <a:rPr lang="en-US" altLang="en-US" sz="2400" baseline="30000" dirty="0">
                    <a:latin typeface="Trebuchet MS" panose="020B0603020202020204" pitchFamily="34" charset="0"/>
                    <a:cs typeface="Arial" panose="020B0604020202020204" pitchFamily="34" charset="0"/>
                  </a:rPr>
                  <a:t>2 </a:t>
                </a:r>
                <a:r>
                  <a:rPr lang="en-US" altLang="en-US" sz="2400" baseline="0" dirty="0">
                    <a:latin typeface="Trebuchet MS" panose="020B0603020202020204" pitchFamily="34" charset="0"/>
                    <a:cs typeface="Arial" panose="020B0604020202020204" pitchFamily="34" charset="0"/>
                  </a:rPr>
                  <a:t>= </a:t>
                </a:r>
                <a:r>
                  <a:rPr lang="en-US" altLang="en-US" sz="2400" i="1" baseline="0" dirty="0" err="1">
                    <a:latin typeface="Times New Roman" panose="02020603050405020304" pitchFamily="18" charset="0"/>
                    <a:cs typeface="Times New Roman" panose="02020603050405020304" pitchFamily="18" charset="0"/>
                  </a:rPr>
                  <a:t>pq</a:t>
                </a:r>
                <a:r>
                  <a:rPr lang="en-US" altLang="en-US" sz="2400" baseline="0" dirty="0">
                    <a:latin typeface="Times New Roman" panose="02020603050405020304" pitchFamily="18" charset="0"/>
                    <a:cs typeface="Times New Roman" panose="02020603050405020304" pitchFamily="18" charset="0"/>
                  </a:rPr>
                  <a:t>/</a:t>
                </a:r>
                <a:r>
                  <a:rPr lang="en-US" altLang="en-US" sz="2400" i="1" baseline="0" dirty="0">
                    <a:latin typeface="Times New Roman" panose="02020603050405020304" pitchFamily="18" charset="0"/>
                    <a:cs typeface="Times New Roman" panose="02020603050405020304" pitchFamily="18" charset="0"/>
                  </a:rPr>
                  <a:t>n</a:t>
                </a:r>
                <a:r>
                  <a:rPr lang="en-US" altLang="en-US" sz="2400" baseline="0" dirty="0">
                    <a:latin typeface="Trebuchet MS" panose="020B0603020202020204" pitchFamily="34" charset="0"/>
                    <a:cs typeface="Arial" panose="020B0604020202020204" pitchFamily="34" charset="0"/>
                  </a:rPr>
                  <a:t>.</a:t>
                </a:r>
              </a:p>
            </p:txBody>
          </p:sp>
        </mc:Choice>
        <mc:Fallback xmlns="">
          <p:sp>
            <p:nvSpPr>
              <p:cNvPr id="72710" name="Rectangle 5"/>
              <p:cNvSpPr>
                <a:spLocks noRot="1" noChangeAspect="1" noMove="1" noResize="1" noEditPoints="1" noAdjustHandles="1" noChangeArrowheads="1" noChangeShapeType="1" noTextEdit="1"/>
              </p:cNvSpPr>
              <p:nvPr/>
            </p:nvSpPr>
            <p:spPr bwMode="auto">
              <a:xfrm>
                <a:off x="441323" y="3565323"/>
                <a:ext cx="8451157" cy="2323713"/>
              </a:xfrm>
              <a:prstGeom prst="rect">
                <a:avLst/>
              </a:prstGeom>
              <a:blipFill rotWithShape="1">
                <a:blip r:embed="rId4" cstate="print"/>
                <a:stretch>
                  <a:fillRect l="-1081" t="-1837" r="-1081" b="-5774"/>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r>
                  <a:rPr lang="en-AU">
                    <a:noFill/>
                  </a:rPr>
                  <a:t> </a:t>
                </a:r>
              </a:p>
            </p:txBody>
          </p:sp>
        </mc:Fallback>
      </mc:AlternateContent>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77</a:t>
            </a:fld>
            <a:endParaRPr lang="en-AU" altLang="en-US" sz="1400" b="1" baseline="0" dirty="0">
              <a:latin typeface="Trebuchet MS" pitchFamily="34" charset="0"/>
              <a:cs typeface="Arial" pitchFamily="34" charset="0"/>
            </a:endParaRPr>
          </a:p>
        </p:txBody>
      </p:sp>
      <p:sp>
        <p:nvSpPr>
          <p:cNvPr id="9" name="Rectangle 3"/>
          <p:cNvSpPr>
            <a:spLocks noGrp="1" noRot="1" noChangeAspect="1" noMove="1" noResize="1" noEditPoints="1" noAdjustHandles="1" noChangeArrowheads="1" noChangeShapeType="1" noTextEdit="1"/>
          </p:cNvSpPr>
          <p:nvPr>
            <p:ph idx="1"/>
          </p:nvPr>
        </p:nvSpPr>
        <p:spPr>
          <a:xfrm>
            <a:off x="539552" y="1557338"/>
            <a:ext cx="7992887" cy="1871662"/>
          </a:xfrm>
          <a:blipFill rotWithShape="1">
            <a:blip r:embed="rId5" cstate="print"/>
            <a:stretch>
              <a:fillRect l="-1220" t="-2597" r="-1144"/>
            </a:stretch>
          </a:blipFill>
        </p:spPr>
        <p:txBody>
          <a:bodyPr/>
          <a:lstStyle/>
          <a:p>
            <a:r>
              <a:rPr lang="en-AU">
                <a:noFill/>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0" name="Rectangle 2"/>
              <p:cNvSpPr>
                <a:spLocks noChangeArrowheads="1"/>
              </p:cNvSpPr>
              <p:nvPr/>
            </p:nvSpPr>
            <p:spPr bwMode="auto">
              <a:xfrm>
                <a:off x="685799" y="1556792"/>
                <a:ext cx="7631113" cy="106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marL="0" indent="0" eaLnBrk="1" hangingPunct="1">
                  <a:spcAft>
                    <a:spcPts val="1800"/>
                  </a:spcAft>
                  <a:buClr>
                    <a:srgbClr val="FF0000"/>
                  </a:buClr>
                  <a:buNone/>
                </a:pPr>
                <a:r>
                  <a:rPr lang="en-US" altLang="en-US" sz="2400" baseline="0" dirty="0">
                    <a:latin typeface="Trebuchet MS" panose="020B0603020202020204" pitchFamily="34" charset="0"/>
                  </a:rPr>
                  <a:t>A 100(1-</a:t>
                </a:r>
                <a:r>
                  <a:rPr lang="en-US" altLang="en-US" sz="2400" baseline="0" dirty="0">
                    <a:latin typeface="Trebuchet MS" panose="020B0603020202020204" pitchFamily="34" charset="0"/>
                    <a:sym typeface="Symbol"/>
                  </a:rPr>
                  <a:t>)%</a:t>
                </a:r>
                <a:r>
                  <a:rPr lang="en-US" altLang="en-US" sz="2400" baseline="0" dirty="0">
                    <a:latin typeface="Trebuchet MS" panose="020B0603020202020204" pitchFamily="34" charset="0"/>
                  </a:rPr>
                  <a:t> confidence interval estimator of the population proportion </a:t>
                </a:r>
                <a:r>
                  <a:rPr lang="en-US" altLang="en-US" sz="2400" i="1" baseline="0" dirty="0">
                    <a:latin typeface="Trebuchet MS" panose="020B0603020202020204" pitchFamily="34" charset="0"/>
                  </a:rPr>
                  <a:t>p</a:t>
                </a:r>
                <a:r>
                  <a:rPr lang="en-US" altLang="en-US" sz="2400" baseline="0" dirty="0">
                    <a:latin typeface="Trebuchet MS" panose="020B0603020202020204" pitchFamily="34" charset="0"/>
                  </a:rPr>
                  <a:t> is</a:t>
                </a:r>
              </a:p>
              <a:p>
                <a:pPr marL="0" indent="1085850" eaLnBrk="1" hangingPunct="1">
                  <a:buClr>
                    <a:srgbClr val="FF0000"/>
                  </a:buClr>
                  <a:buNone/>
                </a:pPr>
                <a14:m>
                  <m:oMath xmlns:m="http://schemas.openxmlformats.org/officeDocument/2006/math">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𝑝</m:t>
                        </m:r>
                      </m:e>
                    </m:acc>
                    <m:r>
                      <a:rPr lang="en-US" altLang="en-US" sz="2400" i="1" baseline="0" smtClean="0">
                        <a:latin typeface="Cambria Math"/>
                        <a:ea typeface="Cambria Math"/>
                      </a:rPr>
                      <m:t>±</m:t>
                    </m:r>
                    <m:sSub>
                      <m:sSubPr>
                        <m:ctrlPr>
                          <a:rPr lang="en-US" altLang="en-US" sz="2400" i="1" baseline="0" smtClean="0">
                            <a:latin typeface="Cambria Math" panose="02040503050406030204" pitchFamily="18" charset="0"/>
                            <a:ea typeface="Cambria Math"/>
                          </a:rPr>
                        </m:ctrlPr>
                      </m:sSubPr>
                      <m:e>
                        <m:r>
                          <a:rPr lang="en-AU" altLang="en-US" sz="2400" b="0" i="1" baseline="0" smtClean="0">
                            <a:latin typeface="Cambria Math"/>
                            <a:ea typeface="Cambria Math"/>
                          </a:rPr>
                          <m:t>𝑧</m:t>
                        </m:r>
                      </m:e>
                      <m:sub>
                        <m:r>
                          <a:rPr lang="en-US" altLang="en-US" sz="2400" i="1" baseline="0" smtClean="0">
                            <a:latin typeface="Cambria Math"/>
                            <a:ea typeface="Cambria Math"/>
                          </a:rPr>
                          <m:t>∝</m:t>
                        </m:r>
                        <m:r>
                          <a:rPr lang="en-AU" altLang="en-US" sz="2400" b="0" i="1" baseline="0" smtClean="0">
                            <a:latin typeface="Cambria Math"/>
                            <a:ea typeface="Cambria Math"/>
                          </a:rPr>
                          <m:t>/2</m:t>
                        </m:r>
                      </m:sub>
                    </m:sSub>
                    <m:rad>
                      <m:radPr>
                        <m:degHide m:val="on"/>
                        <m:ctrlPr>
                          <a:rPr lang="en-US" altLang="en-US" sz="2400" i="1" baseline="0" smtClean="0">
                            <a:latin typeface="Cambria Math" panose="02040503050406030204" pitchFamily="18" charset="0"/>
                            <a:ea typeface="Cambria Math"/>
                          </a:rPr>
                        </m:ctrlPr>
                      </m:radPr>
                      <m:deg/>
                      <m:e>
                        <m:f>
                          <m:fPr>
                            <m:ctrlPr>
                              <a:rPr lang="en-US" altLang="en-US" sz="2400" i="1" baseline="0" smtClean="0">
                                <a:latin typeface="Cambria Math" panose="02040503050406030204" pitchFamily="18" charset="0"/>
                                <a:ea typeface="Cambria Math"/>
                              </a:rPr>
                            </m:ctrlPr>
                          </m:fPr>
                          <m:num>
                            <m:acc>
                              <m:accPr>
                                <m:chr m:val="̂"/>
                                <m:ctrlPr>
                                  <a:rPr lang="en-US" altLang="en-US" sz="2400" i="1" baseline="0" smtClean="0">
                                    <a:latin typeface="Cambria Math" panose="02040503050406030204" pitchFamily="18" charset="0"/>
                                    <a:ea typeface="Cambria Math"/>
                                  </a:rPr>
                                </m:ctrlPr>
                              </m:accPr>
                              <m:e>
                                <m:r>
                                  <a:rPr lang="en-AU" altLang="en-US" sz="2400" b="0" i="1" baseline="0" smtClean="0">
                                    <a:latin typeface="Cambria Math"/>
                                    <a:ea typeface="Cambria Math"/>
                                  </a:rPr>
                                  <m:t>𝑝</m:t>
                                </m:r>
                              </m:e>
                            </m:acc>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𝑞</m:t>
                                </m:r>
                              </m:e>
                            </m:acc>
                          </m:num>
                          <m:den>
                            <m:r>
                              <a:rPr lang="en-AU" altLang="en-US" sz="2400" b="0" i="1" baseline="0" smtClean="0">
                                <a:latin typeface="Cambria Math"/>
                                <a:ea typeface="Cambria Math"/>
                              </a:rPr>
                              <m:t>𝑛</m:t>
                            </m:r>
                          </m:den>
                        </m:f>
                      </m:e>
                    </m:rad>
                  </m:oMath>
                </a14:m>
                <a:r>
                  <a:rPr lang="en-US" altLang="en-US" sz="2400" baseline="0" dirty="0">
                    <a:latin typeface="Trebuchet MS" panose="020B0603020202020204" pitchFamily="34" charset="0"/>
                  </a:rPr>
                  <a:t> 	(</a:t>
                </a:r>
                <a14:m>
                  <m:oMath xmlns:m="http://schemas.openxmlformats.org/officeDocument/2006/math">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𝑞</m:t>
                        </m:r>
                      </m:e>
                    </m:acc>
                    <m:r>
                      <a:rPr lang="en-AU" altLang="en-US" sz="2400" b="0" i="1" baseline="0" smtClean="0">
                        <a:latin typeface="Cambria Math"/>
                      </a:rPr>
                      <m:t>=1−</m:t>
                    </m:r>
                  </m:oMath>
                </a14:m>
                <a:r>
                  <a:rPr lang="en-US" altLang="en-US" sz="2400" baseline="0" dirty="0">
                    <a:latin typeface="Trebuchet MS" panose="020B0603020202020204" pitchFamily="34" charset="0"/>
                  </a:rPr>
                  <a:t> </a:t>
                </a:r>
                <a14:m>
                  <m:oMath xmlns:m="http://schemas.openxmlformats.org/officeDocument/2006/math">
                    <m:acc>
                      <m:accPr>
                        <m:chr m:val="̂"/>
                        <m:ctrlPr>
                          <a:rPr lang="en-US" altLang="en-US" sz="2400" i="1" baseline="0">
                            <a:latin typeface="Cambria Math" panose="02040503050406030204" pitchFamily="18" charset="0"/>
                          </a:rPr>
                        </m:ctrlPr>
                      </m:accPr>
                      <m:e>
                        <m:r>
                          <a:rPr lang="en-AU" altLang="en-US" sz="2400" b="0" i="1" baseline="0" smtClean="0">
                            <a:latin typeface="Cambria Math"/>
                          </a:rPr>
                          <m:t>𝑝</m:t>
                        </m:r>
                      </m:e>
                    </m:acc>
                  </m:oMath>
                </a14:m>
                <a:r>
                  <a:rPr lang="en-US" altLang="en-US" sz="2400" baseline="0" dirty="0">
                    <a:latin typeface="Trebuchet MS" panose="020B0603020202020204" pitchFamily="34" charset="0"/>
                  </a:rPr>
                  <a:t>)</a:t>
                </a:r>
              </a:p>
              <a:p>
                <a:pPr marL="0" indent="0" eaLnBrk="1" hangingPunct="1">
                  <a:buClr>
                    <a:srgbClr val="FF0000"/>
                  </a:buClr>
                  <a:buNone/>
                </a:pPr>
                <a:endParaRPr lang="en-US" altLang="en-US" sz="2400" baseline="0" dirty="0">
                  <a:latin typeface="Trebuchet MS" panose="020B0603020202020204" pitchFamily="34" charset="0"/>
                </a:endParaRPr>
              </a:p>
              <a:p>
                <a:pPr marL="0" indent="0" eaLnBrk="1" hangingPunct="1">
                  <a:buClr>
                    <a:srgbClr val="FF0000"/>
                  </a:buClr>
                  <a:buNone/>
                </a:pPr>
                <a:r>
                  <a:rPr lang="en-US" altLang="en-US" sz="2400" baseline="0" dirty="0">
                    <a:latin typeface="Trebuchet MS" panose="020B0603020202020204" pitchFamily="34" charset="0"/>
                  </a:rPr>
                  <a:t>provided </a:t>
                </a:r>
                <a14:m>
                  <m:oMath xmlns:m="http://schemas.openxmlformats.org/officeDocument/2006/math">
                    <m:r>
                      <m:rPr>
                        <m:sty m:val="p"/>
                      </m:rPr>
                      <a:rPr lang="en-AU" altLang="en-US" sz="2400" b="0" i="0" baseline="0" smtClean="0">
                        <a:latin typeface="Cambria Math"/>
                      </a:rPr>
                      <m:t>n</m:t>
                    </m:r>
                    <m:acc>
                      <m:accPr>
                        <m:chr m:val="̂"/>
                        <m:ctrlPr>
                          <a:rPr lang="en-US" altLang="en-US" sz="2400" i="1" baseline="0" smtClean="0">
                            <a:latin typeface="Cambria Math" panose="02040503050406030204" pitchFamily="18" charset="0"/>
                          </a:rPr>
                        </m:ctrlPr>
                      </m:accPr>
                      <m:e>
                        <m:r>
                          <a:rPr lang="en-AU" altLang="en-US" sz="2400" b="0" i="1" baseline="0" smtClean="0">
                            <a:latin typeface="Cambria Math"/>
                          </a:rPr>
                          <m:t>𝑝</m:t>
                        </m:r>
                      </m:e>
                    </m:acc>
                  </m:oMath>
                </a14:m>
                <a:r>
                  <a:rPr lang="en-US" altLang="en-US" sz="2400" baseline="0" dirty="0">
                    <a:latin typeface="Trebuchet MS" panose="020B0603020202020204" pitchFamily="34" charset="0"/>
                    <a:sym typeface="Symbol"/>
                  </a:rPr>
                  <a:t>  5 and </a:t>
                </a:r>
                <a14:m>
                  <m:oMath xmlns:m="http://schemas.openxmlformats.org/officeDocument/2006/math">
                    <m:r>
                      <m:rPr>
                        <m:sty m:val="p"/>
                      </m:rPr>
                      <a:rPr lang="en-AU" altLang="en-US" sz="2400" baseline="0">
                        <a:latin typeface="Cambria Math"/>
                      </a:rPr>
                      <m:t>n</m:t>
                    </m:r>
                    <m:acc>
                      <m:accPr>
                        <m:chr m:val="̂"/>
                        <m:ctrlPr>
                          <a:rPr lang="en-US" altLang="en-US" sz="2400" i="1" baseline="0">
                            <a:latin typeface="Cambria Math" panose="02040503050406030204" pitchFamily="18" charset="0"/>
                          </a:rPr>
                        </m:ctrlPr>
                      </m:accPr>
                      <m:e>
                        <m:r>
                          <a:rPr lang="en-AU" altLang="en-US" sz="2400" b="0" i="1" baseline="0" smtClean="0">
                            <a:latin typeface="Cambria Math"/>
                          </a:rPr>
                          <m:t>𝑞</m:t>
                        </m:r>
                      </m:e>
                    </m:acc>
                  </m:oMath>
                </a14:m>
                <a:r>
                  <a:rPr lang="en-US" altLang="en-US" sz="2400" baseline="0" dirty="0">
                    <a:latin typeface="Trebuchet MS" panose="020B0603020202020204" pitchFamily="34" charset="0"/>
                    <a:sym typeface="Symbol"/>
                  </a:rPr>
                  <a:t>  5 . </a:t>
                </a:r>
                <a:endParaRPr lang="en-US" altLang="en-US" sz="2400" baseline="0" dirty="0">
                  <a:latin typeface="Trebuchet MS" panose="020B0603020202020204" pitchFamily="34" charset="0"/>
                </a:endParaRPr>
              </a:p>
            </p:txBody>
          </p:sp>
        </mc:Choice>
        <mc:Fallback xmlns="">
          <p:sp>
            <p:nvSpPr>
              <p:cNvPr id="73730" name="Rectangle 2"/>
              <p:cNvSpPr>
                <a:spLocks noRot="1" noChangeAspect="1" noMove="1" noResize="1" noEditPoints="1" noAdjustHandles="1" noChangeArrowheads="1" noChangeShapeType="1" noTextEdit="1"/>
              </p:cNvSpPr>
              <p:nvPr/>
            </p:nvSpPr>
            <p:spPr bwMode="auto">
              <a:xfrm>
                <a:off x="685799" y="1556792"/>
                <a:ext cx="7631113" cy="1066800"/>
              </a:xfrm>
              <a:prstGeom prst="rect">
                <a:avLst/>
              </a:prstGeom>
              <a:blipFill rotWithShape="1">
                <a:blip r:embed="rId3" cstate="print"/>
                <a:stretch>
                  <a:fillRect l="-1198" t="-4571" b="-177714"/>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AU">
                    <a:noFill/>
                  </a:rPr>
                  <a:t> </a:t>
                </a:r>
              </a:p>
            </p:txBody>
          </p:sp>
        </mc:Fallback>
      </mc:AlternateContent>
      <p:sp>
        <p:nvSpPr>
          <p:cNvPr id="5" name="Rectangle 2"/>
          <p:cNvSpPr>
            <a:spLocks noGrp="1" noChangeArrowheads="1"/>
          </p:cNvSpPr>
          <p:nvPr>
            <p:ph type="title"/>
          </p:nvPr>
        </p:nvSpPr>
        <p:spPr>
          <a:xfrm>
            <a:off x="755650" y="549275"/>
            <a:ext cx="7920038" cy="792163"/>
          </a:xfrm>
        </p:spPr>
        <p:txBody>
          <a:bodyPr/>
          <a:lstStyle/>
          <a:p>
            <a:pPr algn="l" eaLnBrk="1" hangingPunct="1">
              <a:defRPr/>
            </a:pPr>
            <a:r>
              <a:rPr altLang="en-US" sz="3600" cap="none" dirty="0">
                <a:solidFill>
                  <a:srgbClr val="EA0088"/>
                </a:solidFill>
                <a:latin typeface="Trebuchet MS" panose="020B0603020202020204" pitchFamily="34" charset="0"/>
              </a:rPr>
              <a:t>Estimating </a:t>
            </a:r>
            <a:r>
              <a:rPr altLang="en-US" sz="3600" i="1" cap="none" dirty="0">
                <a:solidFill>
                  <a:srgbClr val="EA0088"/>
                </a:solidFill>
                <a:latin typeface="Trebuchet MS" panose="020B0603020202020204" pitchFamily="34" charset="0"/>
              </a:rPr>
              <a:t>p</a:t>
            </a:r>
            <a:r>
              <a:rPr altLang="en-US" sz="3600" cap="none" dirty="0">
                <a:solidFill>
                  <a:srgbClr val="EA0088"/>
                </a:solidFill>
                <a:latin typeface="Trebuchet MS" panose="020B0603020202020204" pitchFamily="34" charset="0"/>
                <a:sym typeface="Symbol" charset="2"/>
              </a:rPr>
              <a:t> </a:t>
            </a:r>
            <a:endParaRPr altLang="en-US" sz="3600" cap="none" dirty="0">
              <a:solidFill>
                <a:srgbClr val="EA0088"/>
              </a:solidFill>
              <a:latin typeface="Trebuchet MS" panose="020B0603020202020204" pitchFamily="34"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78</a:t>
            </a:fld>
            <a:endParaRPr lang="en-AU" altLang="en-US" sz="1400" b="1" baseline="0" dirty="0">
              <a:latin typeface="Trebuchet MS" pitchFamily="34" charset="0"/>
              <a:cs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536" y="404664"/>
            <a:ext cx="7920038" cy="792163"/>
          </a:xfrm>
        </p:spPr>
        <p:txBody>
          <a:bodyPr/>
          <a:lstStyle/>
          <a:p>
            <a:pPr algn="l" eaLnBrk="1" hangingPunct="1">
              <a:defRPr/>
            </a:pPr>
            <a:r>
              <a:rPr altLang="en-US" sz="3600" cap="none" dirty="0">
                <a:solidFill>
                  <a:srgbClr val="EA0088"/>
                </a:solidFill>
                <a:latin typeface="Trebuchet MS" panose="020B0603020202020204" pitchFamily="34" charset="0"/>
              </a:rPr>
              <a:t>Estimating </a:t>
            </a:r>
            <a:r>
              <a:rPr altLang="en-US" sz="3600" i="1" cap="none" dirty="0">
                <a:solidFill>
                  <a:srgbClr val="EA0088"/>
                </a:solidFill>
                <a:latin typeface="Trebuchet MS" panose="020B0603020202020204" pitchFamily="34" charset="0"/>
              </a:rPr>
              <a:t>p</a:t>
            </a:r>
          </a:p>
        </p:txBody>
      </p:sp>
      <mc:AlternateContent xmlns:mc="http://schemas.openxmlformats.org/markup-compatibility/2006" xmlns:a14="http://schemas.microsoft.com/office/drawing/2010/main">
        <mc:Choice Requires="a14">
          <p:sp>
            <p:nvSpPr>
              <p:cNvPr id="4" name="Rectangle 3"/>
              <p:cNvSpPr>
                <a:spLocks noGrp="1" noChangeArrowheads="1"/>
              </p:cNvSpPr>
              <p:nvPr>
                <p:ph idx="1"/>
              </p:nvPr>
            </p:nvSpPr>
            <p:spPr>
              <a:xfrm>
                <a:off x="442392" y="3140968"/>
                <a:ext cx="8445221" cy="2088232"/>
              </a:xfrm>
              <a:ln w="6350">
                <a:solidFill>
                  <a:schemeClr val="tx1"/>
                </a:solidFill>
              </a:ln>
            </p:spPr>
            <p:txBody>
              <a:bodyPr/>
              <a:lstStyle/>
              <a:p>
                <a:pPr marL="0" indent="0" algn="just">
                  <a:spcAft>
                    <a:spcPts val="1200"/>
                  </a:spcAft>
                  <a:buNone/>
                </a:pPr>
                <a:r>
                  <a:rPr lang="en-US" sz="1800" b="1" dirty="0">
                    <a:solidFill>
                      <a:schemeClr val="accent6">
                        <a:lumMod val="75000"/>
                      </a:schemeClr>
                    </a:solidFill>
                  </a:rPr>
                  <a:t>Steps in estimating a population proportion, </a:t>
                </a:r>
                <a:r>
                  <a:rPr lang="en-US" sz="1800" b="1" i="1" dirty="0">
                    <a:solidFill>
                      <a:schemeClr val="accent6">
                        <a:lumMod val="75000"/>
                      </a:schemeClr>
                    </a:solidFill>
                  </a:rPr>
                  <a:t>p</a:t>
                </a:r>
                <a:r>
                  <a:rPr lang="en-US" sz="1800" b="1" dirty="0">
                    <a:solidFill>
                      <a:schemeClr val="accent6">
                        <a:lumMod val="75000"/>
                      </a:schemeClr>
                    </a:solidFill>
                  </a:rPr>
                  <a:t>:</a:t>
                </a:r>
              </a:p>
              <a:p>
                <a:pPr marL="457200" indent="-457200">
                  <a:spcAft>
                    <a:spcPts val="0"/>
                  </a:spcAft>
                  <a:buFont typeface="+mj-lt"/>
                  <a:buAutoNum type="arabicPeriod"/>
                </a:pPr>
                <a:r>
                  <a:rPr lang="en-US" sz="1800" dirty="0"/>
                  <a:t>Determine the sample proportion </a:t>
                </a:r>
                <a14:m>
                  <m:oMath xmlns:m="http://schemas.openxmlformats.org/officeDocument/2006/math">
                    <m:acc>
                      <m:accPr>
                        <m:chr m:val="̂"/>
                        <m:ctrlPr>
                          <a:rPr lang="en-AU" sz="1800" b="0" i="1" smtClean="0">
                            <a:latin typeface="Cambria Math" panose="02040503050406030204" pitchFamily="18" charset="0"/>
                          </a:rPr>
                        </m:ctrlPr>
                      </m:accPr>
                      <m:e>
                        <m:r>
                          <a:rPr lang="en-AU" sz="1800" b="0" i="1" smtClean="0">
                            <a:latin typeface="Cambria Math"/>
                          </a:rPr>
                          <m:t> </m:t>
                        </m:r>
                        <m:r>
                          <a:rPr lang="en-AU" sz="1800" b="0" i="1" smtClean="0">
                            <a:latin typeface="Cambria Math"/>
                          </a:rPr>
                          <m:t>𝑝</m:t>
                        </m:r>
                      </m:e>
                    </m:acc>
                  </m:oMath>
                </a14:m>
                <a:r>
                  <a:rPr lang="en-US" sz="1800" dirty="0"/>
                  <a:t>.</a:t>
                </a:r>
              </a:p>
              <a:p>
                <a:pPr marL="457200" indent="-457200">
                  <a:spcAft>
                    <a:spcPts val="0"/>
                  </a:spcAft>
                  <a:buFont typeface="+mj-lt"/>
                  <a:buAutoNum type="arabicPeriod"/>
                </a:pPr>
                <a:r>
                  <a:rPr lang="en-US" sz="1800" dirty="0"/>
                  <a:t>Determine the desired confidence level (1 − α), which in turn specifies α. From Table 4 in Appendix B, find z</a:t>
                </a:r>
                <a:r>
                  <a:rPr lang="en-US" sz="1800" baseline="-25000" dirty="0"/>
                  <a:t>α/2</a:t>
                </a:r>
                <a:r>
                  <a:rPr lang="en-US" sz="1800" dirty="0"/>
                  <a:t>.</a:t>
                </a:r>
              </a:p>
              <a:p>
                <a:pPr marL="457200" indent="-457200">
                  <a:spcAft>
                    <a:spcPts val="1200"/>
                  </a:spcAft>
                  <a:buFont typeface="+mj-lt"/>
                  <a:buAutoNum type="arabicPeriod"/>
                </a:pPr>
                <a:r>
                  <a:rPr lang="en-AU" sz="1800" dirty="0"/>
                  <a:t>Calculate</a:t>
                </a:r>
              </a:p>
              <a:p>
                <a:pPr marL="457200" indent="-457200">
                  <a:spcAft>
                    <a:spcPts val="1200"/>
                  </a:spcAft>
                  <a:buFont typeface="+mj-lt"/>
                  <a:buAutoNum type="arabicPeriod"/>
                </a:pPr>
                <a:endParaRPr lang="en-AU" altLang="en-US" sz="1800" dirty="0">
                  <a:latin typeface="Trebuchet MS" panose="020B0603020202020204" pitchFamily="34" charset="0"/>
                  <a:cs typeface="Arial" charset="0"/>
                </a:endParaRPr>
              </a:p>
              <a:p>
                <a:pPr marL="457200" indent="-457200">
                  <a:spcAft>
                    <a:spcPts val="1200"/>
                  </a:spcAft>
                  <a:buFont typeface="+mj-lt"/>
                  <a:buAutoNum type="arabicPeriod"/>
                </a:pPr>
                <a:endParaRPr lang="en-US" altLang="en-US" sz="1800" dirty="0">
                  <a:latin typeface="Trebuchet MS" panose="020B0603020202020204" pitchFamily="34" charset="0"/>
                  <a:cs typeface="Arial" charset="0"/>
                </a:endParaRPr>
              </a:p>
            </p:txBody>
          </p:sp>
        </mc:Choice>
        <mc:Fallback xmlns="">
          <p:sp>
            <p:nvSpPr>
              <p:cNvPr id="4" name="Rectangle 3"/>
              <p:cNvSpPr>
                <a:spLocks noGrp="1" noRot="1" noChangeAspect="1" noMove="1" noResize="1" noEditPoints="1" noAdjustHandles="1" noChangeArrowheads="1" noChangeShapeType="1" noTextEdit="1"/>
              </p:cNvSpPr>
              <p:nvPr>
                <p:ph idx="1"/>
              </p:nvPr>
            </p:nvSpPr>
            <p:spPr>
              <a:xfrm>
                <a:off x="442392" y="3140968"/>
                <a:ext cx="8445221" cy="2088232"/>
              </a:xfrm>
              <a:blipFill rotWithShape="1">
                <a:blip r:embed="rId4" cstate="print"/>
                <a:stretch>
                  <a:fillRect l="-649" t="-1453"/>
                </a:stretch>
              </a:blipFill>
              <a:ln w="6350">
                <a:solidFill>
                  <a:schemeClr val="tx1"/>
                </a:solidFill>
              </a:ln>
            </p:spPr>
            <p:txBody>
              <a:bodyPr/>
              <a:lstStyle/>
              <a:p>
                <a:r>
                  <a:rPr lang="en-AU">
                    <a:noFill/>
                  </a:rPr>
                  <a:t> </a:t>
                </a:r>
              </a:p>
            </p:txBody>
          </p:sp>
        </mc:Fallback>
      </mc:AlternateContent>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79</a:t>
            </a:fld>
            <a:endParaRPr lang="en-AU" altLang="en-US" sz="1400" b="1" baseline="0" dirty="0">
              <a:latin typeface="Trebuchet MS"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73096870"/>
              </p:ext>
            </p:extLst>
          </p:nvPr>
        </p:nvGraphicFramePr>
        <p:xfrm>
          <a:off x="2123728" y="4509120"/>
          <a:ext cx="4044676" cy="648072"/>
        </p:xfrm>
        <a:graphic>
          <a:graphicData uri="http://schemas.openxmlformats.org/presentationml/2006/ole">
            <mc:AlternateContent xmlns:mc="http://schemas.openxmlformats.org/markup-compatibility/2006">
              <mc:Choice xmlns:v="urn:schemas-microsoft-com:vml" Requires="v">
                <p:oleObj spid="_x0000_s196663" name="Equation" r:id="rId5" imgW="2540000" imgH="406400" progId="Equation.DSMT4">
                  <p:embed/>
                </p:oleObj>
              </mc:Choice>
              <mc:Fallback>
                <p:oleObj name="Equation" r:id="rId5" imgW="2540000" imgH="406400" progId="Equation.DSMT4">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509120"/>
                        <a:ext cx="4044676"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661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544" y="1295401"/>
            <a:ext cx="73152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385655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type="title"/>
          </p:nvPr>
        </p:nvSpPr>
        <p:spPr>
          <a:xfrm>
            <a:off x="684213" y="549275"/>
            <a:ext cx="7772400" cy="576263"/>
          </a:xfrm>
        </p:spPr>
        <p:txBody>
          <a:bodyPr/>
          <a:lstStyle/>
          <a:p>
            <a:pPr algn="l" eaLnBrk="1" hangingPunct="1">
              <a:defRPr/>
            </a:pPr>
            <a:r>
              <a:rPr altLang="en-US" sz="3200" cap="none" dirty="0">
                <a:solidFill>
                  <a:srgbClr val="EA0088"/>
                </a:solidFill>
                <a:latin typeface="Trebuchet MS" panose="020B0603020202020204" pitchFamily="34" charset="0"/>
              </a:rPr>
              <a:t>Statistical Inference</a:t>
            </a:r>
            <a:endParaRPr lang="en-AU" altLang="en-US" sz="3200" cap="none" dirty="0">
              <a:solidFill>
                <a:srgbClr val="EA0088"/>
              </a:solidFill>
              <a:latin typeface="Trebuchet MS" panose="020B0603020202020204" pitchFamily="34" charset="0"/>
            </a:endParaRPr>
          </a:p>
        </p:txBody>
      </p:sp>
      <p:sp>
        <p:nvSpPr>
          <p:cNvPr id="16387" name="Rectangle 4"/>
          <p:cNvSpPr>
            <a:spLocks noGrp="1" noChangeArrowheads="1"/>
          </p:cNvSpPr>
          <p:nvPr>
            <p:ph idx="1"/>
          </p:nvPr>
        </p:nvSpPr>
        <p:spPr>
          <a:xfrm>
            <a:off x="684213" y="1484313"/>
            <a:ext cx="7772400" cy="4114800"/>
          </a:xfrm>
        </p:spPr>
        <p:txBody>
          <a:bodyPr/>
          <a:lstStyle/>
          <a:p>
            <a:pPr marL="0" indent="0" algn="just" eaLnBrk="1" hangingPunct="1">
              <a:buNone/>
            </a:pPr>
            <a:r>
              <a:rPr lang="en-US" altLang="en-US" sz="2400" dirty="0">
                <a:latin typeface="Trebuchet MS" panose="020B0603020202020204" pitchFamily="34" charset="0"/>
                <a:cs typeface="Arial" charset="0"/>
              </a:rPr>
              <a:t>In this chapter, we </a:t>
            </a:r>
            <a:r>
              <a:rPr lang="en-AU" altLang="en-US" sz="2400" dirty="0">
                <a:latin typeface="Trebuchet MS" panose="020B0603020202020204" pitchFamily="34" charset="0"/>
                <a:cs typeface="Arial" charset="0"/>
              </a:rPr>
              <a:t>utilise</a:t>
            </a:r>
            <a:r>
              <a:rPr lang="en-US" altLang="en-US" sz="2400" dirty="0">
                <a:latin typeface="Trebuchet MS" panose="020B0603020202020204" pitchFamily="34" charset="0"/>
                <a:cs typeface="Arial" charset="0"/>
              </a:rPr>
              <a:t> the approach developed previously for making statistical inferences about populations:</a:t>
            </a:r>
          </a:p>
          <a:p>
            <a:pPr marL="514350" indent="-457200" eaLnBrk="1" hangingPunct="1"/>
            <a:r>
              <a:rPr lang="en-US" altLang="en-US" sz="2400" dirty="0">
                <a:solidFill>
                  <a:srgbClr val="C00000"/>
                </a:solidFill>
                <a:latin typeface="Trebuchet MS" panose="020B0603020202020204" pitchFamily="34" charset="0"/>
                <a:cs typeface="Arial" charset="0"/>
              </a:rPr>
              <a:t>identify the parameter to be estimated</a:t>
            </a:r>
          </a:p>
          <a:p>
            <a:pPr marL="514350" indent="-457200" algn="just" eaLnBrk="1" hangingPunct="1"/>
            <a:r>
              <a:rPr lang="en-US" altLang="en-US" sz="2400" dirty="0">
                <a:solidFill>
                  <a:srgbClr val="C00000"/>
                </a:solidFill>
                <a:latin typeface="Trebuchet MS" panose="020B0603020202020204" pitchFamily="34" charset="0"/>
                <a:cs typeface="Arial" charset="0"/>
              </a:rPr>
              <a:t>specify the parameter’s estimator and its sampling distribution</a:t>
            </a:r>
          </a:p>
          <a:p>
            <a:pPr marL="514350" indent="-457200" eaLnBrk="1" hangingPunct="1"/>
            <a:r>
              <a:rPr lang="en-US" altLang="en-US" sz="2400" dirty="0">
                <a:solidFill>
                  <a:srgbClr val="C00000"/>
                </a:solidFill>
                <a:latin typeface="Trebuchet MS" panose="020B0603020202020204" pitchFamily="34" charset="0"/>
                <a:cs typeface="Arial" charset="0"/>
              </a:rPr>
              <a:t>construct an interval estimator.</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a:t>
            </a:fld>
            <a:endParaRPr lang="en-AU" altLang="en-US" sz="1400" b="1" baseline="0" dirty="0">
              <a:latin typeface="Trebuchet MS"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792163"/>
          </a:xfrm>
        </p:spPr>
        <p:txBody>
          <a:bodyPr/>
          <a:lstStyle/>
          <a:p>
            <a:pPr algn="l" eaLnBrk="1" hangingPunct="1">
              <a:defRPr/>
            </a:pPr>
            <a:r>
              <a:rPr altLang="en-US" sz="3200" cap="none" dirty="0">
                <a:solidFill>
                  <a:srgbClr val="EA0088"/>
                </a:solidFill>
                <a:latin typeface="Trebuchet MS" panose="020B0603020202020204" pitchFamily="34" charset="0"/>
              </a:rPr>
              <a:t>Example 3 </a:t>
            </a:r>
          </a:p>
        </p:txBody>
      </p:sp>
      <p:sp>
        <p:nvSpPr>
          <p:cNvPr id="45059" name="Rectangle 3"/>
          <p:cNvSpPr>
            <a:spLocks noGrp="1" noChangeArrowheads="1"/>
          </p:cNvSpPr>
          <p:nvPr>
            <p:ph idx="1"/>
          </p:nvPr>
        </p:nvSpPr>
        <p:spPr>
          <a:xfrm>
            <a:off x="654546" y="1402953"/>
            <a:ext cx="8064500" cy="3816424"/>
          </a:xfrm>
        </p:spPr>
        <p:txBody>
          <a:bodyPr/>
          <a:lstStyle/>
          <a:p>
            <a:pPr marL="0" indent="0" algn="just" eaLnBrk="1" hangingPunct="1">
              <a:buFont typeface="Arial" pitchFamily="34" charset="0"/>
              <a:buNone/>
              <a:defRPr/>
            </a:pPr>
            <a:r>
              <a:rPr lang="en-US" sz="2400" dirty="0">
                <a:solidFill>
                  <a:schemeClr val="bg2">
                    <a:lumMod val="50000"/>
                  </a:schemeClr>
                </a:solidFill>
                <a:latin typeface="Trebuchet MS" panose="020B0603020202020204" pitchFamily="34" charset="0"/>
                <a:ea typeface="Arial Unicode MS" panose="020B0604020202020204" pitchFamily="34" charset="-128"/>
                <a:cs typeface="Arial" panose="020B0604020202020204" pitchFamily="34" charset="0"/>
              </a:rPr>
              <a:t>XM10-04 </a:t>
            </a:r>
            <a:r>
              <a:rPr lang="en-US" sz="2400" dirty="0">
                <a:latin typeface="Trebuchet MS" panose="020B0603020202020204" pitchFamily="34" charset="0"/>
                <a:ea typeface="Arial Unicode MS" panose="020B0604020202020204" pitchFamily="34" charset="-128"/>
                <a:cs typeface="Arial" panose="020B0604020202020204" pitchFamily="34" charset="0"/>
              </a:rPr>
              <a:t>In late December 2010 and January 2011, Queensland suffered the worst floods in recent history. … It caused disruption to not only the Queensland businesses but also business nationally. The survey, which was conducted among 1500 medium or large businesses with more than 50 employees nationwide, found that 10 per cent of businesses had experienced some disruption or closed. … The data with 1 (affected) and 0 (not affected) were recorded. Estimate with 99% confidence the proportion of all nation-wide businesses that experienced disruption or closure due to the floods.</a:t>
            </a:r>
            <a:endParaRPr lang="en-US" altLang="en-US" sz="2400" dirty="0">
              <a:latin typeface="Trebuchet MS" panose="020B0603020202020204" pitchFamily="34" charset="0"/>
              <a:ea typeface="Arial Unicode MS" panose="020B0604020202020204" pitchFamily="34" charset="-128"/>
              <a:cs typeface="Arial" panose="020B0604020202020204" pitchFamily="34" charset="0"/>
            </a:endParaRPr>
          </a:p>
        </p:txBody>
      </p:sp>
      <p:sp>
        <p:nvSpPr>
          <p:cNvPr id="4" name="Rectangle 2"/>
          <p:cNvSpPr txBox="1">
            <a:spLocks noChangeArrowheads="1"/>
          </p:cNvSpPr>
          <p:nvPr/>
        </p:nvSpPr>
        <p:spPr>
          <a:xfrm>
            <a:off x="611560" y="1006872"/>
            <a:ext cx="7909595" cy="396081"/>
          </a:xfrm>
          <a:prstGeom prst="rect">
            <a:avLst/>
          </a:prstGeom>
        </p:spPr>
        <p:txBody>
          <a:bodyPr vert="horz" lIns="91440" tIns="45720" rIns="91440" bIns="45720" rtlCol="0" anchor="ctr">
            <a:noAutofit/>
          </a:bodyPr>
          <a:lstStyle>
            <a:lvl1pPr algn="ctr" defTabSz="457200" rtl="0" eaLnBrk="0" fontAlgn="auto" hangingPunct="0">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eaLnBrk="1" hangingPunct="1">
              <a:defRPr/>
            </a:pPr>
            <a:r>
              <a:rPr lang="en-AU" altLang="en-US" sz="2400" b="1" cap="none" baseline="0" dirty="0">
                <a:solidFill>
                  <a:srgbClr val="EA0088"/>
                </a:solidFill>
              </a:rPr>
              <a:t>(</a:t>
            </a:r>
            <a:r>
              <a:rPr lang="en-AU" altLang="en-US" sz="2400" b="1" i="1" cap="none" baseline="0" dirty="0">
                <a:solidFill>
                  <a:srgbClr val="EA0088"/>
                </a:solidFill>
              </a:rPr>
              <a:t>Example 10.4, page 402</a:t>
            </a:r>
            <a:r>
              <a:rPr lang="en-AU" altLang="en-US" sz="2400" b="1" cap="none" baseline="0" dirty="0">
                <a:solidFill>
                  <a:srgbClr val="EA0088"/>
                </a:solidFill>
              </a:rPr>
              <a:t>)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80</a:t>
            </a:fld>
            <a:endParaRPr lang="en-AU" altLang="en-US" sz="1400" b="1" baseline="0" dirty="0">
              <a:latin typeface="Trebuchet MS" pitchFamily="34" charset="0"/>
              <a:cs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332656"/>
            <a:ext cx="7772400" cy="74104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11188" y="1484313"/>
            <a:ext cx="8064500" cy="3672879"/>
          </a:xfrm>
        </p:spPr>
        <p:txBody>
          <a:bodyPr/>
          <a:lstStyle/>
          <a:p>
            <a:pPr marL="0" indent="0">
              <a:buNone/>
            </a:pPr>
            <a:r>
              <a:rPr lang="en-AU" sz="2400" b="1" dirty="0">
                <a:latin typeface="Trebuchet MS" panose="020B0603020202020204" pitchFamily="34" charset="0"/>
                <a:cs typeface="Arial" panose="020B0604020202020204" pitchFamily="34" charset="0"/>
              </a:rPr>
              <a:t>Identifying the technique</a:t>
            </a:r>
          </a:p>
          <a:p>
            <a:pPr marL="457200" lvl="1" indent="-457200">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Problem objective:  </a:t>
            </a:r>
            <a:r>
              <a:rPr lang="en-AU" sz="2000" dirty="0">
                <a:latin typeface="Trebuchet MS" panose="020B0603020202020204" pitchFamily="34" charset="0"/>
                <a:cs typeface="Arial" panose="020B0604020202020204" pitchFamily="34" charset="0"/>
              </a:rPr>
              <a:t>To describe a single population of </a:t>
            </a:r>
            <a:r>
              <a:rPr lang="en-US" sz="2000" dirty="0">
                <a:latin typeface="Trebuchet MS" panose="020B0603020202020204" pitchFamily="34" charset="0"/>
                <a:cs typeface="Arial" panose="020B0604020202020204" pitchFamily="34" charset="0"/>
              </a:rPr>
              <a:t>Australian businesses affected by the 2010–11 Queensland floods</a:t>
            </a:r>
            <a:endParaRPr lang="en-AU" sz="2000" dirty="0">
              <a:latin typeface="Trebuchet MS" panose="020B0603020202020204" pitchFamily="34" charset="0"/>
              <a:cs typeface="Arial" panose="020B0604020202020204" pitchFamily="34" charset="0"/>
            </a:endParaRPr>
          </a:p>
          <a:p>
            <a:pPr marL="457200" lvl="1" indent="-457200">
              <a:buFont typeface="+mj-lt"/>
              <a:buAutoNum type="arabicPeriod"/>
            </a:pPr>
            <a:r>
              <a:rPr lang="it-IT" sz="2000" i="1" dirty="0">
                <a:solidFill>
                  <a:schemeClr val="accent1"/>
                </a:solidFill>
                <a:latin typeface="Trebuchet MS" panose="020B0603020202020204" pitchFamily="34" charset="0"/>
                <a:cs typeface="Arial" panose="020B0604020202020204" pitchFamily="34" charset="0"/>
              </a:rPr>
              <a:t>Data type: </a:t>
            </a:r>
            <a:r>
              <a:rPr lang="it-IT" sz="2000" dirty="0">
                <a:latin typeface="Trebuchet MS" panose="020B0603020202020204" pitchFamily="34" charset="0"/>
                <a:cs typeface="Arial" panose="020B0604020202020204" pitchFamily="34" charset="0"/>
              </a:rPr>
              <a:t>Nominal (categorical)</a:t>
            </a:r>
          </a:p>
          <a:p>
            <a:pPr marL="457200" lvl="1" indent="-457200">
              <a:buFont typeface="+mj-lt"/>
              <a:buAutoNum type="arabicPeriod"/>
            </a:pPr>
            <a:r>
              <a:rPr lang="en-US" sz="2000" i="1" dirty="0">
                <a:solidFill>
                  <a:schemeClr val="accent1"/>
                </a:solidFill>
                <a:latin typeface="Trebuchet MS" panose="020B0603020202020204" pitchFamily="34" charset="0"/>
                <a:cs typeface="Arial" panose="020B0604020202020204" pitchFamily="34" charset="0"/>
              </a:rPr>
              <a:t>Parameter to be estimated: </a:t>
            </a:r>
            <a:r>
              <a:rPr lang="en-US" sz="2000" i="1" dirty="0">
                <a:latin typeface="Trebuchet MS" panose="020B0603020202020204" pitchFamily="34" charset="0"/>
                <a:cs typeface="Arial" panose="020B0604020202020204" pitchFamily="34" charset="0"/>
                <a:sym typeface="Symbol"/>
              </a:rPr>
              <a:t>p, proportion of Australian businesses affected by the 2010–11 Queensland floods</a:t>
            </a:r>
            <a:endParaRPr lang="en-US" sz="2000" dirty="0">
              <a:latin typeface="Trebuchet MS" panose="020B0603020202020204" pitchFamily="34" charset="0"/>
              <a:cs typeface="Arial" panose="020B0604020202020204" pitchFamily="34" charset="0"/>
            </a:endParaRPr>
          </a:p>
          <a:p>
            <a:pPr marL="457200" lvl="1" indent="-457200">
              <a:spcAft>
                <a:spcPts val="1200"/>
              </a:spcAft>
              <a:buFont typeface="+mj-lt"/>
              <a:buAutoNum type="arabicPeriod"/>
            </a:pPr>
            <a:r>
              <a:rPr lang="en-AU" sz="2000" i="1" dirty="0">
                <a:solidFill>
                  <a:schemeClr val="accent1"/>
                </a:solidFill>
                <a:latin typeface="Trebuchet MS" panose="020B0603020202020204" pitchFamily="34" charset="0"/>
                <a:cs typeface="Arial" panose="020B0604020202020204" pitchFamily="34" charset="0"/>
              </a:rPr>
              <a:t>Required condition:  </a:t>
            </a:r>
            <a:r>
              <a:rPr lang="en-AU" sz="2000" i="1" dirty="0" err="1">
                <a:latin typeface="Trebuchet MS" panose="020B0603020202020204" pitchFamily="34" charset="0"/>
                <a:cs typeface="Arial" panose="020B0604020202020204" pitchFamily="34" charset="0"/>
              </a:rPr>
              <a:t>np</a:t>
            </a:r>
            <a:r>
              <a:rPr lang="en-AU" sz="2000" i="1" dirty="0">
                <a:latin typeface="Trebuchet MS" panose="020B0603020202020204" pitchFamily="34" charset="0"/>
                <a:cs typeface="Arial" panose="020B0604020202020204" pitchFamily="34" charset="0"/>
              </a:rPr>
              <a:t> </a:t>
            </a:r>
            <a:r>
              <a:rPr lang="en-AU" sz="2000" i="1" dirty="0">
                <a:latin typeface="Trebuchet MS" panose="020B0603020202020204" pitchFamily="34" charset="0"/>
                <a:cs typeface="Arial" panose="020B0604020202020204" pitchFamily="34" charset="0"/>
                <a:sym typeface="Symbol"/>
              </a:rPr>
              <a:t> 5 and </a:t>
            </a:r>
            <a:r>
              <a:rPr lang="en-AU" sz="2000" i="1" dirty="0" err="1">
                <a:latin typeface="Trebuchet MS" panose="020B0603020202020204" pitchFamily="34" charset="0"/>
                <a:cs typeface="Arial" panose="020B0604020202020204" pitchFamily="34" charset="0"/>
                <a:sym typeface="Symbol"/>
              </a:rPr>
              <a:t>nq</a:t>
            </a:r>
            <a:r>
              <a:rPr lang="en-AU" sz="2000" i="1" dirty="0">
                <a:latin typeface="Trebuchet MS" panose="020B0603020202020204" pitchFamily="34" charset="0"/>
                <a:cs typeface="Arial" panose="020B0604020202020204" pitchFamily="34" charset="0"/>
                <a:sym typeface="Symbol"/>
              </a:rPr>
              <a:t>  5</a:t>
            </a:r>
            <a:r>
              <a:rPr lang="en-US" altLang="en-US" sz="2000" dirty="0">
                <a:latin typeface="Trebuchet MS" panose="020B0603020202020204" pitchFamily="34" charset="0"/>
                <a:cs typeface="Arial" panose="020B0604020202020204" pitchFamily="34" charset="0"/>
              </a:rPr>
              <a:t>. </a:t>
            </a:r>
          </a:p>
          <a:p>
            <a:pPr marL="0" lvl="1" indent="0">
              <a:buNone/>
            </a:pPr>
            <a:r>
              <a:rPr lang="en-US" altLang="en-US" sz="2400" dirty="0">
                <a:latin typeface="Trebuchet MS" panose="020B0603020202020204" pitchFamily="34" charset="0"/>
                <a:cs typeface="Arial" panose="020B0604020202020204" pitchFamily="34" charset="0"/>
              </a:rPr>
              <a:t>The confidence interval estimator of </a:t>
            </a:r>
            <a:r>
              <a:rPr lang="en-US" altLang="en-US" sz="2400" i="1" dirty="0">
                <a:latin typeface="Trebuchet MS" panose="020B0603020202020204" pitchFamily="34" charset="0"/>
                <a:cs typeface="Arial" panose="020B0604020202020204" pitchFamily="34" charset="0"/>
              </a:rPr>
              <a:t>p</a:t>
            </a:r>
            <a:r>
              <a:rPr lang="en-US" altLang="en-US" sz="2400" dirty="0">
                <a:latin typeface="Trebuchet MS" panose="020B0603020202020204" pitchFamily="34" charset="0"/>
                <a:cs typeface="Arial" panose="020B0604020202020204" pitchFamily="34" charset="0"/>
              </a:rPr>
              <a:t> is</a:t>
            </a: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p:sp>
        <p:nvSpPr>
          <p:cNvPr id="6" name="AutoShape 4"/>
          <p:cNvSpPr>
            <a:spLocks noChangeArrowheads="1"/>
          </p:cNvSpPr>
          <p:nvPr/>
        </p:nvSpPr>
        <p:spPr bwMode="auto">
          <a:xfrm>
            <a:off x="6300192" y="599728"/>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a:latin typeface="Tahoma" pitchFamily="34" charset="0"/>
              </a:rPr>
              <a:t>IDENTIFY</a:t>
            </a:r>
          </a:p>
        </p:txBody>
      </p:sp>
      <p:graphicFrame>
        <p:nvGraphicFramePr>
          <p:cNvPr id="3" name="Object 2"/>
          <p:cNvGraphicFramePr>
            <a:graphicFrameLocks noChangeAspect="1"/>
          </p:cNvGraphicFramePr>
          <p:nvPr>
            <p:extLst>
              <p:ext uri="{D42A27DB-BD31-4B8C-83A1-F6EECF244321}">
                <p14:modId xmlns:p14="http://schemas.microsoft.com/office/powerpoint/2010/main" val="3432598570"/>
              </p:ext>
            </p:extLst>
          </p:nvPr>
        </p:nvGraphicFramePr>
        <p:xfrm>
          <a:off x="1995085" y="4581128"/>
          <a:ext cx="4446494" cy="936104"/>
        </p:xfrm>
        <a:graphic>
          <a:graphicData uri="http://schemas.openxmlformats.org/presentationml/2006/ole">
            <mc:AlternateContent xmlns:mc="http://schemas.openxmlformats.org/markup-compatibility/2006">
              <mc:Choice xmlns:v="urn:schemas-microsoft-com:vml" Requires="v">
                <p:oleObj spid="_x0000_s184459" name="Equation" r:id="rId3" imgW="1930400" imgH="406400" progId="Equation.DSMT4">
                  <p:embed/>
                </p:oleObj>
              </mc:Choice>
              <mc:Fallback>
                <p:oleObj name="Equation" r:id="rId3" imgW="1930400" imgH="406400" progId="Equation.DSMT4">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085" y="4581128"/>
                        <a:ext cx="4446494"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81</a:t>
            </a:fld>
            <a:endParaRPr lang="en-AU" altLang="en-US" sz="1400" b="1" baseline="0" dirty="0">
              <a:latin typeface="Trebuchet MS" pitchFamily="34" charset="0"/>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7" name="AutoShape 4"/>
          <p:cNvSpPr>
            <a:spLocks noChangeArrowheads="1"/>
          </p:cNvSpPr>
          <p:nvPr/>
        </p:nvSpPr>
        <p:spPr bwMode="auto">
          <a:xfrm>
            <a:off x="6300192" y="599728"/>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CALCULATE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82</a:t>
            </a:fld>
            <a:endParaRPr lang="en-AU" altLang="en-US" sz="1400" b="1" baseline="0" dirty="0">
              <a:latin typeface="Trebuchet MS" pitchFamily="34" charset="0"/>
              <a:cs typeface="Arial" pitchFamily="34" charset="0"/>
            </a:endParaRPr>
          </a:p>
        </p:txBody>
      </p:sp>
      <mc:AlternateContent xmlns:mc="http://schemas.openxmlformats.org/markup-compatibility/2006" xmlns:a14="http://schemas.microsoft.com/office/drawing/2010/main">
        <mc:Choice Requires="a14">
          <p:sp>
            <p:nvSpPr>
              <p:cNvPr id="8" name="Rectangle 3"/>
              <p:cNvSpPr>
                <a:spLocks noGrp="1" noChangeArrowheads="1"/>
              </p:cNvSpPr>
              <p:nvPr>
                <p:ph idx="1"/>
              </p:nvPr>
            </p:nvSpPr>
            <p:spPr>
              <a:xfrm>
                <a:off x="611188" y="1484313"/>
                <a:ext cx="8064500" cy="4248943"/>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0" indent="0">
                  <a:buNone/>
                </a:pPr>
                <a:r>
                  <a:rPr lang="en-US" altLang="en-US" sz="2400" dirty="0">
                    <a:latin typeface="Trebuchet MS" panose="020B0603020202020204" pitchFamily="34" charset="0"/>
                    <a:cs typeface="Arial" panose="020B0604020202020204" pitchFamily="34" charset="0"/>
                  </a:rPr>
                  <a:t>The calculation requires four values:</a:t>
                </a:r>
                <a:endParaRPr lang="en-AU" sz="2400" b="1" dirty="0">
                  <a:latin typeface="Trebuchet MS" panose="020B0603020202020204" pitchFamily="34" charset="0"/>
                  <a:cs typeface="Arial" panose="020B0604020202020204" pitchFamily="34" charset="0"/>
                </a:endParaRPr>
              </a:p>
              <a:p>
                <a:pPr marL="361950" lvl="1" indent="-36195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size: </a:t>
                </a:r>
                <a:r>
                  <a:rPr lang="en-AU" sz="2000" i="1" dirty="0">
                    <a:latin typeface="Trebuchet MS" panose="020B0603020202020204" pitchFamily="34" charset="0"/>
                    <a:cs typeface="Arial" panose="020B0604020202020204" pitchFamily="34" charset="0"/>
                    <a:sym typeface="Symbol"/>
                  </a:rPr>
                  <a:t>n</a:t>
                </a:r>
                <a:r>
                  <a:rPr lang="en-AU" sz="2000" dirty="0">
                    <a:latin typeface="Trebuchet MS" panose="020B0603020202020204" pitchFamily="34" charset="0"/>
                    <a:cs typeface="Arial" panose="020B0604020202020204" pitchFamily="34" charset="0"/>
                    <a:sym typeface="Symbol"/>
                  </a:rPr>
                  <a:t> = 1500</a:t>
                </a:r>
                <a:r>
                  <a:rPr lang="en-US" altLang="en-US" sz="2000" dirty="0">
                    <a:latin typeface="Trebuchet MS" panose="020B0603020202020204" pitchFamily="34" charset="0"/>
                    <a:cs typeface="Arial" panose="020B0604020202020204" pitchFamily="34" charset="0"/>
                  </a:rPr>
                  <a:t>. </a:t>
                </a:r>
              </a:p>
              <a:p>
                <a:pPr marL="361950" lvl="1" indent="-361950">
                  <a:buFont typeface="+mj-lt"/>
                  <a:buAutoNum type="arabicPeriod"/>
                </a:pPr>
                <a:r>
                  <a:rPr lang="en-AU" sz="2000" i="1" dirty="0">
                    <a:solidFill>
                      <a:schemeClr val="accent1">
                        <a:lumMod val="75000"/>
                      </a:schemeClr>
                    </a:solidFill>
                    <a:latin typeface="Trebuchet MS" panose="020B0603020202020204" pitchFamily="34" charset="0"/>
                    <a:cs typeface="Arial" panose="020B0604020202020204" pitchFamily="34" charset="0"/>
                  </a:rPr>
                  <a:t>Sample proportion  </a:t>
                </a:r>
                <a14:m>
                  <m:oMath xmlns:m="http://schemas.openxmlformats.org/officeDocument/2006/math">
                    <m:acc>
                      <m:accPr>
                        <m:chr m:val="̂"/>
                        <m:ctrlPr>
                          <a:rPr lang="en-AU" sz="2000" b="0" i="1" smtClean="0">
                            <a:solidFill>
                              <a:schemeClr val="accent1">
                                <a:lumMod val="75000"/>
                              </a:schemeClr>
                            </a:solidFill>
                            <a:latin typeface="Cambria Math" panose="02040503050406030204" pitchFamily="18" charset="0"/>
                            <a:cs typeface="Arial" panose="020B0604020202020204" pitchFamily="34" charset="0"/>
                          </a:rPr>
                        </m:ctrlPr>
                      </m:accPr>
                      <m:e>
                        <m:r>
                          <a:rPr lang="en-AU" sz="2000" b="0" i="1" smtClean="0">
                            <a:solidFill>
                              <a:schemeClr val="accent1">
                                <a:lumMod val="75000"/>
                              </a:schemeClr>
                            </a:solidFill>
                            <a:latin typeface="Cambria Math"/>
                            <a:cs typeface="Arial" panose="020B0604020202020204" pitchFamily="34" charset="0"/>
                          </a:rPr>
                          <m:t>𝑝</m:t>
                        </m:r>
                      </m:e>
                    </m:acc>
                  </m:oMath>
                </a14:m>
                <a:r>
                  <a:rPr lang="en-AU" sz="2000" i="1" dirty="0">
                    <a:solidFill>
                      <a:schemeClr val="accent1"/>
                    </a:solidFill>
                    <a:latin typeface="Trebuchet MS" panose="020B0603020202020204" pitchFamily="34" charset="0"/>
                    <a:cs typeface="Arial" panose="020B0604020202020204" pitchFamily="34" charset="0"/>
                  </a:rPr>
                  <a:t>:  </a:t>
                </a:r>
                <a14:m>
                  <m:oMath xmlns:m="http://schemas.openxmlformats.org/officeDocument/2006/math">
                    <m:acc>
                      <m:accPr>
                        <m:chr m:val="̂"/>
                        <m:ctrlPr>
                          <a:rPr lang="en-AU" sz="2000" i="1" smtClean="0">
                            <a:solidFill>
                              <a:schemeClr val="tx1"/>
                            </a:solidFill>
                            <a:latin typeface="Cambria Math" panose="02040503050406030204" pitchFamily="18" charset="0"/>
                            <a:cs typeface="Arial" panose="020B0604020202020204" pitchFamily="34" charset="0"/>
                          </a:rPr>
                        </m:ctrlPr>
                      </m:accPr>
                      <m:e>
                        <m:r>
                          <a:rPr lang="en-AU" sz="2000" i="1">
                            <a:solidFill>
                              <a:schemeClr val="tx1"/>
                            </a:solidFill>
                            <a:latin typeface="Cambria Math"/>
                            <a:cs typeface="Arial" panose="020B0604020202020204" pitchFamily="34" charset="0"/>
                          </a:rPr>
                          <m:t>𝑝</m:t>
                        </m:r>
                      </m:e>
                    </m:acc>
                  </m:oMath>
                </a14:m>
                <a:r>
                  <a:rPr lang="en-AU" sz="2000" i="1" dirty="0">
                    <a:solidFill>
                      <a:schemeClr val="tx1"/>
                    </a:solidFill>
                    <a:latin typeface="Trebuchet MS" panose="020B0603020202020204" pitchFamily="34" charset="0"/>
                    <a:cs typeface="Arial" panose="020B0604020202020204" pitchFamily="34" charset="0"/>
                  </a:rPr>
                  <a:t> = 0.10 </a:t>
                </a:r>
                <a:endParaRPr lang="en-AU" sz="2000" i="1" dirty="0">
                  <a:latin typeface="Trebuchet MS" panose="020B0603020202020204" pitchFamily="34" charset="0"/>
                  <a:cs typeface="Arial" panose="020B0604020202020204" pitchFamily="34" charset="0"/>
                </a:endParaRPr>
              </a:p>
              <a:p>
                <a:pPr marL="361950" lvl="1" indent="-361950">
                  <a:buFont typeface="+mj-lt"/>
                  <a:buAutoNum type="arabicPeriod"/>
                </a:pPr>
                <a14:m>
                  <m:oMath xmlns:m="http://schemas.openxmlformats.org/officeDocument/2006/math">
                    <m:acc>
                      <m:accPr>
                        <m:chr m:val="̂"/>
                        <m:ctrlPr>
                          <a:rPr lang="en-AU" sz="2000" i="1">
                            <a:solidFill>
                              <a:schemeClr val="accent1">
                                <a:lumMod val="75000"/>
                              </a:schemeClr>
                            </a:solidFill>
                            <a:latin typeface="Cambria Math" panose="02040503050406030204" pitchFamily="18" charset="0"/>
                            <a:cs typeface="Arial" panose="020B0604020202020204" pitchFamily="34" charset="0"/>
                          </a:rPr>
                        </m:ctrlPr>
                      </m:accPr>
                      <m:e>
                        <m:r>
                          <a:rPr lang="en-AU" sz="2000" b="0" i="1" smtClean="0">
                            <a:solidFill>
                              <a:schemeClr val="accent1">
                                <a:lumMod val="75000"/>
                              </a:schemeClr>
                            </a:solidFill>
                            <a:latin typeface="Cambria Math"/>
                            <a:cs typeface="Arial" panose="020B0604020202020204" pitchFamily="34" charset="0"/>
                          </a:rPr>
                          <m:t>𝑞</m:t>
                        </m:r>
                      </m:e>
                    </m:acc>
                  </m:oMath>
                </a14:m>
                <a:r>
                  <a:rPr lang="en-AU" sz="2000" i="1" dirty="0">
                    <a:solidFill>
                      <a:schemeClr val="accent1"/>
                    </a:solidFill>
                    <a:latin typeface="Trebuchet MS" panose="020B0603020202020204" pitchFamily="34" charset="0"/>
                    <a:cs typeface="Arial" panose="020B0604020202020204" pitchFamily="34" charset="0"/>
                  </a:rPr>
                  <a:t>:  </a:t>
                </a:r>
                <a14:m>
                  <m:oMath xmlns:m="http://schemas.openxmlformats.org/officeDocument/2006/math">
                    <m:acc>
                      <m:accPr>
                        <m:chr m:val="̂"/>
                        <m:ctrlPr>
                          <a:rPr lang="en-AU" sz="2000" i="1">
                            <a:latin typeface="Cambria Math" panose="02040503050406030204" pitchFamily="18" charset="0"/>
                            <a:cs typeface="Arial" panose="020B0604020202020204" pitchFamily="34" charset="0"/>
                          </a:rPr>
                        </m:ctrlPr>
                      </m:accPr>
                      <m:e>
                        <m:r>
                          <a:rPr lang="en-AU" sz="2000" b="0" i="1" smtClean="0">
                            <a:latin typeface="Cambria Math"/>
                            <a:cs typeface="Arial" panose="020B0604020202020204" pitchFamily="34" charset="0"/>
                          </a:rPr>
                          <m:t>𝑞</m:t>
                        </m:r>
                      </m:e>
                    </m:acc>
                  </m:oMath>
                </a14:m>
                <a:r>
                  <a:rPr lang="en-AU" sz="2000" i="1" dirty="0">
                    <a:latin typeface="Trebuchet MS" panose="020B0603020202020204" pitchFamily="34" charset="0"/>
                    <a:cs typeface="Arial" panose="020B0604020202020204" pitchFamily="34" charset="0"/>
                  </a:rPr>
                  <a:t> = 1 - 0.10 = 0.90 </a:t>
                </a:r>
                <a:endParaRPr lang="en-AU" sz="2000" i="1" dirty="0">
                  <a:solidFill>
                    <a:schemeClr val="tx1"/>
                  </a:solidFill>
                  <a:latin typeface="Trebuchet MS" panose="020B0603020202020204" pitchFamily="34" charset="0"/>
                  <a:cs typeface="Arial" panose="020B0604020202020204" pitchFamily="34" charset="0"/>
                </a:endParaRPr>
              </a:p>
              <a:p>
                <a:pPr marL="361950" lvl="1" indent="-361950">
                  <a:buFont typeface="+mj-lt"/>
                  <a:buAutoNum type="arabicPeriod"/>
                </a:pPr>
                <a:r>
                  <a:rPr lang="it-IT" sz="2000" i="1" dirty="0">
                    <a:solidFill>
                      <a:schemeClr val="accent1">
                        <a:lumMod val="75000"/>
                      </a:schemeClr>
                    </a:solidFill>
                    <a:latin typeface="Trebuchet MS" panose="020B0603020202020204" pitchFamily="34" charset="0"/>
                    <a:cs typeface="Arial" panose="020B0604020202020204" pitchFamily="34" charset="0"/>
                  </a:rPr>
                  <a:t>z</a:t>
                </a:r>
                <a:r>
                  <a:rPr lang="it-IT" sz="2000" i="1" baseline="-25000" dirty="0">
                    <a:solidFill>
                      <a:schemeClr val="accent1">
                        <a:lumMod val="75000"/>
                      </a:schemeClr>
                    </a:solidFill>
                    <a:latin typeface="Trebuchet MS" panose="020B0603020202020204" pitchFamily="34" charset="0"/>
                    <a:cs typeface="Arial" panose="020B0604020202020204" pitchFamily="34" charset="0"/>
                    <a:sym typeface="Symbol"/>
                  </a:rPr>
                  <a:t>/2</a:t>
                </a:r>
                <a:r>
                  <a:rPr lang="it-IT" sz="2000" i="1" dirty="0">
                    <a:solidFill>
                      <a:schemeClr val="accent1">
                        <a:lumMod val="75000"/>
                      </a:schemeClr>
                    </a:solidFill>
                    <a:latin typeface="Trebuchet MS" panose="020B0603020202020204" pitchFamily="34" charset="0"/>
                    <a:cs typeface="Arial" panose="020B0604020202020204" pitchFamily="34" charset="0"/>
                    <a:sym typeface="Symbol"/>
                  </a:rPr>
                  <a:t> :  </a:t>
                </a:r>
              </a:p>
              <a:p>
                <a:pPr marL="895350" lvl="1" indent="0">
                  <a:buNone/>
                </a:pPr>
                <a:r>
                  <a:rPr lang="it-IT" sz="2000" i="1" dirty="0">
                    <a:latin typeface="Trebuchet MS" panose="020B0603020202020204" pitchFamily="34" charset="0"/>
                    <a:cs typeface="Arial" panose="020B0604020202020204" pitchFamily="34" charset="0"/>
                    <a:sym typeface="Symbol"/>
                  </a:rPr>
                  <a:t>Confidence level = 1-  = 0.99;  = 0.01 and /2 = 0.005 </a:t>
                </a:r>
              </a:p>
              <a:p>
                <a:pPr marL="895350" lvl="1" indent="0">
                  <a:buNone/>
                </a:pPr>
                <a:r>
                  <a:rPr lang="it-IT" sz="2000" i="1" dirty="0">
                    <a:latin typeface="Trebuchet MS" panose="020B0603020202020204" pitchFamily="34" charset="0"/>
                    <a:cs typeface="Arial" panose="020B0604020202020204" pitchFamily="34" charset="0"/>
                  </a:rPr>
                  <a:t>z</a:t>
                </a:r>
                <a:r>
                  <a:rPr lang="it-IT" sz="2000" i="1" baseline="-25000" dirty="0">
                    <a:latin typeface="Trebuchet MS" panose="020B0603020202020204" pitchFamily="34" charset="0"/>
                    <a:cs typeface="Arial" panose="020B0604020202020204" pitchFamily="34" charset="0"/>
                    <a:sym typeface="Symbol"/>
                  </a:rPr>
                  <a:t>/2</a:t>
                </a:r>
                <a:r>
                  <a:rPr lang="it-IT" sz="2000" i="1" dirty="0">
                    <a:latin typeface="Trebuchet MS" panose="020B0603020202020204" pitchFamily="34" charset="0"/>
                    <a:cs typeface="Arial" panose="020B0604020202020204" pitchFamily="34" charset="0"/>
                    <a:sym typeface="Symbol"/>
                  </a:rPr>
                  <a:t> = </a:t>
                </a:r>
                <a:r>
                  <a:rPr lang="it-IT" sz="2000" i="1" dirty="0">
                    <a:latin typeface="Trebuchet MS" panose="020B0603020202020204" pitchFamily="34" charset="0"/>
                    <a:cs typeface="Arial" panose="020B0604020202020204" pitchFamily="34" charset="0"/>
                  </a:rPr>
                  <a:t>z</a:t>
                </a:r>
                <a:r>
                  <a:rPr lang="it-IT" sz="2000" i="1" baseline="-25000" dirty="0">
                    <a:latin typeface="Trebuchet MS" panose="020B0603020202020204" pitchFamily="34" charset="0"/>
                    <a:cs typeface="Arial" panose="020B0604020202020204" pitchFamily="34" charset="0"/>
                    <a:sym typeface="Symbol"/>
                  </a:rPr>
                  <a:t>0.005</a:t>
                </a:r>
                <a:r>
                  <a:rPr lang="it-IT" sz="2000" i="1" dirty="0">
                    <a:latin typeface="Trebuchet MS" panose="020B0603020202020204" pitchFamily="34" charset="0"/>
                    <a:cs typeface="Arial" panose="020B0604020202020204" pitchFamily="34" charset="0"/>
                    <a:sym typeface="Symbol"/>
                  </a:rPr>
                  <a:t> = 2.575</a:t>
                </a:r>
              </a:p>
              <a:p>
                <a:pPr marL="895350" lvl="1" indent="-895350">
                  <a:buNone/>
                </a:pPr>
                <a:r>
                  <a:rPr lang="en-AU" sz="2000" i="1" dirty="0">
                    <a:solidFill>
                      <a:schemeClr val="accent1">
                        <a:lumMod val="75000"/>
                      </a:schemeClr>
                    </a:solidFill>
                    <a:latin typeface="Trebuchet MS" panose="020B0603020202020204" pitchFamily="34" charset="0"/>
                    <a:cs typeface="Arial" panose="020B0604020202020204" pitchFamily="34" charset="0"/>
                  </a:rPr>
                  <a:t>Required condition:  </a:t>
                </a:r>
                <a:r>
                  <a:rPr lang="en-AU" sz="2000" dirty="0">
                    <a:latin typeface="Trebuchet MS" panose="020B0603020202020204" pitchFamily="34" charset="0"/>
                    <a:cs typeface="Arial" panose="020B0604020202020204" pitchFamily="34" charset="0"/>
                  </a:rPr>
                  <a:t> 	</a:t>
                </a:r>
                <a:r>
                  <a:rPr lang="en-AU" sz="2000" i="1" dirty="0">
                    <a:latin typeface="Trebuchet MS" panose="020B0603020202020204" pitchFamily="34" charset="0"/>
                    <a:cs typeface="Arial" panose="020B0604020202020204" pitchFamily="34" charset="0"/>
                  </a:rPr>
                  <a:t>n</a:t>
                </a:r>
                <a14:m>
                  <m:oMath xmlns:m="http://schemas.openxmlformats.org/officeDocument/2006/math">
                    <m:acc>
                      <m:accPr>
                        <m:chr m:val="̂"/>
                        <m:ctrlPr>
                          <a:rPr lang="en-AU" sz="2000" i="1">
                            <a:latin typeface="Cambria Math" panose="02040503050406030204" pitchFamily="18" charset="0"/>
                            <a:cs typeface="Arial" panose="020B0604020202020204" pitchFamily="34" charset="0"/>
                          </a:rPr>
                        </m:ctrlPr>
                      </m:accPr>
                      <m:e>
                        <m:r>
                          <a:rPr lang="en-AU" sz="2000" i="1">
                            <a:latin typeface="Cambria Math"/>
                            <a:cs typeface="Arial" panose="020B0604020202020204" pitchFamily="34" charset="0"/>
                          </a:rPr>
                          <m:t>𝑝</m:t>
                        </m:r>
                      </m:e>
                    </m:acc>
                  </m:oMath>
                </a14:m>
                <a:r>
                  <a:rPr lang="en-AU" sz="2000" i="1" dirty="0">
                    <a:latin typeface="Trebuchet MS" panose="020B0603020202020204" pitchFamily="34" charset="0"/>
                    <a:cs typeface="Arial" panose="020B0604020202020204" pitchFamily="34" charset="0"/>
                  </a:rPr>
                  <a:t> = 1500</a:t>
                </a:r>
                <a:r>
                  <a:rPr lang="en-AU" sz="2000" i="1" dirty="0">
                    <a:latin typeface="Trebuchet MS" panose="020B0603020202020204" pitchFamily="34" charset="0"/>
                    <a:cs typeface="Arial" panose="020B0604020202020204" pitchFamily="34" charset="0"/>
                    <a:sym typeface="Symbol"/>
                  </a:rPr>
                  <a:t></a:t>
                </a:r>
                <a:r>
                  <a:rPr lang="en-AU" sz="2000" i="1" dirty="0">
                    <a:latin typeface="Trebuchet MS" panose="020B0603020202020204" pitchFamily="34" charset="0"/>
                    <a:cs typeface="Arial" panose="020B0604020202020204" pitchFamily="34" charset="0"/>
                  </a:rPr>
                  <a:t>0.10</a:t>
                </a:r>
                <a:r>
                  <a:rPr lang="en-AU" sz="2000" dirty="0">
                    <a:latin typeface="Trebuchet MS" panose="020B0603020202020204" pitchFamily="34" charset="0"/>
                    <a:cs typeface="Arial" panose="020B0604020202020204" pitchFamily="34" charset="0"/>
                    <a:sym typeface="Symbol"/>
                  </a:rPr>
                  <a:t> = 150 &gt; 5</a:t>
                </a:r>
                <a:r>
                  <a:rPr lang="en-US" altLang="en-US" sz="2000" dirty="0">
                    <a:latin typeface="Trebuchet MS" panose="020B0603020202020204" pitchFamily="34" charset="0"/>
                    <a:cs typeface="Arial" panose="020B0604020202020204" pitchFamily="34" charset="0"/>
                  </a:rPr>
                  <a:t>. </a:t>
                </a:r>
              </a:p>
              <a:p>
                <a:pPr marL="400050" lvl="1" indent="0">
                  <a:buNone/>
                </a:pPr>
                <a:r>
                  <a:rPr lang="en-US" altLang="en-US" sz="2000" dirty="0">
                    <a:latin typeface="Trebuchet MS" panose="020B0603020202020204" pitchFamily="34" charset="0"/>
                    <a:cs typeface="Arial" panose="020B0604020202020204" pitchFamily="34" charset="0"/>
                  </a:rPr>
                  <a:t>						</a:t>
                </a:r>
                <a:r>
                  <a:rPr lang="en-AU" sz="2000" i="1" dirty="0">
                    <a:latin typeface="Trebuchet MS" panose="020B0603020202020204" pitchFamily="34" charset="0"/>
                    <a:cs typeface="Arial" panose="020B0604020202020204" pitchFamily="34" charset="0"/>
                  </a:rPr>
                  <a:t>n</a:t>
                </a:r>
                <a14:m>
                  <m:oMath xmlns:m="http://schemas.openxmlformats.org/officeDocument/2006/math">
                    <m:acc>
                      <m:accPr>
                        <m:chr m:val="̂"/>
                        <m:ctrlPr>
                          <a:rPr lang="en-AU" sz="2000" i="1">
                            <a:latin typeface="Cambria Math" panose="02040503050406030204" pitchFamily="18" charset="0"/>
                            <a:cs typeface="Arial" panose="020B0604020202020204" pitchFamily="34" charset="0"/>
                          </a:rPr>
                        </m:ctrlPr>
                      </m:accPr>
                      <m:e>
                        <m:r>
                          <a:rPr lang="en-AU" sz="2000" b="0" i="1" smtClean="0">
                            <a:latin typeface="Cambria Math"/>
                            <a:cs typeface="Arial" panose="020B0604020202020204" pitchFamily="34" charset="0"/>
                          </a:rPr>
                          <m:t>𝑞</m:t>
                        </m:r>
                      </m:e>
                    </m:acc>
                  </m:oMath>
                </a14:m>
                <a:r>
                  <a:rPr lang="en-AU" sz="2000" i="1" dirty="0">
                    <a:latin typeface="Trebuchet MS" panose="020B0603020202020204" pitchFamily="34" charset="0"/>
                    <a:cs typeface="Arial" panose="020B0604020202020204" pitchFamily="34" charset="0"/>
                  </a:rPr>
                  <a:t> = 1500</a:t>
                </a:r>
                <a:r>
                  <a:rPr lang="en-AU" sz="2000" i="1" dirty="0">
                    <a:latin typeface="Trebuchet MS" panose="020B0603020202020204" pitchFamily="34" charset="0"/>
                    <a:cs typeface="Arial" panose="020B0604020202020204" pitchFamily="34" charset="0"/>
                    <a:sym typeface="Symbol"/>
                  </a:rPr>
                  <a:t></a:t>
                </a:r>
                <a:r>
                  <a:rPr lang="en-AU" sz="2000" i="1" dirty="0">
                    <a:latin typeface="Trebuchet MS" panose="020B0603020202020204" pitchFamily="34" charset="0"/>
                    <a:cs typeface="Arial" panose="020B0604020202020204" pitchFamily="34" charset="0"/>
                  </a:rPr>
                  <a:t>0.90</a:t>
                </a:r>
                <a:r>
                  <a:rPr lang="en-AU" sz="2000" dirty="0">
                    <a:latin typeface="Trebuchet MS" panose="020B0603020202020204" pitchFamily="34" charset="0"/>
                    <a:cs typeface="Arial" panose="020B0604020202020204" pitchFamily="34" charset="0"/>
                    <a:sym typeface="Symbol"/>
                  </a:rPr>
                  <a:t> = 1350 &gt; 5</a:t>
                </a:r>
                <a:endParaRPr lang="en-US" altLang="en-US" sz="2000" dirty="0">
                  <a:latin typeface="Trebuchet MS" panose="020B0603020202020204" pitchFamily="34" charset="0"/>
                  <a:cs typeface="Arial" panose="020B0604020202020204" pitchFamily="34" charset="0"/>
                </a:endParaRPr>
              </a:p>
            </p:txBody>
          </p:sp>
        </mc:Choice>
        <mc:Fallback xmlns="">
          <p:sp>
            <p:nvSpPr>
              <p:cNvPr id="8" name="Rectangle 3"/>
              <p:cNvSpPr>
                <a:spLocks noGrp="1" noRot="1" noChangeAspect="1" noMove="1" noResize="1" noEditPoints="1" noAdjustHandles="1" noChangeArrowheads="1" noChangeShapeType="1" noTextEdit="1"/>
              </p:cNvSpPr>
              <p:nvPr>
                <p:ph idx="1"/>
              </p:nvPr>
            </p:nvSpPr>
            <p:spPr>
              <a:xfrm>
                <a:off x="611188" y="1484313"/>
                <a:ext cx="8064500" cy="4248943"/>
              </a:xfrm>
              <a:blipFill rotWithShape="1">
                <a:blip r:embed="rId2" cstate="print"/>
                <a:stretch>
                  <a:fillRect l="-1134" t="-1148"/>
                </a:stretch>
              </a:blipFill>
            </p:spPr>
            <p:txBody>
              <a:bodyPr/>
              <a:lstStyle/>
              <a:p>
                <a:r>
                  <a:rPr lang="en-AU">
                    <a:noFill/>
                  </a:rPr>
                  <a:t> </a:t>
                </a:r>
              </a:p>
            </p:txBody>
          </p:sp>
        </mc:Fallback>
      </mc:AlternateContent>
    </p:spTree>
    <p:extLst>
      <p:ext uri="{BB962C8B-B14F-4D97-AF65-F5344CB8AC3E}">
        <p14:creationId xmlns:p14="http://schemas.microsoft.com/office/powerpoint/2010/main" val="49388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11560" y="1340768"/>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Calculating manually</a:t>
            </a:r>
          </a:p>
          <a:p>
            <a:pPr marL="0" indent="0">
              <a:buNone/>
            </a:pPr>
            <a:r>
              <a:rPr lang="en-US" altLang="en-US" sz="2400" dirty="0">
                <a:latin typeface="Trebuchet MS" panose="020B0603020202020204" pitchFamily="34" charset="0"/>
                <a:cs typeface="Arial" panose="020B0604020202020204" pitchFamily="34" charset="0"/>
              </a:rPr>
              <a:t>Therefore, a 95% confidence interval estimator of </a:t>
            </a:r>
            <a:r>
              <a:rPr lang="en-US" altLang="en-US" sz="2400" i="1" dirty="0">
                <a:latin typeface="Trebuchet MS" panose="020B0603020202020204" pitchFamily="34" charset="0"/>
                <a:cs typeface="Arial" panose="020B0604020202020204" pitchFamily="34" charset="0"/>
              </a:rPr>
              <a:t>p</a:t>
            </a:r>
            <a:r>
              <a:rPr lang="en-US" altLang="en-US" sz="2400" dirty="0">
                <a:latin typeface="Trebuchet MS" panose="020B0603020202020204" pitchFamily="34" charset="0"/>
                <a:cs typeface="Arial" panose="020B0604020202020204" pitchFamily="34" charset="0"/>
              </a:rPr>
              <a:t> is</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0" indent="0" algn="just">
              <a:buNone/>
            </a:pPr>
            <a:r>
              <a:rPr lang="en-US" sz="2400" dirty="0">
                <a:latin typeface="Trebuchet MS" panose="020B0603020202020204" pitchFamily="34" charset="0"/>
              </a:rPr>
              <a:t>We therefore estimate, at the 99% confidence level, that the proportion of </a:t>
            </a:r>
            <a:r>
              <a:rPr lang="en-US" sz="2400" dirty="0">
                <a:latin typeface="Trebuchet MS" panose="020B0603020202020204" pitchFamily="34" charset="0"/>
                <a:cs typeface="Arial" panose="020B0604020202020204" pitchFamily="34" charset="0"/>
              </a:rPr>
              <a:t>Australian businesses affected by the 2010–11Queensland floods is estimated to</a:t>
            </a:r>
            <a:r>
              <a:rPr lang="en-US" sz="2400" dirty="0">
                <a:latin typeface="Trebuchet MS" panose="020B0603020202020204" pitchFamily="34" charset="0"/>
              </a:rPr>
              <a:t> </a:t>
            </a:r>
            <a:r>
              <a:rPr lang="en-AU" sz="2400" dirty="0">
                <a:latin typeface="Trebuchet MS" panose="020B0603020202020204" pitchFamily="34" charset="0"/>
              </a:rPr>
              <a:t>lie somewhere between</a:t>
            </a:r>
          </a:p>
          <a:p>
            <a:pPr marL="0" indent="0">
              <a:buNone/>
            </a:pPr>
            <a:r>
              <a:rPr lang="en-US" sz="2400" dirty="0">
                <a:latin typeface="Trebuchet MS" panose="020B0603020202020204" pitchFamily="34" charset="0"/>
              </a:rPr>
              <a:t>			LCL = 8% and UCL = 12%</a:t>
            </a:r>
            <a:endParaRPr lang="en-US" altLang="en-US" sz="2400" dirty="0">
              <a:latin typeface="Trebuchet MS" panose="020B0603020202020204" pitchFamily="34" charset="0"/>
              <a:cs typeface="Arial" panose="020B0604020202020204" pitchFamily="34" charset="0"/>
            </a:endParaRPr>
          </a:p>
          <a:p>
            <a:pPr marL="361950" indent="-361950" algn="just" eaLnBrk="1" hangingPunct="1">
              <a:buFont typeface="Arial" pitchFamily="34" charset="0"/>
              <a:buChar char="•"/>
              <a:defRPr/>
            </a:pPr>
            <a:endParaRPr lang="en-US" altLang="en-US" sz="2400" dirty="0">
              <a:latin typeface="Trebuchet MS" panose="020B0603020202020204" pitchFamily="34" charset="0"/>
              <a:cs typeface="Arial" panose="020B06040202020202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4916026"/>
              </p:ext>
            </p:extLst>
          </p:nvPr>
        </p:nvGraphicFramePr>
        <p:xfrm>
          <a:off x="1152525" y="2479675"/>
          <a:ext cx="5211763" cy="1323975"/>
        </p:xfrm>
        <a:graphic>
          <a:graphicData uri="http://schemas.openxmlformats.org/presentationml/2006/ole">
            <mc:AlternateContent xmlns:mc="http://schemas.openxmlformats.org/markup-compatibility/2006">
              <mc:Choice xmlns:v="urn:schemas-microsoft-com:vml" Requires="v">
                <p:oleObj spid="_x0000_s186503" name="Equation" r:id="rId3" imgW="2451100" imgH="622300" progId="Equation.DSMT4">
                  <p:embed/>
                </p:oleObj>
              </mc:Choice>
              <mc:Fallback>
                <p:oleObj name="Equation" r:id="rId3" imgW="2451100" imgH="622300" progId="Equation.DSMT4">
                  <p:embed/>
                  <p:pic>
                    <p:nvPicPr>
                      <p:cNvPr id="0" name="Picture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2479675"/>
                        <a:ext cx="5211763"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83</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2485029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a:t>
            </a:r>
            <a:r>
              <a:rPr lang="en-US" altLang="en-US" sz="2400" dirty="0">
                <a:latin typeface="Trebuchet MS" panose="020B0603020202020204" pitchFamily="34" charset="0"/>
                <a:cs typeface="Arial" charset="0"/>
              </a:rPr>
              <a:t>Data Analysis Plus™)</a:t>
            </a:r>
            <a:endParaRPr lang="en-US" altLang="en-US" sz="20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6"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84</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06" y="2060848"/>
            <a:ext cx="7960065" cy="2376264"/>
          </a:xfrm>
          <a:prstGeom prst="rect">
            <a:avLst/>
          </a:prstGeom>
        </p:spPr>
      </p:pic>
    </p:spTree>
    <p:extLst>
      <p:ext uri="{BB962C8B-B14F-4D97-AF65-F5344CB8AC3E}">
        <p14:creationId xmlns:p14="http://schemas.microsoft.com/office/powerpoint/2010/main" val="20704731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52264" y="1484784"/>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 (Data Analysis Plus)</a:t>
            </a:r>
          </a:p>
          <a:p>
            <a:pPr marL="0" indent="0" algn="just">
              <a:buNone/>
            </a:pPr>
            <a:r>
              <a:rPr lang="en-AU" sz="2400" dirty="0">
                <a:latin typeface="Trebuchet MS" panose="020B0603020202020204" pitchFamily="34" charset="0"/>
                <a:cs typeface="Arial" panose="020B0604020202020204" pitchFamily="34" charset="0"/>
              </a:rPr>
              <a:t>In the </a:t>
            </a:r>
            <a:r>
              <a:rPr lang="en-AU" sz="2400" b="1" dirty="0">
                <a:latin typeface="Trebuchet MS" panose="020B0603020202020204" pitchFamily="34" charset="0"/>
                <a:cs typeface="Arial" panose="020B0604020202020204" pitchFamily="34" charset="0"/>
              </a:rPr>
              <a:t>Data Analysis Plus </a:t>
            </a:r>
            <a:r>
              <a:rPr lang="en-AU" sz="2400" dirty="0">
                <a:latin typeface="Trebuchet MS" panose="020B0603020202020204" pitchFamily="34" charset="0"/>
                <a:cs typeface="Arial" panose="020B0604020202020204" pitchFamily="34" charset="0"/>
              </a:rPr>
              <a:t>dialogue box (shown below), enter the input and the output is presented in the next slide.</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 name="Object 2"/>
          <p:cNvGraphicFramePr>
            <a:graphicFrameLocks noChangeAspect="1"/>
          </p:cNvGraphicFramePr>
          <p:nvPr>
            <p:extLst>
              <p:ext uri="{D42A27DB-BD31-4B8C-83A1-F6EECF244321}">
                <p14:modId xmlns:p14="http://schemas.microsoft.com/office/powerpoint/2010/main" val="1409646637"/>
              </p:ext>
            </p:extLst>
          </p:nvPr>
        </p:nvGraphicFramePr>
        <p:xfrm>
          <a:off x="1115616" y="3140968"/>
          <a:ext cx="5985196" cy="2664296"/>
        </p:xfrm>
        <a:graphic>
          <a:graphicData uri="http://schemas.openxmlformats.org/presentationml/2006/ole">
            <mc:AlternateContent xmlns:mc="http://schemas.openxmlformats.org/markup-compatibility/2006">
              <mc:Choice xmlns:v="urn:schemas-microsoft-com:vml" Requires="v">
                <p:oleObj spid="_x0000_s189572" name="Bitmap Image" r:id="rId3" imgW="4514286" imgH="2010056" progId="PBrush">
                  <p:embed/>
                </p:oleObj>
              </mc:Choice>
              <mc:Fallback>
                <p:oleObj name="Bitmap Image" r:id="rId3" imgW="4514286" imgH="2010056" progId="PBrush">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140968"/>
                        <a:ext cx="5985196" cy="2664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85</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38202793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Example 3</a:t>
            </a:r>
            <a:r>
              <a:rPr lang="en-AU" altLang="en-US" sz="3600" cap="none" dirty="0">
                <a:solidFill>
                  <a:srgbClr val="EA0088"/>
                </a:solidFill>
                <a:latin typeface="Trebuchet MS" panose="020B0603020202020204" pitchFamily="34" charset="0"/>
              </a:rPr>
              <a:t>: Solution…</a:t>
            </a:r>
            <a:endParaRPr altLang="en-US" sz="3600" cap="none" dirty="0">
              <a:solidFill>
                <a:srgbClr val="EA0088"/>
              </a:solidFill>
              <a:latin typeface="Trebuchet MS" panose="020B0603020202020204" pitchFamily="34" charset="0"/>
            </a:endParaRPr>
          </a:p>
        </p:txBody>
      </p:sp>
      <p:sp>
        <p:nvSpPr>
          <p:cNvPr id="45059" name="Rectangle 3"/>
          <p:cNvSpPr>
            <a:spLocks noGrp="1" noChangeArrowheads="1"/>
          </p:cNvSpPr>
          <p:nvPr>
            <p:ph idx="1"/>
          </p:nvPr>
        </p:nvSpPr>
        <p:spPr>
          <a:xfrm>
            <a:off x="611560" y="1412776"/>
            <a:ext cx="8064500" cy="4320480"/>
          </a:xfrm>
        </p:spPr>
        <p:txBody>
          <a:bodyPr/>
          <a:lstStyle/>
          <a:p>
            <a:pPr marL="0" indent="0">
              <a:buNone/>
            </a:pPr>
            <a:r>
              <a:rPr lang="en-AU" sz="2400" b="1" dirty="0">
                <a:latin typeface="Trebuchet MS" panose="020B0603020202020204" pitchFamily="34" charset="0"/>
                <a:cs typeface="Arial" panose="020B0604020202020204" pitchFamily="34" charset="0"/>
              </a:rPr>
              <a:t>Using Excel</a:t>
            </a:r>
          </a:p>
          <a:p>
            <a:pPr marL="0" indent="0" algn="just" eaLnBrk="1" hangingPunct="1">
              <a:buNone/>
              <a:defRPr/>
            </a:pPr>
            <a:r>
              <a:rPr lang="en-US" altLang="en-US" sz="2400" dirty="0">
                <a:latin typeface="Trebuchet MS" panose="020B0603020202020204" pitchFamily="34" charset="0"/>
                <a:cs typeface="Arial" charset="0"/>
              </a:rPr>
              <a:t>99% confidence interval for </a:t>
            </a:r>
            <a:r>
              <a:rPr lang="en-US" altLang="en-US" sz="2400" i="1" dirty="0">
                <a:latin typeface="Trebuchet MS" panose="020B0603020202020204" pitchFamily="34" charset="0"/>
                <a:cs typeface="Arial" charset="0"/>
              </a:rPr>
              <a:t>p</a:t>
            </a:r>
            <a:r>
              <a:rPr lang="en-US" altLang="en-US" sz="2400" dirty="0">
                <a:latin typeface="Trebuchet MS" panose="020B0603020202020204" pitchFamily="34" charset="0"/>
                <a:cs typeface="Arial" charset="0"/>
              </a:rPr>
              <a:t> Output from </a:t>
            </a:r>
            <a:r>
              <a:rPr lang="en-US" altLang="en-US" sz="2400" i="1" dirty="0">
                <a:latin typeface="Trebuchet MS" panose="020B0603020202020204" pitchFamily="34" charset="0"/>
                <a:cs typeface="Arial" charset="0"/>
              </a:rPr>
              <a:t>Data Analysis Plus:</a:t>
            </a: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a:p>
            <a:pPr marL="357188" indent="0" algn="just" eaLnBrk="1" hangingPunct="1">
              <a:buNone/>
              <a:defRPr/>
            </a:pPr>
            <a:endParaRPr lang="en-US" altLang="en-US" sz="2400" dirty="0">
              <a:latin typeface="Trebuchet MS" panose="020B0603020202020204" pitchFamily="34" charset="0"/>
              <a:cs typeface="Arial" panose="020B0604020202020204" pitchFamily="34"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86</a:t>
            </a:fld>
            <a:endParaRPr lang="en-AU" altLang="en-US" sz="1400" b="1" baseline="0" dirty="0">
              <a:latin typeface="Trebuchet MS" pitchFamily="34" charset="0"/>
              <a:cs typeface="Arial" pitchFamily="34" charset="0"/>
            </a:endParaRPr>
          </a:p>
        </p:txBody>
      </p:sp>
      <p:pic>
        <p:nvPicPr>
          <p:cNvPr id="2" name="Picture 1"/>
          <p:cNvPicPr>
            <a:picLocks noChangeAspect="1"/>
          </p:cNvPicPr>
          <p:nvPr/>
        </p:nvPicPr>
        <p:blipFill>
          <a:blip r:embed="rId2"/>
          <a:stretch>
            <a:fillRect/>
          </a:stretch>
        </p:blipFill>
        <p:spPr>
          <a:xfrm>
            <a:off x="1547665" y="2878634"/>
            <a:ext cx="4104456" cy="2490667"/>
          </a:xfrm>
          <a:prstGeom prst="rect">
            <a:avLst/>
          </a:prstGeom>
        </p:spPr>
      </p:pic>
    </p:spTree>
    <p:extLst>
      <p:ext uri="{BB962C8B-B14F-4D97-AF65-F5344CB8AC3E}">
        <p14:creationId xmlns:p14="http://schemas.microsoft.com/office/powerpoint/2010/main" val="8771546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7772400" cy="1143000"/>
          </a:xfrm>
        </p:spPr>
        <p:txBody>
          <a:bodyPr/>
          <a:lstStyle/>
          <a:p>
            <a:pPr algn="l" eaLnBrk="1" hangingPunct="1">
              <a:defRPr/>
            </a:pPr>
            <a:r>
              <a:rPr altLang="en-US" sz="3600" cap="none" dirty="0">
                <a:solidFill>
                  <a:srgbClr val="EA0088"/>
                </a:solidFill>
                <a:latin typeface="Trebuchet MS" panose="020B0603020202020204" pitchFamily="34" charset="0"/>
              </a:rPr>
              <a:t>Interpreting the results</a:t>
            </a:r>
          </a:p>
        </p:txBody>
      </p:sp>
      <p:sp>
        <p:nvSpPr>
          <p:cNvPr id="45059" name="Rectangle 3"/>
          <p:cNvSpPr>
            <a:spLocks noGrp="1" noChangeArrowheads="1"/>
          </p:cNvSpPr>
          <p:nvPr>
            <p:ph idx="1"/>
          </p:nvPr>
        </p:nvSpPr>
        <p:spPr>
          <a:xfrm>
            <a:off x="611188" y="1340768"/>
            <a:ext cx="8064500" cy="4114800"/>
          </a:xfrm>
        </p:spPr>
        <p:txBody>
          <a:bodyPr/>
          <a:lstStyle/>
          <a:p>
            <a:pPr marL="0" indent="0" algn="just">
              <a:spcAft>
                <a:spcPts val="1200"/>
              </a:spcAft>
              <a:buNone/>
            </a:pPr>
            <a:r>
              <a:rPr lang="en-US" sz="2400" dirty="0">
                <a:latin typeface="Trebuchet MS" panose="020B0603020202020204" pitchFamily="34" charset="0"/>
              </a:rPr>
              <a:t>We estimate that between 8% and 12% of all businesses in Australia were affected after the 2010–11 Queensland floods. This type of estimation is correct 99% of the time.</a:t>
            </a:r>
          </a:p>
          <a:p>
            <a:pPr marL="0" indent="0" algn="just">
              <a:spcAft>
                <a:spcPts val="1200"/>
              </a:spcAft>
              <a:buNone/>
            </a:pPr>
            <a:r>
              <a:rPr lang="en-US" sz="2400" dirty="0">
                <a:latin typeface="Trebuchet MS" panose="020B0603020202020204" pitchFamily="34" charset="0"/>
              </a:rPr>
              <a:t>We can use this estimate in a variety of ways. </a:t>
            </a:r>
          </a:p>
          <a:p>
            <a:pPr algn="just"/>
            <a:r>
              <a:rPr lang="en-US" sz="2400" dirty="0">
                <a:solidFill>
                  <a:srgbClr val="00B050"/>
                </a:solidFill>
                <a:latin typeface="Trebuchet MS" panose="020B0603020202020204" pitchFamily="34" charset="0"/>
              </a:rPr>
              <a:t>First, the estimate provides us with a measure of the magnitude of the effect on the Australian business sector. For example, we can say that at least 8% of the businesses were closed or disrupted. </a:t>
            </a:r>
          </a:p>
          <a:p>
            <a:pPr algn="just"/>
            <a:r>
              <a:rPr lang="en-US" sz="2400" dirty="0">
                <a:solidFill>
                  <a:srgbClr val="00B050"/>
                </a:solidFill>
                <a:latin typeface="Trebuchet MS" panose="020B0603020202020204" pitchFamily="34" charset="0"/>
              </a:rPr>
              <a:t>Second, we can use the interval estimate to estimate the cost of repairs.</a:t>
            </a:r>
            <a:endParaRPr lang="en-US" altLang="en-US" sz="2400" dirty="0">
              <a:solidFill>
                <a:srgbClr val="00B050"/>
              </a:solidFill>
              <a:latin typeface="Trebuchet MS" panose="020B0603020202020204" pitchFamily="34" charset="0"/>
              <a:cs typeface="Arial" panose="020B0604020202020204" pitchFamily="34" charset="0"/>
            </a:endParaRPr>
          </a:p>
        </p:txBody>
      </p:sp>
      <p:sp>
        <p:nvSpPr>
          <p:cNvPr id="5" name="AutoShape 4"/>
          <p:cNvSpPr>
            <a:spLocks noChangeArrowheads="1"/>
          </p:cNvSpPr>
          <p:nvPr/>
        </p:nvSpPr>
        <p:spPr bwMode="auto">
          <a:xfrm>
            <a:off x="6372200" y="69269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87</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9591897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idx="1"/>
          </p:nvPr>
        </p:nvSpPr>
        <p:spPr>
          <a:xfrm>
            <a:off x="867569" y="1638300"/>
            <a:ext cx="7696200" cy="2654796"/>
          </a:xfrm>
        </p:spPr>
        <p:txBody>
          <a:bodyPr/>
          <a:lstStyle/>
          <a:p>
            <a:pPr marL="0" indent="0" algn="just" eaLnBrk="1" hangingPunct="1">
              <a:buNone/>
            </a:pPr>
            <a:r>
              <a:rPr lang="en-US" altLang="en-US" sz="2400" dirty="0">
                <a:latin typeface="Trebuchet MS" panose="020B0603020202020204" pitchFamily="34" charset="0"/>
                <a:cs typeface="Arial" charset="0"/>
              </a:rPr>
              <a:t>Information and the width of the interval </a:t>
            </a:r>
          </a:p>
          <a:p>
            <a:pPr lvl="1" algn="just" eaLnBrk="1" hangingPunct="1">
              <a:buFont typeface="Arial" panose="020B0604020202020204" pitchFamily="34" charset="0"/>
              <a:buChar char="•"/>
            </a:pPr>
            <a:r>
              <a:rPr lang="en-US" altLang="en-US" sz="2400" dirty="0">
                <a:solidFill>
                  <a:schemeClr val="tx2"/>
                </a:solidFill>
                <a:latin typeface="Trebuchet MS" panose="020B0603020202020204" pitchFamily="34" charset="0"/>
              </a:rPr>
              <a:t>A wide-interval estimator provides little information.</a:t>
            </a:r>
          </a:p>
          <a:p>
            <a:pPr lvl="1" algn="just" eaLnBrk="1" hangingPunct="1">
              <a:buFont typeface="Arial" panose="020B0604020202020204" pitchFamily="34" charset="0"/>
              <a:buChar char="•"/>
            </a:pPr>
            <a:r>
              <a:rPr lang="en-US" sz="2400" dirty="0">
                <a:solidFill>
                  <a:schemeClr val="tx2"/>
                </a:solidFill>
                <a:latin typeface="Trebuchet MS" panose="020B0603020202020204" pitchFamily="34" charset="0"/>
              </a:rPr>
              <a:t>A narrower interval provides more meaningful information.</a:t>
            </a:r>
          </a:p>
          <a:p>
            <a:pPr lvl="1" eaLnBrk="1" hangingPunct="1"/>
            <a:endParaRPr lang="en-US" altLang="en-US" dirty="0">
              <a:latin typeface="Trebuchet MS" panose="020B0603020202020204" pitchFamily="34" charset="0"/>
              <a:cs typeface="Arial" charset="0"/>
            </a:endParaRPr>
          </a:p>
        </p:txBody>
      </p:sp>
      <p:sp>
        <p:nvSpPr>
          <p:cNvPr id="490498" name="Text Box 2"/>
          <p:cNvSpPr txBox="1">
            <a:spLocks noChangeArrowheads="1"/>
          </p:cNvSpPr>
          <p:nvPr/>
        </p:nvSpPr>
        <p:spPr bwMode="auto">
          <a:xfrm>
            <a:off x="7391400" y="2286000"/>
            <a:ext cx="311150" cy="762000"/>
          </a:xfrm>
          <a:prstGeom prst="rect">
            <a:avLst/>
          </a:prstGeom>
          <a:noFill/>
          <a:ln w="9525">
            <a:noFill/>
            <a:miter lim="800000"/>
            <a:headEnd/>
            <a:tailEnd/>
          </a:ln>
          <a:effectLst>
            <a:outerShdw dist="53882" dir="18900000" algn="ctr" rotWithShape="0">
              <a:schemeClr val="tx1"/>
            </a:outerShdw>
          </a:effectLst>
        </p:spPr>
        <p:txBody>
          <a:bodyPr wrap="none">
            <a:spAutoFit/>
          </a:bodyPr>
          <a:lstStyle/>
          <a:p>
            <a:pPr>
              <a:defRPr/>
            </a:pPr>
            <a:r>
              <a:rPr lang="en-US" sz="4400" b="1" baseline="0">
                <a:solidFill>
                  <a:srgbClr val="FF0000"/>
                </a:solidFill>
                <a:effectLst>
                  <a:outerShdw blurRad="38100" dist="38100" dir="2700000" algn="tl">
                    <a:srgbClr val="C0C0C0"/>
                  </a:outerShdw>
                </a:effectLst>
                <a:latin typeface="Arial Narrow" pitchFamily="34" charset="0"/>
                <a:ea typeface="+mn-ea"/>
              </a:rPr>
              <a:t> </a:t>
            </a:r>
          </a:p>
        </p:txBody>
      </p:sp>
      <p:sp>
        <p:nvSpPr>
          <p:cNvPr id="76804" name="Rectangle 3"/>
          <p:cNvSpPr>
            <a:spLocks noChangeArrowheads="1"/>
          </p:cNvSpPr>
          <p:nvPr/>
        </p:nvSpPr>
        <p:spPr bwMode="auto">
          <a:xfrm>
            <a:off x="179512" y="549275"/>
            <a:ext cx="8784976"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defTabSz="457200" eaLnBrk="1" fontAlgn="auto" hangingPunct="1">
              <a:spcBef>
                <a:spcPct val="0"/>
              </a:spcBef>
              <a:spcAft>
                <a:spcPts val="0"/>
              </a:spcAft>
              <a:buFontTx/>
              <a:buNone/>
              <a:defRPr/>
            </a:pPr>
            <a:r>
              <a:rPr lang="en-US" altLang="en-US" sz="3600" baseline="0" dirty="0">
                <a:solidFill>
                  <a:srgbClr val="EA0088"/>
                </a:solidFill>
                <a:latin typeface="Arial"/>
                <a:ea typeface="+mj-ea"/>
                <a:cs typeface="Arial"/>
              </a:rPr>
              <a:t>10.5 Determining the required sample size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88</a:t>
            </a:fld>
            <a:endParaRPr lang="en-AU" altLang="en-US" sz="1400" b="1" baseline="0" dirty="0">
              <a:latin typeface="Trebuchet MS" pitchFamily="34" charset="0"/>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457200" y="381000"/>
            <a:ext cx="8229600" cy="1103313"/>
          </a:xfrm>
        </p:spPr>
        <p:txBody>
          <a:bodyPr/>
          <a:lstStyle/>
          <a:p>
            <a:pPr algn="l" eaLnBrk="1" hangingPunct="1">
              <a:defRPr/>
            </a:pPr>
            <a:r>
              <a:rPr altLang="en-US" sz="3200" cap="none" dirty="0">
                <a:solidFill>
                  <a:srgbClr val="EA0088"/>
                </a:solidFill>
                <a:latin typeface="Trebuchet MS" panose="020B0603020202020204" pitchFamily="34" charset="0"/>
              </a:rPr>
              <a:t>Determining the sample size for estimating a population mean</a:t>
            </a:r>
          </a:p>
        </p:txBody>
      </p:sp>
      <p:sp>
        <p:nvSpPr>
          <p:cNvPr id="84995" name="Rectangle 3"/>
          <p:cNvSpPr>
            <a:spLocks noGrp="1" noChangeArrowheads="1"/>
          </p:cNvSpPr>
          <p:nvPr>
            <p:ph idx="1"/>
          </p:nvPr>
        </p:nvSpPr>
        <p:spPr>
          <a:xfrm>
            <a:off x="684213" y="1700213"/>
            <a:ext cx="7848600" cy="2743200"/>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We can control the width of the interval estimate by changing the sample size.</a:t>
            </a:r>
          </a:p>
          <a:p>
            <a:pPr marL="0" indent="0" algn="just" eaLnBrk="1" hangingPunct="1">
              <a:spcAft>
                <a:spcPts val="1200"/>
              </a:spcAft>
              <a:buNone/>
            </a:pPr>
            <a:r>
              <a:rPr lang="en-US" altLang="en-US" sz="2400" dirty="0">
                <a:latin typeface="Trebuchet MS" panose="020B0603020202020204" pitchFamily="34" charset="0"/>
                <a:cs typeface="Arial" charset="0"/>
              </a:rPr>
              <a:t>Thus, we determine the interval width first, and derive the required sample size.</a:t>
            </a:r>
          </a:p>
          <a:p>
            <a:pPr marL="0" indent="0" algn="just" eaLnBrk="1" hangingPunct="1">
              <a:spcAft>
                <a:spcPts val="1200"/>
              </a:spcAft>
              <a:buNone/>
            </a:pPr>
            <a:r>
              <a:rPr lang="en-US" altLang="en-US" sz="2400" dirty="0">
                <a:latin typeface="Trebuchet MS" panose="020B0603020202020204" pitchFamily="34" charset="0"/>
                <a:cs typeface="Arial" charset="0"/>
              </a:rPr>
              <a:t>The phrase ‘estimate the mean to within B units’ translates to an interval estimate of the form</a:t>
            </a:r>
          </a:p>
          <a:p>
            <a:pPr marL="0" indent="0" algn="just" eaLnBrk="1" hangingPunct="1">
              <a:buNone/>
            </a:pPr>
            <a:r>
              <a:rPr lang="en-US" altLang="en-US" sz="2400" dirty="0">
                <a:latin typeface="Trebuchet MS" panose="020B0603020202020204" pitchFamily="34" charset="0"/>
                <a:cs typeface="Arial" charset="0"/>
              </a:rPr>
              <a:t>						where </a:t>
            </a:r>
          </a:p>
        </p:txBody>
      </p:sp>
      <p:graphicFrame>
        <p:nvGraphicFramePr>
          <p:cNvPr id="2" name="Object 1"/>
          <p:cNvGraphicFramePr>
            <a:graphicFrameLocks noChangeAspect="1"/>
          </p:cNvGraphicFramePr>
          <p:nvPr>
            <p:extLst>
              <p:ext uri="{D42A27DB-BD31-4B8C-83A1-F6EECF244321}">
                <p14:modId xmlns:p14="http://schemas.microsoft.com/office/powerpoint/2010/main" val="2647630153"/>
              </p:ext>
            </p:extLst>
          </p:nvPr>
        </p:nvGraphicFramePr>
        <p:xfrm>
          <a:off x="1873250" y="4489450"/>
          <a:ext cx="1249363" cy="523875"/>
        </p:xfrm>
        <a:graphic>
          <a:graphicData uri="http://schemas.openxmlformats.org/presentationml/2006/ole">
            <mc:AlternateContent xmlns:mc="http://schemas.openxmlformats.org/markup-compatibility/2006">
              <mc:Choice xmlns:v="urn:schemas-microsoft-com:vml" Requires="v">
                <p:oleObj spid="_x0000_s85290" name="Equation" r:id="rId4" imgW="393480" imgH="177480" progId="Equation.DSMT4">
                  <p:embed/>
                </p:oleObj>
              </mc:Choice>
              <mc:Fallback>
                <p:oleObj name="Equation" r:id="rId4" imgW="393480" imgH="177480" progId="Equation.DSMT4">
                  <p:embed/>
                  <p:pic>
                    <p:nvPicPr>
                      <p:cNvPr id="0" name="Picture 244"/>
                      <p:cNvPicPr>
                        <a:picLocks noChangeAspect="1" noChangeArrowheads="1"/>
                      </p:cNvPicPr>
                      <p:nvPr/>
                    </p:nvPicPr>
                    <p:blipFill>
                      <a:blip r:embed="rId5"/>
                      <a:srcRect/>
                      <a:stretch>
                        <a:fillRect/>
                      </a:stretch>
                    </p:blipFill>
                    <p:spPr bwMode="auto">
                      <a:xfrm>
                        <a:off x="1873250" y="4489450"/>
                        <a:ext cx="12493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51830181"/>
              </p:ext>
            </p:extLst>
          </p:nvPr>
        </p:nvGraphicFramePr>
        <p:xfrm>
          <a:off x="4716015" y="4365104"/>
          <a:ext cx="1664877" cy="891158"/>
        </p:xfrm>
        <a:graphic>
          <a:graphicData uri="http://schemas.openxmlformats.org/presentationml/2006/ole">
            <mc:AlternateContent xmlns:mc="http://schemas.openxmlformats.org/markup-compatibility/2006">
              <mc:Choice xmlns:v="urn:schemas-microsoft-com:vml" Requires="v">
                <p:oleObj spid="_x0000_s85291" name="Equation" r:id="rId6" imgW="736280" imgH="393529" progId="Equation.DSMT4">
                  <p:embed/>
                </p:oleObj>
              </mc:Choice>
              <mc:Fallback>
                <p:oleObj name="Equation" r:id="rId6" imgW="736280" imgH="393529" progId="Equation.DSMT4">
                  <p:embed/>
                  <p:pic>
                    <p:nvPicPr>
                      <p:cNvPr id="0" name="Picture 2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5" y="4365104"/>
                        <a:ext cx="1664877" cy="891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89</a:t>
            </a:fld>
            <a:endParaRPr lang="en-AU" altLang="en-US" sz="1400" b="1" baseline="0" dirty="0">
              <a:latin typeface="Trebuchet MS"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type="title"/>
          </p:nvPr>
        </p:nvSpPr>
        <p:spPr>
          <a:xfrm>
            <a:off x="684213" y="549275"/>
            <a:ext cx="7772400" cy="576263"/>
          </a:xfrm>
        </p:spPr>
        <p:txBody>
          <a:bodyPr/>
          <a:lstStyle/>
          <a:p>
            <a:pPr algn="l" eaLnBrk="1" hangingPunct="1">
              <a:defRPr/>
            </a:pPr>
            <a:r>
              <a:rPr altLang="en-US" sz="3200" cap="none">
                <a:solidFill>
                  <a:srgbClr val="EA0088"/>
                </a:solidFill>
                <a:latin typeface="Trebuchet MS" panose="020B0603020202020204" pitchFamily="34" charset="0"/>
              </a:rPr>
              <a:t>Statistical Inference</a:t>
            </a:r>
            <a:endParaRPr lang="en-AU" altLang="en-US" sz="3200" cap="none">
              <a:solidFill>
                <a:srgbClr val="EA0088"/>
              </a:solidFill>
              <a:latin typeface="Trebuchet MS" panose="020B0603020202020204" pitchFamily="34" charset="0"/>
            </a:endParaRPr>
          </a:p>
        </p:txBody>
      </p:sp>
      <p:sp>
        <p:nvSpPr>
          <p:cNvPr id="17411" name="Rectangle 4"/>
          <p:cNvSpPr>
            <a:spLocks noGrp="1" noChangeArrowheads="1"/>
          </p:cNvSpPr>
          <p:nvPr>
            <p:ph idx="1"/>
          </p:nvPr>
        </p:nvSpPr>
        <p:spPr>
          <a:xfrm>
            <a:off x="684213" y="1484313"/>
            <a:ext cx="7772400" cy="4114800"/>
          </a:xfrm>
        </p:spPr>
        <p:txBody>
          <a:bodyPr/>
          <a:lstStyle/>
          <a:p>
            <a:pPr marL="0" indent="0" algn="just" eaLnBrk="1" hangingPunct="1">
              <a:spcAft>
                <a:spcPts val="1200"/>
              </a:spcAft>
              <a:buNone/>
            </a:pPr>
            <a:r>
              <a:rPr lang="en-US" altLang="en-US" sz="2400" dirty="0">
                <a:latin typeface="Trebuchet MS" panose="020B0603020202020204" pitchFamily="34" charset="0"/>
                <a:cs typeface="Arial" charset="0"/>
              </a:rPr>
              <a:t>We will develop techniques to estimate three population parameters:</a:t>
            </a:r>
          </a:p>
          <a:p>
            <a:pPr eaLnBrk="1" hangingPunct="1"/>
            <a:r>
              <a:rPr lang="en-US" altLang="en-US" sz="2400" dirty="0">
                <a:solidFill>
                  <a:schemeClr val="accent1"/>
                </a:solidFill>
                <a:latin typeface="Trebuchet MS" panose="020B0603020202020204" pitchFamily="34" charset="0"/>
                <a:cs typeface="Arial" charset="0"/>
              </a:rPr>
              <a:t>the population mean </a:t>
            </a:r>
            <a:r>
              <a:rPr lang="en-US" altLang="en-US" sz="2400" dirty="0">
                <a:solidFill>
                  <a:schemeClr val="accent1"/>
                </a:solidFill>
                <a:latin typeface="Trebuchet MS" panose="020B0603020202020204" pitchFamily="34" charset="0"/>
                <a:cs typeface="Arial" charset="0"/>
                <a:sym typeface="Symbol"/>
              </a:rPr>
              <a:t></a:t>
            </a:r>
            <a:r>
              <a:rPr lang="en-US" altLang="en-US" sz="2400" dirty="0">
                <a:solidFill>
                  <a:schemeClr val="accent1"/>
                </a:solidFill>
                <a:latin typeface="Trebuchet MS" panose="020B0603020202020204" pitchFamily="34" charset="0"/>
                <a:cs typeface="Arial" charset="0"/>
              </a:rPr>
              <a:t>  (for numerical data)</a:t>
            </a:r>
          </a:p>
          <a:p>
            <a:pPr eaLnBrk="1" hangingPunct="1"/>
            <a:r>
              <a:rPr lang="en-US" altLang="en-US" sz="2400" dirty="0">
                <a:solidFill>
                  <a:schemeClr val="accent1"/>
                </a:solidFill>
                <a:latin typeface="Trebuchet MS" panose="020B0603020202020204" pitchFamily="34" charset="0"/>
                <a:cs typeface="Arial" charset="0"/>
              </a:rPr>
              <a:t>the population variance </a:t>
            </a:r>
            <a:r>
              <a:rPr lang="en-US" altLang="en-US" sz="2400" dirty="0">
                <a:solidFill>
                  <a:schemeClr val="accent1"/>
                </a:solidFill>
                <a:latin typeface="Trebuchet MS" panose="020B0603020202020204" pitchFamily="34" charset="0"/>
                <a:cs typeface="Arial" charset="0"/>
                <a:sym typeface="Symbol"/>
              </a:rPr>
              <a:t></a:t>
            </a:r>
            <a:r>
              <a:rPr lang="en-US" altLang="en-US" sz="2400" baseline="30000" dirty="0">
                <a:solidFill>
                  <a:schemeClr val="accent1"/>
                </a:solidFill>
                <a:latin typeface="Trebuchet MS" panose="020B0603020202020204" pitchFamily="34" charset="0"/>
                <a:cs typeface="Arial" charset="0"/>
              </a:rPr>
              <a:t>2 </a:t>
            </a:r>
            <a:r>
              <a:rPr lang="en-US" altLang="en-US" sz="2400" dirty="0">
                <a:solidFill>
                  <a:schemeClr val="accent1"/>
                </a:solidFill>
                <a:latin typeface="Trebuchet MS" panose="020B0603020202020204" pitchFamily="34" charset="0"/>
                <a:cs typeface="Arial" charset="0"/>
              </a:rPr>
              <a:t>(for numerical data)</a:t>
            </a:r>
            <a:endParaRPr lang="en-US" altLang="en-US" sz="2400" baseline="30000" dirty="0">
              <a:solidFill>
                <a:schemeClr val="accent1"/>
              </a:solidFill>
              <a:latin typeface="Trebuchet MS" panose="020B0603020202020204" pitchFamily="34" charset="0"/>
              <a:cs typeface="Arial" charset="0"/>
            </a:endParaRPr>
          </a:p>
          <a:p>
            <a:pPr eaLnBrk="1" hangingPunct="1"/>
            <a:r>
              <a:rPr lang="en-US" altLang="en-US" sz="2400" dirty="0">
                <a:solidFill>
                  <a:schemeClr val="accent1"/>
                </a:solidFill>
                <a:latin typeface="Trebuchet MS" panose="020B0603020202020204" pitchFamily="34" charset="0"/>
                <a:cs typeface="Arial" charset="0"/>
              </a:rPr>
              <a:t>the population proportion </a:t>
            </a:r>
            <a:r>
              <a:rPr lang="en-US" altLang="en-US" sz="2400" i="1" dirty="0">
                <a:solidFill>
                  <a:schemeClr val="accent1"/>
                </a:solidFill>
                <a:latin typeface="Trebuchet MS" panose="020B0603020202020204" pitchFamily="34" charset="0"/>
                <a:cs typeface="Arial" charset="0"/>
              </a:rPr>
              <a:t>p</a:t>
            </a:r>
            <a:r>
              <a:rPr lang="en-US" altLang="en-US" sz="2400" dirty="0">
                <a:solidFill>
                  <a:schemeClr val="accent1"/>
                </a:solidFill>
                <a:latin typeface="Trebuchet MS" panose="020B0603020202020204" pitchFamily="34" charset="0"/>
                <a:cs typeface="Arial" charset="0"/>
              </a:rPr>
              <a:t> (for nominal data).</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a:t>
            </a:fld>
            <a:endParaRPr lang="en-AU" altLang="en-US" sz="1400" b="1" baseline="0" dirty="0">
              <a:latin typeface="Trebuchet MS" pitchFamily="34" charset="0"/>
              <a:cs typeface="Arial"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624582" y="1556792"/>
            <a:ext cx="8206680" cy="4174976"/>
          </a:xfrm>
        </p:spPr>
        <p:txBody>
          <a:bodyPr/>
          <a:lstStyle/>
          <a:p>
            <a:pPr marL="0" indent="0" algn="just" eaLnBrk="1" hangingPunct="1">
              <a:lnSpc>
                <a:spcPct val="80000"/>
              </a:lnSpc>
              <a:buNone/>
            </a:pPr>
            <a:r>
              <a:rPr lang="en-US" altLang="en-US" sz="2400" dirty="0">
                <a:latin typeface="Trebuchet MS" panose="020B0603020202020204" pitchFamily="34" charset="0"/>
                <a:cs typeface="Arial" charset="0"/>
              </a:rPr>
              <a:t>By rearrangement, the required sample size to estimate the mean can be written as</a:t>
            </a:r>
          </a:p>
          <a:p>
            <a:pPr eaLnBrk="1" hangingPunct="1">
              <a:lnSpc>
                <a:spcPct val="80000"/>
              </a:lnSpc>
            </a:pPr>
            <a:endParaRPr lang="en-US" altLang="en-US" sz="2400" dirty="0">
              <a:latin typeface="Trebuchet MS" panose="020B0603020202020204" pitchFamily="34" charset="0"/>
              <a:cs typeface="Arial" charset="0"/>
            </a:endParaRPr>
          </a:p>
          <a:p>
            <a:pPr eaLnBrk="1" hangingPunct="1">
              <a:lnSpc>
                <a:spcPct val="80000"/>
              </a:lnSpc>
            </a:pPr>
            <a:endParaRPr lang="en-US" altLang="en-US" sz="2400" dirty="0">
              <a:latin typeface="Trebuchet MS" panose="020B0603020202020204" pitchFamily="34" charset="0"/>
              <a:cs typeface="Arial" charset="0"/>
            </a:endParaRPr>
          </a:p>
          <a:p>
            <a:pPr eaLnBrk="1" hangingPunct="1">
              <a:lnSpc>
                <a:spcPct val="80000"/>
              </a:lnSpc>
            </a:pPr>
            <a:endParaRPr lang="en-US" altLang="en-US" sz="2400" dirty="0">
              <a:latin typeface="Trebuchet MS" panose="020B0603020202020204" pitchFamily="34" charset="0"/>
              <a:cs typeface="Arial" charset="0"/>
            </a:endParaRPr>
          </a:p>
          <a:p>
            <a:pPr eaLnBrk="1" hangingPunct="1">
              <a:lnSpc>
                <a:spcPct val="50000"/>
              </a:lnSpc>
              <a:buFontTx/>
              <a:buNone/>
            </a:pPr>
            <a:r>
              <a:rPr lang="en-US" altLang="en-US" sz="2400" b="1" dirty="0">
                <a:solidFill>
                  <a:schemeClr val="accent2"/>
                </a:solidFill>
                <a:latin typeface="Trebuchet MS" panose="020B0603020202020204" pitchFamily="34" charset="0"/>
                <a:cs typeface="Arial" charset="0"/>
              </a:rPr>
              <a:t>Note:</a:t>
            </a:r>
          </a:p>
          <a:p>
            <a:pPr algn="just" eaLnBrk="1" hangingPunct="1"/>
            <a:r>
              <a:rPr lang="en-US" altLang="en-US" sz="2200" dirty="0">
                <a:solidFill>
                  <a:schemeClr val="accent1"/>
                </a:solidFill>
                <a:latin typeface="Trebuchet MS" panose="020B0603020202020204" pitchFamily="34" charset="0"/>
                <a:cs typeface="Arial" charset="0"/>
              </a:rPr>
              <a:t>As </a:t>
            </a:r>
            <a:r>
              <a:rPr lang="en-US" altLang="en-US" sz="2200" i="1" dirty="0">
                <a:solidFill>
                  <a:schemeClr val="accent1"/>
                </a:solidFill>
                <a:latin typeface="Trebuchet MS" panose="020B0603020202020204" pitchFamily="34" charset="0"/>
                <a:cs typeface="Arial" charset="0"/>
              </a:rPr>
              <a:t>n</a:t>
            </a:r>
            <a:r>
              <a:rPr lang="en-US" altLang="en-US" sz="2200" dirty="0">
                <a:solidFill>
                  <a:schemeClr val="accent1"/>
                </a:solidFill>
                <a:latin typeface="Trebuchet MS" panose="020B0603020202020204" pitchFamily="34" charset="0"/>
                <a:cs typeface="Arial" charset="0"/>
              </a:rPr>
              <a:t> is proportional to z</a:t>
            </a:r>
            <a:r>
              <a:rPr lang="en-US" altLang="en-US" sz="2200" baseline="-25000" dirty="0">
                <a:solidFill>
                  <a:schemeClr val="accent1"/>
                </a:solidFill>
                <a:latin typeface="Trebuchet MS" panose="020B0603020202020204" pitchFamily="34" charset="0"/>
                <a:cs typeface="Arial" charset="0"/>
                <a:sym typeface="Symbol" pitchFamily="18" charset="2"/>
              </a:rPr>
              <a:t>/2</a:t>
            </a:r>
            <a:r>
              <a:rPr lang="en-US" altLang="en-US" sz="2200" dirty="0">
                <a:solidFill>
                  <a:schemeClr val="accent1"/>
                </a:solidFill>
                <a:latin typeface="Trebuchet MS" panose="020B0603020202020204" pitchFamily="34" charset="0"/>
                <a:cs typeface="Arial" charset="0"/>
                <a:sym typeface="Symbol" pitchFamily="18" charset="2"/>
              </a:rPr>
              <a:t>, h</a:t>
            </a:r>
            <a:r>
              <a:rPr lang="en-US" altLang="en-US" sz="2200" dirty="0">
                <a:solidFill>
                  <a:schemeClr val="accent1"/>
                </a:solidFill>
                <a:latin typeface="Trebuchet MS" panose="020B0603020202020204" pitchFamily="34" charset="0"/>
                <a:cs typeface="Arial" charset="0"/>
              </a:rPr>
              <a:t>igher confidence level (1-</a:t>
            </a:r>
            <a:r>
              <a:rPr lang="en-US" altLang="en-US" sz="2200" dirty="0">
                <a:solidFill>
                  <a:schemeClr val="accent1"/>
                </a:solidFill>
                <a:latin typeface="Trebuchet MS" panose="020B0603020202020204" pitchFamily="34" charset="0"/>
                <a:cs typeface="Arial" charset="0"/>
                <a:sym typeface="Symbol" pitchFamily="18" charset="2"/>
              </a:rPr>
              <a:t>)</a:t>
            </a:r>
            <a:r>
              <a:rPr lang="en-US" altLang="en-US" sz="2200" dirty="0">
                <a:solidFill>
                  <a:schemeClr val="accent1"/>
                </a:solidFill>
                <a:latin typeface="Trebuchet MS" panose="020B0603020202020204" pitchFamily="34" charset="0"/>
                <a:cs typeface="Arial" charset="0"/>
              </a:rPr>
              <a:t> requires a larger sample size.</a:t>
            </a:r>
          </a:p>
          <a:p>
            <a:pPr algn="just" eaLnBrk="1" hangingPunct="1"/>
            <a:r>
              <a:rPr lang="en-US" altLang="en-US" sz="2200" dirty="0">
                <a:solidFill>
                  <a:schemeClr val="accent1"/>
                </a:solidFill>
                <a:latin typeface="Trebuchet MS" panose="020B0603020202020204" pitchFamily="34" charset="0"/>
                <a:cs typeface="Arial" charset="0"/>
              </a:rPr>
              <a:t>As </a:t>
            </a:r>
            <a:r>
              <a:rPr lang="en-US" altLang="en-US" sz="2200" i="1" dirty="0">
                <a:solidFill>
                  <a:schemeClr val="accent1"/>
                </a:solidFill>
                <a:latin typeface="Trebuchet MS" panose="020B0603020202020204" pitchFamily="34" charset="0"/>
                <a:cs typeface="Arial" charset="0"/>
              </a:rPr>
              <a:t>n</a:t>
            </a:r>
            <a:r>
              <a:rPr lang="en-US" altLang="en-US" sz="2200" dirty="0">
                <a:solidFill>
                  <a:schemeClr val="accent1"/>
                </a:solidFill>
                <a:latin typeface="Trebuchet MS" panose="020B0603020202020204" pitchFamily="34" charset="0"/>
                <a:cs typeface="Arial" charset="0"/>
              </a:rPr>
              <a:t> is proportional to </a:t>
            </a:r>
            <a:r>
              <a:rPr lang="en-US" altLang="en-US" sz="2200" dirty="0">
                <a:solidFill>
                  <a:schemeClr val="accent1"/>
                </a:solidFill>
                <a:latin typeface="Trebuchet MS" panose="020B0603020202020204" pitchFamily="34" charset="0"/>
                <a:cs typeface="Arial" charset="0"/>
                <a:sym typeface="Symbol"/>
              </a:rPr>
              <a:t>, l</a:t>
            </a:r>
            <a:r>
              <a:rPr lang="en-US" altLang="en-US" sz="2200" dirty="0">
                <a:solidFill>
                  <a:schemeClr val="accent1"/>
                </a:solidFill>
                <a:latin typeface="Trebuchet MS" panose="020B0603020202020204" pitchFamily="34" charset="0"/>
                <a:cs typeface="Arial" charset="0"/>
              </a:rPr>
              <a:t>arger values of the standard deviation (</a:t>
            </a:r>
            <a:r>
              <a:rPr lang="en-US" altLang="en-US" sz="2200" dirty="0">
                <a:solidFill>
                  <a:schemeClr val="accent1"/>
                </a:solidFill>
                <a:latin typeface="Trebuchet MS" panose="020B0603020202020204" pitchFamily="34" charset="0"/>
                <a:cs typeface="Arial" charset="0"/>
                <a:sym typeface="Symbol" pitchFamily="18" charset="2"/>
              </a:rPr>
              <a:t>) </a:t>
            </a:r>
            <a:r>
              <a:rPr lang="en-US" altLang="en-US" sz="2200" dirty="0">
                <a:solidFill>
                  <a:schemeClr val="accent1"/>
                </a:solidFill>
                <a:latin typeface="Trebuchet MS" panose="020B0603020202020204" pitchFamily="34" charset="0"/>
                <a:cs typeface="Arial" charset="0"/>
              </a:rPr>
              <a:t>requires a larger sample size.</a:t>
            </a:r>
          </a:p>
          <a:p>
            <a:pPr algn="just" eaLnBrk="1" hangingPunct="1"/>
            <a:r>
              <a:rPr lang="en-US" altLang="en-US" sz="2200" dirty="0">
                <a:solidFill>
                  <a:schemeClr val="accent1"/>
                </a:solidFill>
                <a:latin typeface="Trebuchet MS" panose="020B0603020202020204" pitchFamily="34" charset="0"/>
                <a:cs typeface="Arial" charset="0"/>
              </a:rPr>
              <a:t>As </a:t>
            </a:r>
            <a:r>
              <a:rPr lang="en-US" altLang="en-US" sz="2200" i="1" dirty="0">
                <a:solidFill>
                  <a:schemeClr val="accent1"/>
                </a:solidFill>
                <a:latin typeface="Trebuchet MS" panose="020B0603020202020204" pitchFamily="34" charset="0"/>
                <a:cs typeface="Arial" charset="0"/>
              </a:rPr>
              <a:t>n</a:t>
            </a:r>
            <a:r>
              <a:rPr lang="en-US" altLang="en-US" sz="2200" dirty="0">
                <a:solidFill>
                  <a:schemeClr val="accent1"/>
                </a:solidFill>
                <a:latin typeface="Trebuchet MS" panose="020B0603020202020204" pitchFamily="34" charset="0"/>
                <a:cs typeface="Arial" charset="0"/>
              </a:rPr>
              <a:t> is inversely proportional to B, narrower confidence intervals (</a:t>
            </a:r>
            <a:r>
              <a:rPr lang="en-US" altLang="en-US" sz="2200" i="1" dirty="0">
                <a:solidFill>
                  <a:schemeClr val="accent1"/>
                </a:solidFill>
                <a:latin typeface="Trebuchet MS" panose="020B0603020202020204" pitchFamily="34" charset="0"/>
                <a:cs typeface="Arial" charset="0"/>
              </a:rPr>
              <a:t>B</a:t>
            </a:r>
            <a:r>
              <a:rPr lang="en-US" altLang="en-US" sz="2200" dirty="0">
                <a:solidFill>
                  <a:schemeClr val="accent1"/>
                </a:solidFill>
                <a:latin typeface="Trebuchet MS" panose="020B0603020202020204" pitchFamily="34" charset="0"/>
                <a:cs typeface="Arial" charset="0"/>
              </a:rPr>
              <a:t>) requires a larger sample size.</a:t>
            </a:r>
          </a:p>
        </p:txBody>
      </p:sp>
      <p:graphicFrame>
        <p:nvGraphicFramePr>
          <p:cNvPr id="2" name="Object 1"/>
          <p:cNvGraphicFramePr>
            <a:graphicFrameLocks noChangeAspect="1"/>
          </p:cNvGraphicFramePr>
          <p:nvPr>
            <p:extLst>
              <p:ext uri="{D42A27DB-BD31-4B8C-83A1-F6EECF244321}">
                <p14:modId xmlns:p14="http://schemas.microsoft.com/office/powerpoint/2010/main" val="4274148574"/>
              </p:ext>
            </p:extLst>
          </p:nvPr>
        </p:nvGraphicFramePr>
        <p:xfrm>
          <a:off x="2123728" y="2348880"/>
          <a:ext cx="1778000" cy="1035050"/>
        </p:xfrm>
        <a:graphic>
          <a:graphicData uri="http://schemas.openxmlformats.org/presentationml/2006/ole">
            <mc:AlternateContent xmlns:mc="http://schemas.openxmlformats.org/markup-compatibility/2006">
              <mc:Choice xmlns:v="urn:schemas-microsoft-com:vml" Requires="v">
                <p:oleObj spid="_x0000_s86181" name="Equation" r:id="rId4" imgW="787400" imgH="457200" progId="Equation.DSMT4">
                  <p:embed/>
                </p:oleObj>
              </mc:Choice>
              <mc:Fallback>
                <p:oleObj name="Equation" r:id="rId4" imgW="787400" imgH="457200" progId="Equation.DSMT4">
                  <p:embed/>
                  <p:pic>
                    <p:nvPicPr>
                      <p:cNvPr id="0" name="Picture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2348880"/>
                        <a:ext cx="17780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457200" y="381000"/>
            <a:ext cx="8229600" cy="1103313"/>
          </a:xfrm>
        </p:spPr>
        <p:txBody>
          <a:bodyPr/>
          <a:lstStyle/>
          <a:p>
            <a:pPr algn="l" eaLnBrk="1" hangingPunct="1">
              <a:defRPr/>
            </a:pPr>
            <a:r>
              <a:rPr altLang="en-US" sz="3200" cap="none" dirty="0">
                <a:solidFill>
                  <a:srgbClr val="EA0088"/>
                </a:solidFill>
                <a:latin typeface="Trebuchet MS" panose="020B0603020202020204" pitchFamily="34" charset="0"/>
              </a:rPr>
              <a:t>Determining the sample size for estimating a population mean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90</a:t>
            </a:fld>
            <a:endParaRPr lang="en-AU" altLang="en-US" sz="1400" b="1" baseline="0" dirty="0">
              <a:latin typeface="Trebuchet MS" pitchFamily="34" charset="0"/>
              <a:cs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685800" y="1268760"/>
            <a:ext cx="7631113" cy="4263752"/>
          </a:xfrm>
        </p:spPr>
        <p:txBody>
          <a:bodyPr/>
          <a:lstStyle/>
          <a:p>
            <a:pPr marL="0" indent="0" algn="just" eaLnBrk="1" hangingPunct="1">
              <a:lnSpc>
                <a:spcPct val="80000"/>
              </a:lnSpc>
              <a:spcBef>
                <a:spcPct val="40000"/>
              </a:spcBef>
              <a:buNone/>
            </a:pPr>
            <a:r>
              <a:rPr lang="en-US" altLang="en-US" sz="2400" dirty="0">
                <a:latin typeface="Trebuchet MS" panose="020B0603020202020204" pitchFamily="34" charset="0"/>
                <a:cs typeface="Arial" charset="0"/>
              </a:rPr>
              <a:t>To estimate the amount of lumber that can be harvested in a tract of land, the mean diameter of trees in the tract must be estimated to within 1 cm with 99% confidence. What sample size should be taken? Assume that diameters are normally distributed with standard deviation </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 = 6 cm.</a:t>
            </a:r>
          </a:p>
        </p:txBody>
      </p:sp>
      <p:sp>
        <p:nvSpPr>
          <p:cNvPr id="5"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4 </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91</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449045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684212" y="1340767"/>
            <a:ext cx="8064251" cy="1794545"/>
          </a:xfrm>
        </p:spPr>
        <p:txBody>
          <a:bodyPr/>
          <a:lstStyle/>
          <a:p>
            <a:pPr marL="0" indent="0" eaLnBrk="1" hangingPunct="1">
              <a:spcBef>
                <a:spcPts val="600"/>
              </a:spcBef>
              <a:spcAft>
                <a:spcPts val="600"/>
              </a:spcAft>
              <a:buNone/>
            </a:pPr>
            <a:r>
              <a:rPr lang="en-US" altLang="en-US" sz="2200" dirty="0">
                <a:latin typeface="Trebuchet MS" panose="020B0603020202020204" pitchFamily="34" charset="0"/>
                <a:cs typeface="Arial" charset="0"/>
              </a:rPr>
              <a:t>The estimate accuracy is </a:t>
            </a:r>
            <a:r>
              <a:rPr lang="en-US" altLang="en-US" sz="2200" dirty="0">
                <a:latin typeface="Trebuchet MS" panose="020B0603020202020204" pitchFamily="34" charset="0"/>
                <a:cs typeface="Arial" charset="0"/>
                <a:sym typeface="Symbol" pitchFamily="18" charset="2"/>
              </a:rPr>
              <a:t></a:t>
            </a:r>
            <a:r>
              <a:rPr lang="en-US" altLang="en-US" sz="2200" dirty="0">
                <a:latin typeface="Trebuchet MS" panose="020B0603020202020204" pitchFamily="34" charset="0"/>
                <a:cs typeface="Arial" charset="0"/>
              </a:rPr>
              <a:t>1 cm. That is, B = 1.</a:t>
            </a:r>
          </a:p>
          <a:p>
            <a:pPr marL="0" indent="0" eaLnBrk="1" hangingPunct="1">
              <a:spcBef>
                <a:spcPts val="600"/>
              </a:spcBef>
              <a:spcAft>
                <a:spcPts val="600"/>
              </a:spcAft>
              <a:buNone/>
            </a:pPr>
            <a:r>
              <a:rPr lang="en-US" altLang="en-US" sz="2200" dirty="0">
                <a:latin typeface="Trebuchet MS" panose="020B0603020202020204" pitchFamily="34" charset="0"/>
                <a:cs typeface="Arial" charset="0"/>
              </a:rPr>
              <a:t>The confidence level 99% leads to </a:t>
            </a:r>
            <a:r>
              <a:rPr lang="el-GR" altLang="en-US" sz="2200" dirty="0">
                <a:latin typeface="Trebuchet MS" panose="020B0603020202020204" pitchFamily="34" charset="0"/>
                <a:cs typeface="Arial" charset="0"/>
              </a:rPr>
              <a:t>α</a:t>
            </a:r>
            <a:r>
              <a:rPr lang="en-US" altLang="en-US" sz="2200" dirty="0">
                <a:latin typeface="Trebuchet MS" panose="020B0603020202020204" pitchFamily="34" charset="0"/>
                <a:cs typeface="Arial" charset="0"/>
              </a:rPr>
              <a:t> = 0.01, thus </a:t>
            </a:r>
          </a:p>
          <a:p>
            <a:pPr marL="0" indent="0" eaLnBrk="1" hangingPunct="1">
              <a:spcBef>
                <a:spcPts val="600"/>
              </a:spcBef>
              <a:spcAft>
                <a:spcPts val="600"/>
              </a:spcAft>
              <a:buNone/>
            </a:pPr>
            <a:r>
              <a:rPr lang="en-US" altLang="en-US" sz="2200" dirty="0">
                <a:latin typeface="Trebuchet MS" panose="020B0603020202020204" pitchFamily="34" charset="0"/>
                <a:cs typeface="Arial" charset="0"/>
              </a:rPr>
              <a:t>			z</a:t>
            </a:r>
            <a:r>
              <a:rPr lang="el-GR" altLang="en-US" sz="2200" baseline="-25000" dirty="0">
                <a:latin typeface="Trebuchet MS" panose="020B0603020202020204" pitchFamily="34" charset="0"/>
                <a:cs typeface="Arial" charset="0"/>
              </a:rPr>
              <a:t>α</a:t>
            </a:r>
            <a:r>
              <a:rPr lang="en-US" altLang="en-US" sz="2200" baseline="-25000" dirty="0">
                <a:latin typeface="Trebuchet MS" panose="020B0603020202020204" pitchFamily="34" charset="0"/>
                <a:cs typeface="Arial" charset="0"/>
              </a:rPr>
              <a:t>/2</a:t>
            </a:r>
            <a:r>
              <a:rPr lang="en-US" altLang="en-US" sz="2200" dirty="0">
                <a:latin typeface="Trebuchet MS" panose="020B0603020202020204" pitchFamily="34" charset="0"/>
                <a:cs typeface="Arial" charset="0"/>
              </a:rPr>
              <a:t> = z</a:t>
            </a:r>
            <a:r>
              <a:rPr lang="en-US" altLang="en-US" sz="2200" baseline="-25000" dirty="0">
                <a:latin typeface="Trebuchet MS" panose="020B0603020202020204" pitchFamily="34" charset="0"/>
                <a:cs typeface="Arial" charset="0"/>
              </a:rPr>
              <a:t>0.005</a:t>
            </a:r>
            <a:r>
              <a:rPr lang="en-US" altLang="en-US" sz="2200" dirty="0">
                <a:latin typeface="Trebuchet MS" panose="020B0603020202020204" pitchFamily="34" charset="0"/>
                <a:cs typeface="Arial" charset="0"/>
              </a:rPr>
              <a:t> =  2.575.</a:t>
            </a:r>
          </a:p>
          <a:p>
            <a:pPr marL="0" indent="0" eaLnBrk="1" hangingPunct="1">
              <a:spcBef>
                <a:spcPts val="600"/>
              </a:spcBef>
              <a:spcAft>
                <a:spcPts val="600"/>
              </a:spcAft>
              <a:buNone/>
            </a:pPr>
            <a:r>
              <a:rPr lang="en-US" altLang="en-US" sz="2200" dirty="0">
                <a:latin typeface="Trebuchet MS" panose="020B0603020202020204" pitchFamily="34" charset="0"/>
                <a:cs typeface="Arial" charset="0"/>
              </a:rPr>
              <a:t>The population standard deviation </a:t>
            </a:r>
            <a:r>
              <a:rPr lang="en-US" altLang="en-US" sz="2200" dirty="0">
                <a:latin typeface="Trebuchet MS" panose="020B0603020202020204" pitchFamily="34" charset="0"/>
                <a:cs typeface="Arial" charset="0"/>
                <a:sym typeface="Symbol"/>
              </a:rPr>
              <a:t> </a:t>
            </a:r>
            <a:r>
              <a:rPr lang="en-US" altLang="en-US" sz="2200" dirty="0">
                <a:latin typeface="Trebuchet MS" panose="020B0603020202020204" pitchFamily="34" charset="0"/>
                <a:cs typeface="Arial" charset="0"/>
              </a:rPr>
              <a:t>is 6.</a:t>
            </a:r>
          </a:p>
          <a:p>
            <a:pPr marL="0" indent="0" eaLnBrk="1" hangingPunct="1">
              <a:spcBef>
                <a:spcPts val="600"/>
              </a:spcBef>
              <a:spcAft>
                <a:spcPts val="600"/>
              </a:spcAft>
              <a:buNone/>
            </a:pPr>
            <a:r>
              <a:rPr lang="en-US" altLang="en-US" sz="2200" dirty="0">
                <a:latin typeface="Trebuchet MS" panose="020B0603020202020204" pitchFamily="34" charset="0"/>
                <a:cs typeface="Arial" charset="0"/>
              </a:rPr>
              <a:t>We compute</a:t>
            </a:r>
          </a:p>
          <a:p>
            <a:pPr marL="0" indent="0" eaLnBrk="1" hangingPunct="1">
              <a:spcBef>
                <a:spcPts val="600"/>
              </a:spcBef>
              <a:spcAft>
                <a:spcPts val="600"/>
              </a:spcAft>
              <a:buNone/>
            </a:pPr>
            <a:endParaRPr lang="en-US" altLang="en-US" sz="2200" dirty="0">
              <a:latin typeface="Trebuchet MS" panose="020B0603020202020204" pitchFamily="34" charset="0"/>
              <a:cs typeface="Arial" charset="0"/>
            </a:endParaRPr>
          </a:p>
          <a:p>
            <a:pPr marL="0" indent="0" eaLnBrk="1" hangingPunct="1">
              <a:spcBef>
                <a:spcPts val="600"/>
              </a:spcBef>
              <a:spcAft>
                <a:spcPts val="600"/>
              </a:spcAft>
              <a:buNone/>
            </a:pPr>
            <a:endParaRPr lang="en-US" altLang="en-US" sz="2200" dirty="0">
              <a:latin typeface="Trebuchet MS" panose="020B0603020202020204" pitchFamily="34" charset="0"/>
              <a:cs typeface="Arial" charset="0"/>
            </a:endParaRPr>
          </a:p>
          <a:p>
            <a:pPr marL="0" indent="0" eaLnBrk="1" hangingPunct="1">
              <a:spcBef>
                <a:spcPts val="600"/>
              </a:spcBef>
              <a:spcAft>
                <a:spcPts val="600"/>
              </a:spcAft>
              <a:buNone/>
            </a:pPr>
            <a:endParaRPr lang="en-US" altLang="en-US" sz="2200" dirty="0">
              <a:latin typeface="Trebuchet MS" panose="020B0603020202020204" pitchFamily="34" charset="0"/>
              <a:cs typeface="Arial" charset="0"/>
            </a:endParaRPr>
          </a:p>
        </p:txBody>
      </p:sp>
      <p:graphicFrame>
        <p:nvGraphicFramePr>
          <p:cNvPr id="498691" name="Object 3"/>
          <p:cNvGraphicFramePr>
            <a:graphicFrameLocks noChangeAspect="1"/>
          </p:cNvGraphicFramePr>
          <p:nvPr>
            <p:extLst>
              <p:ext uri="{D42A27DB-BD31-4B8C-83A1-F6EECF244321}">
                <p14:modId xmlns:p14="http://schemas.microsoft.com/office/powerpoint/2010/main" val="4097506373"/>
              </p:ext>
            </p:extLst>
          </p:nvPr>
        </p:nvGraphicFramePr>
        <p:xfrm>
          <a:off x="2093887" y="3717032"/>
          <a:ext cx="4278313" cy="1069975"/>
        </p:xfrm>
        <a:graphic>
          <a:graphicData uri="http://schemas.openxmlformats.org/presentationml/2006/ole">
            <mc:AlternateContent xmlns:mc="http://schemas.openxmlformats.org/markup-compatibility/2006">
              <mc:Choice xmlns:v="urn:schemas-microsoft-com:vml" Requires="v">
                <p:oleObj spid="_x0000_s87240" name="Equation" r:id="rId4" imgW="1981200" imgH="495300" progId="Equation.DSMT4">
                  <p:embed/>
                </p:oleObj>
              </mc:Choice>
              <mc:Fallback>
                <p:oleObj name="Equation" r:id="rId4" imgW="1981200" imgH="495300" progId="Equation.DSMT4">
                  <p:embed/>
                  <p:pic>
                    <p:nvPicPr>
                      <p:cNvPr id="0" name="Picture 1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887" y="3717032"/>
                        <a:ext cx="4278313" cy="1069975"/>
                      </a:xfrm>
                      <a:prstGeom prst="rect">
                        <a:avLst/>
                      </a:prstGeom>
                      <a:solidFill>
                        <a:schemeClr val="bg1"/>
                      </a:solidFill>
                      <a:effectLst/>
                      <a:extLst>
                        <a:ext uri="{AF507438-7753-43E0-B8FC-AC1667EBCBE1}">
                          <a14:hiddenEffects xmlns:a14="http://schemas.microsoft.com/office/drawing/2010/main">
                            <a:effectLst>
                              <a:outerShdw dist="107763" dir="18900000" algn="ctr" rotWithShape="0">
                                <a:srgbClr val="FF0000"/>
                              </a:outerShdw>
                            </a:effectLst>
                          </a14:hiddenEffects>
                        </a:ext>
                      </a:extLst>
                    </p:spPr>
                  </p:pic>
                </p:oleObj>
              </mc:Fallback>
            </mc:AlternateContent>
          </a:graphicData>
        </a:graphic>
      </p:graphicFrame>
      <p:sp>
        <p:nvSpPr>
          <p:cNvPr id="5"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4:  Solution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92</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8691"/>
                                        </p:tgtEl>
                                        <p:attrNameLst>
                                          <p:attrName>style.visibility</p:attrName>
                                        </p:attrNameLst>
                                      </p:cBhvr>
                                      <p:to>
                                        <p:strVal val="visible"/>
                                      </p:to>
                                    </p:set>
                                    <p:animEffect transition="in" filter="dissolve">
                                      <p:cBhvr>
                                        <p:cTn id="7" dur="500"/>
                                        <p:tgtEl>
                                          <p:spTgt spid="49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685800" y="403225"/>
            <a:ext cx="7772400" cy="968375"/>
          </a:xfrm>
        </p:spPr>
        <p:txBody>
          <a:bodyPr/>
          <a:lstStyle/>
          <a:p>
            <a:pPr algn="l" eaLnBrk="1" hangingPunct="1">
              <a:defRPr/>
            </a:pPr>
            <a:r>
              <a:rPr altLang="en-US" sz="3200" cap="none" dirty="0">
                <a:solidFill>
                  <a:srgbClr val="EA0088"/>
                </a:solidFill>
                <a:latin typeface="Trebuchet MS" panose="020B0603020202020204" pitchFamily="34" charset="0"/>
              </a:rPr>
              <a:t>Determining the sample size for estimating a population proportion</a:t>
            </a:r>
          </a:p>
        </p:txBody>
      </p:sp>
      <p:sp>
        <p:nvSpPr>
          <p:cNvPr id="88067" name="Rectangle 3"/>
          <p:cNvSpPr>
            <a:spLocks noGrp="1" noChangeArrowheads="1"/>
          </p:cNvSpPr>
          <p:nvPr>
            <p:ph idx="1"/>
          </p:nvPr>
        </p:nvSpPr>
        <p:spPr>
          <a:xfrm>
            <a:off x="684213" y="1556792"/>
            <a:ext cx="7696200" cy="2889250"/>
          </a:xfrm>
        </p:spPr>
        <p:txBody>
          <a:bodyPr/>
          <a:lstStyle/>
          <a:p>
            <a:pPr marL="0" indent="0" eaLnBrk="1" hangingPunct="1">
              <a:buClr>
                <a:schemeClr val="tx1"/>
              </a:buClr>
              <a:buNone/>
            </a:pPr>
            <a:r>
              <a:rPr lang="en-US" altLang="en-US" sz="2400" dirty="0">
                <a:latin typeface="Trebuchet MS" panose="020B0603020202020204" pitchFamily="34" charset="0"/>
                <a:cs typeface="Arial" charset="0"/>
              </a:rPr>
              <a:t>The interval estimator for the proportion is</a:t>
            </a:r>
          </a:p>
          <a:p>
            <a:pPr marL="0" indent="0" eaLnBrk="1" hangingPunct="1">
              <a:buClr>
                <a:schemeClr val="tx1"/>
              </a:buClr>
              <a:buNone/>
            </a:pPr>
            <a:endParaRPr lang="en-US" altLang="en-US" sz="2400" dirty="0">
              <a:latin typeface="Trebuchet MS" panose="020B0603020202020204" pitchFamily="34" charset="0"/>
              <a:cs typeface="Arial" charset="0"/>
            </a:endParaRPr>
          </a:p>
          <a:p>
            <a:pPr marL="0" indent="0" eaLnBrk="1" hangingPunct="1">
              <a:buClr>
                <a:schemeClr val="tx1"/>
              </a:buClr>
              <a:buNone/>
            </a:pPr>
            <a:endParaRPr lang="en-US" altLang="en-US" sz="2400" dirty="0">
              <a:latin typeface="Trebuchet MS" panose="020B0603020202020204" pitchFamily="34" charset="0"/>
              <a:cs typeface="Arial" charset="0"/>
            </a:endParaRPr>
          </a:p>
          <a:p>
            <a:pPr marL="0" indent="0" algn="just" eaLnBrk="1" hangingPunct="1">
              <a:buClr>
                <a:schemeClr val="tx1"/>
              </a:buClr>
              <a:buNone/>
            </a:pPr>
            <a:r>
              <a:rPr lang="en-US" altLang="en-US" sz="2400" dirty="0">
                <a:latin typeface="Trebuchet MS" panose="020B0603020202020204" pitchFamily="34" charset="0"/>
                <a:cs typeface="Arial" charset="0"/>
              </a:rPr>
              <a:t>Thus, if we wish to estimate the proportion to within B, we can write</a:t>
            </a:r>
          </a:p>
          <a:p>
            <a:pPr marL="0" indent="0" eaLnBrk="1" hangingPunct="1">
              <a:buClr>
                <a:schemeClr val="tx1"/>
              </a:buClr>
              <a:buNone/>
            </a:pPr>
            <a:endParaRPr lang="en-US" altLang="en-US" sz="2400" dirty="0">
              <a:latin typeface="Trebuchet MS" panose="020B0603020202020204" pitchFamily="34" charset="0"/>
              <a:cs typeface="Arial" charset="0"/>
            </a:endParaRPr>
          </a:p>
          <a:p>
            <a:pPr marL="0" indent="0" eaLnBrk="1" hangingPunct="1">
              <a:buClr>
                <a:schemeClr val="tx1"/>
              </a:buClr>
              <a:buNone/>
            </a:pPr>
            <a:r>
              <a:rPr lang="en-US" altLang="en-US" sz="2400" dirty="0">
                <a:latin typeface="Trebuchet MS" panose="020B0603020202020204" pitchFamily="34" charset="0"/>
                <a:cs typeface="Arial" charset="0"/>
              </a:rPr>
              <a:t>The required sample size is</a:t>
            </a:r>
            <a:endParaRPr lang="en-US" altLang="en-US" dirty="0">
              <a:latin typeface="Trebuchet MS" panose="020B0603020202020204" pitchFamily="34" charset="0"/>
              <a:cs typeface="Arial" charset="0"/>
            </a:endParaRPr>
          </a:p>
        </p:txBody>
      </p:sp>
      <p:graphicFrame>
        <p:nvGraphicFramePr>
          <p:cNvPr id="88068" name="Object 4"/>
          <p:cNvGraphicFramePr>
            <a:graphicFrameLocks noChangeAspect="1"/>
          </p:cNvGraphicFramePr>
          <p:nvPr>
            <p:extLst>
              <p:ext uri="{D42A27DB-BD31-4B8C-83A1-F6EECF244321}">
                <p14:modId xmlns:p14="http://schemas.microsoft.com/office/powerpoint/2010/main" val="1288376000"/>
              </p:ext>
            </p:extLst>
          </p:nvPr>
        </p:nvGraphicFramePr>
        <p:xfrm>
          <a:off x="2411760" y="2060848"/>
          <a:ext cx="1930201" cy="889024"/>
        </p:xfrm>
        <a:graphic>
          <a:graphicData uri="http://schemas.openxmlformats.org/presentationml/2006/ole">
            <mc:AlternateContent xmlns:mc="http://schemas.openxmlformats.org/markup-compatibility/2006">
              <mc:Choice xmlns:v="urn:schemas-microsoft-com:vml" Requires="v">
                <p:oleObj spid="_x0000_s88553" name="Equation" r:id="rId4" imgW="875920" imgH="406224" progId="Equation.DSMT4">
                  <p:embed/>
                </p:oleObj>
              </mc:Choice>
              <mc:Fallback>
                <p:oleObj name="Equation" r:id="rId4" imgW="875920" imgH="406224" progId="Equation.DSMT4">
                  <p:embed/>
                  <p:pic>
                    <p:nvPicPr>
                      <p:cNvPr id="0" name="Picture 4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060848"/>
                        <a:ext cx="1930201" cy="889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5"/>
          <p:cNvGraphicFramePr>
            <a:graphicFrameLocks noChangeAspect="1"/>
          </p:cNvGraphicFramePr>
          <p:nvPr>
            <p:extLst>
              <p:ext uri="{D42A27DB-BD31-4B8C-83A1-F6EECF244321}">
                <p14:modId xmlns:p14="http://schemas.microsoft.com/office/powerpoint/2010/main" val="959271900"/>
              </p:ext>
            </p:extLst>
          </p:nvPr>
        </p:nvGraphicFramePr>
        <p:xfrm>
          <a:off x="3238748" y="3356992"/>
          <a:ext cx="1765300" cy="803275"/>
        </p:xfrm>
        <a:graphic>
          <a:graphicData uri="http://schemas.openxmlformats.org/presentationml/2006/ole">
            <mc:AlternateContent xmlns:mc="http://schemas.openxmlformats.org/markup-compatibility/2006">
              <mc:Choice xmlns:v="urn:schemas-microsoft-com:vml" Requires="v">
                <p:oleObj spid="_x0000_s88554" name="Equation" r:id="rId6" imgW="888614" imgH="406224" progId="Equation.DSMT4">
                  <p:embed/>
                </p:oleObj>
              </mc:Choice>
              <mc:Fallback>
                <p:oleObj name="Equation" r:id="rId6" imgW="888614" imgH="406224" progId="Equation.DSMT4">
                  <p:embed/>
                  <p:pic>
                    <p:nvPicPr>
                      <p:cNvPr id="0" name="Picture 4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748" y="3356992"/>
                        <a:ext cx="17653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216474103"/>
              </p:ext>
            </p:extLst>
          </p:nvPr>
        </p:nvGraphicFramePr>
        <p:xfrm>
          <a:off x="2339752" y="4725144"/>
          <a:ext cx="2208213" cy="1179513"/>
        </p:xfrm>
        <a:graphic>
          <a:graphicData uri="http://schemas.openxmlformats.org/presentationml/2006/ole">
            <mc:AlternateContent xmlns:mc="http://schemas.openxmlformats.org/markup-compatibility/2006">
              <mc:Choice xmlns:v="urn:schemas-microsoft-com:vml" Requires="v">
                <p:oleObj spid="_x0000_s88555" name="Equation" r:id="rId8" imgW="977900" imgH="520700" progId="Equation.DSMT4">
                  <p:embed/>
                </p:oleObj>
              </mc:Choice>
              <mc:Fallback>
                <p:oleObj name="Equation" r:id="rId8" imgW="977900" imgH="520700" progId="Equation.DSMT4">
                  <p:embed/>
                  <p:pic>
                    <p:nvPicPr>
                      <p:cNvPr id="0" name="Picture 4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752" y="4725144"/>
                        <a:ext cx="2208213"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93</a:t>
            </a:fld>
            <a:endParaRPr lang="en-AU" altLang="en-US" sz="1400" b="1" baseline="0" dirty="0">
              <a:latin typeface="Trebuchet MS" pitchFamily="34" charset="0"/>
              <a:cs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683568" y="1196752"/>
            <a:ext cx="7772400" cy="4323284"/>
          </a:xfrm>
        </p:spPr>
        <p:txBody>
          <a:bodyPr/>
          <a:lstStyle/>
          <a:p>
            <a:pPr marL="0" lvl="1" indent="0" algn="just" eaLnBrk="1" hangingPunct="1">
              <a:buNone/>
            </a:pPr>
            <a:r>
              <a:rPr lang="en-US" altLang="en-US" sz="2400" dirty="0">
                <a:latin typeface="Trebuchet MS" panose="020B0603020202020204" pitchFamily="34" charset="0"/>
                <a:cs typeface="Arial" charset="0"/>
              </a:rPr>
              <a:t>Suppose we want to estimate the proportion of customers who prefer our company’s brand to within 0.03 with 95% confidence. Find the sample size needed to guarantee that this requirement is met.</a:t>
            </a:r>
          </a:p>
          <a:p>
            <a:pPr lvl="1" eaLnBrk="1" hangingPunct="1">
              <a:buFontTx/>
              <a:buNone/>
            </a:pPr>
            <a:endParaRPr lang="en-US" altLang="en-US" dirty="0">
              <a:solidFill>
                <a:schemeClr val="accent2"/>
              </a:solidFill>
              <a:latin typeface="Trebuchet MS" panose="020B0603020202020204" pitchFamily="34" charset="0"/>
              <a:cs typeface="Arial" charset="0"/>
            </a:endParaRPr>
          </a:p>
        </p:txBody>
      </p:sp>
      <p:sp>
        <p:nvSpPr>
          <p:cNvPr id="7"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5 </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94</a:t>
            </a:fld>
            <a:endParaRPr lang="en-AU" altLang="en-US" sz="1400" b="1" baseline="0" dirty="0">
              <a:latin typeface="Trebuchet MS" pitchFamily="34" charset="0"/>
              <a:cs typeface="Arial"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853480" y="1092844"/>
            <a:ext cx="7772400" cy="4308004"/>
          </a:xfrm>
        </p:spPr>
        <p:txBody>
          <a:bodyPr/>
          <a:lstStyle/>
          <a:p>
            <a:pPr lvl="1" indent="-742950" algn="just" eaLnBrk="1" hangingPunct="1">
              <a:buFontTx/>
              <a:buNone/>
            </a:pPr>
            <a:r>
              <a:rPr lang="en-US" altLang="en-US" sz="2400" dirty="0">
                <a:latin typeface="Trebuchet MS" panose="020B0603020202020204" pitchFamily="34" charset="0"/>
                <a:cs typeface="Arial" charset="0"/>
              </a:rPr>
              <a:t>B = 0.03; 1 – </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 = 0.95, therefore </a:t>
            </a:r>
            <a:r>
              <a:rPr lang="en-US" altLang="en-US" sz="2400" dirty="0">
                <a:latin typeface="Trebuchet MS" panose="020B0603020202020204" pitchFamily="34" charset="0"/>
                <a:cs typeface="Arial" charset="0"/>
                <a:sym typeface="Symbol"/>
              </a:rPr>
              <a:t></a:t>
            </a:r>
            <a:r>
              <a:rPr lang="en-US" altLang="en-US" sz="2400" dirty="0">
                <a:latin typeface="Trebuchet MS" panose="020B0603020202020204" pitchFamily="34" charset="0"/>
                <a:cs typeface="Arial" charset="0"/>
              </a:rPr>
              <a:t>/2 = 0.025, so </a:t>
            </a:r>
          </a:p>
          <a:p>
            <a:pPr lvl="1" indent="-742950" algn="just" eaLnBrk="1" hangingPunct="1">
              <a:buFontTx/>
              <a:buNone/>
            </a:pPr>
            <a:r>
              <a:rPr lang="en-US" altLang="en-US" sz="2400" dirty="0">
                <a:latin typeface="Trebuchet MS" panose="020B0603020202020204" pitchFamily="34" charset="0"/>
                <a:cs typeface="Arial" charset="0"/>
              </a:rPr>
              <a:t>z</a:t>
            </a:r>
            <a:r>
              <a:rPr lang="en-US" altLang="en-US" sz="2400" baseline="-25000" dirty="0">
                <a:latin typeface="Trebuchet MS" panose="020B0603020202020204" pitchFamily="34" charset="0"/>
                <a:cs typeface="Arial" charset="0"/>
              </a:rPr>
              <a:t>0.025</a:t>
            </a:r>
            <a:r>
              <a:rPr lang="en-US" altLang="en-US" sz="2400" dirty="0">
                <a:latin typeface="Trebuchet MS" panose="020B0603020202020204" pitchFamily="34" charset="0"/>
                <a:cs typeface="Arial" charset="0"/>
              </a:rPr>
              <a:t> = 1.96.</a:t>
            </a:r>
          </a:p>
          <a:p>
            <a:pPr lvl="1" indent="-742950" eaLnBrk="1" hangingPunct="1">
              <a:buFontTx/>
              <a:buNone/>
            </a:pPr>
            <a:endParaRPr lang="en-US" altLang="en-US" sz="2400" dirty="0">
              <a:latin typeface="Trebuchet MS" panose="020B0603020202020204" pitchFamily="34" charset="0"/>
              <a:cs typeface="Arial" charset="0"/>
            </a:endParaRPr>
          </a:p>
          <a:p>
            <a:pPr lvl="1" indent="-742950" eaLnBrk="1" hangingPunct="1">
              <a:buFontTx/>
              <a:buNone/>
            </a:pPr>
            <a:r>
              <a:rPr lang="en-US" altLang="en-US" sz="2400" dirty="0">
                <a:latin typeface="Trebuchet MS" panose="020B0603020202020204" pitchFamily="34" charset="0"/>
                <a:cs typeface="Arial" charset="0"/>
              </a:rPr>
              <a:t>Required sample size is given by</a:t>
            </a:r>
          </a:p>
          <a:p>
            <a:pPr lvl="1" eaLnBrk="1" hangingPunct="1">
              <a:buFontTx/>
              <a:buNone/>
            </a:pPr>
            <a:endParaRPr lang="en-US" altLang="en-US" sz="2400" dirty="0">
              <a:latin typeface="Trebuchet MS" panose="020B0603020202020204" pitchFamily="34" charset="0"/>
              <a:cs typeface="Arial" charset="0"/>
            </a:endParaRPr>
          </a:p>
        </p:txBody>
      </p:sp>
      <p:graphicFrame>
        <p:nvGraphicFramePr>
          <p:cNvPr id="500739" name="Object 3"/>
          <p:cNvGraphicFramePr>
            <a:graphicFrameLocks noChangeAspect="1"/>
          </p:cNvGraphicFramePr>
          <p:nvPr>
            <p:extLst>
              <p:ext uri="{D42A27DB-BD31-4B8C-83A1-F6EECF244321}">
                <p14:modId xmlns:p14="http://schemas.microsoft.com/office/powerpoint/2010/main" val="1863422458"/>
              </p:ext>
            </p:extLst>
          </p:nvPr>
        </p:nvGraphicFramePr>
        <p:xfrm>
          <a:off x="1907704" y="2852936"/>
          <a:ext cx="2597150" cy="1298575"/>
        </p:xfrm>
        <a:graphic>
          <a:graphicData uri="http://schemas.openxmlformats.org/presentationml/2006/ole">
            <mc:AlternateContent xmlns:mc="http://schemas.openxmlformats.org/markup-compatibility/2006">
              <mc:Choice xmlns:v="urn:schemas-microsoft-com:vml" Requires="v">
                <p:oleObj spid="_x0000_s191619" name="Equation" r:id="rId4" imgW="1040948" imgH="520474" progId="Equation.DSMT4">
                  <p:embed/>
                </p:oleObj>
              </mc:Choice>
              <mc:Fallback>
                <p:oleObj name="Equation" r:id="rId4" imgW="1040948" imgH="520474" progId="Equation.DSMT4">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2852936"/>
                        <a:ext cx="2597150" cy="12985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4053" dir="19742175" algn="ctr" rotWithShape="0">
                                <a:srgbClr val="FF3399"/>
                              </a:outerShdw>
                            </a:effectLst>
                          </a14:hiddenEffects>
                        </a:ext>
                      </a:extLst>
                    </p:spPr>
                  </p:pic>
                </p:oleObj>
              </mc:Fallback>
            </mc:AlternateContent>
          </a:graphicData>
        </a:graphic>
      </p:graphicFrame>
      <p:sp>
        <p:nvSpPr>
          <p:cNvPr id="500740" name="AutoShape 4"/>
          <p:cNvSpPr>
            <a:spLocks noChangeArrowheads="1"/>
          </p:cNvSpPr>
          <p:nvPr/>
        </p:nvSpPr>
        <p:spPr bwMode="auto">
          <a:xfrm>
            <a:off x="1259632" y="4410248"/>
            <a:ext cx="3480048" cy="1219200"/>
          </a:xfrm>
          <a:prstGeom prst="roundRect">
            <a:avLst>
              <a:gd name="adj" fmla="val 16667"/>
            </a:avLst>
          </a:prstGeom>
          <a:solidFill>
            <a:srgbClr val="CCFFCC"/>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dirty="0">
                <a:latin typeface="Trebuchet MS" panose="020B0603020202020204" pitchFamily="34" charset="0"/>
              </a:rPr>
              <a:t>Since the sample has not yet </a:t>
            </a:r>
          </a:p>
          <a:p>
            <a:pPr algn="just">
              <a:spcBef>
                <a:spcPct val="0"/>
              </a:spcBef>
              <a:buFontTx/>
              <a:buNone/>
            </a:pPr>
            <a:r>
              <a:rPr lang="en-US" altLang="en-US" sz="2000" baseline="0" dirty="0">
                <a:latin typeface="Trebuchet MS" panose="020B0603020202020204" pitchFamily="34" charset="0"/>
              </a:rPr>
              <a:t>been taken, the sample</a:t>
            </a:r>
          </a:p>
          <a:p>
            <a:pPr>
              <a:spcBef>
                <a:spcPct val="0"/>
              </a:spcBef>
              <a:buFontTx/>
              <a:buNone/>
            </a:pPr>
            <a:r>
              <a:rPr lang="en-US" altLang="en-US" sz="2000" baseline="0" dirty="0">
                <a:latin typeface="Trebuchet MS" panose="020B0603020202020204" pitchFamily="34" charset="0"/>
              </a:rPr>
              <a:t>proportion is still unknown.</a:t>
            </a:r>
          </a:p>
        </p:txBody>
      </p:sp>
      <p:sp>
        <p:nvSpPr>
          <p:cNvPr id="500741" name="AutoShape 5"/>
          <p:cNvSpPr>
            <a:spLocks noChangeArrowheads="1"/>
          </p:cNvSpPr>
          <p:nvPr/>
        </p:nvSpPr>
        <p:spPr bwMode="auto">
          <a:xfrm>
            <a:off x="5192712" y="4638848"/>
            <a:ext cx="3699768" cy="990600"/>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spcBef>
                <a:spcPct val="0"/>
              </a:spcBef>
              <a:buFontTx/>
              <a:buNone/>
            </a:pPr>
            <a:r>
              <a:rPr lang="en-US" altLang="en-US" sz="2000" baseline="0">
                <a:latin typeface="Trebuchet MS" panose="020B0603020202020204" pitchFamily="34" charset="0"/>
              </a:rPr>
              <a:t>We proceed using either of the </a:t>
            </a:r>
          </a:p>
          <a:p>
            <a:pPr>
              <a:spcBef>
                <a:spcPct val="0"/>
              </a:spcBef>
              <a:buFontTx/>
              <a:buNone/>
            </a:pPr>
            <a:r>
              <a:rPr lang="en-US" altLang="en-US" sz="2000" baseline="0">
                <a:latin typeface="Trebuchet MS" panose="020B0603020202020204" pitchFamily="34" charset="0"/>
              </a:rPr>
              <a:t>following two methods:</a:t>
            </a:r>
          </a:p>
        </p:txBody>
      </p:sp>
      <p:sp>
        <p:nvSpPr>
          <p:cNvPr id="7"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5</a:t>
            </a:r>
            <a:r>
              <a:rPr lang="en-AU" altLang="en-US" sz="3600" cap="none" dirty="0">
                <a:solidFill>
                  <a:srgbClr val="EA0088"/>
                </a:solidFill>
                <a:latin typeface="Trebuchet MS" panose="020B0603020202020204" pitchFamily="34" charset="0"/>
              </a:rPr>
              <a:t>: Solution</a:t>
            </a:r>
            <a:r>
              <a:rPr altLang="en-US" sz="3600" cap="none" dirty="0">
                <a:solidFill>
                  <a:srgbClr val="EA0088"/>
                </a:solidFill>
                <a:latin typeface="Trebuchet MS" panose="020B0603020202020204" pitchFamily="34" charset="0"/>
              </a:rPr>
              <a:t> </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95</a:t>
            </a:fld>
            <a:endParaRPr lang="en-AU" altLang="en-US" sz="1400" b="1" baseline="0" dirty="0">
              <a:latin typeface="Trebuchet MS" pitchFamily="34" charset="0"/>
              <a:cs typeface="Arial" pitchFamily="34" charset="0"/>
            </a:endParaRPr>
          </a:p>
        </p:txBody>
      </p:sp>
    </p:spTree>
    <p:extLst>
      <p:ext uri="{BB962C8B-B14F-4D97-AF65-F5344CB8AC3E}">
        <p14:creationId xmlns:p14="http://schemas.microsoft.com/office/powerpoint/2010/main" val="3054909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0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animBg="1" autoUpdateAnimBg="0"/>
      <p:bldP spid="500741"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114" name="Rectangle 2"/>
              <p:cNvSpPr>
                <a:spLocks noGrp="1" noChangeArrowheads="1"/>
              </p:cNvSpPr>
              <p:nvPr>
                <p:ph idx="1"/>
              </p:nvPr>
            </p:nvSpPr>
            <p:spPr>
              <a:xfrm>
                <a:off x="468313" y="1196752"/>
                <a:ext cx="7848600" cy="2667000"/>
              </a:xfrm>
            </p:spPr>
            <p:txBody>
              <a:bodyPr/>
              <a:lstStyle/>
              <a:p>
                <a:pPr marL="0" indent="0" eaLnBrk="1" hangingPunct="1">
                  <a:buNone/>
                </a:pPr>
                <a:r>
                  <a:rPr lang="en-US" altLang="en-US" sz="2400" b="1" dirty="0">
                    <a:latin typeface="Trebuchet MS" panose="020B0603020202020204" pitchFamily="34" charset="0"/>
                    <a:cs typeface="Arial" charset="0"/>
                  </a:rPr>
                  <a:t>Method 1</a:t>
                </a:r>
              </a:p>
              <a:p>
                <a:pPr marL="0" lvl="1" indent="0" eaLnBrk="1" hangingPunct="1">
                  <a:buNone/>
                </a:pPr>
                <a:r>
                  <a:rPr lang="en-US" altLang="en-US" sz="2400" b="1" dirty="0">
                    <a:solidFill>
                      <a:schemeClr val="accent1"/>
                    </a:solidFill>
                    <a:latin typeface="Trebuchet MS" panose="020B0603020202020204" pitchFamily="34" charset="0"/>
                    <a:cs typeface="Arial" charset="0"/>
                  </a:rPr>
                  <a:t>There is no knowledge about the value of </a:t>
                </a:r>
                <a14:m>
                  <m:oMath xmlns:m="http://schemas.openxmlformats.org/officeDocument/2006/math">
                    <m:acc>
                      <m:accPr>
                        <m:chr m:val="̂"/>
                        <m:ctrlPr>
                          <a:rPr lang="en-US" altLang="en-US" sz="2400" b="1" i="1" smtClean="0">
                            <a:solidFill>
                              <a:schemeClr val="accent1"/>
                            </a:solidFill>
                            <a:latin typeface="Cambria Math" panose="02040503050406030204" pitchFamily="18" charset="0"/>
                            <a:cs typeface="Arial" charset="0"/>
                          </a:rPr>
                        </m:ctrlPr>
                      </m:accPr>
                      <m:e>
                        <m:r>
                          <a:rPr lang="en-AU" altLang="en-US" sz="2400" b="1" i="1" smtClean="0">
                            <a:solidFill>
                              <a:schemeClr val="accent1"/>
                            </a:solidFill>
                            <a:latin typeface="Cambria Math"/>
                            <a:cs typeface="Arial" charset="0"/>
                          </a:rPr>
                          <m:t>𝒑</m:t>
                        </m:r>
                      </m:e>
                    </m:acc>
                  </m:oMath>
                </a14:m>
                <a:endParaRPr lang="en-US" altLang="en-US" sz="2400" b="1" dirty="0">
                  <a:latin typeface="Trebuchet MS" panose="020B0603020202020204" pitchFamily="34" charset="0"/>
                  <a:cs typeface="Arial" charset="0"/>
                </a:endParaRPr>
              </a:p>
              <a:p>
                <a:pPr marL="914400" lvl="2" indent="0" algn="just" eaLnBrk="1" hangingPunct="1">
                  <a:buNone/>
                </a:pPr>
                <a:r>
                  <a:rPr lang="en-US" altLang="en-US" dirty="0">
                    <a:latin typeface="Trebuchet MS" panose="020B0603020202020204" pitchFamily="34" charset="0"/>
                    <a:cs typeface="Arial" charset="0"/>
                  </a:rPr>
                  <a:t>Let </a:t>
                </a:r>
                <a14:m>
                  <m:oMath xmlns:m="http://schemas.openxmlformats.org/officeDocument/2006/math">
                    <m:acc>
                      <m:accPr>
                        <m:chr m:val="̂"/>
                        <m:ctrlPr>
                          <a:rPr lang="en-US" altLang="en-US" i="1" smtClean="0">
                            <a:latin typeface="Cambria Math" panose="02040503050406030204" pitchFamily="18" charset="0"/>
                            <a:cs typeface="Arial" charset="0"/>
                          </a:rPr>
                        </m:ctrlPr>
                      </m:accPr>
                      <m:e>
                        <m:r>
                          <a:rPr lang="en-AU" altLang="en-US" b="0" i="1" smtClean="0">
                            <a:latin typeface="Cambria Math"/>
                            <a:cs typeface="Arial" charset="0"/>
                          </a:rPr>
                          <m:t>𝑝</m:t>
                        </m:r>
                      </m:e>
                    </m:acc>
                  </m:oMath>
                </a14:m>
                <a:r>
                  <a:rPr lang="en-US" altLang="en-US" dirty="0">
                    <a:latin typeface="Trebuchet MS" panose="020B0603020202020204" pitchFamily="34" charset="0"/>
                    <a:cs typeface="Arial" charset="0"/>
                  </a:rPr>
                  <a:t> =0.5, which results in the largest possible </a:t>
                </a:r>
                <a:r>
                  <a:rPr lang="en-US" altLang="en-US" i="1" dirty="0">
                    <a:latin typeface="Trebuchet MS" panose="020B0603020202020204" pitchFamily="34" charset="0"/>
                    <a:cs typeface="Arial" charset="0"/>
                  </a:rPr>
                  <a:t>n</a:t>
                </a:r>
                <a:r>
                  <a:rPr lang="en-US" altLang="en-US" dirty="0">
                    <a:latin typeface="Trebuchet MS" panose="020B0603020202020204" pitchFamily="34" charset="0"/>
                    <a:cs typeface="Arial" charset="0"/>
                  </a:rPr>
                  <a:t> needed for a 100(1 – </a:t>
                </a:r>
                <a:r>
                  <a:rPr lang="en-US" altLang="en-US" dirty="0">
                    <a:latin typeface="Trebuchet MS" panose="020B0603020202020204" pitchFamily="34" charset="0"/>
                    <a:cs typeface="Arial" charset="0"/>
                    <a:sym typeface="Symbol" pitchFamily="18" charset="2"/>
                  </a:rPr>
                  <a:t>)%</a:t>
                </a:r>
                <a:r>
                  <a:rPr lang="en-US" altLang="en-US" dirty="0">
                    <a:latin typeface="Trebuchet MS" panose="020B0603020202020204" pitchFamily="34" charset="0"/>
                    <a:cs typeface="Arial" charset="0"/>
                  </a:rPr>
                  <a:t> confidence interval,           </a:t>
                </a:r>
              </a:p>
              <a:p>
                <a:pPr marL="914400" lvl="2" indent="0" algn="just" eaLnBrk="1" hangingPunct="1">
                  <a:buNone/>
                </a:pPr>
                <a:endParaRPr lang="en-US" altLang="en-US" dirty="0">
                  <a:latin typeface="Trebuchet MS" panose="020B0603020202020204" pitchFamily="34" charset="0"/>
                  <a:cs typeface="Arial" charset="0"/>
                </a:endParaRPr>
              </a:p>
              <a:p>
                <a:pPr marL="914400" lvl="2" indent="0" eaLnBrk="1" hangingPunct="1">
                  <a:buNone/>
                </a:pPr>
                <a:endParaRPr lang="en-US" altLang="en-US" dirty="0">
                  <a:latin typeface="Trebuchet MS" panose="020B0603020202020204" pitchFamily="34" charset="0"/>
                  <a:cs typeface="Arial" charset="0"/>
                </a:endParaRPr>
              </a:p>
              <a:p>
                <a:pPr marL="914400" lvl="2" indent="0" eaLnBrk="1" hangingPunct="1">
                  <a:buNone/>
                </a:pPr>
                <a:r>
                  <a:rPr lang="en-US" altLang="en-US" dirty="0">
                    <a:latin typeface="Trebuchet MS" panose="020B0603020202020204" pitchFamily="34" charset="0"/>
                    <a:cs typeface="Arial" charset="0"/>
                  </a:rPr>
                  <a:t>If the sample proportion does not equal 0.5, the actual B will be narrower than 0.03.</a:t>
                </a:r>
              </a:p>
            </p:txBody>
          </p:sp>
        </mc:Choice>
        <mc:Fallback xmlns="">
          <p:sp>
            <p:nvSpPr>
              <p:cNvPr id="90114" name="Rectangle 2"/>
              <p:cNvSpPr>
                <a:spLocks noGrp="1" noRot="1" noChangeAspect="1" noMove="1" noResize="1" noEditPoints="1" noAdjustHandles="1" noChangeArrowheads="1" noChangeShapeType="1" noTextEdit="1"/>
              </p:cNvSpPr>
              <p:nvPr>
                <p:ph idx="1"/>
              </p:nvPr>
            </p:nvSpPr>
            <p:spPr>
              <a:xfrm>
                <a:off x="468313" y="1196752"/>
                <a:ext cx="7848600" cy="2667000"/>
              </a:xfrm>
              <a:blipFill rotWithShape="0">
                <a:blip r:embed="rId4"/>
                <a:stretch>
                  <a:fillRect l="-1243" t="-1826" r="-1166" b="-31963"/>
                </a:stretch>
              </a:blipFill>
            </p:spPr>
            <p:txBody>
              <a:bodyPr/>
              <a:lstStyle/>
              <a:p>
                <a:r>
                  <a:rPr lang="en-AU">
                    <a:noFill/>
                  </a:rPr>
                  <a:t> </a:t>
                </a:r>
              </a:p>
            </p:txBody>
          </p:sp>
        </mc:Fallback>
      </mc:AlternateContent>
      <p:graphicFrame>
        <p:nvGraphicFramePr>
          <p:cNvPr id="90116" name="Object 4"/>
          <p:cNvGraphicFramePr>
            <a:graphicFrameLocks noChangeAspect="1"/>
          </p:cNvGraphicFramePr>
          <p:nvPr>
            <p:extLst>
              <p:ext uri="{D42A27DB-BD31-4B8C-83A1-F6EECF244321}">
                <p14:modId xmlns:p14="http://schemas.microsoft.com/office/powerpoint/2010/main" val="174780795"/>
              </p:ext>
            </p:extLst>
          </p:nvPr>
        </p:nvGraphicFramePr>
        <p:xfrm>
          <a:off x="2854325" y="3003726"/>
          <a:ext cx="853579" cy="453716"/>
        </p:xfrm>
        <a:graphic>
          <a:graphicData uri="http://schemas.openxmlformats.org/presentationml/2006/ole">
            <mc:AlternateContent xmlns:mc="http://schemas.openxmlformats.org/markup-compatibility/2006">
              <mc:Choice xmlns:v="urn:schemas-microsoft-com:vml" Requires="v">
                <p:oleObj spid="_x0000_s90718" name="Equation" r:id="rId5" imgW="380880" imgH="203040" progId="Equation.DSMT4">
                  <p:embed/>
                </p:oleObj>
              </mc:Choice>
              <mc:Fallback>
                <p:oleObj name="Equation" r:id="rId5" imgW="380880" imgH="203040" progId="Equation.DSMT4">
                  <p:embed/>
                  <p:pic>
                    <p:nvPicPr>
                      <p:cNvPr id="0" name="Picture 5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4325" y="3003726"/>
                        <a:ext cx="853579" cy="453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66" name="Object 6"/>
          <p:cNvGraphicFramePr>
            <a:graphicFrameLocks noChangeAspect="1"/>
          </p:cNvGraphicFramePr>
          <p:nvPr>
            <p:extLst>
              <p:ext uri="{D42A27DB-BD31-4B8C-83A1-F6EECF244321}">
                <p14:modId xmlns:p14="http://schemas.microsoft.com/office/powerpoint/2010/main" val="2922389994"/>
              </p:ext>
            </p:extLst>
          </p:nvPr>
        </p:nvGraphicFramePr>
        <p:xfrm>
          <a:off x="2339752" y="4581128"/>
          <a:ext cx="4318000" cy="1209675"/>
        </p:xfrm>
        <a:graphic>
          <a:graphicData uri="http://schemas.openxmlformats.org/presentationml/2006/ole">
            <mc:AlternateContent xmlns:mc="http://schemas.openxmlformats.org/markup-compatibility/2006">
              <mc:Choice xmlns:v="urn:schemas-microsoft-com:vml" Requires="v">
                <p:oleObj spid="_x0000_s90719" name="Equation" r:id="rId7" imgW="1854200" imgH="520700" progId="Equation.DSMT4">
                  <p:embed/>
                </p:oleObj>
              </mc:Choice>
              <mc:Fallback>
                <p:oleObj name="Equation" r:id="rId7" imgW="1854200" imgH="520700" progId="Equation.DSMT4">
                  <p:embed/>
                  <p:pic>
                    <p:nvPicPr>
                      <p:cNvPr id="0" name="Picture 5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4581128"/>
                        <a:ext cx="43180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5</a:t>
            </a:r>
            <a:r>
              <a:rPr lang="en-AU" altLang="en-US" sz="3600" cap="none" dirty="0">
                <a:solidFill>
                  <a:srgbClr val="EA0088"/>
                </a:solidFill>
                <a:latin typeface="Trebuchet MS" panose="020B0603020202020204" pitchFamily="34" charset="0"/>
              </a:rPr>
              <a:t>: Solution…</a:t>
            </a:r>
            <a:r>
              <a:rPr altLang="en-US" sz="3600" cap="none" dirty="0">
                <a:solidFill>
                  <a:srgbClr val="EA0088"/>
                </a:solidFill>
                <a:latin typeface="Trebuchet MS" panose="020B0603020202020204" pitchFamily="34" charset="0"/>
              </a:rPr>
              <a:t> </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96</a:t>
            </a:fld>
            <a:endParaRPr lang="en-AU" altLang="en-US" sz="1400" b="1" baseline="0" dirty="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01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67" name="Object 7"/>
          <p:cNvGraphicFramePr>
            <a:graphicFrameLocks noChangeAspect="1"/>
          </p:cNvGraphicFramePr>
          <p:nvPr>
            <p:extLst>
              <p:ext uri="{D42A27DB-BD31-4B8C-83A1-F6EECF244321}">
                <p14:modId xmlns:p14="http://schemas.microsoft.com/office/powerpoint/2010/main" val="1321464668"/>
              </p:ext>
            </p:extLst>
          </p:nvPr>
        </p:nvGraphicFramePr>
        <p:xfrm>
          <a:off x="1835696" y="3196555"/>
          <a:ext cx="4111625" cy="1208088"/>
        </p:xfrm>
        <a:graphic>
          <a:graphicData uri="http://schemas.openxmlformats.org/presentationml/2006/ole">
            <mc:AlternateContent xmlns:mc="http://schemas.openxmlformats.org/markup-compatibility/2006">
              <mc:Choice xmlns:v="urn:schemas-microsoft-com:vml" Requires="v">
                <p:oleObj spid="_x0000_s192828" name="Equation" r:id="rId4" imgW="1765300" imgH="520700" progId="Equation.DSMT4">
                  <p:embed/>
                </p:oleObj>
              </mc:Choice>
              <mc:Fallback>
                <p:oleObj name="Equation" r:id="rId4" imgW="1765300" imgH="520700" progId="Equation.DSMT4">
                  <p:embed/>
                  <p:pic>
                    <p:nvPicPr>
                      <p:cNvPr id="0" name="Picture 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196555"/>
                        <a:ext cx="4111625"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611188" y="260350"/>
            <a:ext cx="7772400" cy="792163"/>
          </a:xfrm>
        </p:spPr>
        <p:txBody>
          <a:bodyPr/>
          <a:lstStyle/>
          <a:p>
            <a:pPr algn="l" eaLnBrk="1" hangingPunct="1">
              <a:defRPr/>
            </a:pPr>
            <a:r>
              <a:rPr altLang="en-US" sz="3600" cap="none" dirty="0">
                <a:solidFill>
                  <a:srgbClr val="EA0088"/>
                </a:solidFill>
                <a:latin typeface="Trebuchet MS" panose="020B0603020202020204" pitchFamily="34" charset="0"/>
              </a:rPr>
              <a:t>Example 5</a:t>
            </a:r>
            <a:r>
              <a:rPr lang="en-AU" altLang="en-US" sz="3600" cap="none">
                <a:solidFill>
                  <a:srgbClr val="EA0088"/>
                </a:solidFill>
                <a:latin typeface="Trebuchet MS" panose="020B0603020202020204" pitchFamily="34" charset="0"/>
              </a:rPr>
              <a:t>: </a:t>
            </a:r>
            <a:r>
              <a:rPr lang="en-AU" altLang="en-US" sz="3600" cap="none" dirty="0">
                <a:solidFill>
                  <a:srgbClr val="EA0088"/>
                </a:solidFill>
                <a:latin typeface="Trebuchet MS" panose="020B0603020202020204" pitchFamily="34" charset="0"/>
              </a:rPr>
              <a:t>Solution…</a:t>
            </a:r>
            <a:r>
              <a:rPr altLang="en-US" sz="3600" cap="none" dirty="0">
                <a:solidFill>
                  <a:srgbClr val="EA0088"/>
                </a:solidFill>
                <a:latin typeface="Trebuchet MS" panose="020B0603020202020204" pitchFamily="34" charset="0"/>
              </a:rPr>
              <a:t> </a:t>
            </a:r>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97</a:t>
            </a:fld>
            <a:endParaRPr lang="en-AU" altLang="en-US" sz="1400" b="1" baseline="0" dirty="0">
              <a:latin typeface="Trebuchet MS" pitchFamily="34" charset="0"/>
              <a:cs typeface="Arial" pitchFamily="34" charset="0"/>
            </a:endParaRPr>
          </a:p>
        </p:txBody>
      </p:sp>
      <p:sp>
        <p:nvSpPr>
          <p:cNvPr id="6" name="Rectangle 9"/>
          <p:cNvSpPr>
            <a:spLocks noRot="1" noChangeAspect="1" noMove="1" noResize="1" noEditPoints="1" noAdjustHandles="1" noChangeArrowheads="1" noChangeShapeType="1" noTextEdit="1"/>
          </p:cNvSpPr>
          <p:nvPr/>
        </p:nvSpPr>
        <p:spPr bwMode="auto">
          <a:xfrm>
            <a:off x="688032" y="1340768"/>
            <a:ext cx="7772400" cy="2088232"/>
          </a:xfrm>
          <a:prstGeom prst="rect">
            <a:avLst/>
          </a:prstGeom>
          <a:blipFill rotWithShape="1">
            <a:blip r:embed="rId6" cstate="print"/>
            <a:stretch>
              <a:fillRect l="-1255" t="-2332" r="-117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AlternateContent xmlns:mc="http://schemas.openxmlformats.org/markup-compatibility/2006" xmlns:a14="http://schemas.microsoft.com/office/drawing/2010/main">
        <mc:Choice Requires="a14">
          <p:sp>
            <p:nvSpPr>
              <p:cNvPr id="7" name="Rectangle 2"/>
              <p:cNvSpPr>
                <a:spLocks noGrp="1" noChangeArrowheads="1"/>
              </p:cNvSpPr>
              <p:nvPr>
                <p:ph idx="1"/>
              </p:nvPr>
            </p:nvSpPr>
            <p:spPr>
              <a:xfrm>
                <a:off x="611188" y="4636715"/>
                <a:ext cx="7848600" cy="1296144"/>
              </a:xfrm>
            </p:spPr>
            <p:txBody>
              <a:bodyPr/>
              <a:lstStyle/>
              <a:p>
                <a:pPr marL="0" indent="0" eaLnBrk="1" hangingPunct="1">
                  <a:buNone/>
                </a:pPr>
                <a:r>
                  <a:rPr lang="en-US" altLang="en-US" sz="2400" b="1" dirty="0">
                    <a:solidFill>
                      <a:srgbClr val="EA0088"/>
                    </a:solidFill>
                    <a:latin typeface="Trebuchet MS" panose="020B0603020202020204" pitchFamily="34" charset="0"/>
                    <a:cs typeface="Arial" charset="0"/>
                  </a:rPr>
                  <a:t>Note: </a:t>
                </a:r>
                <a:r>
                  <a:rPr lang="en-US" altLang="en-US" sz="2400" dirty="0">
                    <a:latin typeface="Trebuchet MS" panose="020B0603020202020204" pitchFamily="34" charset="0"/>
                    <a:cs typeface="Arial" charset="0"/>
                  </a:rPr>
                  <a:t>It should be noted that (as can also be seen from the two methods above) the use of </a:t>
                </a:r>
                <a14:m>
                  <m:oMath xmlns:m="http://schemas.openxmlformats.org/officeDocument/2006/math">
                    <m:acc>
                      <m:accPr>
                        <m:chr m:val="̂"/>
                        <m:ctrlPr>
                          <a:rPr lang="en-US" altLang="en-US" sz="2400" i="1" smtClean="0">
                            <a:latin typeface="Cambria Math" panose="02040503050406030204" pitchFamily="18" charset="0"/>
                            <a:cs typeface="Arial" charset="0"/>
                          </a:rPr>
                        </m:ctrlPr>
                      </m:accPr>
                      <m:e>
                        <m:r>
                          <a:rPr lang="en-AU" altLang="en-US" sz="2400" b="0" i="1" smtClean="0">
                            <a:latin typeface="Cambria Math"/>
                            <a:cs typeface="Arial" charset="0"/>
                          </a:rPr>
                          <m:t>𝑝</m:t>
                        </m:r>
                      </m:e>
                    </m:acc>
                  </m:oMath>
                </a14:m>
                <a:r>
                  <a:rPr lang="en-US" altLang="en-US" sz="2400" dirty="0">
                    <a:latin typeface="Trebuchet MS" panose="020B0603020202020204" pitchFamily="34" charset="0"/>
                    <a:cs typeface="Arial" charset="0"/>
                  </a:rPr>
                  <a:t> =0.5 gives the maximum sample size.            </a:t>
                </a:r>
              </a:p>
            </p:txBody>
          </p:sp>
        </mc:Choice>
        <mc:Fallback xmlns="">
          <p:sp>
            <p:nvSpPr>
              <p:cNvPr id="7" name="Rectangle 2"/>
              <p:cNvSpPr>
                <a:spLocks noGrp="1" noRot="1" noChangeAspect="1" noMove="1" noResize="1" noEditPoints="1" noAdjustHandles="1" noChangeArrowheads="1" noChangeShapeType="1" noTextEdit="1"/>
              </p:cNvSpPr>
              <p:nvPr>
                <p:ph idx="1"/>
              </p:nvPr>
            </p:nvSpPr>
            <p:spPr>
              <a:xfrm>
                <a:off x="611188" y="4636715"/>
                <a:ext cx="7848600" cy="1296144"/>
              </a:xfrm>
              <a:blipFill rotWithShape="0">
                <a:blip r:embed="rId7"/>
                <a:stretch>
                  <a:fillRect l="-1165" t="-3774" r="-1475" b="-2830"/>
                </a:stretch>
              </a:blipFill>
            </p:spPr>
            <p:txBody>
              <a:bodyPr/>
              <a:lstStyle/>
              <a:p>
                <a:r>
                  <a:rPr lang="en-AU">
                    <a:noFill/>
                  </a:rPr>
                  <a:t> </a:t>
                </a:r>
              </a:p>
            </p:txBody>
          </p:sp>
        </mc:Fallback>
      </mc:AlternateContent>
    </p:spTree>
    <p:extLst>
      <p:ext uri="{BB962C8B-B14F-4D97-AF65-F5344CB8AC3E}">
        <p14:creationId xmlns:p14="http://schemas.microsoft.com/office/powerpoint/2010/main" val="2830016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0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11188" y="260350"/>
            <a:ext cx="8065268" cy="792163"/>
          </a:xfrm>
        </p:spPr>
        <p:txBody>
          <a:bodyPr/>
          <a:lstStyle/>
          <a:p>
            <a:pPr algn="l" eaLnBrk="1" hangingPunct="1">
              <a:defRPr/>
            </a:pPr>
            <a:r>
              <a:rPr lang="en-AU" altLang="en-US" sz="3200" cap="none" dirty="0">
                <a:solidFill>
                  <a:srgbClr val="EA0088"/>
                </a:solidFill>
                <a:latin typeface="Trebuchet MS" panose="020B0603020202020204" pitchFamily="34" charset="0"/>
              </a:rPr>
              <a:t>Summary of techniques –Single population parameter estimation</a:t>
            </a:r>
            <a:endParaRPr altLang="en-US" sz="3200" cap="none" dirty="0">
              <a:solidFill>
                <a:srgbClr val="EA0088"/>
              </a:solidFill>
              <a:latin typeface="Trebuchet MS" panose="020B0603020202020204" pitchFamily="34" charset="0"/>
            </a:endParaRPr>
          </a:p>
        </p:txBody>
      </p:sp>
      <p:sp>
        <p:nvSpPr>
          <p:cNvPr id="1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dirty="0">
                <a:latin typeface="Trebuchet MS" pitchFamily="34" charset="0"/>
                <a:cs typeface="Arial" pitchFamily="34" charset="0"/>
              </a:rPr>
              <a:t>10.</a:t>
            </a:r>
            <a:fld id="{1E3CDEBD-1AF1-4246-9477-F900B3ACC765}" type="slidenum">
              <a:rPr lang="en-AU" altLang="en-US" sz="1400" b="1" baseline="0" smtClean="0">
                <a:latin typeface="Trebuchet MS" pitchFamily="34" charset="0"/>
                <a:cs typeface="Arial" pitchFamily="34" charset="0"/>
              </a:rPr>
              <a:pPr/>
              <a:t>98</a:t>
            </a:fld>
            <a:endParaRPr lang="en-AU" altLang="en-US" sz="1400" b="1" baseline="0" dirty="0">
              <a:latin typeface="Trebuchet MS" pitchFamily="34" charset="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484784"/>
            <a:ext cx="6042231" cy="4022916"/>
          </a:xfrm>
          <a:prstGeom prst="rect">
            <a:avLst/>
          </a:prstGeom>
        </p:spPr>
      </p:pic>
    </p:spTree>
    <p:extLst>
      <p:ext uri="{BB962C8B-B14F-4D97-AF65-F5344CB8AC3E}">
        <p14:creationId xmlns:p14="http://schemas.microsoft.com/office/powerpoint/2010/main" val="2556990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TLE" val="Slide 9"/>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TITLE" val="Slide 25"/>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TITLE" val="Slide 9"/>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TLE" val="Slide 9"/>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TITLE" val="Slide 9"/>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TITLE" val="Slide 11"/>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TITLE" val="Slide 11"/>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TITLE" val="Slide 11"/>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TITLE" val="Slide 12"/>
  <p:tag name="NOPREFERENCE" val="False"/>
</p:tagLst>
</file>

<file path=ppt/theme/theme1.xml><?xml version="1.0" encoding="utf-8"?>
<a:theme xmlns:a="http://schemas.openxmlformats.org/drawingml/2006/main" name="textbook">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textbook</Template>
  <TotalTime>5589</TotalTime>
  <Words>3898</Words>
  <Application>Microsoft Office PowerPoint</Application>
  <PresentationFormat>On-screen Show (4:3)</PresentationFormat>
  <Paragraphs>675</Paragraphs>
  <Slides>98</Slides>
  <Notes>52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98</vt:i4>
      </vt:variant>
    </vt:vector>
  </HeadingPairs>
  <TitlesOfParts>
    <vt:vector size="116" baseType="lpstr">
      <vt:lpstr>MS PGothic</vt:lpstr>
      <vt:lpstr>MS PGothic</vt:lpstr>
      <vt:lpstr>Arial</vt:lpstr>
      <vt:lpstr>Arial Narrow</vt:lpstr>
      <vt:lpstr>Arial Unicode MS</vt:lpstr>
      <vt:lpstr>Calibri</vt:lpstr>
      <vt:lpstr>Cambria</vt:lpstr>
      <vt:lpstr>Cambria Math</vt:lpstr>
      <vt:lpstr>Symbol</vt:lpstr>
      <vt:lpstr>Tahoma</vt:lpstr>
      <vt:lpstr>Times</vt:lpstr>
      <vt:lpstr>Times New Roman</vt:lpstr>
      <vt:lpstr>Trebuchet MS</vt:lpstr>
      <vt:lpstr>textbook</vt:lpstr>
      <vt:lpstr>Office Theme</vt:lpstr>
      <vt:lpstr>Equation</vt:lpstr>
      <vt:lpstr>Worksheet</vt:lpstr>
      <vt:lpstr>Bitmap Image</vt:lpstr>
      <vt:lpstr>PowerPoint Presentation</vt:lpstr>
      <vt:lpstr>Chapter 10</vt:lpstr>
      <vt:lpstr>Chapter outline</vt:lpstr>
      <vt:lpstr>Learning Objectives</vt:lpstr>
      <vt:lpstr>Where we have been so far…</vt:lpstr>
      <vt:lpstr>Where we are going now?</vt:lpstr>
      <vt:lpstr>Statistical Inference: Introduction</vt:lpstr>
      <vt:lpstr>Statistical Inference</vt:lpstr>
      <vt:lpstr>Statistical Inference</vt:lpstr>
      <vt:lpstr>Statistical Inference</vt:lpstr>
      <vt:lpstr>10.1 Concepts of estimation</vt:lpstr>
      <vt:lpstr>Concepts of estimation</vt:lpstr>
      <vt:lpstr>Point Estimator</vt:lpstr>
      <vt:lpstr>PowerPoint Presentation</vt:lpstr>
      <vt:lpstr>Interval Estimator</vt:lpstr>
      <vt:lpstr>Desirable characteristics</vt:lpstr>
      <vt:lpstr>Unbiased Estimators</vt:lpstr>
      <vt:lpstr>Unbiased Estimators…</vt:lpstr>
      <vt:lpstr>Consistent estimators</vt:lpstr>
      <vt:lpstr>Consistent estimators…</vt:lpstr>
      <vt:lpstr>Efficient estimators</vt:lpstr>
      <vt:lpstr>Efficient estimators…</vt:lpstr>
      <vt:lpstr>'Best' estimator</vt:lpstr>
      <vt:lpstr>10.2 Estimating the population mean  when the population variance 2 is known</vt:lpstr>
      <vt:lpstr>Estimating  when 2 is known…</vt:lpstr>
      <vt:lpstr>Estimating  when 2 is known…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 </vt:lpstr>
      <vt:lpstr>Example 1 </vt:lpstr>
      <vt:lpstr>Example 1: Solution</vt:lpstr>
      <vt:lpstr>Example 1: Solution</vt:lpstr>
      <vt:lpstr>Example 1: Solution</vt:lpstr>
      <vt:lpstr>Example 1: Solution</vt:lpstr>
      <vt:lpstr>Example 1: Solution</vt:lpstr>
      <vt:lpstr>Example 1: Solution</vt:lpstr>
      <vt:lpstr>Interpreting the results</vt:lpstr>
      <vt:lpstr>Interpreting the interval estimator</vt:lpstr>
      <vt:lpstr>Interpreting the interval estimator</vt:lpstr>
      <vt:lpstr>An illustrative application</vt:lpstr>
      <vt:lpstr>An illustrative application</vt:lpstr>
      <vt:lpstr>An illustrative application</vt:lpstr>
      <vt:lpstr>An illustrative application</vt:lpstr>
      <vt:lpstr>An illustrative application</vt:lpstr>
      <vt:lpstr>Factors that determine the width of a confidence interval for </vt:lpstr>
      <vt:lpstr>Factors that determine the width of a confidence interval for …</vt:lpstr>
      <vt:lpstr>Factors that determine the width of a confidence interval for …</vt:lpstr>
      <vt:lpstr>The width of the confidence interval</vt:lpstr>
      <vt:lpstr>The width of the confidence interval</vt:lpstr>
      <vt:lpstr>PowerPoint Presentation</vt:lpstr>
      <vt:lpstr>PowerPoint Presentation</vt:lpstr>
      <vt:lpstr>PowerPoint Presentation</vt:lpstr>
      <vt:lpstr>PowerPoint Presentation</vt:lpstr>
      <vt:lpstr>PowerPoint Presentation</vt:lpstr>
      <vt:lpstr>Probability Calculations for the t Distribution</vt:lpstr>
      <vt:lpstr>PowerPoint Presentation</vt:lpstr>
      <vt:lpstr>10.3 Estimating the population mean  when population variance 2 is unknown</vt:lpstr>
      <vt:lpstr>Estimating  when 2 is unknown…</vt:lpstr>
      <vt:lpstr>Example 2 </vt:lpstr>
      <vt:lpstr>Example 2</vt:lpstr>
      <vt:lpstr>Example 2: Solution</vt:lpstr>
      <vt:lpstr>Example 2: Solution…</vt:lpstr>
      <vt:lpstr>Example 2: Solution…</vt:lpstr>
      <vt:lpstr>Example 2: Solution…</vt:lpstr>
      <vt:lpstr>Example 2: Solution…</vt:lpstr>
      <vt:lpstr>Example 2: Solution…</vt:lpstr>
      <vt:lpstr>Interpreting the results</vt:lpstr>
      <vt:lpstr>Checking the required conditions</vt:lpstr>
      <vt:lpstr>PowerPoint Presentation</vt:lpstr>
      <vt:lpstr>10.4  Estimating the population proportion p </vt:lpstr>
      <vt:lpstr>Sample statistic and sampling distribution of the sample proportion p ̂ </vt:lpstr>
      <vt:lpstr>Estimating p </vt:lpstr>
      <vt:lpstr>Estimating p</vt:lpstr>
      <vt:lpstr>Example 3 </vt:lpstr>
      <vt:lpstr>Example 3: Solution</vt:lpstr>
      <vt:lpstr>Example 3: Solution…</vt:lpstr>
      <vt:lpstr>Example 3: Solution…</vt:lpstr>
      <vt:lpstr>Example 3: Solution…</vt:lpstr>
      <vt:lpstr>Example 3: Solution…</vt:lpstr>
      <vt:lpstr>Example 3: Solution…</vt:lpstr>
      <vt:lpstr>Interpreting the results</vt:lpstr>
      <vt:lpstr>PowerPoint Presentation</vt:lpstr>
      <vt:lpstr>Determining the sample size for estimating a population mean</vt:lpstr>
      <vt:lpstr>Determining the sample size for estimating a population mean</vt:lpstr>
      <vt:lpstr>Example 4 </vt:lpstr>
      <vt:lpstr>Example 4:  Solution </vt:lpstr>
      <vt:lpstr>Determining the sample size for estimating a population proportion</vt:lpstr>
      <vt:lpstr>Example 5 </vt:lpstr>
      <vt:lpstr>Example 5: Solution </vt:lpstr>
      <vt:lpstr>Example 5: Solution… </vt:lpstr>
      <vt:lpstr>Example 5: Solution… </vt:lpstr>
      <vt:lpstr>Summary of techniques –Single population parameter estimation</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393</cp:revision>
  <cp:lastPrinted>2016-11-02T03:59:18Z</cp:lastPrinted>
  <dcterms:created xsi:type="dcterms:W3CDTF">2011-01-19T21:36:20Z</dcterms:created>
  <dcterms:modified xsi:type="dcterms:W3CDTF">2017-01-12T00:35:49Z</dcterms:modified>
</cp:coreProperties>
</file>