
<file path=[Content_Types].xml><?xml version="1.0" encoding="utf-8"?>
<Types xmlns="http://schemas.openxmlformats.org/package/2006/content-types">
  <Default Extension="tmp" ContentType="image/png"/>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870" r:id="rId1"/>
    <p:sldMasterId id="2147483883" r:id="rId2"/>
  </p:sldMasterIdLst>
  <p:notesMasterIdLst>
    <p:notesMasterId r:id="rId75"/>
  </p:notesMasterIdLst>
  <p:handoutMasterIdLst>
    <p:handoutMasterId r:id="rId76"/>
  </p:handoutMasterIdLst>
  <p:sldIdLst>
    <p:sldId id="331" r:id="rId3"/>
    <p:sldId id="257" r:id="rId4"/>
    <p:sldId id="303" r:id="rId5"/>
    <p:sldId id="304" r:id="rId6"/>
    <p:sldId id="310" r:id="rId7"/>
    <p:sldId id="259" r:id="rId8"/>
    <p:sldId id="301" r:id="rId9"/>
    <p:sldId id="260" r:id="rId10"/>
    <p:sldId id="261" r:id="rId11"/>
    <p:sldId id="305" r:id="rId12"/>
    <p:sldId id="302" r:id="rId13"/>
    <p:sldId id="262" r:id="rId14"/>
    <p:sldId id="263" r:id="rId15"/>
    <p:sldId id="311" r:id="rId16"/>
    <p:sldId id="326" r:id="rId17"/>
    <p:sldId id="264" r:id="rId18"/>
    <p:sldId id="265" r:id="rId19"/>
    <p:sldId id="266" r:id="rId20"/>
    <p:sldId id="312" r:id="rId21"/>
    <p:sldId id="306" r:id="rId22"/>
    <p:sldId id="314" r:id="rId23"/>
    <p:sldId id="315" r:id="rId24"/>
    <p:sldId id="267" r:id="rId25"/>
    <p:sldId id="268" r:id="rId26"/>
    <p:sldId id="269" r:id="rId27"/>
    <p:sldId id="270" r:id="rId28"/>
    <p:sldId id="271" r:id="rId29"/>
    <p:sldId id="272" r:id="rId30"/>
    <p:sldId id="273" r:id="rId31"/>
    <p:sldId id="327" r:id="rId32"/>
    <p:sldId id="274" r:id="rId33"/>
    <p:sldId id="316" r:id="rId34"/>
    <p:sldId id="275" r:id="rId35"/>
    <p:sldId id="276" r:id="rId36"/>
    <p:sldId id="277" r:id="rId37"/>
    <p:sldId id="278" r:id="rId38"/>
    <p:sldId id="307" r:id="rId39"/>
    <p:sldId id="317" r:id="rId40"/>
    <p:sldId id="280" r:id="rId41"/>
    <p:sldId id="328" r:id="rId42"/>
    <p:sldId id="318" r:id="rId43"/>
    <p:sldId id="281" r:id="rId44"/>
    <p:sldId id="282" r:id="rId45"/>
    <p:sldId id="283" r:id="rId46"/>
    <p:sldId id="284" r:id="rId47"/>
    <p:sldId id="320" r:id="rId48"/>
    <p:sldId id="319" r:id="rId49"/>
    <p:sldId id="285" r:id="rId50"/>
    <p:sldId id="286" r:id="rId51"/>
    <p:sldId id="287" r:id="rId52"/>
    <p:sldId id="329" r:id="rId53"/>
    <p:sldId id="288" r:id="rId54"/>
    <p:sldId id="321" r:id="rId55"/>
    <p:sldId id="289" r:id="rId56"/>
    <p:sldId id="290" r:id="rId57"/>
    <p:sldId id="322" r:id="rId58"/>
    <p:sldId id="291" r:id="rId59"/>
    <p:sldId id="292" r:id="rId60"/>
    <p:sldId id="293" r:id="rId61"/>
    <p:sldId id="294" r:id="rId62"/>
    <p:sldId id="324" r:id="rId63"/>
    <p:sldId id="295" r:id="rId64"/>
    <p:sldId id="296" r:id="rId65"/>
    <p:sldId id="297" r:id="rId66"/>
    <p:sldId id="330" r:id="rId67"/>
    <p:sldId id="298" r:id="rId68"/>
    <p:sldId id="299" r:id="rId69"/>
    <p:sldId id="300" r:id="rId70"/>
    <p:sldId id="308" r:id="rId71"/>
    <p:sldId id="309" r:id="rId72"/>
    <p:sldId id="325" r:id="rId73"/>
    <p:sldId id="332" r:id="rId74"/>
  </p:sldIdLst>
  <p:sldSz cx="9144000" cy="6858000" type="screen4x3"/>
  <p:notesSz cx="6797675" cy="9926638"/>
  <p:defaultTextStyle>
    <a:defPPr>
      <a:defRPr lang="en-AU"/>
    </a:defPPr>
    <a:lvl1pPr algn="l" rtl="0" eaLnBrk="0" fontAlgn="base" hangingPunct="0">
      <a:spcBef>
        <a:spcPct val="0"/>
      </a:spcBef>
      <a:spcAft>
        <a:spcPct val="0"/>
      </a:spcAft>
      <a:defRPr sz="2400" kern="1200" baseline="-25000">
        <a:solidFill>
          <a:schemeClr val="tx1"/>
        </a:solidFill>
        <a:latin typeface="Times" pitchFamily="2" charset="0"/>
        <a:ea typeface="MS PGothic" pitchFamily="34" charset="-128"/>
        <a:cs typeface="+mn-cs"/>
      </a:defRPr>
    </a:lvl1pPr>
    <a:lvl2pPr marL="457200" algn="l" rtl="0" eaLnBrk="0" fontAlgn="base" hangingPunct="0">
      <a:spcBef>
        <a:spcPct val="0"/>
      </a:spcBef>
      <a:spcAft>
        <a:spcPct val="0"/>
      </a:spcAft>
      <a:defRPr sz="2400" kern="1200" baseline="-25000">
        <a:solidFill>
          <a:schemeClr val="tx1"/>
        </a:solidFill>
        <a:latin typeface="Times" pitchFamily="2" charset="0"/>
        <a:ea typeface="MS PGothic" pitchFamily="34" charset="-128"/>
        <a:cs typeface="+mn-cs"/>
      </a:defRPr>
    </a:lvl2pPr>
    <a:lvl3pPr marL="914400" algn="l" rtl="0" eaLnBrk="0" fontAlgn="base" hangingPunct="0">
      <a:spcBef>
        <a:spcPct val="0"/>
      </a:spcBef>
      <a:spcAft>
        <a:spcPct val="0"/>
      </a:spcAft>
      <a:defRPr sz="2400" kern="1200" baseline="-25000">
        <a:solidFill>
          <a:schemeClr val="tx1"/>
        </a:solidFill>
        <a:latin typeface="Times" pitchFamily="2" charset="0"/>
        <a:ea typeface="MS PGothic" pitchFamily="34" charset="-128"/>
        <a:cs typeface="+mn-cs"/>
      </a:defRPr>
    </a:lvl3pPr>
    <a:lvl4pPr marL="1371600" algn="l" rtl="0" eaLnBrk="0" fontAlgn="base" hangingPunct="0">
      <a:spcBef>
        <a:spcPct val="0"/>
      </a:spcBef>
      <a:spcAft>
        <a:spcPct val="0"/>
      </a:spcAft>
      <a:defRPr sz="2400" kern="1200" baseline="-25000">
        <a:solidFill>
          <a:schemeClr val="tx1"/>
        </a:solidFill>
        <a:latin typeface="Times" pitchFamily="2" charset="0"/>
        <a:ea typeface="MS PGothic" pitchFamily="34" charset="-128"/>
        <a:cs typeface="+mn-cs"/>
      </a:defRPr>
    </a:lvl4pPr>
    <a:lvl5pPr marL="1828800" algn="l" rtl="0" eaLnBrk="0" fontAlgn="base" hangingPunct="0">
      <a:spcBef>
        <a:spcPct val="0"/>
      </a:spcBef>
      <a:spcAft>
        <a:spcPct val="0"/>
      </a:spcAft>
      <a:defRPr sz="2400" kern="1200" baseline="-25000">
        <a:solidFill>
          <a:schemeClr val="tx1"/>
        </a:solidFill>
        <a:latin typeface="Times" pitchFamily="2" charset="0"/>
        <a:ea typeface="MS PGothic" pitchFamily="34" charset="-128"/>
        <a:cs typeface="+mn-cs"/>
      </a:defRPr>
    </a:lvl5pPr>
    <a:lvl6pPr marL="2286000" algn="l" defTabSz="914400" rtl="0" eaLnBrk="1" latinLnBrk="0" hangingPunct="1">
      <a:defRPr sz="2400" kern="1200" baseline="-25000">
        <a:solidFill>
          <a:schemeClr val="tx1"/>
        </a:solidFill>
        <a:latin typeface="Times" pitchFamily="2" charset="0"/>
        <a:ea typeface="MS PGothic" pitchFamily="34" charset="-128"/>
        <a:cs typeface="+mn-cs"/>
      </a:defRPr>
    </a:lvl6pPr>
    <a:lvl7pPr marL="2743200" algn="l" defTabSz="914400" rtl="0" eaLnBrk="1" latinLnBrk="0" hangingPunct="1">
      <a:defRPr sz="2400" kern="1200" baseline="-25000">
        <a:solidFill>
          <a:schemeClr val="tx1"/>
        </a:solidFill>
        <a:latin typeface="Times" pitchFamily="2" charset="0"/>
        <a:ea typeface="MS PGothic" pitchFamily="34" charset="-128"/>
        <a:cs typeface="+mn-cs"/>
      </a:defRPr>
    </a:lvl7pPr>
    <a:lvl8pPr marL="3200400" algn="l" defTabSz="914400" rtl="0" eaLnBrk="1" latinLnBrk="0" hangingPunct="1">
      <a:defRPr sz="2400" kern="1200" baseline="-25000">
        <a:solidFill>
          <a:schemeClr val="tx1"/>
        </a:solidFill>
        <a:latin typeface="Times" pitchFamily="2" charset="0"/>
        <a:ea typeface="MS PGothic" pitchFamily="34" charset="-128"/>
        <a:cs typeface="+mn-cs"/>
      </a:defRPr>
    </a:lvl8pPr>
    <a:lvl9pPr marL="3657600" algn="l" defTabSz="914400" rtl="0" eaLnBrk="1" latinLnBrk="0" hangingPunct="1">
      <a:defRPr sz="2400" kern="1200" baseline="-25000">
        <a:solidFill>
          <a:schemeClr val="tx1"/>
        </a:solidFill>
        <a:latin typeface="Times" pitchFamily="2" charset="0"/>
        <a:ea typeface="MS PGothic" pitchFamily="34" charset="-128"/>
        <a:cs typeface="+mn-cs"/>
      </a:defRPr>
    </a:lvl9pPr>
  </p:defaultTextStyle>
  <p:extLst>
    <p:ext uri="{521415D9-36F7-43E2-AB2F-B90AF26B5E84}">
      <p14:sectionLst xmlns:p14="http://schemas.microsoft.com/office/powerpoint/2010/main">
        <p14:section name="Default Section" id="{58F4F565-F74F-4B08-A7B6-EDA3D2C48D97}">
          <p14:sldIdLst>
            <p14:sldId id="331"/>
            <p14:sldId id="257"/>
            <p14:sldId id="303"/>
            <p14:sldId id="304"/>
            <p14:sldId id="310"/>
            <p14:sldId id="259"/>
            <p14:sldId id="301"/>
            <p14:sldId id="260"/>
            <p14:sldId id="261"/>
            <p14:sldId id="305"/>
            <p14:sldId id="302"/>
            <p14:sldId id="262"/>
            <p14:sldId id="263"/>
            <p14:sldId id="311"/>
            <p14:sldId id="326"/>
            <p14:sldId id="264"/>
            <p14:sldId id="265"/>
            <p14:sldId id="266"/>
            <p14:sldId id="312"/>
            <p14:sldId id="306"/>
            <p14:sldId id="314"/>
            <p14:sldId id="315"/>
            <p14:sldId id="267"/>
            <p14:sldId id="268"/>
            <p14:sldId id="269"/>
            <p14:sldId id="270"/>
            <p14:sldId id="271"/>
            <p14:sldId id="272"/>
            <p14:sldId id="273"/>
            <p14:sldId id="327"/>
            <p14:sldId id="274"/>
            <p14:sldId id="316"/>
            <p14:sldId id="275"/>
            <p14:sldId id="276"/>
            <p14:sldId id="277"/>
            <p14:sldId id="278"/>
            <p14:sldId id="307"/>
            <p14:sldId id="317"/>
            <p14:sldId id="280"/>
            <p14:sldId id="328"/>
            <p14:sldId id="318"/>
            <p14:sldId id="281"/>
            <p14:sldId id="282"/>
            <p14:sldId id="283"/>
            <p14:sldId id="284"/>
            <p14:sldId id="320"/>
            <p14:sldId id="319"/>
            <p14:sldId id="285"/>
            <p14:sldId id="286"/>
            <p14:sldId id="287"/>
            <p14:sldId id="329"/>
            <p14:sldId id="288"/>
            <p14:sldId id="321"/>
            <p14:sldId id="289"/>
            <p14:sldId id="290"/>
            <p14:sldId id="322"/>
            <p14:sldId id="291"/>
            <p14:sldId id="292"/>
            <p14:sldId id="293"/>
            <p14:sldId id="294"/>
          </p14:sldIdLst>
        </p14:section>
        <p14:section name="Untitled Section" id="{343DAC09-3A5D-4BAD-8FEA-76D5EB69D153}">
          <p14:sldIdLst>
            <p14:sldId id="324"/>
            <p14:sldId id="295"/>
            <p14:sldId id="296"/>
            <p14:sldId id="297"/>
            <p14:sldId id="330"/>
            <p14:sldId id="298"/>
            <p14:sldId id="299"/>
            <p14:sldId id="300"/>
            <p14:sldId id="308"/>
            <p14:sldId id="309"/>
            <p14:sldId id="325"/>
            <p14:sldId id="33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127">
          <p15:clr>
            <a:srgbClr val="A4A3A4"/>
          </p15:clr>
        </p15:guide>
        <p15:guide id="4"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0088"/>
    <a:srgbClr val="FF0000"/>
    <a:srgbClr val="CC0000"/>
    <a:srgbClr val="E1E3F3"/>
    <a:srgbClr val="E6F3C0"/>
    <a:srgbClr val="CCE6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92" autoAdjust="0"/>
    <p:restoredTop sz="94533" autoAdjust="0"/>
  </p:normalViewPr>
  <p:slideViewPr>
    <p:cSldViewPr>
      <p:cViewPr varScale="1">
        <p:scale>
          <a:sx n="101" d="100"/>
          <a:sy n="101" d="100"/>
        </p:scale>
        <p:origin x="168" y="114"/>
      </p:cViewPr>
      <p:guideLst>
        <p:guide orient="horz" pos="2160"/>
        <p:guide pos="2880"/>
      </p:guideLst>
    </p:cSldViewPr>
  </p:slideViewPr>
  <p:outlineViewPr>
    <p:cViewPr>
      <p:scale>
        <a:sx n="33" d="100"/>
        <a:sy n="33" d="100"/>
      </p:scale>
      <p:origin x="0" y="2823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9" d="100"/>
          <a:sy n="39" d="100"/>
        </p:scale>
        <p:origin x="-1566" y="-108"/>
      </p:cViewPr>
      <p:guideLst>
        <p:guide orient="horz" pos="2880"/>
        <p:guide pos="2160"/>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emf"/><Relationship Id="rId1" Type="http://schemas.openxmlformats.org/officeDocument/2006/relationships/image" Target="../media/image3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image" Target="../media/image4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9.wmf"/><Relationship Id="rId1" Type="http://schemas.openxmlformats.org/officeDocument/2006/relationships/image" Target="../media/image5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emf"/><Relationship Id="rId1" Type="http://schemas.openxmlformats.org/officeDocument/2006/relationships/image" Target="../media/image15.wmf"/><Relationship Id="rId5" Type="http://schemas.openxmlformats.org/officeDocument/2006/relationships/image" Target="../media/image19.wmf"/><Relationship Id="rId4"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Times" pitchFamily="18" charset="0"/>
                <a:ea typeface="+mn-ea"/>
                <a:cs typeface="+mn-cs"/>
              </a:defRPr>
            </a:lvl1pPr>
          </a:lstStyle>
          <a:p>
            <a:pPr>
              <a:defRPr/>
            </a:pPr>
            <a:endParaRPr lang="en-AU"/>
          </a:p>
        </p:txBody>
      </p:sp>
      <p:sp>
        <p:nvSpPr>
          <p:cNvPr id="5123" name="Rectangle 3"/>
          <p:cNvSpPr>
            <a:spLocks noGrp="1" noChangeArrowheads="1"/>
          </p:cNvSpPr>
          <p:nvPr>
            <p:ph type="dt" sz="quarter" idx="1"/>
          </p:nvPr>
        </p:nvSpPr>
        <p:spPr bwMode="auto">
          <a:xfrm>
            <a:off x="3852016"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Times" pitchFamily="18" charset="0"/>
                <a:ea typeface="+mn-ea"/>
                <a:cs typeface="+mn-cs"/>
              </a:defRPr>
            </a:lvl1pPr>
          </a:lstStyle>
          <a:p>
            <a:pPr>
              <a:defRPr/>
            </a:pPr>
            <a:endParaRPr lang="en-AU"/>
          </a:p>
        </p:txBody>
      </p:sp>
      <p:sp>
        <p:nvSpPr>
          <p:cNvPr id="5124" name="Rectangle 4"/>
          <p:cNvSpPr>
            <a:spLocks noGrp="1" noChangeArrowheads="1"/>
          </p:cNvSpPr>
          <p:nvPr>
            <p:ph type="ftr" sz="quarter" idx="2"/>
          </p:nvPr>
        </p:nvSpPr>
        <p:spPr bwMode="auto">
          <a:xfrm>
            <a:off x="0" y="9430306"/>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Times" pitchFamily="18" charset="0"/>
                <a:ea typeface="+mn-ea"/>
                <a:cs typeface="+mn-cs"/>
              </a:defRPr>
            </a:lvl1pPr>
          </a:lstStyle>
          <a:p>
            <a:pPr>
              <a:defRPr/>
            </a:pPr>
            <a:endParaRPr lang="en-AU"/>
          </a:p>
        </p:txBody>
      </p:sp>
      <p:sp>
        <p:nvSpPr>
          <p:cNvPr id="5125" name="Rectangle 5"/>
          <p:cNvSpPr>
            <a:spLocks noGrp="1" noChangeArrowheads="1"/>
          </p:cNvSpPr>
          <p:nvPr>
            <p:ph type="sldNum" sz="quarter" idx="3"/>
          </p:nvPr>
        </p:nvSpPr>
        <p:spPr bwMode="auto">
          <a:xfrm>
            <a:off x="3852016" y="9430306"/>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vl1pPr>
          </a:lstStyle>
          <a:p>
            <a:fld id="{055E6824-A547-4D10-8542-0A0D8462BD18}" type="slidenum">
              <a:rPr lang="en-AU" altLang="en-US"/>
              <a:pPr/>
              <a:t>‹#›</a:t>
            </a:fld>
            <a:endParaRPr lang="en-AU" altLang="en-US"/>
          </a:p>
        </p:txBody>
      </p:sp>
    </p:spTree>
    <p:extLst>
      <p:ext uri="{BB962C8B-B14F-4D97-AF65-F5344CB8AC3E}">
        <p14:creationId xmlns:p14="http://schemas.microsoft.com/office/powerpoint/2010/main" val="32644333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Times" pitchFamily="18" charset="0"/>
                <a:ea typeface="+mn-ea"/>
                <a:cs typeface="+mn-cs"/>
              </a:defRPr>
            </a:lvl1pPr>
          </a:lstStyle>
          <a:p>
            <a:pPr>
              <a:defRPr/>
            </a:pPr>
            <a:endParaRPr lang="en-AU"/>
          </a:p>
        </p:txBody>
      </p:sp>
      <p:sp>
        <p:nvSpPr>
          <p:cNvPr id="7171" name="Rectangle 3"/>
          <p:cNvSpPr>
            <a:spLocks noGrp="1" noChangeArrowheads="1"/>
          </p:cNvSpPr>
          <p:nvPr>
            <p:ph type="dt" idx="1"/>
          </p:nvPr>
        </p:nvSpPr>
        <p:spPr bwMode="auto">
          <a:xfrm>
            <a:off x="3852016"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Times" pitchFamily="18" charset="0"/>
                <a:ea typeface="+mn-ea"/>
                <a:cs typeface="+mn-cs"/>
              </a:defRPr>
            </a:lvl1pPr>
          </a:lstStyle>
          <a:p>
            <a:pPr>
              <a:defRPr/>
            </a:pPr>
            <a:endParaRPr lang="en-AU"/>
          </a:p>
        </p:txBody>
      </p:sp>
      <p:sp>
        <p:nvSpPr>
          <p:cNvPr id="2052"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906357" y="4715153"/>
            <a:ext cx="4984962"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7174" name="Rectangle 6"/>
          <p:cNvSpPr>
            <a:spLocks noGrp="1" noChangeArrowheads="1"/>
          </p:cNvSpPr>
          <p:nvPr>
            <p:ph type="ftr" sz="quarter" idx="4"/>
          </p:nvPr>
        </p:nvSpPr>
        <p:spPr bwMode="auto">
          <a:xfrm>
            <a:off x="0" y="9430306"/>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Times" pitchFamily="18" charset="0"/>
                <a:ea typeface="+mn-ea"/>
                <a:cs typeface="+mn-cs"/>
              </a:defRPr>
            </a:lvl1pPr>
          </a:lstStyle>
          <a:p>
            <a:pPr>
              <a:defRPr/>
            </a:pPr>
            <a:endParaRPr lang="en-AU"/>
          </a:p>
        </p:txBody>
      </p:sp>
      <p:sp>
        <p:nvSpPr>
          <p:cNvPr id="7175" name="Rectangle 7"/>
          <p:cNvSpPr>
            <a:spLocks noGrp="1" noChangeArrowheads="1"/>
          </p:cNvSpPr>
          <p:nvPr>
            <p:ph type="sldNum" sz="quarter" idx="5"/>
          </p:nvPr>
        </p:nvSpPr>
        <p:spPr bwMode="auto">
          <a:xfrm>
            <a:off x="3852016" y="9430306"/>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vl1pPr>
          </a:lstStyle>
          <a:p>
            <a:fld id="{4794EFE4-66B5-4FF9-BEA6-EBC1B9A0151F}" type="slidenum">
              <a:rPr lang="en-AU" altLang="en-US"/>
              <a:pPr/>
              <a:t>‹#›</a:t>
            </a:fld>
            <a:endParaRPr lang="en-AU" altLang="en-US"/>
          </a:p>
        </p:txBody>
      </p:sp>
    </p:spTree>
    <p:extLst>
      <p:ext uri="{BB962C8B-B14F-4D97-AF65-F5344CB8AC3E}">
        <p14:creationId xmlns:p14="http://schemas.microsoft.com/office/powerpoint/2010/main" val="37260684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pitchFamily="18"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134F849F-E014-4CCC-9722-F3A4C7F72151}" type="slidenum">
              <a:rPr lang="en-AU" altLang="en-US" sz="1200" baseline="0"/>
              <a:pPr/>
              <a:t>2</a:t>
            </a:fld>
            <a:endParaRPr lang="en-AU" altLang="en-US" sz="1200" baseline="0"/>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extLst>
      <p:ext uri="{BB962C8B-B14F-4D97-AF65-F5344CB8AC3E}">
        <p14:creationId xmlns:p14="http://schemas.microsoft.com/office/powerpoint/2010/main" val="1259804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4405921A-D4CD-4EDF-9A8F-2A3637800EB2}" type="slidenum">
              <a:rPr lang="en-AU" altLang="en-US" sz="1200" baseline="0"/>
              <a:pPr/>
              <a:t>14</a:t>
            </a:fld>
            <a:endParaRPr lang="en-AU" altLang="en-US" sz="1200" baseline="0"/>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itchFamily="2" charset="0"/>
            </a:endParaRPr>
          </a:p>
        </p:txBody>
      </p:sp>
    </p:spTree>
    <p:extLst>
      <p:ext uri="{BB962C8B-B14F-4D97-AF65-F5344CB8AC3E}">
        <p14:creationId xmlns:p14="http://schemas.microsoft.com/office/powerpoint/2010/main" val="705009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4405921A-D4CD-4EDF-9A8F-2A3637800EB2}" type="slidenum">
              <a:rPr lang="en-AU" altLang="en-US" sz="1200" baseline="0"/>
              <a:pPr/>
              <a:t>15</a:t>
            </a:fld>
            <a:endParaRPr lang="en-AU" altLang="en-US" sz="1200" baseline="0"/>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itchFamily="2" charset="0"/>
            </a:endParaRPr>
          </a:p>
        </p:txBody>
      </p:sp>
    </p:spTree>
    <p:extLst>
      <p:ext uri="{BB962C8B-B14F-4D97-AF65-F5344CB8AC3E}">
        <p14:creationId xmlns:p14="http://schemas.microsoft.com/office/powerpoint/2010/main" val="2918399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F1BADE2E-19C5-46D5-BFF1-EC5BD9E50B95}" type="slidenum">
              <a:rPr lang="en-AU" altLang="en-US" sz="1200" baseline="0"/>
              <a:pPr/>
              <a:t>16</a:t>
            </a:fld>
            <a:endParaRPr lang="en-AU" altLang="en-US" sz="1200" baseline="0"/>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itchFamily="2" charset="0"/>
            </a:endParaRPr>
          </a:p>
        </p:txBody>
      </p:sp>
    </p:spTree>
    <p:extLst>
      <p:ext uri="{BB962C8B-B14F-4D97-AF65-F5344CB8AC3E}">
        <p14:creationId xmlns:p14="http://schemas.microsoft.com/office/powerpoint/2010/main" val="2756336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A7B7B7B2-6D01-4EE8-A767-BEFFBD0A09AB}" type="slidenum">
              <a:rPr lang="en-AU" altLang="en-US" sz="1200" baseline="0"/>
              <a:pPr/>
              <a:t>17</a:t>
            </a:fld>
            <a:endParaRPr lang="en-AU" altLang="en-US" sz="1200" baseline="0"/>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en-US" dirty="0">
              <a:latin typeface="Times" pitchFamily="2" charset="0"/>
            </a:endParaRPr>
          </a:p>
        </p:txBody>
      </p:sp>
    </p:spTree>
    <p:extLst>
      <p:ext uri="{BB962C8B-B14F-4D97-AF65-F5344CB8AC3E}">
        <p14:creationId xmlns:p14="http://schemas.microsoft.com/office/powerpoint/2010/main" val="438438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B0752911-8953-475C-B869-5A727E2AB6F9}" type="slidenum">
              <a:rPr lang="en-AU" altLang="en-US" sz="1200" baseline="0"/>
              <a:pPr/>
              <a:t>18</a:t>
            </a:fld>
            <a:endParaRPr lang="en-AU" altLang="en-US" sz="1200" baseline="0"/>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en-US" dirty="0">
              <a:latin typeface="Times" pitchFamily="2" charset="0"/>
            </a:endParaRPr>
          </a:p>
        </p:txBody>
      </p:sp>
    </p:spTree>
    <p:extLst>
      <p:ext uri="{BB962C8B-B14F-4D97-AF65-F5344CB8AC3E}">
        <p14:creationId xmlns:p14="http://schemas.microsoft.com/office/powerpoint/2010/main" val="20223734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B0752911-8953-475C-B869-5A727E2AB6F9}" type="slidenum">
              <a:rPr lang="en-AU" altLang="en-US" sz="1200" baseline="0"/>
              <a:pPr/>
              <a:t>19</a:t>
            </a:fld>
            <a:endParaRPr lang="en-AU" altLang="en-US" sz="1200" baseline="0"/>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en-US" dirty="0">
              <a:latin typeface="Times" pitchFamily="2" charset="0"/>
            </a:endParaRPr>
          </a:p>
        </p:txBody>
      </p:sp>
    </p:spTree>
    <p:extLst>
      <p:ext uri="{BB962C8B-B14F-4D97-AF65-F5344CB8AC3E}">
        <p14:creationId xmlns:p14="http://schemas.microsoft.com/office/powerpoint/2010/main" val="22154789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94EFE4-66B5-4FF9-BEA6-EBC1B9A0151F}" type="slidenum">
              <a:rPr lang="en-AU" altLang="en-US" smtClean="0"/>
              <a:pPr/>
              <a:t>20</a:t>
            </a:fld>
            <a:endParaRPr lang="en-AU" altLang="en-US"/>
          </a:p>
        </p:txBody>
      </p:sp>
    </p:spTree>
    <p:extLst>
      <p:ext uri="{BB962C8B-B14F-4D97-AF65-F5344CB8AC3E}">
        <p14:creationId xmlns:p14="http://schemas.microsoft.com/office/powerpoint/2010/main" val="1998891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9A9D0017-A482-49F1-BFB9-7AF2170C404A}" type="slidenum">
              <a:rPr lang="en-AU" altLang="en-US" sz="1200" baseline="0" smtClean="0"/>
              <a:pPr/>
              <a:t>21</a:t>
            </a:fld>
            <a:endParaRPr lang="en-AU" altLang="en-US" sz="1200" baseline="0"/>
          </a:p>
        </p:txBody>
      </p:sp>
      <p:sp>
        <p:nvSpPr>
          <p:cNvPr id="141315" name="Rectangle 2"/>
          <p:cNvSpPr>
            <a:spLocks noGrp="1" noRot="1" noChangeAspect="1" noChangeArrowheads="1" noTextEdit="1"/>
          </p:cNvSpPr>
          <p:nvPr>
            <p:ph type="sldImg"/>
          </p:nvPr>
        </p:nvSpPr>
        <p:spPr>
          <a:xfrm>
            <a:off x="917575" y="744538"/>
            <a:ext cx="4962525" cy="3722687"/>
          </a:xfrm>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charset="0"/>
              <a:ea typeface="ＭＳ Ｐゴシック" pitchFamily="34" charset="-128"/>
            </a:endParaRPr>
          </a:p>
        </p:txBody>
      </p:sp>
    </p:spTree>
    <p:extLst>
      <p:ext uri="{BB962C8B-B14F-4D97-AF65-F5344CB8AC3E}">
        <p14:creationId xmlns:p14="http://schemas.microsoft.com/office/powerpoint/2010/main" val="11012325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B2009869-88A3-45F2-BF72-5E96E30CC3CC}" type="slidenum">
              <a:rPr lang="en-AU" altLang="en-US" sz="1200" baseline="0" smtClean="0"/>
              <a:pPr/>
              <a:t>22</a:t>
            </a:fld>
            <a:endParaRPr lang="en-AU" altLang="en-US" sz="1200" baseline="0"/>
          </a:p>
        </p:txBody>
      </p:sp>
      <p:sp>
        <p:nvSpPr>
          <p:cNvPr id="142339" name="Rectangle 2"/>
          <p:cNvSpPr>
            <a:spLocks noGrp="1" noRot="1" noChangeAspect="1" noChangeArrowheads="1" noTextEdit="1"/>
          </p:cNvSpPr>
          <p:nvPr>
            <p:ph type="sldImg"/>
          </p:nvPr>
        </p:nvSpPr>
        <p:spPr>
          <a:xfrm>
            <a:off x="917575" y="744538"/>
            <a:ext cx="4962525" cy="3722687"/>
          </a:xfrm>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1684081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EF939EF0-B143-41BE-A161-4966CB576757}" type="slidenum">
              <a:rPr lang="en-AU" altLang="en-US" sz="1200" baseline="0"/>
              <a:pPr/>
              <a:t>23</a:t>
            </a:fld>
            <a:endParaRPr lang="en-AU" altLang="en-US" sz="1200" baseline="0"/>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itchFamily="2" charset="0"/>
            </a:endParaRPr>
          </a:p>
        </p:txBody>
      </p:sp>
    </p:spTree>
    <p:extLst>
      <p:ext uri="{BB962C8B-B14F-4D97-AF65-F5344CB8AC3E}">
        <p14:creationId xmlns:p14="http://schemas.microsoft.com/office/powerpoint/2010/main" val="3630841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94EFE4-66B5-4FF9-BEA6-EBC1B9A0151F}" type="slidenum">
              <a:rPr lang="en-AU" altLang="en-US" smtClean="0"/>
              <a:pPr/>
              <a:t>4</a:t>
            </a:fld>
            <a:endParaRPr lang="en-AU" altLang="en-US"/>
          </a:p>
        </p:txBody>
      </p:sp>
    </p:spTree>
    <p:extLst>
      <p:ext uri="{BB962C8B-B14F-4D97-AF65-F5344CB8AC3E}">
        <p14:creationId xmlns:p14="http://schemas.microsoft.com/office/powerpoint/2010/main" val="34624331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ADC096D7-3F58-4D80-A783-A81A610CE330}" type="slidenum">
              <a:rPr lang="en-AU" altLang="en-US" sz="1200" baseline="0"/>
              <a:pPr/>
              <a:t>24</a:t>
            </a:fld>
            <a:endParaRPr lang="en-AU" altLang="en-US" sz="1200" baseline="0"/>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itchFamily="2" charset="0"/>
            </a:endParaRPr>
          </a:p>
        </p:txBody>
      </p:sp>
    </p:spTree>
    <p:extLst>
      <p:ext uri="{BB962C8B-B14F-4D97-AF65-F5344CB8AC3E}">
        <p14:creationId xmlns:p14="http://schemas.microsoft.com/office/powerpoint/2010/main" val="34816655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29691C86-8872-4361-AB8D-59D2815057E8}" type="slidenum">
              <a:rPr lang="en-AU" altLang="en-US" sz="1200" baseline="0"/>
              <a:pPr/>
              <a:t>25</a:t>
            </a:fld>
            <a:endParaRPr lang="en-AU" altLang="en-US" sz="1200" baseline="0"/>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extLst>
      <p:ext uri="{BB962C8B-B14F-4D97-AF65-F5344CB8AC3E}">
        <p14:creationId xmlns:p14="http://schemas.microsoft.com/office/powerpoint/2010/main" val="1136100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7F1BBBDB-B523-4EA8-B40C-B9B84D90B293}" type="slidenum">
              <a:rPr lang="en-AU" altLang="en-US" sz="1200" baseline="0"/>
              <a:pPr/>
              <a:t>26</a:t>
            </a:fld>
            <a:endParaRPr lang="en-AU" altLang="en-US" sz="1200" baseline="0"/>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itchFamily="2" charset="0"/>
            </a:endParaRPr>
          </a:p>
        </p:txBody>
      </p:sp>
    </p:spTree>
    <p:extLst>
      <p:ext uri="{BB962C8B-B14F-4D97-AF65-F5344CB8AC3E}">
        <p14:creationId xmlns:p14="http://schemas.microsoft.com/office/powerpoint/2010/main" val="34413542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A4068F20-68E2-4A62-8747-4145CA2C7AFC}" type="slidenum">
              <a:rPr lang="en-AU" altLang="en-US" sz="1200" baseline="0"/>
              <a:pPr/>
              <a:t>27</a:t>
            </a:fld>
            <a:endParaRPr lang="en-AU" altLang="en-US" sz="1200" baseline="0"/>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itchFamily="2" charset="0"/>
            </a:endParaRPr>
          </a:p>
        </p:txBody>
      </p:sp>
    </p:spTree>
    <p:extLst>
      <p:ext uri="{BB962C8B-B14F-4D97-AF65-F5344CB8AC3E}">
        <p14:creationId xmlns:p14="http://schemas.microsoft.com/office/powerpoint/2010/main" val="6326749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8B66EE8A-D97D-4A61-A512-FBD2096936A4}" type="slidenum">
              <a:rPr lang="en-AU" altLang="en-US" sz="1200" baseline="0"/>
              <a:pPr/>
              <a:t>28</a:t>
            </a:fld>
            <a:endParaRPr lang="en-AU" altLang="en-US" sz="1200" baseline="0"/>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itchFamily="2" charset="0"/>
            </a:endParaRPr>
          </a:p>
        </p:txBody>
      </p:sp>
    </p:spTree>
    <p:extLst>
      <p:ext uri="{BB962C8B-B14F-4D97-AF65-F5344CB8AC3E}">
        <p14:creationId xmlns:p14="http://schemas.microsoft.com/office/powerpoint/2010/main" val="27097708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A0483FCD-0C6B-4E30-8FF9-A51858F90540}" type="slidenum">
              <a:rPr lang="en-AU" altLang="en-US" sz="1200" baseline="0"/>
              <a:pPr/>
              <a:t>29</a:t>
            </a:fld>
            <a:endParaRPr lang="en-AU" altLang="en-US" sz="1200" baseline="0"/>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extLst>
      <p:ext uri="{BB962C8B-B14F-4D97-AF65-F5344CB8AC3E}">
        <p14:creationId xmlns:p14="http://schemas.microsoft.com/office/powerpoint/2010/main" val="31200732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A0483FCD-0C6B-4E30-8FF9-A51858F90540}" type="slidenum">
              <a:rPr lang="en-AU" altLang="en-US" sz="1200" baseline="0"/>
              <a:pPr/>
              <a:t>30</a:t>
            </a:fld>
            <a:endParaRPr lang="en-AU" altLang="en-US" sz="1200" baseline="0"/>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extLst>
      <p:ext uri="{BB962C8B-B14F-4D97-AF65-F5344CB8AC3E}">
        <p14:creationId xmlns:p14="http://schemas.microsoft.com/office/powerpoint/2010/main" val="2162093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41DE2964-3D6D-4E52-BFA3-C13F1C13EB26}" type="slidenum">
              <a:rPr lang="en-AU" altLang="en-US" sz="1200" baseline="0"/>
              <a:pPr/>
              <a:t>31</a:t>
            </a:fld>
            <a:endParaRPr lang="en-AU" altLang="en-US" sz="1200" baseline="0"/>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itchFamily="2" charset="0"/>
            </a:endParaRPr>
          </a:p>
        </p:txBody>
      </p:sp>
    </p:spTree>
    <p:extLst>
      <p:ext uri="{BB962C8B-B14F-4D97-AF65-F5344CB8AC3E}">
        <p14:creationId xmlns:p14="http://schemas.microsoft.com/office/powerpoint/2010/main" val="1373224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41DE2964-3D6D-4E52-BFA3-C13F1C13EB26}" type="slidenum">
              <a:rPr lang="en-AU" altLang="en-US" sz="1200" baseline="0"/>
              <a:pPr/>
              <a:t>32</a:t>
            </a:fld>
            <a:endParaRPr lang="en-AU" altLang="en-US" sz="1200" baseline="0"/>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itchFamily="2" charset="0"/>
            </a:endParaRPr>
          </a:p>
        </p:txBody>
      </p:sp>
    </p:spTree>
    <p:extLst>
      <p:ext uri="{BB962C8B-B14F-4D97-AF65-F5344CB8AC3E}">
        <p14:creationId xmlns:p14="http://schemas.microsoft.com/office/powerpoint/2010/main" val="26761550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651F2567-FC8B-407D-914D-9AA05BB7AA5D}" type="slidenum">
              <a:rPr lang="en-AU" altLang="en-US" sz="1200" baseline="0"/>
              <a:pPr/>
              <a:t>33</a:t>
            </a:fld>
            <a:endParaRPr lang="en-AU" altLang="en-US" sz="1200" baseline="0"/>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itchFamily="2" charset="0"/>
            </a:endParaRPr>
          </a:p>
        </p:txBody>
      </p:sp>
    </p:spTree>
    <p:extLst>
      <p:ext uri="{BB962C8B-B14F-4D97-AF65-F5344CB8AC3E}">
        <p14:creationId xmlns:p14="http://schemas.microsoft.com/office/powerpoint/2010/main" val="1151170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9D577793-5A5A-448D-AFE6-50A34ED96EEE}" type="slidenum">
              <a:rPr lang="en-AU" altLang="en-US" sz="1200" baseline="0"/>
              <a:pPr/>
              <a:t>6</a:t>
            </a:fld>
            <a:endParaRPr lang="en-AU" altLang="en-US" sz="1200" baseline="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extLst>
      <p:ext uri="{BB962C8B-B14F-4D97-AF65-F5344CB8AC3E}">
        <p14:creationId xmlns:p14="http://schemas.microsoft.com/office/powerpoint/2010/main" val="37487824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B990CF33-69C4-4142-95ED-62322591E7FC}" type="slidenum">
              <a:rPr lang="en-AU" altLang="en-US" sz="1200" baseline="0"/>
              <a:pPr/>
              <a:t>34</a:t>
            </a:fld>
            <a:endParaRPr lang="en-AU" altLang="en-US" sz="1200" baseline="0"/>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en-US" dirty="0">
              <a:latin typeface="Times" pitchFamily="2" charset="0"/>
            </a:endParaRPr>
          </a:p>
        </p:txBody>
      </p:sp>
    </p:spTree>
    <p:extLst>
      <p:ext uri="{BB962C8B-B14F-4D97-AF65-F5344CB8AC3E}">
        <p14:creationId xmlns:p14="http://schemas.microsoft.com/office/powerpoint/2010/main" val="8540977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A9FC93B9-3007-4A9C-AC8D-78F80C698919}" type="slidenum">
              <a:rPr lang="en-AU" altLang="en-US" sz="1200" baseline="0"/>
              <a:pPr/>
              <a:t>35</a:t>
            </a:fld>
            <a:endParaRPr lang="en-AU" altLang="en-US" sz="1200" baseline="0"/>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itchFamily="2" charset="0"/>
            </a:endParaRPr>
          </a:p>
        </p:txBody>
      </p:sp>
    </p:spTree>
    <p:extLst>
      <p:ext uri="{BB962C8B-B14F-4D97-AF65-F5344CB8AC3E}">
        <p14:creationId xmlns:p14="http://schemas.microsoft.com/office/powerpoint/2010/main" val="15998619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44D31FB7-669C-4E6B-A0EB-B5339211A42D}" type="slidenum">
              <a:rPr lang="en-AU" altLang="en-US" sz="1200" baseline="0"/>
              <a:pPr/>
              <a:t>36</a:t>
            </a:fld>
            <a:endParaRPr lang="en-AU" altLang="en-US" sz="1200" baseline="0"/>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itchFamily="2" charset="0"/>
            </a:endParaRPr>
          </a:p>
        </p:txBody>
      </p:sp>
    </p:spTree>
    <p:extLst>
      <p:ext uri="{BB962C8B-B14F-4D97-AF65-F5344CB8AC3E}">
        <p14:creationId xmlns:p14="http://schemas.microsoft.com/office/powerpoint/2010/main" val="1716802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F2DA9242-2FAA-48A5-B1E7-A905102B592C}" type="slidenum">
              <a:rPr lang="en-AU" altLang="en-US" sz="1200" baseline="0"/>
              <a:pPr/>
              <a:t>38</a:t>
            </a:fld>
            <a:endParaRPr lang="en-AU" altLang="en-US" sz="1200" baseline="0"/>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extLst>
      <p:ext uri="{BB962C8B-B14F-4D97-AF65-F5344CB8AC3E}">
        <p14:creationId xmlns:p14="http://schemas.microsoft.com/office/powerpoint/2010/main" val="17122576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9FC01445-36E2-4855-B4B6-9AB7C7265DFA}" type="slidenum">
              <a:rPr lang="en-AU" altLang="en-US" sz="1200" baseline="0"/>
              <a:pPr/>
              <a:t>39</a:t>
            </a:fld>
            <a:endParaRPr lang="en-AU" altLang="en-US" sz="1200" baseline="0"/>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itchFamily="2" charset="0"/>
            </a:endParaRPr>
          </a:p>
        </p:txBody>
      </p:sp>
    </p:spTree>
    <p:extLst>
      <p:ext uri="{BB962C8B-B14F-4D97-AF65-F5344CB8AC3E}">
        <p14:creationId xmlns:p14="http://schemas.microsoft.com/office/powerpoint/2010/main" val="24317353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9FC01445-36E2-4855-B4B6-9AB7C7265DFA}" type="slidenum">
              <a:rPr lang="en-AU" altLang="en-US" sz="1200" baseline="0"/>
              <a:pPr/>
              <a:t>40</a:t>
            </a:fld>
            <a:endParaRPr lang="en-AU" altLang="en-US" sz="1200" baseline="0"/>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itchFamily="2" charset="0"/>
            </a:endParaRPr>
          </a:p>
        </p:txBody>
      </p:sp>
    </p:spTree>
    <p:extLst>
      <p:ext uri="{BB962C8B-B14F-4D97-AF65-F5344CB8AC3E}">
        <p14:creationId xmlns:p14="http://schemas.microsoft.com/office/powerpoint/2010/main" val="6278170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9FC01445-36E2-4855-B4B6-9AB7C7265DFA}" type="slidenum">
              <a:rPr lang="en-AU" altLang="en-US" sz="1200" baseline="0"/>
              <a:pPr/>
              <a:t>41</a:t>
            </a:fld>
            <a:endParaRPr lang="en-AU" altLang="en-US" sz="1200" baseline="0"/>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itchFamily="2" charset="0"/>
            </a:endParaRPr>
          </a:p>
        </p:txBody>
      </p:sp>
    </p:spTree>
    <p:extLst>
      <p:ext uri="{BB962C8B-B14F-4D97-AF65-F5344CB8AC3E}">
        <p14:creationId xmlns:p14="http://schemas.microsoft.com/office/powerpoint/2010/main" val="8157555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38E8F3B4-6D9D-482B-B49D-7336FFCB2AF9}" type="slidenum">
              <a:rPr lang="en-AU" altLang="en-US" sz="1200" baseline="0"/>
              <a:pPr/>
              <a:t>42</a:t>
            </a:fld>
            <a:endParaRPr lang="en-AU" altLang="en-US" sz="1200" baseline="0"/>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itchFamily="2" charset="0"/>
            </a:endParaRPr>
          </a:p>
        </p:txBody>
      </p:sp>
    </p:spTree>
    <p:extLst>
      <p:ext uri="{BB962C8B-B14F-4D97-AF65-F5344CB8AC3E}">
        <p14:creationId xmlns:p14="http://schemas.microsoft.com/office/powerpoint/2010/main" val="81975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14FF6AC0-6D67-4D53-8620-D4C10918F6CE}" type="slidenum">
              <a:rPr lang="en-AU" altLang="en-US" sz="1200" baseline="0"/>
              <a:pPr/>
              <a:t>43</a:t>
            </a:fld>
            <a:endParaRPr lang="en-AU" altLang="en-US" sz="1200" baseline="0"/>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itchFamily="2" charset="0"/>
            </a:endParaRPr>
          </a:p>
        </p:txBody>
      </p:sp>
    </p:spTree>
    <p:extLst>
      <p:ext uri="{BB962C8B-B14F-4D97-AF65-F5344CB8AC3E}">
        <p14:creationId xmlns:p14="http://schemas.microsoft.com/office/powerpoint/2010/main" val="12170991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488C65F1-2A80-4D95-BAAE-DFC1778C1D70}" type="slidenum">
              <a:rPr lang="en-AU" altLang="en-US" sz="1200" baseline="0"/>
              <a:pPr/>
              <a:t>44</a:t>
            </a:fld>
            <a:endParaRPr lang="en-AU" altLang="en-US" sz="1200" baseline="0"/>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itchFamily="2" charset="0"/>
            </a:endParaRPr>
          </a:p>
        </p:txBody>
      </p:sp>
    </p:spTree>
    <p:extLst>
      <p:ext uri="{BB962C8B-B14F-4D97-AF65-F5344CB8AC3E}">
        <p14:creationId xmlns:p14="http://schemas.microsoft.com/office/powerpoint/2010/main" val="3014068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2E009EB6-2450-4A1C-B1DD-827EF5E5BC2B}" type="slidenum">
              <a:rPr lang="en-AU" altLang="en-US" sz="1200" baseline="0"/>
              <a:pPr/>
              <a:t>8</a:t>
            </a:fld>
            <a:endParaRPr lang="en-AU" altLang="en-US" sz="1200" baseline="0"/>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itchFamily="2" charset="0"/>
            </a:endParaRPr>
          </a:p>
        </p:txBody>
      </p:sp>
    </p:spTree>
    <p:extLst>
      <p:ext uri="{BB962C8B-B14F-4D97-AF65-F5344CB8AC3E}">
        <p14:creationId xmlns:p14="http://schemas.microsoft.com/office/powerpoint/2010/main" val="16304700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0EE57A79-D58D-4D02-B66F-6EAFABDA8E4F}" type="slidenum">
              <a:rPr lang="en-AU" altLang="en-US" sz="1200" baseline="0"/>
              <a:pPr/>
              <a:t>45</a:t>
            </a:fld>
            <a:endParaRPr lang="en-AU" altLang="en-US" sz="1200" baseline="0"/>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itchFamily="2" charset="0"/>
            </a:endParaRPr>
          </a:p>
        </p:txBody>
      </p:sp>
    </p:spTree>
    <p:extLst>
      <p:ext uri="{BB962C8B-B14F-4D97-AF65-F5344CB8AC3E}">
        <p14:creationId xmlns:p14="http://schemas.microsoft.com/office/powerpoint/2010/main" val="37322731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0EE57A79-D58D-4D02-B66F-6EAFABDA8E4F}" type="slidenum">
              <a:rPr lang="en-AU" altLang="en-US" sz="1200" baseline="0"/>
              <a:pPr/>
              <a:t>46</a:t>
            </a:fld>
            <a:endParaRPr lang="en-AU" altLang="en-US" sz="1200" baseline="0"/>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itchFamily="2" charset="0"/>
            </a:endParaRPr>
          </a:p>
        </p:txBody>
      </p:sp>
    </p:spTree>
    <p:extLst>
      <p:ext uri="{BB962C8B-B14F-4D97-AF65-F5344CB8AC3E}">
        <p14:creationId xmlns:p14="http://schemas.microsoft.com/office/powerpoint/2010/main" val="5547063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0EE57A79-D58D-4D02-B66F-6EAFABDA8E4F}" type="slidenum">
              <a:rPr lang="en-AU" altLang="en-US" sz="1200" baseline="0"/>
              <a:pPr/>
              <a:t>47</a:t>
            </a:fld>
            <a:endParaRPr lang="en-AU" altLang="en-US" sz="1200" baseline="0"/>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itchFamily="2" charset="0"/>
            </a:endParaRPr>
          </a:p>
        </p:txBody>
      </p:sp>
    </p:spTree>
    <p:extLst>
      <p:ext uri="{BB962C8B-B14F-4D97-AF65-F5344CB8AC3E}">
        <p14:creationId xmlns:p14="http://schemas.microsoft.com/office/powerpoint/2010/main" val="22887416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1820682C-1F17-4A1A-98EB-E3652FF48141}" type="slidenum">
              <a:rPr lang="en-AU" altLang="en-US" sz="1200" baseline="0"/>
              <a:pPr/>
              <a:t>48</a:t>
            </a:fld>
            <a:endParaRPr lang="en-AU" altLang="en-US" sz="1200" baseline="0"/>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itchFamily="2" charset="0"/>
            </a:endParaRPr>
          </a:p>
        </p:txBody>
      </p:sp>
    </p:spTree>
    <p:extLst>
      <p:ext uri="{BB962C8B-B14F-4D97-AF65-F5344CB8AC3E}">
        <p14:creationId xmlns:p14="http://schemas.microsoft.com/office/powerpoint/2010/main" val="14588108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CC9DDB56-ECCB-404A-A128-BCB59DB7FC2A}" type="slidenum">
              <a:rPr lang="en-AU" altLang="en-US" sz="1200" baseline="0"/>
              <a:pPr/>
              <a:t>49</a:t>
            </a:fld>
            <a:endParaRPr lang="en-AU" altLang="en-US" sz="1200" baseline="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itchFamily="2" charset="0"/>
            </a:endParaRPr>
          </a:p>
        </p:txBody>
      </p:sp>
    </p:spTree>
    <p:extLst>
      <p:ext uri="{BB962C8B-B14F-4D97-AF65-F5344CB8AC3E}">
        <p14:creationId xmlns:p14="http://schemas.microsoft.com/office/powerpoint/2010/main" val="18435744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7551711D-7987-4F5F-851B-F8BDE683132B}" type="slidenum">
              <a:rPr lang="en-AU" altLang="en-US" sz="1200" baseline="0"/>
              <a:pPr/>
              <a:t>50</a:t>
            </a:fld>
            <a:endParaRPr lang="en-AU" altLang="en-US" sz="1200" baseline="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itchFamily="2" charset="0"/>
            </a:endParaRPr>
          </a:p>
        </p:txBody>
      </p:sp>
    </p:spTree>
    <p:extLst>
      <p:ext uri="{BB962C8B-B14F-4D97-AF65-F5344CB8AC3E}">
        <p14:creationId xmlns:p14="http://schemas.microsoft.com/office/powerpoint/2010/main" val="16320212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7551711D-7987-4F5F-851B-F8BDE683132B}" type="slidenum">
              <a:rPr lang="en-AU" altLang="en-US" sz="1200" baseline="0"/>
              <a:pPr/>
              <a:t>51</a:t>
            </a:fld>
            <a:endParaRPr lang="en-AU" altLang="en-US" sz="1200" baseline="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itchFamily="2" charset="0"/>
            </a:endParaRPr>
          </a:p>
        </p:txBody>
      </p:sp>
    </p:spTree>
    <p:extLst>
      <p:ext uri="{BB962C8B-B14F-4D97-AF65-F5344CB8AC3E}">
        <p14:creationId xmlns:p14="http://schemas.microsoft.com/office/powerpoint/2010/main" val="3891431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43B5AA95-2F6A-4C34-B70E-EB5770E0DC03}" type="slidenum">
              <a:rPr lang="en-AU" altLang="en-US" sz="1200" baseline="0"/>
              <a:pPr/>
              <a:t>52</a:t>
            </a:fld>
            <a:endParaRPr lang="en-AU" altLang="en-US" sz="1200" baseline="0"/>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itchFamily="2" charset="0"/>
            </a:endParaRPr>
          </a:p>
        </p:txBody>
      </p:sp>
    </p:spTree>
    <p:extLst>
      <p:ext uri="{BB962C8B-B14F-4D97-AF65-F5344CB8AC3E}">
        <p14:creationId xmlns:p14="http://schemas.microsoft.com/office/powerpoint/2010/main" val="38221257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43B5AA95-2F6A-4C34-B70E-EB5770E0DC03}" type="slidenum">
              <a:rPr lang="en-AU" altLang="en-US" sz="1200" baseline="0"/>
              <a:pPr/>
              <a:t>53</a:t>
            </a:fld>
            <a:endParaRPr lang="en-AU" altLang="en-US" sz="1200" baseline="0"/>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itchFamily="2" charset="0"/>
            </a:endParaRPr>
          </a:p>
        </p:txBody>
      </p:sp>
    </p:spTree>
    <p:extLst>
      <p:ext uri="{BB962C8B-B14F-4D97-AF65-F5344CB8AC3E}">
        <p14:creationId xmlns:p14="http://schemas.microsoft.com/office/powerpoint/2010/main" val="24959621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D9D30DCA-5A2B-438D-981F-4E323F36D0FA}" type="slidenum">
              <a:rPr lang="en-AU" altLang="en-US" sz="1200" baseline="0"/>
              <a:pPr/>
              <a:t>54</a:t>
            </a:fld>
            <a:endParaRPr lang="en-AU" altLang="en-US" sz="1200" baseline="0"/>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itchFamily="2" charset="0"/>
            </a:endParaRPr>
          </a:p>
        </p:txBody>
      </p:sp>
    </p:spTree>
    <p:extLst>
      <p:ext uri="{BB962C8B-B14F-4D97-AF65-F5344CB8AC3E}">
        <p14:creationId xmlns:p14="http://schemas.microsoft.com/office/powerpoint/2010/main" val="289171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90F842A2-0901-4016-AC7F-9663CAC8CDAF}" type="slidenum">
              <a:rPr lang="en-AU" altLang="en-US" sz="1200" baseline="0"/>
              <a:pPr/>
              <a:t>9</a:t>
            </a:fld>
            <a:endParaRPr lang="en-AU" altLang="en-US" sz="1200" baseline="0"/>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itchFamily="2" charset="0"/>
            </a:endParaRPr>
          </a:p>
        </p:txBody>
      </p:sp>
    </p:spTree>
    <p:extLst>
      <p:ext uri="{BB962C8B-B14F-4D97-AF65-F5344CB8AC3E}">
        <p14:creationId xmlns:p14="http://schemas.microsoft.com/office/powerpoint/2010/main" val="11904566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6194A4FC-8B4D-44E2-B145-63359E13A230}" type="slidenum">
              <a:rPr lang="en-AU" altLang="en-US" sz="1200" baseline="0"/>
              <a:pPr/>
              <a:t>55</a:t>
            </a:fld>
            <a:endParaRPr lang="en-AU" altLang="en-US" sz="1200" baseline="0"/>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itchFamily="2" charset="0"/>
            </a:endParaRPr>
          </a:p>
        </p:txBody>
      </p:sp>
    </p:spTree>
    <p:extLst>
      <p:ext uri="{BB962C8B-B14F-4D97-AF65-F5344CB8AC3E}">
        <p14:creationId xmlns:p14="http://schemas.microsoft.com/office/powerpoint/2010/main" val="2155916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6194A4FC-8B4D-44E2-B145-63359E13A230}" type="slidenum">
              <a:rPr lang="en-AU" altLang="en-US" sz="1200" baseline="0"/>
              <a:pPr/>
              <a:t>56</a:t>
            </a:fld>
            <a:endParaRPr lang="en-AU" altLang="en-US" sz="1200" baseline="0"/>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itchFamily="2" charset="0"/>
            </a:endParaRPr>
          </a:p>
        </p:txBody>
      </p:sp>
    </p:spTree>
    <p:extLst>
      <p:ext uri="{BB962C8B-B14F-4D97-AF65-F5344CB8AC3E}">
        <p14:creationId xmlns:p14="http://schemas.microsoft.com/office/powerpoint/2010/main" val="11008802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082650A7-006C-4D23-BFDA-A5A9C5A6528D}" type="slidenum">
              <a:rPr lang="en-AU" altLang="en-US" sz="1200" baseline="0"/>
              <a:pPr/>
              <a:t>57</a:t>
            </a:fld>
            <a:endParaRPr lang="en-AU" altLang="en-US" sz="1200" baseline="0"/>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itchFamily="2" charset="0"/>
            </a:endParaRPr>
          </a:p>
        </p:txBody>
      </p:sp>
    </p:spTree>
    <p:extLst>
      <p:ext uri="{BB962C8B-B14F-4D97-AF65-F5344CB8AC3E}">
        <p14:creationId xmlns:p14="http://schemas.microsoft.com/office/powerpoint/2010/main" val="2552770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34AC4706-E237-46E7-9296-37451AE5AD32}" type="slidenum">
              <a:rPr lang="en-AU" altLang="en-US" sz="1200" baseline="0"/>
              <a:pPr/>
              <a:t>58</a:t>
            </a:fld>
            <a:endParaRPr lang="en-AU" altLang="en-US" sz="1200" baseline="0"/>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extLst>
      <p:ext uri="{BB962C8B-B14F-4D97-AF65-F5344CB8AC3E}">
        <p14:creationId xmlns:p14="http://schemas.microsoft.com/office/powerpoint/2010/main" val="1697590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924EDA4B-215D-46EE-BD2A-0AC3BC52572E}" type="slidenum">
              <a:rPr lang="en-AU" altLang="en-US" sz="1200" baseline="0"/>
              <a:pPr/>
              <a:t>59</a:t>
            </a:fld>
            <a:endParaRPr lang="en-AU" altLang="en-US" sz="1200" baseline="0"/>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itchFamily="2" charset="0"/>
            </a:endParaRPr>
          </a:p>
        </p:txBody>
      </p:sp>
    </p:spTree>
    <p:extLst>
      <p:ext uri="{BB962C8B-B14F-4D97-AF65-F5344CB8AC3E}">
        <p14:creationId xmlns:p14="http://schemas.microsoft.com/office/powerpoint/2010/main" val="27460006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ED7A9A52-C3E1-459D-AB06-9437C80D13DE}" type="slidenum">
              <a:rPr lang="en-AU" altLang="en-US" sz="1200" baseline="0"/>
              <a:pPr/>
              <a:t>60</a:t>
            </a:fld>
            <a:endParaRPr lang="en-AU" altLang="en-US" sz="1200" baseline="0"/>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itchFamily="2" charset="0"/>
            </a:endParaRPr>
          </a:p>
        </p:txBody>
      </p:sp>
    </p:spTree>
    <p:extLst>
      <p:ext uri="{BB962C8B-B14F-4D97-AF65-F5344CB8AC3E}">
        <p14:creationId xmlns:p14="http://schemas.microsoft.com/office/powerpoint/2010/main" val="311154348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ED7A9A52-C3E1-459D-AB06-9437C80D13DE}" type="slidenum">
              <a:rPr lang="en-AU" altLang="en-US" sz="1200" baseline="0"/>
              <a:pPr/>
              <a:t>61</a:t>
            </a:fld>
            <a:endParaRPr lang="en-AU" altLang="en-US" sz="1200" baseline="0"/>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itchFamily="2" charset="0"/>
            </a:endParaRPr>
          </a:p>
        </p:txBody>
      </p:sp>
    </p:spTree>
    <p:extLst>
      <p:ext uri="{BB962C8B-B14F-4D97-AF65-F5344CB8AC3E}">
        <p14:creationId xmlns:p14="http://schemas.microsoft.com/office/powerpoint/2010/main" val="367873344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6D13727E-5F07-44C8-9BAF-6DE5CAF1E4AD}" type="slidenum">
              <a:rPr lang="en-AU" altLang="en-US" sz="1200" baseline="0"/>
              <a:pPr/>
              <a:t>62</a:t>
            </a:fld>
            <a:endParaRPr lang="en-AU" altLang="en-US" sz="1200" baseline="0"/>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itchFamily="2" charset="0"/>
            </a:endParaRPr>
          </a:p>
        </p:txBody>
      </p:sp>
    </p:spTree>
    <p:extLst>
      <p:ext uri="{BB962C8B-B14F-4D97-AF65-F5344CB8AC3E}">
        <p14:creationId xmlns:p14="http://schemas.microsoft.com/office/powerpoint/2010/main" val="406341512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5605FCA4-F702-4A58-ABC2-D22A7A6B5A20}" type="slidenum">
              <a:rPr lang="en-AU" altLang="en-US" sz="1200" baseline="0"/>
              <a:pPr/>
              <a:t>63</a:t>
            </a:fld>
            <a:endParaRPr lang="en-AU" altLang="en-US" sz="1200" baseline="0"/>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itchFamily="2" charset="0"/>
            </a:endParaRPr>
          </a:p>
        </p:txBody>
      </p:sp>
    </p:spTree>
    <p:extLst>
      <p:ext uri="{BB962C8B-B14F-4D97-AF65-F5344CB8AC3E}">
        <p14:creationId xmlns:p14="http://schemas.microsoft.com/office/powerpoint/2010/main" val="42302592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8956A984-2EC1-418D-9F6D-A9DED0BF9182}" type="slidenum">
              <a:rPr lang="en-AU" altLang="en-US" sz="1200" baseline="0"/>
              <a:pPr/>
              <a:t>64</a:t>
            </a:fld>
            <a:endParaRPr lang="en-AU" altLang="en-US" sz="1200" baseline="0"/>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itchFamily="2" charset="0"/>
            </a:endParaRPr>
          </a:p>
        </p:txBody>
      </p:sp>
    </p:spTree>
    <p:extLst>
      <p:ext uri="{BB962C8B-B14F-4D97-AF65-F5344CB8AC3E}">
        <p14:creationId xmlns:p14="http://schemas.microsoft.com/office/powerpoint/2010/main" val="809578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94EFE4-66B5-4FF9-BEA6-EBC1B9A0151F}" type="slidenum">
              <a:rPr lang="en-AU" altLang="en-US" smtClean="0"/>
              <a:pPr/>
              <a:t>10</a:t>
            </a:fld>
            <a:endParaRPr lang="en-AU" altLang="en-US"/>
          </a:p>
        </p:txBody>
      </p:sp>
    </p:spTree>
    <p:extLst>
      <p:ext uri="{BB962C8B-B14F-4D97-AF65-F5344CB8AC3E}">
        <p14:creationId xmlns:p14="http://schemas.microsoft.com/office/powerpoint/2010/main" val="302852197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8956A984-2EC1-418D-9F6D-A9DED0BF9182}" type="slidenum">
              <a:rPr lang="en-AU" altLang="en-US" sz="1200" baseline="0"/>
              <a:pPr/>
              <a:t>65</a:t>
            </a:fld>
            <a:endParaRPr lang="en-AU" altLang="en-US" sz="1200" baseline="0"/>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itchFamily="2" charset="0"/>
            </a:endParaRPr>
          </a:p>
        </p:txBody>
      </p:sp>
    </p:spTree>
    <p:extLst>
      <p:ext uri="{BB962C8B-B14F-4D97-AF65-F5344CB8AC3E}">
        <p14:creationId xmlns:p14="http://schemas.microsoft.com/office/powerpoint/2010/main" val="136198050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46847993-6AC1-4A79-B373-F3EBDC06B28A}" type="slidenum">
              <a:rPr lang="en-AU" altLang="en-US" sz="1200" baseline="0"/>
              <a:pPr/>
              <a:t>66</a:t>
            </a:fld>
            <a:endParaRPr lang="en-AU" altLang="en-US" sz="1200" baseline="0"/>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itchFamily="2" charset="0"/>
            </a:endParaRPr>
          </a:p>
        </p:txBody>
      </p:sp>
    </p:spTree>
    <p:extLst>
      <p:ext uri="{BB962C8B-B14F-4D97-AF65-F5344CB8AC3E}">
        <p14:creationId xmlns:p14="http://schemas.microsoft.com/office/powerpoint/2010/main" val="298408385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08EE53B7-53A4-4EB9-8F8E-51E029176B0A}" type="slidenum">
              <a:rPr lang="en-AU" altLang="en-US" sz="1200" baseline="0"/>
              <a:pPr/>
              <a:t>67</a:t>
            </a:fld>
            <a:endParaRPr lang="en-AU" altLang="en-US" sz="1200" baseline="0"/>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itchFamily="2" charset="0"/>
            </a:endParaRPr>
          </a:p>
        </p:txBody>
      </p:sp>
    </p:spTree>
    <p:extLst>
      <p:ext uri="{BB962C8B-B14F-4D97-AF65-F5344CB8AC3E}">
        <p14:creationId xmlns:p14="http://schemas.microsoft.com/office/powerpoint/2010/main" val="275016208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9671A771-ACA9-40B6-B01C-A5CF3157EB22}" type="slidenum">
              <a:rPr lang="en-AU" altLang="en-US" sz="1200" baseline="0"/>
              <a:pPr/>
              <a:t>68</a:t>
            </a:fld>
            <a:endParaRPr lang="en-AU" altLang="en-US" sz="1200" baseline="0"/>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extLst>
      <p:ext uri="{BB962C8B-B14F-4D97-AF65-F5344CB8AC3E}">
        <p14:creationId xmlns:p14="http://schemas.microsoft.com/office/powerpoint/2010/main" val="389132344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94EFE4-66B5-4FF9-BEA6-EBC1B9A0151F}" type="slidenum">
              <a:rPr lang="en-AU" altLang="en-US" smtClean="0"/>
              <a:pPr/>
              <a:t>69</a:t>
            </a:fld>
            <a:endParaRPr lang="en-AU" altLang="en-US"/>
          </a:p>
        </p:txBody>
      </p:sp>
    </p:spTree>
    <p:extLst>
      <p:ext uri="{BB962C8B-B14F-4D97-AF65-F5344CB8AC3E}">
        <p14:creationId xmlns:p14="http://schemas.microsoft.com/office/powerpoint/2010/main" val="286047476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94EFE4-66B5-4FF9-BEA6-EBC1B9A0151F}" type="slidenum">
              <a:rPr lang="en-AU" altLang="en-US" smtClean="0"/>
              <a:pPr/>
              <a:t>70</a:t>
            </a:fld>
            <a:endParaRPr lang="en-AU" altLang="en-US"/>
          </a:p>
        </p:txBody>
      </p:sp>
    </p:spTree>
    <p:extLst>
      <p:ext uri="{BB962C8B-B14F-4D97-AF65-F5344CB8AC3E}">
        <p14:creationId xmlns:p14="http://schemas.microsoft.com/office/powerpoint/2010/main" val="1503692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94EFE4-66B5-4FF9-BEA6-EBC1B9A0151F}" type="slidenum">
              <a:rPr lang="en-AU" altLang="en-US" smtClean="0"/>
              <a:pPr/>
              <a:t>71</a:t>
            </a:fld>
            <a:endParaRPr lang="en-AU" altLang="en-US"/>
          </a:p>
        </p:txBody>
      </p:sp>
    </p:spTree>
    <p:extLst>
      <p:ext uri="{BB962C8B-B14F-4D97-AF65-F5344CB8AC3E}">
        <p14:creationId xmlns:p14="http://schemas.microsoft.com/office/powerpoint/2010/main" val="1503692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94EFE4-66B5-4FF9-BEA6-EBC1B9A0151F}" type="slidenum">
              <a:rPr lang="en-AU" altLang="en-US" smtClean="0"/>
              <a:pPr/>
              <a:t>72</a:t>
            </a:fld>
            <a:endParaRPr lang="en-AU" altLang="en-US"/>
          </a:p>
        </p:txBody>
      </p:sp>
    </p:spTree>
    <p:extLst>
      <p:ext uri="{BB962C8B-B14F-4D97-AF65-F5344CB8AC3E}">
        <p14:creationId xmlns:p14="http://schemas.microsoft.com/office/powerpoint/2010/main" val="1220497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BB72CA99-16F9-4D4B-9695-DB6E6D9E3AD0}" type="slidenum">
              <a:rPr lang="en-AU" altLang="en-US" sz="1200" baseline="0"/>
              <a:pPr/>
              <a:t>11</a:t>
            </a:fld>
            <a:endParaRPr lang="en-AU" altLang="en-US" sz="1200" baseline="0"/>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itchFamily="2" charset="0"/>
            </a:endParaRPr>
          </a:p>
        </p:txBody>
      </p:sp>
    </p:spTree>
    <p:extLst>
      <p:ext uri="{BB962C8B-B14F-4D97-AF65-F5344CB8AC3E}">
        <p14:creationId xmlns:p14="http://schemas.microsoft.com/office/powerpoint/2010/main" val="2035528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825A78F9-5FF7-40B2-8D9F-0604B0A1F260}" type="slidenum">
              <a:rPr lang="en-AU" altLang="en-US" sz="1200" baseline="0"/>
              <a:pPr/>
              <a:t>12</a:t>
            </a:fld>
            <a:endParaRPr lang="en-AU" altLang="en-US" sz="1200" baseline="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itchFamily="2" charset="0"/>
            </a:endParaRPr>
          </a:p>
        </p:txBody>
      </p:sp>
    </p:spTree>
    <p:extLst>
      <p:ext uri="{BB962C8B-B14F-4D97-AF65-F5344CB8AC3E}">
        <p14:creationId xmlns:p14="http://schemas.microsoft.com/office/powerpoint/2010/main" val="3252713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fld id="{4405921A-D4CD-4EDF-9A8F-2A3637800EB2}" type="slidenum">
              <a:rPr lang="en-AU" altLang="en-US" sz="1200" baseline="0"/>
              <a:pPr/>
              <a:t>13</a:t>
            </a:fld>
            <a:endParaRPr lang="en-AU" altLang="en-US" sz="1200" baseline="0"/>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itchFamily="2" charset="0"/>
            </a:endParaRPr>
          </a:p>
        </p:txBody>
      </p:sp>
    </p:spTree>
    <p:extLst>
      <p:ext uri="{BB962C8B-B14F-4D97-AF65-F5344CB8AC3E}">
        <p14:creationId xmlns:p14="http://schemas.microsoft.com/office/powerpoint/2010/main" val="1694550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Slide Number Placeholder 4"/>
          <p:cNvSpPr>
            <a:spLocks noGrp="1"/>
          </p:cNvSpPr>
          <p:nvPr>
            <p:ph type="sldNum" sz="quarter" idx="10"/>
          </p:nvPr>
        </p:nvSpPr>
        <p:spPr/>
        <p:txBody>
          <a:bodyPr/>
          <a:lstStyle>
            <a:lvl1pPr>
              <a:defRPr/>
            </a:lvl1pPr>
          </a:lstStyle>
          <a:p>
            <a:pPr>
              <a:defRPr/>
            </a:pPr>
            <a:fld id="{3CCD1D19-4882-4B46-8322-CCC9F5FAB07F}" type="slidenum">
              <a:rPr lang="en-US" altLang="en-US"/>
              <a:pPr>
                <a:defRPr/>
              </a:pPr>
              <a:t>‹#›</a:t>
            </a:fld>
            <a:endParaRPr lang="en-US" altLang="en-US"/>
          </a:p>
        </p:txBody>
      </p:sp>
    </p:spTree>
    <p:extLst>
      <p:ext uri="{BB962C8B-B14F-4D97-AF65-F5344CB8AC3E}">
        <p14:creationId xmlns:p14="http://schemas.microsoft.com/office/powerpoint/2010/main" val="943572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Slide Number Placeholder 4"/>
          <p:cNvSpPr txBox="1">
            <a:spLocks/>
          </p:cNvSpPr>
          <p:nvPr/>
        </p:nvSpPr>
        <p:spPr>
          <a:xfrm>
            <a:off x="8610600" y="0"/>
            <a:ext cx="533400" cy="365125"/>
          </a:xfrm>
          <a:prstGeom prst="rect">
            <a:avLst/>
          </a:prstGeom>
        </p:spPr>
        <p:txBody>
          <a:bodyP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eaLnBrk="1" hangingPunct="1">
              <a:defRPr/>
            </a:pPr>
            <a:fld id="{11AF7813-63B8-4FBD-A687-063D1F861A6D}" type="slidenum">
              <a:rPr lang="en-US" altLang="en-US" sz="1800"/>
              <a:pPr eaLnBrk="1" hangingPunct="1">
                <a:defRPr/>
              </a:pPr>
              <a:t>‹#›</a:t>
            </a:fld>
            <a:endParaRPr lang="en-US" altLang="en-US" sz="1800"/>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p:spPr>
        <p:txBody>
          <a:bodyPr/>
          <a:lstStyle>
            <a:lvl1pPr>
              <a:defRPr/>
            </a:lvl1pPr>
          </a:lstStyle>
          <a:p>
            <a:pPr>
              <a:defRPr/>
            </a:pPr>
            <a:fld id="{094DF081-469D-4235-B466-A7A03E4A7FEC}" type="slidenum">
              <a:rPr lang="en-AU"/>
              <a:pPr>
                <a:defRPr/>
              </a:pPr>
              <a:t>‹#›</a:t>
            </a:fld>
            <a:endParaRPr lang="en-AU"/>
          </a:p>
        </p:txBody>
      </p:sp>
    </p:spTree>
    <p:extLst>
      <p:ext uri="{BB962C8B-B14F-4D97-AF65-F5344CB8AC3E}">
        <p14:creationId xmlns:p14="http://schemas.microsoft.com/office/powerpoint/2010/main" val="3269309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Slide Number Placeholder 4"/>
          <p:cNvSpPr txBox="1">
            <a:spLocks/>
          </p:cNvSpPr>
          <p:nvPr/>
        </p:nvSpPr>
        <p:spPr>
          <a:xfrm>
            <a:off x="8610600" y="0"/>
            <a:ext cx="533400" cy="365125"/>
          </a:xfrm>
          <a:prstGeom prst="rect">
            <a:avLst/>
          </a:prstGeom>
        </p:spPr>
        <p:txBody>
          <a:bodyP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eaLnBrk="1" hangingPunct="1">
              <a:defRPr/>
            </a:pPr>
            <a:fld id="{E6F0A5DD-D3B8-4521-BBDD-449AAC73AE0B}" type="slidenum">
              <a:rPr lang="en-US" altLang="en-US" sz="1800"/>
              <a:pPr eaLnBrk="1" hangingPunct="1">
                <a:defRPr/>
              </a:pPr>
              <a:t>‹#›</a:t>
            </a:fld>
            <a:endParaRPr lang="en-US" altLang="en-US" sz="1800"/>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p:spPr>
        <p:txBody>
          <a:bodyPr/>
          <a:lstStyle>
            <a:lvl1pPr>
              <a:defRPr/>
            </a:lvl1pPr>
          </a:lstStyle>
          <a:p>
            <a:pPr>
              <a:defRPr/>
            </a:pPr>
            <a:fld id="{068BE994-0BCC-4656-A11F-8C574889B6FD}" type="slidenum">
              <a:rPr lang="en-AU"/>
              <a:pPr>
                <a:defRPr/>
              </a:pPr>
              <a:t>‹#›</a:t>
            </a:fld>
            <a:endParaRPr lang="en-AU"/>
          </a:p>
        </p:txBody>
      </p:sp>
    </p:spTree>
    <p:extLst>
      <p:ext uri="{BB962C8B-B14F-4D97-AF65-F5344CB8AC3E}">
        <p14:creationId xmlns:p14="http://schemas.microsoft.com/office/powerpoint/2010/main" val="1707064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609600"/>
          </a:xfrm>
        </p:spPr>
        <p:txBody>
          <a:bodyPr/>
          <a:lstStyle/>
          <a:p>
            <a:r>
              <a:rPr lang="en-US"/>
              <a:t>Click to edit Master title style</a:t>
            </a:r>
          </a:p>
        </p:txBody>
      </p:sp>
      <p:sp>
        <p:nvSpPr>
          <p:cNvPr id="3" name="Text Placeholder 2"/>
          <p:cNvSpPr>
            <a:spLocks noGrp="1"/>
          </p:cNvSpPr>
          <p:nvPr>
            <p:ph type="body" sz="half" idx="1"/>
          </p:nvPr>
        </p:nvSpPr>
        <p:spPr>
          <a:xfrm>
            <a:off x="241300" y="914400"/>
            <a:ext cx="43751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8850" y="914400"/>
            <a:ext cx="43751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charset="-128"/>
              </a:defRPr>
            </a:lvl1pPr>
          </a:lstStyle>
          <a:p>
            <a:pPr>
              <a:defRPr/>
            </a:pPr>
            <a:endParaRPr lang="en-U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charset="-128"/>
              </a:defRPr>
            </a:lvl1pPr>
          </a:lstStyle>
          <a:p>
            <a:pPr>
              <a:defRPr/>
            </a:pPr>
            <a:endParaRPr lang="en-US"/>
          </a:p>
        </p:txBody>
      </p:sp>
      <p:sp>
        <p:nvSpPr>
          <p:cNvPr id="7" name="Rectangle 6"/>
          <p:cNvSpPr>
            <a:spLocks noGrp="1" noChangeArrowheads="1"/>
          </p:cNvSpPr>
          <p:nvPr>
            <p:ph type="sldNum" sz="quarter" idx="12"/>
          </p:nvPr>
        </p:nvSpPr>
        <p:spPr>
          <a:xfrm>
            <a:off x="6553200" y="6096000"/>
            <a:ext cx="1905000" cy="457200"/>
          </a:xfrm>
        </p:spPr>
        <p:txBody>
          <a:bodyPr/>
          <a:lstStyle>
            <a:lvl1pPr>
              <a:defRPr/>
            </a:lvl1pPr>
          </a:lstStyle>
          <a:p>
            <a:pPr>
              <a:defRPr/>
            </a:pPr>
            <a:r>
              <a:rPr lang="en-US"/>
              <a:t>10.</a:t>
            </a:r>
            <a:fld id="{B4F0A007-FD48-4E95-8220-17F46CDAA08E}" type="slidenum">
              <a:rPr lang="en-US"/>
              <a:pPr>
                <a:defRPr/>
              </a:pPr>
              <a:t>‹#›</a:t>
            </a:fld>
            <a:endParaRPr lang="en-US"/>
          </a:p>
        </p:txBody>
      </p:sp>
    </p:spTree>
    <p:extLst>
      <p:ext uri="{BB962C8B-B14F-4D97-AF65-F5344CB8AC3E}">
        <p14:creationId xmlns:p14="http://schemas.microsoft.com/office/powerpoint/2010/main" val="739590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US"/>
          </a:p>
        </p:txBody>
      </p:sp>
    </p:spTree>
    <p:extLst>
      <p:ext uri="{BB962C8B-B14F-4D97-AF65-F5344CB8AC3E}">
        <p14:creationId xmlns:p14="http://schemas.microsoft.com/office/powerpoint/2010/main" val="15145995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7374"/>
            <a:ext cx="8229600" cy="884238"/>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3540636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Tree>
    <p:extLst>
      <p:ext uri="{BB962C8B-B14F-4D97-AF65-F5344CB8AC3E}">
        <p14:creationId xmlns:p14="http://schemas.microsoft.com/office/powerpoint/2010/main" val="1713423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17008403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defTabSz="457200" rtl="0" fontAlgn="base">
              <a:spcBef>
                <a:spcPct val="0"/>
              </a:spcBef>
              <a:spcAft>
                <a:spcPct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39329153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CD15F4F5-FC35-43BE-ADBD-E5B1A87BFDBE}" type="slidenum">
              <a:rPr lang="en-US" altLang="en-US" sz="1800" baseline="0" smtClean="0">
                <a:solidFill>
                  <a:prstClr val="black"/>
                </a:solidFill>
                <a:latin typeface="Calibri" panose="020F0502020204030204" pitchFamily="34" charset="0"/>
              </a:rPr>
              <a:pPr defTabSz="457200"/>
              <a:t>‹#›</a:t>
            </a:fld>
            <a:endParaRPr lang="en-US" altLang="en-US" sz="1800" baseline="0">
              <a:solidFill>
                <a:prstClr val="black"/>
              </a:solidFill>
              <a:latin typeface="Calibri" panose="020F0502020204030204" pitchFamily="34" charset="0"/>
            </a:endParaRPr>
          </a:p>
        </p:txBody>
      </p:sp>
    </p:spTree>
    <p:extLst>
      <p:ext uri="{BB962C8B-B14F-4D97-AF65-F5344CB8AC3E}">
        <p14:creationId xmlns:p14="http://schemas.microsoft.com/office/powerpoint/2010/main" val="24295184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B7D58E54-5CE9-4D15-B580-92E0BE213FFA}" type="slidenum">
              <a:rPr lang="en-US" altLang="en-US" sz="1800" baseline="0" smtClean="0">
                <a:solidFill>
                  <a:prstClr val="black"/>
                </a:solidFill>
                <a:latin typeface="Calibri" panose="020F0502020204030204" pitchFamily="34" charset="0"/>
              </a:rPr>
              <a:pPr defTabSz="457200"/>
              <a:t>‹#›</a:t>
            </a:fld>
            <a:endParaRPr lang="en-US" altLang="en-US" sz="1800" baseline="0">
              <a:solidFill>
                <a:prstClr val="black"/>
              </a:solidFill>
              <a:latin typeface="Calibri" panose="020F0502020204030204" pitchFamily="34" charset="0"/>
            </a:endParaRPr>
          </a:p>
        </p:txBody>
      </p:sp>
    </p:spTree>
    <p:extLst>
      <p:ext uri="{BB962C8B-B14F-4D97-AF65-F5344CB8AC3E}">
        <p14:creationId xmlns:p14="http://schemas.microsoft.com/office/powerpoint/2010/main" val="1539969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7374"/>
            <a:ext cx="8229600" cy="884238"/>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4"/>
          <p:cNvSpPr>
            <a:spLocks noGrp="1"/>
          </p:cNvSpPr>
          <p:nvPr>
            <p:ph type="sldNum" sz="quarter" idx="10"/>
          </p:nvPr>
        </p:nvSpPr>
        <p:spPr/>
        <p:txBody>
          <a:bodyPr/>
          <a:lstStyle>
            <a:lvl1pPr>
              <a:defRPr/>
            </a:lvl1pPr>
          </a:lstStyle>
          <a:p>
            <a:pPr>
              <a:defRPr/>
            </a:pPr>
            <a:fld id="{7E27D8FB-BFC4-4F5F-94DE-2A6D1C1A8165}" type="slidenum">
              <a:rPr lang="en-US" altLang="en-US"/>
              <a:pPr>
                <a:defRPr/>
              </a:pPr>
              <a:t>‹#›</a:t>
            </a:fld>
            <a:endParaRPr lang="en-US" altLang="en-US"/>
          </a:p>
        </p:txBody>
      </p:sp>
    </p:spTree>
    <p:extLst>
      <p:ext uri="{BB962C8B-B14F-4D97-AF65-F5344CB8AC3E}">
        <p14:creationId xmlns:p14="http://schemas.microsoft.com/office/powerpoint/2010/main" val="1628449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B495EAF3-14FC-42C8-8EDD-05179D180FB5}" type="slidenum">
              <a:rPr lang="en-US" altLang="en-US" sz="1800" baseline="0" smtClean="0">
                <a:solidFill>
                  <a:prstClr val="black"/>
                </a:solidFill>
                <a:latin typeface="Calibri" panose="020F0502020204030204" pitchFamily="34" charset="0"/>
              </a:rPr>
              <a:pPr defTabSz="457200"/>
              <a:t>‹#›</a:t>
            </a:fld>
            <a:endParaRPr lang="en-US" altLang="en-US" sz="1800" baseline="0">
              <a:solidFill>
                <a:prstClr val="black"/>
              </a:solidFill>
              <a:latin typeface="Calibri" panose="020F0502020204030204" pitchFamily="34" charset="0"/>
            </a:endParaRPr>
          </a:p>
        </p:txBody>
      </p:sp>
    </p:spTree>
    <p:extLst>
      <p:ext uri="{BB962C8B-B14F-4D97-AF65-F5344CB8AC3E}">
        <p14:creationId xmlns:p14="http://schemas.microsoft.com/office/powerpoint/2010/main" val="41234739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99A7C213-4265-4934-A689-7C8A105CFC1A}" type="slidenum">
              <a:rPr lang="en-US" altLang="en-US" sz="1800" baseline="0" smtClean="0">
                <a:solidFill>
                  <a:prstClr val="black"/>
                </a:solidFill>
                <a:latin typeface="Calibri" panose="020F0502020204030204" pitchFamily="34" charset="0"/>
              </a:rPr>
              <a:pPr defTabSz="457200"/>
              <a:t>‹#›</a:t>
            </a:fld>
            <a:endParaRPr lang="en-US" altLang="en-US" sz="1800" baseline="0">
              <a:solidFill>
                <a:prstClr val="black"/>
              </a:solidFill>
              <a:latin typeface="Calibri" panose="020F0502020204030204" pitchFamily="34" charset="0"/>
            </a:endParaRPr>
          </a:p>
        </p:txBody>
      </p:sp>
    </p:spTree>
    <p:extLst>
      <p:ext uri="{BB962C8B-B14F-4D97-AF65-F5344CB8AC3E}">
        <p14:creationId xmlns:p14="http://schemas.microsoft.com/office/powerpoint/2010/main" val="42424932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254071FB-FEC8-4F7A-A27A-3E62C84B8311}" type="slidenum">
              <a:rPr lang="en-US" altLang="en-US" sz="1800" baseline="0" smtClean="0">
                <a:solidFill>
                  <a:prstClr val="black"/>
                </a:solidFill>
                <a:latin typeface="Calibri" panose="020F0502020204030204" pitchFamily="34" charset="0"/>
              </a:rPr>
              <a:pPr defTabSz="457200"/>
              <a:t>‹#›</a:t>
            </a:fld>
            <a:endParaRPr lang="en-US" altLang="en-US" sz="1800" baseline="0">
              <a:solidFill>
                <a:prstClr val="black"/>
              </a:solidFill>
              <a:latin typeface="Calibri" panose="020F0502020204030204" pitchFamily="34" charset="0"/>
            </a:endParaRPr>
          </a:p>
        </p:txBody>
      </p:sp>
    </p:spTree>
    <p:extLst>
      <p:ext uri="{BB962C8B-B14F-4D97-AF65-F5344CB8AC3E}">
        <p14:creationId xmlns:p14="http://schemas.microsoft.com/office/powerpoint/2010/main" val="13166029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30EAE173-B302-44E8-8265-1B373BC2703D}" type="slidenum">
              <a:rPr lang="en-US" altLang="en-US" sz="1800" baseline="0" smtClean="0">
                <a:solidFill>
                  <a:prstClr val="black"/>
                </a:solidFill>
                <a:latin typeface="Calibri" panose="020F0502020204030204" pitchFamily="34" charset="0"/>
              </a:rPr>
              <a:pPr defTabSz="457200"/>
              <a:t>‹#›</a:t>
            </a:fld>
            <a:endParaRPr lang="en-US" altLang="en-US" sz="1800" baseline="0">
              <a:solidFill>
                <a:prstClr val="black"/>
              </a:solidFill>
              <a:latin typeface="Calibri" panose="020F0502020204030204" pitchFamily="34" charset="0"/>
            </a:endParaRPr>
          </a:p>
        </p:txBody>
      </p:sp>
    </p:spTree>
    <p:extLst>
      <p:ext uri="{BB962C8B-B14F-4D97-AF65-F5344CB8AC3E}">
        <p14:creationId xmlns:p14="http://schemas.microsoft.com/office/powerpoint/2010/main" val="2500437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Slide Number Placeholder 4"/>
          <p:cNvSpPr>
            <a:spLocks noGrp="1"/>
          </p:cNvSpPr>
          <p:nvPr>
            <p:ph type="sldNum" sz="quarter" idx="10"/>
          </p:nvPr>
        </p:nvSpPr>
        <p:spPr>
          <a:xfrm>
            <a:off x="8610600" y="-26988"/>
            <a:ext cx="533400" cy="365126"/>
          </a:xfrm>
        </p:spPr>
        <p:txBody>
          <a:bodyPr/>
          <a:lstStyle>
            <a:lvl1pPr>
              <a:defRPr/>
            </a:lvl1pPr>
          </a:lstStyle>
          <a:p>
            <a:pPr>
              <a:defRPr/>
            </a:pPr>
            <a:fld id="{F95B4553-BE41-4C0C-8208-BC601457E657}" type="slidenum">
              <a:rPr lang="en-US" altLang="en-US"/>
              <a:pPr>
                <a:defRPr/>
              </a:pPr>
              <a:t>‹#›</a:t>
            </a:fld>
            <a:endParaRPr lang="en-US" altLang="en-US"/>
          </a:p>
        </p:txBody>
      </p:sp>
    </p:spTree>
    <p:extLst>
      <p:ext uri="{BB962C8B-B14F-4D97-AF65-F5344CB8AC3E}">
        <p14:creationId xmlns:p14="http://schemas.microsoft.com/office/powerpoint/2010/main" val="1528178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pPr>
              <a:defRPr/>
            </a:pPr>
            <a:fld id="{A893CCDC-2958-4FE5-BEF9-CBE02622C986}" type="slidenum">
              <a:rPr lang="en-US" altLang="en-US"/>
              <a:pPr>
                <a:defRPr/>
              </a:pPr>
              <a:t>‹#›</a:t>
            </a:fld>
            <a:endParaRPr lang="en-US" altLang="en-US"/>
          </a:p>
        </p:txBody>
      </p:sp>
    </p:spTree>
    <p:extLst>
      <p:ext uri="{BB962C8B-B14F-4D97-AF65-F5344CB8AC3E}">
        <p14:creationId xmlns:p14="http://schemas.microsoft.com/office/powerpoint/2010/main" val="2310409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defTabSz="457200" rtl="0" fontAlgn="base">
              <a:spcBef>
                <a:spcPct val="0"/>
              </a:spcBef>
              <a:spcAft>
                <a:spcPct val="0"/>
              </a:spcAft>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4"/>
          <p:cNvSpPr>
            <a:spLocks noGrp="1"/>
          </p:cNvSpPr>
          <p:nvPr>
            <p:ph type="sldNum" sz="quarter" idx="10"/>
          </p:nvPr>
        </p:nvSpPr>
        <p:spPr/>
        <p:txBody>
          <a:bodyPr/>
          <a:lstStyle>
            <a:lvl1pPr>
              <a:defRPr/>
            </a:lvl1pPr>
          </a:lstStyle>
          <a:p>
            <a:pPr>
              <a:defRPr/>
            </a:pPr>
            <a:fld id="{CB305508-D083-477D-8545-5C0EBBC6B560}" type="slidenum">
              <a:rPr lang="en-US" altLang="en-US"/>
              <a:pPr>
                <a:defRPr/>
              </a:pPr>
              <a:t>‹#›</a:t>
            </a:fld>
            <a:endParaRPr lang="en-US" altLang="en-US"/>
          </a:p>
        </p:txBody>
      </p:sp>
    </p:spTree>
    <p:extLst>
      <p:ext uri="{BB962C8B-B14F-4D97-AF65-F5344CB8AC3E}">
        <p14:creationId xmlns:p14="http://schemas.microsoft.com/office/powerpoint/2010/main" val="827298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Tree>
    <p:extLst>
      <p:ext uri="{BB962C8B-B14F-4D97-AF65-F5344CB8AC3E}">
        <p14:creationId xmlns:p14="http://schemas.microsoft.com/office/powerpoint/2010/main" val="3713134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4" name="Slide Number Placeholder 4"/>
          <p:cNvSpPr>
            <a:spLocks noGrp="1"/>
          </p:cNvSpPr>
          <p:nvPr>
            <p:ph type="sldNum" sz="quarter" idx="12"/>
          </p:nvPr>
        </p:nvSpPr>
        <p:spPr/>
        <p:txBody>
          <a:bodyPr/>
          <a:lstStyle>
            <a:lvl1pPr>
              <a:defRPr/>
            </a:lvl1pPr>
          </a:lstStyle>
          <a:p>
            <a:pPr>
              <a:defRPr/>
            </a:pPr>
            <a:fld id="{77A41985-C96A-47EE-8899-84322FC4217E}" type="slidenum">
              <a:rPr lang="en-AU"/>
              <a:pPr>
                <a:defRPr/>
              </a:pPr>
              <a:t>‹#›</a:t>
            </a:fld>
            <a:endParaRPr lang="en-AU"/>
          </a:p>
        </p:txBody>
      </p:sp>
    </p:spTree>
    <p:extLst>
      <p:ext uri="{BB962C8B-B14F-4D97-AF65-F5344CB8AC3E}">
        <p14:creationId xmlns:p14="http://schemas.microsoft.com/office/powerpoint/2010/main" val="1818251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Slide Number Placeholder 4"/>
          <p:cNvSpPr txBox="1">
            <a:spLocks/>
          </p:cNvSpPr>
          <p:nvPr/>
        </p:nvSpPr>
        <p:spPr>
          <a:xfrm>
            <a:off x="8610600" y="0"/>
            <a:ext cx="533400" cy="365125"/>
          </a:xfrm>
          <a:prstGeom prst="rect">
            <a:avLst/>
          </a:prstGeom>
        </p:spPr>
        <p:txBody>
          <a:bodyP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eaLnBrk="1" hangingPunct="1">
              <a:defRPr/>
            </a:pPr>
            <a:fld id="{7AE4D61E-5DAF-4608-B95C-62FAA51AC78B}" type="slidenum">
              <a:rPr lang="en-US" altLang="en-US" sz="1800"/>
              <a:pPr eaLnBrk="1" hangingPunct="1">
                <a:defRPr/>
              </a:pPr>
              <a:t>‹#›</a:t>
            </a:fld>
            <a:endParaRPr lang="en-US" altLang="en-US" sz="1800"/>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7"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8" name="Slide Number Placeholder 6"/>
          <p:cNvSpPr>
            <a:spLocks noGrp="1"/>
          </p:cNvSpPr>
          <p:nvPr>
            <p:ph type="sldNum" sz="quarter" idx="12"/>
          </p:nvPr>
        </p:nvSpPr>
        <p:spPr>
          <a:xfrm>
            <a:off x="6553200" y="6356350"/>
            <a:ext cx="2133600" cy="365125"/>
          </a:xfrm>
        </p:spPr>
        <p:txBody>
          <a:bodyPr/>
          <a:lstStyle>
            <a:lvl1pPr>
              <a:defRPr/>
            </a:lvl1pPr>
          </a:lstStyle>
          <a:p>
            <a:pPr>
              <a:defRPr/>
            </a:pPr>
            <a:fld id="{76E8539E-F422-4D1C-B396-3D22A0E61356}" type="slidenum">
              <a:rPr lang="en-AU"/>
              <a:pPr>
                <a:defRPr/>
              </a:pPr>
              <a:t>‹#›</a:t>
            </a:fld>
            <a:endParaRPr lang="en-AU"/>
          </a:p>
        </p:txBody>
      </p:sp>
    </p:spTree>
    <p:extLst>
      <p:ext uri="{BB962C8B-B14F-4D97-AF65-F5344CB8AC3E}">
        <p14:creationId xmlns:p14="http://schemas.microsoft.com/office/powerpoint/2010/main" val="3683738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lide Number Placeholder 4"/>
          <p:cNvSpPr txBox="1">
            <a:spLocks/>
          </p:cNvSpPr>
          <p:nvPr/>
        </p:nvSpPr>
        <p:spPr>
          <a:xfrm>
            <a:off x="8610600" y="0"/>
            <a:ext cx="533400" cy="365125"/>
          </a:xfrm>
          <a:prstGeom prst="rect">
            <a:avLst/>
          </a:prstGeom>
        </p:spPr>
        <p:txBody>
          <a:bodyP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eaLnBrk="1" hangingPunct="1">
              <a:defRPr/>
            </a:pPr>
            <a:fld id="{A92CB0C0-8555-429D-800A-59EE2471875E}" type="slidenum">
              <a:rPr lang="en-US" altLang="en-US" sz="1800"/>
              <a:pPr eaLnBrk="1" hangingPunct="1">
                <a:defRPr/>
              </a:pPr>
              <a:t>‹#›</a:t>
            </a:fld>
            <a:endParaRPr lang="en-US" altLang="en-US" sz="1800"/>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7"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8" name="Slide Number Placeholder 6"/>
          <p:cNvSpPr>
            <a:spLocks noGrp="1"/>
          </p:cNvSpPr>
          <p:nvPr>
            <p:ph type="sldNum" sz="quarter" idx="12"/>
          </p:nvPr>
        </p:nvSpPr>
        <p:spPr>
          <a:xfrm>
            <a:off x="6553200" y="6356350"/>
            <a:ext cx="2133600" cy="365125"/>
          </a:xfrm>
        </p:spPr>
        <p:txBody>
          <a:bodyPr/>
          <a:lstStyle>
            <a:lvl1pPr>
              <a:defRPr/>
            </a:lvl1pPr>
          </a:lstStyle>
          <a:p>
            <a:pPr>
              <a:defRPr/>
            </a:pPr>
            <a:fld id="{AEACD4E5-50F2-4633-BC14-ED8F554885A3}" type="slidenum">
              <a:rPr lang="en-AU"/>
              <a:pPr>
                <a:defRPr/>
              </a:pPr>
              <a:t>‹#›</a:t>
            </a:fld>
            <a:endParaRPr lang="en-AU"/>
          </a:p>
        </p:txBody>
      </p:sp>
    </p:spTree>
    <p:extLst>
      <p:ext uri="{BB962C8B-B14F-4D97-AF65-F5344CB8AC3E}">
        <p14:creationId xmlns:p14="http://schemas.microsoft.com/office/powerpoint/2010/main" val="3145753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2.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lum/>
          </a:blip>
          <a:srcRect/>
          <a:stretch>
            <a:fillRect l="-3000" r="-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609600"/>
            <a:ext cx="8001000" cy="1219200"/>
          </a:xfrm>
          <a:prstGeom prst="rect">
            <a:avLst/>
          </a:prstGeom>
        </p:spPr>
        <p:txBody>
          <a:bodyPr vert="horz" lIns="91440" tIns="45720" rIns="91440" bIns="45720" rtlCol="0" anchor="ctr">
            <a:noAutofit/>
          </a:bodyPr>
          <a:lstStyle/>
          <a:p>
            <a:endParaRPr lang="en-US" dirty="0"/>
          </a:p>
        </p:txBody>
      </p:sp>
      <p:sp>
        <p:nvSpPr>
          <p:cNvPr id="1027" name="Text Placeholder 2"/>
          <p:cNvSpPr>
            <a:spLocks noGrp="1"/>
          </p:cNvSpPr>
          <p:nvPr>
            <p:ph type="body" idx="1"/>
          </p:nvPr>
        </p:nvSpPr>
        <p:spPr bwMode="auto">
          <a:xfrm>
            <a:off x="609600" y="2057400"/>
            <a:ext cx="80010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SecondClick to edit Master title style</a:t>
            </a:r>
            <a:endParaRPr lang="en-US" altLang="en-US"/>
          </a:p>
          <a:p>
            <a:pPr lvl="1"/>
            <a:r>
              <a:rPr lang="en-AU" altLang="en-US"/>
              <a:t> level</a:t>
            </a:r>
          </a:p>
          <a:p>
            <a:pPr lvl="2"/>
            <a:r>
              <a:rPr lang="en-AU" altLang="en-US"/>
              <a:t>Third level</a:t>
            </a:r>
          </a:p>
          <a:p>
            <a:pPr lvl="3"/>
            <a:r>
              <a:rPr lang="en-AU" altLang="en-US"/>
              <a:t>Fourth level</a:t>
            </a:r>
          </a:p>
          <a:p>
            <a:pPr lvl="4"/>
            <a:r>
              <a:rPr lang="en-AU" altLang="en-US"/>
              <a:t>Fifth level</a:t>
            </a:r>
            <a:endParaRPr lang="en-US" altLang="en-US"/>
          </a:p>
        </p:txBody>
      </p:sp>
      <p:sp>
        <p:nvSpPr>
          <p:cNvPr id="5" name="Slide Number Placeholder 4"/>
          <p:cNvSpPr>
            <a:spLocks noGrp="1"/>
          </p:cNvSpPr>
          <p:nvPr>
            <p:ph type="sldNum" sz="quarter" idx="4"/>
          </p:nvPr>
        </p:nvSpPr>
        <p:spPr>
          <a:xfrm>
            <a:off x="8610600" y="0"/>
            <a:ext cx="533400" cy="365125"/>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charset="-128"/>
              </a:defRPr>
            </a:lvl1pPr>
          </a:lstStyle>
          <a:p>
            <a:pPr>
              <a:defRPr/>
            </a:pPr>
            <a:fld id="{7EEA4209-2DB4-45DE-9EE5-93983194737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Lst>
  <p:hf sldNum="0" hdr="0" ftr="0" dt="0"/>
  <p:txStyles>
    <p:titleStyle>
      <a:lvl1pPr algn="ctr" defTabSz="457200" rtl="0" eaLnBrk="1" fontAlgn="base" hangingPunct="1">
        <a:spcBef>
          <a:spcPct val="0"/>
        </a:spcBef>
        <a:spcAft>
          <a:spcPct val="0"/>
        </a:spcAft>
        <a:defRPr lang="en-US" sz="4000" kern="1200" cap="all" dirty="0">
          <a:solidFill>
            <a:srgbClr val="948A54"/>
          </a:solidFill>
          <a:latin typeface="Arial"/>
          <a:ea typeface="ＭＳ Ｐゴシック" pitchFamily="34" charset="-128"/>
          <a:cs typeface="Arial"/>
        </a:defRPr>
      </a:lvl1pPr>
      <a:lvl2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Arial"/>
          <a:ea typeface="ＭＳ Ｐゴシック" pitchFamily="34" charset="-128"/>
          <a:cs typeface="Arial"/>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Arial"/>
          <a:ea typeface="ＭＳ Ｐゴシック" pitchFamily="34" charset="-128"/>
          <a:cs typeface="Arial"/>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pitchFamily="34" charset="-128"/>
          <a:cs typeface="Arial"/>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ＭＳ Ｐゴシック" pitchFamily="34" charset="-128"/>
          <a:cs typeface="Arial"/>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ＭＳ Ｐゴシック"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609600"/>
            <a:ext cx="8001000" cy="1219200"/>
          </a:xfrm>
          <a:prstGeom prst="rect">
            <a:avLst/>
          </a:prstGeom>
        </p:spPr>
        <p:txBody>
          <a:bodyPr vert="horz" wrap="square" lIns="91440" tIns="45720" rIns="91440" bIns="45720" numCol="1" anchor="ctr" anchorCtr="0" compatLnSpc="1">
            <a:prstTxWarp prst="textNoShape">
              <a:avLst/>
            </a:prstTxWarp>
            <a:noAutofit/>
          </a:bodyPr>
          <a:lstStyle/>
          <a:p>
            <a:pPr lvl="0"/>
            <a:endParaRPr lang="en-US" altLang="en-US"/>
          </a:p>
        </p:txBody>
      </p:sp>
      <p:sp>
        <p:nvSpPr>
          <p:cNvPr id="1027" name="Text Placeholder 2"/>
          <p:cNvSpPr>
            <a:spLocks noGrp="1"/>
          </p:cNvSpPr>
          <p:nvPr>
            <p:ph type="body" idx="1"/>
          </p:nvPr>
        </p:nvSpPr>
        <p:spPr bwMode="auto">
          <a:xfrm>
            <a:off x="609600" y="2057400"/>
            <a:ext cx="80010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SecondClick to edit Master title style</a:t>
            </a:r>
            <a:endParaRPr lang="en-US" altLang="en-US"/>
          </a:p>
          <a:p>
            <a:pPr lvl="1"/>
            <a:r>
              <a:rPr lang="en-AU" altLang="en-US"/>
              <a:t> level</a:t>
            </a:r>
          </a:p>
          <a:p>
            <a:pPr lvl="2"/>
            <a:r>
              <a:rPr lang="en-AU" altLang="en-US"/>
              <a:t>Third level</a:t>
            </a:r>
          </a:p>
          <a:p>
            <a:pPr lvl="3"/>
            <a:r>
              <a:rPr lang="en-AU" altLang="en-US"/>
              <a:t>Fourth level</a:t>
            </a:r>
          </a:p>
          <a:p>
            <a:pPr lvl="4"/>
            <a:r>
              <a:rPr lang="en-AU" altLang="en-US"/>
              <a:t>Fifth level</a:t>
            </a:r>
            <a:endParaRPr lang="en-US" altLang="en-US"/>
          </a:p>
        </p:txBody>
      </p:sp>
    </p:spTree>
    <p:extLst>
      <p:ext uri="{BB962C8B-B14F-4D97-AF65-F5344CB8AC3E}">
        <p14:creationId xmlns:p14="http://schemas.microsoft.com/office/powerpoint/2010/main" val="1727647551"/>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sldNum="0" hdr="0" ftr="0" dt="0"/>
  <p:txStyles>
    <p:titleStyle>
      <a:lvl1pPr algn="ctr" defTabSz="457200" rtl="0" eaLnBrk="0" fontAlgn="base" hangingPunct="0">
        <a:spcBef>
          <a:spcPct val="0"/>
        </a:spcBef>
        <a:spcAft>
          <a:spcPct val="0"/>
        </a:spcAft>
        <a:defRPr sz="4000" kern="1200" cap="all">
          <a:solidFill>
            <a:schemeClr val="tx1"/>
          </a:solidFill>
          <a:latin typeface="Arial"/>
          <a:ea typeface="MS PGothic" panose="020B0600070205080204" pitchFamily="34" charset="-128"/>
          <a:cs typeface="Arial"/>
        </a:defRPr>
      </a:lvl1pPr>
      <a:lvl2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2pPr>
      <a:lvl3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3pPr>
      <a:lvl4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4pPr>
      <a:lvl5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5pPr>
      <a:lvl6pPr marL="457200" algn="ctr" defTabSz="457200" rtl="0" fontAlgn="base">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fontAlgn="base">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fontAlgn="base">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fontAlgn="base">
        <a:spcBef>
          <a:spcPct val="0"/>
        </a:spcBef>
        <a:spcAft>
          <a:spcPct val="0"/>
        </a:spcAft>
        <a:defRPr sz="4000">
          <a:solidFill>
            <a:schemeClr val="tx1"/>
          </a:solidFill>
          <a:latin typeface="Arial" pitchFamily="34" charset="0"/>
          <a:ea typeface="ＭＳ Ｐゴシック" pitchFamily="1"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Arial"/>
          <a:ea typeface="MS PGothic" panose="020B0600070205080204" pitchFamily="34" charset="-128"/>
          <a:cs typeface="Arial"/>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MS PGothic" panose="020B0600070205080204" pitchFamily="34" charset="-128"/>
          <a:cs typeface="Arial"/>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Arial"/>
          <a:ea typeface="MS PGothic" panose="020B0600070205080204" pitchFamily="34" charset="-128"/>
          <a:cs typeface="Arial"/>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Arial"/>
          <a:ea typeface="MS PGothic" panose="020B0600070205080204" pitchFamily="34" charset="-128"/>
          <a:cs typeface="Arial"/>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Arial"/>
          <a:ea typeface="MS PGothic" panose="020B0600070205080204"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tm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1.bin"/><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e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9.wmf"/><Relationship Id="rId4"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1.wmf"/><Relationship Id="rId4"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12.wmf"/><Relationship Id="rId4" Type="http://schemas.openxmlformats.org/officeDocument/2006/relationships/oleObject" Target="../embeddings/oleObject6.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4.wmf"/><Relationship Id="rId4" Type="http://schemas.openxmlformats.org/officeDocument/2006/relationships/oleObject" Target="../embeddings/oleObject8.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19.wmf"/><Relationship Id="rId3" Type="http://schemas.openxmlformats.org/officeDocument/2006/relationships/notesSlide" Target="../notesSlides/notesSlide22.xml"/><Relationship Id="rId7" Type="http://schemas.openxmlformats.org/officeDocument/2006/relationships/image" Target="../media/image16.emf"/><Relationship Id="rId12"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0.bin"/><Relationship Id="rId11" Type="http://schemas.openxmlformats.org/officeDocument/2006/relationships/image" Target="../media/image18.wmf"/><Relationship Id="rId5" Type="http://schemas.openxmlformats.org/officeDocument/2006/relationships/image" Target="../media/image15.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7.w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20.wmf"/><Relationship Id="rId4" Type="http://schemas.openxmlformats.org/officeDocument/2006/relationships/oleObject" Target="../embeddings/oleObject14.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6.bin"/><Relationship Id="rId5" Type="http://schemas.openxmlformats.org/officeDocument/2006/relationships/image" Target="../media/image21.wmf"/><Relationship Id="rId4" Type="http://schemas.openxmlformats.org/officeDocument/2006/relationships/oleObject" Target="../embeddings/oleObject15.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4.emf"/><Relationship Id="rId4" Type="http://schemas.openxmlformats.org/officeDocument/2006/relationships/oleObject" Target="../embeddings/oleObject17.bin"/></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25.wmf"/><Relationship Id="rId4" Type="http://schemas.openxmlformats.org/officeDocument/2006/relationships/oleObject" Target="../embeddings/oleObject18.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0.bin"/><Relationship Id="rId5" Type="http://schemas.openxmlformats.org/officeDocument/2006/relationships/image" Target="../media/image26.wmf"/><Relationship Id="rId4" Type="http://schemas.openxmlformats.org/officeDocument/2006/relationships/oleObject" Target="../embeddings/oleObject19.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8.wmf"/><Relationship Id="rId4" Type="http://schemas.openxmlformats.org/officeDocument/2006/relationships/oleObject" Target="../embeddings/oleObject21.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30.tmp"/></Relationships>
</file>

<file path=ppt/slides/_rels/slide39.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32.emf"/><Relationship Id="rId4" Type="http://schemas.openxmlformats.org/officeDocument/2006/relationships/oleObject" Target="../embeddings/oleObject22.bin"/></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image" Target="../media/image33.wmf"/><Relationship Id="rId4" Type="http://schemas.openxmlformats.org/officeDocument/2006/relationships/oleObject" Target="../embeddings/oleObject23.bin"/></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notesSlide" Target="../notesSlides/notesSlide39.xml"/><Relationship Id="rId7" Type="http://schemas.openxmlformats.org/officeDocument/2006/relationships/image" Target="../media/image35.e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25.bin"/><Relationship Id="rId5" Type="http://schemas.openxmlformats.org/officeDocument/2006/relationships/image" Target="../media/image34.wmf"/><Relationship Id="rId4" Type="http://schemas.openxmlformats.org/officeDocument/2006/relationships/oleObject" Target="../embeddings/oleObject24.bin"/><Relationship Id="rId9" Type="http://schemas.openxmlformats.org/officeDocument/2006/relationships/image" Target="../media/image36.wmf"/></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vmlDrawing" Target="../drawings/vmlDrawing18.vml"/><Relationship Id="rId5" Type="http://schemas.openxmlformats.org/officeDocument/2006/relationships/image" Target="../media/image37.wmf"/><Relationship Id="rId4" Type="http://schemas.openxmlformats.org/officeDocument/2006/relationships/oleObject" Target="../embeddings/oleObject27.bin"/></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40.tmp"/></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image" Target="../media/image42.e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29.bin"/><Relationship Id="rId5" Type="http://schemas.openxmlformats.org/officeDocument/2006/relationships/image" Target="../media/image41.emf"/><Relationship Id="rId4" Type="http://schemas.openxmlformats.org/officeDocument/2006/relationships/oleObject" Target="../embeddings/oleObject28.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3.tmp"/><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44.emf"/><Relationship Id="rId4" Type="http://schemas.openxmlformats.org/officeDocument/2006/relationships/oleObject" Target="../embeddings/oleObject30.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vmlDrawing" Target="../drawings/vmlDrawing21.vml"/><Relationship Id="rId5" Type="http://schemas.openxmlformats.org/officeDocument/2006/relationships/image" Target="../media/image45.wmf"/><Relationship Id="rId4" Type="http://schemas.openxmlformats.org/officeDocument/2006/relationships/oleObject" Target="../embeddings/oleObject31.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46.wmf"/><Relationship Id="rId4" Type="http://schemas.openxmlformats.org/officeDocument/2006/relationships/oleObject" Target="../embeddings/oleObject32.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notesSlide" Target="../notesSlides/notesSlide51.xml"/><Relationship Id="rId7" Type="http://schemas.openxmlformats.org/officeDocument/2006/relationships/image" Target="../media/image48.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34.bin"/><Relationship Id="rId5" Type="http://schemas.openxmlformats.org/officeDocument/2006/relationships/image" Target="../media/image47.wmf"/><Relationship Id="rId4" Type="http://schemas.openxmlformats.org/officeDocument/2006/relationships/oleObject" Target="../embeddings/oleObject33.bin"/><Relationship Id="rId9" Type="http://schemas.openxmlformats.org/officeDocument/2006/relationships/image" Target="../media/image49.w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50.emf"/><Relationship Id="rId4" Type="http://schemas.openxmlformats.org/officeDocument/2006/relationships/oleObject" Target="../embeddings/oleObject36.bin"/></Relationships>
</file>

<file path=ppt/slides/_rels/slide5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51.wmf"/><Relationship Id="rId5" Type="http://schemas.openxmlformats.org/officeDocument/2006/relationships/oleObject" Target="../embeddings/oleObject37.bin"/><Relationship Id="rId4" Type="http://schemas.openxmlformats.org/officeDocument/2006/relationships/image" Target="../media/image52.png"/></Relationships>
</file>

<file path=ppt/slides/_rels/slide61.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52.tmp"/></Relationships>
</file>

<file path=ppt/slides/_rels/slide62.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notesSlide" Target="../notesSlides/notesSlide57.xml"/><Relationship Id="rId7"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53.wmf"/><Relationship Id="rId5" Type="http://schemas.openxmlformats.org/officeDocument/2006/relationships/oleObject" Target="../embeddings/oleObject38.bin"/><Relationship Id="rId4" Type="http://schemas.openxmlformats.org/officeDocument/2006/relationships/image" Target="../media/image63.png"/><Relationship Id="rId9" Type="http://schemas.openxmlformats.org/officeDocument/2006/relationships/image" Target="../media/image57.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image" Target="../media/image55.wmf"/><Relationship Id="rId4" Type="http://schemas.openxmlformats.org/officeDocument/2006/relationships/oleObject" Target="../embeddings/oleObject40.bin"/></Relationships>
</file>

<file path=ppt/slides/_rels/slide64.xml.rels><?xml version="1.0" encoding="UTF-8" standalone="yes"?>
<Relationships xmlns="http://schemas.openxmlformats.org/package/2006/relationships"><Relationship Id="rId3" Type="http://schemas.openxmlformats.org/officeDocument/2006/relationships/image" Target="../media/image56.tmp"/><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57.wmf"/><Relationship Id="rId4" Type="http://schemas.openxmlformats.org/officeDocument/2006/relationships/oleObject" Target="../embeddings/oleObject41.bin"/></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notesSlide" Target="../notesSlides/notesSlide62.xml"/><Relationship Id="rId7" Type="http://schemas.openxmlformats.org/officeDocument/2006/relationships/image" Target="../media/image59.w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43.bin"/><Relationship Id="rId5" Type="http://schemas.openxmlformats.org/officeDocument/2006/relationships/image" Target="../media/image58.wmf"/><Relationship Id="rId4" Type="http://schemas.openxmlformats.org/officeDocument/2006/relationships/oleObject" Target="../embeddings/oleObject42.bin"/><Relationship Id="rId9" Type="http://schemas.openxmlformats.org/officeDocument/2006/relationships/image" Target="../media/image57.wmf"/></Relationships>
</file>

<file path=ppt/slides/_rels/slide68.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61.wmf"/><Relationship Id="rId5" Type="http://schemas.openxmlformats.org/officeDocument/2006/relationships/oleObject" Target="../embeddings/oleObject45.bin"/><Relationship Id="rId4" Type="http://schemas.openxmlformats.org/officeDocument/2006/relationships/image" Target="../media/image72.png"/></Relationships>
</file>

<file path=ppt/slides/_rels/slide7.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64.png"/><Relationship Id="rId5" Type="http://schemas.openxmlformats.org/officeDocument/2006/relationships/image" Target="../media/image62.wmf"/><Relationship Id="rId4" Type="http://schemas.openxmlformats.org/officeDocument/2006/relationships/oleObject" Target="../embeddings/oleObject46.bin"/></Relationships>
</file>

<file path=ppt/slides/_rels/slide72.xml.rels><?xml version="1.0" encoding="UTF-8" standalone="yes"?>
<Relationships xmlns="http://schemas.openxmlformats.org/package/2006/relationships"><Relationship Id="rId3" Type="http://schemas.openxmlformats.org/officeDocument/2006/relationships/image" Target="../media/image65.tmp"/><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777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angle 5"/>
              <p:cNvSpPr>
                <a:spLocks noGrp="1" noChangeArrowheads="1"/>
              </p:cNvSpPr>
              <p:nvPr>
                <p:ph type="title"/>
              </p:nvPr>
            </p:nvSpPr>
            <p:spPr>
              <a:xfrm>
                <a:off x="467544" y="404664"/>
                <a:ext cx="7848872" cy="864096"/>
              </a:xfrm>
            </p:spPr>
            <p:txBody>
              <a:bodyPr vert="horz" lIns="91440" tIns="45720" rIns="91440" bIns="45720" rtlCol="0" anchor="ctr">
                <a:noAutofit/>
              </a:bodyPr>
              <a:lstStyle/>
              <a:p>
                <a:pPr algn="just"/>
                <a:r>
                  <a:rPr sz="3200" cap="none" dirty="0">
                    <a:solidFill>
                      <a:srgbClr val="EA0088"/>
                    </a:solidFill>
                    <a:latin typeface="Trebuchet MS" panose="020B0603020202020204" pitchFamily="34" charset="0"/>
                  </a:rPr>
                  <a:t>The sampling distribution of</a:t>
                </a:r>
                <a:r>
                  <a:rPr lang="ar-AE" altLang="en-US" sz="3200" dirty="0">
                    <a:solidFill>
                      <a:srgbClr val="EA0088"/>
                    </a:solidFill>
                  </a:rPr>
                  <a:t> </a:t>
                </a:r>
                <a14:m>
                  <m:oMath xmlns:m="http://schemas.openxmlformats.org/officeDocument/2006/math">
                    <m:sSub>
                      <m:sSubPr>
                        <m:ctrlPr>
                          <a:rPr lang="ar-AE" altLang="en-US" sz="3200" i="1">
                            <a:solidFill>
                              <a:srgbClr val="EA0088"/>
                            </a:solidFill>
                            <a:latin typeface="Cambria Math" panose="02040503050406030204" pitchFamily="18" charset="0"/>
                          </a:rPr>
                        </m:ctrlPr>
                      </m:sSubPr>
                      <m:e>
                        <m:acc>
                          <m:accPr>
                            <m:chr m:val="̅"/>
                            <m:ctrlPr>
                              <a:rPr lang="ar-AE" altLang="en-US" sz="3200" i="1">
                                <a:solidFill>
                                  <a:srgbClr val="EA0088"/>
                                </a:solidFill>
                                <a:latin typeface="Cambria Math" panose="02040503050406030204" pitchFamily="18" charset="0"/>
                              </a:rPr>
                            </m:ctrlPr>
                          </m:accPr>
                          <m:e>
                            <m:r>
                              <a:rPr lang="en-AU" altLang="en-US" sz="3200" i="1">
                                <a:solidFill>
                                  <a:srgbClr val="EA0088"/>
                                </a:solidFill>
                                <a:latin typeface="Cambria Math"/>
                              </a:rPr>
                              <m:t>𝑋</m:t>
                            </m:r>
                          </m:e>
                        </m:acc>
                      </m:e>
                      <m:sub>
                        <m:r>
                          <a:rPr lang="ar-AE" altLang="en-US" sz="3200" i="1">
                            <a:solidFill>
                              <a:srgbClr val="EA0088"/>
                            </a:solidFill>
                            <a:latin typeface="Cambria Math"/>
                          </a:rPr>
                          <m:t>1</m:t>
                        </m:r>
                      </m:sub>
                    </m:sSub>
                  </m:oMath>
                </a14:m>
                <a:r>
                  <a:rPr lang="ar-AE" altLang="en-US" sz="3200" dirty="0">
                    <a:solidFill>
                      <a:srgbClr val="EA0088"/>
                    </a:solidFill>
                    <a:latin typeface="Trebuchet MS" panose="020B0603020202020204" pitchFamily="34" charset="0"/>
                  </a:rPr>
                  <a:t>-</a:t>
                </a:r>
                <a14:m>
                  <m:oMath xmlns:m="http://schemas.openxmlformats.org/officeDocument/2006/math">
                    <m:sSub>
                      <m:sSubPr>
                        <m:ctrlPr>
                          <a:rPr lang="ar-AE" altLang="en-US" sz="3200" i="1">
                            <a:solidFill>
                              <a:srgbClr val="EA0088"/>
                            </a:solidFill>
                            <a:latin typeface="Cambria Math" panose="02040503050406030204" pitchFamily="18" charset="0"/>
                          </a:rPr>
                        </m:ctrlPr>
                      </m:sSubPr>
                      <m:e>
                        <m:acc>
                          <m:accPr>
                            <m:chr m:val="̅"/>
                            <m:ctrlPr>
                              <a:rPr lang="ar-AE" altLang="en-US" sz="3200" i="1">
                                <a:solidFill>
                                  <a:srgbClr val="EA0088"/>
                                </a:solidFill>
                                <a:latin typeface="Cambria Math" panose="02040503050406030204" pitchFamily="18" charset="0"/>
                              </a:rPr>
                            </m:ctrlPr>
                          </m:accPr>
                          <m:e>
                            <m:r>
                              <a:rPr lang="en-AU" altLang="en-US" sz="3200" i="1">
                                <a:solidFill>
                                  <a:srgbClr val="EA0088"/>
                                </a:solidFill>
                                <a:latin typeface="Cambria Math"/>
                              </a:rPr>
                              <m:t>𝑋</m:t>
                            </m:r>
                          </m:e>
                        </m:acc>
                      </m:e>
                      <m:sub>
                        <m:r>
                          <a:rPr lang="ar-AE" altLang="en-US" sz="3200" i="1">
                            <a:solidFill>
                              <a:srgbClr val="EA0088"/>
                            </a:solidFill>
                            <a:latin typeface="Cambria Math"/>
                          </a:rPr>
                          <m:t>2</m:t>
                        </m:r>
                      </m:sub>
                    </m:sSub>
                  </m:oMath>
                </a14:m>
                <a:endParaRPr lang="ar-AE" sz="3200" cap="none" dirty="0">
                  <a:solidFill>
                    <a:srgbClr val="EA0088"/>
                  </a:solidFill>
                  <a:latin typeface="Trebuchet MS" panose="020B0603020202020204" pitchFamily="34" charset="0"/>
                </a:endParaRPr>
              </a:p>
            </p:txBody>
          </p:sp>
        </mc:Choice>
        <mc:Fallback xmlns="">
          <p:sp>
            <p:nvSpPr>
              <p:cNvPr id="5" name="Rectangle 5"/>
              <p:cNvSpPr>
                <a:spLocks noGrp="1" noRot="1" noChangeAspect="1" noMove="1" noResize="1" noEditPoints="1" noAdjustHandles="1" noChangeArrowheads="1" noChangeShapeType="1" noTextEdit="1"/>
              </p:cNvSpPr>
              <p:nvPr>
                <p:ph type="title"/>
              </p:nvPr>
            </p:nvSpPr>
            <p:spPr>
              <a:xfrm>
                <a:off x="467544" y="404664"/>
                <a:ext cx="7848872" cy="864096"/>
              </a:xfrm>
              <a:blipFill rotWithShape="1">
                <a:blip r:embed="rId3" cstate="print"/>
                <a:stretch>
                  <a:fillRect l="-2020" b="-7042"/>
                </a:stretch>
              </a:blipFill>
            </p:spPr>
            <p:txBody>
              <a:bodyPr/>
              <a:lstStyle/>
              <a:p>
                <a:r>
                  <a:rPr lang="en-AU">
                    <a:noFill/>
                  </a:rPr>
                  <a:t> </a:t>
                </a:r>
              </a:p>
            </p:txBody>
          </p:sp>
        </mc:Fallback>
      </mc:AlternateContent>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10</a:t>
            </a:fld>
            <a:endParaRPr lang="en-AU" altLang="en-US" sz="1400" b="1" baseline="0" dirty="0">
              <a:latin typeface="Trebuchet MS" pitchFamily="34" charset="0"/>
            </a:endParaRPr>
          </a:p>
        </p:txBody>
      </p:sp>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720" y="2060848"/>
            <a:ext cx="7182520" cy="220337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4" name="Rectangle 5"/>
          <p:cNvSpPr>
            <a:spLocks noGrp="1" noChangeArrowheads="1"/>
          </p:cNvSpPr>
          <p:nvPr>
            <p:ph type="title"/>
          </p:nvPr>
        </p:nvSpPr>
        <p:spPr>
          <a:xfrm>
            <a:off x="179512" y="413792"/>
            <a:ext cx="8784976" cy="1143000"/>
          </a:xfrm>
        </p:spPr>
        <p:txBody>
          <a:bodyPr vert="horz" lIns="91440" tIns="45720" rIns="91440" bIns="45720" rtlCol="0" anchor="ctr">
            <a:noAutofit/>
          </a:bodyPr>
          <a:lstStyle/>
          <a:p>
            <a:pPr marL="898525" indent="-898525" algn="just"/>
            <a:r>
              <a:rPr lang="en-AU" altLang="en-US" sz="3200" cap="none" dirty="0">
                <a:solidFill>
                  <a:srgbClr val="EA0088"/>
                </a:solidFill>
                <a:latin typeface="Trebuchet MS" panose="020B0603020202020204" pitchFamily="34" charset="0"/>
              </a:rPr>
              <a:t>11.</a:t>
            </a:r>
            <a:r>
              <a:rPr altLang="en-US" sz="3200" cap="none" dirty="0">
                <a:solidFill>
                  <a:srgbClr val="EA0088"/>
                </a:solidFill>
                <a:latin typeface="Trebuchet MS" panose="020B0603020202020204" pitchFamily="34" charset="0"/>
              </a:rPr>
              <a:t>1 Estimating (</a:t>
            </a:r>
            <a:r>
              <a:rPr altLang="en-US" sz="3200" cap="none" dirty="0">
                <a:solidFill>
                  <a:srgbClr val="EA0088"/>
                </a:solidFill>
                <a:latin typeface="Trebuchet MS" panose="020B0603020202020204" pitchFamily="34" charset="0"/>
                <a:sym typeface="Symbol" pitchFamily="18" charset="2"/>
              </a:rPr>
              <a:t></a:t>
            </a:r>
            <a:r>
              <a:rPr altLang="en-US" sz="3200" cap="none" baseline="-25000" dirty="0">
                <a:solidFill>
                  <a:srgbClr val="EA0088"/>
                </a:solidFill>
                <a:latin typeface="Trebuchet MS" panose="020B0603020202020204" pitchFamily="34" charset="0"/>
                <a:sym typeface="Symbol" pitchFamily="18" charset="2"/>
              </a:rPr>
              <a:t>1</a:t>
            </a:r>
            <a:r>
              <a:rPr altLang="en-US" sz="3200" cap="none" dirty="0">
                <a:solidFill>
                  <a:srgbClr val="EA0088"/>
                </a:solidFill>
                <a:latin typeface="Trebuchet MS" panose="020B0603020202020204" pitchFamily="34" charset="0"/>
                <a:sym typeface="Symbol" pitchFamily="18" charset="2"/>
              </a:rPr>
              <a:t> – </a:t>
            </a:r>
            <a:r>
              <a:rPr altLang="en-US" sz="3200" cap="none" baseline="-25000" dirty="0">
                <a:solidFill>
                  <a:srgbClr val="EA0088"/>
                </a:solidFill>
                <a:latin typeface="Trebuchet MS" panose="020B0603020202020204" pitchFamily="34" charset="0"/>
                <a:sym typeface="Symbol" pitchFamily="18" charset="2"/>
              </a:rPr>
              <a:t>2</a:t>
            </a:r>
            <a:r>
              <a:rPr altLang="en-US" sz="3200" cap="none" dirty="0">
                <a:solidFill>
                  <a:srgbClr val="EA0088"/>
                </a:solidFill>
                <a:latin typeface="Trebuchet MS" panose="020B0603020202020204" pitchFamily="34" charset="0"/>
                <a:sym typeface="Symbol" pitchFamily="18" charset="2"/>
              </a:rPr>
              <a:t>) </a:t>
            </a:r>
            <a:r>
              <a:rPr altLang="en-US" sz="3200" cap="none" dirty="0">
                <a:solidFill>
                  <a:srgbClr val="EA0088"/>
                </a:solidFill>
                <a:latin typeface="Trebuchet MS" panose="020B0603020202020204" pitchFamily="34" charset="0"/>
              </a:rPr>
              <a:t>when </a:t>
            </a:r>
            <a:r>
              <a:rPr altLang="en-US" sz="3200" cap="none" dirty="0">
                <a:solidFill>
                  <a:srgbClr val="EA0088"/>
                </a:solidFill>
                <a:latin typeface="Trebuchet MS" panose="020B0603020202020204" pitchFamily="34" charset="0"/>
                <a:sym typeface="Symbol" pitchFamily="18" charset="2"/>
              </a:rPr>
              <a:t></a:t>
            </a:r>
            <a:r>
              <a:rPr altLang="en-US" sz="3200" cap="none" baseline="-25000" dirty="0">
                <a:solidFill>
                  <a:srgbClr val="EA0088"/>
                </a:solidFill>
                <a:latin typeface="Trebuchet MS" panose="020B0603020202020204" pitchFamily="34" charset="0"/>
                <a:sym typeface="Symbol" pitchFamily="18" charset="2"/>
              </a:rPr>
              <a:t>1</a:t>
            </a:r>
            <a:r>
              <a:rPr altLang="en-US" sz="3200" cap="none" baseline="30000" dirty="0">
                <a:solidFill>
                  <a:srgbClr val="EA0088"/>
                </a:solidFill>
                <a:latin typeface="Trebuchet MS" panose="020B0603020202020204" pitchFamily="34" charset="0"/>
                <a:sym typeface="Symbol" pitchFamily="18" charset="2"/>
              </a:rPr>
              <a:t>2</a:t>
            </a:r>
            <a:r>
              <a:rPr altLang="en-US" sz="3200" cap="none" dirty="0">
                <a:solidFill>
                  <a:srgbClr val="EA0088"/>
                </a:solidFill>
                <a:latin typeface="Trebuchet MS" panose="020B0603020202020204" pitchFamily="34" charset="0"/>
                <a:sym typeface="Symbol" pitchFamily="18" charset="2"/>
              </a:rPr>
              <a:t> and </a:t>
            </a:r>
            <a:r>
              <a:rPr altLang="en-US" sz="3200" cap="none" baseline="-25000" dirty="0">
                <a:solidFill>
                  <a:srgbClr val="EA0088"/>
                </a:solidFill>
                <a:latin typeface="Trebuchet MS" panose="020B0603020202020204" pitchFamily="34" charset="0"/>
                <a:sym typeface="Symbol" pitchFamily="18" charset="2"/>
              </a:rPr>
              <a:t>2</a:t>
            </a:r>
            <a:r>
              <a:rPr altLang="en-US" sz="3200" cap="none" baseline="30000" dirty="0">
                <a:solidFill>
                  <a:srgbClr val="EA0088"/>
                </a:solidFill>
                <a:latin typeface="Trebuchet MS" panose="020B0603020202020204" pitchFamily="34" charset="0"/>
                <a:sym typeface="Symbol" pitchFamily="18" charset="2"/>
              </a:rPr>
              <a:t>2</a:t>
            </a:r>
            <a:r>
              <a:rPr altLang="en-US" sz="3200" cap="none" dirty="0">
                <a:solidFill>
                  <a:srgbClr val="EA0088"/>
                </a:solidFill>
                <a:latin typeface="Trebuchet MS" panose="020B0603020202020204" pitchFamily="34" charset="0"/>
              </a:rPr>
              <a:t> are </a:t>
            </a:r>
            <a:r>
              <a:rPr lang="en-US" altLang="en-US" sz="3200" cap="none" dirty="0">
                <a:solidFill>
                  <a:srgbClr val="EA0088"/>
                </a:solidFill>
                <a:latin typeface="Trebuchet MS" panose="020B0603020202020204" pitchFamily="34" charset="0"/>
              </a:rPr>
              <a:t>k</a:t>
            </a:r>
            <a:r>
              <a:rPr altLang="en-US" sz="3200" cap="none" dirty="0">
                <a:solidFill>
                  <a:srgbClr val="EA0088"/>
                </a:solidFill>
                <a:latin typeface="Trebuchet MS" panose="020B0603020202020204" pitchFamily="34" charset="0"/>
              </a:rPr>
              <a:t>nown</a:t>
            </a:r>
          </a:p>
        </p:txBody>
      </p:sp>
      <p:sp>
        <p:nvSpPr>
          <p:cNvPr id="513026" name="Rectangle 2"/>
          <p:cNvSpPr>
            <a:spLocks noGrp="1" noChangeArrowheads="1"/>
          </p:cNvSpPr>
          <p:nvPr>
            <p:ph idx="1"/>
          </p:nvPr>
        </p:nvSpPr>
        <p:spPr>
          <a:xfrm>
            <a:off x="468312" y="1989138"/>
            <a:ext cx="8136135" cy="3960812"/>
          </a:xfrm>
        </p:spPr>
        <p:txBody>
          <a:bodyPr/>
          <a:lstStyle/>
          <a:p>
            <a:pPr marL="0" indent="0" algn="just">
              <a:spcAft>
                <a:spcPts val="1800"/>
              </a:spcAft>
              <a:buNone/>
            </a:pPr>
            <a:r>
              <a:rPr lang="en-US" altLang="en-US" sz="2600" dirty="0">
                <a:latin typeface="Trebuchet MS" panose="020B0603020202020204" pitchFamily="34" charset="0"/>
              </a:rPr>
              <a:t>We use the z-statistic for statistical inference.</a:t>
            </a:r>
          </a:p>
          <a:p>
            <a:pPr marL="0" indent="0" algn="just">
              <a:spcAft>
                <a:spcPts val="1800"/>
              </a:spcAft>
              <a:buNone/>
            </a:pPr>
            <a:r>
              <a:rPr lang="en-US" altLang="en-US" sz="2600" dirty="0">
                <a:latin typeface="Trebuchet MS" panose="020B0603020202020204" pitchFamily="34" charset="0"/>
              </a:rPr>
              <a:t>We construct a </a:t>
            </a:r>
            <a:r>
              <a:rPr lang="en-US" altLang="en-US" sz="2600" dirty="0" err="1">
                <a:solidFill>
                  <a:srgbClr val="00B050"/>
                </a:solidFill>
                <a:latin typeface="Trebuchet MS" panose="020B0603020202020204" pitchFamily="34" charset="0"/>
              </a:rPr>
              <a:t>standardised</a:t>
            </a:r>
            <a:r>
              <a:rPr lang="en-US" altLang="en-US" sz="2600" dirty="0">
                <a:solidFill>
                  <a:srgbClr val="00B050"/>
                </a:solidFill>
                <a:latin typeface="Trebuchet MS" panose="020B0603020202020204" pitchFamily="34" charset="0"/>
              </a:rPr>
              <a:t> z-statistic using known population variances , </a:t>
            </a:r>
            <a:r>
              <a:rPr lang="en-US" altLang="en-US" sz="2600" dirty="0">
                <a:solidFill>
                  <a:srgbClr val="00B050"/>
                </a:solidFill>
                <a:latin typeface="Trebuchet MS" panose="020B0603020202020204" pitchFamily="34" charset="0"/>
                <a:sym typeface="Symbol" pitchFamily="18" charset="2"/>
              </a:rPr>
              <a:t></a:t>
            </a:r>
            <a:r>
              <a:rPr lang="en-US" altLang="en-US" sz="2600" baseline="-25000" dirty="0">
                <a:solidFill>
                  <a:srgbClr val="00B050"/>
                </a:solidFill>
                <a:latin typeface="Trebuchet MS" panose="020B0603020202020204" pitchFamily="34" charset="0"/>
              </a:rPr>
              <a:t>1</a:t>
            </a:r>
            <a:r>
              <a:rPr lang="en-US" altLang="en-US" sz="2600" baseline="30000" dirty="0">
                <a:solidFill>
                  <a:srgbClr val="00B050"/>
                </a:solidFill>
                <a:latin typeface="Trebuchet MS" panose="020B0603020202020204" pitchFamily="34" charset="0"/>
              </a:rPr>
              <a:t>2 </a:t>
            </a:r>
            <a:r>
              <a:rPr lang="en-US" altLang="en-US" sz="2600" dirty="0">
                <a:solidFill>
                  <a:srgbClr val="00B050"/>
                </a:solidFill>
                <a:latin typeface="Trebuchet MS" panose="020B0603020202020204" pitchFamily="34" charset="0"/>
              </a:rPr>
              <a:t>and </a:t>
            </a:r>
            <a:r>
              <a:rPr lang="en-US" altLang="en-US" sz="2600" dirty="0">
                <a:solidFill>
                  <a:srgbClr val="00B050"/>
                </a:solidFill>
                <a:latin typeface="Trebuchet MS" panose="020B0603020202020204" pitchFamily="34" charset="0"/>
                <a:sym typeface="Symbol" pitchFamily="18" charset="2"/>
              </a:rPr>
              <a:t></a:t>
            </a:r>
            <a:r>
              <a:rPr lang="en-US" altLang="en-US" sz="2600" baseline="-25000" dirty="0">
                <a:solidFill>
                  <a:srgbClr val="00B050"/>
                </a:solidFill>
                <a:latin typeface="Trebuchet MS" panose="020B0603020202020204" pitchFamily="34" charset="0"/>
              </a:rPr>
              <a:t>2</a:t>
            </a:r>
            <a:r>
              <a:rPr lang="en-US" altLang="en-US" sz="2600" baseline="30000" dirty="0">
                <a:solidFill>
                  <a:srgbClr val="00B050"/>
                </a:solidFill>
                <a:latin typeface="Trebuchet MS" panose="020B0603020202020204" pitchFamily="34" charset="0"/>
              </a:rPr>
              <a:t>2</a:t>
            </a:r>
            <a:r>
              <a:rPr lang="en-US" altLang="en-US" sz="2600" dirty="0">
                <a:solidFill>
                  <a:srgbClr val="00B050"/>
                </a:solidFill>
                <a:latin typeface="Trebuchet MS" panose="020B0603020202020204" pitchFamily="34" charset="0"/>
              </a:rPr>
              <a:t>.</a:t>
            </a:r>
          </a:p>
          <a:p>
            <a:pPr marL="0" indent="0" algn="just">
              <a:spcAft>
                <a:spcPts val="1800"/>
              </a:spcAft>
              <a:buNone/>
            </a:pPr>
            <a:r>
              <a:rPr lang="en-US" altLang="en-US" sz="2600" dirty="0">
                <a:latin typeface="Trebuchet MS" panose="020B0603020202020204" pitchFamily="34" charset="0"/>
              </a:rPr>
              <a:t>However, the </a:t>
            </a:r>
            <a:r>
              <a:rPr lang="en-US" altLang="en-US" sz="2600" i="1" dirty="0">
                <a:latin typeface="Trebuchet MS" panose="020B0603020202020204" pitchFamily="34" charset="0"/>
              </a:rPr>
              <a:t>z</a:t>
            </a:r>
            <a:r>
              <a:rPr lang="en-US" altLang="en-US" sz="2600" dirty="0">
                <a:latin typeface="Trebuchet MS" panose="020B0603020202020204" pitchFamily="34" charset="0"/>
              </a:rPr>
              <a:t>-statistic is hardly used in many practical applications, because the population variances are not usually known.</a:t>
            </a:r>
          </a:p>
          <a:p>
            <a:pPr algn="just"/>
            <a:endParaRPr lang="en-US" altLang="en-US" sz="2600" baseline="30000" dirty="0">
              <a:latin typeface="Trebuchet MS" panose="020B0603020202020204" pitchFamily="34" charset="0"/>
            </a:endParaRPr>
          </a:p>
        </p:txBody>
      </p:sp>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11</a:t>
            </a:fld>
            <a:endParaRPr lang="en-AU" altLang="en-US" sz="1400" b="1" baseline="0" dirty="0">
              <a:latin typeface="Trebuchet MS"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13026">
                                            <p:txEl>
                                              <p:pRg st="0" end="0"/>
                                            </p:txEl>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13026">
                                            <p:txEl>
                                              <p:pRg st="1" end="1"/>
                                            </p:txEl>
                                          </p:spTgt>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5130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6" grpId="0" build="p" autoUpdateAnimBg="0"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Rectangle 5"/>
          <p:cNvSpPr>
            <a:spLocks noGrp="1" noChangeArrowheads="1"/>
          </p:cNvSpPr>
          <p:nvPr>
            <p:ph type="title"/>
          </p:nvPr>
        </p:nvSpPr>
        <p:spPr>
          <a:xfrm>
            <a:off x="395288" y="188913"/>
            <a:ext cx="8353425" cy="1143000"/>
          </a:xfrm>
        </p:spPr>
        <p:txBody>
          <a:bodyPr vert="horz" lIns="91440" tIns="45720" rIns="91440" bIns="45720" rtlCol="0" anchor="ctr">
            <a:noAutofit/>
          </a:bodyPr>
          <a:lstStyle/>
          <a:p>
            <a:pPr algn="just"/>
            <a:r>
              <a:rPr lang="en-AU" sz="3200" cap="none" dirty="0">
                <a:solidFill>
                  <a:srgbClr val="EA0088"/>
                </a:solidFill>
                <a:latin typeface="Trebuchet MS" panose="020B0603020202020204" pitchFamily="34" charset="0"/>
              </a:rPr>
              <a:t>Standardised</a:t>
            </a:r>
            <a:r>
              <a:rPr sz="3200" cap="none" dirty="0">
                <a:solidFill>
                  <a:srgbClr val="EA0088"/>
                </a:solidFill>
                <a:latin typeface="Trebuchet MS" panose="020B0603020202020204" pitchFamily="34" charset="0"/>
              </a:rPr>
              <a:t> z-statistic when </a:t>
            </a:r>
            <a:r>
              <a:rPr sz="3200" cap="none" dirty="0">
                <a:solidFill>
                  <a:srgbClr val="EA0088"/>
                </a:solidFill>
                <a:latin typeface="Trebuchet MS" panose="020B0603020202020204" pitchFamily="34" charset="0"/>
                <a:sym typeface="Symbol" charset="0"/>
              </a:rPr>
              <a:t></a:t>
            </a:r>
            <a:r>
              <a:rPr sz="3200" cap="none" baseline="-25000" dirty="0">
                <a:solidFill>
                  <a:srgbClr val="EA0088"/>
                </a:solidFill>
                <a:latin typeface="Trebuchet MS" panose="020B0603020202020204" pitchFamily="34" charset="0"/>
                <a:sym typeface="Symbol" charset="0"/>
              </a:rPr>
              <a:t>1</a:t>
            </a:r>
            <a:r>
              <a:rPr sz="3200" cap="none" baseline="30000" dirty="0">
                <a:solidFill>
                  <a:srgbClr val="EA0088"/>
                </a:solidFill>
                <a:latin typeface="Trebuchet MS" panose="020B0603020202020204" pitchFamily="34" charset="0"/>
                <a:sym typeface="Symbol" charset="0"/>
              </a:rPr>
              <a:t>2</a:t>
            </a:r>
            <a:r>
              <a:rPr sz="3200" cap="none" dirty="0">
                <a:solidFill>
                  <a:srgbClr val="EA0088"/>
                </a:solidFill>
                <a:latin typeface="Trebuchet MS" panose="020B0603020202020204" pitchFamily="34" charset="0"/>
                <a:sym typeface="Symbol" charset="0"/>
              </a:rPr>
              <a:t> and </a:t>
            </a:r>
            <a:r>
              <a:rPr sz="3200" cap="none" baseline="-25000" dirty="0">
                <a:solidFill>
                  <a:srgbClr val="EA0088"/>
                </a:solidFill>
                <a:latin typeface="Trebuchet MS" panose="020B0603020202020204" pitchFamily="34" charset="0"/>
                <a:sym typeface="Symbol" charset="0"/>
              </a:rPr>
              <a:t>2</a:t>
            </a:r>
            <a:r>
              <a:rPr sz="3200" cap="none" baseline="30000" dirty="0">
                <a:solidFill>
                  <a:srgbClr val="EA0088"/>
                </a:solidFill>
                <a:latin typeface="Trebuchet MS" panose="020B0603020202020204" pitchFamily="34" charset="0"/>
                <a:sym typeface="Symbol" charset="0"/>
              </a:rPr>
              <a:t>2</a:t>
            </a:r>
            <a:r>
              <a:rPr sz="3200" cap="none" dirty="0">
                <a:solidFill>
                  <a:srgbClr val="EA0088"/>
                </a:solidFill>
                <a:latin typeface="Trebuchet MS" panose="020B0603020202020204" pitchFamily="34" charset="0"/>
              </a:rPr>
              <a:t> are </a:t>
            </a:r>
            <a:r>
              <a:rPr lang="en-US" sz="3200" cap="none" dirty="0">
                <a:solidFill>
                  <a:srgbClr val="EA0088"/>
                </a:solidFill>
                <a:latin typeface="Trebuchet MS" panose="020B0603020202020204" pitchFamily="34" charset="0"/>
              </a:rPr>
              <a:t>k</a:t>
            </a:r>
            <a:r>
              <a:rPr sz="3200" cap="none" dirty="0">
                <a:solidFill>
                  <a:srgbClr val="EA0088"/>
                </a:solidFill>
                <a:latin typeface="Trebuchet MS" panose="020B0603020202020204" pitchFamily="34" charset="0"/>
              </a:rPr>
              <a:t>nown</a:t>
            </a:r>
          </a:p>
        </p:txBody>
      </p:sp>
      <mc:AlternateContent xmlns:mc="http://schemas.openxmlformats.org/markup-compatibility/2006" xmlns:a14="http://schemas.microsoft.com/office/drawing/2010/main">
        <mc:Choice Requires="a14">
          <p:sp>
            <p:nvSpPr>
              <p:cNvPr id="3077" name="Rectangle 2"/>
              <p:cNvSpPr>
                <a:spLocks noGrp="1" noChangeArrowheads="1"/>
              </p:cNvSpPr>
              <p:nvPr>
                <p:ph idx="1"/>
              </p:nvPr>
            </p:nvSpPr>
            <p:spPr>
              <a:xfrm>
                <a:off x="467544" y="1484313"/>
                <a:ext cx="8281169" cy="3240087"/>
              </a:xfrm>
            </p:spPr>
            <p:txBody>
              <a:bodyPr/>
              <a:lstStyle/>
              <a:p>
                <a:pPr marL="0" indent="0" algn="just">
                  <a:buNone/>
                </a:pPr>
                <a:r>
                  <a:rPr lang="en-US" altLang="en-US" sz="2400" dirty="0">
                    <a:solidFill>
                      <a:srgbClr val="002060"/>
                    </a:solidFill>
                    <a:latin typeface="Trebuchet MS" panose="020B0603020202020204" pitchFamily="34" charset="0"/>
                  </a:rPr>
                  <a:t>If the sampling distribution of </a:t>
                </a:r>
                <a14:m>
                  <m:oMath xmlns:m="http://schemas.openxmlformats.org/officeDocument/2006/math">
                    <m:sSub>
                      <m:sSubPr>
                        <m:ctrlPr>
                          <a:rPr lang="en-US" altLang="en-US" sz="2400" i="1" smtClean="0">
                            <a:solidFill>
                              <a:schemeClr val="tx1"/>
                            </a:solidFill>
                            <a:latin typeface="Cambria Math" panose="02040503050406030204" pitchFamily="18" charset="0"/>
                          </a:rPr>
                        </m:ctrlPr>
                      </m:sSubPr>
                      <m:e>
                        <m:acc>
                          <m:accPr>
                            <m:chr m:val="̅"/>
                            <m:ctrlPr>
                              <a:rPr lang="en-US" altLang="en-US" sz="2400" i="1">
                                <a:solidFill>
                                  <a:schemeClr val="tx1"/>
                                </a:solidFill>
                                <a:latin typeface="Cambria Math" panose="02040503050406030204" pitchFamily="18" charset="0"/>
                              </a:rPr>
                            </m:ctrlPr>
                          </m:accPr>
                          <m:e>
                            <m:r>
                              <a:rPr lang="en-AU" altLang="en-US" sz="2400" i="1">
                                <a:solidFill>
                                  <a:schemeClr val="tx1"/>
                                </a:solidFill>
                                <a:latin typeface="Cambria Math"/>
                              </a:rPr>
                              <m:t>𝑋</m:t>
                            </m:r>
                          </m:e>
                        </m:acc>
                      </m:e>
                      <m:sub>
                        <m:r>
                          <a:rPr lang="en-AU" altLang="en-US" sz="2400" i="1">
                            <a:solidFill>
                              <a:schemeClr val="tx1"/>
                            </a:solidFill>
                            <a:latin typeface="Cambria Math"/>
                          </a:rPr>
                          <m:t>1</m:t>
                        </m:r>
                      </m:sub>
                    </m:sSub>
                  </m:oMath>
                </a14:m>
                <a:r>
                  <a:rPr lang="en-US" altLang="en-US" sz="2400" dirty="0">
                    <a:solidFill>
                      <a:schemeClr val="tx1"/>
                    </a:solidFill>
                    <a:latin typeface="Trebuchet MS" panose="020B0603020202020204" pitchFamily="34" charset="0"/>
                  </a:rPr>
                  <a:t>-</a:t>
                </a:r>
                <a14:m>
                  <m:oMath xmlns:m="http://schemas.openxmlformats.org/officeDocument/2006/math">
                    <m:sSub>
                      <m:sSubPr>
                        <m:ctrlPr>
                          <a:rPr lang="en-US" altLang="en-US" sz="2400" i="1">
                            <a:solidFill>
                              <a:schemeClr val="tx1"/>
                            </a:solidFill>
                            <a:latin typeface="Cambria Math" panose="02040503050406030204" pitchFamily="18" charset="0"/>
                          </a:rPr>
                        </m:ctrlPr>
                      </m:sSubPr>
                      <m:e>
                        <m:acc>
                          <m:accPr>
                            <m:chr m:val="̅"/>
                            <m:ctrlPr>
                              <a:rPr lang="en-US" altLang="en-US" sz="2400" i="1">
                                <a:solidFill>
                                  <a:schemeClr val="tx1"/>
                                </a:solidFill>
                                <a:latin typeface="Cambria Math" panose="02040503050406030204" pitchFamily="18" charset="0"/>
                              </a:rPr>
                            </m:ctrlPr>
                          </m:accPr>
                          <m:e>
                            <m:r>
                              <a:rPr lang="en-AU" altLang="en-US" sz="2400" i="1">
                                <a:solidFill>
                                  <a:schemeClr val="tx1"/>
                                </a:solidFill>
                                <a:latin typeface="Cambria Math"/>
                              </a:rPr>
                              <m:t>𝑋</m:t>
                            </m:r>
                          </m:e>
                        </m:acc>
                      </m:e>
                      <m:sub>
                        <m:r>
                          <a:rPr lang="en-AU" altLang="en-US" sz="2400" i="1">
                            <a:solidFill>
                              <a:schemeClr val="tx1"/>
                            </a:solidFill>
                            <a:latin typeface="Cambria Math"/>
                          </a:rPr>
                          <m:t>2</m:t>
                        </m:r>
                      </m:sub>
                    </m:sSub>
                  </m:oMath>
                </a14:m>
                <a:r>
                  <a:rPr lang="en-US" altLang="en-US" sz="2400" dirty="0">
                    <a:solidFill>
                      <a:srgbClr val="002060"/>
                    </a:solidFill>
                    <a:latin typeface="Trebuchet MS" panose="020B0603020202020204" pitchFamily="34" charset="0"/>
                  </a:rPr>
                  <a:t>is normal or approximately normal, we can write:</a:t>
                </a:r>
              </a:p>
              <a:p>
                <a:pPr marL="0" indent="0" algn="just">
                  <a:buNone/>
                </a:pPr>
                <a:endParaRPr lang="en-US" altLang="en-US" sz="2400" dirty="0">
                  <a:solidFill>
                    <a:srgbClr val="002060"/>
                  </a:solidFill>
                  <a:latin typeface="Trebuchet MS" panose="020B0603020202020204" pitchFamily="34" charset="0"/>
                </a:endParaRPr>
              </a:p>
              <a:p>
                <a:pPr marL="0" indent="0" algn="just">
                  <a:buNone/>
                </a:pPr>
                <a:endParaRPr lang="en-US" altLang="en-US" sz="2400" dirty="0">
                  <a:solidFill>
                    <a:srgbClr val="002060"/>
                  </a:solidFill>
                  <a:latin typeface="Trebuchet MS" panose="020B0603020202020204" pitchFamily="34" charset="0"/>
                </a:endParaRPr>
              </a:p>
              <a:p>
                <a:pPr marL="0" indent="0" algn="just">
                  <a:buNone/>
                </a:pPr>
                <a:endParaRPr lang="en-US" altLang="en-US" sz="2400" dirty="0">
                  <a:solidFill>
                    <a:srgbClr val="002060"/>
                  </a:solidFill>
                  <a:latin typeface="Trebuchet MS" panose="020B0603020202020204" pitchFamily="34" charset="0"/>
                </a:endParaRPr>
              </a:p>
              <a:p>
                <a:pPr marL="0" indent="0" algn="just">
                  <a:buNone/>
                </a:pPr>
                <a:endParaRPr lang="en-US" altLang="en-US" sz="2400" dirty="0">
                  <a:solidFill>
                    <a:srgbClr val="002060"/>
                  </a:solidFill>
                  <a:latin typeface="Trebuchet MS" panose="020B0603020202020204" pitchFamily="34" charset="0"/>
                </a:endParaRPr>
              </a:p>
              <a:p>
                <a:pPr marL="0" indent="0" algn="just">
                  <a:spcAft>
                    <a:spcPts val="1800"/>
                  </a:spcAft>
                  <a:buNone/>
                  <a:tabLst>
                    <a:tab pos="355600" algn="l"/>
                  </a:tabLst>
                </a:pPr>
                <a:r>
                  <a:rPr lang="en-US" altLang="en-US" sz="2400" dirty="0">
                    <a:solidFill>
                      <a:srgbClr val="002060"/>
                    </a:solidFill>
                    <a:latin typeface="Trebuchet MS" panose="020B0603020202020204" pitchFamily="34" charset="0"/>
                  </a:rPr>
                  <a:t>which is a standard normal random variable.</a:t>
                </a:r>
              </a:p>
              <a:p>
                <a:pPr marL="0" indent="0" algn="just">
                  <a:buNone/>
                </a:pPr>
                <a:r>
                  <a:rPr lang="en-US" altLang="en-US" sz="2400" dirty="0">
                    <a:latin typeface="Trebuchet MS"/>
                    <a:cs typeface="Trebuchet MS"/>
                  </a:rPr>
                  <a:t>Z can be used to build a confidence interval for </a:t>
                </a:r>
                <a:r>
                  <a:rPr lang="en-US" altLang="en-US" sz="2400" dirty="0">
                    <a:latin typeface="Trebuchet MS"/>
                    <a:cs typeface="Trebuchet MS"/>
                    <a:sym typeface="Symbol"/>
                  </a:rPr>
                  <a:t></a:t>
                </a:r>
                <a:r>
                  <a:rPr lang="en-US" altLang="en-US" sz="2400" baseline="-25000" dirty="0">
                    <a:latin typeface="Trebuchet MS"/>
                    <a:cs typeface="Trebuchet MS"/>
                  </a:rPr>
                  <a:t>1</a:t>
                </a:r>
                <a:r>
                  <a:rPr lang="en-US" altLang="en-US" sz="2400" dirty="0">
                    <a:latin typeface="Trebuchet MS"/>
                    <a:cs typeface="Trebuchet MS"/>
                  </a:rPr>
                  <a:t> – </a:t>
                </a:r>
                <a:r>
                  <a:rPr lang="en-US" altLang="en-US" sz="2400" dirty="0">
                    <a:latin typeface="Trebuchet MS"/>
                    <a:cs typeface="Trebuchet MS"/>
                    <a:sym typeface="Symbol"/>
                  </a:rPr>
                  <a:t></a:t>
                </a:r>
                <a:r>
                  <a:rPr lang="en-US" altLang="en-US" sz="2400" baseline="-25000" dirty="0">
                    <a:latin typeface="Trebuchet MS"/>
                    <a:cs typeface="Trebuchet MS"/>
                  </a:rPr>
                  <a:t>2</a:t>
                </a:r>
                <a:r>
                  <a:rPr lang="en-US" altLang="en-US" sz="2400" dirty="0">
                    <a:latin typeface="Trebuchet MS"/>
                    <a:cs typeface="Trebuchet MS"/>
                  </a:rPr>
                  <a:t>  as we did for </a:t>
                </a:r>
                <a:r>
                  <a:rPr lang="en-US" altLang="en-US" sz="2400" dirty="0">
                    <a:latin typeface="Trebuchet MS"/>
                    <a:cs typeface="Trebuchet MS"/>
                    <a:sym typeface="Symbol"/>
                  </a:rPr>
                  <a:t></a:t>
                </a:r>
                <a:r>
                  <a:rPr lang="en-US" altLang="en-US" sz="2400" dirty="0">
                    <a:latin typeface="Trebuchet MS"/>
                    <a:cs typeface="Trebuchet MS"/>
                  </a:rPr>
                  <a:t> in Chapter 10. </a:t>
                </a:r>
              </a:p>
              <a:p>
                <a:pPr marL="0" indent="0" algn="just">
                  <a:buNone/>
                </a:pPr>
                <a:endParaRPr lang="en-US" altLang="en-US" sz="2400" dirty="0">
                  <a:solidFill>
                    <a:srgbClr val="002060"/>
                  </a:solidFill>
                  <a:latin typeface="Trebuchet MS" panose="020B0603020202020204" pitchFamily="34" charset="0"/>
                </a:endParaRPr>
              </a:p>
            </p:txBody>
          </p:sp>
        </mc:Choice>
        <mc:Fallback xmlns="">
          <p:sp>
            <p:nvSpPr>
              <p:cNvPr id="3077" name="Rectangle 2"/>
              <p:cNvSpPr>
                <a:spLocks noGrp="1" noRot="1" noChangeAspect="1" noMove="1" noResize="1" noEditPoints="1" noAdjustHandles="1" noChangeArrowheads="1" noChangeShapeType="1" noTextEdit="1"/>
              </p:cNvSpPr>
              <p:nvPr>
                <p:ph idx="1"/>
              </p:nvPr>
            </p:nvSpPr>
            <p:spPr>
              <a:xfrm>
                <a:off x="467544" y="1484313"/>
                <a:ext cx="8281169" cy="3240087"/>
              </a:xfrm>
              <a:blipFill rotWithShape="0">
                <a:blip r:embed="rId4"/>
                <a:stretch>
                  <a:fillRect l="-1178" t="-1504" r="-1105" b="-29135"/>
                </a:stretch>
              </a:blipFill>
            </p:spPr>
            <p:txBody>
              <a:bodyPr/>
              <a:lstStyle/>
              <a:p>
                <a:r>
                  <a:rPr lang="en-AU">
                    <a:noFill/>
                  </a:rPr>
                  <a:t> </a:t>
                </a:r>
              </a:p>
            </p:txBody>
          </p:sp>
        </mc:Fallback>
      </mc:AlternateContent>
      <p:graphicFrame>
        <p:nvGraphicFramePr>
          <p:cNvPr id="507907" name="Object 3"/>
          <p:cNvGraphicFramePr>
            <a:graphicFrameLocks noChangeAspect="1"/>
          </p:cNvGraphicFramePr>
          <p:nvPr>
            <p:extLst>
              <p:ext uri="{D42A27DB-BD31-4B8C-83A1-F6EECF244321}">
                <p14:modId xmlns:p14="http://schemas.microsoft.com/office/powerpoint/2010/main" val="596405474"/>
              </p:ext>
            </p:extLst>
          </p:nvPr>
        </p:nvGraphicFramePr>
        <p:xfrm>
          <a:off x="1811338" y="2470150"/>
          <a:ext cx="3289300" cy="1365250"/>
        </p:xfrm>
        <a:graphic>
          <a:graphicData uri="http://schemas.openxmlformats.org/presentationml/2006/ole">
            <mc:AlternateContent xmlns:mc="http://schemas.openxmlformats.org/markup-compatibility/2006">
              <mc:Choice xmlns:v="urn:schemas-microsoft-com:vml" Requires="v">
                <p:oleObj spid="_x0000_s16532" name="Equation" r:id="rId5" imgW="1511280" imgH="660240" progId="Equation.DSMT4">
                  <p:embed/>
                </p:oleObj>
              </mc:Choice>
              <mc:Fallback>
                <p:oleObj name="Equation" r:id="rId5" imgW="1511280" imgH="660240" progId="Equation.DSMT4">
                  <p:embed/>
                  <p:pic>
                    <p:nvPicPr>
                      <p:cNvPr id="0" name="Picture 129"/>
                      <p:cNvPicPr>
                        <a:picLocks noChangeAspect="1" noChangeArrowheads="1"/>
                      </p:cNvPicPr>
                      <p:nvPr/>
                    </p:nvPicPr>
                    <p:blipFill>
                      <a:blip r:embed="rId6"/>
                      <a:srcRect/>
                      <a:stretch>
                        <a:fillRect/>
                      </a:stretch>
                    </p:blipFill>
                    <p:spPr bwMode="auto">
                      <a:xfrm>
                        <a:off x="1811338" y="2470150"/>
                        <a:ext cx="3289300" cy="1365250"/>
                      </a:xfrm>
                      <a:prstGeom prst="rect">
                        <a:avLst/>
                      </a:prstGeom>
                      <a:solidFill>
                        <a:srgbClr val="F1D7EC"/>
                      </a:solidFill>
                      <a:ln w="9525">
                        <a:solidFill>
                          <a:schemeClr val="tx1"/>
                        </a:solidFill>
                        <a:miter lim="800000"/>
                        <a:headEnd/>
                        <a:tailEnd/>
                      </a:ln>
                      <a:effectLst>
                        <a:outerShdw dist="71842" dir="2700000" algn="ctr" rotWithShape="0">
                          <a:srgbClr val="0066FF">
                            <a:alpha val="74997"/>
                          </a:srgbClr>
                        </a:outerShdw>
                      </a:effectLst>
                    </p:spPr>
                  </p:pic>
                </p:oleObj>
              </mc:Fallback>
            </mc:AlternateContent>
          </a:graphicData>
        </a:graphic>
      </p:graphicFrame>
      <p:sp>
        <p:nvSpPr>
          <p:cNvPr id="507909" name="Rectangle 5"/>
          <p:cNvSpPr>
            <a:spLocks noChangeArrowheads="1"/>
          </p:cNvSpPr>
          <p:nvPr/>
        </p:nvSpPr>
        <p:spPr bwMode="auto">
          <a:xfrm>
            <a:off x="688032" y="4666456"/>
            <a:ext cx="8276456"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pPr marL="457200" indent="-457200">
              <a:spcBef>
                <a:spcPct val="20000"/>
              </a:spcBef>
              <a:buFont typeface="Arial"/>
              <a:buChar char="•"/>
            </a:pPr>
            <a:endParaRPr lang="en-US" altLang="en-US" baseline="0" dirty="0">
              <a:latin typeface="Trebuchet MS"/>
              <a:cs typeface="Trebuchet MS"/>
            </a:endParaRPr>
          </a:p>
        </p:txBody>
      </p:sp>
      <p:sp>
        <p:nvSpPr>
          <p:cNvPr id="8"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12</a:t>
            </a:fld>
            <a:endParaRPr lang="en-AU" altLang="en-US" sz="1400" b="1" baseline="0" dirty="0">
              <a:latin typeface="Trebuchet MS"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507907"/>
                                        </p:tgtEl>
                                        <p:attrNameLst>
                                          <p:attrName>style.visibility</p:attrName>
                                        </p:attrNameLst>
                                      </p:cBhvr>
                                      <p:to>
                                        <p:strVal val="visible"/>
                                      </p:to>
                                    </p:set>
                                    <p:anim calcmode="lin" valueType="num">
                                      <p:cBhvr additive="base">
                                        <p:cTn id="11" dur="500" fill="hold"/>
                                        <p:tgtEl>
                                          <p:spTgt spid="507907"/>
                                        </p:tgtEl>
                                        <p:attrNameLst>
                                          <p:attrName>ppt_x</p:attrName>
                                        </p:attrNameLst>
                                      </p:cBhvr>
                                      <p:tavLst>
                                        <p:tav tm="0">
                                          <p:val>
                                            <p:strVal val="0-#ppt_w/2"/>
                                          </p:val>
                                        </p:tav>
                                        <p:tav tm="100000">
                                          <p:val>
                                            <p:strVal val="#ppt_x"/>
                                          </p:val>
                                        </p:tav>
                                      </p:tavLst>
                                    </p:anim>
                                    <p:anim calcmode="lin" valueType="num">
                                      <p:cBhvr additive="base">
                                        <p:cTn id="12" dur="500" fill="hold"/>
                                        <p:tgtEl>
                                          <p:spTgt spid="507907"/>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07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77">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nodePh="1">
                                  <p:stCondLst>
                                    <p:cond delay="0"/>
                                  </p:stCondLst>
                                  <p:endCondLst>
                                    <p:cond evt="begin" delay="0">
                                      <p:tn val="23"/>
                                    </p:cond>
                                  </p:endCondLst>
                                  <p:childTnLst>
                                    <p:set>
                                      <p:cBhvr>
                                        <p:cTn id="24" dur="1" fill="hold">
                                          <p:stCondLst>
                                            <p:cond delay="0"/>
                                          </p:stCondLst>
                                        </p:cTn>
                                        <p:tgtEl>
                                          <p:spTgt spid="507909"/>
                                        </p:tgtEl>
                                        <p:attrNameLst>
                                          <p:attrName>style.visibility</p:attrName>
                                        </p:attrNameLst>
                                      </p:cBhvr>
                                      <p:to>
                                        <p:strVal val="visible"/>
                                      </p:to>
                                    </p:set>
                                    <p:anim calcmode="lin" valueType="num">
                                      <p:cBhvr additive="base">
                                        <p:cTn id="25" dur="500" fill="hold"/>
                                        <p:tgtEl>
                                          <p:spTgt spid="507909"/>
                                        </p:tgtEl>
                                        <p:attrNameLst>
                                          <p:attrName>ppt_x</p:attrName>
                                        </p:attrNameLst>
                                      </p:cBhvr>
                                      <p:tavLst>
                                        <p:tav tm="0">
                                          <p:val>
                                            <p:strVal val="0-#ppt_w/2"/>
                                          </p:val>
                                        </p:tav>
                                        <p:tav tm="100000">
                                          <p:val>
                                            <p:strVal val="#ppt_x"/>
                                          </p:val>
                                        </p:tav>
                                      </p:tavLst>
                                    </p:anim>
                                    <p:anim calcmode="lin" valueType="num">
                                      <p:cBhvr additive="base">
                                        <p:cTn id="26" dur="500" fill="hold"/>
                                        <p:tgtEl>
                                          <p:spTgt spid="5079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9"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5"/>
          <p:cNvSpPr>
            <a:spLocks noGrp="1" noChangeArrowheads="1"/>
          </p:cNvSpPr>
          <p:nvPr>
            <p:ph type="title"/>
          </p:nvPr>
        </p:nvSpPr>
        <p:spPr>
          <a:xfrm>
            <a:off x="395288" y="333375"/>
            <a:ext cx="8748712" cy="1143000"/>
          </a:xfrm>
        </p:spPr>
        <p:txBody>
          <a:bodyPr vert="horz" lIns="91440" tIns="45720" rIns="91440" bIns="45720" rtlCol="0" anchor="ctr">
            <a:noAutofit/>
          </a:bodyPr>
          <a:lstStyle/>
          <a:p>
            <a:pPr algn="l"/>
            <a:r>
              <a:rPr altLang="en-US" sz="3200" cap="none" dirty="0">
                <a:solidFill>
                  <a:srgbClr val="EA0088"/>
                </a:solidFill>
                <a:latin typeface="Trebuchet MS" panose="020B0603020202020204" pitchFamily="34" charset="0"/>
              </a:rPr>
              <a:t>Estimating (</a:t>
            </a:r>
            <a:r>
              <a:rPr altLang="en-US" sz="3200" cap="none" dirty="0">
                <a:solidFill>
                  <a:srgbClr val="EA0088"/>
                </a:solidFill>
                <a:latin typeface="Trebuchet MS" panose="020B0603020202020204" pitchFamily="34" charset="0"/>
                <a:sym typeface="Symbol" pitchFamily="18" charset="2"/>
              </a:rPr>
              <a:t></a:t>
            </a:r>
            <a:r>
              <a:rPr altLang="en-US" sz="3200" cap="none" baseline="-25000" dirty="0">
                <a:solidFill>
                  <a:srgbClr val="EA0088"/>
                </a:solidFill>
                <a:latin typeface="Trebuchet MS" panose="020B0603020202020204" pitchFamily="34" charset="0"/>
                <a:sym typeface="Symbol" pitchFamily="18" charset="2"/>
              </a:rPr>
              <a:t>1</a:t>
            </a:r>
            <a:r>
              <a:rPr altLang="en-US" sz="3200" cap="none" dirty="0">
                <a:solidFill>
                  <a:srgbClr val="EA0088"/>
                </a:solidFill>
                <a:latin typeface="Trebuchet MS" panose="020B0603020202020204" pitchFamily="34" charset="0"/>
                <a:sym typeface="Symbol" pitchFamily="18" charset="2"/>
              </a:rPr>
              <a:t> – </a:t>
            </a:r>
            <a:r>
              <a:rPr altLang="en-US" sz="3200" cap="none" baseline="-25000" dirty="0">
                <a:solidFill>
                  <a:srgbClr val="EA0088"/>
                </a:solidFill>
                <a:latin typeface="Trebuchet MS" panose="020B0603020202020204" pitchFamily="34" charset="0"/>
                <a:sym typeface="Symbol" pitchFamily="18" charset="2"/>
              </a:rPr>
              <a:t>2</a:t>
            </a:r>
            <a:r>
              <a:rPr altLang="en-US" sz="3200" cap="none" dirty="0">
                <a:solidFill>
                  <a:srgbClr val="EA0088"/>
                </a:solidFill>
                <a:latin typeface="Trebuchet MS" panose="020B0603020202020204" pitchFamily="34" charset="0"/>
                <a:sym typeface="Symbol" pitchFamily="18" charset="2"/>
              </a:rPr>
              <a:t>) </a:t>
            </a:r>
            <a:r>
              <a:rPr altLang="en-US" sz="3200" cap="none" dirty="0">
                <a:solidFill>
                  <a:srgbClr val="EA0088"/>
                </a:solidFill>
                <a:latin typeface="Trebuchet MS" panose="020B0603020202020204" pitchFamily="34" charset="0"/>
              </a:rPr>
              <a:t>when </a:t>
            </a:r>
            <a:r>
              <a:rPr altLang="en-US" sz="3200" cap="none" dirty="0">
                <a:solidFill>
                  <a:srgbClr val="EA0088"/>
                </a:solidFill>
                <a:latin typeface="Trebuchet MS" panose="020B0603020202020204" pitchFamily="34" charset="0"/>
                <a:sym typeface="Symbol" pitchFamily="18" charset="2"/>
              </a:rPr>
              <a:t></a:t>
            </a:r>
            <a:r>
              <a:rPr altLang="en-US" sz="3200" cap="none" baseline="-25000" dirty="0">
                <a:solidFill>
                  <a:srgbClr val="EA0088"/>
                </a:solidFill>
                <a:latin typeface="Trebuchet MS" panose="020B0603020202020204" pitchFamily="34" charset="0"/>
                <a:sym typeface="Symbol" pitchFamily="18" charset="2"/>
              </a:rPr>
              <a:t>1</a:t>
            </a:r>
            <a:r>
              <a:rPr altLang="en-US" sz="3200" cap="none" baseline="30000" dirty="0">
                <a:solidFill>
                  <a:srgbClr val="EA0088"/>
                </a:solidFill>
                <a:latin typeface="Trebuchet MS" panose="020B0603020202020204" pitchFamily="34" charset="0"/>
                <a:sym typeface="Symbol" pitchFamily="18" charset="2"/>
              </a:rPr>
              <a:t>2</a:t>
            </a:r>
            <a:r>
              <a:rPr altLang="en-US" sz="3200" cap="none" dirty="0">
                <a:solidFill>
                  <a:srgbClr val="EA0088"/>
                </a:solidFill>
                <a:latin typeface="Trebuchet MS" panose="020B0603020202020204" pitchFamily="34" charset="0"/>
                <a:sym typeface="Symbol" pitchFamily="18" charset="2"/>
              </a:rPr>
              <a:t> and </a:t>
            </a:r>
            <a:r>
              <a:rPr altLang="en-US" sz="3200" cap="none" baseline="-25000" dirty="0">
                <a:solidFill>
                  <a:srgbClr val="EA0088"/>
                </a:solidFill>
                <a:latin typeface="Trebuchet MS" panose="020B0603020202020204" pitchFamily="34" charset="0"/>
                <a:sym typeface="Symbol" pitchFamily="18" charset="2"/>
              </a:rPr>
              <a:t>2</a:t>
            </a:r>
            <a:r>
              <a:rPr altLang="en-US" sz="3200" cap="none" baseline="30000" dirty="0">
                <a:solidFill>
                  <a:srgbClr val="EA0088"/>
                </a:solidFill>
                <a:latin typeface="Trebuchet MS" panose="020B0603020202020204" pitchFamily="34" charset="0"/>
                <a:sym typeface="Symbol" pitchFamily="18" charset="2"/>
              </a:rPr>
              <a:t>2</a:t>
            </a:r>
            <a:r>
              <a:rPr altLang="en-US" sz="3200" cap="none" dirty="0">
                <a:solidFill>
                  <a:srgbClr val="EA0088"/>
                </a:solidFill>
                <a:latin typeface="Trebuchet MS" panose="020B0603020202020204" pitchFamily="34" charset="0"/>
              </a:rPr>
              <a:t> are </a:t>
            </a:r>
            <a:r>
              <a:rPr lang="en-US" altLang="en-US" sz="3200" cap="none" dirty="0">
                <a:solidFill>
                  <a:srgbClr val="EA0088"/>
                </a:solidFill>
                <a:latin typeface="Trebuchet MS" panose="020B0603020202020204" pitchFamily="34" charset="0"/>
              </a:rPr>
              <a:t>k</a:t>
            </a:r>
            <a:r>
              <a:rPr altLang="en-US" sz="3200" cap="none" dirty="0">
                <a:solidFill>
                  <a:srgbClr val="EA0088"/>
                </a:solidFill>
                <a:latin typeface="Trebuchet MS" panose="020B0603020202020204" pitchFamily="34" charset="0"/>
              </a:rPr>
              <a:t>nown</a:t>
            </a:r>
            <a:r>
              <a:rPr lang="en-AU" altLang="en-US" sz="3200" cap="none" dirty="0">
                <a:solidFill>
                  <a:srgbClr val="EA0088"/>
                </a:solidFill>
                <a:latin typeface="Trebuchet MS" panose="020B0603020202020204" pitchFamily="34" charset="0"/>
              </a:rPr>
              <a:t>…</a:t>
            </a:r>
            <a:endParaRPr altLang="en-US" sz="3200" cap="none" dirty="0">
              <a:solidFill>
                <a:srgbClr val="EA0088"/>
              </a:solidFill>
              <a:latin typeface="Trebuchet MS" panose="020B0603020202020204" pitchFamily="34" charset="0"/>
            </a:endParaRPr>
          </a:p>
        </p:txBody>
      </p:sp>
      <p:sp>
        <p:nvSpPr>
          <p:cNvPr id="18434" name="Rectangle 2"/>
          <p:cNvSpPr>
            <a:spLocks noGrp="1" noChangeArrowheads="1"/>
          </p:cNvSpPr>
          <p:nvPr>
            <p:ph idx="1"/>
          </p:nvPr>
        </p:nvSpPr>
        <p:spPr>
          <a:xfrm>
            <a:off x="468313" y="1549152"/>
            <a:ext cx="8064500" cy="1447800"/>
          </a:xfrm>
        </p:spPr>
        <p:txBody>
          <a:bodyPr/>
          <a:lstStyle/>
          <a:p>
            <a:pPr marL="0" indent="0" algn="just">
              <a:buFontTx/>
              <a:buNone/>
            </a:pPr>
            <a:r>
              <a:rPr lang="en-US" altLang="en-US" sz="2400" dirty="0">
                <a:latin typeface="Trebuchet MS" panose="020B0603020202020204" pitchFamily="34" charset="0"/>
              </a:rPr>
              <a:t>The confidence interval estimator of </a:t>
            </a:r>
            <a:r>
              <a:rPr lang="en-US" altLang="en-US" sz="2400" dirty="0">
                <a:latin typeface="Trebuchet MS" panose="020B0603020202020204" pitchFamily="34" charset="0"/>
                <a:sym typeface="Symbol"/>
              </a:rPr>
              <a:t></a:t>
            </a:r>
            <a:r>
              <a:rPr lang="en-US" altLang="en-US" sz="2400" baseline="-25000" dirty="0">
                <a:latin typeface="Trebuchet MS" panose="020B0603020202020204" pitchFamily="34" charset="0"/>
              </a:rPr>
              <a:t>1 </a:t>
            </a:r>
            <a:r>
              <a:rPr lang="en-US" altLang="en-US" sz="2400" dirty="0">
                <a:latin typeface="Trebuchet MS" panose="020B0603020202020204" pitchFamily="34" charset="0"/>
              </a:rPr>
              <a:t>– </a:t>
            </a:r>
            <a:r>
              <a:rPr lang="en-US" altLang="en-US" sz="2400" dirty="0">
                <a:latin typeface="Trebuchet MS" panose="020B0603020202020204" pitchFamily="34" charset="0"/>
                <a:sym typeface="Symbol"/>
              </a:rPr>
              <a:t></a:t>
            </a:r>
            <a:r>
              <a:rPr lang="en-US" altLang="en-US" sz="2400" baseline="-25000" dirty="0">
                <a:latin typeface="Trebuchet MS" panose="020B0603020202020204" pitchFamily="34" charset="0"/>
              </a:rPr>
              <a:t>2 </a:t>
            </a:r>
            <a:r>
              <a:rPr lang="en-US" altLang="en-US" sz="2400" dirty="0">
                <a:latin typeface="Trebuchet MS" panose="020B0603020202020204" pitchFamily="34" charset="0"/>
              </a:rPr>
              <a:t> when the population variances </a:t>
            </a:r>
            <a:r>
              <a:rPr lang="en-US" altLang="en-US" sz="2400" dirty="0">
                <a:latin typeface="Trebuchet MS" panose="020B0603020202020204" pitchFamily="34" charset="0"/>
                <a:sym typeface="Symbol" pitchFamily="18" charset="2"/>
              </a:rPr>
              <a:t></a:t>
            </a:r>
            <a:r>
              <a:rPr lang="en-US" altLang="en-US" sz="2400" baseline="-25000" dirty="0">
                <a:latin typeface="Trebuchet MS" panose="020B0603020202020204" pitchFamily="34" charset="0"/>
                <a:sym typeface="Symbol" pitchFamily="18" charset="2"/>
              </a:rPr>
              <a:t>1</a:t>
            </a:r>
            <a:r>
              <a:rPr lang="en-US" altLang="en-US" sz="2400" baseline="30000" dirty="0">
                <a:latin typeface="Trebuchet MS" panose="020B0603020202020204" pitchFamily="34" charset="0"/>
                <a:sym typeface="Symbol" pitchFamily="18" charset="2"/>
              </a:rPr>
              <a:t>2</a:t>
            </a:r>
            <a:r>
              <a:rPr lang="en-US" altLang="en-US" sz="2400" dirty="0">
                <a:latin typeface="Trebuchet MS" panose="020B0603020202020204" pitchFamily="34" charset="0"/>
                <a:sym typeface="Symbol" pitchFamily="18" charset="2"/>
              </a:rPr>
              <a:t> and </a:t>
            </a:r>
            <a:r>
              <a:rPr lang="en-US" altLang="en-US" sz="2400" baseline="-25000" dirty="0">
                <a:latin typeface="Trebuchet MS" panose="020B0603020202020204" pitchFamily="34" charset="0"/>
                <a:sym typeface="Symbol" pitchFamily="18" charset="2"/>
              </a:rPr>
              <a:t>2</a:t>
            </a:r>
            <a:r>
              <a:rPr lang="en-US" altLang="en-US" sz="2400" baseline="30000" dirty="0">
                <a:latin typeface="Trebuchet MS" panose="020B0603020202020204" pitchFamily="34" charset="0"/>
                <a:sym typeface="Symbol" pitchFamily="18" charset="2"/>
              </a:rPr>
              <a:t>2</a:t>
            </a:r>
            <a:r>
              <a:rPr lang="en-US" altLang="en-US" sz="2400" dirty="0">
                <a:latin typeface="Trebuchet MS" panose="020B0603020202020204" pitchFamily="34" charset="0"/>
                <a:sym typeface="Symbol" pitchFamily="18" charset="2"/>
              </a:rPr>
              <a:t> are known is</a:t>
            </a:r>
            <a:r>
              <a:rPr lang="en-US" altLang="en-US" sz="2400" dirty="0">
                <a:latin typeface="Trebuchet MS" panose="020B0603020202020204" pitchFamily="34" charset="0"/>
              </a:rPr>
              <a:t>:</a:t>
            </a:r>
          </a:p>
        </p:txBody>
      </p:sp>
      <p:graphicFrame>
        <p:nvGraphicFramePr>
          <p:cNvPr id="508932" name="Object 4"/>
          <p:cNvGraphicFramePr>
            <a:graphicFrameLocks noChangeAspect="1"/>
          </p:cNvGraphicFramePr>
          <p:nvPr>
            <p:extLst>
              <p:ext uri="{D42A27DB-BD31-4B8C-83A1-F6EECF244321}">
                <p14:modId xmlns:p14="http://schemas.microsoft.com/office/powerpoint/2010/main" val="2407441726"/>
              </p:ext>
            </p:extLst>
          </p:nvPr>
        </p:nvGraphicFramePr>
        <p:xfrm>
          <a:off x="1793875" y="2578596"/>
          <a:ext cx="5070475" cy="1714500"/>
        </p:xfrm>
        <a:graphic>
          <a:graphicData uri="http://schemas.openxmlformats.org/presentationml/2006/ole">
            <mc:AlternateContent xmlns:mc="http://schemas.openxmlformats.org/markup-compatibility/2006">
              <mc:Choice xmlns:v="urn:schemas-microsoft-com:vml" Requires="v">
                <p:oleObj spid="_x0000_s18556" name="Equation" r:id="rId4" imgW="2145369" imgH="774364" progId="Equation.DSMT4">
                  <p:embed/>
                </p:oleObj>
              </mc:Choice>
              <mc:Fallback>
                <p:oleObj name="Equation" r:id="rId4" imgW="2145369" imgH="774364" progId="Equation.DSMT4">
                  <p:embed/>
                  <p:pic>
                    <p:nvPicPr>
                      <p:cNvPr id="0" name="Picture 10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75" y="2578596"/>
                        <a:ext cx="5070475" cy="1714500"/>
                      </a:xfrm>
                      <a:prstGeom prst="rect">
                        <a:avLst/>
                      </a:prstGeom>
                      <a:solidFill>
                        <a:srgbClr val="F5E2ED"/>
                      </a:solidFill>
                      <a:ln w="9525">
                        <a:solidFill>
                          <a:schemeClr val="tx1"/>
                        </a:solidFill>
                        <a:miter lim="800000"/>
                        <a:headEnd/>
                        <a:tailEnd/>
                      </a:ln>
                    </p:spPr>
                  </p:pic>
                </p:oleObj>
              </mc:Fallback>
            </mc:AlternateContent>
          </a:graphicData>
        </a:graphic>
      </p:graphicFrame>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13</a:t>
            </a:fld>
            <a:endParaRPr lang="en-AU" altLang="en-US" sz="1400" b="1" baseline="0" dirty="0">
              <a:latin typeface="Trebuchet MS"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508932"/>
                                        </p:tgtEl>
                                        <p:attrNameLst>
                                          <p:attrName>style.visibility</p:attrName>
                                        </p:attrNameLst>
                                      </p:cBhvr>
                                      <p:to>
                                        <p:strVal val="visible"/>
                                      </p:to>
                                    </p:set>
                                    <p:anim calcmode="lin" valueType="num">
                                      <p:cBhvr additive="base">
                                        <p:cTn id="7" dur="500" fill="hold"/>
                                        <p:tgtEl>
                                          <p:spTgt spid="508932"/>
                                        </p:tgtEl>
                                        <p:attrNameLst>
                                          <p:attrName>ppt_x</p:attrName>
                                        </p:attrNameLst>
                                      </p:cBhvr>
                                      <p:tavLst>
                                        <p:tav tm="0">
                                          <p:val>
                                            <p:strVal val="1+#ppt_w/2"/>
                                          </p:val>
                                        </p:tav>
                                        <p:tav tm="100000">
                                          <p:val>
                                            <p:strVal val="#ppt_x"/>
                                          </p:val>
                                        </p:tav>
                                      </p:tavLst>
                                    </p:anim>
                                    <p:anim calcmode="lin" valueType="num">
                                      <p:cBhvr additive="base">
                                        <p:cTn id="8" dur="500" fill="hold"/>
                                        <p:tgtEl>
                                          <p:spTgt spid="5089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5"/>
          <p:cNvSpPr>
            <a:spLocks noGrp="1" noChangeArrowheads="1"/>
          </p:cNvSpPr>
          <p:nvPr>
            <p:ph type="title"/>
          </p:nvPr>
        </p:nvSpPr>
        <p:spPr>
          <a:xfrm>
            <a:off x="395288" y="333375"/>
            <a:ext cx="8353425" cy="1143000"/>
          </a:xfrm>
        </p:spPr>
        <p:txBody>
          <a:bodyPr vert="horz" lIns="91440" tIns="45720" rIns="91440" bIns="45720" rtlCol="0" anchor="ctr">
            <a:noAutofit/>
          </a:bodyPr>
          <a:lstStyle/>
          <a:p>
            <a:pPr algn="just"/>
            <a:r>
              <a:rPr altLang="en-US" sz="3200" cap="none" dirty="0">
                <a:solidFill>
                  <a:srgbClr val="EA0088"/>
                </a:solidFill>
                <a:latin typeface="Trebuchet MS" panose="020B0603020202020204" pitchFamily="34" charset="0"/>
              </a:rPr>
              <a:t>Estimating (</a:t>
            </a:r>
            <a:r>
              <a:rPr altLang="en-US" sz="3200" cap="none" dirty="0">
                <a:solidFill>
                  <a:srgbClr val="EA0088"/>
                </a:solidFill>
                <a:latin typeface="Trebuchet MS" panose="020B0603020202020204" pitchFamily="34" charset="0"/>
                <a:sym typeface="Symbol" pitchFamily="18" charset="2"/>
              </a:rPr>
              <a:t></a:t>
            </a:r>
            <a:r>
              <a:rPr altLang="en-US" sz="3200" cap="none" baseline="-25000" dirty="0">
                <a:solidFill>
                  <a:srgbClr val="EA0088"/>
                </a:solidFill>
                <a:latin typeface="Trebuchet MS" panose="020B0603020202020204" pitchFamily="34" charset="0"/>
                <a:sym typeface="Symbol" pitchFamily="18" charset="2"/>
              </a:rPr>
              <a:t>1</a:t>
            </a:r>
            <a:r>
              <a:rPr altLang="en-US" sz="3200" cap="none" dirty="0">
                <a:solidFill>
                  <a:srgbClr val="EA0088"/>
                </a:solidFill>
                <a:latin typeface="Trebuchet MS" panose="020B0603020202020204" pitchFamily="34" charset="0"/>
                <a:sym typeface="Symbol" pitchFamily="18" charset="2"/>
              </a:rPr>
              <a:t> – </a:t>
            </a:r>
            <a:r>
              <a:rPr altLang="en-US" sz="3200" cap="none" baseline="-25000" dirty="0">
                <a:solidFill>
                  <a:srgbClr val="EA0088"/>
                </a:solidFill>
                <a:latin typeface="Trebuchet MS" panose="020B0603020202020204" pitchFamily="34" charset="0"/>
                <a:sym typeface="Symbol" pitchFamily="18" charset="2"/>
              </a:rPr>
              <a:t>2</a:t>
            </a:r>
            <a:r>
              <a:rPr altLang="en-US" sz="3200" cap="none" dirty="0">
                <a:solidFill>
                  <a:srgbClr val="EA0088"/>
                </a:solidFill>
                <a:latin typeface="Trebuchet MS" panose="020B0603020202020204" pitchFamily="34" charset="0"/>
                <a:sym typeface="Symbol" pitchFamily="18" charset="2"/>
              </a:rPr>
              <a:t>) </a:t>
            </a:r>
            <a:r>
              <a:rPr altLang="en-US" sz="3200" cap="none" dirty="0">
                <a:solidFill>
                  <a:srgbClr val="EA0088"/>
                </a:solidFill>
                <a:latin typeface="Trebuchet MS" panose="020B0603020202020204" pitchFamily="34" charset="0"/>
              </a:rPr>
              <a:t>when </a:t>
            </a:r>
            <a:r>
              <a:rPr altLang="en-US" sz="3200" cap="none" dirty="0">
                <a:solidFill>
                  <a:srgbClr val="EA0088"/>
                </a:solidFill>
                <a:latin typeface="Trebuchet MS" panose="020B0603020202020204" pitchFamily="34" charset="0"/>
                <a:sym typeface="Symbol" pitchFamily="18" charset="2"/>
              </a:rPr>
              <a:t></a:t>
            </a:r>
            <a:r>
              <a:rPr altLang="en-US" sz="3200" cap="none" baseline="-25000" dirty="0">
                <a:solidFill>
                  <a:srgbClr val="EA0088"/>
                </a:solidFill>
                <a:latin typeface="Trebuchet MS" panose="020B0603020202020204" pitchFamily="34" charset="0"/>
                <a:sym typeface="Symbol" pitchFamily="18" charset="2"/>
              </a:rPr>
              <a:t>1</a:t>
            </a:r>
            <a:r>
              <a:rPr altLang="en-US" sz="3200" cap="none" baseline="30000" dirty="0">
                <a:solidFill>
                  <a:srgbClr val="EA0088"/>
                </a:solidFill>
                <a:latin typeface="Trebuchet MS" panose="020B0603020202020204" pitchFamily="34" charset="0"/>
                <a:sym typeface="Symbol" pitchFamily="18" charset="2"/>
              </a:rPr>
              <a:t>2</a:t>
            </a:r>
            <a:r>
              <a:rPr altLang="en-US" sz="3200" cap="none" dirty="0">
                <a:solidFill>
                  <a:srgbClr val="EA0088"/>
                </a:solidFill>
                <a:latin typeface="Trebuchet MS" panose="020B0603020202020204" pitchFamily="34" charset="0"/>
                <a:sym typeface="Symbol" pitchFamily="18" charset="2"/>
              </a:rPr>
              <a:t> and </a:t>
            </a:r>
            <a:r>
              <a:rPr altLang="en-US" sz="3200" cap="none" baseline="-25000" dirty="0">
                <a:solidFill>
                  <a:srgbClr val="EA0088"/>
                </a:solidFill>
                <a:latin typeface="Trebuchet MS" panose="020B0603020202020204" pitchFamily="34" charset="0"/>
                <a:sym typeface="Symbol" pitchFamily="18" charset="2"/>
              </a:rPr>
              <a:t>2</a:t>
            </a:r>
            <a:r>
              <a:rPr altLang="en-US" sz="3200" cap="none" baseline="30000" dirty="0">
                <a:solidFill>
                  <a:srgbClr val="EA0088"/>
                </a:solidFill>
                <a:latin typeface="Trebuchet MS" panose="020B0603020202020204" pitchFamily="34" charset="0"/>
                <a:sym typeface="Symbol" pitchFamily="18" charset="2"/>
              </a:rPr>
              <a:t>2</a:t>
            </a:r>
            <a:r>
              <a:rPr altLang="en-US" sz="3200" cap="none" dirty="0">
                <a:solidFill>
                  <a:srgbClr val="EA0088"/>
                </a:solidFill>
                <a:latin typeface="Trebuchet MS" panose="020B0603020202020204" pitchFamily="34" charset="0"/>
              </a:rPr>
              <a:t> are </a:t>
            </a:r>
            <a:r>
              <a:rPr lang="en-US" altLang="en-US" sz="3200" cap="none" dirty="0">
                <a:solidFill>
                  <a:srgbClr val="EA0088"/>
                </a:solidFill>
                <a:latin typeface="Trebuchet MS" panose="020B0603020202020204" pitchFamily="34" charset="0"/>
              </a:rPr>
              <a:t>k</a:t>
            </a:r>
            <a:r>
              <a:rPr altLang="en-US" sz="3200" cap="none" dirty="0">
                <a:solidFill>
                  <a:srgbClr val="EA0088"/>
                </a:solidFill>
                <a:latin typeface="Trebuchet MS" panose="020B0603020202020204" pitchFamily="34" charset="0"/>
              </a:rPr>
              <a:t>nown</a:t>
            </a:r>
            <a:r>
              <a:rPr lang="en-AU" altLang="en-US" sz="3200" cap="none" dirty="0">
                <a:solidFill>
                  <a:srgbClr val="EA0088"/>
                </a:solidFill>
                <a:latin typeface="Trebuchet MS" panose="020B0603020202020204" pitchFamily="34" charset="0"/>
              </a:rPr>
              <a:t>…</a:t>
            </a:r>
            <a:endParaRPr altLang="en-US" sz="3200" cap="none" dirty="0">
              <a:solidFill>
                <a:srgbClr val="EA0088"/>
              </a:solidFill>
              <a:latin typeface="Trebuchet MS" panose="020B0603020202020204" pitchFamily="34" charset="0"/>
            </a:endParaRPr>
          </a:p>
        </p:txBody>
      </p:sp>
      <p:graphicFrame>
        <p:nvGraphicFramePr>
          <p:cNvPr id="7" name="Object 4"/>
          <p:cNvGraphicFramePr>
            <a:graphicFrameLocks noChangeAspect="1"/>
          </p:cNvGraphicFramePr>
          <p:nvPr>
            <p:extLst>
              <p:ext uri="{D42A27DB-BD31-4B8C-83A1-F6EECF244321}">
                <p14:modId xmlns:p14="http://schemas.microsoft.com/office/powerpoint/2010/main" val="4224054442"/>
              </p:ext>
            </p:extLst>
          </p:nvPr>
        </p:nvGraphicFramePr>
        <p:xfrm>
          <a:off x="1259632" y="1988840"/>
          <a:ext cx="5491163" cy="2836863"/>
        </p:xfrm>
        <a:graphic>
          <a:graphicData uri="http://schemas.openxmlformats.org/presentationml/2006/ole">
            <mc:AlternateContent xmlns:mc="http://schemas.openxmlformats.org/markup-compatibility/2006">
              <mc:Choice xmlns:v="urn:schemas-microsoft-com:vml" Requires="v">
                <p:oleObj spid="_x0000_s93259" name="Equation" r:id="rId4" imgW="2313000" imgH="1270800" progId="Equation.DSMT4">
                  <p:embed/>
                </p:oleObj>
              </mc:Choice>
              <mc:Fallback>
                <p:oleObj name="Equation" r:id="rId4" imgW="2313000" imgH="1270800" progId="Equation.DSMT4">
                  <p:embed/>
                  <p:pic>
                    <p:nvPicPr>
                      <p:cNvPr id="0" name="Picture 5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1988840"/>
                        <a:ext cx="5491163" cy="2836863"/>
                      </a:xfrm>
                      <a:prstGeom prst="rect">
                        <a:avLst/>
                      </a:prstGeom>
                      <a:solidFill>
                        <a:srgbClr val="FEE8D8"/>
                      </a:solidFill>
                      <a:ln w="9525">
                        <a:solidFill>
                          <a:schemeClr val="tx1"/>
                        </a:solidFill>
                        <a:miter lim="800000"/>
                        <a:headEnd/>
                        <a:tailEnd/>
                      </a:ln>
                    </p:spPr>
                  </p:pic>
                </p:oleObj>
              </mc:Fallback>
            </mc:AlternateContent>
          </a:graphicData>
        </a:graphic>
      </p:graphicFrame>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14</a:t>
            </a:fld>
            <a:endParaRPr lang="en-AU" altLang="en-US" sz="1400" b="1" baseline="0" dirty="0">
              <a:latin typeface="Trebuchet MS" pitchFamily="34" charset="0"/>
            </a:endParaRPr>
          </a:p>
        </p:txBody>
      </p:sp>
    </p:spTree>
    <p:extLst>
      <p:ext uri="{BB962C8B-B14F-4D97-AF65-F5344CB8AC3E}">
        <p14:creationId xmlns:p14="http://schemas.microsoft.com/office/powerpoint/2010/main" val="50411110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5"/>
          <p:cNvSpPr>
            <a:spLocks noGrp="1" noChangeArrowheads="1"/>
          </p:cNvSpPr>
          <p:nvPr>
            <p:ph type="title"/>
          </p:nvPr>
        </p:nvSpPr>
        <p:spPr>
          <a:xfrm>
            <a:off x="395288" y="333375"/>
            <a:ext cx="8353425" cy="935385"/>
          </a:xfrm>
        </p:spPr>
        <p:txBody>
          <a:bodyPr vert="horz" lIns="91440" tIns="45720" rIns="91440" bIns="45720" rtlCol="0" anchor="ctr">
            <a:noAutofit/>
          </a:bodyPr>
          <a:lstStyle/>
          <a:p>
            <a:pPr algn="just"/>
            <a:r>
              <a:rPr altLang="en-US" sz="3200" cap="none" dirty="0">
                <a:solidFill>
                  <a:srgbClr val="EA0088"/>
                </a:solidFill>
                <a:latin typeface="Trebuchet MS" panose="020B0603020202020204" pitchFamily="34" charset="0"/>
              </a:rPr>
              <a:t>Factors that identify</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15</a:t>
            </a:fld>
            <a:endParaRPr lang="en-AU" altLang="en-US" sz="1400" b="1" baseline="0" dirty="0">
              <a:latin typeface="Trebuchet MS" pitchFamily="34" charset="0"/>
            </a:endParaRPr>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288" y="1358902"/>
            <a:ext cx="8353425" cy="3442730"/>
          </a:xfrm>
          <a:prstGeom prst="rect">
            <a:avLst/>
          </a:prstGeom>
        </p:spPr>
      </p:pic>
    </p:spTree>
    <p:extLst>
      <p:ext uri="{BB962C8B-B14F-4D97-AF65-F5344CB8AC3E}">
        <p14:creationId xmlns:p14="http://schemas.microsoft.com/office/powerpoint/2010/main" val="218226765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9954" name="Rectangle 2"/>
          <p:cNvSpPr>
            <a:spLocks noGrp="1" noChangeArrowheads="1"/>
          </p:cNvSpPr>
          <p:nvPr>
            <p:ph idx="1"/>
          </p:nvPr>
        </p:nvSpPr>
        <p:spPr>
          <a:xfrm>
            <a:off x="323528" y="1340768"/>
            <a:ext cx="8568952" cy="3568080"/>
          </a:xfrm>
        </p:spPr>
        <p:txBody>
          <a:bodyPr/>
          <a:lstStyle/>
          <a:p>
            <a:pPr marL="0" lvl="1" indent="0" algn="just">
              <a:spcAft>
                <a:spcPts val="1200"/>
              </a:spcAft>
              <a:buClr>
                <a:schemeClr val="accent2"/>
              </a:buClr>
              <a:buFontTx/>
              <a:buNone/>
            </a:pPr>
            <a:r>
              <a:rPr lang="en-US" altLang="en-US" sz="2300" dirty="0">
                <a:latin typeface="Trebuchet MS" panose="020B0603020202020204" pitchFamily="34" charset="0"/>
              </a:rPr>
              <a:t>A supermarket chain which offers two different types of discount coupons for its own brand of bread wants to estimate with 99% confidence the relative selling power of the two coupons. </a:t>
            </a:r>
          </a:p>
          <a:p>
            <a:pPr marL="0" lvl="1" indent="0" algn="just">
              <a:buClr>
                <a:schemeClr val="accent2"/>
              </a:buClr>
              <a:buFontTx/>
              <a:buNone/>
            </a:pPr>
            <a:r>
              <a:rPr lang="en-US" altLang="en-US" sz="2300" dirty="0">
                <a:latin typeface="Trebuchet MS" panose="020B0603020202020204" pitchFamily="34" charset="0"/>
              </a:rPr>
              <a:t>The average number of bread loaves sold during a 14-day period using Coupon 1 was 153, and the average sold during another 14-day period using Coupon 2 was 142. Assuming that the population standard deviation for both periods was 10 loaves per day and that the number of loaves sold per day is normally distributed, estimate with 99% confidence the difference in mean daily sales under the two coupon plans. </a:t>
            </a:r>
          </a:p>
        </p:txBody>
      </p:sp>
      <p:sp>
        <p:nvSpPr>
          <p:cNvPr id="4" name="Rectangle 5"/>
          <p:cNvSpPr>
            <a:spLocks noGrp="1" noChangeArrowheads="1"/>
          </p:cNvSpPr>
          <p:nvPr>
            <p:ph type="title"/>
          </p:nvPr>
        </p:nvSpPr>
        <p:spPr>
          <a:xfrm>
            <a:off x="395288" y="333375"/>
            <a:ext cx="8353425" cy="791369"/>
          </a:xfrm>
        </p:spPr>
        <p:txBody>
          <a:bodyPr vert="horz" lIns="91440" tIns="45720" rIns="91440" bIns="45720" rtlCol="0" anchor="ctr">
            <a:noAutofit/>
          </a:bodyPr>
          <a:lstStyle/>
          <a:p>
            <a:pPr algn="just"/>
            <a:r>
              <a:rPr altLang="en-US" sz="3200" cap="none" dirty="0">
                <a:solidFill>
                  <a:srgbClr val="EA0088"/>
                </a:solidFill>
                <a:latin typeface="Trebuchet MS" panose="020B0603020202020204" pitchFamily="34" charset="0"/>
              </a:rPr>
              <a:t>Example 1</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16</a:t>
            </a:fld>
            <a:endParaRPr lang="en-AU" altLang="en-US" sz="1400" b="1" baseline="0" dirty="0">
              <a:latin typeface="Trebuchet MS"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09954">
                                            <p:txEl>
                                              <p:pRg st="0" end="0"/>
                                            </p:txEl>
                                          </p:spTgt>
                                        </p:tgtEl>
                                        <p:attrNameLst>
                                          <p:attrName>style.visibility</p:attrName>
                                        </p:attrNameLst>
                                      </p:cBhvr>
                                      <p:to>
                                        <p:strVal val="visible"/>
                                      </p:to>
                                    </p:set>
                                    <p:animEffect transition="in" filter="wipe(up)">
                                      <p:cBhvr>
                                        <p:cTn id="7" dur="500"/>
                                        <p:tgtEl>
                                          <p:spTgt spid="5099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09954">
                                            <p:txEl>
                                              <p:pRg st="1" end="1"/>
                                            </p:txEl>
                                          </p:spTgt>
                                        </p:tgtEl>
                                        <p:attrNameLst>
                                          <p:attrName>style.visibility</p:attrName>
                                        </p:attrNameLst>
                                      </p:cBhvr>
                                      <p:to>
                                        <p:strVal val="visible"/>
                                      </p:to>
                                    </p:set>
                                    <p:animEffect transition="in" filter="wipe(up)">
                                      <p:cBhvr>
                                        <p:cTn id="12" dur="500"/>
                                        <p:tgtEl>
                                          <p:spTgt spid="50995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4" grpId="0" build="p" bldLvl="2"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10978" name="Text Box 2"/>
              <p:cNvSpPr txBox="1">
                <a:spLocks noChangeArrowheads="1"/>
              </p:cNvSpPr>
              <p:nvPr/>
            </p:nvSpPr>
            <p:spPr bwMode="auto">
              <a:xfrm>
                <a:off x="251520" y="1268760"/>
                <a:ext cx="8640960" cy="476284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pPr>
                  <a:lnSpc>
                    <a:spcPct val="110000"/>
                  </a:lnSpc>
                  <a:spcAft>
                    <a:spcPts val="1200"/>
                  </a:spcAft>
                  <a:buClr>
                    <a:schemeClr val="tx1"/>
                  </a:buClr>
                </a:pPr>
                <a:r>
                  <a:rPr lang="en-US" altLang="en-US" sz="2300" baseline="0" dirty="0">
                    <a:solidFill>
                      <a:schemeClr val="tx1">
                        <a:lumMod val="75000"/>
                        <a:lumOff val="25000"/>
                      </a:schemeClr>
                    </a:solidFill>
                    <a:latin typeface="Trebuchet MS"/>
                    <a:cs typeface="Trebuchet MS"/>
                  </a:rPr>
                  <a:t>Data type</a:t>
                </a:r>
                <a:r>
                  <a:rPr lang="en-US" altLang="en-US" sz="2300" baseline="0" dirty="0">
                    <a:latin typeface="Trebuchet MS"/>
                    <a:cs typeface="Trebuchet MS"/>
                  </a:rPr>
                  <a:t>: Numerical </a:t>
                </a:r>
              </a:p>
              <a:p>
                <a:pPr>
                  <a:lnSpc>
                    <a:spcPct val="110000"/>
                  </a:lnSpc>
                  <a:spcAft>
                    <a:spcPts val="1200"/>
                  </a:spcAft>
                  <a:buClr>
                    <a:schemeClr val="tx1"/>
                  </a:buClr>
                </a:pPr>
                <a:r>
                  <a:rPr lang="en-US" altLang="en-US" sz="2300" baseline="0" dirty="0">
                    <a:solidFill>
                      <a:schemeClr val="tx1">
                        <a:lumMod val="75000"/>
                        <a:lumOff val="25000"/>
                      </a:schemeClr>
                    </a:solidFill>
                    <a:latin typeface="Trebuchet MS"/>
                    <a:cs typeface="Trebuchet MS"/>
                  </a:rPr>
                  <a:t>Problem objective</a:t>
                </a:r>
                <a:r>
                  <a:rPr lang="en-US" altLang="en-US" sz="2300" baseline="0" dirty="0">
                    <a:latin typeface="Trebuchet MS"/>
                    <a:cs typeface="Trebuchet MS"/>
                  </a:rPr>
                  <a:t>: Comparing two populations</a:t>
                </a:r>
              </a:p>
              <a:p>
                <a:pPr>
                  <a:spcAft>
                    <a:spcPts val="1200"/>
                  </a:spcAft>
                  <a:buClr>
                    <a:schemeClr val="tx1"/>
                  </a:buClr>
                </a:pPr>
                <a:r>
                  <a:rPr lang="en-US" altLang="en-US" sz="2300" baseline="0" dirty="0">
                    <a:latin typeface="Trebuchet MS"/>
                    <a:cs typeface="Trebuchet MS"/>
                  </a:rPr>
                  <a:t>Data from two independent samples</a:t>
                </a:r>
              </a:p>
              <a:p>
                <a:pPr>
                  <a:lnSpc>
                    <a:spcPct val="110000"/>
                  </a:lnSpc>
                  <a:spcAft>
                    <a:spcPts val="600"/>
                  </a:spcAft>
                  <a:buClr>
                    <a:schemeClr val="tx1"/>
                  </a:buClr>
                </a:pPr>
                <a:r>
                  <a:rPr lang="en-US" altLang="en-US" sz="2300" baseline="0" dirty="0">
                    <a:solidFill>
                      <a:schemeClr val="tx1">
                        <a:lumMod val="75000"/>
                        <a:lumOff val="25000"/>
                      </a:schemeClr>
                    </a:solidFill>
                    <a:latin typeface="Trebuchet MS"/>
                    <a:cs typeface="Trebuchet MS"/>
                  </a:rPr>
                  <a:t>Parameter of interest</a:t>
                </a:r>
                <a:r>
                  <a:rPr lang="en-US" altLang="en-US" sz="2300" baseline="0" dirty="0">
                    <a:latin typeface="Trebuchet MS"/>
                    <a:cs typeface="Trebuchet MS"/>
                  </a:rPr>
                  <a:t>: </a:t>
                </a:r>
                <a:r>
                  <a:rPr lang="en-US" altLang="en-US" sz="2300" baseline="0" dirty="0">
                    <a:latin typeface="Trebuchet MS"/>
                    <a:cs typeface="Trebuchet MS"/>
                    <a:sym typeface="Symbol"/>
                  </a:rPr>
                  <a:t></a:t>
                </a:r>
                <a:r>
                  <a:rPr lang="en-US" altLang="en-US" sz="2300" dirty="0">
                    <a:latin typeface="Trebuchet MS"/>
                    <a:cs typeface="Trebuchet MS"/>
                  </a:rPr>
                  <a:t>1</a:t>
                </a:r>
                <a:r>
                  <a:rPr lang="en-US" altLang="en-US" sz="2300" baseline="0" dirty="0">
                    <a:latin typeface="Trebuchet MS"/>
                    <a:cs typeface="Trebuchet MS"/>
                  </a:rPr>
                  <a:t>-</a:t>
                </a:r>
                <a:r>
                  <a:rPr lang="en-US" altLang="en-US" sz="2300" baseline="0" dirty="0">
                    <a:latin typeface="Trebuchet MS"/>
                    <a:cs typeface="Trebuchet MS"/>
                    <a:sym typeface="Symbol"/>
                  </a:rPr>
                  <a:t></a:t>
                </a:r>
                <a:r>
                  <a:rPr lang="en-US" altLang="en-US" sz="2300" dirty="0">
                    <a:latin typeface="Trebuchet MS"/>
                    <a:cs typeface="Trebuchet MS"/>
                  </a:rPr>
                  <a:t>2</a:t>
                </a:r>
              </a:p>
              <a:p>
                <a:pPr>
                  <a:lnSpc>
                    <a:spcPct val="110000"/>
                  </a:lnSpc>
                  <a:buClr>
                    <a:schemeClr val="accent2"/>
                  </a:buClr>
                  <a:tabLst>
                    <a:tab pos="361950" algn="l"/>
                  </a:tabLst>
                </a:pPr>
                <a:r>
                  <a:rPr lang="en-US" altLang="en-US" sz="2200" baseline="0" dirty="0">
                    <a:latin typeface="Trebuchet MS"/>
                    <a:cs typeface="Trebuchet MS"/>
                    <a:sym typeface="Symbol"/>
                  </a:rPr>
                  <a:t>	</a:t>
                </a:r>
                <a:r>
                  <a:rPr lang="en-US" altLang="en-US" sz="2200" dirty="0">
                    <a:latin typeface="Trebuchet MS"/>
                    <a:cs typeface="Trebuchet MS"/>
                  </a:rPr>
                  <a:t>1</a:t>
                </a:r>
                <a:r>
                  <a:rPr lang="en-US" altLang="en-US" sz="2200" baseline="0" dirty="0">
                    <a:latin typeface="Trebuchet MS"/>
                    <a:cs typeface="Trebuchet MS"/>
                  </a:rPr>
                  <a:t> = mean number of bread loaves sold using Coupon 1, </a:t>
                </a:r>
              </a:p>
              <a:p>
                <a:pPr>
                  <a:lnSpc>
                    <a:spcPct val="110000"/>
                  </a:lnSpc>
                  <a:spcAft>
                    <a:spcPts val="1200"/>
                  </a:spcAft>
                  <a:buClr>
                    <a:schemeClr val="accent2"/>
                  </a:buClr>
                  <a:tabLst>
                    <a:tab pos="361950" algn="l"/>
                  </a:tabLst>
                </a:pPr>
                <a:r>
                  <a:rPr lang="en-US" altLang="en-US" sz="2200" baseline="0" dirty="0">
                    <a:latin typeface="Trebuchet MS"/>
                    <a:cs typeface="Trebuchet MS"/>
                  </a:rPr>
                  <a:t>	</a:t>
                </a:r>
                <a:r>
                  <a:rPr lang="en-US" altLang="en-US" sz="2200" baseline="0" dirty="0">
                    <a:latin typeface="Trebuchet MS"/>
                    <a:cs typeface="Trebuchet MS"/>
                    <a:sym typeface="Symbol"/>
                  </a:rPr>
                  <a:t></a:t>
                </a:r>
                <a:r>
                  <a:rPr lang="en-US" altLang="en-US" sz="2200" dirty="0">
                    <a:latin typeface="Trebuchet MS"/>
                    <a:cs typeface="Trebuchet MS"/>
                  </a:rPr>
                  <a:t>2</a:t>
                </a:r>
                <a:r>
                  <a:rPr lang="en-US" altLang="en-US" sz="2200" baseline="0" dirty="0">
                    <a:latin typeface="Trebuchet MS"/>
                    <a:cs typeface="Trebuchet MS"/>
                  </a:rPr>
                  <a:t> = mean number of bread loaves sold using Coupon 2</a:t>
                </a:r>
              </a:p>
              <a:p>
                <a:pPr algn="just">
                  <a:lnSpc>
                    <a:spcPct val="110000"/>
                  </a:lnSpc>
                  <a:spcAft>
                    <a:spcPts val="600"/>
                  </a:spcAft>
                  <a:buClr>
                    <a:schemeClr val="tx1"/>
                  </a:buClr>
                </a:pPr>
                <a:r>
                  <a:rPr lang="en-US" altLang="en-US" sz="2300" baseline="0" dirty="0">
                    <a:latin typeface="Trebuchet MS" panose="020B0603020202020204" pitchFamily="34" charset="0"/>
                    <a:cs typeface="Trebuchet MS"/>
                  </a:rPr>
                  <a:t>Populations X</a:t>
                </a:r>
                <a:r>
                  <a:rPr lang="en-US" altLang="en-US" sz="2300" dirty="0">
                    <a:latin typeface="Trebuchet MS" panose="020B0603020202020204" pitchFamily="34" charset="0"/>
                    <a:cs typeface="Trebuchet MS"/>
                  </a:rPr>
                  <a:t>1</a:t>
                </a:r>
                <a:r>
                  <a:rPr lang="en-US" altLang="en-US" sz="2300" baseline="0" dirty="0">
                    <a:latin typeface="Trebuchet MS" panose="020B0603020202020204" pitchFamily="34" charset="0"/>
                    <a:cs typeface="Trebuchet MS"/>
                  </a:rPr>
                  <a:t> and X</a:t>
                </a:r>
                <a:r>
                  <a:rPr lang="en-US" altLang="en-US" sz="2300" dirty="0">
                    <a:latin typeface="Trebuchet MS" panose="020B0603020202020204" pitchFamily="34" charset="0"/>
                    <a:cs typeface="Trebuchet MS"/>
                  </a:rPr>
                  <a:t>2</a:t>
                </a:r>
                <a:r>
                  <a:rPr lang="en-US" altLang="en-US" sz="2300" baseline="0" dirty="0">
                    <a:latin typeface="Trebuchet MS" panose="020B0603020202020204" pitchFamily="34" charset="0"/>
                    <a:cs typeface="Trebuchet MS"/>
                  </a:rPr>
                  <a:t>, the number of bread loaves sold per day, are normally distributed. Therefore, </a:t>
                </a:r>
                <a14:m>
                  <m:oMath xmlns:m="http://schemas.openxmlformats.org/officeDocument/2006/math">
                    <m:sSub>
                      <m:sSubPr>
                        <m:ctrlPr>
                          <a:rPr lang="en-US" altLang="en-US" sz="2300" i="1" baseline="0">
                            <a:latin typeface="Cambria Math" panose="02040503050406030204" pitchFamily="18" charset="0"/>
                          </a:rPr>
                        </m:ctrlPr>
                      </m:sSubPr>
                      <m:e>
                        <m:acc>
                          <m:accPr>
                            <m:chr m:val="̅"/>
                            <m:ctrlPr>
                              <a:rPr lang="en-US" altLang="en-US" sz="2300" i="1" baseline="0">
                                <a:latin typeface="Cambria Math" panose="02040503050406030204" pitchFamily="18" charset="0"/>
                              </a:rPr>
                            </m:ctrlPr>
                          </m:accPr>
                          <m:e>
                            <m:r>
                              <a:rPr lang="en-AU" altLang="en-US" sz="2300" i="1" baseline="0">
                                <a:latin typeface="Cambria Math"/>
                              </a:rPr>
                              <m:t>𝑋</m:t>
                            </m:r>
                          </m:e>
                        </m:acc>
                      </m:e>
                      <m:sub>
                        <m:r>
                          <a:rPr lang="en-AU" altLang="en-US" sz="2300" i="1" baseline="0">
                            <a:latin typeface="Cambria Math"/>
                          </a:rPr>
                          <m:t>1</m:t>
                        </m:r>
                      </m:sub>
                    </m:sSub>
                  </m:oMath>
                </a14:m>
                <a:r>
                  <a:rPr lang="en-US" altLang="en-US" sz="2300" baseline="0" dirty="0">
                    <a:latin typeface="Trebuchet MS" panose="020B0603020202020204" pitchFamily="34" charset="0"/>
                  </a:rPr>
                  <a:t>-</a:t>
                </a:r>
                <a14:m>
                  <m:oMath xmlns:m="http://schemas.openxmlformats.org/officeDocument/2006/math">
                    <m:sSub>
                      <m:sSubPr>
                        <m:ctrlPr>
                          <a:rPr lang="en-US" altLang="en-US" sz="2300" i="1" baseline="0">
                            <a:latin typeface="Cambria Math" panose="02040503050406030204" pitchFamily="18" charset="0"/>
                          </a:rPr>
                        </m:ctrlPr>
                      </m:sSubPr>
                      <m:e>
                        <m:acc>
                          <m:accPr>
                            <m:chr m:val="̅"/>
                            <m:ctrlPr>
                              <a:rPr lang="en-US" altLang="en-US" sz="2300" i="1" baseline="0">
                                <a:latin typeface="Cambria Math" panose="02040503050406030204" pitchFamily="18" charset="0"/>
                              </a:rPr>
                            </m:ctrlPr>
                          </m:accPr>
                          <m:e>
                            <m:r>
                              <a:rPr lang="en-AU" altLang="en-US" sz="2300" i="1" baseline="0">
                                <a:latin typeface="Cambria Math"/>
                              </a:rPr>
                              <m:t>𝑋</m:t>
                            </m:r>
                          </m:e>
                        </m:acc>
                      </m:e>
                      <m:sub>
                        <m:r>
                          <a:rPr lang="en-AU" altLang="en-US" sz="2300" i="1" baseline="0">
                            <a:latin typeface="Cambria Math"/>
                          </a:rPr>
                          <m:t>2</m:t>
                        </m:r>
                      </m:sub>
                    </m:sSub>
                    <m:r>
                      <a:rPr lang="en-AU" altLang="en-US" sz="2300" i="1" baseline="0">
                        <a:latin typeface="Cambria Math"/>
                      </a:rPr>
                      <m:t> </m:t>
                    </m:r>
                  </m:oMath>
                </a14:m>
                <a:r>
                  <a:rPr lang="en-US" altLang="en-US" sz="2300" baseline="0" dirty="0">
                    <a:latin typeface="Trebuchet MS" panose="020B0603020202020204" pitchFamily="34" charset="0"/>
                    <a:cs typeface="Trebuchet MS"/>
                  </a:rPr>
                  <a:t>is normally distributed.</a:t>
                </a:r>
              </a:p>
              <a:p>
                <a:pPr>
                  <a:lnSpc>
                    <a:spcPct val="110000"/>
                  </a:lnSpc>
                  <a:buClr>
                    <a:schemeClr val="tx1"/>
                  </a:buClr>
                </a:pPr>
                <a:r>
                  <a:rPr lang="en-US" altLang="en-US" sz="2300" baseline="0" dirty="0">
                    <a:latin typeface="Trebuchet MS" panose="020B0603020202020204" pitchFamily="34" charset="0"/>
                    <a:cs typeface="Trebuchet MS"/>
                  </a:rPr>
                  <a:t>The population variances, </a:t>
                </a:r>
                <a:r>
                  <a:rPr lang="en-US" altLang="en-US" sz="2300" baseline="0" dirty="0">
                    <a:latin typeface="Trebuchet MS" panose="020B0603020202020204" pitchFamily="34" charset="0"/>
                    <a:ea typeface="MS Gothic" pitchFamily="49" charset="-128"/>
                    <a:cs typeface="Trebuchet MS"/>
                  </a:rPr>
                  <a:t>σ</a:t>
                </a:r>
                <a:r>
                  <a:rPr lang="en-US" altLang="en-US" sz="2300" dirty="0">
                    <a:latin typeface="Trebuchet MS" panose="020B0603020202020204" pitchFamily="34" charset="0"/>
                    <a:ea typeface="MS Gothic" pitchFamily="49" charset="-128"/>
                    <a:cs typeface="Trebuchet MS"/>
                  </a:rPr>
                  <a:t>1</a:t>
                </a:r>
                <a:r>
                  <a:rPr lang="en-US" altLang="en-US" sz="2300" baseline="30000" dirty="0">
                    <a:latin typeface="Trebuchet MS" panose="020B0603020202020204" pitchFamily="34" charset="0"/>
                    <a:ea typeface="MS Gothic" pitchFamily="49" charset="-128"/>
                    <a:cs typeface="Trebuchet MS"/>
                  </a:rPr>
                  <a:t>2</a:t>
                </a:r>
                <a:r>
                  <a:rPr lang="en-US" altLang="en-US" sz="2300" baseline="0" dirty="0">
                    <a:latin typeface="Trebuchet MS" panose="020B0603020202020204" pitchFamily="34" charset="0"/>
                    <a:ea typeface="MS Gothic" pitchFamily="49" charset="-128"/>
                    <a:cs typeface="Trebuchet MS"/>
                  </a:rPr>
                  <a:t> and σ</a:t>
                </a:r>
                <a:r>
                  <a:rPr lang="en-US" altLang="en-US" sz="2300" dirty="0">
                    <a:latin typeface="Trebuchet MS" panose="020B0603020202020204" pitchFamily="34" charset="0"/>
                    <a:ea typeface="MS Gothic" pitchFamily="49" charset="-128"/>
                    <a:cs typeface="Trebuchet MS"/>
                  </a:rPr>
                  <a:t>2</a:t>
                </a:r>
                <a:r>
                  <a:rPr lang="en-US" altLang="en-US" sz="2300" baseline="30000" dirty="0">
                    <a:latin typeface="Trebuchet MS" panose="020B0603020202020204" pitchFamily="34" charset="0"/>
                    <a:ea typeface="MS Gothic" pitchFamily="49" charset="-128"/>
                    <a:cs typeface="Trebuchet MS"/>
                  </a:rPr>
                  <a:t>2</a:t>
                </a:r>
                <a:r>
                  <a:rPr lang="en-US" altLang="en-US" sz="2300" baseline="0" dirty="0">
                    <a:latin typeface="Trebuchet MS" panose="020B0603020202020204" pitchFamily="34" charset="0"/>
                    <a:cs typeface="Trebuchet MS"/>
                  </a:rPr>
                  <a:t>, are known.</a:t>
                </a:r>
              </a:p>
            </p:txBody>
          </p:sp>
        </mc:Choice>
        <mc:Fallback xmlns="">
          <p:sp>
            <p:nvSpPr>
              <p:cNvPr id="510978" name="Text Box 2"/>
              <p:cNvSpPr txBox="1">
                <a:spLocks noRot="1" noChangeAspect="1" noMove="1" noResize="1" noEditPoints="1" noAdjustHandles="1" noChangeArrowheads="1" noChangeShapeType="1" noTextEdit="1"/>
              </p:cNvSpPr>
              <p:nvPr/>
            </p:nvSpPr>
            <p:spPr bwMode="auto">
              <a:xfrm>
                <a:off x="251520" y="1268760"/>
                <a:ext cx="8640960" cy="4762842"/>
              </a:xfrm>
              <a:prstGeom prst="rect">
                <a:avLst/>
              </a:prstGeom>
              <a:blipFill rotWithShape="1">
                <a:blip r:embed="rId3" cstate="print"/>
                <a:stretch>
                  <a:fillRect l="-987" t="-896" r="-987"/>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AU">
                    <a:noFill/>
                  </a:rPr>
                  <a:t> </a:t>
                </a:r>
              </a:p>
            </p:txBody>
          </p:sp>
        </mc:Fallback>
      </mc:AlternateContent>
      <p:sp>
        <p:nvSpPr>
          <p:cNvPr id="4" name="Rectangle 5"/>
          <p:cNvSpPr txBox="1">
            <a:spLocks noChangeArrowheads="1"/>
          </p:cNvSpPr>
          <p:nvPr/>
        </p:nvSpPr>
        <p:spPr>
          <a:xfrm>
            <a:off x="395288" y="333375"/>
            <a:ext cx="8353425" cy="791369"/>
          </a:xfrm>
          <a:prstGeom prst="rect">
            <a:avLst/>
          </a:prstGeom>
        </p:spPr>
        <p:txBody>
          <a:bodyPr vert="horz" lIns="91440" tIns="45720" rIns="91440" bIns="45720" rtlCol="0" anchor="ctr">
            <a:noAutofit/>
          </a:bodyPr>
          <a:lstStyle>
            <a:lvl1pPr algn="ctr" defTabSz="457200" rtl="0" eaLnBrk="1" fontAlgn="base" hangingPunct="1">
              <a:spcBef>
                <a:spcPct val="0"/>
              </a:spcBef>
              <a:spcAft>
                <a:spcPct val="0"/>
              </a:spcAft>
              <a:defRPr lang="en-US" sz="4000" kern="1200" cap="all" dirty="0">
                <a:solidFill>
                  <a:srgbClr val="948A54"/>
                </a:solidFill>
                <a:latin typeface="Arial"/>
                <a:ea typeface="ＭＳ Ｐゴシック" pitchFamily="34" charset="-128"/>
                <a:cs typeface="Arial"/>
              </a:defRPr>
            </a:lvl1pPr>
            <a:lvl2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just"/>
            <a:r>
              <a:rPr lang="en-AU" altLang="en-US" sz="3200" cap="none" baseline="0" dirty="0">
                <a:solidFill>
                  <a:srgbClr val="EA0088"/>
                </a:solidFill>
                <a:latin typeface="Trebuchet MS" panose="020B0603020202020204" pitchFamily="34" charset="0"/>
              </a:rPr>
              <a:t>Example 1: Solution</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17</a:t>
            </a:fld>
            <a:endParaRPr lang="en-AU" altLang="en-US" sz="1400" b="1" baseline="0" dirty="0">
              <a:latin typeface="Trebuchet MS" pitchFamily="34" charset="0"/>
            </a:endParaRPr>
          </a:p>
        </p:txBody>
      </p:sp>
      <p:sp>
        <p:nvSpPr>
          <p:cNvPr id="6" name="AutoShape 10"/>
          <p:cNvSpPr>
            <a:spLocks noChangeArrowheads="1"/>
          </p:cNvSpPr>
          <p:nvPr/>
        </p:nvSpPr>
        <p:spPr bwMode="auto">
          <a:xfrm>
            <a:off x="7011988" y="549275"/>
            <a:ext cx="1952625" cy="360363"/>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dirty="0">
                <a:latin typeface="Tahoma" pitchFamily="34" charset="0"/>
              </a:rPr>
              <a:t>IDENTIFY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0978">
                                            <p:txEl>
                                              <p:pRg st="0" end="0"/>
                                            </p:txEl>
                                          </p:spTgt>
                                        </p:tgtEl>
                                        <p:attrNameLst>
                                          <p:attrName>style.visibility</p:attrName>
                                        </p:attrNameLst>
                                      </p:cBhvr>
                                      <p:to>
                                        <p:strVal val="visible"/>
                                      </p:to>
                                    </p:set>
                                    <p:animEffect transition="in" filter="wipe(up)">
                                      <p:cBhvr>
                                        <p:cTn id="7" dur="500"/>
                                        <p:tgtEl>
                                          <p:spTgt spid="5109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0978">
                                            <p:txEl>
                                              <p:pRg st="1" end="1"/>
                                            </p:txEl>
                                          </p:spTgt>
                                        </p:tgtEl>
                                        <p:attrNameLst>
                                          <p:attrName>style.visibility</p:attrName>
                                        </p:attrNameLst>
                                      </p:cBhvr>
                                      <p:to>
                                        <p:strVal val="visible"/>
                                      </p:to>
                                    </p:set>
                                    <p:animEffect transition="in" filter="wipe(up)">
                                      <p:cBhvr>
                                        <p:cTn id="12" dur="500"/>
                                        <p:tgtEl>
                                          <p:spTgt spid="5109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0978">
                                            <p:txEl>
                                              <p:pRg st="2" end="2"/>
                                            </p:txEl>
                                          </p:spTgt>
                                        </p:tgtEl>
                                        <p:attrNameLst>
                                          <p:attrName>style.visibility</p:attrName>
                                        </p:attrNameLst>
                                      </p:cBhvr>
                                      <p:to>
                                        <p:strVal val="visible"/>
                                      </p:to>
                                    </p:set>
                                    <p:animEffect transition="in" filter="wipe(up)">
                                      <p:cBhvr>
                                        <p:cTn id="17" dur="500"/>
                                        <p:tgtEl>
                                          <p:spTgt spid="51097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10978">
                                            <p:txEl>
                                              <p:pRg st="3" end="3"/>
                                            </p:txEl>
                                          </p:spTgt>
                                        </p:tgtEl>
                                        <p:attrNameLst>
                                          <p:attrName>style.visibility</p:attrName>
                                        </p:attrNameLst>
                                      </p:cBhvr>
                                      <p:to>
                                        <p:strVal val="visible"/>
                                      </p:to>
                                    </p:set>
                                    <p:animEffect transition="in" filter="wipe(up)">
                                      <p:cBhvr>
                                        <p:cTn id="22" dur="500"/>
                                        <p:tgtEl>
                                          <p:spTgt spid="51097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10978">
                                            <p:txEl>
                                              <p:pRg st="4" end="4"/>
                                            </p:txEl>
                                          </p:spTgt>
                                        </p:tgtEl>
                                        <p:attrNameLst>
                                          <p:attrName>style.visibility</p:attrName>
                                        </p:attrNameLst>
                                      </p:cBhvr>
                                      <p:to>
                                        <p:strVal val="visible"/>
                                      </p:to>
                                    </p:set>
                                    <p:animEffect transition="in" filter="wipe(up)">
                                      <p:cBhvr>
                                        <p:cTn id="27" dur="500"/>
                                        <p:tgtEl>
                                          <p:spTgt spid="51097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10978">
                                            <p:txEl>
                                              <p:pRg st="5" end="5"/>
                                            </p:txEl>
                                          </p:spTgt>
                                        </p:tgtEl>
                                        <p:attrNameLst>
                                          <p:attrName>style.visibility</p:attrName>
                                        </p:attrNameLst>
                                      </p:cBhvr>
                                      <p:to>
                                        <p:strVal val="visible"/>
                                      </p:to>
                                    </p:set>
                                    <p:animEffect transition="in" filter="wipe(up)">
                                      <p:cBhvr>
                                        <p:cTn id="32" dur="500"/>
                                        <p:tgtEl>
                                          <p:spTgt spid="51097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510978">
                                            <p:txEl>
                                              <p:pRg st="6" end="6"/>
                                            </p:txEl>
                                          </p:spTgt>
                                        </p:tgtEl>
                                        <p:attrNameLst>
                                          <p:attrName>style.visibility</p:attrName>
                                        </p:attrNameLst>
                                      </p:cBhvr>
                                      <p:to>
                                        <p:strVal val="visible"/>
                                      </p:to>
                                    </p:set>
                                    <p:animEffect transition="in" filter="wipe(up)">
                                      <p:cBhvr>
                                        <p:cTn id="37" dur="500"/>
                                        <p:tgtEl>
                                          <p:spTgt spid="51097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510978">
                                            <p:txEl>
                                              <p:pRg st="7" end="7"/>
                                            </p:txEl>
                                          </p:spTgt>
                                        </p:tgtEl>
                                        <p:attrNameLst>
                                          <p:attrName>style.visibility</p:attrName>
                                        </p:attrNameLst>
                                      </p:cBhvr>
                                      <p:to>
                                        <p:strVal val="visible"/>
                                      </p:to>
                                    </p:set>
                                    <p:animEffect transition="in" filter="wipe(up)">
                                      <p:cBhvr>
                                        <p:cTn id="42" dur="500"/>
                                        <p:tgtEl>
                                          <p:spTgt spid="51097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78"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idx="1"/>
          </p:nvPr>
        </p:nvSpPr>
        <p:spPr>
          <a:xfrm>
            <a:off x="395288" y="1124744"/>
            <a:ext cx="8065144" cy="1600200"/>
          </a:xfrm>
        </p:spPr>
        <p:txBody>
          <a:bodyPr/>
          <a:lstStyle/>
          <a:p>
            <a:pPr algn="just">
              <a:spcAft>
                <a:spcPts val="600"/>
              </a:spcAft>
              <a:buFontTx/>
              <a:buNone/>
            </a:pPr>
            <a:r>
              <a:rPr lang="en-US" altLang="en-US" sz="2400" b="1" dirty="0">
                <a:solidFill>
                  <a:schemeClr val="accent2"/>
                </a:solidFill>
                <a:latin typeface="Trebuchet MS" panose="020B0603020202020204" pitchFamily="34" charset="0"/>
              </a:rPr>
              <a:t>Solving by hand</a:t>
            </a:r>
            <a:endParaRPr lang="en-US" altLang="en-US" sz="1200" dirty="0">
              <a:latin typeface="Trebuchet MS" panose="020B0603020202020204" pitchFamily="34" charset="0"/>
            </a:endParaRPr>
          </a:p>
          <a:p>
            <a:pPr marL="0" lvl="1" indent="0" algn="just">
              <a:buClr>
                <a:srgbClr val="FF0000"/>
              </a:buClr>
              <a:buFontTx/>
              <a:buNone/>
            </a:pPr>
            <a:r>
              <a:rPr lang="en-US" altLang="en-US" sz="2400" dirty="0">
                <a:latin typeface="Trebuchet MS" panose="020B0603020202020204" pitchFamily="34" charset="0"/>
              </a:rPr>
              <a:t>A 99% </a:t>
            </a:r>
            <a:r>
              <a:rPr lang="en-US" altLang="en-US" sz="2400" i="1" dirty="0">
                <a:latin typeface="Trebuchet MS" panose="020B0603020202020204" pitchFamily="34" charset="0"/>
              </a:rPr>
              <a:t>z</a:t>
            </a:r>
            <a:r>
              <a:rPr lang="en-US" altLang="en-US" sz="2400" dirty="0">
                <a:latin typeface="Trebuchet MS" panose="020B0603020202020204" pitchFamily="34" charset="0"/>
              </a:rPr>
              <a:t>-interval estimator for the difference between two means is </a:t>
            </a:r>
          </a:p>
        </p:txBody>
      </p:sp>
      <p:graphicFrame>
        <p:nvGraphicFramePr>
          <p:cNvPr id="512003" name="Object 3"/>
          <p:cNvGraphicFramePr>
            <a:graphicFrameLocks noChangeAspect="1"/>
          </p:cNvGraphicFramePr>
          <p:nvPr>
            <p:extLst>
              <p:ext uri="{D42A27DB-BD31-4B8C-83A1-F6EECF244321}">
                <p14:modId xmlns:p14="http://schemas.microsoft.com/office/powerpoint/2010/main" val="1161617437"/>
              </p:ext>
            </p:extLst>
          </p:nvPr>
        </p:nvGraphicFramePr>
        <p:xfrm>
          <a:off x="695325" y="2609850"/>
          <a:ext cx="4416425" cy="2952750"/>
        </p:xfrm>
        <a:graphic>
          <a:graphicData uri="http://schemas.openxmlformats.org/presentationml/2006/ole">
            <mc:AlternateContent xmlns:mc="http://schemas.openxmlformats.org/markup-compatibility/2006">
              <mc:Choice xmlns:v="urn:schemas-microsoft-com:vml" Requires="v">
                <p:oleObj spid="_x0000_s24682" name="Equation" r:id="rId4" imgW="2095500" imgH="1473200" progId="Equation.DSMT4">
                  <p:embed/>
                </p:oleObj>
              </mc:Choice>
              <mc:Fallback>
                <p:oleObj name="Equation" r:id="rId4" imgW="2095500" imgH="1473200" progId="Equation.DSMT4">
                  <p:embed/>
                  <p:pic>
                    <p:nvPicPr>
                      <p:cNvPr id="0" name="Picture 8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325" y="2609850"/>
                        <a:ext cx="4416425" cy="295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004" name="Rectangle 4"/>
          <p:cNvSpPr>
            <a:spLocks noChangeArrowheads="1"/>
          </p:cNvSpPr>
          <p:nvPr/>
        </p:nvSpPr>
        <p:spPr bwMode="auto">
          <a:xfrm>
            <a:off x="762000" y="5562600"/>
            <a:ext cx="4876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pPr>
              <a:spcBef>
                <a:spcPct val="20000"/>
              </a:spcBef>
            </a:pPr>
            <a:r>
              <a:rPr lang="en-US" altLang="en-US" baseline="0" dirty="0">
                <a:latin typeface="Trebuchet MS"/>
                <a:cs typeface="Trebuchet MS"/>
              </a:rPr>
              <a:t>LCL = 1.3 and UCL = 20.7</a:t>
            </a:r>
          </a:p>
        </p:txBody>
      </p:sp>
      <p:sp>
        <p:nvSpPr>
          <p:cNvPr id="7" name="Rectangle 5"/>
          <p:cNvSpPr txBox="1">
            <a:spLocks noChangeArrowheads="1"/>
          </p:cNvSpPr>
          <p:nvPr/>
        </p:nvSpPr>
        <p:spPr>
          <a:xfrm>
            <a:off x="395288" y="333375"/>
            <a:ext cx="8353425" cy="791369"/>
          </a:xfrm>
          <a:prstGeom prst="rect">
            <a:avLst/>
          </a:prstGeom>
        </p:spPr>
        <p:txBody>
          <a:bodyPr vert="horz" lIns="91440" tIns="45720" rIns="91440" bIns="45720" rtlCol="0" anchor="ctr">
            <a:noAutofit/>
          </a:bodyPr>
          <a:lstStyle>
            <a:lvl1pPr algn="ctr" defTabSz="457200" rtl="0" eaLnBrk="1" fontAlgn="base" hangingPunct="1">
              <a:spcBef>
                <a:spcPct val="0"/>
              </a:spcBef>
              <a:spcAft>
                <a:spcPct val="0"/>
              </a:spcAft>
              <a:defRPr lang="en-US" sz="4000" kern="1200" cap="all" dirty="0">
                <a:solidFill>
                  <a:srgbClr val="948A54"/>
                </a:solidFill>
                <a:latin typeface="Arial"/>
                <a:ea typeface="ＭＳ Ｐゴシック" pitchFamily="34" charset="-128"/>
                <a:cs typeface="Arial"/>
              </a:defRPr>
            </a:lvl1pPr>
            <a:lvl2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just"/>
            <a:r>
              <a:rPr lang="en-AU" altLang="en-US" sz="3200" cap="none" baseline="0" dirty="0">
                <a:solidFill>
                  <a:srgbClr val="EA0088"/>
                </a:solidFill>
                <a:latin typeface="Trebuchet MS" panose="020B0603020202020204" pitchFamily="34" charset="0"/>
              </a:rPr>
              <a:t>Example 1: Solution…</a:t>
            </a:r>
          </a:p>
        </p:txBody>
      </p:sp>
      <p:sp>
        <p:nvSpPr>
          <p:cNvPr id="8"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18</a:t>
            </a:fld>
            <a:endParaRPr lang="en-AU" altLang="en-US" sz="1400" b="1" baseline="0" dirty="0">
              <a:latin typeface="Trebuchet MS" pitchFamily="34" charset="0"/>
            </a:endParaRPr>
          </a:p>
        </p:txBody>
      </p:sp>
      <p:sp>
        <p:nvSpPr>
          <p:cNvPr id="9" name="AutoShape 73"/>
          <p:cNvSpPr>
            <a:spLocks noChangeArrowheads="1"/>
          </p:cNvSpPr>
          <p:nvPr/>
        </p:nvSpPr>
        <p:spPr bwMode="auto">
          <a:xfrm>
            <a:off x="6442075" y="549275"/>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a:latin typeface="Tahoma" pitchFamily="34" charset="0"/>
                <a:cs typeface="Tahoma" pitchFamily="34" charset="0"/>
              </a:rPr>
              <a:t>COMPUTE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120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0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4"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idx="1"/>
          </p:nvPr>
        </p:nvSpPr>
        <p:spPr>
          <a:xfrm>
            <a:off x="386414" y="1412776"/>
            <a:ext cx="7772400" cy="1152674"/>
          </a:xfrm>
        </p:spPr>
        <p:txBody>
          <a:bodyPr/>
          <a:lstStyle/>
          <a:p>
            <a:pPr algn="just">
              <a:buFontTx/>
              <a:buNone/>
            </a:pPr>
            <a:r>
              <a:rPr lang="en-US" altLang="en-US" b="1" dirty="0">
                <a:solidFill>
                  <a:schemeClr val="accent2"/>
                </a:solidFill>
                <a:latin typeface="Trebuchet MS" panose="020B0603020202020204" pitchFamily="34" charset="0"/>
              </a:rPr>
              <a:t>Using Excel workbook </a:t>
            </a:r>
          </a:p>
          <a:p>
            <a:pPr algn="just">
              <a:buFontTx/>
              <a:buNone/>
            </a:pPr>
            <a:r>
              <a:rPr lang="en-US" altLang="en-US" sz="2400" b="1" dirty="0">
                <a:solidFill>
                  <a:schemeClr val="accent2"/>
                </a:solidFill>
                <a:latin typeface="Trebuchet MS" panose="020B0603020202020204" pitchFamily="34" charset="0"/>
              </a:rPr>
              <a:t>(Estimators.xls, z-Estimate_2 Means worksheet)</a:t>
            </a:r>
          </a:p>
          <a:p>
            <a:pPr algn="just">
              <a:buFontTx/>
              <a:buNone/>
            </a:pPr>
            <a:endParaRPr lang="en-US" altLang="en-US" sz="1200" dirty="0">
              <a:latin typeface="Trebuchet MS" panose="020B0603020202020204" pitchFamily="34" charset="0"/>
            </a:endParaRPr>
          </a:p>
        </p:txBody>
      </p:sp>
      <p:pic>
        <p:nvPicPr>
          <p:cNvPr id="24581"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4" y="2708920"/>
            <a:ext cx="8068169"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txBox="1">
            <a:spLocks noChangeArrowheads="1"/>
          </p:cNvSpPr>
          <p:nvPr/>
        </p:nvSpPr>
        <p:spPr>
          <a:xfrm>
            <a:off x="395288" y="333375"/>
            <a:ext cx="8353425" cy="791369"/>
          </a:xfrm>
          <a:prstGeom prst="rect">
            <a:avLst/>
          </a:prstGeom>
        </p:spPr>
        <p:txBody>
          <a:bodyPr vert="horz" lIns="91440" tIns="45720" rIns="91440" bIns="45720" rtlCol="0" anchor="ctr">
            <a:noAutofit/>
          </a:bodyPr>
          <a:lstStyle>
            <a:lvl1pPr algn="ctr" defTabSz="457200" rtl="0" eaLnBrk="1" fontAlgn="base" hangingPunct="1">
              <a:spcBef>
                <a:spcPct val="0"/>
              </a:spcBef>
              <a:spcAft>
                <a:spcPct val="0"/>
              </a:spcAft>
              <a:defRPr lang="en-US" sz="4000" kern="1200" cap="all" dirty="0">
                <a:solidFill>
                  <a:srgbClr val="948A54"/>
                </a:solidFill>
                <a:latin typeface="Arial"/>
                <a:ea typeface="ＭＳ Ｐゴシック" pitchFamily="34" charset="-128"/>
                <a:cs typeface="Arial"/>
              </a:defRPr>
            </a:lvl1pPr>
            <a:lvl2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just"/>
            <a:r>
              <a:rPr lang="en-AU" altLang="en-US" sz="3200" cap="none" baseline="0" dirty="0">
                <a:solidFill>
                  <a:srgbClr val="EA0088"/>
                </a:solidFill>
                <a:latin typeface="Trebuchet MS" panose="020B0603020202020204" pitchFamily="34" charset="0"/>
              </a:rPr>
              <a:t>Example 1: Solution…</a:t>
            </a:r>
          </a:p>
        </p:txBody>
      </p:sp>
      <p:sp>
        <p:nvSpPr>
          <p:cNvPr id="8"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19</a:t>
            </a:fld>
            <a:endParaRPr lang="en-AU" altLang="en-US" sz="1400" b="1" baseline="0" dirty="0">
              <a:latin typeface="Trebuchet MS" pitchFamily="34" charset="0"/>
            </a:endParaRPr>
          </a:p>
        </p:txBody>
      </p:sp>
      <p:sp>
        <p:nvSpPr>
          <p:cNvPr id="9" name="AutoShape 73"/>
          <p:cNvSpPr>
            <a:spLocks noChangeArrowheads="1"/>
          </p:cNvSpPr>
          <p:nvPr/>
        </p:nvSpPr>
        <p:spPr bwMode="auto">
          <a:xfrm>
            <a:off x="6442075" y="549275"/>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a:latin typeface="Tahoma" pitchFamily="34" charset="0"/>
                <a:cs typeface="Tahoma" pitchFamily="34" charset="0"/>
              </a:rPr>
              <a:t>COMPUTE</a:t>
            </a:r>
          </a:p>
        </p:txBody>
      </p:sp>
    </p:spTree>
    <p:extLst>
      <p:ext uri="{BB962C8B-B14F-4D97-AF65-F5344CB8AC3E}">
        <p14:creationId xmlns:p14="http://schemas.microsoft.com/office/powerpoint/2010/main" val="181702784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ctrTitle"/>
          </p:nvPr>
        </p:nvSpPr>
        <p:spPr>
          <a:xfrm>
            <a:off x="685800" y="2286000"/>
            <a:ext cx="4191000" cy="1143000"/>
          </a:xfrm>
        </p:spPr>
        <p:txBody>
          <a:bodyPr vert="horz" lIns="91440" tIns="45720" rIns="91440" bIns="45720" rtlCol="0" anchor="ctr">
            <a:noAutofit/>
          </a:bodyPr>
          <a:lstStyle/>
          <a:p>
            <a:pPr algn="l"/>
            <a:r>
              <a:rPr lang="en-AU" sz="4600" cap="none" dirty="0">
                <a:latin typeface="Trebuchet MS" panose="020B0603020202020204" pitchFamily="34" charset="0"/>
              </a:rPr>
              <a:t>Chapter 11</a:t>
            </a:r>
          </a:p>
        </p:txBody>
      </p:sp>
      <p:sp>
        <p:nvSpPr>
          <p:cNvPr id="43011" name="Rectangle 3"/>
          <p:cNvSpPr>
            <a:spLocks noGrp="1" noChangeArrowheads="1"/>
          </p:cNvSpPr>
          <p:nvPr>
            <p:ph type="subTitle" idx="1"/>
          </p:nvPr>
        </p:nvSpPr>
        <p:spPr>
          <a:xfrm>
            <a:off x="762000" y="3429000"/>
            <a:ext cx="7842250" cy="2819400"/>
          </a:xfrm>
          <a:noFill/>
          <a:ln>
            <a:noFill/>
          </a:ln>
        </p:spPr>
        <p:txBody>
          <a:bodyPr vert="horz" wrap="square" lIns="91440" tIns="45720" rIns="91440" bIns="45720" numCol="1" anchor="t" anchorCtr="0" compatLnSpc="1">
            <a:prstTxWarp prst="textNoShape">
              <a:avLst/>
            </a:prstTxWarp>
          </a:bodyPr>
          <a:lstStyle/>
          <a:p>
            <a:pPr algn="l"/>
            <a:r>
              <a:rPr lang="en-AU" dirty="0">
                <a:solidFill>
                  <a:srgbClr val="EA0088"/>
                </a:solidFill>
                <a:latin typeface="Trebuchet MS" panose="020B0603020202020204" pitchFamily="34" charset="0"/>
              </a:rPr>
              <a:t>Estimation: </a:t>
            </a:r>
          </a:p>
          <a:p>
            <a:pPr algn="l"/>
            <a:r>
              <a:rPr lang="en-AU" dirty="0">
                <a:solidFill>
                  <a:srgbClr val="EA0088"/>
                </a:solidFill>
                <a:latin typeface="Trebuchet MS" panose="020B0603020202020204" pitchFamily="34" charset="0"/>
              </a:rPr>
              <a:t>Comparing two populations</a:t>
            </a:r>
          </a:p>
        </p:txBody>
      </p:sp>
      <p:sp>
        <p:nvSpPr>
          <p:cNvPr id="3075" name="Rectangle 6"/>
          <p:cNvSpPr>
            <a:spLocks noChangeArrowheads="1"/>
          </p:cNvSpPr>
          <p:nvPr/>
        </p:nvSpPr>
        <p:spPr bwMode="auto">
          <a:xfrm>
            <a:off x="2005013" y="-49260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endParaRPr lang="en-US" altLang="en-US" baseline="0"/>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686800" cy="884238"/>
          </a:xfrm>
        </p:spPr>
        <p:txBody>
          <a:bodyPr vert="horz" lIns="91440" tIns="45720" rIns="91440" bIns="45720" rtlCol="0" anchor="ctr">
            <a:noAutofit/>
          </a:bodyPr>
          <a:lstStyle/>
          <a:p>
            <a:pPr algn="just"/>
            <a:r>
              <a:rPr lang="en-US" sz="3200" cap="none" dirty="0">
                <a:solidFill>
                  <a:srgbClr val="EA0088"/>
                </a:solidFill>
                <a:latin typeface="Trebuchet MS" panose="020B0603020202020204" pitchFamily="34" charset="0"/>
              </a:rPr>
              <a:t>Selecting the sample sizes to estimate μ</a:t>
            </a:r>
            <a:r>
              <a:rPr lang="en-US" sz="3200" cap="none" baseline="-25000" dirty="0">
                <a:solidFill>
                  <a:srgbClr val="EA0088"/>
                </a:solidFill>
                <a:latin typeface="Trebuchet MS" panose="020B0603020202020204" pitchFamily="34" charset="0"/>
              </a:rPr>
              <a:t>1</a:t>
            </a:r>
            <a:r>
              <a:rPr lang="en-US" sz="3200" cap="none" dirty="0">
                <a:solidFill>
                  <a:srgbClr val="EA0088"/>
                </a:solidFill>
                <a:latin typeface="Trebuchet MS" panose="020B0603020202020204" pitchFamily="34" charset="0"/>
              </a:rPr>
              <a:t> − μ</a:t>
            </a:r>
            <a:r>
              <a:rPr lang="en-US" sz="3200" cap="none" baseline="-25000" dirty="0">
                <a:solidFill>
                  <a:srgbClr val="EA0088"/>
                </a:solidFill>
                <a:latin typeface="Trebuchet MS" panose="020B0603020202020204" pitchFamily="34" charset="0"/>
              </a:rPr>
              <a:t>2</a:t>
            </a:r>
            <a:endParaRPr sz="3200" cap="none" baseline="-25000" dirty="0">
              <a:solidFill>
                <a:srgbClr val="EA0088"/>
              </a:solidFill>
              <a:latin typeface="Trebuchet MS" panose="020B0603020202020204" pitchFamily="34" charset="0"/>
            </a:endParaRPr>
          </a:p>
        </p:txBody>
      </p:sp>
      <p:sp>
        <p:nvSpPr>
          <p:cNvPr id="98306" name="Content Placeholder 2"/>
          <p:cNvSpPr>
            <a:spLocks noGrp="1"/>
          </p:cNvSpPr>
          <p:nvPr>
            <p:ph idx="1"/>
          </p:nvPr>
        </p:nvSpPr>
        <p:spPr>
          <a:xfrm>
            <a:off x="611560" y="1772816"/>
            <a:ext cx="8001000" cy="4297363"/>
          </a:xfrm>
        </p:spPr>
        <p:txBody>
          <a:bodyPr/>
          <a:lstStyle/>
          <a:p>
            <a:pPr marL="0" lvl="1" indent="0" algn="just">
              <a:buClr>
                <a:srgbClr val="FF0000"/>
              </a:buClr>
              <a:buNone/>
            </a:pPr>
            <a:r>
              <a:rPr lang="en-US" altLang="en-US" sz="2400" dirty="0">
                <a:latin typeface="Trebuchet MS" panose="020B0603020202020204" pitchFamily="34" charset="0"/>
              </a:rPr>
              <a:t>Using a simple extension to the formula used for the required sample size for a single population in Chapter 10, the required sample sizes to estimate </a:t>
            </a:r>
            <a:r>
              <a:rPr lang="en-US" altLang="en-US" sz="2400" dirty="0">
                <a:latin typeface="Trebuchet MS" panose="020B0603020202020204" pitchFamily="34" charset="0"/>
                <a:sym typeface="Symbol"/>
              </a:rPr>
              <a:t></a:t>
            </a:r>
            <a:r>
              <a:rPr lang="en-US" altLang="en-US" sz="2400" baseline="-25000" dirty="0">
                <a:latin typeface="Trebuchet MS" panose="020B0603020202020204" pitchFamily="34" charset="0"/>
                <a:sym typeface="Symbol"/>
              </a:rPr>
              <a:t>1</a:t>
            </a:r>
            <a:r>
              <a:rPr lang="en-US" altLang="en-US" sz="2400" dirty="0">
                <a:latin typeface="Trebuchet MS" panose="020B0603020202020204" pitchFamily="34" charset="0"/>
                <a:sym typeface="Symbol"/>
              </a:rPr>
              <a:t> - </a:t>
            </a:r>
            <a:r>
              <a:rPr lang="en-US" altLang="en-US" sz="2400" baseline="-25000" dirty="0">
                <a:latin typeface="Trebuchet MS" panose="020B0603020202020204" pitchFamily="34" charset="0"/>
                <a:sym typeface="Symbol"/>
              </a:rPr>
              <a:t>2 </a:t>
            </a:r>
            <a:r>
              <a:rPr lang="en-US" altLang="en-US" sz="2400" dirty="0">
                <a:latin typeface="Trebuchet MS" panose="020B0603020202020204" pitchFamily="34" charset="0"/>
                <a:sym typeface="Symbol"/>
              </a:rPr>
              <a:t>is</a:t>
            </a:r>
          </a:p>
          <a:p>
            <a:pPr marL="0" lvl="1" indent="0" algn="just">
              <a:buClr>
                <a:srgbClr val="FF0000"/>
              </a:buClr>
              <a:buNone/>
            </a:pPr>
            <a:endParaRPr lang="en-US" altLang="en-US" sz="2400" dirty="0">
              <a:latin typeface="Trebuchet MS" panose="020B0603020202020204" pitchFamily="34" charset="0"/>
              <a:sym typeface="Symbol"/>
            </a:endParaRPr>
          </a:p>
          <a:p>
            <a:pPr marL="0" lvl="1" indent="0" algn="just">
              <a:buClr>
                <a:srgbClr val="FF0000"/>
              </a:buClr>
              <a:buNone/>
            </a:pPr>
            <a:endParaRPr lang="en-US" altLang="en-US" sz="2400" dirty="0">
              <a:latin typeface="Trebuchet MS" panose="020B0603020202020204" pitchFamily="34"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867020382"/>
              </p:ext>
            </p:extLst>
          </p:nvPr>
        </p:nvGraphicFramePr>
        <p:xfrm>
          <a:off x="1187624" y="3068960"/>
          <a:ext cx="5816600" cy="1290637"/>
        </p:xfrm>
        <a:graphic>
          <a:graphicData uri="http://schemas.openxmlformats.org/presentationml/2006/ole">
            <mc:AlternateContent xmlns:mc="http://schemas.openxmlformats.org/markup-compatibility/2006">
              <mc:Choice xmlns:v="urn:schemas-microsoft-com:vml" Requires="v">
                <p:oleObj spid="_x0000_s94285" name="Equation" r:id="rId4" imgW="2692400" imgH="596900" progId="Equation.DSMT4">
                  <p:embed/>
                </p:oleObj>
              </mc:Choice>
              <mc:Fallback>
                <p:oleObj name="Equation" r:id="rId4" imgW="2692400" imgH="596900" progId="Equation.DSMT4">
                  <p:embed/>
                  <p:pic>
                    <p:nvPicPr>
                      <p:cNvPr id="0" name="Picture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3068960"/>
                        <a:ext cx="5816600" cy="1290637"/>
                      </a:xfrm>
                      <a:prstGeom prst="rect">
                        <a:avLst/>
                      </a:prstGeom>
                      <a:solidFill>
                        <a:schemeClr val="bg1"/>
                      </a:solidFill>
                      <a:effectLst/>
                      <a:extLst>
                        <a:ext uri="{AF507438-7753-43E0-B8FC-AC1667EBCBE1}">
                          <a14:hiddenEffects xmlns:a14="http://schemas.microsoft.com/office/drawing/2010/main">
                            <a:effectLst>
                              <a:outerShdw dist="107763" dir="18900000" algn="ctr" rotWithShape="0">
                                <a:srgbClr val="FF0000"/>
                              </a:outerShdw>
                            </a:effectLst>
                          </a14:hiddenEffects>
                        </a:ext>
                      </a:extLst>
                    </p:spPr>
                  </p:pic>
                </p:oleObj>
              </mc:Fallback>
            </mc:AlternateContent>
          </a:graphicData>
        </a:graphic>
      </p:graphicFrame>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20</a:t>
            </a:fld>
            <a:endParaRPr lang="en-AU" altLang="en-US" sz="1400" b="1" baseline="0" dirty="0">
              <a:latin typeface="Trebuchet MS"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idx="1"/>
          </p:nvPr>
        </p:nvSpPr>
        <p:spPr>
          <a:xfrm>
            <a:off x="685800" y="1268760"/>
            <a:ext cx="7631113" cy="4263752"/>
          </a:xfrm>
        </p:spPr>
        <p:txBody>
          <a:bodyPr/>
          <a:lstStyle/>
          <a:p>
            <a:pPr marL="0" indent="0" algn="just">
              <a:lnSpc>
                <a:spcPct val="80000"/>
              </a:lnSpc>
              <a:spcBef>
                <a:spcPct val="40000"/>
              </a:spcBef>
              <a:buNone/>
            </a:pPr>
            <a:r>
              <a:rPr lang="en-US" altLang="en-US" sz="2600" dirty="0">
                <a:latin typeface="Arial" charset="0"/>
                <a:cs typeface="Arial" charset="0"/>
              </a:rPr>
              <a:t>The manager of a major clothing manufacturer wants to compare the annual expenditure on clothing of men with that of women. She decides to estimate the difference in mean annual expenditure to within $100 with 95% confidence. How large should the two sample sizes be, if we assume that the range of expenditure is $800 for males and $1200 for females and the populations of male and female expenditures on clothing are normal?</a:t>
            </a:r>
          </a:p>
        </p:txBody>
      </p:sp>
      <p:sp>
        <p:nvSpPr>
          <p:cNvPr id="5" name="Rectangle 2"/>
          <p:cNvSpPr>
            <a:spLocks noGrp="1" noChangeArrowheads="1"/>
          </p:cNvSpPr>
          <p:nvPr>
            <p:ph type="title"/>
          </p:nvPr>
        </p:nvSpPr>
        <p:spPr>
          <a:xfrm>
            <a:off x="611560" y="260648"/>
            <a:ext cx="7772400" cy="792163"/>
          </a:xfrm>
        </p:spPr>
        <p:txBody>
          <a:bodyPr/>
          <a:lstStyle/>
          <a:p>
            <a:pPr algn="l" eaLnBrk="1" hangingPunct="1">
              <a:defRPr/>
            </a:pPr>
            <a:r>
              <a:rPr altLang="en-US" sz="3200" cap="none" dirty="0">
                <a:solidFill>
                  <a:srgbClr val="EA0088"/>
                </a:solidFill>
                <a:latin typeface="Trebuchet MS" panose="020B0603020202020204" pitchFamily="34" charset="0"/>
              </a:rPr>
              <a:t>Example 2 </a:t>
            </a: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21</a:t>
            </a:fld>
            <a:endParaRPr lang="en-AU" altLang="en-US" sz="1400" b="1" baseline="0" dirty="0">
              <a:latin typeface="Trebuchet MS" pitchFamily="34" charset="0"/>
            </a:endParaRPr>
          </a:p>
        </p:txBody>
      </p:sp>
    </p:spTree>
    <p:extLst>
      <p:ext uri="{BB962C8B-B14F-4D97-AF65-F5344CB8AC3E}">
        <p14:creationId xmlns:p14="http://schemas.microsoft.com/office/powerpoint/2010/main" val="44904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idx="1"/>
          </p:nvPr>
        </p:nvSpPr>
        <p:spPr>
          <a:xfrm>
            <a:off x="683568" y="1196752"/>
            <a:ext cx="7848600" cy="2514600"/>
          </a:xfrm>
        </p:spPr>
        <p:txBody>
          <a:bodyPr/>
          <a:lstStyle/>
          <a:p>
            <a:pPr eaLnBrk="1" hangingPunct="1"/>
            <a:r>
              <a:rPr lang="en-US" altLang="en-US" sz="2400" dirty="0">
                <a:latin typeface="Arial" charset="0"/>
                <a:cs typeface="Arial" charset="0"/>
              </a:rPr>
              <a:t>The estimate accuracy is </a:t>
            </a:r>
            <a:r>
              <a:rPr lang="en-US" altLang="en-US" sz="2400" dirty="0">
                <a:latin typeface="Arial" charset="0"/>
                <a:cs typeface="Arial" charset="0"/>
                <a:sym typeface="Symbol" pitchFamily="18" charset="2"/>
              </a:rPr>
              <a:t> $</a:t>
            </a:r>
            <a:r>
              <a:rPr lang="en-US" altLang="en-US" sz="2400" dirty="0">
                <a:latin typeface="Arial" charset="0"/>
                <a:cs typeface="Arial" charset="0"/>
              </a:rPr>
              <a:t>100. That is, B = 100.</a:t>
            </a:r>
          </a:p>
          <a:p>
            <a:pPr eaLnBrk="1" hangingPunct="1"/>
            <a:r>
              <a:rPr lang="en-US" altLang="en-US" sz="2400" dirty="0">
                <a:latin typeface="Arial" charset="0"/>
                <a:cs typeface="Arial" charset="0"/>
                <a:sym typeface="Symbol"/>
              </a:rPr>
              <a:t></a:t>
            </a:r>
            <a:r>
              <a:rPr lang="en-US" altLang="en-US" sz="2400" baseline="-25000" dirty="0">
                <a:latin typeface="Arial" charset="0"/>
                <a:cs typeface="Arial" charset="0"/>
                <a:sym typeface="Symbol"/>
              </a:rPr>
              <a:t>1</a:t>
            </a:r>
            <a:r>
              <a:rPr lang="en-US" altLang="en-US" sz="2400" dirty="0">
                <a:latin typeface="Arial" charset="0"/>
                <a:cs typeface="Arial" charset="0"/>
                <a:sym typeface="Symbol"/>
              </a:rPr>
              <a:t>= Range/4 = 800/4 = $200 (for males)</a:t>
            </a:r>
          </a:p>
          <a:p>
            <a:r>
              <a:rPr lang="en-US" altLang="en-US" sz="2400" dirty="0">
                <a:latin typeface="Arial" charset="0"/>
                <a:cs typeface="Arial" charset="0"/>
                <a:sym typeface="Symbol"/>
              </a:rPr>
              <a:t></a:t>
            </a:r>
            <a:r>
              <a:rPr lang="en-US" altLang="en-US" sz="2400" baseline="-25000" dirty="0">
                <a:latin typeface="Arial" charset="0"/>
                <a:cs typeface="Arial" charset="0"/>
                <a:sym typeface="Symbol"/>
              </a:rPr>
              <a:t>2</a:t>
            </a:r>
            <a:r>
              <a:rPr lang="en-US" altLang="en-US" sz="2400" dirty="0">
                <a:latin typeface="Arial" charset="0"/>
                <a:cs typeface="Arial" charset="0"/>
                <a:sym typeface="Symbol"/>
              </a:rPr>
              <a:t>= Range/4 = 1200/4 = $300 (for females)</a:t>
            </a:r>
          </a:p>
          <a:p>
            <a:pPr eaLnBrk="1" hangingPunct="1"/>
            <a:r>
              <a:rPr lang="en-US" altLang="en-US" sz="2400" dirty="0">
                <a:latin typeface="Arial" charset="0"/>
                <a:cs typeface="Arial" charset="0"/>
              </a:rPr>
              <a:t>The confidence level 95% leads to </a:t>
            </a:r>
            <a:r>
              <a:rPr lang="en-US" altLang="en-US" sz="2400" dirty="0">
                <a:latin typeface="Symbol" pitchFamily="18" charset="2"/>
                <a:cs typeface="Arial" charset="0"/>
              </a:rPr>
              <a:t>a</a:t>
            </a:r>
            <a:r>
              <a:rPr lang="en-US" altLang="en-US" sz="2400" dirty="0">
                <a:latin typeface="Arial" charset="0"/>
                <a:cs typeface="Arial" charset="0"/>
              </a:rPr>
              <a:t> = 0.05, thus </a:t>
            </a:r>
            <a:r>
              <a:rPr lang="en-US" altLang="en-US" sz="2400" dirty="0" err="1">
                <a:latin typeface="Arial" charset="0"/>
                <a:cs typeface="Arial" charset="0"/>
              </a:rPr>
              <a:t>z</a:t>
            </a:r>
            <a:r>
              <a:rPr lang="en-US" altLang="en-US" sz="2400" baseline="-25000" dirty="0" err="1">
                <a:latin typeface="Symbol" pitchFamily="18" charset="2"/>
                <a:cs typeface="Arial" charset="0"/>
              </a:rPr>
              <a:t>a</a:t>
            </a:r>
            <a:r>
              <a:rPr lang="en-US" altLang="en-US" sz="2400" baseline="-25000" dirty="0">
                <a:latin typeface="Arial" charset="0"/>
                <a:cs typeface="Arial" charset="0"/>
              </a:rPr>
              <a:t>/2</a:t>
            </a:r>
            <a:r>
              <a:rPr lang="en-US" altLang="en-US" sz="2400" dirty="0">
                <a:latin typeface="Arial" charset="0"/>
                <a:cs typeface="Arial" charset="0"/>
              </a:rPr>
              <a:t> = z</a:t>
            </a:r>
            <a:r>
              <a:rPr lang="en-US" altLang="en-US" sz="2400" baseline="-25000" dirty="0">
                <a:latin typeface="Arial" charset="0"/>
                <a:cs typeface="Arial" charset="0"/>
              </a:rPr>
              <a:t>0.025</a:t>
            </a:r>
            <a:r>
              <a:rPr lang="en-US" altLang="en-US" sz="2400" dirty="0">
                <a:latin typeface="Arial" charset="0"/>
                <a:cs typeface="Arial" charset="0"/>
              </a:rPr>
              <a:t> =  1.96.</a:t>
            </a:r>
          </a:p>
          <a:p>
            <a:pPr eaLnBrk="1" hangingPunct="1"/>
            <a:r>
              <a:rPr lang="en-US" altLang="en-US" sz="2400" dirty="0">
                <a:latin typeface="Arial" charset="0"/>
                <a:cs typeface="Arial" charset="0"/>
              </a:rPr>
              <a:t>We compute</a:t>
            </a:r>
          </a:p>
          <a:p>
            <a:pPr eaLnBrk="1" hangingPunct="1"/>
            <a:endParaRPr lang="en-US" altLang="en-US" sz="2400" dirty="0">
              <a:latin typeface="Arial" charset="0"/>
              <a:cs typeface="Arial" charset="0"/>
            </a:endParaRPr>
          </a:p>
          <a:p>
            <a:pPr eaLnBrk="1" hangingPunct="1"/>
            <a:endParaRPr lang="en-US" altLang="en-US" sz="2400" dirty="0">
              <a:latin typeface="Arial" charset="0"/>
              <a:cs typeface="Arial" charset="0"/>
            </a:endParaRPr>
          </a:p>
          <a:p>
            <a:pPr eaLnBrk="1" hangingPunct="1"/>
            <a:endParaRPr lang="en-US" altLang="en-US" sz="2400" dirty="0">
              <a:latin typeface="Arial" charset="0"/>
              <a:cs typeface="Arial" charset="0"/>
            </a:endParaRPr>
          </a:p>
          <a:p>
            <a:pPr eaLnBrk="1" hangingPunct="1"/>
            <a:endParaRPr lang="en-US" altLang="en-US" sz="2400" dirty="0">
              <a:latin typeface="Arial" charset="0"/>
              <a:cs typeface="Arial" charset="0"/>
            </a:endParaRPr>
          </a:p>
        </p:txBody>
      </p:sp>
      <p:graphicFrame>
        <p:nvGraphicFramePr>
          <p:cNvPr id="498691" name="Object 3"/>
          <p:cNvGraphicFramePr>
            <a:graphicFrameLocks noChangeAspect="1"/>
          </p:cNvGraphicFramePr>
          <p:nvPr>
            <p:extLst>
              <p:ext uri="{D42A27DB-BD31-4B8C-83A1-F6EECF244321}">
                <p14:modId xmlns:p14="http://schemas.microsoft.com/office/powerpoint/2010/main" val="148125887"/>
              </p:ext>
            </p:extLst>
          </p:nvPr>
        </p:nvGraphicFramePr>
        <p:xfrm>
          <a:off x="1979712" y="3933056"/>
          <a:ext cx="4278313" cy="1069975"/>
        </p:xfrm>
        <a:graphic>
          <a:graphicData uri="http://schemas.openxmlformats.org/presentationml/2006/ole">
            <mc:AlternateContent xmlns:mc="http://schemas.openxmlformats.org/markup-compatibility/2006">
              <mc:Choice xmlns:v="urn:schemas-microsoft-com:vml" Requires="v">
                <p:oleObj spid="_x0000_s95379" name="Equation" r:id="rId4" imgW="1981200" imgH="495300" progId="Equation.DSMT4">
                  <p:embed/>
                </p:oleObj>
              </mc:Choice>
              <mc:Fallback>
                <p:oleObj name="Equation" r:id="rId4" imgW="1981200" imgH="495300" progId="Equation.DSMT4">
                  <p:embed/>
                  <p:pic>
                    <p:nvPicPr>
                      <p:cNvPr id="0" name="Picture 10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712" y="3933056"/>
                        <a:ext cx="4278313" cy="1069975"/>
                      </a:xfrm>
                      <a:prstGeom prst="rect">
                        <a:avLst/>
                      </a:prstGeom>
                      <a:solidFill>
                        <a:schemeClr val="bg1"/>
                      </a:solidFill>
                      <a:effectLst/>
                      <a:extLst>
                        <a:ext uri="{AF507438-7753-43E0-B8FC-AC1667EBCBE1}">
                          <a14:hiddenEffects xmlns:a14="http://schemas.microsoft.com/office/drawing/2010/main">
                            <a:effectLst>
                              <a:outerShdw dist="107763" dir="18900000" algn="ctr" rotWithShape="0">
                                <a:srgbClr val="FF0000"/>
                              </a:outerShdw>
                            </a:effectLst>
                          </a14:hiddenEffects>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210147140"/>
              </p:ext>
            </p:extLst>
          </p:nvPr>
        </p:nvGraphicFramePr>
        <p:xfrm>
          <a:off x="1691681" y="3737886"/>
          <a:ext cx="4536504" cy="2099798"/>
        </p:xfrm>
        <a:graphic>
          <a:graphicData uri="http://schemas.openxmlformats.org/presentationml/2006/ole">
            <mc:AlternateContent xmlns:mc="http://schemas.openxmlformats.org/markup-compatibility/2006">
              <mc:Choice xmlns:v="urn:schemas-microsoft-com:vml" Requires="v">
                <p:oleObj spid="_x0000_s95380" name="Equation" r:id="rId6" imgW="2552700" imgH="1181100" progId="Equation.DSMT4">
                  <p:embed/>
                </p:oleObj>
              </mc:Choice>
              <mc:Fallback>
                <p:oleObj name="Equation" r:id="rId6" imgW="2552700" imgH="1181100" progId="Equation.DSMT4">
                  <p:embed/>
                  <p:pic>
                    <p:nvPicPr>
                      <p:cNvPr id="0" name="Picture 1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1681" y="3737886"/>
                        <a:ext cx="4536504" cy="2099798"/>
                      </a:xfrm>
                      <a:prstGeom prst="rect">
                        <a:avLst/>
                      </a:prstGeom>
                      <a:solidFill>
                        <a:schemeClr val="bg1"/>
                      </a:solidFill>
                    </p:spPr>
                  </p:pic>
                </p:oleObj>
              </mc:Fallback>
            </mc:AlternateContent>
          </a:graphicData>
        </a:graphic>
      </p:graphicFrame>
      <p:sp>
        <p:nvSpPr>
          <p:cNvPr id="8" name="Rectangle 2"/>
          <p:cNvSpPr>
            <a:spLocks noGrp="1" noChangeArrowheads="1"/>
          </p:cNvSpPr>
          <p:nvPr>
            <p:ph type="title"/>
          </p:nvPr>
        </p:nvSpPr>
        <p:spPr>
          <a:xfrm>
            <a:off x="611560" y="260648"/>
            <a:ext cx="7772400" cy="792163"/>
          </a:xfrm>
        </p:spPr>
        <p:txBody>
          <a:bodyPr/>
          <a:lstStyle/>
          <a:p>
            <a:pPr algn="l" eaLnBrk="1" hangingPunct="1">
              <a:defRPr/>
            </a:pPr>
            <a:r>
              <a:rPr altLang="en-US" sz="3200" cap="none" dirty="0">
                <a:solidFill>
                  <a:srgbClr val="EA0088"/>
                </a:solidFill>
                <a:latin typeface="Trebuchet MS" panose="020B0603020202020204" pitchFamily="34" charset="0"/>
              </a:rPr>
              <a:t>Example 2: Solution </a:t>
            </a:r>
          </a:p>
        </p:txBody>
      </p:sp>
      <p:sp>
        <p:nvSpPr>
          <p:cNvPr id="9"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22</a:t>
            </a:fld>
            <a:endParaRPr lang="en-AU" altLang="en-US" sz="1400" b="1" baseline="0" dirty="0">
              <a:latin typeface="Trebuchet MS"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98691"/>
                                        </p:tgtEl>
                                        <p:attrNameLst>
                                          <p:attrName>style.visibility</p:attrName>
                                        </p:attrNameLst>
                                      </p:cBhvr>
                                      <p:to>
                                        <p:strVal val="visible"/>
                                      </p:to>
                                    </p:set>
                                    <p:animEffect transition="in" filter="dissolve">
                                      <p:cBhvr>
                                        <p:cTn id="7" dur="500"/>
                                        <p:tgtEl>
                                          <p:spTgt spid="498691"/>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3026" name="Rectangle 2"/>
          <p:cNvSpPr>
            <a:spLocks noGrp="1" noChangeArrowheads="1"/>
          </p:cNvSpPr>
          <p:nvPr>
            <p:ph idx="1"/>
          </p:nvPr>
        </p:nvSpPr>
        <p:spPr>
          <a:xfrm>
            <a:off x="323528" y="2132856"/>
            <a:ext cx="8424936" cy="2667000"/>
          </a:xfrm>
        </p:spPr>
        <p:txBody>
          <a:bodyPr/>
          <a:lstStyle/>
          <a:p>
            <a:pPr marL="0" indent="0" algn="just">
              <a:spcAft>
                <a:spcPts val="1800"/>
              </a:spcAft>
              <a:buNone/>
            </a:pPr>
            <a:r>
              <a:rPr lang="en-US" altLang="en-US" sz="2400" dirty="0">
                <a:latin typeface="Trebuchet MS" panose="020B0603020202020204" pitchFamily="34" charset="0"/>
              </a:rPr>
              <a:t>Practically, the </a:t>
            </a:r>
            <a:r>
              <a:rPr lang="en-US" altLang="en-US" sz="2400" i="1" dirty="0">
                <a:latin typeface="Trebuchet MS" panose="020B0603020202020204" pitchFamily="34" charset="0"/>
              </a:rPr>
              <a:t>z</a:t>
            </a:r>
            <a:r>
              <a:rPr lang="en-US" altLang="en-US" sz="2400" dirty="0">
                <a:latin typeface="Trebuchet MS" panose="020B0603020202020204" pitchFamily="34" charset="0"/>
              </a:rPr>
              <a:t>-statistic is hardly used, because the population variances are not usually known.</a:t>
            </a:r>
          </a:p>
          <a:p>
            <a:pPr marL="0" indent="0" algn="just">
              <a:spcAft>
                <a:spcPts val="1800"/>
              </a:spcAft>
              <a:buNone/>
            </a:pPr>
            <a:r>
              <a:rPr lang="en-US" altLang="en-US" sz="2400" dirty="0">
                <a:latin typeface="Trebuchet MS" panose="020B0603020202020204" pitchFamily="34" charset="0"/>
              </a:rPr>
              <a:t>Instead, </a:t>
            </a:r>
            <a:r>
              <a:rPr lang="en-US" altLang="en-US" sz="2400" dirty="0">
                <a:solidFill>
                  <a:srgbClr val="00B050"/>
                </a:solidFill>
                <a:latin typeface="Trebuchet MS" panose="020B0603020202020204" pitchFamily="34" charset="0"/>
              </a:rPr>
              <a:t>we construct a </a:t>
            </a:r>
            <a:r>
              <a:rPr lang="en-US" altLang="en-US" sz="2400" i="1" dirty="0">
                <a:solidFill>
                  <a:srgbClr val="00B050"/>
                </a:solidFill>
                <a:latin typeface="Trebuchet MS" panose="020B0603020202020204" pitchFamily="34" charset="0"/>
              </a:rPr>
              <a:t>t</a:t>
            </a:r>
            <a:r>
              <a:rPr lang="en-US" altLang="en-US" sz="2400" dirty="0">
                <a:solidFill>
                  <a:srgbClr val="00B050"/>
                </a:solidFill>
                <a:latin typeface="Trebuchet MS" panose="020B0603020202020204" pitchFamily="34" charset="0"/>
              </a:rPr>
              <a:t>-statistic using the sample ‘variances’ (s</a:t>
            </a:r>
            <a:r>
              <a:rPr lang="en-US" altLang="en-US" sz="2400" baseline="-25000" dirty="0">
                <a:solidFill>
                  <a:srgbClr val="00B050"/>
                </a:solidFill>
                <a:latin typeface="Trebuchet MS" panose="020B0603020202020204" pitchFamily="34" charset="0"/>
              </a:rPr>
              <a:t>1</a:t>
            </a:r>
            <a:r>
              <a:rPr lang="en-US" altLang="en-US" sz="2400" baseline="30000" dirty="0">
                <a:solidFill>
                  <a:srgbClr val="00B050"/>
                </a:solidFill>
                <a:latin typeface="Trebuchet MS" panose="020B0603020202020204" pitchFamily="34" charset="0"/>
              </a:rPr>
              <a:t>2 </a:t>
            </a:r>
            <a:r>
              <a:rPr lang="en-US" altLang="en-US" sz="2400" dirty="0">
                <a:solidFill>
                  <a:srgbClr val="00B050"/>
                </a:solidFill>
                <a:latin typeface="Trebuchet MS" panose="020B0603020202020204" pitchFamily="34" charset="0"/>
              </a:rPr>
              <a:t>and s</a:t>
            </a:r>
            <a:r>
              <a:rPr lang="en-US" altLang="en-US" sz="2400" baseline="-25000" dirty="0">
                <a:solidFill>
                  <a:srgbClr val="00B050"/>
                </a:solidFill>
                <a:latin typeface="Trebuchet MS" panose="020B0603020202020204" pitchFamily="34" charset="0"/>
              </a:rPr>
              <a:t>2</a:t>
            </a:r>
            <a:r>
              <a:rPr lang="en-US" altLang="en-US" sz="2400" baseline="30000" dirty="0">
                <a:solidFill>
                  <a:srgbClr val="00B050"/>
                </a:solidFill>
                <a:latin typeface="Trebuchet MS" panose="020B0603020202020204" pitchFamily="34" charset="0"/>
              </a:rPr>
              <a:t>2</a:t>
            </a:r>
            <a:r>
              <a:rPr lang="en-US" altLang="en-US" sz="2400" dirty="0">
                <a:solidFill>
                  <a:srgbClr val="00B050"/>
                </a:solidFill>
                <a:latin typeface="Trebuchet MS" panose="020B0603020202020204" pitchFamily="34" charset="0"/>
              </a:rPr>
              <a:t>).</a:t>
            </a:r>
          </a:p>
          <a:p>
            <a:pPr marL="0" indent="0" algn="just">
              <a:spcAft>
                <a:spcPts val="1800"/>
              </a:spcAft>
              <a:buNone/>
            </a:pPr>
            <a:r>
              <a:rPr lang="en-US" altLang="en-US" sz="2400" dirty="0">
                <a:latin typeface="Trebuchet MS" panose="020B0603020202020204" pitchFamily="34" charset="0"/>
              </a:rPr>
              <a:t>Samples are independent.</a:t>
            </a:r>
          </a:p>
        </p:txBody>
      </p:sp>
      <p:sp>
        <p:nvSpPr>
          <p:cNvPr id="26627" name="Rectangle 3"/>
          <p:cNvSpPr>
            <a:spLocks noChangeArrowheads="1"/>
          </p:cNvSpPr>
          <p:nvPr/>
        </p:nvSpPr>
        <p:spPr bwMode="auto">
          <a:xfrm>
            <a:off x="277688" y="365125"/>
            <a:ext cx="8686800" cy="120032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p>
            <a:pPr algn="just" defTabSz="457200" eaLnBrk="1" fontAlgn="auto" hangingPunct="1">
              <a:spcAft>
                <a:spcPts val="0"/>
              </a:spcAft>
            </a:pPr>
            <a:r>
              <a:rPr lang="en-US" altLang="en-US" sz="3000" baseline="0" dirty="0">
                <a:solidFill>
                  <a:srgbClr val="EA0088"/>
                </a:solidFill>
                <a:latin typeface="Trebuchet MS" panose="020B0603020202020204" pitchFamily="34" charset="0"/>
                <a:ea typeface="+mj-ea"/>
                <a:cs typeface="Arial"/>
              </a:rPr>
              <a:t>11.2 Estimating (</a:t>
            </a:r>
            <a:r>
              <a:rPr lang="en-US" altLang="en-US" sz="3000" baseline="0" dirty="0">
                <a:solidFill>
                  <a:srgbClr val="EA0088"/>
                </a:solidFill>
                <a:latin typeface="Trebuchet MS" panose="020B0603020202020204" pitchFamily="34" charset="0"/>
                <a:ea typeface="+mj-ea"/>
                <a:cs typeface="Arial"/>
                <a:sym typeface="Symbol" pitchFamily="18" charset="2"/>
              </a:rPr>
              <a:t></a:t>
            </a:r>
            <a:r>
              <a:rPr lang="en-US" altLang="en-US" sz="3000" dirty="0">
                <a:solidFill>
                  <a:srgbClr val="EA0088"/>
                </a:solidFill>
                <a:latin typeface="Trebuchet MS" panose="020B0603020202020204" pitchFamily="34" charset="0"/>
                <a:ea typeface="+mj-ea"/>
                <a:cs typeface="Arial"/>
                <a:sym typeface="Symbol" pitchFamily="18" charset="2"/>
              </a:rPr>
              <a:t>1</a:t>
            </a:r>
            <a:r>
              <a:rPr lang="en-US" altLang="en-US" sz="3000" baseline="0" dirty="0">
                <a:solidFill>
                  <a:srgbClr val="EA0088"/>
                </a:solidFill>
                <a:latin typeface="Trebuchet MS" panose="020B0603020202020204" pitchFamily="34" charset="0"/>
                <a:ea typeface="+mj-ea"/>
                <a:cs typeface="Arial"/>
                <a:sym typeface="Symbol" pitchFamily="18" charset="2"/>
              </a:rPr>
              <a:t> – </a:t>
            </a:r>
            <a:r>
              <a:rPr lang="en-US" altLang="en-US" sz="3000" dirty="0">
                <a:solidFill>
                  <a:srgbClr val="EA0088"/>
                </a:solidFill>
                <a:latin typeface="Trebuchet MS" panose="020B0603020202020204" pitchFamily="34" charset="0"/>
                <a:ea typeface="+mj-ea"/>
                <a:cs typeface="Arial"/>
                <a:sym typeface="Symbol" pitchFamily="18" charset="2"/>
              </a:rPr>
              <a:t>2</a:t>
            </a:r>
            <a:r>
              <a:rPr lang="en-US" altLang="en-US" sz="3000" baseline="0" dirty="0">
                <a:solidFill>
                  <a:srgbClr val="EA0088"/>
                </a:solidFill>
                <a:latin typeface="Trebuchet MS" panose="020B0603020202020204" pitchFamily="34" charset="0"/>
                <a:ea typeface="+mj-ea"/>
                <a:cs typeface="Arial"/>
                <a:sym typeface="Symbol" pitchFamily="18" charset="2"/>
              </a:rPr>
              <a:t>) </a:t>
            </a:r>
            <a:r>
              <a:rPr lang="en-US" altLang="en-US" sz="3000" baseline="0" dirty="0">
                <a:solidFill>
                  <a:srgbClr val="EA0088"/>
                </a:solidFill>
                <a:latin typeface="Trebuchet MS" panose="020B0603020202020204" pitchFamily="34" charset="0"/>
                <a:ea typeface="+mj-ea"/>
                <a:cs typeface="Arial"/>
              </a:rPr>
              <a:t>when </a:t>
            </a:r>
            <a:r>
              <a:rPr lang="en-US" altLang="en-US" sz="3000" baseline="0" dirty="0">
                <a:solidFill>
                  <a:srgbClr val="EA0088"/>
                </a:solidFill>
                <a:latin typeface="Trebuchet MS" panose="020B0603020202020204" pitchFamily="34" charset="0"/>
                <a:ea typeface="+mj-ea"/>
                <a:cs typeface="Arial"/>
                <a:sym typeface="Symbol" pitchFamily="18" charset="2"/>
              </a:rPr>
              <a:t></a:t>
            </a:r>
            <a:r>
              <a:rPr lang="en-US" altLang="en-US" sz="3000" dirty="0">
                <a:solidFill>
                  <a:srgbClr val="EA0088"/>
                </a:solidFill>
                <a:latin typeface="Trebuchet MS" panose="020B0603020202020204" pitchFamily="34" charset="0"/>
                <a:ea typeface="+mj-ea"/>
                <a:cs typeface="Arial"/>
                <a:sym typeface="Symbol" pitchFamily="18" charset="2"/>
              </a:rPr>
              <a:t>1</a:t>
            </a:r>
            <a:r>
              <a:rPr lang="en-US" altLang="en-US" sz="3000" baseline="30000" dirty="0">
                <a:solidFill>
                  <a:srgbClr val="EA0088"/>
                </a:solidFill>
                <a:latin typeface="Trebuchet MS" panose="020B0603020202020204" pitchFamily="34" charset="0"/>
                <a:ea typeface="+mj-ea"/>
                <a:cs typeface="Arial"/>
                <a:sym typeface="Symbol" pitchFamily="18" charset="2"/>
              </a:rPr>
              <a:t>2</a:t>
            </a:r>
            <a:r>
              <a:rPr lang="en-US" altLang="en-US" sz="3000" baseline="0" dirty="0">
                <a:solidFill>
                  <a:srgbClr val="EA0088"/>
                </a:solidFill>
                <a:latin typeface="Trebuchet MS" panose="020B0603020202020204" pitchFamily="34" charset="0"/>
                <a:ea typeface="+mj-ea"/>
                <a:cs typeface="Arial"/>
                <a:sym typeface="Symbol" pitchFamily="18" charset="2"/>
              </a:rPr>
              <a:t> and </a:t>
            </a:r>
            <a:r>
              <a:rPr lang="en-US" altLang="en-US" sz="3000" dirty="0">
                <a:solidFill>
                  <a:srgbClr val="EA0088"/>
                </a:solidFill>
                <a:latin typeface="Trebuchet MS" panose="020B0603020202020204" pitchFamily="34" charset="0"/>
                <a:ea typeface="+mj-ea"/>
                <a:cs typeface="Arial"/>
                <a:sym typeface="Symbol" pitchFamily="18" charset="2"/>
              </a:rPr>
              <a:t>2</a:t>
            </a:r>
            <a:r>
              <a:rPr lang="en-US" altLang="en-US" sz="3000" baseline="30000" dirty="0">
                <a:solidFill>
                  <a:srgbClr val="EA0088"/>
                </a:solidFill>
                <a:latin typeface="Trebuchet MS" panose="020B0603020202020204" pitchFamily="34" charset="0"/>
                <a:ea typeface="+mj-ea"/>
                <a:cs typeface="Arial"/>
                <a:sym typeface="Symbol" pitchFamily="18" charset="2"/>
              </a:rPr>
              <a:t>2</a:t>
            </a:r>
            <a:r>
              <a:rPr lang="en-US" altLang="en-US" sz="3000" baseline="0" dirty="0">
                <a:solidFill>
                  <a:srgbClr val="EA0088"/>
                </a:solidFill>
                <a:latin typeface="Trebuchet MS" panose="020B0603020202020204" pitchFamily="34" charset="0"/>
                <a:ea typeface="+mj-ea"/>
                <a:cs typeface="Arial"/>
              </a:rPr>
              <a:t> are unknown</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23</a:t>
            </a:fld>
            <a:endParaRPr lang="en-AU" altLang="en-US" sz="1400" b="1" baseline="0" dirty="0">
              <a:latin typeface="Trebuchet MS"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13026">
                                            <p:txEl>
                                              <p:pRg st="0" end="0"/>
                                            </p:txEl>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13026">
                                            <p:txEl>
                                              <p:pRg st="1" end="1"/>
                                            </p:txEl>
                                          </p:spTgt>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5130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6" grpId="0" build="p" autoUpdateAnimBg="0"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5" name="Rectangle 5"/>
          <p:cNvSpPr>
            <a:spLocks noGrp="1" noChangeArrowheads="1"/>
          </p:cNvSpPr>
          <p:nvPr>
            <p:ph type="title"/>
          </p:nvPr>
        </p:nvSpPr>
        <p:spPr>
          <a:xfrm>
            <a:off x="395288" y="333375"/>
            <a:ext cx="8353425" cy="863377"/>
          </a:xfrm>
        </p:spPr>
        <p:txBody>
          <a:bodyPr/>
          <a:lstStyle/>
          <a:p>
            <a:pPr algn="just">
              <a:defRPr/>
            </a:pPr>
            <a:r>
              <a:rPr sz="3200" i="1" cap="none" dirty="0">
                <a:solidFill>
                  <a:srgbClr val="EA0088"/>
                </a:solidFill>
                <a:latin typeface="Trebuchet MS" panose="020B0603020202020204" pitchFamily="34" charset="0"/>
                <a:ea typeface="ＭＳ Ｐゴシック" charset="0"/>
              </a:rPr>
              <a:t>t</a:t>
            </a:r>
            <a:r>
              <a:rPr sz="3200" cap="none" dirty="0">
                <a:solidFill>
                  <a:srgbClr val="EA0088"/>
                </a:solidFill>
                <a:latin typeface="Trebuchet MS" panose="020B0603020202020204" pitchFamily="34" charset="0"/>
                <a:ea typeface="ＭＳ Ｐゴシック" charset="0"/>
              </a:rPr>
              <a:t>-statistic when </a:t>
            </a:r>
            <a:r>
              <a:rPr sz="3200" dirty="0">
                <a:solidFill>
                  <a:srgbClr val="EA0088"/>
                </a:solidFill>
                <a:latin typeface="Trebuchet MS" panose="020B0603020202020204" pitchFamily="34" charset="0"/>
                <a:ea typeface="ＭＳ Ｐゴシック" charset="0"/>
                <a:sym typeface="Symbol" charset="0"/>
              </a:rPr>
              <a:t></a:t>
            </a:r>
            <a:r>
              <a:rPr sz="3200" baseline="-25000" dirty="0">
                <a:solidFill>
                  <a:srgbClr val="EA0088"/>
                </a:solidFill>
                <a:latin typeface="Trebuchet MS" panose="020B0603020202020204" pitchFamily="34" charset="0"/>
                <a:ea typeface="ＭＳ Ｐゴシック" charset="0"/>
                <a:sym typeface="Symbol" charset="0"/>
              </a:rPr>
              <a:t>1</a:t>
            </a:r>
            <a:r>
              <a:rPr sz="3200" baseline="30000" dirty="0">
                <a:solidFill>
                  <a:srgbClr val="EA0088"/>
                </a:solidFill>
                <a:latin typeface="Trebuchet MS" panose="020B0603020202020204" pitchFamily="34" charset="0"/>
                <a:ea typeface="ＭＳ Ｐゴシック" charset="0"/>
                <a:sym typeface="Symbol" charset="0"/>
              </a:rPr>
              <a:t>2</a:t>
            </a:r>
            <a:r>
              <a:rPr sz="3200" dirty="0">
                <a:solidFill>
                  <a:srgbClr val="EA0088"/>
                </a:solidFill>
                <a:latin typeface="Trebuchet MS" panose="020B0603020202020204" pitchFamily="34" charset="0"/>
                <a:ea typeface="ＭＳ Ｐゴシック" charset="0"/>
                <a:sym typeface="Symbol" charset="0"/>
              </a:rPr>
              <a:t> </a:t>
            </a:r>
            <a:r>
              <a:rPr sz="3200" cap="none" dirty="0">
                <a:solidFill>
                  <a:srgbClr val="EA0088"/>
                </a:solidFill>
                <a:latin typeface="Trebuchet MS" panose="020B0603020202020204" pitchFamily="34" charset="0"/>
                <a:ea typeface="ＭＳ Ｐゴシック" charset="0"/>
                <a:sym typeface="Symbol" charset="0"/>
              </a:rPr>
              <a:t>and</a:t>
            </a:r>
            <a:r>
              <a:rPr sz="3200" dirty="0">
                <a:solidFill>
                  <a:srgbClr val="EA0088"/>
                </a:solidFill>
                <a:latin typeface="Trebuchet MS" panose="020B0603020202020204" pitchFamily="34" charset="0"/>
                <a:ea typeface="ＭＳ Ｐゴシック" charset="0"/>
                <a:sym typeface="Symbol" charset="0"/>
              </a:rPr>
              <a:t> </a:t>
            </a:r>
            <a:r>
              <a:rPr sz="3200" baseline="-25000" dirty="0">
                <a:solidFill>
                  <a:srgbClr val="EA0088"/>
                </a:solidFill>
                <a:latin typeface="Trebuchet MS" panose="020B0603020202020204" pitchFamily="34" charset="0"/>
                <a:ea typeface="ＭＳ Ｐゴシック" charset="0"/>
                <a:sym typeface="Symbol" charset="0"/>
              </a:rPr>
              <a:t>2</a:t>
            </a:r>
            <a:r>
              <a:rPr sz="3200" baseline="30000" dirty="0">
                <a:solidFill>
                  <a:srgbClr val="EA0088"/>
                </a:solidFill>
                <a:latin typeface="Trebuchet MS" panose="020B0603020202020204" pitchFamily="34" charset="0"/>
                <a:ea typeface="ＭＳ Ｐゴシック" charset="0"/>
                <a:sym typeface="Symbol" charset="0"/>
              </a:rPr>
              <a:t>2</a:t>
            </a:r>
            <a:r>
              <a:rPr sz="3200" dirty="0">
                <a:solidFill>
                  <a:srgbClr val="EA0088"/>
                </a:solidFill>
                <a:latin typeface="Trebuchet MS" panose="020B0603020202020204" pitchFamily="34" charset="0"/>
                <a:ea typeface="ＭＳ Ｐゴシック" charset="0"/>
              </a:rPr>
              <a:t> </a:t>
            </a:r>
            <a:r>
              <a:rPr sz="3200" cap="none" dirty="0">
                <a:solidFill>
                  <a:srgbClr val="EA0088"/>
                </a:solidFill>
                <a:latin typeface="Trebuchet MS" panose="020B0603020202020204" pitchFamily="34" charset="0"/>
                <a:ea typeface="ＭＳ Ｐゴシック" charset="0"/>
              </a:rPr>
              <a:t>are </a:t>
            </a:r>
            <a:r>
              <a:rPr lang="en-US" sz="3200" cap="none" dirty="0">
                <a:solidFill>
                  <a:srgbClr val="EA0088"/>
                </a:solidFill>
                <a:latin typeface="Trebuchet MS" panose="020B0603020202020204" pitchFamily="34" charset="0"/>
                <a:ea typeface="ＭＳ Ｐゴシック" charset="0"/>
              </a:rPr>
              <a:t>u</a:t>
            </a:r>
            <a:r>
              <a:rPr sz="3200" cap="none" dirty="0">
                <a:solidFill>
                  <a:srgbClr val="EA0088"/>
                </a:solidFill>
                <a:latin typeface="Trebuchet MS" panose="020B0603020202020204" pitchFamily="34" charset="0"/>
                <a:ea typeface="ＭＳ Ｐゴシック" charset="0"/>
              </a:rPr>
              <a:t>nknown</a:t>
            </a:r>
          </a:p>
        </p:txBody>
      </p:sp>
      <p:sp>
        <p:nvSpPr>
          <p:cNvPr id="28674" name="Rectangle 11"/>
          <p:cNvSpPr>
            <a:spLocks noGrp="1" noChangeArrowheads="1"/>
          </p:cNvSpPr>
          <p:nvPr>
            <p:ph idx="1"/>
          </p:nvPr>
        </p:nvSpPr>
        <p:spPr>
          <a:xfrm>
            <a:off x="467544" y="1286272"/>
            <a:ext cx="7992888" cy="990600"/>
          </a:xfrm>
        </p:spPr>
        <p:txBody>
          <a:bodyPr/>
          <a:lstStyle/>
          <a:p>
            <a:pPr marL="0" indent="0" algn="just">
              <a:buNone/>
            </a:pPr>
            <a:r>
              <a:rPr lang="en-US" altLang="en-US" sz="2400" dirty="0">
                <a:solidFill>
                  <a:schemeClr val="accent1"/>
                </a:solidFill>
                <a:latin typeface="Trebuchet MS" panose="020B0603020202020204" pitchFamily="34" charset="0"/>
              </a:rPr>
              <a:t>When the population variances </a:t>
            </a:r>
            <a:r>
              <a:rPr lang="en-US" altLang="en-US" sz="2400" dirty="0">
                <a:solidFill>
                  <a:schemeClr val="accent1"/>
                </a:solidFill>
                <a:latin typeface="Trebuchet MS" panose="020B0603020202020204" pitchFamily="34" charset="0"/>
                <a:sym typeface="Symbol" pitchFamily="18" charset="2"/>
              </a:rPr>
              <a:t></a:t>
            </a:r>
            <a:r>
              <a:rPr lang="en-US" altLang="en-US" sz="2400" baseline="-25000" dirty="0">
                <a:solidFill>
                  <a:schemeClr val="accent1"/>
                </a:solidFill>
                <a:latin typeface="Trebuchet MS" panose="020B0603020202020204" pitchFamily="34" charset="0"/>
              </a:rPr>
              <a:t>1</a:t>
            </a:r>
            <a:r>
              <a:rPr lang="en-US" altLang="en-US" sz="2400" baseline="30000" dirty="0">
                <a:solidFill>
                  <a:schemeClr val="accent1"/>
                </a:solidFill>
                <a:latin typeface="Trebuchet MS" panose="020B0603020202020204" pitchFamily="34" charset="0"/>
              </a:rPr>
              <a:t>2 </a:t>
            </a:r>
            <a:r>
              <a:rPr lang="en-US" altLang="en-US" sz="2400" dirty="0">
                <a:solidFill>
                  <a:schemeClr val="accent1"/>
                </a:solidFill>
                <a:latin typeface="Trebuchet MS" panose="020B0603020202020204" pitchFamily="34" charset="0"/>
              </a:rPr>
              <a:t>and </a:t>
            </a:r>
            <a:r>
              <a:rPr lang="en-US" altLang="en-US" sz="2400" dirty="0">
                <a:solidFill>
                  <a:schemeClr val="accent1"/>
                </a:solidFill>
                <a:latin typeface="Trebuchet MS" panose="020B0603020202020204" pitchFamily="34" charset="0"/>
                <a:sym typeface="Symbol" pitchFamily="18" charset="2"/>
              </a:rPr>
              <a:t></a:t>
            </a:r>
            <a:r>
              <a:rPr lang="en-US" altLang="en-US" sz="2400" baseline="-25000" dirty="0">
                <a:solidFill>
                  <a:schemeClr val="accent1"/>
                </a:solidFill>
                <a:latin typeface="Trebuchet MS" panose="020B0603020202020204" pitchFamily="34" charset="0"/>
              </a:rPr>
              <a:t>2</a:t>
            </a:r>
            <a:r>
              <a:rPr lang="en-US" altLang="en-US" sz="2400" baseline="30000" dirty="0">
                <a:solidFill>
                  <a:schemeClr val="accent1"/>
                </a:solidFill>
                <a:latin typeface="Trebuchet MS" panose="020B0603020202020204" pitchFamily="34" charset="0"/>
              </a:rPr>
              <a:t>2</a:t>
            </a:r>
            <a:r>
              <a:rPr lang="en-US" altLang="en-US" sz="2400" dirty="0">
                <a:solidFill>
                  <a:schemeClr val="accent1"/>
                </a:solidFill>
                <a:latin typeface="Trebuchet MS" panose="020B0603020202020204" pitchFamily="34" charset="0"/>
              </a:rPr>
              <a:t> are unknown, we estimate them by s</a:t>
            </a:r>
            <a:r>
              <a:rPr lang="en-US" altLang="en-US" sz="2400" baseline="-25000" dirty="0">
                <a:solidFill>
                  <a:schemeClr val="accent1"/>
                </a:solidFill>
                <a:latin typeface="Trebuchet MS" panose="020B0603020202020204" pitchFamily="34" charset="0"/>
              </a:rPr>
              <a:t>1</a:t>
            </a:r>
            <a:r>
              <a:rPr lang="en-US" altLang="en-US" sz="2400" baseline="30000" dirty="0">
                <a:solidFill>
                  <a:schemeClr val="accent1"/>
                </a:solidFill>
                <a:latin typeface="Trebuchet MS" panose="020B0603020202020204" pitchFamily="34" charset="0"/>
              </a:rPr>
              <a:t>2 </a:t>
            </a:r>
            <a:r>
              <a:rPr lang="en-US" altLang="en-US" sz="2400" dirty="0">
                <a:solidFill>
                  <a:schemeClr val="accent1"/>
                </a:solidFill>
                <a:latin typeface="Trebuchet MS" panose="020B0603020202020204" pitchFamily="34" charset="0"/>
              </a:rPr>
              <a:t>and s</a:t>
            </a:r>
            <a:r>
              <a:rPr lang="en-US" altLang="en-US" sz="2400" baseline="-25000" dirty="0">
                <a:solidFill>
                  <a:schemeClr val="accent1"/>
                </a:solidFill>
                <a:latin typeface="Trebuchet MS" panose="020B0603020202020204" pitchFamily="34" charset="0"/>
              </a:rPr>
              <a:t>2</a:t>
            </a:r>
            <a:r>
              <a:rPr lang="en-US" altLang="en-US" sz="2400" baseline="30000" dirty="0">
                <a:solidFill>
                  <a:schemeClr val="accent1"/>
                </a:solidFill>
                <a:latin typeface="Trebuchet MS" panose="020B0603020202020204" pitchFamily="34" charset="0"/>
              </a:rPr>
              <a:t>2</a:t>
            </a:r>
            <a:r>
              <a:rPr lang="en-US" altLang="en-US" sz="2400" dirty="0">
                <a:solidFill>
                  <a:schemeClr val="accent1"/>
                </a:solidFill>
                <a:latin typeface="Trebuchet MS" panose="020B0603020202020204" pitchFamily="34" charset="0"/>
              </a:rPr>
              <a:t>, then the </a:t>
            </a:r>
            <a:r>
              <a:rPr lang="en-US" altLang="en-US" sz="2400" dirty="0" err="1">
                <a:solidFill>
                  <a:schemeClr val="accent1"/>
                </a:solidFill>
                <a:latin typeface="Trebuchet MS" panose="020B0603020202020204" pitchFamily="34" charset="0"/>
              </a:rPr>
              <a:t>standardised</a:t>
            </a:r>
            <a:r>
              <a:rPr lang="en-US" altLang="en-US" sz="2400" dirty="0">
                <a:solidFill>
                  <a:schemeClr val="accent1"/>
                </a:solidFill>
                <a:latin typeface="Trebuchet MS" panose="020B0603020202020204" pitchFamily="34" charset="0"/>
              </a:rPr>
              <a:t> statistic becomes:</a:t>
            </a:r>
          </a:p>
          <a:p>
            <a:pPr algn="just"/>
            <a:endParaRPr lang="en-US" altLang="en-US" sz="2400" dirty="0">
              <a:latin typeface="Trebuchet MS" panose="020B0603020202020204" pitchFamily="34" charset="0"/>
            </a:endParaRPr>
          </a:p>
          <a:p>
            <a:pPr algn="just"/>
            <a:endParaRPr lang="en-US" altLang="en-US" sz="2400" dirty="0">
              <a:latin typeface="Trebuchet MS" panose="020B0603020202020204" pitchFamily="34" charset="0"/>
            </a:endParaRPr>
          </a:p>
          <a:p>
            <a:pPr marL="0" indent="0" algn="just">
              <a:buClr>
                <a:srgbClr val="FF0000"/>
              </a:buClr>
              <a:buNone/>
            </a:pPr>
            <a:r>
              <a:rPr lang="en-US" altLang="en-US" sz="2400" dirty="0">
                <a:latin typeface="Trebuchet MS"/>
                <a:cs typeface="Trebuchet MS"/>
              </a:rPr>
              <a:t>	</a:t>
            </a:r>
          </a:p>
          <a:p>
            <a:pPr marL="0" indent="0" algn="just">
              <a:buClr>
                <a:srgbClr val="FF0000"/>
              </a:buClr>
              <a:buNone/>
            </a:pPr>
            <a:endParaRPr lang="en-US" altLang="en-US" sz="2400" dirty="0">
              <a:latin typeface="Trebuchet MS"/>
              <a:cs typeface="Trebuchet MS"/>
            </a:endParaRPr>
          </a:p>
          <a:p>
            <a:pPr marL="0" indent="0" algn="just" defTabSz="358775">
              <a:spcAft>
                <a:spcPts val="1200"/>
              </a:spcAft>
              <a:buClr>
                <a:srgbClr val="FF0000"/>
              </a:buClr>
              <a:buNone/>
            </a:pPr>
            <a:r>
              <a:rPr lang="en-US" altLang="en-US" sz="2400" dirty="0">
                <a:solidFill>
                  <a:schemeClr val="accent1"/>
                </a:solidFill>
                <a:latin typeface="Trebuchet MS"/>
                <a:cs typeface="Trebuchet MS"/>
              </a:rPr>
              <a:t>which follows a t-distribution provided the two populations are normally distributed. </a:t>
            </a:r>
          </a:p>
          <a:p>
            <a:pPr marL="0" indent="0" algn="just">
              <a:buClr>
                <a:schemeClr val="tx1"/>
              </a:buClr>
              <a:buNone/>
            </a:pPr>
            <a:r>
              <a:rPr lang="en-US" altLang="en-US" sz="2400" dirty="0">
                <a:latin typeface="Trebuchet MS"/>
                <a:cs typeface="Trebuchet MS"/>
              </a:rPr>
              <a:t>The t-statistic can be used to construct confidence intervals for µ</a:t>
            </a:r>
            <a:r>
              <a:rPr lang="en-US" altLang="en-US" sz="2400" baseline="-25000" dirty="0">
                <a:latin typeface="Trebuchet MS"/>
                <a:cs typeface="Trebuchet MS"/>
              </a:rPr>
              <a:t>1</a:t>
            </a:r>
            <a:r>
              <a:rPr lang="en-US" altLang="en-US" sz="2400" dirty="0">
                <a:latin typeface="Trebuchet MS"/>
                <a:cs typeface="Trebuchet MS"/>
              </a:rPr>
              <a:t>-µ</a:t>
            </a:r>
            <a:r>
              <a:rPr lang="en-US" altLang="en-US" sz="2400" baseline="-25000" dirty="0">
                <a:latin typeface="Trebuchet MS"/>
                <a:cs typeface="Trebuchet MS"/>
              </a:rPr>
              <a:t>2</a:t>
            </a:r>
            <a:r>
              <a:rPr lang="en-US" altLang="en-US" sz="2400" dirty="0">
                <a:latin typeface="Trebuchet MS"/>
                <a:cs typeface="Trebuchet MS"/>
              </a:rPr>
              <a:t>.</a:t>
            </a:r>
          </a:p>
          <a:p>
            <a:pPr algn="just">
              <a:buClr>
                <a:srgbClr val="FF0000"/>
              </a:buClr>
            </a:pPr>
            <a:endParaRPr lang="en-US" altLang="en-US" sz="2400" dirty="0">
              <a:latin typeface="Trebuchet MS"/>
              <a:cs typeface="Trebuchet MS"/>
            </a:endParaRPr>
          </a:p>
          <a:p>
            <a:pPr algn="just"/>
            <a:endParaRPr lang="en-US" altLang="en-US" sz="2400" dirty="0">
              <a:latin typeface="Trebuchet MS" panose="020B0603020202020204" pitchFamily="34" charset="0"/>
            </a:endParaRPr>
          </a:p>
        </p:txBody>
      </p:sp>
      <p:graphicFrame>
        <p:nvGraphicFramePr>
          <p:cNvPr id="514050" name="Object 2"/>
          <p:cNvGraphicFramePr>
            <a:graphicFrameLocks noChangeAspect="1"/>
          </p:cNvGraphicFramePr>
          <p:nvPr>
            <p:extLst>
              <p:ext uri="{D42A27DB-BD31-4B8C-83A1-F6EECF244321}">
                <p14:modId xmlns:p14="http://schemas.microsoft.com/office/powerpoint/2010/main" val="3768488905"/>
              </p:ext>
            </p:extLst>
          </p:nvPr>
        </p:nvGraphicFramePr>
        <p:xfrm>
          <a:off x="2064296" y="2653479"/>
          <a:ext cx="3299792" cy="1495601"/>
        </p:xfrm>
        <a:graphic>
          <a:graphicData uri="http://schemas.openxmlformats.org/presentationml/2006/ole">
            <mc:AlternateContent xmlns:mc="http://schemas.openxmlformats.org/markup-compatibility/2006">
              <mc:Choice xmlns:v="urn:schemas-microsoft-com:vml" Requires="v">
                <p:oleObj spid="_x0000_s28784" name="Equation" r:id="rId4" imgW="1384300" imgH="660400" progId="Equation.3">
                  <p:embed/>
                </p:oleObj>
              </mc:Choice>
              <mc:Fallback>
                <p:oleObj name="Equation" r:id="rId4" imgW="1384300" imgH="660400" progId="Equation.3">
                  <p:embed/>
                  <p:pic>
                    <p:nvPicPr>
                      <p:cNvPr id="0" name="Picture 9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4296" y="2653479"/>
                        <a:ext cx="3299792" cy="1495601"/>
                      </a:xfrm>
                      <a:prstGeom prst="rect">
                        <a:avLst/>
                      </a:prstGeom>
                      <a:solidFill>
                        <a:srgbClr val="F5E2ED"/>
                      </a:solidFill>
                      <a:ln w="9525">
                        <a:solidFill>
                          <a:schemeClr val="tx1"/>
                        </a:solidFill>
                        <a:miter lim="800000"/>
                        <a:headEnd/>
                        <a:tailEnd/>
                      </a:ln>
                      <a:effectLst>
                        <a:outerShdw dist="71842" dir="2700000" algn="ctr" rotWithShape="0">
                          <a:srgbClr val="0066FF">
                            <a:alpha val="74997"/>
                          </a:srgbClr>
                        </a:outerShdw>
                      </a:effectLst>
                    </p:spPr>
                  </p:pic>
                </p:oleObj>
              </mc:Fallback>
            </mc:AlternateContent>
          </a:graphicData>
        </a:graphic>
      </p:graphicFrame>
      <p:sp>
        <p:nvSpPr>
          <p:cNvPr id="514051" name="Text Box 3"/>
          <p:cNvSpPr txBox="1">
            <a:spLocks noChangeArrowheads="1"/>
          </p:cNvSpPr>
          <p:nvPr/>
        </p:nvSpPr>
        <p:spPr bwMode="auto">
          <a:xfrm>
            <a:off x="3588296" y="3110679"/>
            <a:ext cx="428625" cy="579438"/>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pPr algn="ctr"/>
            <a:r>
              <a:rPr lang="en-US" altLang="en-US" sz="3200" baseline="0">
                <a:solidFill>
                  <a:srgbClr val="FF3399"/>
                </a:solidFill>
                <a:latin typeface="Algerian" pitchFamily="82" charset="0"/>
              </a:rPr>
              <a:t>?</a:t>
            </a:r>
            <a:endParaRPr lang="en-US" altLang="en-US" sz="3200" baseline="0">
              <a:latin typeface="Algerian" pitchFamily="82" charset="0"/>
            </a:endParaRPr>
          </a:p>
        </p:txBody>
      </p:sp>
      <p:sp>
        <p:nvSpPr>
          <p:cNvPr id="514052" name="Text Box 4"/>
          <p:cNvSpPr txBox="1">
            <a:spLocks noChangeArrowheads="1"/>
          </p:cNvSpPr>
          <p:nvPr/>
        </p:nvSpPr>
        <p:spPr bwMode="auto">
          <a:xfrm>
            <a:off x="4350296" y="3110679"/>
            <a:ext cx="452438" cy="579438"/>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pPr algn="ctr"/>
            <a:r>
              <a:rPr lang="en-US" altLang="en-US" sz="3200" baseline="0">
                <a:solidFill>
                  <a:srgbClr val="FF3399"/>
                </a:solidFill>
                <a:latin typeface="Algerian" pitchFamily="82" charset="0"/>
              </a:rPr>
              <a:t>?</a:t>
            </a:r>
            <a:endParaRPr lang="en-US" altLang="en-US" sz="4400" baseline="0">
              <a:latin typeface="Algerian" pitchFamily="82" charset="0"/>
            </a:endParaRPr>
          </a:p>
        </p:txBody>
      </p:sp>
      <p:sp>
        <p:nvSpPr>
          <p:cNvPr id="514053" name="Text Box 5"/>
          <p:cNvSpPr txBox="1">
            <a:spLocks noChangeArrowheads="1"/>
          </p:cNvSpPr>
          <p:nvPr/>
        </p:nvSpPr>
        <p:spPr bwMode="auto">
          <a:xfrm>
            <a:off x="4374109" y="3253554"/>
            <a:ext cx="538162" cy="400050"/>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pPr algn="ctr"/>
            <a:r>
              <a:rPr lang="en-US" altLang="en-US" sz="2000" baseline="0">
                <a:solidFill>
                  <a:srgbClr val="000000"/>
                </a:solidFill>
                <a:latin typeface="Arial Narrow" pitchFamily="34" charset="0"/>
              </a:rPr>
              <a:t>S</a:t>
            </a:r>
            <a:r>
              <a:rPr lang="en-US" altLang="en-US" sz="2000">
                <a:solidFill>
                  <a:srgbClr val="000000"/>
                </a:solidFill>
                <a:latin typeface="Arial Narrow" pitchFamily="34" charset="0"/>
              </a:rPr>
              <a:t>2</a:t>
            </a:r>
            <a:r>
              <a:rPr lang="en-US" altLang="en-US" sz="2000" baseline="30000">
                <a:solidFill>
                  <a:srgbClr val="000000"/>
                </a:solidFill>
                <a:latin typeface="Arial Narrow" pitchFamily="34" charset="0"/>
              </a:rPr>
              <a:t>2</a:t>
            </a:r>
          </a:p>
        </p:txBody>
      </p:sp>
      <p:sp>
        <p:nvSpPr>
          <p:cNvPr id="514054" name="Text Box 6"/>
          <p:cNvSpPr txBox="1">
            <a:spLocks noChangeArrowheads="1"/>
          </p:cNvSpPr>
          <p:nvPr/>
        </p:nvSpPr>
        <p:spPr bwMode="auto">
          <a:xfrm>
            <a:off x="3588296" y="3253554"/>
            <a:ext cx="473075" cy="396875"/>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pPr algn="ctr"/>
            <a:r>
              <a:rPr lang="en-US" altLang="en-US" sz="2000" baseline="0">
                <a:latin typeface="Arial Narrow" pitchFamily="34" charset="0"/>
              </a:rPr>
              <a:t>S</a:t>
            </a:r>
            <a:r>
              <a:rPr lang="en-US" altLang="en-US" sz="2000">
                <a:latin typeface="Arial Narrow" pitchFamily="34" charset="0"/>
              </a:rPr>
              <a:t>1</a:t>
            </a:r>
            <a:r>
              <a:rPr lang="en-US" altLang="en-US" sz="2000" baseline="30000">
                <a:latin typeface="Arial Narrow" pitchFamily="34" charset="0"/>
              </a:rPr>
              <a:t>2</a:t>
            </a:r>
          </a:p>
        </p:txBody>
      </p:sp>
      <p:grpSp>
        <p:nvGrpSpPr>
          <p:cNvPr id="2" name="Group 7"/>
          <p:cNvGrpSpPr>
            <a:grpSpLocks/>
          </p:cNvGrpSpPr>
          <p:nvPr/>
        </p:nvGrpSpPr>
        <p:grpSpPr bwMode="auto">
          <a:xfrm>
            <a:off x="1835696" y="2882079"/>
            <a:ext cx="762000" cy="533400"/>
            <a:chOff x="1776" y="1584"/>
            <a:chExt cx="480" cy="336"/>
          </a:xfrm>
        </p:grpSpPr>
        <p:sp>
          <p:nvSpPr>
            <p:cNvPr id="28684" name="Line 8"/>
            <p:cNvSpPr>
              <a:spLocks noChangeShapeType="1"/>
            </p:cNvSpPr>
            <p:nvPr/>
          </p:nvSpPr>
          <p:spPr bwMode="auto">
            <a:xfrm>
              <a:off x="1776" y="1584"/>
              <a:ext cx="480" cy="336"/>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28685" name="Line 9"/>
            <p:cNvSpPr>
              <a:spLocks noChangeShapeType="1"/>
            </p:cNvSpPr>
            <p:nvPr/>
          </p:nvSpPr>
          <p:spPr bwMode="auto">
            <a:xfrm flipH="1">
              <a:off x="1776" y="1584"/>
              <a:ext cx="480" cy="336"/>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sp>
        <p:nvSpPr>
          <p:cNvPr id="514058" name="Text Box 10"/>
          <p:cNvSpPr txBox="1">
            <a:spLocks noChangeArrowheads="1"/>
          </p:cNvSpPr>
          <p:nvPr/>
        </p:nvSpPr>
        <p:spPr bwMode="auto">
          <a:xfrm>
            <a:off x="2064296" y="2805879"/>
            <a:ext cx="288925" cy="641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r>
              <a:rPr lang="en-US" altLang="en-US" sz="3600" baseline="0" dirty="0">
                <a:latin typeface="Arial Narrow" pitchFamily="34" charset="0"/>
              </a:rPr>
              <a:t>t</a:t>
            </a:r>
          </a:p>
        </p:txBody>
      </p:sp>
      <p:sp>
        <p:nvSpPr>
          <p:cNvPr id="1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24</a:t>
            </a:fld>
            <a:endParaRPr lang="en-AU" altLang="en-US" sz="1400" b="1" baseline="0" dirty="0">
              <a:latin typeface="Trebuchet MS"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514050"/>
                                        </p:tgtEl>
                                        <p:attrNameLst>
                                          <p:attrName>style.visibility</p:attrName>
                                        </p:attrNameLst>
                                      </p:cBhvr>
                                      <p:to>
                                        <p:strVal val="visible"/>
                                      </p:to>
                                    </p:set>
                                    <p:animEffect transition="in" filter="dissolve">
                                      <p:cBhvr>
                                        <p:cTn id="7" dur="500"/>
                                        <p:tgtEl>
                                          <p:spTgt spid="514050"/>
                                        </p:tgtEl>
                                      </p:cBhvr>
                                    </p:animEffect>
                                  </p:childTnLst>
                                </p:cTn>
                              </p:par>
                            </p:childTnLst>
                          </p:cTn>
                        </p:par>
                        <p:par>
                          <p:cTn id="8" fill="hold" nodeType="afterGroup">
                            <p:stCondLst>
                              <p:cond delay="500"/>
                            </p:stCondLst>
                            <p:childTnLst>
                              <p:par>
                                <p:cTn id="9" presetID="1" presetClass="entr" presetSubtype="0" fill="hold" grpId="0" nodeType="afterEffect">
                                  <p:stCondLst>
                                    <p:cond delay="4000"/>
                                  </p:stCondLst>
                                  <p:childTnLst>
                                    <p:set>
                                      <p:cBhvr>
                                        <p:cTn id="10" dur="1" fill="hold">
                                          <p:stCondLst>
                                            <p:cond delay="499"/>
                                          </p:stCondLst>
                                        </p:cTn>
                                        <p:tgtEl>
                                          <p:spTgt spid="514052"/>
                                        </p:tgtEl>
                                        <p:attrNameLst>
                                          <p:attrName>style.visibility</p:attrName>
                                        </p:attrNameLst>
                                      </p:cBhvr>
                                      <p:to>
                                        <p:strVal val="visible"/>
                                      </p:to>
                                    </p:set>
                                  </p:childTnLst>
                                </p:cTn>
                              </p:par>
                            </p:childTnLst>
                          </p:cTn>
                        </p:par>
                        <p:par>
                          <p:cTn id="11" fill="hold" nodeType="afterGroup">
                            <p:stCondLst>
                              <p:cond delay="5000"/>
                            </p:stCondLst>
                            <p:childTnLst>
                              <p:par>
                                <p:cTn id="12" presetID="1" presetClass="entr" presetSubtype="0" fill="hold" grpId="0" nodeType="afterEffect">
                                  <p:stCondLst>
                                    <p:cond delay="0"/>
                                  </p:stCondLst>
                                  <p:childTnLst>
                                    <p:set>
                                      <p:cBhvr>
                                        <p:cTn id="13" dur="1" fill="hold">
                                          <p:stCondLst>
                                            <p:cond delay="499"/>
                                          </p:stCondLst>
                                        </p:cTn>
                                        <p:tgtEl>
                                          <p:spTgt spid="514051"/>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14054"/>
                                        </p:tgtEl>
                                        <p:attrNameLst>
                                          <p:attrName>style.visibility</p:attrName>
                                        </p:attrNameLst>
                                      </p:cBhvr>
                                      <p:to>
                                        <p:strVal val="visible"/>
                                      </p:to>
                                    </p:set>
                                    <p:anim calcmode="lin" valueType="num">
                                      <p:cBhvr additive="base">
                                        <p:cTn id="18" dur="500" fill="hold"/>
                                        <p:tgtEl>
                                          <p:spTgt spid="514054"/>
                                        </p:tgtEl>
                                        <p:attrNameLst>
                                          <p:attrName>ppt_x</p:attrName>
                                        </p:attrNameLst>
                                      </p:cBhvr>
                                      <p:tavLst>
                                        <p:tav tm="0">
                                          <p:val>
                                            <p:strVal val="#ppt_x"/>
                                          </p:val>
                                        </p:tav>
                                        <p:tav tm="100000">
                                          <p:val>
                                            <p:strVal val="#ppt_x"/>
                                          </p:val>
                                        </p:tav>
                                      </p:tavLst>
                                    </p:anim>
                                    <p:anim calcmode="lin" valueType="num">
                                      <p:cBhvr additive="base">
                                        <p:cTn id="19" dur="500" fill="hold"/>
                                        <p:tgtEl>
                                          <p:spTgt spid="514054"/>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514053"/>
                                        </p:tgtEl>
                                        <p:attrNameLst>
                                          <p:attrName>style.visibility</p:attrName>
                                        </p:attrNameLst>
                                      </p:cBhvr>
                                      <p:to>
                                        <p:strVal val="visible"/>
                                      </p:to>
                                    </p:set>
                                    <p:anim calcmode="lin" valueType="num">
                                      <p:cBhvr additive="base">
                                        <p:cTn id="23" dur="500" fill="hold"/>
                                        <p:tgtEl>
                                          <p:spTgt spid="514053"/>
                                        </p:tgtEl>
                                        <p:attrNameLst>
                                          <p:attrName>ppt_x</p:attrName>
                                        </p:attrNameLst>
                                      </p:cBhvr>
                                      <p:tavLst>
                                        <p:tav tm="0">
                                          <p:val>
                                            <p:strVal val="#ppt_x"/>
                                          </p:val>
                                        </p:tav>
                                        <p:tav tm="100000">
                                          <p:val>
                                            <p:strVal val="#ppt_x"/>
                                          </p:val>
                                        </p:tav>
                                      </p:tavLst>
                                    </p:anim>
                                    <p:anim calcmode="lin" valueType="num">
                                      <p:cBhvr additive="base">
                                        <p:cTn id="24" dur="500" fill="hold"/>
                                        <p:tgtEl>
                                          <p:spTgt spid="514053"/>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9" presetClass="entr" presetSubtype="1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p:cTn id="29" dur="5000" fill="hold"/>
                                        <p:tgtEl>
                                          <p:spTgt spid="2"/>
                                        </p:tgtEl>
                                        <p:attrNameLst>
                                          <p:attrName>ppt_w</p:attrName>
                                        </p:attrNameLst>
                                      </p:cBhvr>
                                      <p:tavLst>
                                        <p:tav tm="0" fmla="#ppt_w*sin(2.5*pi*$)">
                                          <p:val>
                                            <p:fltVal val="0"/>
                                          </p:val>
                                        </p:tav>
                                        <p:tav tm="100000">
                                          <p:val>
                                            <p:fltVal val="1"/>
                                          </p:val>
                                        </p:tav>
                                      </p:tavLst>
                                    </p:anim>
                                    <p:anim calcmode="lin" valueType="num">
                                      <p:cBhvr>
                                        <p:cTn id="30" dur="5000" fill="hold"/>
                                        <p:tgtEl>
                                          <p:spTgt spid="2"/>
                                        </p:tgtEl>
                                        <p:attrNameLst>
                                          <p:attrName>ppt_h</p:attrName>
                                        </p:attrNameLst>
                                      </p:cBhvr>
                                      <p:tavLst>
                                        <p:tav tm="0">
                                          <p:val>
                                            <p:strVal val="#ppt_h"/>
                                          </p:val>
                                        </p:tav>
                                        <p:tav tm="100000">
                                          <p:val>
                                            <p:strVal val="#ppt_h"/>
                                          </p:val>
                                        </p:tav>
                                      </p:tavLst>
                                    </p:anim>
                                  </p:childTnLst>
                                </p:cTn>
                              </p:par>
                            </p:childTnLst>
                          </p:cTn>
                        </p:par>
                        <p:par>
                          <p:cTn id="31" fill="hold" nodeType="afterGroup">
                            <p:stCondLst>
                              <p:cond delay="5000"/>
                            </p:stCondLst>
                            <p:childTnLst>
                              <p:par>
                                <p:cTn id="32" presetID="2" presetClass="entr" presetSubtype="8" fill="hold" grpId="0" nodeType="afterEffect">
                                  <p:stCondLst>
                                    <p:cond delay="0"/>
                                  </p:stCondLst>
                                  <p:childTnLst>
                                    <p:set>
                                      <p:cBhvr>
                                        <p:cTn id="33" dur="1" fill="hold">
                                          <p:stCondLst>
                                            <p:cond delay="0"/>
                                          </p:stCondLst>
                                        </p:cTn>
                                        <p:tgtEl>
                                          <p:spTgt spid="514058"/>
                                        </p:tgtEl>
                                        <p:attrNameLst>
                                          <p:attrName>style.visibility</p:attrName>
                                        </p:attrNameLst>
                                      </p:cBhvr>
                                      <p:to>
                                        <p:strVal val="visible"/>
                                      </p:to>
                                    </p:set>
                                    <p:anim calcmode="lin" valueType="num">
                                      <p:cBhvr additive="base">
                                        <p:cTn id="34" dur="500" fill="hold"/>
                                        <p:tgtEl>
                                          <p:spTgt spid="514058"/>
                                        </p:tgtEl>
                                        <p:attrNameLst>
                                          <p:attrName>ppt_x</p:attrName>
                                        </p:attrNameLst>
                                      </p:cBhvr>
                                      <p:tavLst>
                                        <p:tav tm="0">
                                          <p:val>
                                            <p:strVal val="0-#ppt_w/2"/>
                                          </p:val>
                                        </p:tav>
                                        <p:tav tm="100000">
                                          <p:val>
                                            <p:strVal val="#ppt_x"/>
                                          </p:val>
                                        </p:tav>
                                      </p:tavLst>
                                    </p:anim>
                                    <p:anim calcmode="lin" valueType="num">
                                      <p:cBhvr additive="base">
                                        <p:cTn id="35" dur="500" fill="hold"/>
                                        <p:tgtEl>
                                          <p:spTgt spid="5140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1" grpId="0" animBg="1" autoUpdateAnimBg="0"/>
      <p:bldP spid="514052" grpId="0" animBg="1" autoUpdateAnimBg="0"/>
      <p:bldP spid="514053" grpId="0" animBg="1" autoUpdateAnimBg="0"/>
      <p:bldP spid="514054" grpId="0" animBg="1" autoUpdateAnimBg="0"/>
      <p:bldP spid="514058"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80" name="Rectangle 5"/>
          <p:cNvSpPr>
            <a:spLocks noGrp="1" noChangeArrowheads="1"/>
          </p:cNvSpPr>
          <p:nvPr>
            <p:ph type="title"/>
          </p:nvPr>
        </p:nvSpPr>
        <p:spPr>
          <a:xfrm>
            <a:off x="467544" y="404664"/>
            <a:ext cx="8496944" cy="720502"/>
          </a:xfrm>
        </p:spPr>
        <p:txBody>
          <a:bodyPr/>
          <a:lstStyle/>
          <a:p>
            <a:pPr algn="just">
              <a:defRPr/>
            </a:pPr>
            <a:r>
              <a:rPr lang="en-AU" sz="3200" cap="none" dirty="0">
                <a:solidFill>
                  <a:srgbClr val="EA0088"/>
                </a:solidFill>
                <a:latin typeface="Trebuchet MS" panose="020B0603020202020204" pitchFamily="34" charset="0"/>
                <a:ea typeface="ＭＳ Ｐゴシック" charset="0"/>
              </a:rPr>
              <a:t>Two cases when</a:t>
            </a:r>
            <a:r>
              <a:rPr sz="3200" cap="none" dirty="0">
                <a:solidFill>
                  <a:srgbClr val="EA0088"/>
                </a:solidFill>
                <a:latin typeface="Trebuchet MS" panose="020B0603020202020204" pitchFamily="34" charset="0"/>
                <a:ea typeface="ＭＳ Ｐゴシック" charset="0"/>
              </a:rPr>
              <a:t> </a:t>
            </a:r>
            <a:r>
              <a:rPr sz="3200" dirty="0">
                <a:solidFill>
                  <a:srgbClr val="EA0088"/>
                </a:solidFill>
                <a:latin typeface="Trebuchet MS" panose="020B0603020202020204" pitchFamily="34" charset="0"/>
                <a:ea typeface="ＭＳ Ｐゴシック" charset="0"/>
                <a:sym typeface="Symbol" charset="0"/>
              </a:rPr>
              <a:t></a:t>
            </a:r>
            <a:r>
              <a:rPr sz="3200" baseline="-25000" dirty="0">
                <a:solidFill>
                  <a:srgbClr val="EA0088"/>
                </a:solidFill>
                <a:latin typeface="Trebuchet MS" panose="020B0603020202020204" pitchFamily="34" charset="0"/>
                <a:ea typeface="ＭＳ Ｐゴシック" charset="0"/>
                <a:sym typeface="Symbol" charset="0"/>
              </a:rPr>
              <a:t>1</a:t>
            </a:r>
            <a:r>
              <a:rPr sz="3200" baseline="30000" dirty="0">
                <a:solidFill>
                  <a:srgbClr val="EA0088"/>
                </a:solidFill>
                <a:latin typeface="Trebuchet MS" panose="020B0603020202020204" pitchFamily="34" charset="0"/>
                <a:ea typeface="ＭＳ Ｐゴシック" charset="0"/>
                <a:sym typeface="Symbol" charset="0"/>
              </a:rPr>
              <a:t>2</a:t>
            </a:r>
            <a:r>
              <a:rPr sz="3200" dirty="0">
                <a:solidFill>
                  <a:srgbClr val="EA0088"/>
                </a:solidFill>
                <a:latin typeface="Trebuchet MS" panose="020B0603020202020204" pitchFamily="34" charset="0"/>
                <a:ea typeface="ＭＳ Ｐゴシック" charset="0"/>
                <a:sym typeface="Symbol" charset="0"/>
              </a:rPr>
              <a:t> </a:t>
            </a:r>
            <a:r>
              <a:rPr sz="3200" cap="none" dirty="0">
                <a:solidFill>
                  <a:srgbClr val="EA0088"/>
                </a:solidFill>
                <a:latin typeface="Trebuchet MS" panose="020B0603020202020204" pitchFamily="34" charset="0"/>
                <a:ea typeface="ＭＳ Ｐゴシック" charset="0"/>
                <a:sym typeface="Symbol" charset="0"/>
              </a:rPr>
              <a:t>and</a:t>
            </a:r>
            <a:r>
              <a:rPr sz="3200" dirty="0">
                <a:solidFill>
                  <a:srgbClr val="EA0088"/>
                </a:solidFill>
                <a:latin typeface="Trebuchet MS" panose="020B0603020202020204" pitchFamily="34" charset="0"/>
                <a:ea typeface="ＭＳ Ｐゴシック" charset="0"/>
                <a:sym typeface="Symbol" charset="0"/>
              </a:rPr>
              <a:t> </a:t>
            </a:r>
            <a:r>
              <a:rPr sz="3200" baseline="-25000" dirty="0">
                <a:solidFill>
                  <a:srgbClr val="EA0088"/>
                </a:solidFill>
                <a:latin typeface="Trebuchet MS" panose="020B0603020202020204" pitchFamily="34" charset="0"/>
                <a:ea typeface="ＭＳ Ｐゴシック" charset="0"/>
                <a:sym typeface="Symbol" charset="0"/>
              </a:rPr>
              <a:t>2</a:t>
            </a:r>
            <a:r>
              <a:rPr sz="3200" baseline="30000" dirty="0">
                <a:solidFill>
                  <a:srgbClr val="EA0088"/>
                </a:solidFill>
                <a:latin typeface="Trebuchet MS" panose="020B0603020202020204" pitchFamily="34" charset="0"/>
                <a:ea typeface="ＭＳ Ｐゴシック" charset="0"/>
                <a:sym typeface="Symbol" charset="0"/>
              </a:rPr>
              <a:t>2</a:t>
            </a:r>
            <a:r>
              <a:rPr sz="3200" dirty="0">
                <a:solidFill>
                  <a:srgbClr val="EA0088"/>
                </a:solidFill>
                <a:latin typeface="Trebuchet MS" panose="020B0603020202020204" pitchFamily="34" charset="0"/>
                <a:ea typeface="ＭＳ Ｐゴシック" charset="0"/>
              </a:rPr>
              <a:t> </a:t>
            </a:r>
            <a:r>
              <a:rPr sz="3200" cap="none" dirty="0">
                <a:solidFill>
                  <a:srgbClr val="EA0088"/>
                </a:solidFill>
                <a:latin typeface="Trebuchet MS" panose="020B0603020202020204" pitchFamily="34" charset="0"/>
                <a:ea typeface="ＭＳ Ｐゴシック" charset="0"/>
              </a:rPr>
              <a:t>are </a:t>
            </a:r>
            <a:r>
              <a:rPr lang="en-US" sz="3200" cap="none" dirty="0">
                <a:solidFill>
                  <a:srgbClr val="EA0088"/>
                </a:solidFill>
                <a:latin typeface="Trebuchet MS" panose="020B0603020202020204" pitchFamily="34" charset="0"/>
                <a:ea typeface="ＭＳ Ｐゴシック" charset="0"/>
              </a:rPr>
              <a:t>u</a:t>
            </a:r>
            <a:r>
              <a:rPr sz="3200" cap="none" dirty="0">
                <a:solidFill>
                  <a:srgbClr val="EA0088"/>
                </a:solidFill>
                <a:latin typeface="Trebuchet MS" panose="020B0603020202020204" pitchFamily="34" charset="0"/>
                <a:ea typeface="ＭＳ Ｐゴシック" charset="0"/>
              </a:rPr>
              <a:t>nknown</a:t>
            </a:r>
          </a:p>
        </p:txBody>
      </p:sp>
      <p:sp>
        <p:nvSpPr>
          <p:cNvPr id="515074" name="Rectangle 2"/>
          <p:cNvSpPr>
            <a:spLocks noGrp="1" noChangeArrowheads="1"/>
          </p:cNvSpPr>
          <p:nvPr>
            <p:ph idx="1"/>
          </p:nvPr>
        </p:nvSpPr>
        <p:spPr>
          <a:xfrm>
            <a:off x="468313" y="1484784"/>
            <a:ext cx="8066087" cy="2971800"/>
          </a:xfrm>
        </p:spPr>
        <p:txBody>
          <a:bodyPr/>
          <a:lstStyle/>
          <a:p>
            <a:pPr marL="0" indent="0" algn="just">
              <a:spcAft>
                <a:spcPts val="1800"/>
              </a:spcAft>
              <a:buNone/>
            </a:pPr>
            <a:r>
              <a:rPr lang="en-US" altLang="en-US" sz="2400" dirty="0">
                <a:latin typeface="Trebuchet MS" panose="020B0603020202020204" pitchFamily="34" charset="0"/>
              </a:rPr>
              <a:t>Two cases are considered when producing the confidence interval.</a:t>
            </a:r>
          </a:p>
          <a:p>
            <a:pPr marL="1166813" lvl="1" indent="-1166813" algn="just">
              <a:spcAft>
                <a:spcPts val="1200"/>
              </a:spcAft>
              <a:buFontTx/>
              <a:buNone/>
            </a:pPr>
            <a:r>
              <a:rPr lang="en-US" altLang="en-US" sz="2400" dirty="0">
                <a:latin typeface="Trebuchet MS" panose="020B0603020202020204" pitchFamily="34" charset="0"/>
              </a:rPr>
              <a:t>Case I: 	The two unknown population variances are </a:t>
            </a:r>
            <a:r>
              <a:rPr lang="en-US" altLang="en-US" sz="2400" i="1" dirty="0">
                <a:latin typeface="Trebuchet MS" panose="020B0603020202020204" pitchFamily="34" charset="0"/>
              </a:rPr>
              <a:t>equal, </a:t>
            </a:r>
            <a:r>
              <a:rPr lang="en-US" altLang="en-US" sz="2400" dirty="0">
                <a:latin typeface="Trebuchet MS" panose="020B0603020202020204" pitchFamily="34" charset="0"/>
                <a:sym typeface="Symbol" pitchFamily="18" charset="2"/>
              </a:rPr>
              <a:t></a:t>
            </a:r>
            <a:r>
              <a:rPr lang="en-US" altLang="en-US" sz="2400" baseline="-25000" dirty="0">
                <a:latin typeface="Trebuchet MS" panose="020B0603020202020204" pitchFamily="34" charset="0"/>
                <a:sym typeface="Symbol" pitchFamily="18" charset="2"/>
              </a:rPr>
              <a:t>1</a:t>
            </a:r>
            <a:r>
              <a:rPr lang="en-US" altLang="en-US" sz="2400" baseline="30000" dirty="0">
                <a:latin typeface="Trebuchet MS" panose="020B0603020202020204" pitchFamily="34" charset="0"/>
                <a:sym typeface="Symbol" pitchFamily="18" charset="2"/>
              </a:rPr>
              <a:t>2</a:t>
            </a:r>
            <a:r>
              <a:rPr lang="en-US" altLang="en-US" sz="2400" dirty="0">
                <a:latin typeface="Trebuchet MS" panose="020B0603020202020204" pitchFamily="34" charset="0"/>
                <a:sym typeface="Symbol" pitchFamily="18" charset="2"/>
              </a:rPr>
              <a:t> = </a:t>
            </a:r>
            <a:r>
              <a:rPr lang="en-US" altLang="en-US" sz="2400" baseline="-25000" dirty="0">
                <a:latin typeface="Trebuchet MS" panose="020B0603020202020204" pitchFamily="34" charset="0"/>
                <a:sym typeface="Symbol" pitchFamily="18" charset="2"/>
              </a:rPr>
              <a:t>2</a:t>
            </a:r>
            <a:r>
              <a:rPr lang="en-US" altLang="en-US" sz="2400" baseline="30000" dirty="0">
                <a:latin typeface="Trebuchet MS" panose="020B0603020202020204" pitchFamily="34" charset="0"/>
                <a:sym typeface="Symbol" pitchFamily="18" charset="2"/>
              </a:rPr>
              <a:t>2</a:t>
            </a:r>
            <a:r>
              <a:rPr lang="en-US" altLang="en-US" sz="2400" i="1" dirty="0">
                <a:latin typeface="Trebuchet MS" panose="020B0603020202020204" pitchFamily="34" charset="0"/>
              </a:rPr>
              <a:t>.</a:t>
            </a:r>
            <a:endParaRPr lang="en-US" altLang="en-US" sz="2400" dirty="0">
              <a:latin typeface="Trebuchet MS" panose="020B0603020202020204" pitchFamily="34" charset="0"/>
            </a:endParaRPr>
          </a:p>
          <a:p>
            <a:pPr marL="1166813" lvl="1" indent="-1166813" algn="just">
              <a:buFontTx/>
              <a:buNone/>
            </a:pPr>
            <a:r>
              <a:rPr lang="en-US" altLang="en-US" sz="2400" dirty="0">
                <a:latin typeface="Trebuchet MS" panose="020B0603020202020204" pitchFamily="34" charset="0"/>
              </a:rPr>
              <a:t>Case II:	The two unknown population variances are </a:t>
            </a:r>
            <a:r>
              <a:rPr lang="en-US" altLang="en-US" sz="2400" i="1" dirty="0">
                <a:latin typeface="Trebuchet MS" panose="020B0603020202020204" pitchFamily="34" charset="0"/>
              </a:rPr>
              <a:t>not equal</a:t>
            </a:r>
            <a:r>
              <a:rPr lang="en-US" altLang="en-US" sz="2400" dirty="0">
                <a:latin typeface="Trebuchet MS" panose="020B0603020202020204" pitchFamily="34" charset="0"/>
              </a:rPr>
              <a:t>, </a:t>
            </a:r>
            <a:r>
              <a:rPr lang="en-US" altLang="en-US" sz="2400" dirty="0">
                <a:latin typeface="Trebuchet MS" panose="020B0603020202020204" pitchFamily="34" charset="0"/>
                <a:sym typeface="Symbol" pitchFamily="18" charset="2"/>
              </a:rPr>
              <a:t></a:t>
            </a:r>
            <a:r>
              <a:rPr lang="en-US" altLang="en-US" sz="2400" baseline="-25000" dirty="0">
                <a:latin typeface="Trebuchet MS" panose="020B0603020202020204" pitchFamily="34" charset="0"/>
                <a:sym typeface="Symbol" pitchFamily="18" charset="2"/>
              </a:rPr>
              <a:t>1</a:t>
            </a:r>
            <a:r>
              <a:rPr lang="en-US" altLang="en-US" sz="2400" baseline="30000" dirty="0">
                <a:latin typeface="Trebuchet MS" panose="020B0603020202020204" pitchFamily="34" charset="0"/>
                <a:sym typeface="Symbol" pitchFamily="18" charset="2"/>
              </a:rPr>
              <a:t>2</a:t>
            </a:r>
            <a:r>
              <a:rPr lang="en-US" altLang="en-US" sz="2400" dirty="0">
                <a:latin typeface="Trebuchet MS" panose="020B0603020202020204" pitchFamily="34" charset="0"/>
                <a:sym typeface="Symbol" pitchFamily="18" charset="2"/>
              </a:rPr>
              <a:t> ≠ </a:t>
            </a:r>
            <a:r>
              <a:rPr lang="en-US" altLang="en-US" sz="2400" baseline="-25000" dirty="0">
                <a:latin typeface="Trebuchet MS" panose="020B0603020202020204" pitchFamily="34" charset="0"/>
                <a:sym typeface="Symbol" pitchFamily="18" charset="2"/>
              </a:rPr>
              <a:t>2</a:t>
            </a:r>
            <a:r>
              <a:rPr lang="en-US" altLang="en-US" sz="2400" baseline="30000" dirty="0">
                <a:latin typeface="Trebuchet MS" panose="020B0603020202020204" pitchFamily="34" charset="0"/>
                <a:sym typeface="Symbol" pitchFamily="18" charset="2"/>
              </a:rPr>
              <a:t>2</a:t>
            </a:r>
            <a:r>
              <a:rPr lang="en-US" altLang="en-US" sz="2400" dirty="0">
                <a:latin typeface="Trebuchet MS" panose="020B0603020202020204" pitchFamily="34" charset="0"/>
                <a:sym typeface="Symbol" pitchFamily="18" charset="2"/>
              </a:rPr>
              <a:t>.</a:t>
            </a:r>
            <a:r>
              <a:rPr lang="en-US" altLang="en-US" sz="2400" dirty="0">
                <a:latin typeface="Trebuchet MS" panose="020B0603020202020204" pitchFamily="34" charset="0"/>
              </a:rPr>
              <a:t> </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25</a:t>
            </a:fld>
            <a:endParaRPr lang="en-AU" altLang="en-US" sz="1400" b="1" baseline="0" dirty="0">
              <a:latin typeface="Trebuchet MS"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15074">
                                            <p:txEl>
                                              <p:pRg st="0" end="0"/>
                                            </p:txEl>
                                          </p:spTgt>
                                        </p:tgtEl>
                                        <p:attrNameLst>
                                          <p:attrName>style.visibility</p:attrName>
                                        </p:attrNameLst>
                                      </p:cBhvr>
                                      <p:to>
                                        <p:strVal val="visible"/>
                                      </p:to>
                                    </p:set>
                                    <p:anim calcmode="lin" valueType="num">
                                      <p:cBhvr additive="base">
                                        <p:cTn id="7" dur="500" fill="hold"/>
                                        <p:tgtEl>
                                          <p:spTgt spid="51507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5074">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15074">
                                            <p:txEl>
                                              <p:pRg st="1" end="1"/>
                                            </p:txEl>
                                          </p:spTgt>
                                        </p:tgtEl>
                                        <p:attrNameLst>
                                          <p:attrName>style.visibility</p:attrName>
                                        </p:attrNameLst>
                                      </p:cBhvr>
                                      <p:to>
                                        <p:strVal val="visible"/>
                                      </p:to>
                                    </p:set>
                                    <p:anim calcmode="lin" valueType="num">
                                      <p:cBhvr additive="base">
                                        <p:cTn id="12" dur="500" fill="hold"/>
                                        <p:tgtEl>
                                          <p:spTgt spid="515074">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515074">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515074">
                                            <p:txEl>
                                              <p:pRg st="2" end="2"/>
                                            </p:txEl>
                                          </p:spTgt>
                                        </p:tgtEl>
                                        <p:attrNameLst>
                                          <p:attrName>style.visibility</p:attrName>
                                        </p:attrNameLst>
                                      </p:cBhvr>
                                      <p:to>
                                        <p:strVal val="visible"/>
                                      </p:to>
                                    </p:set>
                                    <p:anim calcmode="lin" valueType="num">
                                      <p:cBhvr additive="base">
                                        <p:cTn id="17" dur="500" fill="hold"/>
                                        <p:tgtEl>
                                          <p:spTgt spid="515074">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1507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4" grpId="0" build="p" bldLvl="2" autoUpdateAnimBg="0"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6" name="Rectangle 8"/>
          <p:cNvSpPr>
            <a:spLocks noGrp="1" noChangeArrowheads="1"/>
          </p:cNvSpPr>
          <p:nvPr>
            <p:ph type="title"/>
          </p:nvPr>
        </p:nvSpPr>
        <p:spPr>
          <a:xfrm>
            <a:off x="539750" y="471488"/>
            <a:ext cx="7910513" cy="747712"/>
          </a:xfrm>
        </p:spPr>
        <p:txBody>
          <a:bodyPr vert="horz" lIns="91440" tIns="45720" rIns="91440" bIns="45720" rtlCol="0" anchor="ctr">
            <a:noAutofit/>
          </a:bodyPr>
          <a:lstStyle/>
          <a:p>
            <a:pPr marL="1438275" indent="-1438275" algn="just"/>
            <a:r>
              <a:rPr sz="3200" cap="none" dirty="0">
                <a:solidFill>
                  <a:srgbClr val="EA0088"/>
                </a:solidFill>
                <a:latin typeface="Trebuchet MS" panose="020B0603020202020204" pitchFamily="34" charset="0"/>
              </a:rPr>
              <a:t>Case I: The two variances are unknown but equal (</a:t>
            </a:r>
            <a:r>
              <a:rPr sz="3200" cap="none" dirty="0">
                <a:solidFill>
                  <a:srgbClr val="EA0088"/>
                </a:solidFill>
                <a:latin typeface="Trebuchet MS" panose="020B0603020202020204" pitchFamily="34" charset="0"/>
                <a:sym typeface="Symbol" charset="0"/>
              </a:rPr>
              <a:t></a:t>
            </a:r>
            <a:r>
              <a:rPr sz="3200" cap="none" baseline="-25000" dirty="0">
                <a:solidFill>
                  <a:srgbClr val="EA0088"/>
                </a:solidFill>
                <a:latin typeface="Trebuchet MS" panose="020B0603020202020204" pitchFamily="34" charset="0"/>
                <a:sym typeface="Symbol" charset="0"/>
              </a:rPr>
              <a:t>1</a:t>
            </a:r>
            <a:r>
              <a:rPr sz="3200" cap="none" baseline="30000" dirty="0">
                <a:solidFill>
                  <a:srgbClr val="EA0088"/>
                </a:solidFill>
                <a:latin typeface="Trebuchet MS" panose="020B0603020202020204" pitchFamily="34" charset="0"/>
                <a:sym typeface="Symbol" charset="0"/>
              </a:rPr>
              <a:t>2</a:t>
            </a:r>
            <a:r>
              <a:rPr sz="3200" cap="none" dirty="0">
                <a:solidFill>
                  <a:srgbClr val="EA0088"/>
                </a:solidFill>
                <a:latin typeface="Trebuchet MS" panose="020B0603020202020204" pitchFamily="34" charset="0"/>
                <a:sym typeface="Symbol" charset="0"/>
              </a:rPr>
              <a:t> = </a:t>
            </a:r>
            <a:r>
              <a:rPr sz="3200" cap="none" baseline="-25000" dirty="0">
                <a:solidFill>
                  <a:srgbClr val="EA0088"/>
                </a:solidFill>
                <a:latin typeface="Trebuchet MS" panose="020B0603020202020204" pitchFamily="34" charset="0"/>
                <a:sym typeface="Symbol" charset="0"/>
              </a:rPr>
              <a:t>2</a:t>
            </a:r>
            <a:r>
              <a:rPr sz="3200" cap="none" baseline="30000" dirty="0">
                <a:solidFill>
                  <a:srgbClr val="EA0088"/>
                </a:solidFill>
                <a:latin typeface="Trebuchet MS" panose="020B0603020202020204" pitchFamily="34" charset="0"/>
                <a:sym typeface="Symbol" charset="0"/>
              </a:rPr>
              <a:t>2</a:t>
            </a:r>
            <a:r>
              <a:rPr sz="3200" cap="none" dirty="0">
                <a:solidFill>
                  <a:srgbClr val="EA0088"/>
                </a:solidFill>
                <a:latin typeface="Trebuchet MS" panose="020B0603020202020204" pitchFamily="34" charset="0"/>
              </a:rPr>
              <a:t>)</a:t>
            </a:r>
          </a:p>
        </p:txBody>
      </p:sp>
      <p:graphicFrame>
        <p:nvGraphicFramePr>
          <p:cNvPr id="516105" name="Object 9"/>
          <p:cNvGraphicFramePr>
            <a:graphicFrameLocks noChangeAspect="1"/>
          </p:cNvGraphicFramePr>
          <p:nvPr>
            <p:extLst>
              <p:ext uri="{D42A27DB-BD31-4B8C-83A1-F6EECF244321}">
                <p14:modId xmlns:p14="http://schemas.microsoft.com/office/powerpoint/2010/main" val="1133874861"/>
              </p:ext>
            </p:extLst>
          </p:nvPr>
        </p:nvGraphicFramePr>
        <p:xfrm>
          <a:off x="1115616" y="2348880"/>
          <a:ext cx="3708400" cy="1082675"/>
        </p:xfrm>
        <a:graphic>
          <a:graphicData uri="http://schemas.openxmlformats.org/presentationml/2006/ole">
            <mc:AlternateContent xmlns:mc="http://schemas.openxmlformats.org/markup-compatibility/2006">
              <mc:Choice xmlns:v="urn:schemas-microsoft-com:vml" Requires="v">
                <p:oleObj spid="_x0000_s33266" name="Equation" r:id="rId4" imgW="1473200" imgH="431800" progId="Equation.3">
                  <p:embed/>
                </p:oleObj>
              </mc:Choice>
              <mc:Fallback>
                <p:oleObj name="Equation" r:id="rId4" imgW="1473200" imgH="431800" progId="Equation.3">
                  <p:embed/>
                  <p:pic>
                    <p:nvPicPr>
                      <p:cNvPr id="0" name="Picture 4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2348880"/>
                        <a:ext cx="3708400" cy="1082675"/>
                      </a:xfrm>
                      <a:prstGeom prst="rect">
                        <a:avLst/>
                      </a:prstGeom>
                      <a:solidFill>
                        <a:srgbClr val="F5E2ED"/>
                      </a:solidFill>
                      <a:ln w="12700">
                        <a:solidFill>
                          <a:schemeClr val="tx1"/>
                        </a:solidFill>
                        <a:miter lim="800000"/>
                        <a:headEnd/>
                        <a:tailEnd/>
                      </a:ln>
                    </p:spPr>
                  </p:pic>
                </p:oleObj>
              </mc:Fallback>
            </mc:AlternateContent>
          </a:graphicData>
        </a:graphic>
      </p:graphicFrame>
      <p:grpSp>
        <p:nvGrpSpPr>
          <p:cNvPr id="2" name="Group 10"/>
          <p:cNvGrpSpPr>
            <a:grpSpLocks/>
          </p:cNvGrpSpPr>
          <p:nvPr/>
        </p:nvGrpSpPr>
        <p:grpSpPr bwMode="auto">
          <a:xfrm>
            <a:off x="611560" y="3933056"/>
            <a:ext cx="7234239" cy="1611313"/>
            <a:chOff x="672" y="2112"/>
            <a:chExt cx="4557" cy="1015"/>
          </a:xfrm>
        </p:grpSpPr>
        <p:sp>
          <p:nvSpPr>
            <p:cNvPr id="32786" name="Text Box 11"/>
            <p:cNvSpPr txBox="1">
              <a:spLocks noChangeArrowheads="1"/>
            </p:cNvSpPr>
            <p:nvPr/>
          </p:nvSpPr>
          <p:spPr bwMode="auto">
            <a:xfrm>
              <a:off x="672" y="2112"/>
              <a:ext cx="45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r>
                <a:rPr lang="en-US" altLang="en-US" baseline="0" dirty="0">
                  <a:latin typeface="Trebuchet MS"/>
                  <a:cs typeface="Trebuchet MS"/>
                </a:rPr>
                <a:t>Example: s</a:t>
              </a:r>
              <a:r>
                <a:rPr lang="en-US" altLang="en-US" dirty="0">
                  <a:latin typeface="Trebuchet MS"/>
                  <a:cs typeface="Trebuchet MS"/>
                </a:rPr>
                <a:t>1</a:t>
              </a:r>
              <a:r>
                <a:rPr lang="en-US" altLang="en-US" baseline="30000" dirty="0">
                  <a:latin typeface="Trebuchet MS"/>
                  <a:cs typeface="Trebuchet MS"/>
                </a:rPr>
                <a:t>2</a:t>
              </a:r>
              <a:r>
                <a:rPr lang="en-US" altLang="en-US" baseline="0" dirty="0">
                  <a:latin typeface="Trebuchet MS"/>
                  <a:cs typeface="Trebuchet MS"/>
                </a:rPr>
                <a:t> = 25; s</a:t>
              </a:r>
              <a:r>
                <a:rPr lang="en-US" altLang="en-US" dirty="0">
                  <a:latin typeface="Trebuchet MS"/>
                  <a:cs typeface="Trebuchet MS"/>
                </a:rPr>
                <a:t>2</a:t>
              </a:r>
              <a:r>
                <a:rPr lang="en-US" altLang="en-US" baseline="30000" dirty="0">
                  <a:latin typeface="Trebuchet MS"/>
                  <a:cs typeface="Trebuchet MS"/>
                </a:rPr>
                <a:t>2</a:t>
              </a:r>
              <a:r>
                <a:rPr lang="en-US" altLang="en-US" baseline="0" dirty="0">
                  <a:latin typeface="Trebuchet MS"/>
                  <a:cs typeface="Trebuchet MS"/>
                </a:rPr>
                <a:t> = 30; n</a:t>
              </a:r>
              <a:r>
                <a:rPr lang="en-US" altLang="en-US" dirty="0">
                  <a:latin typeface="Trebuchet MS"/>
                  <a:cs typeface="Trebuchet MS"/>
                </a:rPr>
                <a:t>1</a:t>
              </a:r>
              <a:r>
                <a:rPr lang="en-US" altLang="en-US" baseline="0" dirty="0">
                  <a:latin typeface="Trebuchet MS"/>
                  <a:cs typeface="Trebuchet MS"/>
                </a:rPr>
                <a:t> = 11; n</a:t>
              </a:r>
              <a:r>
                <a:rPr lang="en-US" altLang="en-US" dirty="0">
                  <a:latin typeface="Trebuchet MS"/>
                  <a:cs typeface="Trebuchet MS"/>
                </a:rPr>
                <a:t>2 </a:t>
              </a:r>
              <a:r>
                <a:rPr lang="en-US" altLang="en-US" baseline="0" dirty="0">
                  <a:latin typeface="Trebuchet MS"/>
                  <a:cs typeface="Trebuchet MS"/>
                </a:rPr>
                <a:t>= 16. Then,</a:t>
              </a:r>
            </a:p>
          </p:txBody>
        </p:sp>
        <p:graphicFrame>
          <p:nvGraphicFramePr>
            <p:cNvPr id="32787" name="Object 12"/>
            <p:cNvGraphicFramePr>
              <a:graphicFrameLocks noChangeAspect="1"/>
            </p:cNvGraphicFramePr>
            <p:nvPr/>
          </p:nvGraphicFramePr>
          <p:xfrm>
            <a:off x="1649" y="2640"/>
            <a:ext cx="2558" cy="487"/>
          </p:xfrm>
          <a:graphic>
            <a:graphicData uri="http://schemas.openxmlformats.org/presentationml/2006/ole">
              <mc:AlternateContent xmlns:mc="http://schemas.openxmlformats.org/markup-compatibility/2006">
                <mc:Choice xmlns:v="urn:schemas-microsoft-com:vml" Requires="v">
                  <p:oleObj spid="_x0000_s33267" name="Equation" r:id="rId6" imgW="2111760" imgH="383760" progId="Equation.3">
                    <p:embed/>
                  </p:oleObj>
                </mc:Choice>
                <mc:Fallback>
                  <p:oleObj name="Equation" r:id="rId6" imgW="2111760" imgH="383760" progId="Equation.3">
                    <p:embed/>
                    <p:pic>
                      <p:nvPicPr>
                        <p:cNvPr id="0" name="Picture 40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9" y="2640"/>
                          <a:ext cx="2558" cy="48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
        <p:nvSpPr>
          <p:cNvPr id="32773" name="Text Box 13"/>
          <p:cNvSpPr txBox="1">
            <a:spLocks noChangeArrowheads="1"/>
          </p:cNvSpPr>
          <p:nvPr/>
        </p:nvSpPr>
        <p:spPr bwMode="auto">
          <a:xfrm>
            <a:off x="611188" y="1484313"/>
            <a:ext cx="82819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r>
              <a:rPr lang="en-US" altLang="en-US" baseline="0" dirty="0">
                <a:latin typeface="Trebuchet MS"/>
                <a:cs typeface="Trebuchet MS"/>
              </a:rPr>
              <a:t>First calculate the pooled variance estimate by:</a:t>
            </a:r>
          </a:p>
        </p:txBody>
      </p:sp>
      <p:sp>
        <p:nvSpPr>
          <p:cNvPr id="25" name="Freeform 6"/>
          <p:cNvSpPr>
            <a:spLocks/>
          </p:cNvSpPr>
          <p:nvPr/>
        </p:nvSpPr>
        <p:spPr bwMode="auto">
          <a:xfrm>
            <a:off x="6941418" y="3265761"/>
            <a:ext cx="381000" cy="228600"/>
          </a:xfrm>
          <a:custGeom>
            <a:avLst/>
            <a:gdLst>
              <a:gd name="T0" fmla="*/ 2147483647 w 240"/>
              <a:gd name="T1" fmla="*/ 0 h 144"/>
              <a:gd name="T2" fmla="*/ 0 w 240"/>
              <a:gd name="T3" fmla="*/ 2147483647 h 144"/>
              <a:gd name="T4" fmla="*/ 2147483647 w 240"/>
              <a:gd name="T5" fmla="*/ 2147483647 h 144"/>
              <a:gd name="T6" fmla="*/ 2147483647 w 240"/>
              <a:gd name="T7" fmla="*/ 0 h 144"/>
              <a:gd name="T8" fmla="*/ 0 60000 65536"/>
              <a:gd name="T9" fmla="*/ 0 60000 65536"/>
              <a:gd name="T10" fmla="*/ 0 60000 65536"/>
              <a:gd name="T11" fmla="*/ 0 60000 65536"/>
              <a:gd name="T12" fmla="*/ 0 w 240"/>
              <a:gd name="T13" fmla="*/ 0 h 144"/>
              <a:gd name="T14" fmla="*/ 240 w 240"/>
              <a:gd name="T15" fmla="*/ 144 h 144"/>
            </a:gdLst>
            <a:ahLst/>
            <a:cxnLst>
              <a:cxn ang="T8">
                <a:pos x="T0" y="T1"/>
              </a:cxn>
              <a:cxn ang="T9">
                <a:pos x="T2" y="T3"/>
              </a:cxn>
              <a:cxn ang="T10">
                <a:pos x="T4" y="T5"/>
              </a:cxn>
              <a:cxn ang="T11">
                <a:pos x="T6" y="T7"/>
              </a:cxn>
            </a:cxnLst>
            <a:rect l="T12" t="T13" r="T14" b="T15"/>
            <a:pathLst>
              <a:path w="240" h="144">
                <a:moveTo>
                  <a:pt x="144" y="0"/>
                </a:moveTo>
                <a:lnTo>
                  <a:pt x="0" y="144"/>
                </a:lnTo>
                <a:lnTo>
                  <a:pt x="240" y="144"/>
                </a:lnTo>
                <a:lnTo>
                  <a:pt x="144" y="0"/>
                </a:lnTo>
                <a:close/>
              </a:path>
            </a:pathLst>
          </a:custGeom>
          <a:solidFill>
            <a:srgbClr val="35A39E"/>
          </a:solidFill>
          <a:ln w="9525">
            <a:round/>
            <a:headEnd/>
            <a:tailEnd/>
          </a:ln>
          <a:scene3d>
            <a:camera prst="legacyObliqueTopRight"/>
            <a:lightRig rig="legacyFlat3" dir="b"/>
          </a:scene3d>
          <a:sp3d extrusionH="430200" prstMaterial="legacyMatte">
            <a:bevelT w="13500" h="13500" prst="angle"/>
            <a:bevelB w="13500" h="13500" prst="angle"/>
            <a:extrusionClr>
              <a:srgbClr val="35A39E"/>
            </a:extrusionClr>
          </a:sp3d>
        </p:spPr>
        <p:txBody>
          <a:bodyPr wrap="none" anchor="ctr">
            <a:flatTx/>
          </a:bodyPr>
          <a:lstStyle/>
          <a:p>
            <a:endParaRPr lang="en-AU"/>
          </a:p>
        </p:txBody>
      </p:sp>
      <p:sp>
        <p:nvSpPr>
          <p:cNvPr id="26" name="Rectangle 7"/>
          <p:cNvSpPr>
            <a:spLocks noChangeArrowheads="1"/>
          </p:cNvSpPr>
          <p:nvPr/>
        </p:nvSpPr>
        <p:spPr bwMode="auto">
          <a:xfrm>
            <a:off x="6160368" y="3191148"/>
            <a:ext cx="2328862" cy="85725"/>
          </a:xfrm>
          <a:prstGeom prst="rect">
            <a:avLst/>
          </a:prstGeom>
          <a:solidFill>
            <a:srgbClr val="FFFF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endParaRPr lang="en-US" altLang="en-US"/>
          </a:p>
        </p:txBody>
      </p:sp>
      <p:sp>
        <p:nvSpPr>
          <p:cNvPr id="27" name="Rectangle 14"/>
          <p:cNvSpPr>
            <a:spLocks noChangeArrowheads="1"/>
          </p:cNvSpPr>
          <p:nvPr/>
        </p:nvSpPr>
        <p:spPr bwMode="auto">
          <a:xfrm>
            <a:off x="7379568" y="2716486"/>
            <a:ext cx="417512" cy="473075"/>
          </a:xfrm>
          <a:prstGeom prst="rect">
            <a:avLst/>
          </a:prstGeom>
          <a:solidFill>
            <a:srgbClr val="FF33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33CC"/>
            </a:extrusionClr>
          </a:sp3d>
        </p:spPr>
        <p:txBody>
          <a:bodyPr wrap="none" anchor="ctr">
            <a:flatTx/>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endParaRPr lang="en-US" altLang="en-US"/>
          </a:p>
        </p:txBody>
      </p:sp>
      <p:graphicFrame>
        <p:nvGraphicFramePr>
          <p:cNvPr id="28" name="Object 15"/>
          <p:cNvGraphicFramePr>
            <a:graphicFrameLocks noChangeAspect="1"/>
          </p:cNvGraphicFramePr>
          <p:nvPr>
            <p:extLst>
              <p:ext uri="{D42A27DB-BD31-4B8C-83A1-F6EECF244321}">
                <p14:modId xmlns:p14="http://schemas.microsoft.com/office/powerpoint/2010/main" val="165476247"/>
              </p:ext>
            </p:extLst>
          </p:nvPr>
        </p:nvGraphicFramePr>
        <p:xfrm>
          <a:off x="7400205" y="2752998"/>
          <a:ext cx="368300" cy="382588"/>
        </p:xfrm>
        <a:graphic>
          <a:graphicData uri="http://schemas.openxmlformats.org/presentationml/2006/ole">
            <mc:AlternateContent xmlns:mc="http://schemas.openxmlformats.org/markup-compatibility/2006">
              <mc:Choice xmlns:v="urn:schemas-microsoft-com:vml" Requires="v">
                <p:oleObj spid="_x0000_s33268" name="Equation" r:id="rId8" imgW="152268" imgH="215713" progId="Equation.3">
                  <p:embed/>
                </p:oleObj>
              </mc:Choice>
              <mc:Fallback>
                <p:oleObj name="Equation" r:id="rId8" imgW="152268" imgH="215713" progId="Equation.3">
                  <p:embed/>
                  <p:pic>
                    <p:nvPicPr>
                      <p:cNvPr id="0" name="Picture 40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00205" y="2752998"/>
                        <a:ext cx="368300" cy="382588"/>
                      </a:xfrm>
                      <a:prstGeom prst="rect">
                        <a:avLst/>
                      </a:prstGeom>
                      <a:solidFill>
                        <a:schemeClr val="bg1"/>
                      </a:solidFill>
                      <a:effectLst/>
                      <a:extLs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9" name="Text Box 16"/>
          <p:cNvSpPr txBox="1">
            <a:spLocks noChangeArrowheads="1"/>
          </p:cNvSpPr>
          <p:nvPr/>
        </p:nvSpPr>
        <p:spPr bwMode="auto">
          <a:xfrm>
            <a:off x="7836768" y="2060848"/>
            <a:ext cx="7858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r>
              <a:rPr lang="en-US" altLang="en-US" sz="1800" baseline="0">
                <a:latin typeface="Arial Narrow" pitchFamily="34" charset="0"/>
              </a:rPr>
              <a:t>n</a:t>
            </a:r>
            <a:r>
              <a:rPr lang="en-US" altLang="en-US" sz="1800">
                <a:latin typeface="Arial Narrow" pitchFamily="34" charset="0"/>
              </a:rPr>
              <a:t>2</a:t>
            </a:r>
            <a:r>
              <a:rPr lang="en-US" altLang="en-US" sz="1800" baseline="0">
                <a:latin typeface="Arial Narrow" pitchFamily="34" charset="0"/>
              </a:rPr>
              <a:t> = 16</a:t>
            </a:r>
            <a:endParaRPr lang="en-US" altLang="en-US" sz="1800" baseline="0"/>
          </a:p>
        </p:txBody>
      </p:sp>
      <p:sp>
        <p:nvSpPr>
          <p:cNvPr id="30" name="Text Box 17"/>
          <p:cNvSpPr txBox="1">
            <a:spLocks noChangeArrowheads="1"/>
          </p:cNvSpPr>
          <p:nvPr/>
        </p:nvSpPr>
        <p:spPr bwMode="auto">
          <a:xfrm>
            <a:off x="6084168" y="2275161"/>
            <a:ext cx="8080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r>
              <a:rPr lang="en-US" altLang="en-US" sz="1800" baseline="0">
                <a:latin typeface="Arial Narrow" pitchFamily="34" charset="0"/>
              </a:rPr>
              <a:t>n</a:t>
            </a:r>
            <a:r>
              <a:rPr lang="en-US" altLang="en-US" sz="1800">
                <a:latin typeface="Arial Narrow" pitchFamily="34" charset="0"/>
              </a:rPr>
              <a:t>1 </a:t>
            </a:r>
            <a:r>
              <a:rPr lang="en-US" altLang="en-US" sz="1800" baseline="0">
                <a:latin typeface="Arial Narrow" pitchFamily="34" charset="0"/>
              </a:rPr>
              <a:t> = 11</a:t>
            </a:r>
            <a:endParaRPr lang="en-US" altLang="en-US" sz="1800" baseline="0"/>
          </a:p>
        </p:txBody>
      </p:sp>
      <p:grpSp>
        <p:nvGrpSpPr>
          <p:cNvPr id="3" name="Group 18"/>
          <p:cNvGrpSpPr>
            <a:grpSpLocks/>
          </p:cNvGrpSpPr>
          <p:nvPr/>
        </p:nvGrpSpPr>
        <p:grpSpPr bwMode="auto">
          <a:xfrm>
            <a:off x="6158780" y="2579961"/>
            <a:ext cx="2273300" cy="611187"/>
            <a:chOff x="4127" y="2256"/>
            <a:chExt cx="1432" cy="385"/>
          </a:xfrm>
        </p:grpSpPr>
        <p:sp>
          <p:nvSpPr>
            <p:cNvPr id="32784" name="Rectangle 19"/>
            <p:cNvSpPr>
              <a:spLocks noChangeArrowheads="1"/>
            </p:cNvSpPr>
            <p:nvPr/>
          </p:nvSpPr>
          <p:spPr bwMode="auto">
            <a:xfrm>
              <a:off x="4127" y="2401"/>
              <a:ext cx="240" cy="240"/>
            </a:xfrm>
            <a:prstGeom prst="rect">
              <a:avLst/>
            </a:prstGeom>
            <a:solidFill>
              <a:srgbClr val="0066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66FF"/>
              </a:extrusionClr>
            </a:sp3d>
          </p:spPr>
          <p:txBody>
            <a:bodyPr wrap="none" anchor="ctr">
              <a:flatTx/>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endParaRPr lang="en-US" altLang="en-US"/>
            </a:p>
          </p:txBody>
        </p:sp>
        <p:sp>
          <p:nvSpPr>
            <p:cNvPr id="32785" name="Rectangle 20"/>
            <p:cNvSpPr>
              <a:spLocks noChangeArrowheads="1"/>
            </p:cNvSpPr>
            <p:nvPr/>
          </p:nvSpPr>
          <p:spPr bwMode="auto">
            <a:xfrm>
              <a:off x="5232" y="2256"/>
              <a:ext cx="327" cy="384"/>
            </a:xfrm>
            <a:prstGeom prst="rect">
              <a:avLst/>
            </a:prstGeom>
            <a:solidFill>
              <a:srgbClr val="0066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66FF"/>
              </a:extrusionClr>
            </a:sp3d>
          </p:spPr>
          <p:txBody>
            <a:bodyPr wrap="none" anchor="ctr">
              <a:flatTx/>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endParaRPr lang="en-US" altLang="en-US"/>
            </a:p>
          </p:txBody>
        </p:sp>
      </p:grpSp>
      <p:grpSp>
        <p:nvGrpSpPr>
          <p:cNvPr id="4" name="Group 21"/>
          <p:cNvGrpSpPr>
            <a:grpSpLocks/>
          </p:cNvGrpSpPr>
          <p:nvPr/>
        </p:nvGrpSpPr>
        <p:grpSpPr bwMode="auto">
          <a:xfrm>
            <a:off x="6181005" y="2697436"/>
            <a:ext cx="2192338" cy="473075"/>
            <a:chOff x="4141" y="2330"/>
            <a:chExt cx="1381" cy="298"/>
          </a:xfrm>
        </p:grpSpPr>
        <p:graphicFrame>
          <p:nvGraphicFramePr>
            <p:cNvPr id="32782" name="Object 22"/>
            <p:cNvGraphicFramePr>
              <a:graphicFrameLocks noChangeAspect="1"/>
            </p:cNvGraphicFramePr>
            <p:nvPr/>
          </p:nvGraphicFramePr>
          <p:xfrm>
            <a:off x="4141" y="2426"/>
            <a:ext cx="206" cy="202"/>
          </p:xfrm>
          <a:graphic>
            <a:graphicData uri="http://schemas.openxmlformats.org/presentationml/2006/ole">
              <mc:AlternateContent xmlns:mc="http://schemas.openxmlformats.org/markup-compatibility/2006">
                <mc:Choice xmlns:v="urn:schemas-microsoft-com:vml" Requires="v">
                  <p:oleObj spid="_x0000_s33269" name="Equation" r:id="rId10" imgW="152268" imgH="203024" progId="Equation.3">
                    <p:embed/>
                  </p:oleObj>
                </mc:Choice>
                <mc:Fallback>
                  <p:oleObj name="Equation" r:id="rId10" imgW="152268" imgH="203024" progId="Equation.3">
                    <p:embed/>
                    <p:pic>
                      <p:nvPicPr>
                        <p:cNvPr id="0" name="Picture 40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41" y="2426"/>
                          <a:ext cx="206" cy="202"/>
                        </a:xfrm>
                        <a:prstGeom prst="rect">
                          <a:avLst/>
                        </a:prstGeom>
                        <a:solidFill>
                          <a:schemeClr val="bg1"/>
                        </a:solidFill>
                        <a:effectLst/>
                        <a:extLs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2783" name="Object 23"/>
            <p:cNvGraphicFramePr>
              <a:graphicFrameLocks noChangeAspect="1"/>
            </p:cNvGraphicFramePr>
            <p:nvPr/>
          </p:nvGraphicFramePr>
          <p:xfrm>
            <a:off x="5252" y="2330"/>
            <a:ext cx="270" cy="264"/>
          </p:xfrm>
          <a:graphic>
            <a:graphicData uri="http://schemas.openxmlformats.org/presentationml/2006/ole">
              <mc:AlternateContent xmlns:mc="http://schemas.openxmlformats.org/markup-compatibility/2006">
                <mc:Choice xmlns:v="urn:schemas-microsoft-com:vml" Requires="v">
                  <p:oleObj spid="_x0000_s33270" name="Equation" r:id="rId12" imgW="152268" imgH="203024" progId="Equation.3">
                    <p:embed/>
                  </p:oleObj>
                </mc:Choice>
                <mc:Fallback>
                  <p:oleObj name="Equation" r:id="rId12" imgW="152268" imgH="203024" progId="Equation.3">
                    <p:embed/>
                    <p:pic>
                      <p:nvPicPr>
                        <p:cNvPr id="0" name="Picture 40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52" y="2330"/>
                          <a:ext cx="270" cy="264"/>
                        </a:xfrm>
                        <a:prstGeom prst="rect">
                          <a:avLst/>
                        </a:prstGeom>
                        <a:solidFill>
                          <a:schemeClr val="bg1"/>
                        </a:solidFill>
                        <a:effectLst/>
                        <a:extLs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
        <p:nvSpPr>
          <p:cNvPr id="21"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26</a:t>
            </a:fld>
            <a:endParaRPr lang="en-AU" altLang="en-US" sz="1400" b="1" baseline="0" dirty="0">
              <a:latin typeface="Trebuchet MS" pitchFamily="34" charset="0"/>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2000"/>
                                  </p:stCondLst>
                                  <p:childTnLst>
                                    <p:set>
                                      <p:cBhvr>
                                        <p:cTn id="6" dur="1" fill="hold">
                                          <p:stCondLst>
                                            <p:cond delay="0"/>
                                          </p:stCondLst>
                                        </p:cTn>
                                        <p:tgtEl>
                                          <p:spTgt spid="516105"/>
                                        </p:tgtEl>
                                        <p:attrNameLst>
                                          <p:attrName>style.visibility</p:attrName>
                                        </p:attrNameLst>
                                      </p:cBhvr>
                                      <p:to>
                                        <p:strVal val="visible"/>
                                      </p:to>
                                    </p:set>
                                    <p:anim calcmode="lin" valueType="num">
                                      <p:cBhvr additive="base">
                                        <p:cTn id="7" dur="500" fill="hold"/>
                                        <p:tgtEl>
                                          <p:spTgt spid="516105"/>
                                        </p:tgtEl>
                                        <p:attrNameLst>
                                          <p:attrName>ppt_x</p:attrName>
                                        </p:attrNameLst>
                                      </p:cBhvr>
                                      <p:tavLst>
                                        <p:tav tm="0">
                                          <p:val>
                                            <p:strVal val="0-#ppt_w/2"/>
                                          </p:val>
                                        </p:tav>
                                        <p:tav tm="100000">
                                          <p:val>
                                            <p:strVal val="#ppt_x"/>
                                          </p:val>
                                        </p:tav>
                                      </p:tavLst>
                                    </p:anim>
                                    <p:anim calcmode="lin" valueType="num">
                                      <p:cBhvr additive="base">
                                        <p:cTn id="8" dur="500" fill="hold"/>
                                        <p:tgtEl>
                                          <p:spTgt spid="51610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ppt_x"/>
                                          </p:val>
                                        </p:tav>
                                        <p:tav tm="100000">
                                          <p:val>
                                            <p:strVal val="#ppt_x"/>
                                          </p:val>
                                        </p:tav>
                                      </p:tavLst>
                                    </p:anim>
                                    <p:anim calcmode="lin" valueType="num">
                                      <p:cBhvr additive="base">
                                        <p:cTn id="20" dur="500" fill="hold"/>
                                        <p:tgtEl>
                                          <p:spTgt spid="25"/>
                                        </p:tgtEl>
                                        <p:attrNameLst>
                                          <p:attrName>ppt_y</p:attrName>
                                        </p:attrNameLst>
                                      </p:cBhvr>
                                      <p:tavLst>
                                        <p:tav tm="0">
                                          <p:val>
                                            <p:strVal val="1+#ppt_h/2"/>
                                          </p:val>
                                        </p:tav>
                                        <p:tav tm="100000">
                                          <p:val>
                                            <p:strVal val="#ppt_y"/>
                                          </p:val>
                                        </p:tav>
                                      </p:tavLst>
                                    </p:anim>
                                  </p:childTnLst>
                                </p:cTn>
                              </p:par>
                            </p:childTnLst>
                          </p:cTn>
                        </p:par>
                        <p:par>
                          <p:cTn id="21" fill="hold" nodeType="afterGroup">
                            <p:stCondLst>
                              <p:cond delay="500"/>
                            </p:stCondLst>
                            <p:childTnLst>
                              <p:par>
                                <p:cTn id="22" presetID="2" presetClass="entr" presetSubtype="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additive="base">
                                        <p:cTn id="24" dur="500" fill="hold"/>
                                        <p:tgtEl>
                                          <p:spTgt spid="26"/>
                                        </p:tgtEl>
                                        <p:attrNameLst>
                                          <p:attrName>ppt_x</p:attrName>
                                        </p:attrNameLst>
                                      </p:cBhvr>
                                      <p:tavLst>
                                        <p:tav tm="0">
                                          <p:val>
                                            <p:strVal val="1+#ppt_w/2"/>
                                          </p:val>
                                        </p:tav>
                                        <p:tav tm="100000">
                                          <p:val>
                                            <p:strVal val="#ppt_x"/>
                                          </p:val>
                                        </p:tav>
                                      </p:tavLst>
                                    </p:anim>
                                    <p:anim calcmode="lin" valueType="num">
                                      <p:cBhvr additive="base">
                                        <p:cTn id="25" dur="500" fill="hold"/>
                                        <p:tgtEl>
                                          <p:spTgt spid="26"/>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1000"/>
                            </p:stCondLst>
                            <p:childTnLst>
                              <p:par>
                                <p:cTn id="27" presetID="5" presetClass="entr" presetSubtype="10"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checkerboard(across)">
                                      <p:cBhvr>
                                        <p:cTn id="29" dur="500"/>
                                        <p:tgtEl>
                                          <p:spTgt spid="3"/>
                                        </p:tgtEl>
                                      </p:cBhvr>
                                    </p:animEffect>
                                  </p:childTnLst>
                                </p:cTn>
                              </p:par>
                            </p:childTnLst>
                          </p:cTn>
                        </p:par>
                        <p:par>
                          <p:cTn id="30" fill="hold" nodeType="afterGroup">
                            <p:stCondLst>
                              <p:cond delay="1500"/>
                            </p:stCondLst>
                            <p:childTnLst>
                              <p:par>
                                <p:cTn id="31" presetID="4" presetClass="entr" presetSubtype="16" fill="hold"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ox(in)">
                                      <p:cBhvr>
                                        <p:cTn id="33" dur="500"/>
                                        <p:tgtEl>
                                          <p:spTgt spid="4"/>
                                        </p:tgtEl>
                                      </p:cBhvr>
                                    </p:animEffect>
                                  </p:childTnLst>
                                </p:cTn>
                              </p:par>
                            </p:childTnLst>
                          </p:cTn>
                        </p:par>
                        <p:par>
                          <p:cTn id="34" fill="hold" nodeType="afterGroup">
                            <p:stCondLst>
                              <p:cond delay="2000"/>
                            </p:stCondLst>
                            <p:childTnLst>
                              <p:par>
                                <p:cTn id="35" presetID="1" presetClass="entr" presetSubtype="0" fill="hold" grpId="0" nodeType="afterEffect">
                                  <p:stCondLst>
                                    <p:cond delay="0"/>
                                  </p:stCondLst>
                                  <p:childTnLst>
                                    <p:set>
                                      <p:cBhvr>
                                        <p:cTn id="36" dur="1" fill="hold">
                                          <p:stCondLst>
                                            <p:cond delay="499"/>
                                          </p:stCondLst>
                                        </p:cTn>
                                        <p:tgtEl>
                                          <p:spTgt spid="29"/>
                                        </p:tgtEl>
                                        <p:attrNameLst>
                                          <p:attrName>style.visibility</p:attrName>
                                        </p:attrNameLst>
                                      </p:cBhvr>
                                      <p:to>
                                        <p:strVal val="visible"/>
                                      </p:to>
                                    </p:set>
                                  </p:childTnLst>
                                </p:cTn>
                              </p:par>
                            </p:childTnLst>
                          </p:cTn>
                        </p:par>
                        <p:par>
                          <p:cTn id="37" fill="hold" nodeType="afterGroup">
                            <p:stCondLst>
                              <p:cond delay="2500"/>
                            </p:stCondLst>
                            <p:childTnLst>
                              <p:par>
                                <p:cTn id="38" presetID="1" presetClass="entr" presetSubtype="0" fill="hold" grpId="0" nodeType="afterEffect">
                                  <p:stCondLst>
                                    <p:cond delay="0"/>
                                  </p:stCondLst>
                                  <p:childTnLst>
                                    <p:set>
                                      <p:cBhvr>
                                        <p:cTn id="39" dur="1" fill="hold">
                                          <p:stCondLst>
                                            <p:cond delay="499"/>
                                          </p:stCondLst>
                                        </p:cTn>
                                        <p:tgtEl>
                                          <p:spTgt spid="30"/>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0" presetClass="path" presetSubtype="0" accel="50000" decel="50000" fill="hold" grpId="1" nodeType="clickEffect">
                                  <p:stCondLst>
                                    <p:cond delay="0"/>
                                  </p:stCondLst>
                                  <p:childTnLst>
                                    <p:animMotion origin="layout" path="M 0 0 L 0.03941 0 " pathEditMode="relative" ptsTypes="AA">
                                      <p:cBhvr>
                                        <p:cTn id="43" dur="2000" fill="hold"/>
                                        <p:tgtEl>
                                          <p:spTgt spid="25"/>
                                        </p:tgtEl>
                                        <p:attrNameLst>
                                          <p:attrName>ppt_x</p:attrName>
                                          <p:attrName>ppt_y</p:attrName>
                                        </p:attrNameLst>
                                      </p:cBhvr>
                                    </p:animMotion>
                                  </p:childTnLst>
                                </p:cTn>
                              </p:par>
                            </p:childTnLst>
                          </p:cTn>
                        </p:par>
                        <p:par>
                          <p:cTn id="44" fill="hold" nodeType="afterGroup">
                            <p:stCondLst>
                              <p:cond delay="2000"/>
                            </p:stCondLst>
                            <p:childTnLst>
                              <p:par>
                                <p:cTn id="45" presetID="2" presetClass="entr" presetSubtype="1"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ppt_x"/>
                                          </p:val>
                                        </p:tav>
                                        <p:tav tm="100000">
                                          <p:val>
                                            <p:strVal val="#ppt_x"/>
                                          </p:val>
                                        </p:tav>
                                      </p:tavLst>
                                    </p:anim>
                                    <p:anim calcmode="lin" valueType="num">
                                      <p:cBhvr additive="base">
                                        <p:cTn id="48" dur="500" fill="hold"/>
                                        <p:tgtEl>
                                          <p:spTgt spid="27"/>
                                        </p:tgtEl>
                                        <p:attrNameLst>
                                          <p:attrName>ppt_y</p:attrName>
                                        </p:attrNameLst>
                                      </p:cBhvr>
                                      <p:tavLst>
                                        <p:tav tm="0">
                                          <p:val>
                                            <p:strVal val="0-#ppt_h/2"/>
                                          </p:val>
                                        </p:tav>
                                        <p:tav tm="100000">
                                          <p:val>
                                            <p:strVal val="#ppt_y"/>
                                          </p:val>
                                        </p:tav>
                                      </p:tavLst>
                                    </p:anim>
                                  </p:childTnLst>
                                </p:cTn>
                              </p:par>
                              <p:par>
                                <p:cTn id="49" presetID="2" presetClass="entr" presetSubtype="1"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ppt_x"/>
                                          </p:val>
                                        </p:tav>
                                        <p:tav tm="100000">
                                          <p:val>
                                            <p:strVal val="#ppt_x"/>
                                          </p:val>
                                        </p:tav>
                                      </p:tavLst>
                                    </p:anim>
                                    <p:anim calcmode="lin" valueType="num">
                                      <p:cBhvr additive="base">
                                        <p:cTn id="52"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6" grpId="0" animBg="1"/>
      <p:bldP spid="27" grpId="0" animBg="1"/>
      <p:bldP spid="29" grpId="0" autoUpdateAnimBg="0"/>
      <p:bldP spid="30"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ChangeArrowheads="1"/>
          </p:cNvSpPr>
          <p:nvPr/>
        </p:nvSpPr>
        <p:spPr bwMode="auto">
          <a:xfrm>
            <a:off x="539552" y="1557338"/>
            <a:ext cx="7920879"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US" altLang="en-US" baseline="0" dirty="0">
                <a:latin typeface="Trebuchet MS"/>
                <a:cs typeface="Trebuchet MS"/>
              </a:rPr>
              <a:t> Construct an interval estimator as follows:</a:t>
            </a:r>
          </a:p>
          <a:p>
            <a:pPr algn="just"/>
            <a:endParaRPr lang="en-US" altLang="en-US" baseline="0" dirty="0">
              <a:latin typeface="Trebuchet MS"/>
              <a:cs typeface="Trebuchet MS"/>
            </a:endParaRPr>
          </a:p>
          <a:p>
            <a:pPr algn="just"/>
            <a:endParaRPr lang="en-US" altLang="en-US" baseline="0" dirty="0">
              <a:latin typeface="Trebuchet MS"/>
              <a:cs typeface="Trebuchet MS"/>
            </a:endParaRPr>
          </a:p>
          <a:p>
            <a:pPr algn="just"/>
            <a:endParaRPr lang="en-US" altLang="en-US" baseline="0" dirty="0">
              <a:latin typeface="Trebuchet MS"/>
              <a:cs typeface="Trebuchet MS"/>
            </a:endParaRPr>
          </a:p>
          <a:p>
            <a:pPr algn="just"/>
            <a:endParaRPr lang="en-US" altLang="en-US" baseline="0" dirty="0">
              <a:latin typeface="Trebuchet MS"/>
              <a:cs typeface="Trebuchet MS"/>
            </a:endParaRPr>
          </a:p>
          <a:p>
            <a:pPr algn="just"/>
            <a:r>
              <a:rPr lang="en-US" altLang="en-US" baseline="0" dirty="0">
                <a:latin typeface="Trebuchet MS"/>
                <a:cs typeface="Trebuchet MS"/>
              </a:rPr>
              <a:t>where (1 – </a:t>
            </a:r>
            <a:r>
              <a:rPr lang="en-US" altLang="en-US" baseline="0" dirty="0">
                <a:latin typeface="Trebuchet MS"/>
                <a:cs typeface="Trebuchet MS"/>
                <a:sym typeface="Symbol" pitchFamily="18" charset="2"/>
              </a:rPr>
              <a:t>)</a:t>
            </a:r>
            <a:r>
              <a:rPr lang="en-US" altLang="en-US" baseline="0" dirty="0">
                <a:latin typeface="Trebuchet MS"/>
                <a:cs typeface="Trebuchet MS"/>
              </a:rPr>
              <a:t> is the confidence level and the degrees of freedom, </a:t>
            </a:r>
            <a:r>
              <a:rPr lang="en-US" altLang="en-US" baseline="0" dirty="0" err="1">
                <a:latin typeface="Trebuchet MS"/>
                <a:cs typeface="Trebuchet MS"/>
              </a:rPr>
              <a:t>d.f.</a:t>
            </a:r>
            <a:r>
              <a:rPr lang="en-US" altLang="en-US" baseline="0" dirty="0">
                <a:latin typeface="Trebuchet MS"/>
                <a:cs typeface="Trebuchet MS"/>
              </a:rPr>
              <a:t> = n</a:t>
            </a:r>
            <a:r>
              <a:rPr lang="en-US" altLang="en-US" dirty="0">
                <a:latin typeface="Trebuchet MS"/>
                <a:cs typeface="Trebuchet MS"/>
              </a:rPr>
              <a:t>1</a:t>
            </a:r>
            <a:r>
              <a:rPr lang="en-US" altLang="en-US" baseline="0" dirty="0">
                <a:latin typeface="Trebuchet MS"/>
                <a:cs typeface="Trebuchet MS"/>
              </a:rPr>
              <a:t> + n</a:t>
            </a:r>
            <a:r>
              <a:rPr lang="en-US" altLang="en-US" dirty="0">
                <a:latin typeface="Trebuchet MS"/>
                <a:cs typeface="Trebuchet MS"/>
              </a:rPr>
              <a:t>2</a:t>
            </a:r>
            <a:r>
              <a:rPr lang="en-US" altLang="en-US" baseline="0" dirty="0">
                <a:latin typeface="Trebuchet MS"/>
                <a:cs typeface="Trebuchet MS"/>
              </a:rPr>
              <a:t> – 2.</a:t>
            </a:r>
          </a:p>
          <a:p>
            <a:pPr marL="342900" indent="-342900" algn="just">
              <a:buFont typeface="Arial"/>
              <a:buChar char="•"/>
            </a:pPr>
            <a:endParaRPr lang="en-US" altLang="en-US" baseline="0" dirty="0">
              <a:latin typeface="Trebuchet MS"/>
              <a:cs typeface="Trebuchet MS"/>
            </a:endParaRPr>
          </a:p>
        </p:txBody>
      </p:sp>
      <p:graphicFrame>
        <p:nvGraphicFramePr>
          <p:cNvPr id="591872" name="Object 0"/>
          <p:cNvGraphicFramePr>
            <a:graphicFrameLocks noChangeAspect="1"/>
          </p:cNvGraphicFramePr>
          <p:nvPr>
            <p:extLst>
              <p:ext uri="{D42A27DB-BD31-4B8C-83A1-F6EECF244321}">
                <p14:modId xmlns:p14="http://schemas.microsoft.com/office/powerpoint/2010/main" val="2007080431"/>
              </p:ext>
            </p:extLst>
          </p:nvPr>
        </p:nvGraphicFramePr>
        <p:xfrm>
          <a:off x="1763688" y="2204864"/>
          <a:ext cx="4665663" cy="1090612"/>
        </p:xfrm>
        <a:graphic>
          <a:graphicData uri="http://schemas.openxmlformats.org/presentationml/2006/ole">
            <mc:AlternateContent xmlns:mc="http://schemas.openxmlformats.org/markup-compatibility/2006">
              <mc:Choice xmlns:v="urn:schemas-microsoft-com:vml" Requires="v">
                <p:oleObj spid="_x0000_s34918" name="Equation" r:id="rId4" imgW="2005729" imgH="495085" progId="Equation.DSMT4">
                  <p:embed/>
                </p:oleObj>
              </mc:Choice>
              <mc:Fallback>
                <p:oleObj name="Equation" r:id="rId4" imgW="2005729" imgH="495085" progId="Equation.DSMT4">
                  <p:embed/>
                  <p:pic>
                    <p:nvPicPr>
                      <p:cNvPr id="0" name="Picture 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688" y="2204864"/>
                        <a:ext cx="4665663" cy="1090612"/>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4821" name="Rectangle 8"/>
          <p:cNvSpPr txBox="1">
            <a:spLocks noChangeArrowheads="1"/>
          </p:cNvSpPr>
          <p:nvPr/>
        </p:nvSpPr>
        <p:spPr bwMode="auto">
          <a:xfrm>
            <a:off x="539750" y="471488"/>
            <a:ext cx="7910513" cy="7477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algn="just" defTabSz="457200" eaLnBrk="1" fontAlgn="auto" hangingPunct="1">
              <a:spcAft>
                <a:spcPts val="0"/>
              </a:spcAft>
              <a:defRPr lang="en-US" sz="3600" cap="none" dirty="0">
                <a:solidFill>
                  <a:srgbClr val="EA0088"/>
                </a:solidFill>
                <a:latin typeface="Trebuchet MS" panose="020B0603020202020204" pitchFamily="34" charset="0"/>
                <a:ea typeface="+mj-ea"/>
                <a:cs typeface="Arial"/>
              </a:defRPr>
            </a:lvl1pPr>
            <a:lvl2pPr algn="ctr" defTabSz="457200" eaLnBrk="1" hangingPunct="1">
              <a:defRPr sz="4000">
                <a:solidFill>
                  <a:srgbClr val="948A54"/>
                </a:solidFill>
                <a:latin typeface="Arial" pitchFamily="34" charset="0"/>
                <a:ea typeface="ＭＳ Ｐゴシック" pitchFamily="34" charset="-128"/>
                <a:cs typeface="Arial" charset="0"/>
              </a:defRPr>
            </a:lvl2pPr>
            <a:lvl3pPr algn="ctr" defTabSz="457200" eaLnBrk="1" hangingPunct="1">
              <a:defRPr sz="4000">
                <a:solidFill>
                  <a:srgbClr val="948A54"/>
                </a:solidFill>
                <a:latin typeface="Arial" pitchFamily="34" charset="0"/>
                <a:ea typeface="ＭＳ Ｐゴシック" pitchFamily="34" charset="-128"/>
                <a:cs typeface="Arial" charset="0"/>
              </a:defRPr>
            </a:lvl3pPr>
            <a:lvl4pPr algn="ctr" defTabSz="457200" eaLnBrk="1" hangingPunct="1">
              <a:defRPr sz="4000">
                <a:solidFill>
                  <a:srgbClr val="948A54"/>
                </a:solidFill>
                <a:latin typeface="Arial" pitchFamily="34" charset="0"/>
                <a:ea typeface="ＭＳ Ｐゴシック" pitchFamily="34" charset="-128"/>
                <a:cs typeface="Arial" charset="0"/>
              </a:defRPr>
            </a:lvl4pPr>
            <a:lvl5pPr algn="ctr" defTabSz="457200" eaLnBrk="1" hangingPunct="1">
              <a:defRPr sz="4000">
                <a:solidFill>
                  <a:srgbClr val="948A54"/>
                </a:solidFill>
                <a:latin typeface="Arial" pitchFamily="34" charset="0"/>
                <a:ea typeface="ＭＳ Ｐゴシック" pitchFamily="34" charset="-128"/>
                <a:cs typeface="Arial" charset="0"/>
              </a:defRPr>
            </a:lvl5pPr>
            <a:lvl6pPr marL="457200" algn="ctr" defTabSz="457200" fontAlgn="base">
              <a:spcBef>
                <a:spcPct val="0"/>
              </a:spcBef>
              <a:spcAft>
                <a:spcPct val="0"/>
              </a:spcAft>
              <a:defRPr sz="4000">
                <a:latin typeface="Arial" pitchFamily="34" charset="0"/>
                <a:ea typeface="ＭＳ Ｐゴシック" pitchFamily="1" charset="-128"/>
              </a:defRPr>
            </a:lvl6pPr>
            <a:lvl7pPr marL="914400" algn="ctr" defTabSz="457200" fontAlgn="base">
              <a:spcBef>
                <a:spcPct val="0"/>
              </a:spcBef>
              <a:spcAft>
                <a:spcPct val="0"/>
              </a:spcAft>
              <a:defRPr sz="4000">
                <a:latin typeface="Arial" pitchFamily="34" charset="0"/>
                <a:ea typeface="ＭＳ Ｐゴシック" pitchFamily="1" charset="-128"/>
              </a:defRPr>
            </a:lvl7pPr>
            <a:lvl8pPr marL="1371600" algn="ctr" defTabSz="457200" fontAlgn="base">
              <a:spcBef>
                <a:spcPct val="0"/>
              </a:spcBef>
              <a:spcAft>
                <a:spcPct val="0"/>
              </a:spcAft>
              <a:defRPr sz="4000">
                <a:latin typeface="Arial" pitchFamily="34" charset="0"/>
                <a:ea typeface="ＭＳ Ｐゴシック" pitchFamily="1" charset="-128"/>
              </a:defRPr>
            </a:lvl8pPr>
            <a:lvl9pPr marL="1828800" algn="ctr" defTabSz="457200" fontAlgn="base">
              <a:spcBef>
                <a:spcPct val="0"/>
              </a:spcBef>
              <a:spcAft>
                <a:spcPct val="0"/>
              </a:spcAft>
              <a:defRPr sz="4000">
                <a:latin typeface="Arial" pitchFamily="34" charset="0"/>
                <a:ea typeface="ＭＳ Ｐゴシック" pitchFamily="1" charset="-128"/>
              </a:defRPr>
            </a:lvl9pPr>
          </a:lstStyle>
          <a:p>
            <a:pPr marL="1438275" indent="-1438275"/>
            <a:r>
              <a:rPr lang="en-US" altLang="en-US" sz="3200" baseline="0" dirty="0"/>
              <a:t>Case I:	The two variances are unknown but equal (</a:t>
            </a:r>
            <a:r>
              <a:rPr lang="en-US" altLang="en-US" sz="3200" baseline="0" dirty="0">
                <a:sym typeface="Symbol" pitchFamily="18" charset="2"/>
              </a:rPr>
              <a:t></a:t>
            </a:r>
            <a:r>
              <a:rPr lang="en-US" altLang="en-US" sz="3200" dirty="0">
                <a:sym typeface="Symbol" pitchFamily="18" charset="2"/>
              </a:rPr>
              <a:t>1</a:t>
            </a:r>
            <a:r>
              <a:rPr lang="en-US" altLang="en-US" sz="3200" baseline="30000" dirty="0">
                <a:sym typeface="Symbol" pitchFamily="18" charset="2"/>
              </a:rPr>
              <a:t>2</a:t>
            </a:r>
            <a:r>
              <a:rPr lang="en-US" altLang="en-US" sz="3200" baseline="0" dirty="0">
                <a:sym typeface="Symbol" pitchFamily="18" charset="2"/>
              </a:rPr>
              <a:t> = </a:t>
            </a:r>
            <a:r>
              <a:rPr lang="en-US" altLang="en-US" sz="3200" dirty="0">
                <a:sym typeface="Symbol" pitchFamily="18" charset="2"/>
              </a:rPr>
              <a:t>2</a:t>
            </a:r>
            <a:r>
              <a:rPr lang="en-US" altLang="en-US" sz="3200" baseline="30000" dirty="0">
                <a:sym typeface="Symbol" pitchFamily="18" charset="2"/>
              </a:rPr>
              <a:t>2</a:t>
            </a:r>
            <a:r>
              <a:rPr lang="en-US" altLang="en-US" sz="3200" baseline="0" dirty="0"/>
              <a:t>)…</a:t>
            </a: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27</a:t>
            </a:fld>
            <a:endParaRPr lang="en-AU" altLang="en-US" sz="1400" b="1" baseline="0" dirty="0">
              <a:latin typeface="Trebuchet MS"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171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18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2"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type="title"/>
          </p:nvPr>
        </p:nvSpPr>
        <p:spPr>
          <a:xfrm>
            <a:off x="539750" y="479425"/>
            <a:ext cx="8353425" cy="815975"/>
          </a:xfrm>
        </p:spPr>
        <p:txBody>
          <a:bodyPr vert="horz" lIns="91440" tIns="45720" rIns="91440" bIns="45720" rtlCol="0" anchor="ctr">
            <a:noAutofit/>
          </a:bodyPr>
          <a:lstStyle/>
          <a:p>
            <a:pPr marL="1438275" indent="-1438275" algn="just"/>
            <a:r>
              <a:rPr altLang="en-US" sz="3200" cap="none" dirty="0">
                <a:solidFill>
                  <a:srgbClr val="EA0088"/>
                </a:solidFill>
                <a:latin typeface="Trebuchet MS" panose="020B0603020202020204" pitchFamily="34" charset="0"/>
              </a:rPr>
              <a:t>Case II: The two variances are unknown and unequal (</a:t>
            </a:r>
            <a:r>
              <a:rPr altLang="en-US" sz="3200" cap="none" dirty="0">
                <a:solidFill>
                  <a:srgbClr val="EA0088"/>
                </a:solidFill>
                <a:latin typeface="Trebuchet MS" panose="020B0603020202020204" pitchFamily="34" charset="0"/>
                <a:sym typeface="Symbol" pitchFamily="18" charset="2"/>
              </a:rPr>
              <a:t></a:t>
            </a:r>
            <a:r>
              <a:rPr altLang="en-US" sz="3200" cap="none" baseline="-25000" dirty="0">
                <a:solidFill>
                  <a:srgbClr val="EA0088"/>
                </a:solidFill>
                <a:latin typeface="Trebuchet MS" panose="020B0603020202020204" pitchFamily="34" charset="0"/>
                <a:sym typeface="Symbol" pitchFamily="18" charset="2"/>
              </a:rPr>
              <a:t>1</a:t>
            </a:r>
            <a:r>
              <a:rPr altLang="en-US" sz="3200" cap="none" baseline="30000" dirty="0">
                <a:solidFill>
                  <a:srgbClr val="EA0088"/>
                </a:solidFill>
                <a:latin typeface="Trebuchet MS" panose="020B0603020202020204" pitchFamily="34" charset="0"/>
                <a:sym typeface="Symbol" pitchFamily="18" charset="2"/>
              </a:rPr>
              <a:t>2</a:t>
            </a:r>
            <a:r>
              <a:rPr altLang="en-US" sz="3200" cap="none" dirty="0">
                <a:solidFill>
                  <a:srgbClr val="EA0088"/>
                </a:solidFill>
                <a:latin typeface="Trebuchet MS" panose="020B0603020202020204" pitchFamily="34" charset="0"/>
                <a:sym typeface="Symbol" pitchFamily="18" charset="2"/>
              </a:rPr>
              <a:t> ≠ </a:t>
            </a:r>
            <a:r>
              <a:rPr altLang="en-US" sz="3200" cap="none" baseline="-25000" dirty="0">
                <a:solidFill>
                  <a:srgbClr val="EA0088"/>
                </a:solidFill>
                <a:latin typeface="Trebuchet MS" panose="020B0603020202020204" pitchFamily="34" charset="0"/>
                <a:sym typeface="Symbol" pitchFamily="18" charset="2"/>
              </a:rPr>
              <a:t>2</a:t>
            </a:r>
            <a:r>
              <a:rPr altLang="en-US" sz="3200" cap="none" baseline="30000" dirty="0">
                <a:solidFill>
                  <a:srgbClr val="EA0088"/>
                </a:solidFill>
                <a:latin typeface="Trebuchet MS" panose="020B0603020202020204" pitchFamily="34" charset="0"/>
                <a:sym typeface="Symbol" pitchFamily="18" charset="2"/>
              </a:rPr>
              <a:t>2</a:t>
            </a:r>
            <a:r>
              <a:rPr altLang="en-US" sz="3200" cap="none" dirty="0">
                <a:solidFill>
                  <a:srgbClr val="EA0088"/>
                </a:solidFill>
                <a:latin typeface="Trebuchet MS" panose="020B0603020202020204" pitchFamily="34" charset="0"/>
              </a:rPr>
              <a:t>)</a:t>
            </a:r>
          </a:p>
        </p:txBody>
      </p:sp>
      <p:graphicFrame>
        <p:nvGraphicFramePr>
          <p:cNvPr id="518146" name="Object 2"/>
          <p:cNvGraphicFramePr>
            <a:graphicFrameLocks noChangeAspect="1"/>
          </p:cNvGraphicFramePr>
          <p:nvPr>
            <p:extLst>
              <p:ext uri="{D42A27DB-BD31-4B8C-83A1-F6EECF244321}">
                <p14:modId xmlns:p14="http://schemas.microsoft.com/office/powerpoint/2010/main" val="3657413178"/>
              </p:ext>
            </p:extLst>
          </p:nvPr>
        </p:nvGraphicFramePr>
        <p:xfrm>
          <a:off x="1619672" y="4437112"/>
          <a:ext cx="4052888" cy="1363663"/>
        </p:xfrm>
        <a:graphic>
          <a:graphicData uri="http://schemas.openxmlformats.org/presentationml/2006/ole">
            <mc:AlternateContent xmlns:mc="http://schemas.openxmlformats.org/markup-compatibility/2006">
              <mc:Choice xmlns:v="urn:schemas-microsoft-com:vml" Requires="v">
                <p:oleObj spid="_x0000_s37111" name="Equation" r:id="rId4" imgW="1841500" imgH="685800" progId="Equation.DSMT4">
                  <p:embed/>
                </p:oleObj>
              </mc:Choice>
              <mc:Fallback>
                <p:oleObj name="Equation" r:id="rId4" imgW="1841500" imgH="685800" progId="Equation.DSMT4">
                  <p:embed/>
                  <p:pic>
                    <p:nvPicPr>
                      <p:cNvPr id="0" name="Picture 20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672" y="4437112"/>
                        <a:ext cx="4052888" cy="1363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8148" name="Object 4"/>
          <p:cNvGraphicFramePr>
            <a:graphicFrameLocks noChangeAspect="1"/>
          </p:cNvGraphicFramePr>
          <p:nvPr>
            <p:extLst>
              <p:ext uri="{D42A27DB-BD31-4B8C-83A1-F6EECF244321}">
                <p14:modId xmlns:p14="http://schemas.microsoft.com/office/powerpoint/2010/main" val="1963033323"/>
              </p:ext>
            </p:extLst>
          </p:nvPr>
        </p:nvGraphicFramePr>
        <p:xfrm>
          <a:off x="2203450" y="2562225"/>
          <a:ext cx="4222750" cy="1066800"/>
        </p:xfrm>
        <a:graphic>
          <a:graphicData uri="http://schemas.openxmlformats.org/presentationml/2006/ole">
            <mc:AlternateContent xmlns:mc="http://schemas.openxmlformats.org/markup-compatibility/2006">
              <mc:Choice xmlns:v="urn:schemas-microsoft-com:vml" Requires="v">
                <p:oleObj spid="_x0000_s37112" name="Equation" r:id="rId6" imgW="1816100" imgH="482600" progId="Equation.DSMT4">
                  <p:embed/>
                </p:oleObj>
              </mc:Choice>
              <mc:Fallback>
                <p:oleObj name="Equation" r:id="rId6" imgW="1816100" imgH="482600" progId="Equation.DSMT4">
                  <p:embed/>
                  <p:pic>
                    <p:nvPicPr>
                      <p:cNvPr id="0" name="Picture 2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3450" y="2562225"/>
                        <a:ext cx="4222750" cy="1066800"/>
                      </a:xfrm>
                      <a:prstGeom prst="rect">
                        <a:avLst/>
                      </a:prstGeom>
                      <a:solidFill>
                        <a:srgbClr val="F2D7E0"/>
                      </a:solidFill>
                      <a:ln w="9525">
                        <a:solidFill>
                          <a:schemeClr val="tx1"/>
                        </a:solidFill>
                        <a:miter lim="800000"/>
                        <a:headEnd/>
                        <a:tailEnd/>
                      </a:ln>
                    </p:spPr>
                  </p:pic>
                </p:oleObj>
              </mc:Fallback>
            </mc:AlternateContent>
          </a:graphicData>
        </a:graphic>
      </p:graphicFrame>
      <p:sp>
        <p:nvSpPr>
          <p:cNvPr id="518149" name="Rectangle 5"/>
          <p:cNvSpPr>
            <a:spLocks noChangeArrowheads="1"/>
          </p:cNvSpPr>
          <p:nvPr/>
        </p:nvSpPr>
        <p:spPr bwMode="auto">
          <a:xfrm>
            <a:off x="611560" y="1700808"/>
            <a:ext cx="636584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US" altLang="en-US" baseline="0" dirty="0">
                <a:latin typeface="Trebuchet MS"/>
                <a:cs typeface="Trebuchet MS"/>
              </a:rPr>
              <a:t> Construct an interval estimate as follows:</a:t>
            </a:r>
          </a:p>
          <a:p>
            <a:pPr algn="just"/>
            <a:endParaRPr lang="en-US" altLang="en-US" baseline="0" dirty="0">
              <a:latin typeface="Trebuchet MS"/>
              <a:cs typeface="Trebuchet MS"/>
            </a:endParaRPr>
          </a:p>
          <a:p>
            <a:pPr algn="just"/>
            <a:endParaRPr lang="en-US" altLang="en-US" baseline="0" dirty="0">
              <a:latin typeface="Trebuchet MS"/>
              <a:cs typeface="Trebuchet MS"/>
            </a:endParaRPr>
          </a:p>
          <a:p>
            <a:pPr algn="just"/>
            <a:endParaRPr lang="en-US" altLang="en-US" baseline="0" dirty="0">
              <a:latin typeface="Trebuchet MS"/>
              <a:cs typeface="Trebuchet MS"/>
            </a:endParaRPr>
          </a:p>
          <a:p>
            <a:pPr algn="just"/>
            <a:endParaRPr lang="en-US" altLang="en-US" baseline="0" dirty="0">
              <a:latin typeface="Trebuchet MS"/>
              <a:cs typeface="Trebuchet MS"/>
            </a:endParaRPr>
          </a:p>
          <a:p>
            <a:pPr algn="just"/>
            <a:endParaRPr lang="en-US" altLang="en-US" baseline="0" dirty="0">
              <a:latin typeface="Trebuchet MS"/>
              <a:cs typeface="Trebuchet MS"/>
            </a:endParaRPr>
          </a:p>
          <a:p>
            <a:pPr algn="just"/>
            <a:r>
              <a:rPr lang="en-US" altLang="en-US" baseline="0" dirty="0">
                <a:latin typeface="Trebuchet MS"/>
                <a:cs typeface="Trebuchet MS"/>
              </a:rPr>
              <a:t>where (1 - </a:t>
            </a:r>
            <a:r>
              <a:rPr lang="en-US" altLang="en-US" baseline="0" dirty="0">
                <a:latin typeface="Trebuchet MS"/>
                <a:cs typeface="Trebuchet MS"/>
                <a:sym typeface="Symbol"/>
              </a:rPr>
              <a:t> is the level of confidence, and </a:t>
            </a:r>
            <a:endParaRPr lang="en-US" altLang="en-US" baseline="0" dirty="0">
              <a:latin typeface="Trebuchet MS"/>
              <a:cs typeface="Trebuchet MS"/>
            </a:endParaRPr>
          </a:p>
        </p:txBody>
      </p:sp>
      <p:sp>
        <p:nvSpPr>
          <p:cNvPr id="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28</a:t>
            </a:fld>
            <a:endParaRPr lang="en-AU" altLang="en-US" sz="1400" b="1" baseline="0" dirty="0">
              <a:latin typeface="Trebuchet MS" pitchFamily="34" charset="0"/>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1814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8148"/>
                                        </p:tgtEl>
                                        <p:attrNameLst>
                                          <p:attrName>style.visibility</p:attrName>
                                        </p:attrNameLst>
                                      </p:cBhvr>
                                      <p:to>
                                        <p:strVal val="visible"/>
                                      </p:to>
                                    </p:set>
                                  </p:childTnLst>
                                </p:cTn>
                              </p:par>
                            </p:childTnLst>
                          </p:cTn>
                        </p:par>
                        <p:par>
                          <p:cTn id="9" fill="hold" nodeType="afterGroup">
                            <p:stCondLst>
                              <p:cond delay="0"/>
                            </p:stCondLst>
                            <p:childTnLst>
                              <p:par>
                                <p:cTn id="10" presetID="22" presetClass="entr" presetSubtype="1" fill="hold" nodeType="afterEffect">
                                  <p:stCondLst>
                                    <p:cond delay="1000"/>
                                  </p:stCondLst>
                                  <p:childTnLst>
                                    <p:set>
                                      <p:cBhvr>
                                        <p:cTn id="11" dur="1" fill="hold">
                                          <p:stCondLst>
                                            <p:cond delay="0"/>
                                          </p:stCondLst>
                                        </p:cTn>
                                        <p:tgtEl>
                                          <p:spTgt spid="518146"/>
                                        </p:tgtEl>
                                        <p:attrNameLst>
                                          <p:attrName>style.visibility</p:attrName>
                                        </p:attrNameLst>
                                      </p:cBhvr>
                                      <p:to>
                                        <p:strVal val="visible"/>
                                      </p:to>
                                    </p:set>
                                    <p:animEffect transition="in" filter="wipe(up)">
                                      <p:cBhvr>
                                        <p:cTn id="12" dur="500"/>
                                        <p:tgtEl>
                                          <p:spTgt spid="518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9"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7"/>
          <p:cNvSpPr>
            <a:spLocks noGrp="1" noChangeArrowheads="1"/>
          </p:cNvSpPr>
          <p:nvPr>
            <p:ph type="title"/>
          </p:nvPr>
        </p:nvSpPr>
        <p:spPr>
          <a:xfrm>
            <a:off x="467544" y="476250"/>
            <a:ext cx="8280920" cy="936625"/>
          </a:xfrm>
        </p:spPr>
        <p:txBody>
          <a:bodyPr vert="horz" lIns="91440" tIns="45720" rIns="91440" bIns="45720" rtlCol="0" anchor="ctr">
            <a:noAutofit/>
          </a:bodyPr>
          <a:lstStyle/>
          <a:p>
            <a:pPr algn="just"/>
            <a:r>
              <a:rPr sz="3200" cap="none" dirty="0">
                <a:solidFill>
                  <a:srgbClr val="EA0088"/>
                </a:solidFill>
                <a:latin typeface="Trebuchet MS" panose="020B0603020202020204" pitchFamily="34" charset="0"/>
              </a:rPr>
              <a:t>Which </a:t>
            </a:r>
            <a:r>
              <a:rPr lang="en-US" sz="3200" cap="none" dirty="0">
                <a:solidFill>
                  <a:srgbClr val="EA0088"/>
                </a:solidFill>
                <a:latin typeface="Trebuchet MS" panose="020B0603020202020204" pitchFamily="34" charset="0"/>
              </a:rPr>
              <a:t>c</a:t>
            </a:r>
            <a:r>
              <a:rPr sz="3200" cap="none" dirty="0">
                <a:solidFill>
                  <a:srgbClr val="EA0088"/>
                </a:solidFill>
                <a:latin typeface="Trebuchet MS" panose="020B0603020202020204" pitchFamily="34" charset="0"/>
              </a:rPr>
              <a:t>ase to </a:t>
            </a:r>
            <a:r>
              <a:rPr lang="en-US" sz="3200" cap="none" dirty="0">
                <a:solidFill>
                  <a:srgbClr val="EA0088"/>
                </a:solidFill>
                <a:latin typeface="Trebuchet MS" panose="020B0603020202020204" pitchFamily="34" charset="0"/>
              </a:rPr>
              <a:t>u</a:t>
            </a:r>
            <a:r>
              <a:rPr sz="3200" cap="none" dirty="0">
                <a:solidFill>
                  <a:srgbClr val="EA0088"/>
                </a:solidFill>
                <a:latin typeface="Trebuchet MS" panose="020B0603020202020204" pitchFamily="34" charset="0"/>
              </a:rPr>
              <a:t>se: </a:t>
            </a:r>
            <a:r>
              <a:rPr lang="en-US" sz="3200" cap="none" dirty="0">
                <a:solidFill>
                  <a:srgbClr val="EA0088"/>
                </a:solidFill>
                <a:latin typeface="Trebuchet MS" panose="020B0603020202020204" pitchFamily="34" charset="0"/>
              </a:rPr>
              <a:t>e</a:t>
            </a:r>
            <a:r>
              <a:rPr sz="3200" cap="none" dirty="0">
                <a:solidFill>
                  <a:srgbClr val="EA0088"/>
                </a:solidFill>
                <a:latin typeface="Trebuchet MS" panose="020B0603020202020204" pitchFamily="34" charset="0"/>
              </a:rPr>
              <a:t>qual variance or unequal variance?</a:t>
            </a:r>
          </a:p>
        </p:txBody>
      </p:sp>
      <p:sp>
        <p:nvSpPr>
          <p:cNvPr id="38914" name="Rectangle 8"/>
          <p:cNvSpPr>
            <a:spLocks noGrp="1" noChangeArrowheads="1"/>
          </p:cNvSpPr>
          <p:nvPr>
            <p:ph idx="1"/>
          </p:nvPr>
        </p:nvSpPr>
        <p:spPr>
          <a:xfrm>
            <a:off x="539552" y="1700213"/>
            <a:ext cx="7772400" cy="4114800"/>
          </a:xfrm>
        </p:spPr>
        <p:txBody>
          <a:bodyPr/>
          <a:lstStyle/>
          <a:p>
            <a:pPr marL="0" indent="0" algn="just">
              <a:spcAft>
                <a:spcPts val="1200"/>
              </a:spcAft>
              <a:buNone/>
            </a:pPr>
            <a:r>
              <a:rPr lang="en-US" altLang="en-US" sz="2400" dirty="0">
                <a:latin typeface="Trebuchet MS" panose="020B0603020202020204" pitchFamily="34" charset="0"/>
              </a:rPr>
              <a:t>Whenever there is sufficient evidence that the variances are equal, it is preferable to perform the </a:t>
            </a:r>
            <a:r>
              <a:rPr lang="en-US" altLang="en-US" sz="2400" dirty="0">
                <a:solidFill>
                  <a:schemeClr val="tx1">
                    <a:lumMod val="75000"/>
                    <a:lumOff val="25000"/>
                  </a:schemeClr>
                </a:solidFill>
                <a:latin typeface="Trebuchet MS" panose="020B0603020202020204" pitchFamily="34" charset="0"/>
              </a:rPr>
              <a:t>equal variances t-test</a:t>
            </a:r>
            <a:r>
              <a:rPr lang="en-US" altLang="en-US" sz="2400" dirty="0">
                <a:latin typeface="Trebuchet MS" panose="020B0603020202020204" pitchFamily="34" charset="0"/>
              </a:rPr>
              <a:t>.</a:t>
            </a:r>
          </a:p>
          <a:p>
            <a:pPr marL="0" indent="0" algn="just">
              <a:spcAft>
                <a:spcPts val="1200"/>
              </a:spcAft>
              <a:buNone/>
            </a:pPr>
            <a:r>
              <a:rPr lang="en-US" altLang="en-US" sz="2400" dirty="0">
                <a:latin typeface="Trebuchet MS" panose="020B0603020202020204" pitchFamily="34" charset="0"/>
              </a:rPr>
              <a:t>This is so because, for any two given samples,</a:t>
            </a:r>
          </a:p>
        </p:txBody>
      </p:sp>
      <p:sp>
        <p:nvSpPr>
          <p:cNvPr id="38916" name="Text Box 4"/>
          <p:cNvSpPr txBox="1">
            <a:spLocks noChangeArrowheads="1"/>
          </p:cNvSpPr>
          <p:nvPr/>
        </p:nvSpPr>
        <p:spPr bwMode="auto">
          <a:xfrm>
            <a:off x="550168" y="3744193"/>
            <a:ext cx="3517776" cy="1196975"/>
          </a:xfrm>
          <a:prstGeom prst="rect">
            <a:avLst/>
          </a:prstGeom>
          <a:solidFill>
            <a:schemeClr val="accent1">
              <a:lumMod val="20000"/>
              <a:lumOff val="80000"/>
            </a:schemeClr>
          </a:solidFill>
          <a:ln w="9525">
            <a:solidFill>
              <a:schemeClr val="tx1"/>
            </a:solidFill>
            <a:miter lim="800000"/>
            <a:headEnd/>
            <a:tailEnd/>
          </a:ln>
          <a:extLst/>
        </p:spPr>
        <p:txBody>
          <a:bodyPr wrap="square">
            <a:spAutoFit/>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pPr algn="just"/>
            <a:r>
              <a:rPr lang="en-US" altLang="en-US" baseline="0" dirty="0">
                <a:latin typeface="Trebuchet MS"/>
                <a:cs typeface="Trebuchet MS"/>
              </a:rPr>
              <a:t>the number of degrees </a:t>
            </a:r>
          </a:p>
          <a:p>
            <a:pPr algn="just"/>
            <a:r>
              <a:rPr lang="en-US" altLang="en-US" baseline="0" dirty="0">
                <a:latin typeface="Trebuchet MS"/>
                <a:cs typeface="Trebuchet MS"/>
              </a:rPr>
              <a:t>of freedom for the</a:t>
            </a:r>
          </a:p>
          <a:p>
            <a:pPr algn="just"/>
            <a:r>
              <a:rPr lang="en-US" altLang="en-US" baseline="0" dirty="0">
                <a:latin typeface="Trebuchet MS"/>
                <a:cs typeface="Trebuchet MS"/>
              </a:rPr>
              <a:t>equal variances case</a:t>
            </a:r>
          </a:p>
        </p:txBody>
      </p:sp>
      <p:sp>
        <p:nvSpPr>
          <p:cNvPr id="38917" name="Text Box 5"/>
          <p:cNvSpPr txBox="1">
            <a:spLocks noChangeArrowheads="1"/>
          </p:cNvSpPr>
          <p:nvPr/>
        </p:nvSpPr>
        <p:spPr bwMode="auto">
          <a:xfrm>
            <a:off x="4787900" y="3744193"/>
            <a:ext cx="3954463" cy="1196975"/>
          </a:xfrm>
          <a:prstGeom prst="rect">
            <a:avLst/>
          </a:prstGeom>
          <a:solidFill>
            <a:schemeClr val="accent1">
              <a:lumMod val="20000"/>
              <a:lumOff val="80000"/>
            </a:schemeClr>
          </a:solidFill>
          <a:ln w="9525">
            <a:solidFill>
              <a:schemeClr val="tx1"/>
            </a:solidFill>
            <a:miter lim="800000"/>
            <a:headEnd/>
            <a:tailEnd/>
          </a:ln>
          <a:extLst/>
        </p:spPr>
        <p:txBody>
          <a:bodyPr>
            <a:spAutoFit/>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r>
              <a:rPr lang="en-US" altLang="en-US" baseline="0" dirty="0">
                <a:latin typeface="Trebuchet MS"/>
                <a:cs typeface="Trebuchet MS"/>
              </a:rPr>
              <a:t>the number of degrees of freedom for the unequal variances case</a:t>
            </a:r>
          </a:p>
        </p:txBody>
      </p:sp>
      <p:sp>
        <p:nvSpPr>
          <p:cNvPr id="38918" name="Text Box 6"/>
          <p:cNvSpPr txBox="1">
            <a:spLocks noChangeArrowheads="1"/>
          </p:cNvSpPr>
          <p:nvPr/>
        </p:nvSpPr>
        <p:spPr bwMode="auto">
          <a:xfrm>
            <a:off x="4284663" y="3860354"/>
            <a:ext cx="4635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r>
              <a:rPr lang="en-US" altLang="en-US" sz="4000" b="1" baseline="0">
                <a:latin typeface="Symbol" pitchFamily="18" charset="2"/>
              </a:rPr>
              <a:t>³</a:t>
            </a:r>
          </a:p>
        </p:txBody>
      </p:sp>
      <p:sp>
        <p:nvSpPr>
          <p:cNvPr id="8"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29</a:t>
            </a:fld>
            <a:endParaRPr lang="en-AU" altLang="en-US" sz="1400" b="1" baseline="0" dirty="0">
              <a:latin typeface="Trebuchet MS" pitchFamily="34"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395288" y="476250"/>
            <a:ext cx="7772400" cy="517525"/>
          </a:xfrm>
        </p:spPr>
        <p:txBody>
          <a:bodyPr/>
          <a:lstStyle/>
          <a:p>
            <a:pPr algn="just">
              <a:defRPr/>
            </a:pPr>
            <a:r>
              <a:rPr altLang="en-US" sz="3600" cap="none" dirty="0">
                <a:solidFill>
                  <a:srgbClr val="EA0088"/>
                </a:solidFill>
                <a:latin typeface="Trebuchet MS" panose="020B0603020202020204" pitchFamily="34" charset="0"/>
              </a:rPr>
              <a:t>Chapter outline</a:t>
            </a:r>
          </a:p>
        </p:txBody>
      </p:sp>
      <p:sp>
        <p:nvSpPr>
          <p:cNvPr id="49154" name="Rectangle 3"/>
          <p:cNvSpPr>
            <a:spLocks noGrp="1" noChangeArrowheads="1"/>
          </p:cNvSpPr>
          <p:nvPr>
            <p:ph idx="1"/>
          </p:nvPr>
        </p:nvSpPr>
        <p:spPr>
          <a:xfrm>
            <a:off x="468313" y="1341439"/>
            <a:ext cx="8496300" cy="3959770"/>
          </a:xfrm>
          <a:noFill/>
          <a:ln>
            <a:noFill/>
          </a:ln>
        </p:spPr>
        <p:txBody>
          <a:bodyPr vert="horz" wrap="square" lIns="91440" tIns="45720" rIns="91440" bIns="45720" numCol="1" anchor="t" anchorCtr="0" compatLnSpc="1">
            <a:prstTxWarp prst="textNoShape">
              <a:avLst/>
            </a:prstTxWarp>
          </a:bodyPr>
          <a:lstStyle/>
          <a:p>
            <a:pPr marL="895350" indent="-895350" algn="just">
              <a:buNone/>
              <a:tabLst>
                <a:tab pos="984250" algn="l"/>
              </a:tabLst>
            </a:pPr>
            <a:r>
              <a:rPr lang="en-US" altLang="en-US" sz="2400" dirty="0">
                <a:solidFill>
                  <a:schemeClr val="tx1">
                    <a:lumMod val="50000"/>
                    <a:lumOff val="50000"/>
                  </a:schemeClr>
                </a:solidFill>
                <a:latin typeface="Trebuchet MS" charset="0"/>
                <a:ea typeface="ＭＳ Ｐゴシック" charset="0"/>
                <a:cs typeface="ＭＳ Ｐゴシック" charset="0"/>
              </a:rPr>
              <a:t>11.1	Estimating the difference between two population means μ</a:t>
            </a:r>
            <a:r>
              <a:rPr lang="en-US" altLang="en-US" sz="2400" baseline="-25000" dirty="0">
                <a:solidFill>
                  <a:schemeClr val="tx1">
                    <a:lumMod val="50000"/>
                    <a:lumOff val="50000"/>
                  </a:schemeClr>
                </a:solidFill>
                <a:latin typeface="Trebuchet MS" charset="0"/>
                <a:ea typeface="ＭＳ Ｐゴシック" charset="0"/>
                <a:cs typeface="ＭＳ Ｐゴシック" charset="0"/>
              </a:rPr>
              <a:t>1</a:t>
            </a:r>
            <a:r>
              <a:rPr lang="en-US" altLang="en-US" sz="2400" dirty="0">
                <a:solidFill>
                  <a:schemeClr val="tx1">
                    <a:lumMod val="50000"/>
                    <a:lumOff val="50000"/>
                  </a:schemeClr>
                </a:solidFill>
                <a:latin typeface="Trebuchet MS" charset="0"/>
                <a:ea typeface="ＭＳ Ｐゴシック" charset="0"/>
                <a:cs typeface="ＭＳ Ｐゴシック" charset="0"/>
              </a:rPr>
              <a:t> − μ</a:t>
            </a:r>
            <a:r>
              <a:rPr lang="en-US" altLang="en-US" sz="2400" baseline="-25000" dirty="0">
                <a:solidFill>
                  <a:schemeClr val="tx1">
                    <a:lumMod val="50000"/>
                    <a:lumOff val="50000"/>
                  </a:schemeClr>
                </a:solidFill>
                <a:latin typeface="Trebuchet MS" charset="0"/>
                <a:ea typeface="ＭＳ Ｐゴシック" charset="0"/>
                <a:cs typeface="ＭＳ Ｐゴシック" charset="0"/>
              </a:rPr>
              <a:t>2</a:t>
            </a:r>
            <a:r>
              <a:rPr lang="en-US" altLang="en-US" sz="2400" dirty="0">
                <a:solidFill>
                  <a:schemeClr val="tx1">
                    <a:lumMod val="50000"/>
                    <a:lumOff val="50000"/>
                  </a:schemeClr>
                </a:solidFill>
                <a:latin typeface="Trebuchet MS" charset="0"/>
                <a:ea typeface="ＭＳ Ｐゴシック" charset="0"/>
                <a:cs typeface="ＭＳ Ｐゴシック" charset="0"/>
              </a:rPr>
              <a:t> when the variances </a:t>
            </a:r>
            <a:r>
              <a:rPr lang="el-GR" altLang="en-US" sz="2400" dirty="0">
                <a:solidFill>
                  <a:schemeClr val="tx1">
                    <a:lumMod val="50000"/>
                    <a:lumOff val="50000"/>
                  </a:schemeClr>
                </a:solidFill>
                <a:latin typeface="Trebuchet MS" charset="0"/>
                <a:ea typeface="ＭＳ Ｐゴシック" charset="0"/>
                <a:cs typeface="ＭＳ Ｐゴシック" charset="0"/>
              </a:rPr>
              <a:t>σ</a:t>
            </a:r>
            <a:r>
              <a:rPr lang="el-GR" altLang="en-US" sz="2400" baseline="-25000" dirty="0">
                <a:solidFill>
                  <a:schemeClr val="tx1">
                    <a:lumMod val="50000"/>
                    <a:lumOff val="50000"/>
                  </a:schemeClr>
                </a:solidFill>
                <a:latin typeface="Trebuchet MS" charset="0"/>
                <a:ea typeface="ＭＳ Ｐゴシック" charset="0"/>
                <a:cs typeface="ＭＳ Ｐゴシック" charset="0"/>
              </a:rPr>
              <a:t>1</a:t>
            </a:r>
            <a:r>
              <a:rPr lang="en-US" altLang="en-US" sz="2400" baseline="30000" dirty="0">
                <a:solidFill>
                  <a:schemeClr val="tx1">
                    <a:lumMod val="50000"/>
                    <a:lumOff val="50000"/>
                  </a:schemeClr>
                </a:solidFill>
                <a:latin typeface="Trebuchet MS" charset="0"/>
                <a:ea typeface="ＭＳ Ｐゴシック" charset="0"/>
                <a:cs typeface="ＭＳ Ｐゴシック" charset="0"/>
              </a:rPr>
              <a:t>2</a:t>
            </a:r>
            <a:r>
              <a:rPr lang="en-US" altLang="en-US" sz="2400" dirty="0">
                <a:solidFill>
                  <a:schemeClr val="tx1">
                    <a:lumMod val="50000"/>
                    <a:lumOff val="50000"/>
                  </a:schemeClr>
                </a:solidFill>
                <a:latin typeface="Trebuchet MS" charset="0"/>
                <a:ea typeface="ＭＳ Ｐゴシック" charset="0"/>
                <a:cs typeface="ＭＳ Ｐゴシック" charset="0"/>
              </a:rPr>
              <a:t> and σ</a:t>
            </a:r>
            <a:r>
              <a:rPr lang="en-US" altLang="en-US" sz="2400" baseline="-25000" dirty="0">
                <a:solidFill>
                  <a:schemeClr val="tx1">
                    <a:lumMod val="50000"/>
                    <a:lumOff val="50000"/>
                  </a:schemeClr>
                </a:solidFill>
                <a:latin typeface="Trebuchet MS" charset="0"/>
                <a:ea typeface="ＭＳ Ｐゴシック" charset="0"/>
                <a:cs typeface="ＭＳ Ｐゴシック" charset="0"/>
              </a:rPr>
              <a:t>2</a:t>
            </a:r>
            <a:r>
              <a:rPr lang="en-US" altLang="en-US" sz="2400" baseline="30000" dirty="0">
                <a:solidFill>
                  <a:schemeClr val="tx1">
                    <a:lumMod val="50000"/>
                    <a:lumOff val="50000"/>
                  </a:schemeClr>
                </a:solidFill>
                <a:latin typeface="Trebuchet MS" charset="0"/>
                <a:ea typeface="ＭＳ Ｐゴシック" charset="0"/>
                <a:cs typeface="ＭＳ Ｐゴシック" charset="0"/>
              </a:rPr>
              <a:t>2</a:t>
            </a:r>
            <a:r>
              <a:rPr lang="en-US" altLang="en-US" sz="2400" dirty="0">
                <a:solidFill>
                  <a:schemeClr val="tx1">
                    <a:lumMod val="50000"/>
                    <a:lumOff val="50000"/>
                  </a:schemeClr>
                </a:solidFill>
                <a:latin typeface="Trebuchet MS" charset="0"/>
                <a:ea typeface="ＭＳ Ｐゴシック" charset="0"/>
                <a:cs typeface="ＭＳ Ｐゴシック" charset="0"/>
              </a:rPr>
              <a:t> are known: Independent samples</a:t>
            </a:r>
          </a:p>
          <a:p>
            <a:pPr marL="895350" indent="-895350" algn="just">
              <a:buNone/>
              <a:tabLst>
                <a:tab pos="984250" algn="l"/>
              </a:tabLst>
            </a:pPr>
            <a:r>
              <a:rPr lang="en-US" altLang="en-US" sz="2400" dirty="0">
                <a:solidFill>
                  <a:schemeClr val="tx1">
                    <a:lumMod val="50000"/>
                    <a:lumOff val="50000"/>
                  </a:schemeClr>
                </a:solidFill>
                <a:latin typeface="Trebuchet MS" charset="0"/>
                <a:ea typeface="ＭＳ Ｐゴシック" charset="0"/>
                <a:cs typeface="ＭＳ Ｐゴシック" charset="0"/>
              </a:rPr>
              <a:t>11.2 	Estimating the difference between two population means μ</a:t>
            </a:r>
            <a:r>
              <a:rPr lang="en-US" altLang="en-US" sz="2400" baseline="-25000" dirty="0">
                <a:solidFill>
                  <a:schemeClr val="tx1">
                    <a:lumMod val="50000"/>
                    <a:lumOff val="50000"/>
                  </a:schemeClr>
                </a:solidFill>
                <a:latin typeface="Trebuchet MS" charset="0"/>
                <a:ea typeface="ＭＳ Ｐゴシック" charset="0"/>
                <a:cs typeface="ＭＳ Ｐゴシック" charset="0"/>
              </a:rPr>
              <a:t>1</a:t>
            </a:r>
            <a:r>
              <a:rPr lang="en-US" altLang="en-US" sz="2400" dirty="0">
                <a:solidFill>
                  <a:schemeClr val="tx1">
                    <a:lumMod val="50000"/>
                    <a:lumOff val="50000"/>
                  </a:schemeClr>
                </a:solidFill>
                <a:latin typeface="Trebuchet MS" charset="0"/>
                <a:ea typeface="ＭＳ Ｐゴシック" charset="0"/>
                <a:cs typeface="ＭＳ Ｐゴシック" charset="0"/>
              </a:rPr>
              <a:t> − μ</a:t>
            </a:r>
            <a:r>
              <a:rPr lang="en-US" altLang="en-US" sz="2400" baseline="-25000" dirty="0">
                <a:solidFill>
                  <a:schemeClr val="tx1">
                    <a:lumMod val="50000"/>
                    <a:lumOff val="50000"/>
                  </a:schemeClr>
                </a:solidFill>
                <a:latin typeface="Trebuchet MS" charset="0"/>
                <a:ea typeface="ＭＳ Ｐゴシック" charset="0"/>
                <a:cs typeface="ＭＳ Ｐゴシック" charset="0"/>
              </a:rPr>
              <a:t>2</a:t>
            </a:r>
            <a:r>
              <a:rPr lang="en-US" altLang="en-US" sz="2400" dirty="0">
                <a:solidFill>
                  <a:schemeClr val="tx1">
                    <a:lumMod val="50000"/>
                    <a:lumOff val="50000"/>
                  </a:schemeClr>
                </a:solidFill>
                <a:latin typeface="Trebuchet MS" charset="0"/>
                <a:ea typeface="ＭＳ Ｐゴシック" charset="0"/>
                <a:cs typeface="ＭＳ Ｐゴシック" charset="0"/>
              </a:rPr>
              <a:t> when the variances </a:t>
            </a:r>
            <a:r>
              <a:rPr lang="el-GR" altLang="en-US" sz="2400" dirty="0">
                <a:solidFill>
                  <a:schemeClr val="tx1">
                    <a:lumMod val="50000"/>
                    <a:lumOff val="50000"/>
                  </a:schemeClr>
                </a:solidFill>
                <a:latin typeface="Trebuchet MS" charset="0"/>
                <a:ea typeface="ＭＳ Ｐゴシック" charset="0"/>
                <a:cs typeface="ＭＳ Ｐゴシック" charset="0"/>
              </a:rPr>
              <a:t>σ</a:t>
            </a:r>
            <a:r>
              <a:rPr lang="el-GR" altLang="en-US" sz="2400" baseline="-25000" dirty="0">
                <a:solidFill>
                  <a:schemeClr val="tx1">
                    <a:lumMod val="50000"/>
                    <a:lumOff val="50000"/>
                  </a:schemeClr>
                </a:solidFill>
                <a:latin typeface="Trebuchet MS" charset="0"/>
                <a:ea typeface="ＭＳ Ｐゴシック" charset="0"/>
                <a:cs typeface="ＭＳ Ｐゴシック" charset="0"/>
              </a:rPr>
              <a:t>1</a:t>
            </a:r>
            <a:r>
              <a:rPr lang="en-US" altLang="en-US" sz="2400" baseline="30000" dirty="0">
                <a:solidFill>
                  <a:schemeClr val="tx1">
                    <a:lumMod val="50000"/>
                    <a:lumOff val="50000"/>
                  </a:schemeClr>
                </a:solidFill>
                <a:latin typeface="Trebuchet MS" charset="0"/>
                <a:ea typeface="ＭＳ Ｐゴシック" charset="0"/>
                <a:cs typeface="ＭＳ Ｐゴシック" charset="0"/>
              </a:rPr>
              <a:t>2</a:t>
            </a:r>
            <a:r>
              <a:rPr lang="en-US" altLang="en-US" sz="2400" dirty="0">
                <a:solidFill>
                  <a:schemeClr val="tx1">
                    <a:lumMod val="50000"/>
                    <a:lumOff val="50000"/>
                  </a:schemeClr>
                </a:solidFill>
                <a:latin typeface="Trebuchet MS" charset="0"/>
                <a:ea typeface="ＭＳ Ｐゴシック" charset="0"/>
                <a:cs typeface="ＭＳ Ｐゴシック" charset="0"/>
              </a:rPr>
              <a:t> and σ</a:t>
            </a:r>
            <a:r>
              <a:rPr lang="en-US" altLang="en-US" sz="2400" baseline="-25000" dirty="0">
                <a:solidFill>
                  <a:schemeClr val="tx1">
                    <a:lumMod val="50000"/>
                    <a:lumOff val="50000"/>
                  </a:schemeClr>
                </a:solidFill>
                <a:latin typeface="Trebuchet MS" charset="0"/>
                <a:ea typeface="ＭＳ Ｐゴシック" charset="0"/>
                <a:cs typeface="ＭＳ Ｐゴシック" charset="0"/>
              </a:rPr>
              <a:t>2</a:t>
            </a:r>
            <a:r>
              <a:rPr lang="en-US" altLang="en-US" sz="2400" baseline="30000" dirty="0">
                <a:solidFill>
                  <a:schemeClr val="tx1">
                    <a:lumMod val="50000"/>
                    <a:lumOff val="50000"/>
                  </a:schemeClr>
                </a:solidFill>
                <a:latin typeface="Trebuchet MS" charset="0"/>
                <a:ea typeface="ＭＳ Ｐゴシック" charset="0"/>
                <a:cs typeface="ＭＳ Ｐゴシック" charset="0"/>
              </a:rPr>
              <a:t>2</a:t>
            </a:r>
            <a:r>
              <a:rPr lang="en-US" altLang="en-US" sz="2400" dirty="0">
                <a:solidFill>
                  <a:schemeClr val="tx1">
                    <a:lumMod val="50000"/>
                    <a:lumOff val="50000"/>
                  </a:schemeClr>
                </a:solidFill>
                <a:latin typeface="Trebuchet MS" charset="0"/>
                <a:ea typeface="ＭＳ Ｐゴシック" charset="0"/>
                <a:cs typeface="ＭＳ Ｐゴシック" charset="0"/>
              </a:rPr>
              <a:t> are unknown: Independent samples</a:t>
            </a:r>
          </a:p>
          <a:p>
            <a:pPr marL="895350" indent="-895350" algn="just">
              <a:buNone/>
              <a:tabLst>
                <a:tab pos="984250" algn="l"/>
              </a:tabLst>
            </a:pPr>
            <a:r>
              <a:rPr lang="en-US" altLang="en-US" sz="2400" dirty="0">
                <a:solidFill>
                  <a:schemeClr val="tx1">
                    <a:lumMod val="50000"/>
                    <a:lumOff val="50000"/>
                  </a:schemeClr>
                </a:solidFill>
                <a:latin typeface="Trebuchet MS" charset="0"/>
                <a:ea typeface="ＭＳ Ｐゴシック" charset="0"/>
                <a:cs typeface="ＭＳ Ｐゴシック" charset="0"/>
              </a:rPr>
              <a:t>11.3 	Matched pairs experiments: Dependent samples</a:t>
            </a:r>
          </a:p>
          <a:p>
            <a:pPr marL="895350" indent="-895350" algn="just">
              <a:buNone/>
              <a:tabLst>
                <a:tab pos="984250" algn="l"/>
              </a:tabLst>
            </a:pPr>
            <a:r>
              <a:rPr lang="en-US" altLang="en-US" sz="2400" dirty="0">
                <a:solidFill>
                  <a:schemeClr val="tx1">
                    <a:lumMod val="50000"/>
                    <a:lumOff val="50000"/>
                  </a:schemeClr>
                </a:solidFill>
                <a:latin typeface="Trebuchet MS" charset="0"/>
                <a:ea typeface="ＭＳ Ｐゴシック" charset="0"/>
                <a:cs typeface="ＭＳ Ｐゴシック" charset="0"/>
              </a:rPr>
              <a:t>11.4 	Estimating the difference between two population proportions </a:t>
            </a:r>
            <a:r>
              <a:rPr lang="en-US" altLang="en-US" sz="2400" i="1" dirty="0">
                <a:solidFill>
                  <a:schemeClr val="tx1">
                    <a:lumMod val="50000"/>
                    <a:lumOff val="50000"/>
                  </a:schemeClr>
                </a:solidFill>
                <a:latin typeface="Trebuchet MS" charset="0"/>
                <a:ea typeface="ＭＳ Ｐゴシック" charset="0"/>
                <a:cs typeface="ＭＳ Ｐゴシック" charset="0"/>
              </a:rPr>
              <a:t>p</a:t>
            </a:r>
            <a:r>
              <a:rPr lang="en-US" altLang="en-US" sz="2400" baseline="-25000" dirty="0">
                <a:solidFill>
                  <a:schemeClr val="tx1">
                    <a:lumMod val="50000"/>
                    <a:lumOff val="50000"/>
                  </a:schemeClr>
                </a:solidFill>
                <a:latin typeface="Trebuchet MS" charset="0"/>
                <a:ea typeface="ＭＳ Ｐゴシック" charset="0"/>
                <a:cs typeface="ＭＳ Ｐゴシック" charset="0"/>
              </a:rPr>
              <a:t>1</a:t>
            </a:r>
            <a:r>
              <a:rPr lang="en-US" altLang="en-US" sz="2400" dirty="0">
                <a:solidFill>
                  <a:schemeClr val="tx1">
                    <a:lumMod val="50000"/>
                    <a:lumOff val="50000"/>
                  </a:schemeClr>
                </a:solidFill>
                <a:latin typeface="Trebuchet MS" charset="0"/>
                <a:ea typeface="ＭＳ Ｐゴシック" charset="0"/>
                <a:cs typeface="ＭＳ Ｐゴシック" charset="0"/>
              </a:rPr>
              <a:t> − </a:t>
            </a:r>
            <a:r>
              <a:rPr lang="en-US" altLang="en-US" sz="2400" i="1" dirty="0">
                <a:solidFill>
                  <a:schemeClr val="tx1">
                    <a:lumMod val="50000"/>
                    <a:lumOff val="50000"/>
                  </a:schemeClr>
                </a:solidFill>
                <a:latin typeface="Trebuchet MS" charset="0"/>
                <a:ea typeface="ＭＳ Ｐゴシック" charset="0"/>
                <a:cs typeface="ＭＳ Ｐゴシック" charset="0"/>
              </a:rPr>
              <a:t>p</a:t>
            </a:r>
            <a:r>
              <a:rPr lang="en-US" altLang="en-US" sz="2400" baseline="-25000" dirty="0">
                <a:solidFill>
                  <a:schemeClr val="tx1">
                    <a:lumMod val="50000"/>
                    <a:lumOff val="50000"/>
                  </a:schemeClr>
                </a:solidFill>
                <a:latin typeface="Trebuchet MS" charset="0"/>
                <a:ea typeface="ＭＳ Ｐゴシック" charset="0"/>
                <a:cs typeface="ＭＳ Ｐゴシック" charset="0"/>
              </a:rPr>
              <a:t>2</a:t>
            </a:r>
            <a:endParaRPr lang="en-AU" altLang="en-US" sz="2400" baseline="-25000" dirty="0">
              <a:solidFill>
                <a:schemeClr val="tx1">
                  <a:lumMod val="50000"/>
                  <a:lumOff val="50000"/>
                </a:schemeClr>
              </a:solidFill>
              <a:latin typeface="Trebuchet MS" charset="0"/>
              <a:ea typeface="ＭＳ Ｐゴシック" charset="0"/>
              <a:cs typeface="ＭＳ Ｐゴシック"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30</a:t>
            </a:fld>
            <a:endParaRPr lang="en-AU" altLang="en-US" sz="1400" b="1" baseline="0" dirty="0">
              <a:latin typeface="Trebuchet MS" pitchFamily="34" charset="0"/>
            </a:endParaRPr>
          </a:p>
        </p:txBody>
      </p:sp>
      <p:sp>
        <p:nvSpPr>
          <p:cNvPr id="10" name="Rectangle 5"/>
          <p:cNvSpPr>
            <a:spLocks noGrp="1" noChangeArrowheads="1"/>
          </p:cNvSpPr>
          <p:nvPr>
            <p:ph type="title"/>
          </p:nvPr>
        </p:nvSpPr>
        <p:spPr>
          <a:xfrm>
            <a:off x="395288" y="333375"/>
            <a:ext cx="8353425" cy="935385"/>
          </a:xfrm>
        </p:spPr>
        <p:txBody>
          <a:bodyPr vert="horz" lIns="91440" tIns="45720" rIns="91440" bIns="45720" rtlCol="0" anchor="ctr">
            <a:noAutofit/>
          </a:bodyPr>
          <a:lstStyle/>
          <a:p>
            <a:pPr algn="just"/>
            <a:r>
              <a:rPr altLang="en-US" sz="3200" cap="none" dirty="0">
                <a:solidFill>
                  <a:srgbClr val="EA0088"/>
                </a:solidFill>
                <a:latin typeface="Trebuchet MS" panose="020B0603020202020204" pitchFamily="34" charset="0"/>
              </a:rPr>
              <a:t>Factors that identify</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940" y="1602135"/>
            <a:ext cx="8186787" cy="3082891"/>
          </a:xfrm>
          <a:prstGeom prst="rect">
            <a:avLst/>
          </a:prstGeom>
        </p:spPr>
      </p:pic>
    </p:spTree>
    <p:extLst>
      <p:ext uri="{BB962C8B-B14F-4D97-AF65-F5344CB8AC3E}">
        <p14:creationId xmlns:p14="http://schemas.microsoft.com/office/powerpoint/2010/main" val="281496032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idx="1"/>
          </p:nvPr>
        </p:nvSpPr>
        <p:spPr>
          <a:xfrm>
            <a:off x="685800" y="1268760"/>
            <a:ext cx="7696200" cy="4338290"/>
          </a:xfrm>
        </p:spPr>
        <p:txBody>
          <a:bodyPr/>
          <a:lstStyle/>
          <a:p>
            <a:pPr marL="0" indent="0" algn="just">
              <a:spcAft>
                <a:spcPts val="1200"/>
              </a:spcAft>
              <a:buNone/>
            </a:pPr>
            <a:r>
              <a:rPr lang="en-US" altLang="en-US" sz="2300" dirty="0">
                <a:solidFill>
                  <a:schemeClr val="accent1"/>
                </a:solidFill>
                <a:latin typeface="Trebuchet MS" panose="020B0603020202020204" pitchFamily="34" charset="0"/>
              </a:rPr>
              <a:t>XM11-03</a:t>
            </a:r>
            <a:r>
              <a:rPr lang="en-US" altLang="en-US" sz="2300" dirty="0">
                <a:solidFill>
                  <a:srgbClr val="002060"/>
                </a:solidFill>
                <a:latin typeface="Trebuchet MS" panose="020B0603020202020204" pitchFamily="34" charset="0"/>
              </a:rPr>
              <a:t> Despite some controversy, scientists generally agree that high-</a:t>
            </a:r>
            <a:r>
              <a:rPr lang="en-US" altLang="en-US" sz="2300" dirty="0" err="1">
                <a:solidFill>
                  <a:srgbClr val="002060"/>
                </a:solidFill>
                <a:latin typeface="Trebuchet MS" panose="020B0603020202020204" pitchFamily="34" charset="0"/>
              </a:rPr>
              <a:t>fibre</a:t>
            </a:r>
            <a:r>
              <a:rPr lang="en-US" altLang="en-US" sz="2300" dirty="0">
                <a:solidFill>
                  <a:srgbClr val="002060"/>
                </a:solidFill>
                <a:latin typeface="Trebuchet MS" panose="020B0603020202020204" pitchFamily="34" charset="0"/>
              </a:rPr>
              <a:t> cereals reduce the likelihood of various forms of cancer. However, one scientist claims that people who eat high-</a:t>
            </a:r>
            <a:r>
              <a:rPr lang="en-US" altLang="en-US" sz="2300" dirty="0" err="1">
                <a:solidFill>
                  <a:srgbClr val="002060"/>
                </a:solidFill>
                <a:latin typeface="Trebuchet MS" panose="020B0603020202020204" pitchFamily="34" charset="0"/>
              </a:rPr>
              <a:t>fibre</a:t>
            </a:r>
            <a:r>
              <a:rPr lang="en-US" altLang="en-US" sz="2300" dirty="0">
                <a:solidFill>
                  <a:srgbClr val="002060"/>
                </a:solidFill>
                <a:latin typeface="Trebuchet MS" panose="020B0603020202020204" pitchFamily="34" charset="0"/>
              </a:rPr>
              <a:t> cereal for breakfast will consume, on average, fewer kilojoules for lunch than people who don’t eat high-</a:t>
            </a:r>
            <a:r>
              <a:rPr lang="en-US" altLang="en-US" sz="2300" dirty="0" err="1">
                <a:solidFill>
                  <a:srgbClr val="002060"/>
                </a:solidFill>
                <a:latin typeface="Trebuchet MS" panose="020B0603020202020204" pitchFamily="34" charset="0"/>
              </a:rPr>
              <a:t>fibre</a:t>
            </a:r>
            <a:r>
              <a:rPr lang="en-US" altLang="en-US" sz="2300" dirty="0">
                <a:solidFill>
                  <a:srgbClr val="002060"/>
                </a:solidFill>
                <a:latin typeface="Trebuchet MS" panose="020B0603020202020204" pitchFamily="34" charset="0"/>
              </a:rPr>
              <a:t> cereal for breakfast. If this is true, high-</a:t>
            </a:r>
            <a:r>
              <a:rPr lang="en-US" altLang="en-US" sz="2300" dirty="0" err="1">
                <a:solidFill>
                  <a:srgbClr val="002060"/>
                </a:solidFill>
                <a:latin typeface="Trebuchet MS" panose="020B0603020202020204" pitchFamily="34" charset="0"/>
              </a:rPr>
              <a:t>fibre</a:t>
            </a:r>
            <a:r>
              <a:rPr lang="en-US" altLang="en-US" sz="2300" dirty="0">
                <a:solidFill>
                  <a:srgbClr val="002060"/>
                </a:solidFill>
                <a:latin typeface="Trebuchet MS" panose="020B0603020202020204" pitchFamily="34" charset="0"/>
              </a:rPr>
              <a:t> cereal manufacturers will be able to claim another advantage of eating their product – potential weight reduction for dieters. </a:t>
            </a:r>
          </a:p>
          <a:p>
            <a:pPr marL="0" indent="0" algn="just">
              <a:buNone/>
            </a:pPr>
            <a:r>
              <a:rPr lang="en-US" altLang="en-US" sz="2300" dirty="0">
                <a:solidFill>
                  <a:srgbClr val="002060"/>
                </a:solidFill>
                <a:latin typeface="Trebuchet MS" panose="020B0603020202020204" pitchFamily="34" charset="0"/>
              </a:rPr>
              <a:t>As a preliminary test of the claim, 30 people were randomly selected and asked what they regularly eat for breakfast  and  lunch.  Each  person  was  identified  as</a:t>
            </a:r>
          </a:p>
        </p:txBody>
      </p:sp>
      <p:sp>
        <p:nvSpPr>
          <p:cNvPr id="6" name="Rectangle 7"/>
          <p:cNvSpPr>
            <a:spLocks noGrp="1" noChangeArrowheads="1"/>
          </p:cNvSpPr>
          <p:nvPr>
            <p:ph type="title"/>
          </p:nvPr>
        </p:nvSpPr>
        <p:spPr>
          <a:xfrm>
            <a:off x="467544" y="476250"/>
            <a:ext cx="8280920" cy="936625"/>
          </a:xfrm>
        </p:spPr>
        <p:txBody>
          <a:bodyPr vert="horz" lIns="91440" tIns="45720" rIns="91440" bIns="45720" rtlCol="0" anchor="ctr">
            <a:noAutofit/>
          </a:bodyPr>
          <a:lstStyle/>
          <a:p>
            <a:pPr algn="l"/>
            <a:r>
              <a:rPr lang="en-AU" sz="3200" cap="none" dirty="0">
                <a:solidFill>
                  <a:srgbClr val="EA0088"/>
                </a:solidFill>
                <a:latin typeface="Trebuchet MS" panose="020B0603020202020204" pitchFamily="34" charset="0"/>
              </a:rPr>
              <a:t>Example 3</a:t>
            </a:r>
            <a:br>
              <a:rPr lang="en-AU" sz="3600" cap="none" dirty="0">
                <a:solidFill>
                  <a:srgbClr val="EA0088"/>
                </a:solidFill>
                <a:latin typeface="Trebuchet MS" panose="020B0603020202020204" pitchFamily="34" charset="0"/>
              </a:rPr>
            </a:br>
            <a:r>
              <a:rPr lang="en-AU" sz="2400" i="1" cap="none" dirty="0">
                <a:solidFill>
                  <a:schemeClr val="accent1"/>
                </a:solidFill>
                <a:latin typeface="Trebuchet MS" panose="020B0603020202020204" pitchFamily="34" charset="0"/>
              </a:rPr>
              <a:t>(Example 11.3, p432)</a:t>
            </a:r>
            <a:br>
              <a:rPr lang="en-AU" sz="3600" cap="none" dirty="0">
                <a:solidFill>
                  <a:srgbClr val="EA0088"/>
                </a:solidFill>
                <a:latin typeface="Trebuchet MS" panose="020B0603020202020204" pitchFamily="34" charset="0"/>
              </a:rPr>
            </a:br>
            <a:endParaRPr sz="3600" cap="none" dirty="0">
              <a:solidFill>
                <a:srgbClr val="EA0088"/>
              </a:solidFill>
              <a:latin typeface="Trebuchet MS" panose="020B0603020202020204" pitchFamily="34" charset="0"/>
            </a:endParaRPr>
          </a:p>
        </p:txBody>
      </p:sp>
      <p:sp>
        <p:nvSpPr>
          <p:cNvPr id="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31</a:t>
            </a:fld>
            <a:endParaRPr lang="en-AU" altLang="en-US" sz="1400" b="1" baseline="0" dirty="0">
              <a:latin typeface="Trebuchet MS" pitchFamily="34"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idx="1"/>
          </p:nvPr>
        </p:nvSpPr>
        <p:spPr>
          <a:xfrm>
            <a:off x="539552" y="1196752"/>
            <a:ext cx="6048672" cy="4032622"/>
          </a:xfrm>
        </p:spPr>
        <p:txBody>
          <a:bodyPr/>
          <a:lstStyle/>
          <a:p>
            <a:pPr marL="0" indent="0" algn="just">
              <a:spcAft>
                <a:spcPts val="1200"/>
              </a:spcAft>
              <a:buNone/>
            </a:pPr>
            <a:r>
              <a:rPr lang="en-US" altLang="en-US" sz="2200" dirty="0">
                <a:solidFill>
                  <a:srgbClr val="002060"/>
                </a:solidFill>
                <a:latin typeface="Trebuchet MS" panose="020B0603020202020204" pitchFamily="34" charset="0"/>
              </a:rPr>
              <a:t>A consumer or a non-consumer of high </a:t>
            </a:r>
            <a:r>
              <a:rPr lang="en-US" altLang="en-US" sz="2200" dirty="0" err="1">
                <a:solidFill>
                  <a:srgbClr val="002060"/>
                </a:solidFill>
                <a:latin typeface="Trebuchet MS" panose="020B0603020202020204" pitchFamily="34" charset="0"/>
              </a:rPr>
              <a:t>fibre</a:t>
            </a:r>
            <a:r>
              <a:rPr lang="en-US" altLang="en-US" sz="2200" dirty="0">
                <a:solidFill>
                  <a:srgbClr val="002060"/>
                </a:solidFill>
                <a:latin typeface="Trebuchet MS" panose="020B0603020202020204" pitchFamily="34" charset="0"/>
              </a:rPr>
              <a:t> breakfast cereal, and the number of kilojoules consumed at lunch was measured and recorded. These data are listed below. </a:t>
            </a:r>
          </a:p>
          <a:p>
            <a:pPr marL="0" indent="0" algn="just">
              <a:buNone/>
            </a:pPr>
            <a:r>
              <a:rPr lang="en-US" altLang="en-US" sz="2200" dirty="0">
                <a:solidFill>
                  <a:srgbClr val="002060"/>
                </a:solidFill>
                <a:latin typeface="Trebuchet MS" panose="020B0603020202020204" pitchFamily="34" charset="0"/>
              </a:rPr>
              <a:t>Estimate with 95% confidence the difference between the mean kilojoule intake of consumers and non-consumers, assuming that the two consumption populations are normally distributed.</a:t>
            </a:r>
          </a:p>
        </p:txBody>
      </p:sp>
      <p:sp>
        <p:nvSpPr>
          <p:cNvPr id="6" name="Rectangle 7"/>
          <p:cNvSpPr>
            <a:spLocks noGrp="1" noChangeArrowheads="1"/>
          </p:cNvSpPr>
          <p:nvPr>
            <p:ph type="title"/>
          </p:nvPr>
        </p:nvSpPr>
        <p:spPr>
          <a:xfrm>
            <a:off x="395536" y="489249"/>
            <a:ext cx="8280920" cy="563488"/>
          </a:xfrm>
        </p:spPr>
        <p:txBody>
          <a:bodyPr vert="horz" lIns="91440" tIns="45720" rIns="91440" bIns="45720" rtlCol="0" anchor="ctr">
            <a:noAutofit/>
          </a:bodyPr>
          <a:lstStyle/>
          <a:p>
            <a:pPr algn="l"/>
            <a:r>
              <a:rPr lang="en-AU" sz="3200" cap="none" dirty="0">
                <a:solidFill>
                  <a:srgbClr val="EA0088"/>
                </a:solidFill>
                <a:latin typeface="Trebuchet MS" panose="020B0603020202020204" pitchFamily="34" charset="0"/>
              </a:rPr>
              <a:t>Example 3…</a:t>
            </a:r>
            <a:endParaRPr sz="3200" cap="none" dirty="0">
              <a:solidFill>
                <a:srgbClr val="EA0088"/>
              </a:solidFill>
              <a:latin typeface="Trebuchet MS" panose="020B0603020202020204" pitchFamily="34"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07084342"/>
              </p:ext>
            </p:extLst>
          </p:nvPr>
        </p:nvGraphicFramePr>
        <p:xfrm>
          <a:off x="6762750" y="764704"/>
          <a:ext cx="2381250" cy="5218113"/>
        </p:xfrm>
        <a:graphic>
          <a:graphicData uri="http://schemas.openxmlformats.org/presentationml/2006/ole">
            <mc:AlternateContent xmlns:mc="http://schemas.openxmlformats.org/markup-compatibility/2006">
              <mc:Choice xmlns:v="urn:schemas-microsoft-com:vml" Requires="v">
                <p:oleObj spid="_x0000_s96324" name="Worksheet" r:id="rId4" imgW="2801160" imgH="6153840" progId="Excel.Sheet.8">
                  <p:embed/>
                </p:oleObj>
              </mc:Choice>
              <mc:Fallback>
                <p:oleObj name="Worksheet" r:id="rId4" imgW="2801160" imgH="6153840" progId="Excel.Sheet.8">
                  <p:embed/>
                  <p:pic>
                    <p:nvPicPr>
                      <p:cNvPr id="0" name="Picture 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2750" y="764704"/>
                        <a:ext cx="2381250" cy="5218113"/>
                      </a:xfrm>
                      <a:prstGeom prst="rect">
                        <a:avLst/>
                      </a:prstGeom>
                      <a:solidFill>
                        <a:schemeClr val="bg1"/>
                      </a:solidFill>
                      <a:effectLst>
                        <a:outerShdw dist="71842" dir="2700000" algn="ctr" rotWithShape="0">
                          <a:schemeClr val="accent2">
                            <a:alpha val="74997"/>
                          </a:schemeClr>
                        </a:outerShdw>
                      </a:effectLst>
                    </p:spPr>
                  </p:pic>
                </p:oleObj>
              </mc:Fallback>
            </mc:AlternateContent>
          </a:graphicData>
        </a:graphic>
      </p:graphicFrame>
      <p:sp>
        <p:nvSpPr>
          <p:cNvPr id="7" name="Text Box 3"/>
          <p:cNvSpPr txBox="1">
            <a:spLocks noChangeArrowheads="1"/>
          </p:cNvSpPr>
          <p:nvPr/>
        </p:nvSpPr>
        <p:spPr bwMode="auto">
          <a:xfrm>
            <a:off x="5403184" y="260648"/>
            <a:ext cx="3730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pPr algn="ctr"/>
            <a:r>
              <a:rPr lang="en-US" altLang="en-US" b="1" baseline="0" dirty="0">
                <a:solidFill>
                  <a:schemeClr val="accent1"/>
                </a:solidFill>
                <a:latin typeface="Arial Narrow" pitchFamily="34" charset="0"/>
              </a:rPr>
              <a:t>Kilojoules consumed at lunch</a:t>
            </a:r>
          </a:p>
        </p:txBody>
      </p:sp>
      <p:sp>
        <p:nvSpPr>
          <p:cNvPr id="8"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32</a:t>
            </a:fld>
            <a:endParaRPr lang="en-AU" altLang="en-US" sz="1400" b="1" baseline="0" dirty="0">
              <a:latin typeface="Trebuchet MS" pitchFamily="34" charset="0"/>
            </a:endParaRPr>
          </a:p>
        </p:txBody>
      </p:sp>
    </p:spTree>
    <p:extLst>
      <p:ext uri="{BB962C8B-B14F-4D97-AF65-F5344CB8AC3E}">
        <p14:creationId xmlns:p14="http://schemas.microsoft.com/office/powerpoint/2010/main" val="6477935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1500"/>
                            </p:stCondLst>
                            <p:childTnLst>
                              <p:par>
                                <p:cTn id="9" presetID="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21220" name="Text Box 4"/>
              <p:cNvSpPr txBox="1">
                <a:spLocks noChangeArrowheads="1"/>
              </p:cNvSpPr>
              <p:nvPr/>
            </p:nvSpPr>
            <p:spPr bwMode="auto">
              <a:xfrm>
                <a:off x="635535" y="1196752"/>
                <a:ext cx="8075612" cy="515525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pPr>
                  <a:lnSpc>
                    <a:spcPct val="110000"/>
                  </a:lnSpc>
                  <a:spcAft>
                    <a:spcPts val="1200"/>
                  </a:spcAft>
                  <a:buClr>
                    <a:schemeClr val="tx1"/>
                  </a:buClr>
                </a:pPr>
                <a:r>
                  <a:rPr lang="en-US" altLang="en-US" sz="2000" baseline="0" dirty="0">
                    <a:solidFill>
                      <a:schemeClr val="tx1">
                        <a:lumMod val="75000"/>
                        <a:lumOff val="25000"/>
                      </a:schemeClr>
                    </a:solidFill>
                    <a:latin typeface="Trebuchet MS"/>
                    <a:cs typeface="Trebuchet MS"/>
                  </a:rPr>
                  <a:t>Data type</a:t>
                </a:r>
                <a:r>
                  <a:rPr lang="en-US" altLang="en-US" sz="2000" baseline="0" dirty="0">
                    <a:latin typeface="Trebuchet MS"/>
                    <a:cs typeface="Trebuchet MS"/>
                  </a:rPr>
                  <a:t>: </a:t>
                </a:r>
                <a:r>
                  <a:rPr lang="en-US" altLang="en-US" sz="2000" baseline="0" dirty="0">
                    <a:solidFill>
                      <a:srgbClr val="00B050"/>
                    </a:solidFill>
                    <a:latin typeface="Trebuchet MS"/>
                    <a:cs typeface="Trebuchet MS"/>
                  </a:rPr>
                  <a:t>Numerical</a:t>
                </a:r>
                <a:r>
                  <a:rPr lang="en-US" altLang="en-US" sz="2000" baseline="0" dirty="0">
                    <a:latin typeface="Trebuchet MS"/>
                    <a:cs typeface="Trebuchet MS"/>
                  </a:rPr>
                  <a:t> </a:t>
                </a:r>
              </a:p>
              <a:p>
                <a:pPr marL="361950" indent="-361950" algn="just">
                  <a:lnSpc>
                    <a:spcPct val="110000"/>
                  </a:lnSpc>
                  <a:spcAft>
                    <a:spcPts val="1200"/>
                  </a:spcAft>
                  <a:buClr>
                    <a:schemeClr val="tx1"/>
                  </a:buClr>
                </a:pPr>
                <a:r>
                  <a:rPr lang="en-US" altLang="en-US" sz="2000" baseline="0" dirty="0">
                    <a:solidFill>
                      <a:schemeClr val="tx1">
                        <a:lumMod val="75000"/>
                        <a:lumOff val="25000"/>
                      </a:schemeClr>
                    </a:solidFill>
                    <a:latin typeface="Trebuchet MS"/>
                    <a:cs typeface="Trebuchet MS"/>
                  </a:rPr>
                  <a:t>Problem objective</a:t>
                </a:r>
                <a:r>
                  <a:rPr lang="en-US" altLang="en-US" sz="2000" baseline="0" dirty="0">
                    <a:latin typeface="Trebuchet MS"/>
                    <a:cs typeface="Trebuchet MS"/>
                  </a:rPr>
                  <a:t>: Comparing two populations – Estimate the difference between the mean kilojoules intake among consumers and non-consumers. </a:t>
                </a:r>
              </a:p>
              <a:p>
                <a:pPr algn="just">
                  <a:lnSpc>
                    <a:spcPct val="110000"/>
                  </a:lnSpc>
                  <a:spcAft>
                    <a:spcPts val="600"/>
                  </a:spcAft>
                  <a:buClr>
                    <a:schemeClr val="tx1"/>
                  </a:buClr>
                </a:pPr>
                <a:r>
                  <a:rPr lang="en-US" altLang="en-US" sz="2000" baseline="0" dirty="0">
                    <a:solidFill>
                      <a:schemeClr val="accent1"/>
                    </a:solidFill>
                    <a:latin typeface="Trebuchet MS"/>
                    <a:cs typeface="Trebuchet MS"/>
                  </a:rPr>
                  <a:t>Data from two independent samples</a:t>
                </a:r>
              </a:p>
              <a:p>
                <a:pPr algn="just">
                  <a:lnSpc>
                    <a:spcPct val="110000"/>
                  </a:lnSpc>
                  <a:buClr>
                    <a:schemeClr val="tx1"/>
                  </a:buClr>
                </a:pPr>
                <a:r>
                  <a:rPr lang="en-US" altLang="en-US" sz="2000" baseline="0" dirty="0">
                    <a:solidFill>
                      <a:schemeClr val="tx1">
                        <a:lumMod val="75000"/>
                        <a:lumOff val="25000"/>
                      </a:schemeClr>
                    </a:solidFill>
                    <a:latin typeface="Trebuchet MS"/>
                    <a:cs typeface="Trebuchet MS"/>
                  </a:rPr>
                  <a:t>Parameter of interest</a:t>
                </a:r>
                <a:r>
                  <a:rPr lang="en-US" altLang="en-US" sz="2000" baseline="0" dirty="0">
                    <a:latin typeface="Trebuchet MS"/>
                    <a:cs typeface="Trebuchet MS"/>
                  </a:rPr>
                  <a:t>: </a:t>
                </a:r>
                <a:r>
                  <a:rPr lang="en-US" altLang="en-US" sz="2000" baseline="0" dirty="0">
                    <a:latin typeface="Trebuchet MS"/>
                    <a:cs typeface="Trebuchet MS"/>
                    <a:sym typeface="Symbol"/>
                  </a:rPr>
                  <a:t></a:t>
                </a:r>
                <a:r>
                  <a:rPr lang="en-US" altLang="en-US" sz="2000" dirty="0">
                    <a:latin typeface="Trebuchet MS"/>
                    <a:cs typeface="Trebuchet MS"/>
                  </a:rPr>
                  <a:t>1</a:t>
                </a:r>
                <a:r>
                  <a:rPr lang="en-US" altLang="en-US" sz="2000" baseline="0" dirty="0">
                    <a:latin typeface="Trebuchet MS"/>
                    <a:cs typeface="Trebuchet MS"/>
                  </a:rPr>
                  <a:t>-</a:t>
                </a:r>
                <a:r>
                  <a:rPr lang="en-US" altLang="en-US" sz="2000" baseline="0" dirty="0">
                    <a:latin typeface="Trebuchet MS"/>
                    <a:cs typeface="Trebuchet MS"/>
                    <a:sym typeface="Symbol"/>
                  </a:rPr>
                  <a:t></a:t>
                </a:r>
                <a:r>
                  <a:rPr lang="en-US" altLang="en-US" sz="2000" dirty="0">
                    <a:latin typeface="Trebuchet MS"/>
                    <a:cs typeface="Trebuchet MS"/>
                  </a:rPr>
                  <a:t>2</a:t>
                </a:r>
              </a:p>
              <a:p>
                <a:pPr algn="just">
                  <a:lnSpc>
                    <a:spcPct val="110000"/>
                  </a:lnSpc>
                  <a:buClr>
                    <a:schemeClr val="accent2"/>
                  </a:buClr>
                  <a:tabLst>
                    <a:tab pos="361950" algn="l"/>
                  </a:tabLst>
                </a:pPr>
                <a:r>
                  <a:rPr lang="en-US" altLang="en-US" sz="2000" baseline="0" dirty="0">
                    <a:latin typeface="Trebuchet MS"/>
                    <a:cs typeface="Trebuchet MS"/>
                    <a:sym typeface="Symbol"/>
                  </a:rPr>
                  <a:t>	</a:t>
                </a:r>
                <a:r>
                  <a:rPr lang="en-US" altLang="en-US" sz="2000" dirty="0">
                    <a:latin typeface="Trebuchet MS"/>
                    <a:cs typeface="Trebuchet MS"/>
                  </a:rPr>
                  <a:t>1</a:t>
                </a:r>
                <a:r>
                  <a:rPr lang="en-US" altLang="en-US" sz="2000" baseline="0" dirty="0">
                    <a:latin typeface="Trebuchet MS"/>
                    <a:cs typeface="Trebuchet MS"/>
                  </a:rPr>
                  <a:t> = mean kilojoule intake of consumers, </a:t>
                </a:r>
              </a:p>
              <a:p>
                <a:pPr algn="just">
                  <a:lnSpc>
                    <a:spcPct val="110000"/>
                  </a:lnSpc>
                  <a:spcAft>
                    <a:spcPts val="1200"/>
                  </a:spcAft>
                  <a:buClr>
                    <a:schemeClr val="accent2"/>
                  </a:buClr>
                  <a:tabLst>
                    <a:tab pos="361950" algn="l"/>
                  </a:tabLst>
                </a:pPr>
                <a:r>
                  <a:rPr lang="en-US" altLang="en-US" sz="2000" baseline="0" dirty="0">
                    <a:latin typeface="Trebuchet MS"/>
                    <a:cs typeface="Trebuchet MS"/>
                  </a:rPr>
                  <a:t>	</a:t>
                </a:r>
                <a:r>
                  <a:rPr lang="en-US" altLang="en-US" sz="2000" baseline="0" dirty="0">
                    <a:latin typeface="Trebuchet MS"/>
                    <a:cs typeface="Trebuchet MS"/>
                    <a:sym typeface="Symbol"/>
                  </a:rPr>
                  <a:t></a:t>
                </a:r>
                <a:r>
                  <a:rPr lang="en-US" altLang="en-US" sz="2000" dirty="0">
                    <a:latin typeface="Trebuchet MS"/>
                    <a:cs typeface="Trebuchet MS"/>
                  </a:rPr>
                  <a:t>2</a:t>
                </a:r>
                <a:r>
                  <a:rPr lang="en-US" altLang="en-US" sz="2000" baseline="0" dirty="0">
                    <a:latin typeface="Trebuchet MS"/>
                    <a:cs typeface="Trebuchet MS"/>
                  </a:rPr>
                  <a:t> = mean kilojoule intake of non-consumers.</a:t>
                </a:r>
              </a:p>
              <a:p>
                <a:pPr algn="just">
                  <a:lnSpc>
                    <a:spcPct val="110000"/>
                  </a:lnSpc>
                  <a:spcAft>
                    <a:spcPts val="1200"/>
                  </a:spcAft>
                  <a:buClr>
                    <a:schemeClr val="accent2"/>
                  </a:buClr>
                  <a:tabLst>
                    <a:tab pos="361950" algn="l"/>
                  </a:tabLst>
                </a:pPr>
                <a:r>
                  <a:rPr lang="en-US" altLang="en-US" sz="2000" baseline="0" dirty="0">
                    <a:latin typeface="Trebuchet MS"/>
                    <a:cs typeface="Trebuchet MS"/>
                  </a:rPr>
                  <a:t>Populations X</a:t>
                </a:r>
                <a:r>
                  <a:rPr lang="en-US" altLang="en-US" sz="2000" dirty="0">
                    <a:latin typeface="Trebuchet MS"/>
                    <a:cs typeface="Trebuchet MS"/>
                  </a:rPr>
                  <a:t>1</a:t>
                </a:r>
                <a:r>
                  <a:rPr lang="en-US" altLang="en-US" sz="2000" baseline="0" dirty="0">
                    <a:latin typeface="Trebuchet MS"/>
                    <a:cs typeface="Trebuchet MS"/>
                  </a:rPr>
                  <a:t> and X</a:t>
                </a:r>
                <a:r>
                  <a:rPr lang="en-US" altLang="en-US" sz="2000" dirty="0">
                    <a:latin typeface="Trebuchet MS"/>
                    <a:cs typeface="Trebuchet MS"/>
                  </a:rPr>
                  <a:t>2</a:t>
                </a:r>
                <a:r>
                  <a:rPr lang="en-US" altLang="en-US" sz="2000" baseline="0" dirty="0">
                    <a:latin typeface="Trebuchet MS"/>
                    <a:cs typeface="Trebuchet MS"/>
                  </a:rPr>
                  <a:t>, the amount of kilojoules intake among consumers and non-consumers, are </a:t>
                </a:r>
                <a:r>
                  <a:rPr lang="en-US" altLang="en-US" sz="2000" baseline="0" dirty="0">
                    <a:solidFill>
                      <a:srgbClr val="00B050"/>
                    </a:solidFill>
                    <a:latin typeface="Trebuchet MS"/>
                    <a:cs typeface="Trebuchet MS"/>
                  </a:rPr>
                  <a:t>normally distributed</a:t>
                </a:r>
                <a:r>
                  <a:rPr lang="en-US" altLang="en-US" sz="2000" baseline="0" dirty="0">
                    <a:latin typeface="Trebuchet MS"/>
                    <a:cs typeface="Trebuchet MS"/>
                  </a:rPr>
                  <a:t>. </a:t>
                </a:r>
                <a:r>
                  <a:rPr lang="en-US" altLang="en-US" sz="2000" baseline="0" dirty="0">
                    <a:latin typeface="Trebuchet MS" panose="020B0603020202020204" pitchFamily="34" charset="0"/>
                    <a:cs typeface="Trebuchet MS"/>
                  </a:rPr>
                  <a:t>Therefore, </a:t>
                </a:r>
                <a14:m>
                  <m:oMath xmlns:m="http://schemas.openxmlformats.org/officeDocument/2006/math">
                    <m:sSub>
                      <m:sSubPr>
                        <m:ctrlPr>
                          <a:rPr lang="en-US" altLang="en-US" sz="2000" i="1" baseline="0">
                            <a:latin typeface="Cambria Math" panose="02040503050406030204" pitchFamily="18" charset="0"/>
                          </a:rPr>
                        </m:ctrlPr>
                      </m:sSubPr>
                      <m:e>
                        <m:acc>
                          <m:accPr>
                            <m:chr m:val="̅"/>
                            <m:ctrlPr>
                              <a:rPr lang="en-US" altLang="en-US" sz="2000" i="1" baseline="0">
                                <a:latin typeface="Cambria Math" panose="02040503050406030204" pitchFamily="18" charset="0"/>
                              </a:rPr>
                            </m:ctrlPr>
                          </m:accPr>
                          <m:e>
                            <m:r>
                              <a:rPr lang="en-AU" altLang="en-US" sz="2000" i="1" baseline="0">
                                <a:latin typeface="Cambria Math"/>
                              </a:rPr>
                              <m:t>𝑋</m:t>
                            </m:r>
                          </m:e>
                        </m:acc>
                      </m:e>
                      <m:sub>
                        <m:r>
                          <a:rPr lang="en-AU" altLang="en-US" sz="2000" i="1" baseline="0">
                            <a:latin typeface="Cambria Math"/>
                          </a:rPr>
                          <m:t>1</m:t>
                        </m:r>
                      </m:sub>
                    </m:sSub>
                  </m:oMath>
                </a14:m>
                <a:r>
                  <a:rPr lang="en-US" altLang="en-US" sz="2000" baseline="0" dirty="0">
                    <a:latin typeface="Trebuchet MS" panose="020B0603020202020204" pitchFamily="34" charset="0"/>
                  </a:rPr>
                  <a:t>-</a:t>
                </a:r>
                <a14:m>
                  <m:oMath xmlns:m="http://schemas.openxmlformats.org/officeDocument/2006/math">
                    <m:sSub>
                      <m:sSubPr>
                        <m:ctrlPr>
                          <a:rPr lang="en-US" altLang="en-US" sz="2000" i="1" baseline="0">
                            <a:latin typeface="Cambria Math" panose="02040503050406030204" pitchFamily="18" charset="0"/>
                          </a:rPr>
                        </m:ctrlPr>
                      </m:sSubPr>
                      <m:e>
                        <m:acc>
                          <m:accPr>
                            <m:chr m:val="̅"/>
                            <m:ctrlPr>
                              <a:rPr lang="en-US" altLang="en-US" sz="2000" i="1" baseline="0">
                                <a:latin typeface="Cambria Math" panose="02040503050406030204" pitchFamily="18" charset="0"/>
                              </a:rPr>
                            </m:ctrlPr>
                          </m:accPr>
                          <m:e>
                            <m:r>
                              <a:rPr lang="en-AU" altLang="en-US" sz="2000" i="1" baseline="0">
                                <a:latin typeface="Cambria Math"/>
                              </a:rPr>
                              <m:t>𝑋</m:t>
                            </m:r>
                          </m:e>
                        </m:acc>
                      </m:e>
                      <m:sub>
                        <m:r>
                          <a:rPr lang="en-AU" altLang="en-US" sz="2000" i="1" baseline="0">
                            <a:latin typeface="Cambria Math"/>
                          </a:rPr>
                          <m:t>2</m:t>
                        </m:r>
                      </m:sub>
                    </m:sSub>
                    <m:r>
                      <a:rPr lang="en-AU" altLang="en-US" sz="2000" i="1" baseline="0">
                        <a:latin typeface="Cambria Math"/>
                      </a:rPr>
                      <m:t> </m:t>
                    </m:r>
                  </m:oMath>
                </a14:m>
                <a:r>
                  <a:rPr lang="en-US" altLang="en-US" sz="2000" baseline="0" dirty="0">
                    <a:latin typeface="Trebuchet MS" panose="020B0603020202020204" pitchFamily="34" charset="0"/>
                    <a:cs typeface="Trebuchet MS"/>
                  </a:rPr>
                  <a:t>is normally distributed.</a:t>
                </a:r>
                <a:endParaRPr lang="en-US" altLang="en-US" sz="2000" baseline="0" dirty="0">
                  <a:latin typeface="Trebuchet MS"/>
                  <a:cs typeface="Trebuchet MS"/>
                </a:endParaRPr>
              </a:p>
              <a:p>
                <a:pPr>
                  <a:lnSpc>
                    <a:spcPct val="110000"/>
                  </a:lnSpc>
                  <a:buClr>
                    <a:schemeClr val="tx1"/>
                  </a:buClr>
                </a:pPr>
                <a:r>
                  <a:rPr lang="en-US" altLang="en-US" sz="2000" baseline="0" dirty="0">
                    <a:solidFill>
                      <a:srgbClr val="00B050"/>
                    </a:solidFill>
                    <a:latin typeface="Trebuchet MS"/>
                    <a:cs typeface="Trebuchet MS"/>
                  </a:rPr>
                  <a:t>The population variances, </a:t>
                </a:r>
                <a:r>
                  <a:rPr lang="en-US" altLang="en-US" sz="2000" baseline="0" dirty="0">
                    <a:solidFill>
                      <a:srgbClr val="00B050"/>
                    </a:solidFill>
                    <a:latin typeface="Trebuchet MS"/>
                    <a:ea typeface="MS Gothic" pitchFamily="49" charset="-128"/>
                    <a:cs typeface="Trebuchet MS"/>
                  </a:rPr>
                  <a:t>σ</a:t>
                </a:r>
                <a:r>
                  <a:rPr lang="en-US" altLang="en-US" sz="2000" dirty="0">
                    <a:solidFill>
                      <a:srgbClr val="00B050"/>
                    </a:solidFill>
                    <a:latin typeface="Trebuchet MS"/>
                    <a:ea typeface="MS Gothic" pitchFamily="49" charset="-128"/>
                    <a:cs typeface="Trebuchet MS"/>
                  </a:rPr>
                  <a:t>1</a:t>
                </a:r>
                <a:r>
                  <a:rPr lang="en-US" altLang="en-US" sz="2000" baseline="30000" dirty="0">
                    <a:solidFill>
                      <a:srgbClr val="00B050"/>
                    </a:solidFill>
                    <a:latin typeface="Trebuchet MS"/>
                    <a:ea typeface="MS Gothic" pitchFamily="49" charset="-128"/>
                    <a:cs typeface="Trebuchet MS"/>
                  </a:rPr>
                  <a:t>2</a:t>
                </a:r>
                <a:r>
                  <a:rPr lang="en-US" altLang="en-US" sz="2000" baseline="0" dirty="0">
                    <a:solidFill>
                      <a:srgbClr val="00B050"/>
                    </a:solidFill>
                    <a:latin typeface="Trebuchet MS"/>
                    <a:ea typeface="MS Gothic" pitchFamily="49" charset="-128"/>
                    <a:cs typeface="Trebuchet MS"/>
                  </a:rPr>
                  <a:t> and σ</a:t>
                </a:r>
                <a:r>
                  <a:rPr lang="en-US" altLang="en-US" sz="2000" dirty="0">
                    <a:solidFill>
                      <a:srgbClr val="00B050"/>
                    </a:solidFill>
                    <a:latin typeface="Trebuchet MS"/>
                    <a:ea typeface="MS Gothic" pitchFamily="49" charset="-128"/>
                    <a:cs typeface="Trebuchet MS"/>
                  </a:rPr>
                  <a:t>2</a:t>
                </a:r>
                <a:r>
                  <a:rPr lang="en-US" altLang="en-US" sz="2000" baseline="30000" dirty="0">
                    <a:solidFill>
                      <a:srgbClr val="00B050"/>
                    </a:solidFill>
                    <a:latin typeface="Trebuchet MS"/>
                    <a:ea typeface="MS Gothic" pitchFamily="49" charset="-128"/>
                    <a:cs typeface="Trebuchet MS"/>
                  </a:rPr>
                  <a:t>2</a:t>
                </a:r>
                <a:r>
                  <a:rPr lang="en-US" altLang="en-US" sz="2000" baseline="0" dirty="0">
                    <a:solidFill>
                      <a:srgbClr val="00B050"/>
                    </a:solidFill>
                    <a:latin typeface="Trebuchet MS"/>
                    <a:cs typeface="Trebuchet MS"/>
                  </a:rPr>
                  <a:t>, are unknown.</a:t>
                </a:r>
              </a:p>
              <a:p>
                <a:pPr marL="342900" indent="-342900">
                  <a:buFont typeface="Arial"/>
                  <a:buChar char="•"/>
                </a:pPr>
                <a:endParaRPr lang="en-US" altLang="en-US" sz="2000" baseline="0" dirty="0">
                  <a:solidFill>
                    <a:srgbClr val="00B050"/>
                  </a:solidFill>
                  <a:latin typeface="Trebuchet MS"/>
                  <a:cs typeface="Trebuchet MS"/>
                </a:endParaRPr>
              </a:p>
            </p:txBody>
          </p:sp>
        </mc:Choice>
        <mc:Fallback xmlns="">
          <p:sp>
            <p:nvSpPr>
              <p:cNvPr id="521220" name="Text Box 4"/>
              <p:cNvSpPr txBox="1">
                <a:spLocks noRot="1" noChangeAspect="1" noMove="1" noResize="1" noEditPoints="1" noAdjustHandles="1" noChangeArrowheads="1" noChangeShapeType="1" noTextEdit="1"/>
              </p:cNvSpPr>
              <p:nvPr/>
            </p:nvSpPr>
            <p:spPr bwMode="auto">
              <a:xfrm>
                <a:off x="635535" y="1196752"/>
                <a:ext cx="8075612" cy="5155257"/>
              </a:xfrm>
              <a:prstGeom prst="rect">
                <a:avLst/>
              </a:prstGeom>
              <a:blipFill rotWithShape="1">
                <a:blip r:embed="rId3" cstate="print"/>
                <a:stretch>
                  <a:fillRect l="-755" t="-591" r="-830"/>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AU">
                    <a:noFill/>
                  </a:rPr>
                  <a:t> </a:t>
                </a:r>
              </a:p>
            </p:txBody>
          </p:sp>
        </mc:Fallback>
      </mc:AlternateContent>
      <p:sp>
        <p:nvSpPr>
          <p:cNvPr id="4" name="Rectangle 7"/>
          <p:cNvSpPr txBox="1">
            <a:spLocks noChangeArrowheads="1"/>
          </p:cNvSpPr>
          <p:nvPr/>
        </p:nvSpPr>
        <p:spPr>
          <a:xfrm>
            <a:off x="395536" y="332656"/>
            <a:ext cx="8280920" cy="707503"/>
          </a:xfrm>
          <a:prstGeom prst="rect">
            <a:avLst/>
          </a:prstGeom>
        </p:spPr>
        <p:txBody>
          <a:bodyPr vert="horz" lIns="91440" tIns="45720" rIns="91440" bIns="45720" rtlCol="0" anchor="ctr">
            <a:noAutofit/>
          </a:bodyPr>
          <a:lstStyle>
            <a:lvl1pPr algn="ctr" defTabSz="457200" rtl="0" eaLnBrk="1" fontAlgn="base" hangingPunct="1">
              <a:spcBef>
                <a:spcPct val="0"/>
              </a:spcBef>
              <a:spcAft>
                <a:spcPct val="0"/>
              </a:spcAft>
              <a:defRPr lang="en-US" sz="4000" kern="1200" cap="all" dirty="0">
                <a:solidFill>
                  <a:srgbClr val="948A54"/>
                </a:solidFill>
                <a:latin typeface="Arial"/>
                <a:ea typeface="ＭＳ Ｐゴシック" pitchFamily="34" charset="-128"/>
                <a:cs typeface="Arial"/>
              </a:defRPr>
            </a:lvl1pPr>
            <a:lvl2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a:r>
              <a:rPr lang="en-AU" sz="3200" cap="none" baseline="0" dirty="0">
                <a:solidFill>
                  <a:srgbClr val="EA0088"/>
                </a:solidFill>
                <a:latin typeface="Trebuchet MS" panose="020B0603020202020204" pitchFamily="34" charset="0"/>
              </a:rPr>
              <a:t>Example 3: Solution</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33</a:t>
            </a:fld>
            <a:endParaRPr lang="en-AU" altLang="en-US" sz="1400" b="1" baseline="0" dirty="0">
              <a:latin typeface="Trebuchet MS" pitchFamily="34" charset="0"/>
            </a:endParaRPr>
          </a:p>
        </p:txBody>
      </p:sp>
      <p:sp>
        <p:nvSpPr>
          <p:cNvPr id="6" name="AutoShape 10"/>
          <p:cNvSpPr>
            <a:spLocks noChangeArrowheads="1"/>
          </p:cNvSpPr>
          <p:nvPr/>
        </p:nvSpPr>
        <p:spPr bwMode="auto">
          <a:xfrm>
            <a:off x="7011988" y="549275"/>
            <a:ext cx="1952625" cy="360363"/>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dirty="0">
                <a:latin typeface="Tahoma" pitchFamily="34" charset="0"/>
              </a:rPr>
              <a:t>IDENTIFY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21220"/>
                                        </p:tgtEl>
                                        <p:attrNameLst>
                                          <p:attrName>style.visibility</p:attrName>
                                        </p:attrNameLst>
                                      </p:cBhvr>
                                      <p:to>
                                        <p:strVal val="visible"/>
                                      </p:to>
                                    </p:set>
                                    <p:animEffect transition="in" filter="wipe(up)">
                                      <p:cBhvr>
                                        <p:cTn id="7" dur="500"/>
                                        <p:tgtEl>
                                          <p:spTgt spid="521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20"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Text Box 2"/>
          <p:cNvSpPr txBox="1">
            <a:spLocks noChangeArrowheads="1"/>
          </p:cNvSpPr>
          <p:nvPr/>
        </p:nvSpPr>
        <p:spPr bwMode="auto">
          <a:xfrm>
            <a:off x="457200" y="1052736"/>
            <a:ext cx="8003232" cy="5463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aseline="-25000">
                <a:solidFill>
                  <a:schemeClr val="tx1"/>
                </a:solidFill>
                <a:latin typeface="Times" pitchFamily="2" charset="0"/>
                <a:ea typeface="MS PGothic" pitchFamily="34" charset="-128"/>
              </a:defRPr>
            </a:lvl1pPr>
            <a:lvl2pPr marL="800100" indent="-34290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pPr marL="355600" indent="-355600" algn="just">
              <a:spcAft>
                <a:spcPts val="600"/>
              </a:spcAft>
            </a:pPr>
            <a:r>
              <a:rPr lang="en-US" altLang="en-US" baseline="0" dirty="0">
                <a:solidFill>
                  <a:schemeClr val="accent1"/>
                </a:solidFill>
                <a:latin typeface="Trebuchet MS"/>
                <a:cs typeface="Trebuchet MS"/>
              </a:rPr>
              <a:t>Identifying the technique</a:t>
            </a:r>
          </a:p>
          <a:p>
            <a:pPr marL="355600" lvl="1" indent="-355600" algn="just">
              <a:buFont typeface="Arial" pitchFamily="34" charset="0"/>
              <a:buChar char="•"/>
            </a:pPr>
            <a:r>
              <a:rPr lang="en-US" altLang="en-US" baseline="0" dirty="0">
                <a:latin typeface="Trebuchet MS"/>
                <a:cs typeface="Trebuchet MS"/>
              </a:rPr>
              <a:t>The parameter to be estimated is (</a:t>
            </a:r>
            <a:r>
              <a:rPr lang="en-US" altLang="en-US" baseline="0" dirty="0">
                <a:latin typeface="Trebuchet MS"/>
                <a:cs typeface="Trebuchet MS"/>
                <a:sym typeface="Symbol" pitchFamily="18" charset="2"/>
              </a:rPr>
              <a:t></a:t>
            </a:r>
            <a:r>
              <a:rPr lang="en-US" altLang="en-US" dirty="0">
                <a:latin typeface="Trebuchet MS"/>
                <a:cs typeface="Trebuchet MS"/>
                <a:sym typeface="Symbol" pitchFamily="18" charset="2"/>
              </a:rPr>
              <a:t>1</a:t>
            </a:r>
            <a:r>
              <a:rPr lang="en-US" altLang="en-US" baseline="0" dirty="0">
                <a:latin typeface="Trebuchet MS"/>
                <a:cs typeface="Trebuchet MS"/>
                <a:sym typeface="Symbol" pitchFamily="18" charset="2"/>
              </a:rPr>
              <a:t> – </a:t>
            </a:r>
            <a:r>
              <a:rPr lang="en-US" altLang="en-US" dirty="0">
                <a:latin typeface="Trebuchet MS"/>
                <a:cs typeface="Trebuchet MS"/>
                <a:sym typeface="Symbol" pitchFamily="18" charset="2"/>
              </a:rPr>
              <a:t>2</a:t>
            </a:r>
            <a:r>
              <a:rPr lang="en-US" altLang="en-US" baseline="0" dirty="0">
                <a:latin typeface="Trebuchet MS"/>
                <a:cs typeface="Trebuchet MS"/>
              </a:rPr>
              <a:t>).</a:t>
            </a:r>
          </a:p>
          <a:p>
            <a:pPr marL="355600" lvl="1" indent="-355600" algn="just">
              <a:buFont typeface="Arial" pitchFamily="34" charset="0"/>
              <a:buChar char="•"/>
            </a:pPr>
            <a:r>
              <a:rPr lang="en-US" altLang="en-US" baseline="0" dirty="0">
                <a:latin typeface="Trebuchet MS"/>
                <a:cs typeface="Trebuchet MS"/>
              </a:rPr>
              <a:t>The population </a:t>
            </a:r>
            <a:r>
              <a:rPr lang="en-US" altLang="en-US" baseline="0" dirty="0">
                <a:solidFill>
                  <a:srgbClr val="00B050"/>
                </a:solidFill>
                <a:latin typeface="Trebuchet MS"/>
                <a:cs typeface="Trebuchet MS"/>
              </a:rPr>
              <a:t>variances are unknown</a:t>
            </a:r>
            <a:r>
              <a:rPr lang="en-US" altLang="en-US" baseline="0" dirty="0">
                <a:latin typeface="Trebuchet MS"/>
                <a:cs typeface="Trebuchet MS"/>
              </a:rPr>
              <a:t>. To check whether the variances are equal, calculate the values of s</a:t>
            </a:r>
            <a:r>
              <a:rPr lang="en-US" altLang="en-US" dirty="0">
                <a:latin typeface="Trebuchet MS"/>
                <a:cs typeface="Trebuchet MS"/>
              </a:rPr>
              <a:t>1</a:t>
            </a:r>
            <a:r>
              <a:rPr lang="en-US" altLang="en-US" baseline="0" dirty="0">
                <a:latin typeface="Trebuchet MS"/>
                <a:cs typeface="Trebuchet MS"/>
              </a:rPr>
              <a:t> and s</a:t>
            </a:r>
            <a:r>
              <a:rPr lang="en-US" altLang="en-US" dirty="0">
                <a:latin typeface="Trebuchet MS"/>
                <a:cs typeface="Trebuchet MS"/>
              </a:rPr>
              <a:t>2</a:t>
            </a:r>
            <a:r>
              <a:rPr lang="en-US" altLang="en-US" baseline="0" dirty="0">
                <a:latin typeface="Trebuchet MS"/>
                <a:cs typeface="Trebuchet MS"/>
              </a:rPr>
              <a:t>.</a:t>
            </a:r>
          </a:p>
          <a:p>
            <a:pPr marL="355600" lvl="1" indent="-355600" algn="just">
              <a:buFont typeface="Arial" pitchFamily="34" charset="0"/>
              <a:buChar char="•"/>
            </a:pPr>
            <a:r>
              <a:rPr lang="en-US" altLang="en-US" baseline="0" dirty="0">
                <a:latin typeface="Trebuchet MS"/>
                <a:cs typeface="Trebuchet MS"/>
              </a:rPr>
              <a:t>From the data,</a:t>
            </a:r>
          </a:p>
          <a:p>
            <a:pPr marL="355600" lvl="1" indent="-355600" algn="just">
              <a:buFont typeface="Arial" pitchFamily="34" charset="0"/>
              <a:buChar char="•"/>
            </a:pPr>
            <a:endParaRPr lang="en-US" altLang="en-US" baseline="0" dirty="0">
              <a:latin typeface="Trebuchet MS"/>
              <a:cs typeface="Trebuchet MS"/>
            </a:endParaRPr>
          </a:p>
          <a:p>
            <a:pPr marL="355600" lvl="1" indent="-355600" algn="just">
              <a:buFont typeface="Arial" pitchFamily="34" charset="0"/>
              <a:buChar char="•"/>
            </a:pPr>
            <a:endParaRPr lang="en-US" altLang="en-US" baseline="0" dirty="0">
              <a:latin typeface="Trebuchet MS"/>
              <a:cs typeface="Trebuchet MS"/>
            </a:endParaRPr>
          </a:p>
          <a:p>
            <a:pPr marL="355600" lvl="1" indent="-355600" algn="just">
              <a:buFont typeface="Arial" pitchFamily="34" charset="0"/>
              <a:buChar char="•"/>
            </a:pPr>
            <a:endParaRPr lang="en-US" altLang="en-US" baseline="0" dirty="0">
              <a:latin typeface="Trebuchet MS"/>
              <a:cs typeface="Trebuchet MS"/>
            </a:endParaRPr>
          </a:p>
          <a:p>
            <a:pPr marL="355600" lvl="1" indent="-355600" algn="just">
              <a:buFont typeface="Arial" pitchFamily="34" charset="0"/>
              <a:buChar char="•"/>
            </a:pPr>
            <a:r>
              <a:rPr lang="en-US" altLang="en-US" baseline="0" dirty="0">
                <a:latin typeface="Trebuchet MS"/>
                <a:cs typeface="Trebuchet MS"/>
              </a:rPr>
              <a:t>It appears that the </a:t>
            </a:r>
            <a:r>
              <a:rPr lang="en-US" altLang="en-US" baseline="0" dirty="0">
                <a:solidFill>
                  <a:srgbClr val="00B050"/>
                </a:solidFill>
                <a:latin typeface="Trebuchet MS"/>
                <a:cs typeface="Trebuchet MS"/>
              </a:rPr>
              <a:t>variances are </a:t>
            </a:r>
            <a:r>
              <a:rPr lang="en-US" altLang="en-US" i="1" baseline="0" dirty="0">
                <a:solidFill>
                  <a:srgbClr val="00B050"/>
                </a:solidFill>
                <a:latin typeface="Trebuchet MS"/>
                <a:cs typeface="Trebuchet MS"/>
              </a:rPr>
              <a:t>unequal</a:t>
            </a:r>
            <a:r>
              <a:rPr lang="en-US" altLang="en-US" baseline="0" dirty="0">
                <a:latin typeface="Trebuchet MS"/>
                <a:cs typeface="Trebuchet MS"/>
              </a:rPr>
              <a:t>.</a:t>
            </a:r>
          </a:p>
          <a:p>
            <a:pPr marL="355600" lvl="1" indent="-355600" algn="just">
              <a:buFont typeface="Arial" pitchFamily="34" charset="0"/>
              <a:buChar char="•"/>
            </a:pPr>
            <a:r>
              <a:rPr lang="en-US" altLang="en-US" baseline="0" dirty="0">
                <a:latin typeface="Trebuchet MS"/>
                <a:cs typeface="Trebuchet MS"/>
              </a:rPr>
              <a:t>We </a:t>
            </a:r>
            <a:r>
              <a:rPr lang="en-US" altLang="en-US" baseline="0" dirty="0">
                <a:solidFill>
                  <a:schemeClr val="tx1">
                    <a:lumMod val="75000"/>
                    <a:lumOff val="25000"/>
                  </a:schemeClr>
                </a:solidFill>
                <a:latin typeface="Trebuchet MS"/>
                <a:cs typeface="Trebuchet MS"/>
              </a:rPr>
              <a:t>use the unequal variance </a:t>
            </a:r>
            <a:r>
              <a:rPr lang="en-US" altLang="en-US" i="1" baseline="0" dirty="0">
                <a:solidFill>
                  <a:schemeClr val="tx1">
                    <a:lumMod val="75000"/>
                    <a:lumOff val="25000"/>
                  </a:schemeClr>
                </a:solidFill>
                <a:latin typeface="Trebuchet MS"/>
                <a:cs typeface="Trebuchet MS"/>
              </a:rPr>
              <a:t>t</a:t>
            </a:r>
            <a:r>
              <a:rPr lang="en-US" altLang="en-US" baseline="0" dirty="0">
                <a:solidFill>
                  <a:schemeClr val="tx1">
                    <a:lumMod val="75000"/>
                    <a:lumOff val="25000"/>
                  </a:schemeClr>
                </a:solidFill>
                <a:latin typeface="Trebuchet MS"/>
                <a:cs typeface="Trebuchet MS"/>
              </a:rPr>
              <a:t>-interval estimator </a:t>
            </a:r>
            <a:r>
              <a:rPr lang="en-US" altLang="en-US" baseline="0" dirty="0">
                <a:latin typeface="Trebuchet MS"/>
                <a:cs typeface="Trebuchet MS"/>
              </a:rPr>
              <a:t>of (</a:t>
            </a:r>
            <a:r>
              <a:rPr lang="en-US" altLang="en-US" sz="2800" baseline="0" dirty="0">
                <a:latin typeface="Trebuchet MS"/>
                <a:cs typeface="Trebuchet MS"/>
                <a:sym typeface="Symbol" pitchFamily="18" charset="2"/>
              </a:rPr>
              <a:t></a:t>
            </a:r>
            <a:r>
              <a:rPr lang="en-US" altLang="en-US" sz="2800" dirty="0">
                <a:latin typeface="Trebuchet MS"/>
                <a:cs typeface="Trebuchet MS"/>
                <a:sym typeface="Symbol" pitchFamily="18" charset="2"/>
              </a:rPr>
              <a:t>1</a:t>
            </a:r>
            <a:r>
              <a:rPr lang="en-US" altLang="en-US" sz="2800" baseline="0" dirty="0">
                <a:latin typeface="Trebuchet MS"/>
                <a:cs typeface="Trebuchet MS"/>
                <a:sym typeface="Symbol" pitchFamily="18" charset="2"/>
              </a:rPr>
              <a:t> – </a:t>
            </a:r>
            <a:r>
              <a:rPr lang="en-US" altLang="en-US" sz="2800" dirty="0">
                <a:latin typeface="Trebuchet MS"/>
                <a:cs typeface="Trebuchet MS"/>
                <a:sym typeface="Symbol" pitchFamily="18" charset="2"/>
              </a:rPr>
              <a:t>2</a:t>
            </a:r>
            <a:r>
              <a:rPr lang="en-US" altLang="en-US" baseline="0" dirty="0">
                <a:latin typeface="Trebuchet MS"/>
                <a:cs typeface="Trebuchet MS"/>
              </a:rPr>
              <a:t>) assuming that both populations are normally distributed.</a:t>
            </a:r>
          </a:p>
          <a:p>
            <a:pPr marL="355600" lvl="1" indent="-355600" algn="just">
              <a:buFont typeface="Arial" pitchFamily="34" charset="0"/>
              <a:buChar char="•"/>
            </a:pPr>
            <a:endParaRPr lang="en-US" altLang="en-US" baseline="0" dirty="0">
              <a:latin typeface="Trebuchet MS"/>
              <a:cs typeface="Trebuchet MS"/>
            </a:endParaRPr>
          </a:p>
        </p:txBody>
      </p:sp>
      <p:graphicFrame>
        <p:nvGraphicFramePr>
          <p:cNvPr id="593920" name="Object 0"/>
          <p:cNvGraphicFramePr>
            <a:graphicFrameLocks noChangeAspect="1"/>
          </p:cNvGraphicFramePr>
          <p:nvPr>
            <p:extLst>
              <p:ext uri="{D42A27DB-BD31-4B8C-83A1-F6EECF244321}">
                <p14:modId xmlns:p14="http://schemas.microsoft.com/office/powerpoint/2010/main" val="3759530619"/>
              </p:ext>
            </p:extLst>
          </p:nvPr>
        </p:nvGraphicFramePr>
        <p:xfrm>
          <a:off x="2030413" y="3491262"/>
          <a:ext cx="4125763" cy="945850"/>
        </p:xfrm>
        <a:graphic>
          <a:graphicData uri="http://schemas.openxmlformats.org/presentationml/2006/ole">
            <mc:AlternateContent xmlns:mc="http://schemas.openxmlformats.org/markup-compatibility/2006">
              <mc:Choice xmlns:v="urn:schemas-microsoft-com:vml" Requires="v">
                <p:oleObj spid="_x0000_s45160" name="Equation" r:id="rId4" imgW="1943100" imgH="469900" progId="Equation.DSMT4">
                  <p:embed/>
                </p:oleObj>
              </mc:Choice>
              <mc:Fallback>
                <p:oleObj name="Equation" r:id="rId4" imgW="1943100" imgH="469900" progId="Equation.DSMT4">
                  <p:embed/>
                  <p:pic>
                    <p:nvPicPr>
                      <p:cNvPr id="0" name="Picture 8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0413" y="3491262"/>
                        <a:ext cx="4125763" cy="945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7"/>
          <p:cNvSpPr txBox="1">
            <a:spLocks noChangeArrowheads="1"/>
          </p:cNvSpPr>
          <p:nvPr/>
        </p:nvSpPr>
        <p:spPr>
          <a:xfrm>
            <a:off x="426368" y="345233"/>
            <a:ext cx="8280920" cy="707503"/>
          </a:xfrm>
          <a:prstGeom prst="rect">
            <a:avLst/>
          </a:prstGeom>
        </p:spPr>
        <p:txBody>
          <a:bodyPr vert="horz" lIns="91440" tIns="45720" rIns="91440" bIns="45720" rtlCol="0" anchor="ctr">
            <a:noAutofit/>
          </a:bodyPr>
          <a:lstStyle>
            <a:lvl1pPr algn="ctr" defTabSz="457200" rtl="0" eaLnBrk="1" fontAlgn="base" hangingPunct="1">
              <a:spcBef>
                <a:spcPct val="0"/>
              </a:spcBef>
              <a:spcAft>
                <a:spcPct val="0"/>
              </a:spcAft>
              <a:defRPr lang="en-US" sz="4000" kern="1200" cap="all" dirty="0">
                <a:solidFill>
                  <a:srgbClr val="948A54"/>
                </a:solidFill>
                <a:latin typeface="Arial"/>
                <a:ea typeface="ＭＳ Ｐゴシック" pitchFamily="34" charset="-128"/>
                <a:cs typeface="Arial"/>
              </a:defRPr>
            </a:lvl1pPr>
            <a:lvl2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a:r>
              <a:rPr lang="en-AU" sz="3200" cap="none" baseline="0" dirty="0">
                <a:solidFill>
                  <a:srgbClr val="EA0088"/>
                </a:solidFill>
                <a:latin typeface="Trebuchet MS" panose="020B0603020202020204" pitchFamily="34" charset="0"/>
              </a:rPr>
              <a:t>Example 3: Solution…</a:t>
            </a: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34</a:t>
            </a:fld>
            <a:endParaRPr lang="en-AU" altLang="en-US" sz="1400" b="1" baseline="0" dirty="0">
              <a:latin typeface="Trebuchet MS" pitchFamily="34" charset="0"/>
            </a:endParaRPr>
          </a:p>
        </p:txBody>
      </p:sp>
      <p:sp>
        <p:nvSpPr>
          <p:cNvPr id="7" name="AutoShape 10"/>
          <p:cNvSpPr>
            <a:spLocks noChangeArrowheads="1"/>
          </p:cNvSpPr>
          <p:nvPr/>
        </p:nvSpPr>
        <p:spPr bwMode="auto">
          <a:xfrm>
            <a:off x="7011988" y="549275"/>
            <a:ext cx="1952625" cy="360363"/>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dirty="0">
                <a:latin typeface="Tahoma" pitchFamily="34" charset="0"/>
              </a:rPr>
              <a:t>IDENTIFY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5222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5939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42"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3266" name="Rectangle 2"/>
          <p:cNvSpPr>
            <a:spLocks noGrp="1" noChangeArrowheads="1"/>
          </p:cNvSpPr>
          <p:nvPr>
            <p:ph idx="1"/>
          </p:nvPr>
        </p:nvSpPr>
        <p:spPr>
          <a:xfrm>
            <a:off x="381000" y="1104528"/>
            <a:ext cx="8458200" cy="1676400"/>
          </a:xfrm>
        </p:spPr>
        <p:txBody>
          <a:bodyPr/>
          <a:lstStyle/>
          <a:p>
            <a:pPr algn="just">
              <a:buFontTx/>
              <a:buNone/>
            </a:pPr>
            <a:r>
              <a:rPr lang="en-US" altLang="en-US" sz="2400" dirty="0">
                <a:solidFill>
                  <a:schemeClr val="accent2"/>
                </a:solidFill>
                <a:latin typeface="Trebuchet MS" panose="020B0603020202020204" pitchFamily="34" charset="0"/>
              </a:rPr>
              <a:t>Solving by hand</a:t>
            </a:r>
          </a:p>
          <a:p>
            <a:pPr marL="0" lvl="1" indent="0" algn="just">
              <a:buNone/>
            </a:pPr>
            <a:r>
              <a:rPr lang="en-US" altLang="en-US" sz="2400" dirty="0">
                <a:latin typeface="Trebuchet MS" panose="020B0603020202020204" pitchFamily="34" charset="0"/>
              </a:rPr>
              <a:t>The </a:t>
            </a:r>
            <a:r>
              <a:rPr lang="en-US" altLang="en-US" sz="2400" dirty="0">
                <a:solidFill>
                  <a:schemeClr val="tx1">
                    <a:lumMod val="75000"/>
                    <a:lumOff val="25000"/>
                  </a:schemeClr>
                </a:solidFill>
                <a:latin typeface="Trebuchet MS" panose="020B0603020202020204" pitchFamily="34" charset="0"/>
              </a:rPr>
              <a:t>unequal variance </a:t>
            </a:r>
            <a:r>
              <a:rPr lang="en-US" altLang="en-US" sz="2400" i="1" dirty="0">
                <a:solidFill>
                  <a:schemeClr val="tx1">
                    <a:lumMod val="75000"/>
                    <a:lumOff val="25000"/>
                  </a:schemeClr>
                </a:solidFill>
                <a:latin typeface="Trebuchet MS" panose="020B0603020202020204" pitchFamily="34" charset="0"/>
              </a:rPr>
              <a:t>t</a:t>
            </a:r>
            <a:r>
              <a:rPr lang="en-US" altLang="en-US" sz="2400" dirty="0">
                <a:solidFill>
                  <a:schemeClr val="tx1">
                    <a:lumMod val="75000"/>
                    <a:lumOff val="25000"/>
                  </a:schemeClr>
                </a:solidFill>
                <a:latin typeface="Trebuchet MS" panose="020B0603020202020204" pitchFamily="34" charset="0"/>
              </a:rPr>
              <a:t>-interval estimator </a:t>
            </a:r>
            <a:r>
              <a:rPr lang="en-US" altLang="en-US" sz="2400" dirty="0">
                <a:latin typeface="Trebuchet MS" panose="020B0603020202020204" pitchFamily="34" charset="0"/>
              </a:rPr>
              <a:t>for the difference between two means (</a:t>
            </a:r>
            <a:r>
              <a:rPr lang="en-US" altLang="en-US" sz="2400" dirty="0">
                <a:latin typeface="Trebuchet MS" panose="020B0603020202020204" pitchFamily="34" charset="0"/>
                <a:sym typeface="Symbol" pitchFamily="18" charset="2"/>
              </a:rPr>
              <a:t></a:t>
            </a:r>
            <a:r>
              <a:rPr lang="en-US" altLang="en-US" sz="2400" baseline="-25000" dirty="0">
                <a:latin typeface="Trebuchet MS" panose="020B0603020202020204" pitchFamily="34" charset="0"/>
                <a:sym typeface="Symbol" pitchFamily="18" charset="2"/>
              </a:rPr>
              <a:t>1</a:t>
            </a:r>
            <a:r>
              <a:rPr lang="en-US" altLang="en-US" sz="2400" dirty="0">
                <a:latin typeface="Trebuchet MS" panose="020B0603020202020204" pitchFamily="34" charset="0"/>
                <a:sym typeface="Symbol" pitchFamily="18" charset="2"/>
              </a:rPr>
              <a:t> – </a:t>
            </a:r>
            <a:r>
              <a:rPr lang="en-US" altLang="en-US" sz="2400" baseline="-25000" dirty="0">
                <a:latin typeface="Trebuchet MS" panose="020B0603020202020204" pitchFamily="34" charset="0"/>
                <a:sym typeface="Symbol" pitchFamily="18" charset="2"/>
              </a:rPr>
              <a:t>2</a:t>
            </a:r>
            <a:r>
              <a:rPr lang="en-US" altLang="en-US" sz="2400" dirty="0">
                <a:latin typeface="Trebuchet MS" panose="020B0603020202020204" pitchFamily="34" charset="0"/>
              </a:rPr>
              <a:t>) is</a:t>
            </a:r>
          </a:p>
        </p:txBody>
      </p:sp>
      <p:graphicFrame>
        <p:nvGraphicFramePr>
          <p:cNvPr id="523267" name="Object 3"/>
          <p:cNvGraphicFramePr>
            <a:graphicFrameLocks noChangeAspect="1"/>
          </p:cNvGraphicFramePr>
          <p:nvPr>
            <p:extLst>
              <p:ext uri="{D42A27DB-BD31-4B8C-83A1-F6EECF244321}">
                <p14:modId xmlns:p14="http://schemas.microsoft.com/office/powerpoint/2010/main" val="1710362674"/>
              </p:ext>
            </p:extLst>
          </p:nvPr>
        </p:nvGraphicFramePr>
        <p:xfrm>
          <a:off x="1208088" y="2540174"/>
          <a:ext cx="4804072" cy="1032842"/>
        </p:xfrm>
        <a:graphic>
          <a:graphicData uri="http://schemas.openxmlformats.org/presentationml/2006/ole">
            <mc:AlternateContent xmlns:mc="http://schemas.openxmlformats.org/markup-compatibility/2006">
              <mc:Choice xmlns:v="urn:schemas-microsoft-com:vml" Requires="v">
                <p:oleObj spid="_x0000_s47302" name="Equation" r:id="rId4" imgW="2413000" imgH="546100" progId="Equation.DSMT4">
                  <p:embed/>
                </p:oleObj>
              </mc:Choice>
              <mc:Fallback>
                <p:oleObj name="Equation" r:id="rId4" imgW="2413000" imgH="546100" progId="Equation.DSMT4">
                  <p:embed/>
                  <p:pic>
                    <p:nvPicPr>
                      <p:cNvPr id="0" name="Picture 1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8088" y="2540174"/>
                        <a:ext cx="4804072" cy="10328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3268" name="Object 4"/>
          <p:cNvGraphicFramePr>
            <a:graphicFrameLocks noChangeAspect="1"/>
          </p:cNvGraphicFramePr>
          <p:nvPr>
            <p:extLst>
              <p:ext uri="{D42A27DB-BD31-4B8C-83A1-F6EECF244321}">
                <p14:modId xmlns:p14="http://schemas.microsoft.com/office/powerpoint/2010/main" val="4020466808"/>
              </p:ext>
            </p:extLst>
          </p:nvPr>
        </p:nvGraphicFramePr>
        <p:xfrm>
          <a:off x="1550988" y="3861048"/>
          <a:ext cx="4965228" cy="1765088"/>
        </p:xfrm>
        <a:graphic>
          <a:graphicData uri="http://schemas.openxmlformats.org/presentationml/2006/ole">
            <mc:AlternateContent xmlns:mc="http://schemas.openxmlformats.org/markup-compatibility/2006">
              <mc:Choice xmlns:v="urn:schemas-microsoft-com:vml" Requires="v">
                <p:oleObj spid="_x0000_s47303" name="Equation" r:id="rId6" imgW="2425700" imgH="863600" progId="Equation.DSMT4">
                  <p:embed/>
                </p:oleObj>
              </mc:Choice>
              <mc:Fallback>
                <p:oleObj name="Equation" r:id="rId6" imgW="2425700" imgH="863600" progId="Equation.DSMT4">
                  <p:embed/>
                  <p:pic>
                    <p:nvPicPr>
                      <p:cNvPr id="0" name="Picture 16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0988" y="3861048"/>
                        <a:ext cx="4965228" cy="1765088"/>
                      </a:xfrm>
                      <a:prstGeom prst="rect">
                        <a:avLst/>
                      </a:prstGeom>
                      <a:solidFill>
                        <a:srgbClr val="F5E2ED"/>
                      </a:solidFill>
                      <a:ln w="9525">
                        <a:solidFill>
                          <a:schemeClr val="tx1"/>
                        </a:solidFill>
                        <a:miter lim="800000"/>
                        <a:headEnd/>
                        <a:tailEnd/>
                      </a:ln>
                    </p:spPr>
                  </p:pic>
                </p:oleObj>
              </mc:Fallback>
            </mc:AlternateContent>
          </a:graphicData>
        </a:graphic>
      </p:graphicFrame>
      <p:sp>
        <p:nvSpPr>
          <p:cNvPr id="6" name="Rectangle 7"/>
          <p:cNvSpPr txBox="1">
            <a:spLocks noChangeArrowheads="1"/>
          </p:cNvSpPr>
          <p:nvPr/>
        </p:nvSpPr>
        <p:spPr>
          <a:xfrm>
            <a:off x="426368" y="345233"/>
            <a:ext cx="8280920" cy="707503"/>
          </a:xfrm>
          <a:prstGeom prst="rect">
            <a:avLst/>
          </a:prstGeom>
        </p:spPr>
        <p:txBody>
          <a:bodyPr vert="horz" lIns="91440" tIns="45720" rIns="91440" bIns="45720" rtlCol="0" anchor="ctr">
            <a:noAutofit/>
          </a:bodyPr>
          <a:lstStyle>
            <a:lvl1pPr algn="ctr" defTabSz="457200" rtl="0" eaLnBrk="1" fontAlgn="base" hangingPunct="1">
              <a:spcBef>
                <a:spcPct val="0"/>
              </a:spcBef>
              <a:spcAft>
                <a:spcPct val="0"/>
              </a:spcAft>
              <a:defRPr lang="en-US" sz="4000" kern="1200" cap="all" dirty="0">
                <a:solidFill>
                  <a:srgbClr val="948A54"/>
                </a:solidFill>
                <a:latin typeface="Arial"/>
                <a:ea typeface="ＭＳ Ｐゴシック" pitchFamily="34" charset="-128"/>
                <a:cs typeface="Arial"/>
              </a:defRPr>
            </a:lvl1pPr>
            <a:lvl2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a:r>
              <a:rPr lang="en-AU" sz="3200" cap="none" baseline="0" dirty="0">
                <a:solidFill>
                  <a:srgbClr val="EA0088"/>
                </a:solidFill>
                <a:latin typeface="Trebuchet MS" panose="020B0603020202020204" pitchFamily="34" charset="0"/>
              </a:rPr>
              <a:t>Example 3: Solution…</a:t>
            </a:r>
          </a:p>
        </p:txBody>
      </p:sp>
      <p:sp>
        <p:nvSpPr>
          <p:cNvPr id="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35</a:t>
            </a:fld>
            <a:endParaRPr lang="en-AU" altLang="en-US" sz="1400" b="1" baseline="0" dirty="0">
              <a:latin typeface="Trebuchet MS" pitchFamily="34" charset="0"/>
            </a:endParaRPr>
          </a:p>
        </p:txBody>
      </p:sp>
      <p:sp>
        <p:nvSpPr>
          <p:cNvPr id="8" name="AutoShape 73"/>
          <p:cNvSpPr>
            <a:spLocks noChangeArrowheads="1"/>
          </p:cNvSpPr>
          <p:nvPr/>
        </p:nvSpPr>
        <p:spPr bwMode="auto">
          <a:xfrm>
            <a:off x="6442075" y="549275"/>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a:latin typeface="Tahoma" pitchFamily="34" charset="0"/>
                <a:cs typeface="Tahoma" pitchFamily="34" charset="0"/>
              </a:rPr>
              <a:t>COMPUTE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23266">
                                            <p:txEl>
                                              <p:pRg st="0" end="0"/>
                                            </p:txEl>
                                          </p:spTgt>
                                        </p:tgtEl>
                                        <p:attrNameLst>
                                          <p:attrName>style.visibility</p:attrName>
                                        </p:attrNameLst>
                                      </p:cBhvr>
                                      <p:to>
                                        <p:strVal val="visible"/>
                                      </p:to>
                                    </p:set>
                                    <p:anim to="" calcmode="lin" valueType="num">
                                      <p:cBhvr>
                                        <p:cTn id="7" dur="1" fill="hold"/>
                                        <p:tgtEl>
                                          <p:spTgt spid="523266">
                                            <p:txEl>
                                              <p:pRg st="0" end="0"/>
                                            </p:txEl>
                                          </p:spTgt>
                                        </p:tgtEl>
                                        <p:attrNameLst>
                                          <p:attrName/>
                                        </p:attrNameLst>
                                      </p:cBhvr>
                                    </p:anim>
                                  </p:childTnLst>
                                </p:cTn>
                              </p:par>
                              <p:par>
                                <p:cTn id="8" presetID="24" presetClass="entr" presetSubtype="0" fill="hold" grpId="0" nodeType="withEffect">
                                  <p:stCondLst>
                                    <p:cond delay="0"/>
                                  </p:stCondLst>
                                  <p:childTnLst>
                                    <p:set>
                                      <p:cBhvr>
                                        <p:cTn id="9" dur="1" fill="hold">
                                          <p:stCondLst>
                                            <p:cond delay="499"/>
                                          </p:stCondLst>
                                        </p:cTn>
                                        <p:tgtEl>
                                          <p:spTgt spid="523266">
                                            <p:txEl>
                                              <p:pRg st="1" end="1"/>
                                            </p:txEl>
                                          </p:spTgt>
                                        </p:tgtEl>
                                        <p:attrNameLst>
                                          <p:attrName>style.visibility</p:attrName>
                                        </p:attrNameLst>
                                      </p:cBhvr>
                                      <p:to>
                                        <p:strVal val="visible"/>
                                      </p:to>
                                    </p:set>
                                    <p:anim to="" calcmode="lin" valueType="num">
                                      <p:cBhvr>
                                        <p:cTn id="10" dur="1" fill="hold"/>
                                        <p:tgtEl>
                                          <p:spTgt spid="523266">
                                            <p:txEl>
                                              <p:pRg st="1" end="1"/>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23267"/>
                                        </p:tgtEl>
                                        <p:attrNameLst>
                                          <p:attrName>style.visibility</p:attrName>
                                        </p:attrNameLst>
                                      </p:cBhvr>
                                      <p:to>
                                        <p:strVal val="visible"/>
                                      </p:to>
                                    </p:set>
                                  </p:childTnLst>
                                </p:cTn>
                              </p:par>
                            </p:childTnLst>
                          </p:cTn>
                        </p:par>
                        <p:par>
                          <p:cTn id="15" fill="hold" nodeType="afterGroup">
                            <p:stCondLst>
                              <p:cond delay="500"/>
                            </p:stCondLst>
                            <p:childTnLst>
                              <p:par>
                                <p:cTn id="16" presetID="22" presetClass="entr" presetSubtype="1" fill="hold" nodeType="afterEffect">
                                  <p:stCondLst>
                                    <p:cond delay="1000"/>
                                  </p:stCondLst>
                                  <p:childTnLst>
                                    <p:set>
                                      <p:cBhvr>
                                        <p:cTn id="17" dur="1" fill="hold">
                                          <p:stCondLst>
                                            <p:cond delay="0"/>
                                          </p:stCondLst>
                                        </p:cTn>
                                        <p:tgtEl>
                                          <p:spTgt spid="523268"/>
                                        </p:tgtEl>
                                        <p:attrNameLst>
                                          <p:attrName>style.visibility</p:attrName>
                                        </p:attrNameLst>
                                      </p:cBhvr>
                                      <p:to>
                                        <p:strVal val="visible"/>
                                      </p:to>
                                    </p:set>
                                    <p:animEffect transition="in" filter="wipe(up)">
                                      <p:cBhvr>
                                        <p:cTn id="18" dur="500"/>
                                        <p:tgtEl>
                                          <p:spTgt spid="523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6"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idx="1"/>
          </p:nvPr>
        </p:nvSpPr>
        <p:spPr>
          <a:xfrm>
            <a:off x="690228" y="1124744"/>
            <a:ext cx="8202252" cy="1295400"/>
          </a:xfrm>
        </p:spPr>
        <p:txBody>
          <a:bodyPr/>
          <a:lstStyle/>
          <a:p>
            <a:pPr marL="0" lvl="1" indent="0" algn="just">
              <a:buNone/>
            </a:pPr>
            <a:r>
              <a:rPr lang="en-US" altLang="en-US" sz="2400" dirty="0">
                <a:latin typeface="Trebuchet MS" panose="020B0603020202020204" pitchFamily="34" charset="0"/>
              </a:rPr>
              <a:t>A 95% confidence interval estimator for the difference between the two means (</a:t>
            </a:r>
            <a:r>
              <a:rPr lang="en-US" altLang="en-US" sz="2400" dirty="0">
                <a:latin typeface="Trebuchet MS" panose="020B0603020202020204" pitchFamily="34" charset="0"/>
                <a:sym typeface="Symbol" pitchFamily="18" charset="2"/>
              </a:rPr>
              <a:t></a:t>
            </a:r>
            <a:r>
              <a:rPr lang="en-US" altLang="en-US" sz="2400" baseline="-25000" dirty="0">
                <a:latin typeface="Trebuchet MS" panose="020B0603020202020204" pitchFamily="34" charset="0"/>
                <a:sym typeface="Symbol" pitchFamily="18" charset="2"/>
              </a:rPr>
              <a:t>1</a:t>
            </a:r>
            <a:r>
              <a:rPr lang="en-US" altLang="en-US" sz="2400" dirty="0">
                <a:latin typeface="Trebuchet MS" panose="020B0603020202020204" pitchFamily="34" charset="0"/>
                <a:sym typeface="Symbol" pitchFamily="18" charset="2"/>
              </a:rPr>
              <a:t> – </a:t>
            </a:r>
            <a:r>
              <a:rPr lang="en-US" altLang="en-US" sz="2400" baseline="-25000" dirty="0">
                <a:latin typeface="Trebuchet MS" panose="020B0603020202020204" pitchFamily="34" charset="0"/>
                <a:sym typeface="Symbol" pitchFamily="18" charset="2"/>
              </a:rPr>
              <a:t>2</a:t>
            </a:r>
            <a:r>
              <a:rPr lang="en-US" altLang="en-US" sz="2400" dirty="0">
                <a:latin typeface="Trebuchet MS" panose="020B0603020202020204" pitchFamily="34" charset="0"/>
              </a:rPr>
              <a:t>) is</a:t>
            </a:r>
          </a:p>
          <a:p>
            <a:pPr marL="0" lvl="1" indent="0" algn="just">
              <a:buNone/>
            </a:pPr>
            <a:endParaRPr lang="en-US" altLang="en-US" sz="2400" dirty="0">
              <a:latin typeface="Verdana" pitchFamily="34" charset="0"/>
              <a:cs typeface="Arial" pitchFamily="34" charset="0"/>
            </a:endParaRPr>
          </a:p>
          <a:p>
            <a:pPr marL="0" lvl="1" indent="0" algn="just">
              <a:buNone/>
            </a:pPr>
            <a:endParaRPr lang="en-US" altLang="en-US" sz="2400" dirty="0">
              <a:latin typeface="Verdana" pitchFamily="34" charset="0"/>
              <a:cs typeface="Arial" pitchFamily="34" charset="0"/>
            </a:endParaRPr>
          </a:p>
          <a:p>
            <a:pPr marL="0" lvl="1" indent="0" algn="just">
              <a:buNone/>
            </a:pPr>
            <a:endParaRPr lang="en-US" altLang="en-US" sz="2400" dirty="0">
              <a:latin typeface="Verdana" pitchFamily="34" charset="0"/>
              <a:cs typeface="Arial" pitchFamily="34" charset="0"/>
            </a:endParaRPr>
          </a:p>
          <a:p>
            <a:pPr marL="0" lvl="1" indent="0" algn="just">
              <a:buNone/>
            </a:pPr>
            <a:endParaRPr lang="en-US" altLang="en-US" sz="2400" dirty="0">
              <a:latin typeface="Verdana" pitchFamily="34" charset="0"/>
              <a:cs typeface="Arial" pitchFamily="34" charset="0"/>
            </a:endParaRPr>
          </a:p>
          <a:p>
            <a:pPr marL="0" lvl="1" indent="0" algn="just">
              <a:buNone/>
            </a:pPr>
            <a:endParaRPr lang="en-US" altLang="en-US" sz="2400" dirty="0">
              <a:latin typeface="Verdana" pitchFamily="34" charset="0"/>
              <a:cs typeface="Arial" pitchFamily="34" charset="0"/>
            </a:endParaRPr>
          </a:p>
          <a:p>
            <a:pPr marL="0" lvl="1" indent="0" algn="just">
              <a:buNone/>
            </a:pPr>
            <a:endParaRPr lang="en-US" altLang="en-US" sz="2400" dirty="0">
              <a:latin typeface="Verdana" pitchFamily="34" charset="0"/>
              <a:cs typeface="Arial" pitchFamily="34" charset="0"/>
            </a:endParaRPr>
          </a:p>
          <a:p>
            <a:pPr marL="0" lvl="1" indent="0" algn="just">
              <a:buNone/>
            </a:pPr>
            <a:endParaRPr lang="en-US" altLang="en-US" sz="2400" dirty="0">
              <a:latin typeface="Verdana" pitchFamily="34" charset="0"/>
              <a:cs typeface="Arial" pitchFamily="34" charset="0"/>
            </a:endParaRPr>
          </a:p>
          <a:p>
            <a:pPr marL="0" lvl="1" indent="0" algn="just">
              <a:buNone/>
            </a:pPr>
            <a:endParaRPr lang="en-US" altLang="en-US" sz="2400" dirty="0">
              <a:latin typeface="Verdana" pitchFamily="34" charset="0"/>
              <a:cs typeface="Arial" pitchFamily="34" charset="0"/>
            </a:endParaRPr>
          </a:p>
          <a:p>
            <a:pPr marL="0" lvl="1" indent="0" algn="just">
              <a:buNone/>
            </a:pPr>
            <a:r>
              <a:rPr lang="en-US" altLang="en-US" sz="2400" dirty="0">
                <a:latin typeface="Trebuchet MS"/>
                <a:cs typeface="Trebuchet MS"/>
              </a:rPr>
              <a:t>	LCL = -493.65, UCL = -28.75</a:t>
            </a:r>
          </a:p>
          <a:p>
            <a:pPr marL="0" lvl="1" indent="0" algn="just">
              <a:buNone/>
            </a:pPr>
            <a:endParaRPr lang="en-US" altLang="en-US" sz="2400" dirty="0">
              <a:latin typeface="Trebuchet MS" panose="020B0603020202020204" pitchFamily="34" charset="0"/>
            </a:endParaRPr>
          </a:p>
        </p:txBody>
      </p:sp>
      <p:graphicFrame>
        <p:nvGraphicFramePr>
          <p:cNvPr id="49155" name="Object 3"/>
          <p:cNvGraphicFramePr>
            <a:graphicFrameLocks noChangeAspect="1"/>
          </p:cNvGraphicFramePr>
          <p:nvPr>
            <p:extLst>
              <p:ext uri="{D42A27DB-BD31-4B8C-83A1-F6EECF244321}">
                <p14:modId xmlns:p14="http://schemas.microsoft.com/office/powerpoint/2010/main" val="2003052542"/>
              </p:ext>
            </p:extLst>
          </p:nvPr>
        </p:nvGraphicFramePr>
        <p:xfrm>
          <a:off x="539553" y="2019608"/>
          <a:ext cx="6336704" cy="2948763"/>
        </p:xfrm>
        <a:graphic>
          <a:graphicData uri="http://schemas.openxmlformats.org/presentationml/2006/ole">
            <mc:AlternateContent xmlns:mc="http://schemas.openxmlformats.org/markup-compatibility/2006">
              <mc:Choice xmlns:v="urn:schemas-microsoft-com:vml" Requires="v">
                <p:oleObj spid="_x0000_s49257" name="Equation" r:id="rId4" imgW="2895600" imgH="1422400" progId="Equation.DSMT4">
                  <p:embed/>
                </p:oleObj>
              </mc:Choice>
              <mc:Fallback>
                <p:oleObj name="Equation" r:id="rId4" imgW="2895600" imgH="1422400" progId="Equation.DSMT4">
                  <p:embed/>
                  <p:pic>
                    <p:nvPicPr>
                      <p:cNvPr id="0" name="Picture 8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3" y="2019608"/>
                        <a:ext cx="6336704" cy="2948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56" name="Rectangle 2"/>
          <p:cNvSpPr txBox="1">
            <a:spLocks noChangeArrowheads="1"/>
          </p:cNvSpPr>
          <p:nvPr/>
        </p:nvSpPr>
        <p:spPr bwMode="auto">
          <a:xfrm>
            <a:off x="684213" y="5562600"/>
            <a:ext cx="7772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457200">
              <a:defRPr sz="2400" baseline="-25000">
                <a:solidFill>
                  <a:schemeClr val="tx1"/>
                </a:solidFill>
                <a:latin typeface="Times" pitchFamily="2" charset="0"/>
                <a:ea typeface="MS PGothic" pitchFamily="34" charset="-128"/>
              </a:defRPr>
            </a:lvl1pPr>
            <a:lvl2pPr defTabSz="457200">
              <a:defRPr sz="2400" baseline="-25000">
                <a:solidFill>
                  <a:schemeClr val="tx1"/>
                </a:solidFill>
                <a:latin typeface="Times" pitchFamily="2" charset="0"/>
                <a:ea typeface="MS PGothic" pitchFamily="34" charset="-128"/>
              </a:defRPr>
            </a:lvl2pPr>
            <a:lvl3pPr marL="1143000" indent="-228600" defTabSz="457200">
              <a:defRPr sz="2400" baseline="-25000">
                <a:solidFill>
                  <a:schemeClr val="tx1"/>
                </a:solidFill>
                <a:latin typeface="Times" pitchFamily="2" charset="0"/>
                <a:ea typeface="MS PGothic" pitchFamily="34" charset="-128"/>
              </a:defRPr>
            </a:lvl3pPr>
            <a:lvl4pPr marL="1600200" indent="-228600" defTabSz="457200">
              <a:defRPr sz="2400" baseline="-25000">
                <a:solidFill>
                  <a:schemeClr val="tx1"/>
                </a:solidFill>
                <a:latin typeface="Times" pitchFamily="2" charset="0"/>
                <a:ea typeface="MS PGothic" pitchFamily="34" charset="-128"/>
              </a:defRPr>
            </a:lvl4pPr>
            <a:lvl5pPr marL="2057400" indent="-228600" defTabSz="457200">
              <a:defRPr sz="2400" baseline="-25000">
                <a:solidFill>
                  <a:schemeClr val="tx1"/>
                </a:solidFill>
                <a:latin typeface="Times" pitchFamily="2" charset="0"/>
                <a:ea typeface="MS PGothic" pitchFamily="34" charset="-128"/>
              </a:defRPr>
            </a:lvl5pPr>
            <a:lvl6pPr marL="2514600" indent="-228600" defTabSz="4572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defTabSz="4572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defTabSz="4572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defTabSz="4572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pPr lvl="1" eaLnBrk="1" hangingPunct="1">
              <a:spcBef>
                <a:spcPct val="20000"/>
              </a:spcBef>
              <a:buFont typeface="Arial" pitchFamily="34" charset="0"/>
              <a:buNone/>
            </a:pPr>
            <a:endParaRPr lang="en-US" altLang="en-US" sz="2800" baseline="0" dirty="0">
              <a:latin typeface="Verdana" pitchFamily="34" charset="0"/>
              <a:cs typeface="Arial" pitchFamily="34" charset="0"/>
            </a:endParaRPr>
          </a:p>
        </p:txBody>
      </p:sp>
      <p:sp>
        <p:nvSpPr>
          <p:cNvPr id="6" name="Rectangle 7"/>
          <p:cNvSpPr txBox="1">
            <a:spLocks noChangeArrowheads="1"/>
          </p:cNvSpPr>
          <p:nvPr/>
        </p:nvSpPr>
        <p:spPr>
          <a:xfrm>
            <a:off x="426368" y="345233"/>
            <a:ext cx="8280920" cy="707503"/>
          </a:xfrm>
          <a:prstGeom prst="rect">
            <a:avLst/>
          </a:prstGeom>
        </p:spPr>
        <p:txBody>
          <a:bodyPr vert="horz" lIns="91440" tIns="45720" rIns="91440" bIns="45720" rtlCol="0" anchor="ctr">
            <a:noAutofit/>
          </a:bodyPr>
          <a:lstStyle>
            <a:lvl1pPr algn="ctr" defTabSz="457200" rtl="0" eaLnBrk="1" fontAlgn="base" hangingPunct="1">
              <a:spcBef>
                <a:spcPct val="0"/>
              </a:spcBef>
              <a:spcAft>
                <a:spcPct val="0"/>
              </a:spcAft>
              <a:defRPr lang="en-US" sz="4000" kern="1200" cap="all" dirty="0">
                <a:solidFill>
                  <a:srgbClr val="948A54"/>
                </a:solidFill>
                <a:latin typeface="Arial"/>
                <a:ea typeface="ＭＳ Ｐゴシック" pitchFamily="34" charset="-128"/>
                <a:cs typeface="Arial"/>
              </a:defRPr>
            </a:lvl1pPr>
            <a:lvl2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a:r>
              <a:rPr lang="en-AU" sz="3200" cap="none" baseline="0" dirty="0">
                <a:solidFill>
                  <a:srgbClr val="EA0088"/>
                </a:solidFill>
                <a:latin typeface="Trebuchet MS" panose="020B0603020202020204" pitchFamily="34" charset="0"/>
              </a:rPr>
              <a:t>Example 3: Solution…</a:t>
            </a:r>
          </a:p>
        </p:txBody>
      </p:sp>
      <p:sp>
        <p:nvSpPr>
          <p:cNvPr id="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36</a:t>
            </a:fld>
            <a:endParaRPr lang="en-AU" altLang="en-US" sz="1400" b="1" baseline="0" dirty="0">
              <a:latin typeface="Trebuchet MS" pitchFamily="34" charset="0"/>
            </a:endParaRPr>
          </a:p>
        </p:txBody>
      </p:sp>
      <p:sp>
        <p:nvSpPr>
          <p:cNvPr id="8" name="AutoShape 73"/>
          <p:cNvSpPr>
            <a:spLocks noChangeArrowheads="1"/>
          </p:cNvSpPr>
          <p:nvPr/>
        </p:nvSpPr>
        <p:spPr bwMode="auto">
          <a:xfrm>
            <a:off x="6442075" y="549275"/>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a:latin typeface="Tahoma" pitchFamily="34" charset="0"/>
                <a:cs typeface="Tahoma" pitchFamily="34" charset="0"/>
              </a:rPr>
              <a:t>COMPUTE</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Content Placeholder 2"/>
          <p:cNvSpPr>
            <a:spLocks noGrp="1"/>
          </p:cNvSpPr>
          <p:nvPr>
            <p:ph idx="1"/>
          </p:nvPr>
        </p:nvSpPr>
        <p:spPr>
          <a:xfrm>
            <a:off x="457535" y="1340768"/>
            <a:ext cx="8001000" cy="4297363"/>
          </a:xfrm>
        </p:spPr>
        <p:txBody>
          <a:bodyPr/>
          <a:lstStyle/>
          <a:p>
            <a:pPr marL="0" indent="0" algn="just">
              <a:spcAft>
                <a:spcPts val="600"/>
              </a:spcAft>
              <a:buNone/>
            </a:pPr>
            <a:r>
              <a:rPr lang="en-US" altLang="en-US" sz="2400" dirty="0">
                <a:solidFill>
                  <a:schemeClr val="accent1"/>
                </a:solidFill>
                <a:latin typeface="Trebuchet MS" panose="020B0603020202020204" pitchFamily="34" charset="0"/>
              </a:rPr>
              <a:t>Interpretation of the results</a:t>
            </a:r>
          </a:p>
          <a:p>
            <a:pPr marL="0" indent="0" algn="just">
              <a:spcAft>
                <a:spcPts val="1200"/>
              </a:spcAft>
              <a:buNone/>
            </a:pPr>
            <a:r>
              <a:rPr lang="en-US" altLang="en-US" sz="2400" dirty="0">
                <a:latin typeface="Trebuchet MS" panose="020B0603020202020204" pitchFamily="34" charset="0"/>
              </a:rPr>
              <a:t>The difference in mean kilojoule intake between consumers and non-consumers is estimated to fall between −493.65 and −28.75. </a:t>
            </a:r>
          </a:p>
          <a:p>
            <a:pPr marL="0" indent="0" algn="just">
              <a:buNone/>
            </a:pPr>
            <a:r>
              <a:rPr lang="en-US" altLang="en-US" sz="2400" dirty="0">
                <a:latin typeface="Trebuchet MS" panose="020B0603020202020204" pitchFamily="34" charset="0"/>
              </a:rPr>
              <a:t>That is, we estimate that non-consumers of high-</a:t>
            </a:r>
            <a:r>
              <a:rPr lang="en-US" altLang="en-US" sz="2400" dirty="0" err="1">
                <a:latin typeface="Trebuchet MS" panose="020B0603020202020204" pitchFamily="34" charset="0"/>
              </a:rPr>
              <a:t>fibre</a:t>
            </a:r>
            <a:r>
              <a:rPr lang="en-US" altLang="en-US" sz="2400" dirty="0">
                <a:latin typeface="Trebuchet MS" panose="020B0603020202020204" pitchFamily="34" charset="0"/>
              </a:rPr>
              <a:t> cereal eat an average of between 29 and 494 kilojoules more than do consumers.</a:t>
            </a:r>
          </a:p>
        </p:txBody>
      </p:sp>
      <p:sp>
        <p:nvSpPr>
          <p:cNvPr id="4" name="Rectangle 7"/>
          <p:cNvSpPr txBox="1">
            <a:spLocks noChangeArrowheads="1"/>
          </p:cNvSpPr>
          <p:nvPr/>
        </p:nvSpPr>
        <p:spPr>
          <a:xfrm>
            <a:off x="426368" y="345233"/>
            <a:ext cx="8280920" cy="707503"/>
          </a:xfrm>
          <a:prstGeom prst="rect">
            <a:avLst/>
          </a:prstGeom>
        </p:spPr>
        <p:txBody>
          <a:bodyPr vert="horz" lIns="91440" tIns="45720" rIns="91440" bIns="45720" rtlCol="0" anchor="ctr">
            <a:noAutofit/>
          </a:bodyPr>
          <a:lstStyle>
            <a:lvl1pPr algn="ctr" defTabSz="457200" rtl="0" eaLnBrk="1" fontAlgn="base" hangingPunct="1">
              <a:spcBef>
                <a:spcPct val="0"/>
              </a:spcBef>
              <a:spcAft>
                <a:spcPct val="0"/>
              </a:spcAft>
              <a:defRPr lang="en-US" sz="4000" kern="1200" cap="all" dirty="0">
                <a:solidFill>
                  <a:srgbClr val="948A54"/>
                </a:solidFill>
                <a:latin typeface="Arial"/>
                <a:ea typeface="ＭＳ Ｐゴシック" pitchFamily="34" charset="-128"/>
                <a:cs typeface="Arial"/>
              </a:defRPr>
            </a:lvl1pPr>
            <a:lvl2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a:r>
              <a:rPr lang="en-AU" sz="3200" cap="none" baseline="0" dirty="0">
                <a:solidFill>
                  <a:srgbClr val="EA0088"/>
                </a:solidFill>
                <a:latin typeface="Trebuchet MS" panose="020B0603020202020204" pitchFamily="34" charset="0"/>
              </a:rPr>
              <a:t>Example 3: Solution…</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37</a:t>
            </a:fld>
            <a:endParaRPr lang="en-AU" altLang="en-US" sz="1400" b="1" baseline="0" dirty="0">
              <a:latin typeface="Trebuchet MS" pitchFamily="34" charset="0"/>
            </a:endParaRPr>
          </a:p>
        </p:txBody>
      </p:sp>
      <p:sp>
        <p:nvSpPr>
          <p:cNvPr id="6" name="AutoShape 73"/>
          <p:cNvSpPr>
            <a:spLocks noChangeArrowheads="1"/>
          </p:cNvSpPr>
          <p:nvPr/>
        </p:nvSpPr>
        <p:spPr bwMode="auto">
          <a:xfrm>
            <a:off x="6442075" y="549275"/>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dirty="0">
                <a:latin typeface="Tahoma" pitchFamily="34" charset="0"/>
                <a:cs typeface="Tahoma" pitchFamily="34" charset="0"/>
              </a:rPr>
              <a:t>INTERPRET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ChangeArrowheads="1"/>
          </p:cNvSpPr>
          <p:nvPr/>
        </p:nvSpPr>
        <p:spPr bwMode="auto">
          <a:xfrm>
            <a:off x="635434" y="1501552"/>
            <a:ext cx="8300530" cy="6096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p>
            <a:pPr algn="just" defTabSz="457200" eaLnBrk="1" fontAlgn="auto" hangingPunct="1">
              <a:spcAft>
                <a:spcPts val="0"/>
              </a:spcAft>
            </a:pPr>
            <a:r>
              <a:rPr lang="en-US" altLang="en-US" sz="2200" baseline="0" dirty="0">
                <a:solidFill>
                  <a:schemeClr val="accent1"/>
                </a:solidFill>
                <a:latin typeface="Trebuchet MS" panose="020B0603020202020204" pitchFamily="34" charset="0"/>
                <a:ea typeface="+mj-ea"/>
                <a:cs typeface="Arial"/>
              </a:rPr>
              <a:t>Using EXCEL Workbook </a:t>
            </a:r>
          </a:p>
          <a:p>
            <a:pPr algn="just" defTabSz="457200" eaLnBrk="1" fontAlgn="auto" hangingPunct="1">
              <a:spcAft>
                <a:spcPts val="0"/>
              </a:spcAft>
            </a:pPr>
            <a:r>
              <a:rPr lang="en-US" altLang="en-US" sz="2200" b="1" baseline="0" dirty="0">
                <a:solidFill>
                  <a:schemeClr val="accent2"/>
                </a:solidFill>
                <a:latin typeface="Trebuchet MS" panose="020B0603020202020204" pitchFamily="34" charset="0"/>
              </a:rPr>
              <a:t>(Estimators.xls, t-Estimate_2 Means(</a:t>
            </a:r>
            <a:r>
              <a:rPr lang="en-US" altLang="en-US" sz="2200" b="1" baseline="0" dirty="0" err="1">
                <a:solidFill>
                  <a:schemeClr val="accent2"/>
                </a:solidFill>
                <a:latin typeface="Trebuchet MS" panose="020B0603020202020204" pitchFamily="34" charset="0"/>
              </a:rPr>
              <a:t>Uneq-Var</a:t>
            </a:r>
            <a:r>
              <a:rPr lang="en-US" altLang="en-US" sz="2200" b="1" baseline="0" dirty="0">
                <a:solidFill>
                  <a:schemeClr val="accent2"/>
                </a:solidFill>
                <a:latin typeface="Trebuchet MS" panose="020B0603020202020204" pitchFamily="34" charset="0"/>
              </a:rPr>
              <a:t>) worksheet)</a:t>
            </a:r>
          </a:p>
          <a:p>
            <a:pPr algn="just" defTabSz="457200" eaLnBrk="1" fontAlgn="auto" hangingPunct="1">
              <a:spcAft>
                <a:spcPts val="0"/>
              </a:spcAft>
            </a:pPr>
            <a:r>
              <a:rPr lang="en-US" altLang="en-US" sz="2200" baseline="0" dirty="0">
                <a:solidFill>
                  <a:schemeClr val="accent1"/>
                </a:solidFill>
                <a:latin typeface="Trebuchet MS" panose="020B0603020202020204" pitchFamily="34" charset="0"/>
                <a:ea typeface="+mj-ea"/>
                <a:cs typeface="Arial"/>
              </a:rPr>
              <a:t>  </a:t>
            </a:r>
          </a:p>
        </p:txBody>
      </p:sp>
      <p:pic>
        <p:nvPicPr>
          <p:cNvPr id="51203"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434" y="3788569"/>
            <a:ext cx="7735888"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p:cNvSpPr txBox="1">
            <a:spLocks noChangeArrowheads="1"/>
          </p:cNvSpPr>
          <p:nvPr/>
        </p:nvSpPr>
        <p:spPr>
          <a:xfrm>
            <a:off x="426368" y="345233"/>
            <a:ext cx="8280920" cy="707503"/>
          </a:xfrm>
          <a:prstGeom prst="rect">
            <a:avLst/>
          </a:prstGeom>
        </p:spPr>
        <p:txBody>
          <a:bodyPr vert="horz" lIns="91440" tIns="45720" rIns="91440" bIns="45720" rtlCol="0" anchor="ctr">
            <a:noAutofit/>
          </a:bodyPr>
          <a:lstStyle>
            <a:lvl1pPr algn="ctr" defTabSz="457200" rtl="0" eaLnBrk="1" fontAlgn="base" hangingPunct="1">
              <a:spcBef>
                <a:spcPct val="0"/>
              </a:spcBef>
              <a:spcAft>
                <a:spcPct val="0"/>
              </a:spcAft>
              <a:defRPr lang="en-US" sz="4000" kern="1200" cap="all" dirty="0">
                <a:solidFill>
                  <a:srgbClr val="948A54"/>
                </a:solidFill>
                <a:latin typeface="Arial"/>
                <a:ea typeface="ＭＳ Ｐゴシック" pitchFamily="34" charset="-128"/>
                <a:cs typeface="Arial"/>
              </a:defRPr>
            </a:lvl1pPr>
            <a:lvl2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a:r>
              <a:rPr lang="en-AU" sz="3200" cap="none" baseline="0" dirty="0">
                <a:solidFill>
                  <a:srgbClr val="EA0088"/>
                </a:solidFill>
                <a:latin typeface="Trebuchet MS" panose="020B0603020202020204" pitchFamily="34" charset="0"/>
              </a:rPr>
              <a:t>Example 3: Solution…</a:t>
            </a:r>
          </a:p>
        </p:txBody>
      </p:sp>
      <p:sp>
        <p:nvSpPr>
          <p:cNvPr id="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38</a:t>
            </a:fld>
            <a:endParaRPr lang="en-AU" altLang="en-US" sz="1400" b="1" baseline="0" dirty="0">
              <a:latin typeface="Trebuchet MS" pitchFamily="34" charset="0"/>
            </a:endParaRPr>
          </a:p>
        </p:txBody>
      </p:sp>
      <p:sp>
        <p:nvSpPr>
          <p:cNvPr id="8" name="AutoShape 73"/>
          <p:cNvSpPr>
            <a:spLocks noChangeArrowheads="1"/>
          </p:cNvSpPr>
          <p:nvPr/>
        </p:nvSpPr>
        <p:spPr bwMode="auto">
          <a:xfrm>
            <a:off x="6442075" y="549275"/>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a:latin typeface="Tahoma" pitchFamily="34" charset="0"/>
                <a:cs typeface="Tahoma" pitchFamily="34" charset="0"/>
              </a:rPr>
              <a:t>COMPUTE</a:t>
            </a:r>
          </a:p>
        </p:txBody>
      </p:sp>
      <p:pic>
        <p:nvPicPr>
          <p:cNvPr id="2" name="Picture 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026" y="2098105"/>
            <a:ext cx="8342703" cy="1454909"/>
          </a:xfrm>
          <a:prstGeom prst="rect">
            <a:avLst/>
          </a:prstGeom>
        </p:spPr>
      </p:pic>
    </p:spTree>
    <p:extLst>
      <p:ext uri="{BB962C8B-B14F-4D97-AF65-F5344CB8AC3E}">
        <p14:creationId xmlns:p14="http://schemas.microsoft.com/office/powerpoint/2010/main" val="11270624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253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5314">
                                            <p:txEl>
                                              <p:pRg st="1" end="1"/>
                                            </p:txEl>
                                          </p:spTgt>
                                        </p:tgtEl>
                                        <p:attrNameLst>
                                          <p:attrName>style.visibility</p:attrName>
                                        </p:attrNameLst>
                                      </p:cBhvr>
                                      <p:to>
                                        <p:strVal val="visible"/>
                                      </p:to>
                                    </p:set>
                                  </p:childTnLst>
                                </p:cTn>
                              </p:par>
                            </p:childTnLst>
                          </p:cTn>
                        </p:par>
                        <p:par>
                          <p:cTn id="9" fill="hold">
                            <p:stCondLst>
                              <p:cond delay="0"/>
                            </p:stCondLst>
                            <p:childTnLst>
                              <p:par>
                                <p:cTn id="10" presetID="24" presetClass="entr" presetSubtype="0" fill="hold" grpId="0" nodeType="afterEffect">
                                  <p:stCondLst>
                                    <p:cond delay="0"/>
                                  </p:stCondLst>
                                  <p:childTnLst>
                                    <p:set>
                                      <p:cBhvr>
                                        <p:cTn id="11" dur="1" fill="hold">
                                          <p:stCondLst>
                                            <p:cond delay="499"/>
                                          </p:stCondLst>
                                        </p:cTn>
                                        <p:tgtEl>
                                          <p:spTgt spid="525314">
                                            <p:txEl>
                                              <p:pRg st="2" end="2"/>
                                            </p:txEl>
                                          </p:spTgt>
                                        </p:tgtEl>
                                        <p:attrNameLst>
                                          <p:attrName>style.visibility</p:attrName>
                                        </p:attrNameLst>
                                      </p:cBhvr>
                                      <p:to>
                                        <p:strVal val="visible"/>
                                      </p:to>
                                    </p:set>
                                    <p:anim to="" calcmode="lin" valueType="num">
                                      <p:cBhvr>
                                        <p:cTn id="12" dur="1" fill="hold"/>
                                        <p:tgtEl>
                                          <p:spTgt spid="525314">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4" grpId="0" uiExpand="1"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txBox="1">
            <a:spLocks noChangeArrowheads="1"/>
          </p:cNvSpPr>
          <p:nvPr/>
        </p:nvSpPr>
        <p:spPr>
          <a:xfrm>
            <a:off x="426368" y="345233"/>
            <a:ext cx="8280920" cy="707503"/>
          </a:xfrm>
          <a:prstGeom prst="rect">
            <a:avLst/>
          </a:prstGeom>
        </p:spPr>
        <p:txBody>
          <a:bodyPr vert="horz" lIns="91440" tIns="45720" rIns="91440" bIns="45720" rtlCol="0" anchor="ctr">
            <a:noAutofit/>
          </a:bodyPr>
          <a:lstStyle>
            <a:lvl1pPr algn="ctr" defTabSz="457200" rtl="0" eaLnBrk="1" fontAlgn="base" hangingPunct="1">
              <a:spcBef>
                <a:spcPct val="0"/>
              </a:spcBef>
              <a:spcAft>
                <a:spcPct val="0"/>
              </a:spcAft>
              <a:defRPr lang="en-US" sz="4000" kern="1200" cap="all" dirty="0">
                <a:solidFill>
                  <a:srgbClr val="948A54"/>
                </a:solidFill>
                <a:latin typeface="Arial"/>
                <a:ea typeface="ＭＳ Ｐゴシック" pitchFamily="34" charset="-128"/>
                <a:cs typeface="Arial"/>
              </a:defRPr>
            </a:lvl1pPr>
            <a:lvl2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a:r>
              <a:rPr lang="en-AU" sz="3200" cap="none" baseline="0" dirty="0">
                <a:solidFill>
                  <a:srgbClr val="EA0088"/>
                </a:solidFill>
                <a:latin typeface="Trebuchet MS" panose="020B0603020202020204" pitchFamily="34" charset="0"/>
              </a:rPr>
              <a:t>Factors that identify…</a:t>
            </a:r>
          </a:p>
        </p:txBody>
      </p:sp>
      <p:sp>
        <p:nvSpPr>
          <p:cNvPr id="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39</a:t>
            </a:fld>
            <a:endParaRPr lang="en-AU" altLang="en-US" sz="1400" b="1" baseline="0" dirty="0">
              <a:latin typeface="Trebuchet MS" pitchFamily="34" charset="0"/>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368" y="1484784"/>
            <a:ext cx="8039711" cy="3037447"/>
          </a:xfrm>
          <a:prstGeom prst="rect">
            <a:avLst/>
          </a:prstGeo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395288" y="476250"/>
            <a:ext cx="7772400" cy="517525"/>
          </a:xfrm>
        </p:spPr>
        <p:txBody>
          <a:bodyPr/>
          <a:lstStyle/>
          <a:p>
            <a:pPr algn="just">
              <a:defRPr/>
            </a:pPr>
            <a:r>
              <a:rPr altLang="en-US" sz="3600" cap="none" dirty="0">
                <a:solidFill>
                  <a:srgbClr val="EA0088"/>
                </a:solidFill>
                <a:latin typeface="Trebuchet MS" panose="020B0603020202020204" pitchFamily="34" charset="0"/>
              </a:rPr>
              <a:t>Learning objectives</a:t>
            </a:r>
          </a:p>
        </p:txBody>
      </p:sp>
      <p:sp>
        <p:nvSpPr>
          <p:cNvPr id="12290" name="Rectangle 3"/>
          <p:cNvSpPr>
            <a:spLocks noGrp="1" noChangeArrowheads="1"/>
          </p:cNvSpPr>
          <p:nvPr>
            <p:ph idx="1"/>
          </p:nvPr>
        </p:nvSpPr>
        <p:spPr>
          <a:xfrm>
            <a:off x="468313" y="1125538"/>
            <a:ext cx="8208962" cy="4749800"/>
          </a:xfrm>
        </p:spPr>
        <p:txBody>
          <a:bodyPr/>
          <a:lstStyle/>
          <a:p>
            <a:pPr marL="630238" indent="-630238" algn="just">
              <a:buFont typeface="Arial" charset="0"/>
              <a:buNone/>
              <a:defRPr/>
            </a:pPr>
            <a:r>
              <a:rPr lang="en-US" sz="2400" b="1" dirty="0">
                <a:solidFill>
                  <a:srgbClr val="00B050"/>
                </a:solidFill>
                <a:latin typeface="Trebuchet MS" charset="0"/>
                <a:ea typeface="ＭＳ Ｐゴシック" charset="0"/>
              </a:rPr>
              <a:t>LO1</a:t>
            </a:r>
            <a:r>
              <a:rPr lang="en-US" sz="2400" dirty="0">
                <a:solidFill>
                  <a:srgbClr val="00B050"/>
                </a:solidFill>
                <a:latin typeface="Trebuchet MS" charset="0"/>
                <a:ea typeface="ＭＳ Ｐゴシック" charset="0"/>
              </a:rPr>
              <a:t>		</a:t>
            </a:r>
            <a:r>
              <a:rPr lang="en-US" sz="2400" dirty="0" err="1">
                <a:solidFill>
                  <a:srgbClr val="00B050"/>
                </a:solidFill>
                <a:latin typeface="Trebuchet MS" charset="0"/>
                <a:ea typeface="ＭＳ Ｐゴシック" charset="0"/>
              </a:rPr>
              <a:t>Recognise</a:t>
            </a:r>
            <a:r>
              <a:rPr lang="en-US" sz="2400" dirty="0">
                <a:solidFill>
                  <a:srgbClr val="00B050"/>
                </a:solidFill>
                <a:latin typeface="Trebuchet MS" charset="0"/>
                <a:ea typeface="ＭＳ Ｐゴシック" charset="0"/>
              </a:rPr>
              <a:t> when the parameter of interest is the 	difference between two population means or 	proportions</a:t>
            </a:r>
          </a:p>
          <a:p>
            <a:pPr marL="630238" indent="-630238" algn="just">
              <a:buFont typeface="Arial" charset="0"/>
              <a:buNone/>
              <a:defRPr/>
            </a:pPr>
            <a:r>
              <a:rPr lang="en-US" sz="2400" b="1" dirty="0">
                <a:solidFill>
                  <a:srgbClr val="00B050"/>
                </a:solidFill>
                <a:latin typeface="Trebuchet MS" charset="0"/>
                <a:ea typeface="ＭＳ Ｐゴシック" charset="0"/>
              </a:rPr>
              <a:t>LO2</a:t>
            </a:r>
            <a:r>
              <a:rPr lang="en-US" sz="2400" dirty="0">
                <a:solidFill>
                  <a:srgbClr val="00B050"/>
                </a:solidFill>
                <a:latin typeface="Trebuchet MS" charset="0"/>
                <a:ea typeface="ＭＳ Ｐゴシック" charset="0"/>
              </a:rPr>
              <a:t>		Estimate the difference between two population 	means when the population variances are known</a:t>
            </a:r>
          </a:p>
          <a:p>
            <a:pPr marL="630238" indent="-630238" algn="just">
              <a:buFont typeface="Arial" charset="0"/>
              <a:buNone/>
              <a:defRPr/>
            </a:pPr>
            <a:r>
              <a:rPr lang="en-US" sz="2400" b="1" dirty="0">
                <a:solidFill>
                  <a:srgbClr val="00B050"/>
                </a:solidFill>
                <a:latin typeface="Trebuchet MS" charset="0"/>
                <a:ea typeface="ＭＳ Ｐゴシック" charset="0"/>
              </a:rPr>
              <a:t>LO3</a:t>
            </a:r>
            <a:r>
              <a:rPr lang="en-US" sz="2400" dirty="0">
                <a:solidFill>
                  <a:srgbClr val="00B050"/>
                </a:solidFill>
                <a:latin typeface="Trebuchet MS" charset="0"/>
                <a:ea typeface="ＭＳ Ｐゴシック" charset="0"/>
              </a:rPr>
              <a:t>		Estimate the difference between two population 	means when the population variances are unknown</a:t>
            </a:r>
          </a:p>
          <a:p>
            <a:pPr marL="630238" indent="-630238" algn="just">
              <a:buFont typeface="Arial" charset="0"/>
              <a:buNone/>
              <a:defRPr/>
            </a:pPr>
            <a:r>
              <a:rPr lang="en-US" sz="2400" b="1" dirty="0">
                <a:solidFill>
                  <a:srgbClr val="00B050"/>
                </a:solidFill>
                <a:latin typeface="Trebuchet MS" charset="0"/>
                <a:ea typeface="ＭＳ Ｐゴシック" charset="0"/>
              </a:rPr>
              <a:t>LO4</a:t>
            </a:r>
            <a:r>
              <a:rPr lang="en-US" sz="2400" dirty="0">
                <a:solidFill>
                  <a:srgbClr val="00B050"/>
                </a:solidFill>
                <a:latin typeface="Trebuchet MS" charset="0"/>
                <a:ea typeface="ＭＳ Ｐゴシック" charset="0"/>
              </a:rPr>
              <a:t>		</a:t>
            </a:r>
            <a:r>
              <a:rPr lang="en-US" sz="2400" dirty="0" err="1">
                <a:solidFill>
                  <a:srgbClr val="00B050"/>
                </a:solidFill>
                <a:latin typeface="Trebuchet MS" charset="0"/>
                <a:ea typeface="ＭＳ Ｐゴシック" charset="0"/>
              </a:rPr>
              <a:t>Recognise</a:t>
            </a:r>
            <a:r>
              <a:rPr lang="en-US" sz="2400" dirty="0">
                <a:solidFill>
                  <a:srgbClr val="00B050"/>
                </a:solidFill>
                <a:latin typeface="Trebuchet MS" charset="0"/>
                <a:ea typeface="ＭＳ Ｐゴシック" charset="0"/>
              </a:rPr>
              <a:t> when the samples were independently 	drawn from two populations and when they were 	taken from a matched pairs experiment</a:t>
            </a:r>
          </a:p>
          <a:p>
            <a:pPr marL="630238" indent="-630238" algn="just">
              <a:buFont typeface="Arial" charset="0"/>
              <a:buNone/>
              <a:defRPr/>
            </a:pPr>
            <a:r>
              <a:rPr lang="en-US" sz="2400" b="1" dirty="0">
                <a:solidFill>
                  <a:srgbClr val="00B050"/>
                </a:solidFill>
                <a:latin typeface="Trebuchet MS" charset="0"/>
                <a:ea typeface="ＭＳ Ｐゴシック" charset="0"/>
              </a:rPr>
              <a:t>LO5</a:t>
            </a:r>
            <a:r>
              <a:rPr lang="en-US" sz="2400" dirty="0">
                <a:solidFill>
                  <a:srgbClr val="00B050"/>
                </a:solidFill>
                <a:latin typeface="Trebuchet MS" charset="0"/>
                <a:ea typeface="ＭＳ Ｐゴシック" charset="0"/>
              </a:rPr>
              <a:t>		Estimate the difference between two population 	means in a matched pairs experiment</a:t>
            </a:r>
          </a:p>
          <a:p>
            <a:pPr marL="630238" indent="-630238" algn="just">
              <a:buFont typeface="Arial" charset="0"/>
              <a:buNone/>
              <a:defRPr/>
            </a:pPr>
            <a:endParaRPr lang="en-US" sz="2400" dirty="0">
              <a:solidFill>
                <a:srgbClr val="00B050"/>
              </a:solidFill>
              <a:latin typeface="Trebuchet MS" panose="020B0603020202020204" pitchFamily="34" charset="0"/>
              <a:ea typeface="ＭＳ Ｐゴシック"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idx="1"/>
          </p:nvPr>
        </p:nvSpPr>
        <p:spPr>
          <a:xfrm>
            <a:off x="539552" y="1150929"/>
            <a:ext cx="8604448" cy="5791200"/>
          </a:xfrm>
        </p:spPr>
        <p:txBody>
          <a:bodyPr/>
          <a:lstStyle/>
          <a:p>
            <a:pPr marL="0" lvl="1" indent="0" algn="just">
              <a:buFont typeface="Arial" pitchFamily="34" charset="0"/>
              <a:buNone/>
            </a:pPr>
            <a:r>
              <a:rPr lang="en-US" altLang="en-US" sz="2400" dirty="0">
                <a:latin typeface="Trebuchet MS" panose="020B0603020202020204" pitchFamily="34" charset="0"/>
              </a:rPr>
              <a:t>Two job designs are being considered for the production of a new computer desk.</a:t>
            </a:r>
          </a:p>
          <a:p>
            <a:pPr marL="0" lvl="1" indent="0" algn="just">
              <a:buFont typeface="Arial" pitchFamily="34" charset="0"/>
              <a:buNone/>
            </a:pPr>
            <a:r>
              <a:rPr lang="en-US" altLang="en-US" sz="2400" dirty="0">
                <a:latin typeface="Trebuchet MS" panose="020B0603020202020204" pitchFamily="34" charset="0"/>
              </a:rPr>
              <a:t>Two samples are randomly and independently selected from the two population designs which are normally distributed.</a:t>
            </a:r>
          </a:p>
          <a:p>
            <a:pPr marL="342900" lvl="2" indent="-342900" algn="just">
              <a:buFont typeface="Arial"/>
              <a:buChar char="•"/>
            </a:pPr>
            <a:r>
              <a:rPr lang="en-US" altLang="en-US" dirty="0">
                <a:latin typeface="Trebuchet MS" panose="020B0603020202020204" pitchFamily="34" charset="0"/>
              </a:rPr>
              <a:t>A sample of 25 workers assembled a desk using design A.</a:t>
            </a:r>
          </a:p>
          <a:p>
            <a:pPr marL="342900" lvl="2" indent="-342900" algn="just">
              <a:buFont typeface="Arial"/>
              <a:buChar char="•"/>
            </a:pPr>
            <a:r>
              <a:rPr lang="en-US" altLang="en-US" dirty="0">
                <a:latin typeface="Trebuchet MS" panose="020B0603020202020204" pitchFamily="34" charset="0"/>
              </a:rPr>
              <a:t>A sample of 25 workers assembled the desk using design B.</a:t>
            </a:r>
          </a:p>
          <a:p>
            <a:pPr marL="342900" lvl="2" indent="-342900" algn="just">
              <a:buFont typeface="Arial"/>
              <a:buChar char="•"/>
            </a:pPr>
            <a:r>
              <a:rPr lang="en-US" altLang="en-US" dirty="0">
                <a:latin typeface="Trebuchet MS" panose="020B0603020202020204" pitchFamily="34" charset="0"/>
              </a:rPr>
              <a:t>The assembly times were recorded.</a:t>
            </a:r>
          </a:p>
          <a:p>
            <a:pPr marL="0" lvl="1" indent="0" algn="just">
              <a:buFont typeface="Arial" pitchFamily="34" charset="0"/>
              <a:buNone/>
            </a:pPr>
            <a:r>
              <a:rPr lang="en-US" altLang="en-US" sz="2400" dirty="0">
                <a:latin typeface="Trebuchet MS" panose="020B0603020202020204" pitchFamily="34" charset="0"/>
              </a:rPr>
              <a:t>Estimate with 95% confidence the difference between the average assembly times of the two designs.</a:t>
            </a:r>
          </a:p>
        </p:txBody>
      </p:sp>
      <p:sp>
        <p:nvSpPr>
          <p:cNvPr id="6" name="Rectangle 7"/>
          <p:cNvSpPr txBox="1">
            <a:spLocks noChangeArrowheads="1"/>
          </p:cNvSpPr>
          <p:nvPr/>
        </p:nvSpPr>
        <p:spPr>
          <a:xfrm>
            <a:off x="426368" y="345233"/>
            <a:ext cx="8280920" cy="707503"/>
          </a:xfrm>
          <a:prstGeom prst="rect">
            <a:avLst/>
          </a:prstGeom>
        </p:spPr>
        <p:txBody>
          <a:bodyPr vert="horz" lIns="91440" tIns="45720" rIns="91440" bIns="45720" rtlCol="0" anchor="ctr">
            <a:noAutofit/>
          </a:bodyPr>
          <a:lstStyle>
            <a:lvl1pPr algn="ctr" defTabSz="457200" rtl="0" eaLnBrk="1" fontAlgn="base" hangingPunct="1">
              <a:spcBef>
                <a:spcPct val="0"/>
              </a:spcBef>
              <a:spcAft>
                <a:spcPct val="0"/>
              </a:spcAft>
              <a:defRPr lang="en-US" sz="4000" kern="1200" cap="all" dirty="0">
                <a:solidFill>
                  <a:srgbClr val="948A54"/>
                </a:solidFill>
                <a:latin typeface="Arial"/>
                <a:ea typeface="ＭＳ Ｐゴシック" pitchFamily="34" charset="-128"/>
                <a:cs typeface="Arial"/>
              </a:defRPr>
            </a:lvl1pPr>
            <a:lvl2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a:r>
              <a:rPr lang="en-AU" sz="3200" cap="none" baseline="0" dirty="0">
                <a:solidFill>
                  <a:srgbClr val="EA0088"/>
                </a:solidFill>
                <a:latin typeface="Trebuchet MS" panose="020B0603020202020204" pitchFamily="34" charset="0"/>
              </a:rPr>
              <a:t>Example 4</a:t>
            </a:r>
          </a:p>
        </p:txBody>
      </p:sp>
      <p:sp>
        <p:nvSpPr>
          <p:cNvPr id="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40</a:t>
            </a:fld>
            <a:endParaRPr lang="en-AU" altLang="en-US" sz="1400" b="1" baseline="0" dirty="0">
              <a:latin typeface="Trebuchet MS" pitchFamily="34" charset="0"/>
            </a:endParaRPr>
          </a:p>
        </p:txBody>
      </p:sp>
    </p:spTree>
    <p:extLst>
      <p:ext uri="{BB962C8B-B14F-4D97-AF65-F5344CB8AC3E}">
        <p14:creationId xmlns:p14="http://schemas.microsoft.com/office/powerpoint/2010/main" val="208925017"/>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extLst>
              <p:ext uri="{D42A27DB-BD31-4B8C-83A1-F6EECF244321}">
                <p14:modId xmlns:p14="http://schemas.microsoft.com/office/powerpoint/2010/main" val="1347197689"/>
              </p:ext>
            </p:extLst>
          </p:nvPr>
        </p:nvGraphicFramePr>
        <p:xfrm>
          <a:off x="486710" y="1772816"/>
          <a:ext cx="2505075" cy="3878262"/>
        </p:xfrm>
        <a:graphic>
          <a:graphicData uri="http://schemas.openxmlformats.org/presentationml/2006/ole">
            <mc:AlternateContent xmlns:mc="http://schemas.openxmlformats.org/markup-compatibility/2006">
              <mc:Choice xmlns:v="urn:schemas-microsoft-com:vml" Requires="v">
                <p:oleObj spid="_x0000_s99390" name="Worksheet" r:id="rId4" imgW="2497320" imgH="3896280" progId="Excel.Sheet.8">
                  <p:embed/>
                </p:oleObj>
              </mc:Choice>
              <mc:Fallback>
                <p:oleObj name="Worksheet" r:id="rId4" imgW="2497320" imgH="3896280" progId="Excel.Sheet.8">
                  <p:embed/>
                  <p:pic>
                    <p:nvPicPr>
                      <p:cNvPr id="0" name="Picture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710" y="1772816"/>
                        <a:ext cx="2505075" cy="3878262"/>
                      </a:xfrm>
                      <a:prstGeom prst="rect">
                        <a:avLst/>
                      </a:prstGeom>
                      <a:solidFill>
                        <a:schemeClr val="bg1"/>
                      </a:solidFill>
                      <a:effectLst>
                        <a:outerShdw dist="56796" dir="1593903" algn="ctr" rotWithShape="0">
                          <a:schemeClr val="accent2">
                            <a:alpha val="74997"/>
                          </a:schemeClr>
                        </a:outerShdw>
                      </a:effectLst>
                    </p:spPr>
                  </p:pic>
                </p:oleObj>
              </mc:Fallback>
            </mc:AlternateContent>
          </a:graphicData>
        </a:graphic>
      </p:graphicFrame>
      <p:sp>
        <p:nvSpPr>
          <p:cNvPr id="5" name="Text Box 3"/>
          <p:cNvSpPr txBox="1">
            <a:spLocks noChangeArrowheads="1"/>
          </p:cNvSpPr>
          <p:nvPr/>
        </p:nvSpPr>
        <p:spPr bwMode="auto">
          <a:xfrm>
            <a:off x="451003" y="1196752"/>
            <a:ext cx="3413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pPr algn="ctr"/>
            <a:r>
              <a:rPr lang="en-US" altLang="en-US" b="1" baseline="0">
                <a:latin typeface="Arial Narrow" pitchFamily="34" charset="0"/>
              </a:rPr>
              <a:t>Assembly times in minutes</a:t>
            </a:r>
          </a:p>
        </p:txBody>
      </p:sp>
      <p:sp>
        <p:nvSpPr>
          <p:cNvPr id="6" name="Rectangle 7"/>
          <p:cNvSpPr txBox="1">
            <a:spLocks noChangeArrowheads="1"/>
          </p:cNvSpPr>
          <p:nvPr/>
        </p:nvSpPr>
        <p:spPr>
          <a:xfrm>
            <a:off x="426368" y="345233"/>
            <a:ext cx="8280920" cy="707503"/>
          </a:xfrm>
          <a:prstGeom prst="rect">
            <a:avLst/>
          </a:prstGeom>
        </p:spPr>
        <p:txBody>
          <a:bodyPr vert="horz" lIns="91440" tIns="45720" rIns="91440" bIns="45720" rtlCol="0" anchor="ctr">
            <a:noAutofit/>
          </a:bodyPr>
          <a:lstStyle>
            <a:lvl1pPr algn="ctr" defTabSz="457200" rtl="0" eaLnBrk="1" fontAlgn="base" hangingPunct="1">
              <a:spcBef>
                <a:spcPct val="0"/>
              </a:spcBef>
              <a:spcAft>
                <a:spcPct val="0"/>
              </a:spcAft>
              <a:defRPr lang="en-US" sz="4000" kern="1200" cap="all" dirty="0">
                <a:solidFill>
                  <a:srgbClr val="948A54"/>
                </a:solidFill>
                <a:latin typeface="Arial"/>
                <a:ea typeface="ＭＳ Ｐゴシック" pitchFamily="34" charset="-128"/>
                <a:cs typeface="Arial"/>
              </a:defRPr>
            </a:lvl1pPr>
            <a:lvl2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a:r>
              <a:rPr lang="en-AU" sz="3200" cap="none" baseline="0" dirty="0">
                <a:solidFill>
                  <a:srgbClr val="EA0088"/>
                </a:solidFill>
                <a:latin typeface="Trebuchet MS" panose="020B0603020202020204" pitchFamily="34" charset="0"/>
              </a:rPr>
              <a:t>Example 4…</a:t>
            </a:r>
          </a:p>
        </p:txBody>
      </p:sp>
      <p:sp>
        <p:nvSpPr>
          <p:cNvPr id="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41</a:t>
            </a:fld>
            <a:endParaRPr lang="en-AU" altLang="en-US" sz="1400" b="1" baseline="0" dirty="0">
              <a:latin typeface="Trebuchet MS" pitchFamily="34" charset="0"/>
            </a:endParaRPr>
          </a:p>
        </p:txBody>
      </p:sp>
    </p:spTree>
    <p:extLst>
      <p:ext uri="{BB962C8B-B14F-4D97-AF65-F5344CB8AC3E}">
        <p14:creationId xmlns:p14="http://schemas.microsoft.com/office/powerpoint/2010/main" val="31263992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1"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 Box 4"/>
              <p:cNvSpPr txBox="1">
                <a:spLocks noChangeArrowheads="1"/>
              </p:cNvSpPr>
              <p:nvPr/>
            </p:nvSpPr>
            <p:spPr bwMode="auto">
              <a:xfrm>
                <a:off x="635535" y="1196752"/>
                <a:ext cx="8075612" cy="477053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pPr>
                  <a:lnSpc>
                    <a:spcPct val="110000"/>
                  </a:lnSpc>
                  <a:spcAft>
                    <a:spcPts val="1200"/>
                  </a:spcAft>
                  <a:buClr>
                    <a:schemeClr val="tx1"/>
                  </a:buClr>
                </a:pPr>
                <a:r>
                  <a:rPr lang="en-US" altLang="en-US" sz="2200" baseline="0" dirty="0">
                    <a:solidFill>
                      <a:schemeClr val="tx1">
                        <a:lumMod val="75000"/>
                        <a:lumOff val="25000"/>
                      </a:schemeClr>
                    </a:solidFill>
                    <a:latin typeface="Trebuchet MS"/>
                    <a:cs typeface="Trebuchet MS"/>
                  </a:rPr>
                  <a:t>Data type</a:t>
                </a:r>
                <a:r>
                  <a:rPr lang="en-US" altLang="en-US" sz="2200" baseline="0" dirty="0">
                    <a:latin typeface="Trebuchet MS"/>
                    <a:cs typeface="Trebuchet MS"/>
                  </a:rPr>
                  <a:t>: </a:t>
                </a:r>
                <a:r>
                  <a:rPr lang="en-US" altLang="en-US" sz="2200" baseline="0" dirty="0">
                    <a:solidFill>
                      <a:srgbClr val="00B050"/>
                    </a:solidFill>
                    <a:latin typeface="Trebuchet MS"/>
                    <a:cs typeface="Trebuchet MS"/>
                  </a:rPr>
                  <a:t>Numerical</a:t>
                </a:r>
                <a:r>
                  <a:rPr lang="en-US" altLang="en-US" sz="2200" baseline="0" dirty="0">
                    <a:latin typeface="Trebuchet MS"/>
                    <a:cs typeface="Trebuchet MS"/>
                  </a:rPr>
                  <a:t> </a:t>
                </a:r>
              </a:p>
              <a:p>
                <a:pPr marL="361950" indent="-361950" algn="just">
                  <a:lnSpc>
                    <a:spcPct val="110000"/>
                  </a:lnSpc>
                  <a:spcAft>
                    <a:spcPts val="1200"/>
                  </a:spcAft>
                  <a:buClr>
                    <a:schemeClr val="tx1"/>
                  </a:buClr>
                </a:pPr>
                <a:r>
                  <a:rPr lang="en-US" altLang="en-US" sz="2200" baseline="0" dirty="0">
                    <a:solidFill>
                      <a:schemeClr val="tx1">
                        <a:lumMod val="75000"/>
                        <a:lumOff val="25000"/>
                      </a:schemeClr>
                    </a:solidFill>
                    <a:latin typeface="Trebuchet MS"/>
                    <a:cs typeface="Trebuchet MS"/>
                  </a:rPr>
                  <a:t>Problem objective</a:t>
                </a:r>
                <a:r>
                  <a:rPr lang="en-US" altLang="en-US" sz="2200" baseline="0" dirty="0">
                    <a:latin typeface="Trebuchet MS"/>
                    <a:cs typeface="Trebuchet MS"/>
                  </a:rPr>
                  <a:t>: Comparing two populations – Estimate the difference between the average assembly times of the two designs. </a:t>
                </a:r>
                <a:r>
                  <a:rPr lang="en-US" altLang="en-US" sz="2200" baseline="0" dirty="0">
                    <a:solidFill>
                      <a:schemeClr val="accent1"/>
                    </a:solidFill>
                    <a:latin typeface="Trebuchet MS"/>
                    <a:cs typeface="Trebuchet MS"/>
                  </a:rPr>
                  <a:t>Data from two independent samples.</a:t>
                </a:r>
              </a:p>
              <a:p>
                <a:pPr algn="just">
                  <a:lnSpc>
                    <a:spcPct val="110000"/>
                  </a:lnSpc>
                  <a:buClr>
                    <a:schemeClr val="tx1"/>
                  </a:buClr>
                </a:pPr>
                <a:r>
                  <a:rPr lang="en-US" altLang="en-US" sz="2200" baseline="0" dirty="0">
                    <a:solidFill>
                      <a:schemeClr val="tx1">
                        <a:lumMod val="75000"/>
                        <a:lumOff val="25000"/>
                      </a:schemeClr>
                    </a:solidFill>
                    <a:latin typeface="Trebuchet MS"/>
                    <a:cs typeface="Trebuchet MS"/>
                  </a:rPr>
                  <a:t>Parameter of interest</a:t>
                </a:r>
                <a:r>
                  <a:rPr lang="en-US" altLang="en-US" sz="2200" baseline="0" dirty="0">
                    <a:latin typeface="Trebuchet MS"/>
                    <a:cs typeface="Trebuchet MS"/>
                  </a:rPr>
                  <a:t>: </a:t>
                </a:r>
                <a:r>
                  <a:rPr lang="en-US" altLang="en-US" sz="2200" baseline="0" dirty="0">
                    <a:latin typeface="Trebuchet MS"/>
                    <a:cs typeface="Trebuchet MS"/>
                    <a:sym typeface="Symbol"/>
                  </a:rPr>
                  <a:t></a:t>
                </a:r>
                <a:r>
                  <a:rPr lang="en-US" altLang="en-US" sz="2200" dirty="0">
                    <a:latin typeface="Trebuchet MS"/>
                    <a:cs typeface="Trebuchet MS"/>
                  </a:rPr>
                  <a:t>1</a:t>
                </a:r>
                <a:r>
                  <a:rPr lang="en-US" altLang="en-US" sz="2200" baseline="0" dirty="0">
                    <a:latin typeface="Trebuchet MS"/>
                    <a:cs typeface="Trebuchet MS"/>
                  </a:rPr>
                  <a:t>-</a:t>
                </a:r>
                <a:r>
                  <a:rPr lang="en-US" altLang="en-US" sz="2200" baseline="0" dirty="0">
                    <a:latin typeface="Trebuchet MS"/>
                    <a:cs typeface="Trebuchet MS"/>
                    <a:sym typeface="Symbol"/>
                  </a:rPr>
                  <a:t></a:t>
                </a:r>
                <a:r>
                  <a:rPr lang="en-US" altLang="en-US" sz="2200" dirty="0">
                    <a:latin typeface="Trebuchet MS"/>
                    <a:cs typeface="Trebuchet MS"/>
                  </a:rPr>
                  <a:t>2</a:t>
                </a:r>
              </a:p>
              <a:p>
                <a:pPr algn="just">
                  <a:lnSpc>
                    <a:spcPct val="110000"/>
                  </a:lnSpc>
                  <a:buClr>
                    <a:schemeClr val="accent2"/>
                  </a:buClr>
                  <a:tabLst>
                    <a:tab pos="361950" algn="l"/>
                  </a:tabLst>
                </a:pPr>
                <a:r>
                  <a:rPr lang="en-US" altLang="en-US" sz="2200" baseline="0" dirty="0">
                    <a:latin typeface="Trebuchet MS"/>
                    <a:cs typeface="Trebuchet MS"/>
                    <a:sym typeface="Symbol"/>
                  </a:rPr>
                  <a:t>	</a:t>
                </a:r>
                <a:r>
                  <a:rPr lang="en-US" altLang="en-US" sz="2200" dirty="0">
                    <a:latin typeface="Trebuchet MS"/>
                    <a:cs typeface="Trebuchet MS"/>
                  </a:rPr>
                  <a:t>1</a:t>
                </a:r>
                <a:r>
                  <a:rPr lang="en-US" altLang="en-US" sz="2200" baseline="0" dirty="0">
                    <a:latin typeface="Trebuchet MS"/>
                    <a:cs typeface="Trebuchet MS"/>
                  </a:rPr>
                  <a:t> = mean assembly time of design A, </a:t>
                </a:r>
              </a:p>
              <a:p>
                <a:pPr algn="just">
                  <a:lnSpc>
                    <a:spcPct val="110000"/>
                  </a:lnSpc>
                  <a:spcAft>
                    <a:spcPts val="1200"/>
                  </a:spcAft>
                  <a:buClr>
                    <a:schemeClr val="accent2"/>
                  </a:buClr>
                  <a:tabLst>
                    <a:tab pos="361950" algn="l"/>
                  </a:tabLst>
                </a:pPr>
                <a:r>
                  <a:rPr lang="en-US" altLang="en-US" sz="2200" baseline="0" dirty="0">
                    <a:latin typeface="Trebuchet MS"/>
                    <a:cs typeface="Trebuchet MS"/>
                  </a:rPr>
                  <a:t>	</a:t>
                </a:r>
                <a:r>
                  <a:rPr lang="en-US" altLang="en-US" sz="2200" baseline="0" dirty="0">
                    <a:latin typeface="Trebuchet MS"/>
                    <a:cs typeface="Trebuchet MS"/>
                    <a:sym typeface="Symbol"/>
                  </a:rPr>
                  <a:t></a:t>
                </a:r>
                <a:r>
                  <a:rPr lang="en-US" altLang="en-US" sz="2200" dirty="0">
                    <a:latin typeface="Trebuchet MS"/>
                    <a:cs typeface="Trebuchet MS"/>
                  </a:rPr>
                  <a:t>2</a:t>
                </a:r>
                <a:r>
                  <a:rPr lang="en-US" altLang="en-US" sz="2200" baseline="0" dirty="0">
                    <a:latin typeface="Trebuchet MS"/>
                    <a:cs typeface="Trebuchet MS"/>
                  </a:rPr>
                  <a:t> = mean assembly time of design B.</a:t>
                </a:r>
              </a:p>
              <a:p>
                <a:pPr algn="just">
                  <a:lnSpc>
                    <a:spcPct val="110000"/>
                  </a:lnSpc>
                  <a:spcAft>
                    <a:spcPts val="1200"/>
                  </a:spcAft>
                  <a:buClr>
                    <a:schemeClr val="accent2"/>
                  </a:buClr>
                  <a:tabLst>
                    <a:tab pos="361950" algn="l"/>
                  </a:tabLst>
                </a:pPr>
                <a:r>
                  <a:rPr lang="en-US" altLang="en-US" sz="2200" baseline="0" dirty="0">
                    <a:latin typeface="Trebuchet MS"/>
                    <a:cs typeface="Trebuchet MS"/>
                  </a:rPr>
                  <a:t>Populations X</a:t>
                </a:r>
                <a:r>
                  <a:rPr lang="en-US" altLang="en-US" sz="2200" dirty="0">
                    <a:latin typeface="Trebuchet MS"/>
                    <a:cs typeface="Trebuchet MS"/>
                  </a:rPr>
                  <a:t>1</a:t>
                </a:r>
                <a:r>
                  <a:rPr lang="en-US" altLang="en-US" sz="2200" baseline="0" dirty="0">
                    <a:latin typeface="Trebuchet MS"/>
                    <a:cs typeface="Trebuchet MS"/>
                  </a:rPr>
                  <a:t> and X</a:t>
                </a:r>
                <a:r>
                  <a:rPr lang="en-US" altLang="en-US" sz="2200" dirty="0">
                    <a:latin typeface="Trebuchet MS"/>
                    <a:cs typeface="Trebuchet MS"/>
                  </a:rPr>
                  <a:t>2</a:t>
                </a:r>
                <a:r>
                  <a:rPr lang="en-US" altLang="en-US" sz="2200" baseline="0" dirty="0">
                    <a:latin typeface="Trebuchet MS"/>
                    <a:cs typeface="Trebuchet MS"/>
                  </a:rPr>
                  <a:t>, the assembly time of designs A and B, are </a:t>
                </a:r>
                <a:r>
                  <a:rPr lang="en-US" altLang="en-US" sz="2200" baseline="0" dirty="0">
                    <a:solidFill>
                      <a:srgbClr val="00B050"/>
                    </a:solidFill>
                    <a:latin typeface="Trebuchet MS"/>
                    <a:cs typeface="Trebuchet MS"/>
                  </a:rPr>
                  <a:t>normally distributed</a:t>
                </a:r>
                <a:r>
                  <a:rPr lang="en-US" altLang="en-US" sz="2200" baseline="0" dirty="0">
                    <a:latin typeface="Trebuchet MS"/>
                    <a:cs typeface="Trebuchet MS"/>
                  </a:rPr>
                  <a:t>. </a:t>
                </a:r>
                <a:r>
                  <a:rPr lang="en-US" altLang="en-US" sz="2000" baseline="0" dirty="0">
                    <a:latin typeface="Trebuchet MS" panose="020B0603020202020204" pitchFamily="34" charset="0"/>
                    <a:cs typeface="Trebuchet MS"/>
                  </a:rPr>
                  <a:t>Therefore, </a:t>
                </a:r>
                <a14:m>
                  <m:oMath xmlns:m="http://schemas.openxmlformats.org/officeDocument/2006/math">
                    <m:sSub>
                      <m:sSubPr>
                        <m:ctrlPr>
                          <a:rPr lang="en-US" altLang="en-US" sz="2000" i="1" baseline="0">
                            <a:latin typeface="Cambria Math" panose="02040503050406030204" pitchFamily="18" charset="0"/>
                          </a:rPr>
                        </m:ctrlPr>
                      </m:sSubPr>
                      <m:e>
                        <m:acc>
                          <m:accPr>
                            <m:chr m:val="̅"/>
                            <m:ctrlPr>
                              <a:rPr lang="en-US" altLang="en-US" sz="2000" i="1" baseline="0">
                                <a:latin typeface="Cambria Math" panose="02040503050406030204" pitchFamily="18" charset="0"/>
                              </a:rPr>
                            </m:ctrlPr>
                          </m:accPr>
                          <m:e>
                            <m:r>
                              <a:rPr lang="en-AU" altLang="en-US" sz="2000" i="1" baseline="0">
                                <a:latin typeface="Cambria Math"/>
                              </a:rPr>
                              <m:t>𝑋</m:t>
                            </m:r>
                          </m:e>
                        </m:acc>
                      </m:e>
                      <m:sub>
                        <m:r>
                          <a:rPr lang="en-AU" altLang="en-US" sz="2000" i="1" baseline="0">
                            <a:latin typeface="Cambria Math"/>
                          </a:rPr>
                          <m:t>1</m:t>
                        </m:r>
                      </m:sub>
                    </m:sSub>
                  </m:oMath>
                </a14:m>
                <a:r>
                  <a:rPr lang="en-US" altLang="en-US" sz="2000" baseline="0" dirty="0">
                    <a:latin typeface="Trebuchet MS" panose="020B0603020202020204" pitchFamily="34" charset="0"/>
                  </a:rPr>
                  <a:t>-</a:t>
                </a:r>
                <a14:m>
                  <m:oMath xmlns:m="http://schemas.openxmlformats.org/officeDocument/2006/math">
                    <m:sSub>
                      <m:sSubPr>
                        <m:ctrlPr>
                          <a:rPr lang="en-US" altLang="en-US" sz="2000" i="1" baseline="0">
                            <a:latin typeface="Cambria Math" panose="02040503050406030204" pitchFamily="18" charset="0"/>
                          </a:rPr>
                        </m:ctrlPr>
                      </m:sSubPr>
                      <m:e>
                        <m:acc>
                          <m:accPr>
                            <m:chr m:val="̅"/>
                            <m:ctrlPr>
                              <a:rPr lang="en-US" altLang="en-US" sz="2000" i="1" baseline="0">
                                <a:latin typeface="Cambria Math" panose="02040503050406030204" pitchFamily="18" charset="0"/>
                              </a:rPr>
                            </m:ctrlPr>
                          </m:accPr>
                          <m:e>
                            <m:r>
                              <a:rPr lang="en-AU" altLang="en-US" sz="2000" i="1" baseline="0">
                                <a:latin typeface="Cambria Math"/>
                              </a:rPr>
                              <m:t>𝑋</m:t>
                            </m:r>
                          </m:e>
                        </m:acc>
                      </m:e>
                      <m:sub>
                        <m:r>
                          <a:rPr lang="en-AU" altLang="en-US" sz="2000" i="1" baseline="0">
                            <a:latin typeface="Cambria Math"/>
                          </a:rPr>
                          <m:t>2</m:t>
                        </m:r>
                      </m:sub>
                    </m:sSub>
                    <m:r>
                      <a:rPr lang="en-AU" altLang="en-US" sz="2000" i="1" baseline="0">
                        <a:latin typeface="Cambria Math"/>
                      </a:rPr>
                      <m:t> </m:t>
                    </m:r>
                  </m:oMath>
                </a14:m>
                <a:r>
                  <a:rPr lang="en-US" altLang="en-US" sz="2000" baseline="0" dirty="0">
                    <a:latin typeface="Trebuchet MS" panose="020B0603020202020204" pitchFamily="34" charset="0"/>
                    <a:cs typeface="Trebuchet MS"/>
                  </a:rPr>
                  <a:t>is normally distributed.</a:t>
                </a:r>
                <a:endParaRPr lang="en-US" altLang="en-US" sz="2200" baseline="0" dirty="0">
                  <a:latin typeface="Trebuchet MS"/>
                  <a:cs typeface="Trebuchet MS"/>
                </a:endParaRPr>
              </a:p>
              <a:p>
                <a:pPr>
                  <a:lnSpc>
                    <a:spcPct val="110000"/>
                  </a:lnSpc>
                  <a:buClr>
                    <a:schemeClr val="tx1"/>
                  </a:buClr>
                </a:pPr>
                <a:r>
                  <a:rPr lang="en-US" altLang="en-US" sz="2200" baseline="0" dirty="0">
                    <a:solidFill>
                      <a:srgbClr val="00B050"/>
                    </a:solidFill>
                    <a:latin typeface="Trebuchet MS"/>
                    <a:cs typeface="Trebuchet MS"/>
                  </a:rPr>
                  <a:t>The population variances, </a:t>
                </a:r>
                <a:r>
                  <a:rPr lang="en-US" altLang="en-US" sz="2200" baseline="0" dirty="0">
                    <a:solidFill>
                      <a:srgbClr val="00B050"/>
                    </a:solidFill>
                    <a:latin typeface="Trebuchet MS"/>
                    <a:ea typeface="MS Gothic" pitchFamily="49" charset="-128"/>
                    <a:cs typeface="Trebuchet MS"/>
                  </a:rPr>
                  <a:t>σ</a:t>
                </a:r>
                <a:r>
                  <a:rPr lang="en-US" altLang="en-US" sz="2200" dirty="0">
                    <a:solidFill>
                      <a:srgbClr val="00B050"/>
                    </a:solidFill>
                    <a:latin typeface="Trebuchet MS"/>
                    <a:ea typeface="MS Gothic" pitchFamily="49" charset="-128"/>
                    <a:cs typeface="Trebuchet MS"/>
                  </a:rPr>
                  <a:t>1</a:t>
                </a:r>
                <a:r>
                  <a:rPr lang="en-US" altLang="en-US" sz="2200" baseline="30000" dirty="0">
                    <a:solidFill>
                      <a:srgbClr val="00B050"/>
                    </a:solidFill>
                    <a:latin typeface="Trebuchet MS"/>
                    <a:ea typeface="MS Gothic" pitchFamily="49" charset="-128"/>
                    <a:cs typeface="Trebuchet MS"/>
                  </a:rPr>
                  <a:t>2</a:t>
                </a:r>
                <a:r>
                  <a:rPr lang="en-US" altLang="en-US" sz="2200" baseline="0" dirty="0">
                    <a:solidFill>
                      <a:srgbClr val="00B050"/>
                    </a:solidFill>
                    <a:latin typeface="Trebuchet MS"/>
                    <a:ea typeface="MS Gothic" pitchFamily="49" charset="-128"/>
                    <a:cs typeface="Trebuchet MS"/>
                  </a:rPr>
                  <a:t> and σ</a:t>
                </a:r>
                <a:r>
                  <a:rPr lang="en-US" altLang="en-US" sz="2200" dirty="0">
                    <a:solidFill>
                      <a:srgbClr val="00B050"/>
                    </a:solidFill>
                    <a:latin typeface="Trebuchet MS"/>
                    <a:ea typeface="MS Gothic" pitchFamily="49" charset="-128"/>
                    <a:cs typeface="Trebuchet MS"/>
                  </a:rPr>
                  <a:t>2</a:t>
                </a:r>
                <a:r>
                  <a:rPr lang="en-US" altLang="en-US" sz="2200" baseline="30000" dirty="0">
                    <a:solidFill>
                      <a:srgbClr val="00B050"/>
                    </a:solidFill>
                    <a:latin typeface="Trebuchet MS"/>
                    <a:ea typeface="MS Gothic" pitchFamily="49" charset="-128"/>
                    <a:cs typeface="Trebuchet MS"/>
                  </a:rPr>
                  <a:t>2</a:t>
                </a:r>
                <a:r>
                  <a:rPr lang="en-US" altLang="en-US" sz="2200" baseline="0" dirty="0">
                    <a:solidFill>
                      <a:srgbClr val="00B050"/>
                    </a:solidFill>
                    <a:latin typeface="Trebuchet MS"/>
                    <a:cs typeface="Trebuchet MS"/>
                  </a:rPr>
                  <a:t>, are unknown.</a:t>
                </a:r>
              </a:p>
              <a:p>
                <a:pPr marL="342900" indent="-342900">
                  <a:buFont typeface="Arial"/>
                  <a:buChar char="•"/>
                </a:pPr>
                <a:endParaRPr lang="en-US" altLang="en-US" sz="2200" baseline="0" dirty="0">
                  <a:solidFill>
                    <a:srgbClr val="00B050"/>
                  </a:solidFill>
                  <a:latin typeface="Trebuchet MS"/>
                  <a:cs typeface="Trebuchet MS"/>
                </a:endParaRPr>
              </a:p>
            </p:txBody>
          </p:sp>
        </mc:Choice>
        <mc:Fallback xmlns="">
          <p:sp>
            <p:nvSpPr>
              <p:cNvPr id="5" name="Text Box 4"/>
              <p:cNvSpPr txBox="1">
                <a:spLocks noRot="1" noChangeAspect="1" noMove="1" noResize="1" noEditPoints="1" noAdjustHandles="1" noChangeArrowheads="1" noChangeShapeType="1" noTextEdit="1"/>
              </p:cNvSpPr>
              <p:nvPr/>
            </p:nvSpPr>
            <p:spPr bwMode="auto">
              <a:xfrm>
                <a:off x="635535" y="1196752"/>
                <a:ext cx="8075612" cy="4770537"/>
              </a:xfrm>
              <a:prstGeom prst="rect">
                <a:avLst/>
              </a:prstGeom>
              <a:blipFill rotWithShape="1">
                <a:blip r:embed="rId3" cstate="print"/>
                <a:stretch>
                  <a:fillRect l="-906" t="-766" r="-1057"/>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AU">
                    <a:noFill/>
                  </a:rPr>
                  <a:t> </a:t>
                </a:r>
              </a:p>
            </p:txBody>
          </p:sp>
        </mc:Fallback>
      </mc:AlternateContent>
      <p:sp>
        <p:nvSpPr>
          <p:cNvPr id="6" name="Rectangle 7"/>
          <p:cNvSpPr txBox="1">
            <a:spLocks noChangeArrowheads="1"/>
          </p:cNvSpPr>
          <p:nvPr/>
        </p:nvSpPr>
        <p:spPr>
          <a:xfrm>
            <a:off x="426368" y="345233"/>
            <a:ext cx="8280920" cy="707503"/>
          </a:xfrm>
          <a:prstGeom prst="rect">
            <a:avLst/>
          </a:prstGeom>
        </p:spPr>
        <p:txBody>
          <a:bodyPr vert="horz" lIns="91440" tIns="45720" rIns="91440" bIns="45720" rtlCol="0" anchor="ctr">
            <a:noAutofit/>
          </a:bodyPr>
          <a:lstStyle>
            <a:lvl1pPr algn="ctr" defTabSz="457200" rtl="0" eaLnBrk="1" fontAlgn="base" hangingPunct="1">
              <a:spcBef>
                <a:spcPct val="0"/>
              </a:spcBef>
              <a:spcAft>
                <a:spcPct val="0"/>
              </a:spcAft>
              <a:defRPr lang="en-US" sz="4000" kern="1200" cap="all" dirty="0">
                <a:solidFill>
                  <a:srgbClr val="948A54"/>
                </a:solidFill>
                <a:latin typeface="Arial"/>
                <a:ea typeface="ＭＳ Ｐゴシック" pitchFamily="34" charset="-128"/>
                <a:cs typeface="Arial"/>
              </a:defRPr>
            </a:lvl1pPr>
            <a:lvl2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a:r>
              <a:rPr lang="en-AU" sz="3200" cap="none" baseline="0" dirty="0">
                <a:solidFill>
                  <a:srgbClr val="EA0088"/>
                </a:solidFill>
                <a:latin typeface="Trebuchet MS" panose="020B0603020202020204" pitchFamily="34" charset="0"/>
              </a:rPr>
              <a:t>Example 4: Solution</a:t>
            </a:r>
          </a:p>
        </p:txBody>
      </p:sp>
      <p:sp>
        <p:nvSpPr>
          <p:cNvPr id="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42</a:t>
            </a:fld>
            <a:endParaRPr lang="en-AU" altLang="en-US" sz="1400" b="1" baseline="0" dirty="0">
              <a:latin typeface="Trebuchet MS" pitchFamily="34" charset="0"/>
            </a:endParaRPr>
          </a:p>
        </p:txBody>
      </p:sp>
      <p:sp>
        <p:nvSpPr>
          <p:cNvPr id="8" name="AutoShape 10"/>
          <p:cNvSpPr>
            <a:spLocks noChangeArrowheads="1"/>
          </p:cNvSpPr>
          <p:nvPr/>
        </p:nvSpPr>
        <p:spPr bwMode="auto">
          <a:xfrm>
            <a:off x="7011988" y="549275"/>
            <a:ext cx="1952625" cy="360363"/>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dirty="0">
                <a:latin typeface="Tahoma" pitchFamily="34" charset="0"/>
              </a:rPr>
              <a:t>IDENTIFY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Text Box 2"/>
          <p:cNvSpPr txBox="1">
            <a:spLocks noChangeArrowheads="1"/>
          </p:cNvSpPr>
          <p:nvPr/>
        </p:nvSpPr>
        <p:spPr bwMode="auto">
          <a:xfrm>
            <a:off x="323528" y="1225689"/>
            <a:ext cx="8820472" cy="4739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pPr>
              <a:spcAft>
                <a:spcPts val="1200"/>
              </a:spcAft>
            </a:pPr>
            <a:r>
              <a:rPr lang="en-US" altLang="en-US" baseline="0" dirty="0">
                <a:solidFill>
                  <a:schemeClr val="accent1"/>
                </a:solidFill>
                <a:latin typeface="Trebuchet MS"/>
                <a:cs typeface="Trebuchet MS"/>
              </a:rPr>
              <a:t>Identifying the technique</a:t>
            </a:r>
          </a:p>
          <a:p>
            <a:pPr marL="355600" lvl="1" indent="-355600" algn="just">
              <a:buFont typeface="Arial" pitchFamily="34" charset="0"/>
              <a:buChar char="•"/>
            </a:pPr>
            <a:r>
              <a:rPr lang="en-US" altLang="en-US" baseline="0" dirty="0">
                <a:latin typeface="Trebuchet MS"/>
                <a:cs typeface="Trebuchet MS"/>
              </a:rPr>
              <a:t>The parameter to be estimated is (</a:t>
            </a:r>
            <a:r>
              <a:rPr lang="en-US" altLang="en-US" baseline="0" dirty="0">
                <a:latin typeface="Trebuchet MS"/>
                <a:cs typeface="Trebuchet MS"/>
                <a:sym typeface="Symbol" pitchFamily="18" charset="2"/>
              </a:rPr>
              <a:t></a:t>
            </a:r>
            <a:r>
              <a:rPr lang="en-US" altLang="en-US" dirty="0">
                <a:latin typeface="Trebuchet MS"/>
                <a:cs typeface="Trebuchet MS"/>
                <a:sym typeface="Symbol" pitchFamily="18" charset="2"/>
              </a:rPr>
              <a:t>1</a:t>
            </a:r>
            <a:r>
              <a:rPr lang="en-US" altLang="en-US" baseline="0" dirty="0">
                <a:latin typeface="Trebuchet MS"/>
                <a:cs typeface="Trebuchet MS"/>
                <a:sym typeface="Symbol" pitchFamily="18" charset="2"/>
              </a:rPr>
              <a:t> – </a:t>
            </a:r>
            <a:r>
              <a:rPr lang="en-US" altLang="en-US" dirty="0">
                <a:latin typeface="Trebuchet MS"/>
                <a:cs typeface="Trebuchet MS"/>
                <a:sym typeface="Symbol" pitchFamily="18" charset="2"/>
              </a:rPr>
              <a:t>2</a:t>
            </a:r>
            <a:r>
              <a:rPr lang="en-US" altLang="en-US" baseline="0" dirty="0">
                <a:latin typeface="Trebuchet MS"/>
                <a:cs typeface="Trebuchet MS"/>
              </a:rPr>
              <a:t>).</a:t>
            </a:r>
          </a:p>
          <a:p>
            <a:pPr marL="355600" lvl="1" indent="-355600" algn="just">
              <a:buFont typeface="Arial" pitchFamily="34" charset="0"/>
              <a:buChar char="•"/>
            </a:pPr>
            <a:r>
              <a:rPr lang="en-US" altLang="en-US" baseline="0" dirty="0">
                <a:latin typeface="Trebuchet MS"/>
                <a:cs typeface="Trebuchet MS"/>
              </a:rPr>
              <a:t>The population </a:t>
            </a:r>
            <a:r>
              <a:rPr lang="en-US" altLang="en-US" baseline="0" dirty="0">
                <a:solidFill>
                  <a:srgbClr val="00B050"/>
                </a:solidFill>
                <a:latin typeface="Trebuchet MS"/>
                <a:cs typeface="Trebuchet MS"/>
              </a:rPr>
              <a:t>variances are unknown</a:t>
            </a:r>
            <a:r>
              <a:rPr lang="en-US" altLang="en-US" baseline="0" dirty="0">
                <a:latin typeface="Trebuchet MS"/>
                <a:cs typeface="Trebuchet MS"/>
              </a:rPr>
              <a:t>. To check whether the variances are equal, calculate the values of s</a:t>
            </a:r>
            <a:r>
              <a:rPr lang="en-US" altLang="en-US" dirty="0">
                <a:latin typeface="Trebuchet MS"/>
                <a:cs typeface="Trebuchet MS"/>
              </a:rPr>
              <a:t>1</a:t>
            </a:r>
            <a:r>
              <a:rPr lang="en-US" altLang="en-US" baseline="0" dirty="0">
                <a:latin typeface="Trebuchet MS"/>
                <a:cs typeface="Trebuchet MS"/>
              </a:rPr>
              <a:t> and s</a:t>
            </a:r>
            <a:r>
              <a:rPr lang="en-US" altLang="en-US" dirty="0">
                <a:latin typeface="Trebuchet MS"/>
                <a:cs typeface="Trebuchet MS"/>
              </a:rPr>
              <a:t>2</a:t>
            </a:r>
            <a:r>
              <a:rPr lang="en-US" altLang="en-US" baseline="0" dirty="0">
                <a:latin typeface="Trebuchet MS"/>
                <a:cs typeface="Trebuchet MS"/>
              </a:rPr>
              <a:t>.</a:t>
            </a:r>
          </a:p>
          <a:p>
            <a:pPr marL="355600" lvl="1" indent="-355600" algn="just">
              <a:buFont typeface="Arial" pitchFamily="34" charset="0"/>
              <a:buChar char="•"/>
            </a:pPr>
            <a:r>
              <a:rPr lang="en-US" altLang="en-US" baseline="0" dirty="0">
                <a:latin typeface="Trebuchet MS"/>
                <a:cs typeface="Trebuchet MS"/>
              </a:rPr>
              <a:t>From the data,</a:t>
            </a:r>
          </a:p>
          <a:p>
            <a:pPr marL="355600" lvl="1" indent="-355600" algn="just">
              <a:buFont typeface="Arial" pitchFamily="34" charset="0"/>
              <a:buChar char="•"/>
            </a:pPr>
            <a:endParaRPr lang="en-US" altLang="en-US" baseline="0" dirty="0">
              <a:latin typeface="Trebuchet MS"/>
              <a:cs typeface="Trebuchet MS"/>
            </a:endParaRPr>
          </a:p>
          <a:p>
            <a:pPr marL="355600" lvl="1" indent="-355600" algn="just">
              <a:buFont typeface="Arial" pitchFamily="34" charset="0"/>
              <a:buChar char="•"/>
            </a:pPr>
            <a:endParaRPr lang="en-US" altLang="en-US" baseline="0" dirty="0">
              <a:latin typeface="Trebuchet MS"/>
              <a:cs typeface="Trebuchet MS"/>
            </a:endParaRPr>
          </a:p>
          <a:p>
            <a:pPr marL="355600" lvl="1" indent="-355600" algn="just">
              <a:buFont typeface="Arial" pitchFamily="34" charset="0"/>
              <a:buChar char="•"/>
            </a:pPr>
            <a:endParaRPr lang="en-US" altLang="en-US" baseline="0" dirty="0">
              <a:latin typeface="Trebuchet MS"/>
              <a:cs typeface="Trebuchet MS"/>
            </a:endParaRPr>
          </a:p>
          <a:p>
            <a:pPr marL="355600" lvl="1" indent="-355600" algn="just">
              <a:buFont typeface="Arial" pitchFamily="34" charset="0"/>
              <a:buChar char="•"/>
            </a:pPr>
            <a:r>
              <a:rPr lang="en-US" altLang="en-US" baseline="0" dirty="0">
                <a:latin typeface="Trebuchet MS"/>
                <a:cs typeface="Trebuchet MS"/>
              </a:rPr>
              <a:t>Since s</a:t>
            </a:r>
            <a:r>
              <a:rPr lang="en-US" altLang="en-US" dirty="0">
                <a:latin typeface="Trebuchet MS"/>
                <a:cs typeface="Trebuchet MS"/>
              </a:rPr>
              <a:t>1</a:t>
            </a:r>
            <a:r>
              <a:rPr lang="en-US" altLang="en-US" baseline="0" dirty="0">
                <a:latin typeface="Trebuchet MS"/>
                <a:cs typeface="Trebuchet MS"/>
              </a:rPr>
              <a:t> and s</a:t>
            </a:r>
            <a:r>
              <a:rPr lang="en-US" altLang="en-US" dirty="0">
                <a:latin typeface="Trebuchet MS"/>
                <a:cs typeface="Trebuchet MS"/>
              </a:rPr>
              <a:t>2</a:t>
            </a:r>
            <a:r>
              <a:rPr lang="en-US" altLang="en-US" baseline="0" dirty="0">
                <a:latin typeface="Trebuchet MS"/>
                <a:cs typeface="Trebuchet MS"/>
              </a:rPr>
              <a:t> are very close, we can safely assume that the </a:t>
            </a:r>
            <a:r>
              <a:rPr lang="en-US" altLang="en-US" baseline="0" dirty="0">
                <a:solidFill>
                  <a:srgbClr val="00B050"/>
                </a:solidFill>
                <a:latin typeface="Trebuchet MS"/>
                <a:cs typeface="Trebuchet MS"/>
              </a:rPr>
              <a:t>variances are </a:t>
            </a:r>
            <a:r>
              <a:rPr lang="en-US" altLang="en-US" i="1" baseline="0" dirty="0">
                <a:solidFill>
                  <a:srgbClr val="00B050"/>
                </a:solidFill>
                <a:latin typeface="Trebuchet MS"/>
                <a:cs typeface="Trebuchet MS"/>
              </a:rPr>
              <a:t>equal</a:t>
            </a:r>
            <a:r>
              <a:rPr lang="en-US" altLang="en-US" baseline="0" dirty="0">
                <a:latin typeface="Trebuchet MS"/>
                <a:cs typeface="Trebuchet MS"/>
              </a:rPr>
              <a:t>.</a:t>
            </a:r>
          </a:p>
          <a:p>
            <a:pPr marL="355600" lvl="1" indent="-355600" algn="just">
              <a:buFont typeface="Arial" pitchFamily="34" charset="0"/>
              <a:buChar char="•"/>
            </a:pPr>
            <a:r>
              <a:rPr lang="en-US" altLang="en-US" baseline="0" dirty="0">
                <a:latin typeface="Trebuchet MS"/>
                <a:cs typeface="Trebuchet MS"/>
              </a:rPr>
              <a:t>The two population assembly times are distributed normal.</a:t>
            </a:r>
          </a:p>
          <a:p>
            <a:pPr marL="355600" lvl="1" indent="-355600" algn="just">
              <a:buFont typeface="Arial" pitchFamily="34" charset="0"/>
              <a:buChar char="•"/>
            </a:pPr>
            <a:r>
              <a:rPr lang="en-US" altLang="en-US" baseline="0" dirty="0">
                <a:latin typeface="Trebuchet MS"/>
                <a:cs typeface="Trebuchet MS"/>
              </a:rPr>
              <a:t>We </a:t>
            </a:r>
            <a:r>
              <a:rPr lang="en-US" altLang="en-US" baseline="0" dirty="0">
                <a:solidFill>
                  <a:schemeClr val="tx1">
                    <a:lumMod val="75000"/>
                    <a:lumOff val="25000"/>
                  </a:schemeClr>
                </a:solidFill>
                <a:latin typeface="Trebuchet MS"/>
                <a:cs typeface="Trebuchet MS"/>
              </a:rPr>
              <a:t>use the equal variances </a:t>
            </a:r>
            <a:r>
              <a:rPr lang="en-US" altLang="en-US" i="1" baseline="0" dirty="0">
                <a:solidFill>
                  <a:schemeClr val="tx1">
                    <a:lumMod val="75000"/>
                    <a:lumOff val="25000"/>
                  </a:schemeClr>
                </a:solidFill>
                <a:latin typeface="Trebuchet MS"/>
                <a:cs typeface="Trebuchet MS"/>
              </a:rPr>
              <a:t>t</a:t>
            </a:r>
            <a:r>
              <a:rPr lang="en-US" altLang="en-US" baseline="0" dirty="0">
                <a:solidFill>
                  <a:schemeClr val="tx1">
                    <a:lumMod val="75000"/>
                    <a:lumOff val="25000"/>
                  </a:schemeClr>
                </a:solidFill>
                <a:latin typeface="Trebuchet MS"/>
                <a:cs typeface="Trebuchet MS"/>
              </a:rPr>
              <a:t>-interval estimator </a:t>
            </a:r>
            <a:r>
              <a:rPr lang="en-US" altLang="en-US" baseline="0" dirty="0">
                <a:latin typeface="Trebuchet MS"/>
                <a:cs typeface="Trebuchet MS"/>
              </a:rPr>
              <a:t>of (</a:t>
            </a:r>
            <a:r>
              <a:rPr lang="en-US" altLang="en-US" sz="2800" baseline="0" dirty="0">
                <a:latin typeface="Trebuchet MS"/>
                <a:cs typeface="Trebuchet MS"/>
                <a:sym typeface="Symbol" pitchFamily="18" charset="2"/>
              </a:rPr>
              <a:t></a:t>
            </a:r>
            <a:r>
              <a:rPr lang="en-US" altLang="en-US" sz="2800" dirty="0">
                <a:latin typeface="Trebuchet MS"/>
                <a:cs typeface="Trebuchet MS"/>
                <a:sym typeface="Symbol" pitchFamily="18" charset="2"/>
              </a:rPr>
              <a:t>1</a:t>
            </a:r>
            <a:r>
              <a:rPr lang="en-US" altLang="en-US" sz="2800" baseline="0" dirty="0">
                <a:latin typeface="Trebuchet MS"/>
                <a:cs typeface="Trebuchet MS"/>
                <a:sym typeface="Symbol" pitchFamily="18" charset="2"/>
              </a:rPr>
              <a:t> – </a:t>
            </a:r>
            <a:r>
              <a:rPr lang="en-US" altLang="en-US" sz="2800" dirty="0">
                <a:latin typeface="Trebuchet MS"/>
                <a:cs typeface="Trebuchet MS"/>
                <a:sym typeface="Symbol" pitchFamily="18" charset="2"/>
              </a:rPr>
              <a:t>2</a:t>
            </a:r>
            <a:r>
              <a:rPr lang="en-US" altLang="en-US" baseline="0" dirty="0">
                <a:latin typeface="Trebuchet MS"/>
                <a:cs typeface="Trebuchet MS"/>
              </a:rPr>
              <a:t>)</a:t>
            </a:r>
          </a:p>
        </p:txBody>
      </p:sp>
      <p:graphicFrame>
        <p:nvGraphicFramePr>
          <p:cNvPr id="528387" name="Object 3"/>
          <p:cNvGraphicFramePr>
            <a:graphicFrameLocks noChangeAspect="1"/>
          </p:cNvGraphicFramePr>
          <p:nvPr>
            <p:extLst>
              <p:ext uri="{D42A27DB-BD31-4B8C-83A1-F6EECF244321}">
                <p14:modId xmlns:p14="http://schemas.microsoft.com/office/powerpoint/2010/main" val="875768722"/>
              </p:ext>
            </p:extLst>
          </p:nvPr>
        </p:nvGraphicFramePr>
        <p:xfrm>
          <a:off x="1389063" y="3273425"/>
          <a:ext cx="4132262" cy="1033463"/>
        </p:xfrm>
        <a:graphic>
          <a:graphicData uri="http://schemas.openxmlformats.org/presentationml/2006/ole">
            <mc:AlternateContent xmlns:mc="http://schemas.openxmlformats.org/markup-compatibility/2006">
              <mc:Choice xmlns:v="urn:schemas-microsoft-com:vml" Requires="v">
                <p:oleObj spid="_x0000_s57449" name="Equation" r:id="rId4" imgW="1777680" imgH="469800" progId="Equation.DSMT4">
                  <p:embed/>
                </p:oleObj>
              </mc:Choice>
              <mc:Fallback>
                <p:oleObj name="Equation" r:id="rId4" imgW="1777680" imgH="469800" progId="Equation.DSMT4">
                  <p:embed/>
                  <p:pic>
                    <p:nvPicPr>
                      <p:cNvPr id="0" name="Picture 85"/>
                      <p:cNvPicPr>
                        <a:picLocks noChangeAspect="1" noChangeArrowheads="1"/>
                      </p:cNvPicPr>
                      <p:nvPr/>
                    </p:nvPicPr>
                    <p:blipFill>
                      <a:blip r:embed="rId5"/>
                      <a:srcRect/>
                      <a:stretch>
                        <a:fillRect/>
                      </a:stretch>
                    </p:blipFill>
                    <p:spPr bwMode="auto">
                      <a:xfrm>
                        <a:off x="1389063" y="3273425"/>
                        <a:ext cx="4132262" cy="1033463"/>
                      </a:xfrm>
                      <a:prstGeom prst="rect">
                        <a:avLst/>
                      </a:prstGeom>
                      <a:noFill/>
                      <a:ln>
                        <a:noFill/>
                      </a:ln>
                      <a:effectLst/>
                      <a:extLst>
                        <a:ext uri="{909E8E84-426E-40DD-AFC4-6F175D3DCCD1}">
                          <a14:hiddenFill xmlns:a14="http://schemas.microsoft.com/office/drawing/2010/main">
                            <a:gradFill rotWithShape="0">
                              <a:gsLst>
                                <a:gs pos="0">
                                  <a:srgbClr val="89E3E1"/>
                                </a:gs>
                                <a:gs pos="50000">
                                  <a:srgbClr val="35A39E"/>
                                </a:gs>
                                <a:gs pos="100000">
                                  <a:srgbClr val="89E3E1"/>
                                </a:gs>
                              </a:gsLst>
                              <a:lin ang="5400000" scaled="1"/>
                            </a:gra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 name="Rectangle 7"/>
          <p:cNvSpPr txBox="1">
            <a:spLocks noChangeArrowheads="1"/>
          </p:cNvSpPr>
          <p:nvPr/>
        </p:nvSpPr>
        <p:spPr>
          <a:xfrm>
            <a:off x="323528" y="345233"/>
            <a:ext cx="8280920" cy="707503"/>
          </a:xfrm>
          <a:prstGeom prst="rect">
            <a:avLst/>
          </a:prstGeom>
        </p:spPr>
        <p:txBody>
          <a:bodyPr vert="horz" lIns="91440" tIns="45720" rIns="91440" bIns="45720" rtlCol="0" anchor="ctr">
            <a:noAutofit/>
          </a:bodyPr>
          <a:lstStyle>
            <a:lvl1pPr algn="ctr" defTabSz="457200" rtl="0" eaLnBrk="1" fontAlgn="base" hangingPunct="1">
              <a:spcBef>
                <a:spcPct val="0"/>
              </a:spcBef>
              <a:spcAft>
                <a:spcPct val="0"/>
              </a:spcAft>
              <a:defRPr lang="en-US" sz="4000" kern="1200" cap="all" dirty="0">
                <a:solidFill>
                  <a:srgbClr val="948A54"/>
                </a:solidFill>
                <a:latin typeface="Arial"/>
                <a:ea typeface="ＭＳ Ｐゴシック" pitchFamily="34" charset="-128"/>
                <a:cs typeface="Arial"/>
              </a:defRPr>
            </a:lvl1pPr>
            <a:lvl2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a:r>
              <a:rPr lang="en-AU" sz="3200" cap="none" baseline="0" dirty="0">
                <a:solidFill>
                  <a:srgbClr val="EA0088"/>
                </a:solidFill>
                <a:latin typeface="Trebuchet MS" panose="020B0603020202020204" pitchFamily="34" charset="0"/>
              </a:rPr>
              <a:t>Example 4: Solution…</a:t>
            </a: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43</a:t>
            </a:fld>
            <a:endParaRPr lang="en-AU" altLang="en-US" sz="1400" b="1" baseline="0" dirty="0">
              <a:latin typeface="Trebuchet MS" pitchFamily="34" charset="0"/>
            </a:endParaRPr>
          </a:p>
        </p:txBody>
      </p:sp>
      <p:sp>
        <p:nvSpPr>
          <p:cNvPr id="7" name="AutoShape 10"/>
          <p:cNvSpPr>
            <a:spLocks noChangeArrowheads="1"/>
          </p:cNvSpPr>
          <p:nvPr/>
        </p:nvSpPr>
        <p:spPr bwMode="auto">
          <a:xfrm>
            <a:off x="7011988" y="549275"/>
            <a:ext cx="1952625" cy="360363"/>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dirty="0">
                <a:latin typeface="Tahoma" pitchFamily="34" charset="0"/>
              </a:rPr>
              <a:t>IDENTIFY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838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5283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86"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Text Box 2"/>
          <p:cNvSpPr txBox="1">
            <a:spLocks noChangeArrowheads="1"/>
          </p:cNvSpPr>
          <p:nvPr/>
        </p:nvSpPr>
        <p:spPr bwMode="auto">
          <a:xfrm>
            <a:off x="539552" y="1083496"/>
            <a:ext cx="76200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pPr algn="just"/>
            <a:r>
              <a:rPr lang="en-US" altLang="en-US" baseline="0" dirty="0">
                <a:latin typeface="Trebuchet MS"/>
                <a:cs typeface="Trebuchet MS"/>
              </a:rPr>
              <a:t>The equal variance </a:t>
            </a:r>
            <a:r>
              <a:rPr lang="en-US" altLang="en-US" i="1" baseline="0" dirty="0">
                <a:latin typeface="Trebuchet MS"/>
                <a:cs typeface="Trebuchet MS"/>
              </a:rPr>
              <a:t>t</a:t>
            </a:r>
            <a:r>
              <a:rPr lang="en-US" altLang="en-US" baseline="0" dirty="0">
                <a:latin typeface="Trebuchet MS"/>
                <a:cs typeface="Trebuchet MS"/>
              </a:rPr>
              <a:t>-interval estimator for the difference between two means (</a:t>
            </a:r>
            <a:r>
              <a:rPr lang="en-US" altLang="en-US" baseline="0" dirty="0">
                <a:latin typeface="Trebuchet MS"/>
                <a:cs typeface="Trebuchet MS"/>
                <a:sym typeface="Symbol" pitchFamily="18" charset="2"/>
              </a:rPr>
              <a:t></a:t>
            </a:r>
            <a:r>
              <a:rPr lang="en-US" altLang="en-US" dirty="0">
                <a:latin typeface="Trebuchet MS"/>
                <a:cs typeface="Trebuchet MS"/>
                <a:sym typeface="Symbol" pitchFamily="18" charset="2"/>
              </a:rPr>
              <a:t>1</a:t>
            </a:r>
            <a:r>
              <a:rPr lang="en-US" altLang="en-US" baseline="0" dirty="0">
                <a:latin typeface="Trebuchet MS"/>
                <a:cs typeface="Trebuchet MS"/>
                <a:sym typeface="Symbol" pitchFamily="18" charset="2"/>
              </a:rPr>
              <a:t> – </a:t>
            </a:r>
            <a:r>
              <a:rPr lang="en-US" altLang="en-US" dirty="0">
                <a:latin typeface="Trebuchet MS"/>
                <a:cs typeface="Trebuchet MS"/>
                <a:sym typeface="Symbol" pitchFamily="18" charset="2"/>
              </a:rPr>
              <a:t>2</a:t>
            </a:r>
            <a:r>
              <a:rPr lang="en-US" altLang="en-US" baseline="0" dirty="0">
                <a:latin typeface="Trebuchet MS"/>
                <a:cs typeface="Trebuchet MS"/>
              </a:rPr>
              <a:t>) is</a:t>
            </a:r>
          </a:p>
          <a:p>
            <a:pPr algn="just"/>
            <a:endParaRPr lang="en-US" altLang="en-US" baseline="0" dirty="0">
              <a:latin typeface="Trebuchet MS"/>
              <a:cs typeface="Trebuchet MS"/>
            </a:endParaRPr>
          </a:p>
          <a:p>
            <a:pPr algn="just"/>
            <a:endParaRPr lang="en-US" altLang="en-US" baseline="0" dirty="0">
              <a:latin typeface="Trebuchet MS"/>
              <a:cs typeface="Trebuchet MS"/>
            </a:endParaRPr>
          </a:p>
          <a:p>
            <a:pPr algn="just"/>
            <a:endParaRPr lang="en-US" altLang="en-US" baseline="0" dirty="0">
              <a:latin typeface="Trebuchet MS"/>
              <a:cs typeface="Trebuchet MS"/>
            </a:endParaRPr>
          </a:p>
          <a:p>
            <a:pPr algn="just"/>
            <a:endParaRPr lang="en-US" altLang="en-US" baseline="0" dirty="0">
              <a:latin typeface="Trebuchet MS"/>
              <a:cs typeface="Trebuchet MS"/>
            </a:endParaRPr>
          </a:p>
          <a:p>
            <a:pPr algn="just">
              <a:tabLst>
                <a:tab pos="355600" algn="l"/>
              </a:tabLst>
            </a:pPr>
            <a:r>
              <a:rPr lang="en-US" altLang="en-US" baseline="0" dirty="0">
                <a:latin typeface="Trebuchet MS"/>
                <a:cs typeface="Trebuchet MS"/>
              </a:rPr>
              <a:t>Calculating the pooled variance:</a:t>
            </a:r>
          </a:p>
          <a:p>
            <a:pPr algn="just"/>
            <a:endParaRPr lang="en-US" altLang="en-US" baseline="0" dirty="0">
              <a:latin typeface="Trebuchet MS"/>
              <a:cs typeface="Trebuchet MS"/>
            </a:endParaRPr>
          </a:p>
        </p:txBody>
      </p:sp>
      <p:graphicFrame>
        <p:nvGraphicFramePr>
          <p:cNvPr id="529411" name="Object 3"/>
          <p:cNvGraphicFramePr>
            <a:graphicFrameLocks noChangeAspect="1"/>
          </p:cNvGraphicFramePr>
          <p:nvPr>
            <p:extLst>
              <p:ext uri="{D42A27DB-BD31-4B8C-83A1-F6EECF244321}">
                <p14:modId xmlns:p14="http://schemas.microsoft.com/office/powerpoint/2010/main" val="3223731579"/>
              </p:ext>
            </p:extLst>
          </p:nvPr>
        </p:nvGraphicFramePr>
        <p:xfrm>
          <a:off x="1547664" y="2132856"/>
          <a:ext cx="4746029" cy="1014235"/>
        </p:xfrm>
        <a:graphic>
          <a:graphicData uri="http://schemas.openxmlformats.org/presentationml/2006/ole">
            <mc:AlternateContent xmlns:mc="http://schemas.openxmlformats.org/markup-compatibility/2006">
              <mc:Choice xmlns:v="urn:schemas-microsoft-com:vml" Requires="v">
                <p:oleObj spid="_x0000_s59691" name="Equation" r:id="rId4" imgW="2197100" imgH="495300" progId="Equation.DSMT4">
                  <p:embed/>
                </p:oleObj>
              </mc:Choice>
              <mc:Fallback>
                <p:oleObj name="Equation" r:id="rId4" imgW="2197100" imgH="495300" progId="Equation.DSMT4">
                  <p:embed/>
                  <p:pic>
                    <p:nvPicPr>
                      <p:cNvPr id="0" name="Picture 2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664" y="2132856"/>
                        <a:ext cx="4746029" cy="10142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
          <p:cNvGrpSpPr>
            <a:grpSpLocks/>
          </p:cNvGrpSpPr>
          <p:nvPr/>
        </p:nvGrpSpPr>
        <p:grpSpPr bwMode="auto">
          <a:xfrm>
            <a:off x="1462088" y="4005064"/>
            <a:ext cx="6219825" cy="1543050"/>
            <a:chOff x="152" y="3024"/>
            <a:chExt cx="3918" cy="972"/>
          </a:xfrm>
        </p:grpSpPr>
        <p:graphicFrame>
          <p:nvGraphicFramePr>
            <p:cNvPr id="59397" name="Object 5"/>
            <p:cNvGraphicFramePr>
              <a:graphicFrameLocks noChangeAspect="1"/>
            </p:cNvGraphicFramePr>
            <p:nvPr/>
          </p:nvGraphicFramePr>
          <p:xfrm>
            <a:off x="839" y="3024"/>
            <a:ext cx="2288" cy="291"/>
          </p:xfrm>
          <a:graphic>
            <a:graphicData uri="http://schemas.openxmlformats.org/presentationml/2006/ole">
              <mc:AlternateContent xmlns:mc="http://schemas.openxmlformats.org/markup-compatibility/2006">
                <mc:Choice xmlns:v="urn:schemas-microsoft-com:vml" Requires="v">
                  <p:oleObj spid="_x0000_s59692" name="Equation" r:id="rId6" imgW="1782720" imgH="219240" progId="Equation.3">
                    <p:embed/>
                  </p:oleObj>
                </mc:Choice>
                <mc:Fallback>
                  <p:oleObj name="Equation" r:id="rId6" imgW="1782720" imgH="219240" progId="Equation.3">
                    <p:embed/>
                    <p:pic>
                      <p:nvPicPr>
                        <p:cNvPr id="0" name="Picture 2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9" y="3024"/>
                          <a:ext cx="2288" cy="291"/>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9398" name="Object 6"/>
            <p:cNvGraphicFramePr>
              <a:graphicFrameLocks noChangeAspect="1"/>
            </p:cNvGraphicFramePr>
            <p:nvPr>
              <p:extLst>
                <p:ext uri="{D42A27DB-BD31-4B8C-83A1-F6EECF244321}">
                  <p14:modId xmlns:p14="http://schemas.microsoft.com/office/powerpoint/2010/main" val="3512084095"/>
                </p:ext>
              </p:extLst>
            </p:nvPr>
          </p:nvGraphicFramePr>
          <p:xfrm>
            <a:off x="152" y="3497"/>
            <a:ext cx="3918" cy="499"/>
          </p:xfrm>
          <a:graphic>
            <a:graphicData uri="http://schemas.openxmlformats.org/presentationml/2006/ole">
              <mc:AlternateContent xmlns:mc="http://schemas.openxmlformats.org/markup-compatibility/2006">
                <mc:Choice xmlns:v="urn:schemas-microsoft-com:vml" Requires="v">
                  <p:oleObj spid="_x0000_s59693" name="Equation" r:id="rId8" imgW="2946400" imgH="393700" progId="Equation.DSMT4">
                    <p:embed/>
                  </p:oleObj>
                </mc:Choice>
                <mc:Fallback>
                  <p:oleObj name="Equation" r:id="rId8" imgW="2946400" imgH="393700" progId="Equation.DSMT4">
                    <p:embed/>
                    <p:pic>
                      <p:nvPicPr>
                        <p:cNvPr id="0" name="Picture 24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 y="3497"/>
                          <a:ext cx="3918" cy="49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
        <p:nvSpPr>
          <p:cNvPr id="8" name="Rectangle 7"/>
          <p:cNvSpPr txBox="1">
            <a:spLocks noChangeArrowheads="1"/>
          </p:cNvSpPr>
          <p:nvPr/>
        </p:nvSpPr>
        <p:spPr>
          <a:xfrm>
            <a:off x="426368" y="345233"/>
            <a:ext cx="8280920" cy="707503"/>
          </a:xfrm>
          <a:prstGeom prst="rect">
            <a:avLst/>
          </a:prstGeom>
        </p:spPr>
        <p:txBody>
          <a:bodyPr vert="horz" lIns="91440" tIns="45720" rIns="91440" bIns="45720" rtlCol="0" anchor="ctr">
            <a:noAutofit/>
          </a:bodyPr>
          <a:lstStyle>
            <a:lvl1pPr algn="ctr" defTabSz="457200" rtl="0" eaLnBrk="1" fontAlgn="base" hangingPunct="1">
              <a:spcBef>
                <a:spcPct val="0"/>
              </a:spcBef>
              <a:spcAft>
                <a:spcPct val="0"/>
              </a:spcAft>
              <a:defRPr lang="en-US" sz="4000" kern="1200" cap="all" dirty="0">
                <a:solidFill>
                  <a:srgbClr val="948A54"/>
                </a:solidFill>
                <a:latin typeface="Arial"/>
                <a:ea typeface="ＭＳ Ｐゴシック" pitchFamily="34" charset="-128"/>
                <a:cs typeface="Arial"/>
              </a:defRPr>
            </a:lvl1pPr>
            <a:lvl2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a:r>
              <a:rPr lang="en-AU" sz="3200" cap="none" baseline="0" dirty="0">
                <a:solidFill>
                  <a:srgbClr val="EA0088"/>
                </a:solidFill>
                <a:latin typeface="Trebuchet MS" panose="020B0603020202020204" pitchFamily="34" charset="0"/>
              </a:rPr>
              <a:t>Example 4: Solution…</a:t>
            </a:r>
          </a:p>
        </p:txBody>
      </p:sp>
      <p:sp>
        <p:nvSpPr>
          <p:cNvPr id="9"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44</a:t>
            </a:fld>
            <a:endParaRPr lang="en-AU" altLang="en-US" sz="1400" b="1" baseline="0" dirty="0">
              <a:latin typeface="Trebuchet MS" pitchFamily="34" charset="0"/>
            </a:endParaRPr>
          </a:p>
        </p:txBody>
      </p:sp>
      <p:sp>
        <p:nvSpPr>
          <p:cNvPr id="10" name="AutoShape 10"/>
          <p:cNvSpPr>
            <a:spLocks noChangeArrowheads="1"/>
          </p:cNvSpPr>
          <p:nvPr/>
        </p:nvSpPr>
        <p:spPr bwMode="auto">
          <a:xfrm>
            <a:off x="7011988" y="549275"/>
            <a:ext cx="1952625" cy="360363"/>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dirty="0">
                <a:latin typeface="Tahoma" pitchFamily="34" charset="0"/>
              </a:rPr>
              <a:t>COMPUTE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29410"/>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0"/>
                                          </p:stCondLst>
                                        </p:cTn>
                                        <p:tgtEl>
                                          <p:spTgt spid="52941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0"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426368" y="1196752"/>
            <a:ext cx="784664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r>
              <a:rPr lang="en-US" altLang="en-US" baseline="0" dirty="0">
                <a:latin typeface="Trebuchet MS"/>
                <a:cs typeface="Trebuchet MS"/>
              </a:rPr>
              <a:t>A 95% confidence interval for (</a:t>
            </a:r>
            <a:r>
              <a:rPr lang="en-US" altLang="en-US" baseline="0" dirty="0">
                <a:latin typeface="Trebuchet MS"/>
                <a:cs typeface="Trebuchet MS"/>
                <a:sym typeface="Symbol" pitchFamily="18" charset="2"/>
              </a:rPr>
              <a:t></a:t>
            </a:r>
            <a:r>
              <a:rPr lang="en-US" altLang="en-US" dirty="0">
                <a:latin typeface="Trebuchet MS"/>
                <a:cs typeface="Trebuchet MS"/>
                <a:sym typeface="Symbol" pitchFamily="18" charset="2"/>
              </a:rPr>
              <a:t>1</a:t>
            </a:r>
            <a:r>
              <a:rPr lang="en-US" altLang="en-US" baseline="0" dirty="0">
                <a:latin typeface="Trebuchet MS"/>
                <a:cs typeface="Trebuchet MS"/>
                <a:sym typeface="Symbol" pitchFamily="18" charset="2"/>
              </a:rPr>
              <a:t> – </a:t>
            </a:r>
            <a:r>
              <a:rPr lang="en-US" altLang="en-US" dirty="0">
                <a:latin typeface="Trebuchet MS"/>
                <a:cs typeface="Trebuchet MS"/>
                <a:sym typeface="Symbol" pitchFamily="18" charset="2"/>
              </a:rPr>
              <a:t>2</a:t>
            </a:r>
            <a:r>
              <a:rPr lang="en-US" altLang="en-US" baseline="0" dirty="0">
                <a:latin typeface="Trebuchet MS"/>
                <a:cs typeface="Trebuchet MS"/>
              </a:rPr>
              <a:t>) is calculated as follows:</a:t>
            </a:r>
          </a:p>
          <a:p>
            <a:endParaRPr lang="en-US" altLang="en-US" baseline="0" dirty="0">
              <a:latin typeface="Trebuchet MS"/>
              <a:cs typeface="Trebuchet MS"/>
            </a:endParaRPr>
          </a:p>
          <a:p>
            <a:endParaRPr lang="en-US" altLang="en-US" baseline="0" dirty="0">
              <a:latin typeface="Trebuchet MS"/>
              <a:cs typeface="Trebuchet MS"/>
            </a:endParaRPr>
          </a:p>
          <a:p>
            <a:endParaRPr lang="en-US" altLang="en-US" baseline="0" dirty="0">
              <a:latin typeface="Trebuchet MS"/>
              <a:cs typeface="Trebuchet MS"/>
            </a:endParaRPr>
          </a:p>
          <a:p>
            <a:endParaRPr lang="en-US" altLang="en-US" baseline="0" dirty="0">
              <a:latin typeface="Trebuchet MS"/>
              <a:cs typeface="Trebuchet MS"/>
            </a:endParaRPr>
          </a:p>
          <a:p>
            <a:endParaRPr lang="en-US" altLang="en-US" baseline="0" dirty="0">
              <a:latin typeface="Trebuchet MS"/>
              <a:cs typeface="Trebuchet MS"/>
            </a:endParaRPr>
          </a:p>
          <a:p>
            <a:endParaRPr lang="en-US" altLang="en-US" baseline="0" dirty="0">
              <a:latin typeface="Trebuchet MS"/>
              <a:cs typeface="Trebuchet MS"/>
            </a:endParaRPr>
          </a:p>
          <a:p>
            <a:endParaRPr lang="en-US" altLang="en-US" baseline="0" dirty="0">
              <a:latin typeface="Trebuchet MS"/>
              <a:cs typeface="Trebuchet MS"/>
            </a:endParaRPr>
          </a:p>
          <a:p>
            <a:endParaRPr lang="en-US" altLang="en-US" baseline="0" dirty="0">
              <a:latin typeface="Trebuchet MS"/>
              <a:cs typeface="Trebuchet MS"/>
            </a:endParaRPr>
          </a:p>
          <a:p>
            <a:r>
              <a:rPr lang="en-US" altLang="en-US" baseline="0" dirty="0">
                <a:latin typeface="Trebuchet MS"/>
                <a:cs typeface="Trebuchet MS"/>
              </a:rPr>
              <a:t>LCL = -0.3176, UCL = 0.8616</a:t>
            </a:r>
          </a:p>
          <a:p>
            <a:endParaRPr lang="en-US" altLang="en-US" baseline="0" dirty="0">
              <a:latin typeface="Trebuchet MS"/>
              <a:cs typeface="Trebuchet MS"/>
            </a:endParaRPr>
          </a:p>
          <a:p>
            <a:endParaRPr lang="en-US" altLang="en-US" baseline="0" dirty="0">
              <a:latin typeface="Trebuchet MS"/>
              <a:cs typeface="Trebuchet MS"/>
            </a:endParaRPr>
          </a:p>
          <a:p>
            <a:endParaRPr lang="en-US" altLang="en-US" baseline="0" dirty="0">
              <a:latin typeface="Trebuchet MS"/>
              <a:cs typeface="Trebuchet MS"/>
            </a:endParaRPr>
          </a:p>
        </p:txBody>
      </p:sp>
      <p:graphicFrame>
        <p:nvGraphicFramePr>
          <p:cNvPr id="530435" name="Object 3"/>
          <p:cNvGraphicFramePr>
            <a:graphicFrameLocks noChangeAspect="1"/>
          </p:cNvGraphicFramePr>
          <p:nvPr>
            <p:extLst>
              <p:ext uri="{D42A27DB-BD31-4B8C-83A1-F6EECF244321}">
                <p14:modId xmlns:p14="http://schemas.microsoft.com/office/powerpoint/2010/main" val="2268940359"/>
              </p:ext>
            </p:extLst>
          </p:nvPr>
        </p:nvGraphicFramePr>
        <p:xfrm>
          <a:off x="1115616" y="2132856"/>
          <a:ext cx="5640388" cy="2303462"/>
        </p:xfrm>
        <a:graphic>
          <a:graphicData uri="http://schemas.openxmlformats.org/presentationml/2006/ole">
            <mc:AlternateContent xmlns:mc="http://schemas.openxmlformats.org/markup-compatibility/2006">
              <mc:Choice xmlns:v="urn:schemas-microsoft-com:vml" Requires="v">
                <p:oleObj spid="_x0000_s61545" name="Equation" r:id="rId4" imgW="2425700" imgH="1041400" progId="Equation.DSMT4">
                  <p:embed/>
                </p:oleObj>
              </mc:Choice>
              <mc:Fallback>
                <p:oleObj name="Equation" r:id="rId4" imgW="2425700" imgH="1041400" progId="Equation.DSMT4">
                  <p:embed/>
                  <p:pic>
                    <p:nvPicPr>
                      <p:cNvPr id="0" name="Picture 8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2132856"/>
                        <a:ext cx="5640388" cy="2303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 name="Rectangle 7"/>
          <p:cNvSpPr txBox="1">
            <a:spLocks noChangeArrowheads="1"/>
          </p:cNvSpPr>
          <p:nvPr/>
        </p:nvSpPr>
        <p:spPr>
          <a:xfrm>
            <a:off x="426368" y="345233"/>
            <a:ext cx="8280920" cy="707503"/>
          </a:xfrm>
          <a:prstGeom prst="rect">
            <a:avLst/>
          </a:prstGeom>
        </p:spPr>
        <p:txBody>
          <a:bodyPr vert="horz" lIns="91440" tIns="45720" rIns="91440" bIns="45720" rtlCol="0" anchor="ctr">
            <a:noAutofit/>
          </a:bodyPr>
          <a:lstStyle>
            <a:lvl1pPr algn="ctr" defTabSz="457200" rtl="0" eaLnBrk="1" fontAlgn="base" hangingPunct="1">
              <a:spcBef>
                <a:spcPct val="0"/>
              </a:spcBef>
              <a:spcAft>
                <a:spcPct val="0"/>
              </a:spcAft>
              <a:defRPr lang="en-US" sz="4000" kern="1200" cap="all" dirty="0">
                <a:solidFill>
                  <a:srgbClr val="948A54"/>
                </a:solidFill>
                <a:latin typeface="Arial"/>
                <a:ea typeface="ＭＳ Ｐゴシック" pitchFamily="34" charset="-128"/>
                <a:cs typeface="Arial"/>
              </a:defRPr>
            </a:lvl1pPr>
            <a:lvl2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a:r>
              <a:rPr lang="en-AU" sz="3200" cap="none" baseline="0" dirty="0">
                <a:solidFill>
                  <a:srgbClr val="EA0088"/>
                </a:solidFill>
                <a:latin typeface="Trebuchet MS" panose="020B0603020202020204" pitchFamily="34" charset="0"/>
              </a:rPr>
              <a:t>Example 4: Solution…</a:t>
            </a: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45</a:t>
            </a:fld>
            <a:endParaRPr lang="en-AU" altLang="en-US" sz="1400" b="1" baseline="0" dirty="0">
              <a:latin typeface="Trebuchet MS" pitchFamily="34" charset="0"/>
            </a:endParaRPr>
          </a:p>
        </p:txBody>
      </p:sp>
      <p:sp>
        <p:nvSpPr>
          <p:cNvPr id="7" name="AutoShape 10"/>
          <p:cNvSpPr>
            <a:spLocks noChangeArrowheads="1"/>
          </p:cNvSpPr>
          <p:nvPr/>
        </p:nvSpPr>
        <p:spPr bwMode="auto">
          <a:xfrm>
            <a:off x="7011988" y="549275"/>
            <a:ext cx="1952625" cy="360363"/>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dirty="0">
                <a:latin typeface="Tahoma" pitchFamily="34" charset="0"/>
              </a:rPr>
              <a:t>COMPUTE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5304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426368" y="908720"/>
            <a:ext cx="8466112"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r>
              <a:rPr lang="en-US" altLang="en-US" baseline="0" dirty="0">
                <a:latin typeface="Trebuchet MS"/>
                <a:cs typeface="Trebuchet MS"/>
              </a:rPr>
              <a:t>Using Excel:</a:t>
            </a:r>
          </a:p>
          <a:p>
            <a:r>
              <a:rPr lang="en-US" altLang="en-US" b="1" baseline="0" dirty="0">
                <a:solidFill>
                  <a:schemeClr val="accent2"/>
                </a:solidFill>
                <a:latin typeface="Trebuchet MS" panose="020B0603020202020204" pitchFamily="34" charset="0"/>
              </a:rPr>
              <a:t>(Estimators.xls, t-Estimate_2 Means(</a:t>
            </a:r>
            <a:r>
              <a:rPr lang="en-US" altLang="en-US" b="1" baseline="0" dirty="0" err="1">
                <a:solidFill>
                  <a:schemeClr val="accent2"/>
                </a:solidFill>
                <a:latin typeface="Trebuchet MS" panose="020B0603020202020204" pitchFamily="34" charset="0"/>
              </a:rPr>
              <a:t>Eq-Var</a:t>
            </a:r>
            <a:r>
              <a:rPr lang="en-US" altLang="en-US" b="1" baseline="0" dirty="0">
                <a:solidFill>
                  <a:schemeClr val="accent2"/>
                </a:solidFill>
                <a:latin typeface="Trebuchet MS" panose="020B0603020202020204" pitchFamily="34" charset="0"/>
              </a:rPr>
              <a:t>) worksheet)</a:t>
            </a:r>
          </a:p>
          <a:p>
            <a:endParaRPr lang="en-US" altLang="en-US" baseline="0" dirty="0">
              <a:latin typeface="Trebuchet MS"/>
              <a:cs typeface="Trebuchet MS"/>
            </a:endParaRPr>
          </a:p>
          <a:p>
            <a:endParaRPr lang="en-US" altLang="en-US" baseline="0" dirty="0">
              <a:latin typeface="Trebuchet MS"/>
              <a:cs typeface="Trebuchet MS"/>
            </a:endParaRPr>
          </a:p>
          <a:p>
            <a:endParaRPr lang="en-US" altLang="en-US" baseline="0" dirty="0">
              <a:latin typeface="Trebuchet MS"/>
              <a:cs typeface="Trebuchet MS"/>
            </a:endParaRPr>
          </a:p>
          <a:p>
            <a:endParaRPr lang="en-US" altLang="en-US" baseline="0" dirty="0">
              <a:latin typeface="Trebuchet MS"/>
              <a:cs typeface="Trebuchet MS"/>
            </a:endParaRPr>
          </a:p>
          <a:p>
            <a:endParaRPr lang="en-US" altLang="en-US" baseline="0" dirty="0">
              <a:latin typeface="Trebuchet MS"/>
              <a:cs typeface="Trebuchet MS"/>
            </a:endParaRPr>
          </a:p>
          <a:p>
            <a:endParaRPr lang="en-US" altLang="en-US" baseline="0" dirty="0">
              <a:latin typeface="Trebuchet MS"/>
              <a:cs typeface="Trebuchet MS"/>
            </a:endParaRPr>
          </a:p>
          <a:p>
            <a:endParaRPr lang="en-US" altLang="en-US" baseline="0" dirty="0">
              <a:latin typeface="Trebuchet MS"/>
              <a:cs typeface="Trebuchet MS"/>
            </a:endParaRPr>
          </a:p>
          <a:p>
            <a:endParaRPr lang="en-US" altLang="en-US" baseline="0" dirty="0">
              <a:latin typeface="Trebuchet MS"/>
              <a:cs typeface="Trebuchet MS"/>
            </a:endParaRPr>
          </a:p>
          <a:p>
            <a:endParaRPr lang="en-US" altLang="en-US" baseline="0" dirty="0">
              <a:latin typeface="Trebuchet MS"/>
              <a:cs typeface="Trebuchet MS"/>
            </a:endParaRPr>
          </a:p>
          <a:p>
            <a:endParaRPr lang="en-US" altLang="en-US" baseline="0" dirty="0">
              <a:latin typeface="Trebuchet MS"/>
              <a:cs typeface="Trebuchet MS"/>
            </a:endParaRPr>
          </a:p>
          <a:p>
            <a:endParaRPr lang="en-US" altLang="en-US" baseline="0" dirty="0">
              <a:latin typeface="Trebuchet MS"/>
              <a:cs typeface="Trebuchet MS"/>
            </a:endParaRPr>
          </a:p>
        </p:txBody>
      </p:sp>
      <p:sp>
        <p:nvSpPr>
          <p:cNvPr id="5" name="Rectangle 7"/>
          <p:cNvSpPr txBox="1">
            <a:spLocks noChangeArrowheads="1"/>
          </p:cNvSpPr>
          <p:nvPr/>
        </p:nvSpPr>
        <p:spPr>
          <a:xfrm>
            <a:off x="426368" y="345233"/>
            <a:ext cx="8280920" cy="707503"/>
          </a:xfrm>
          <a:prstGeom prst="rect">
            <a:avLst/>
          </a:prstGeom>
        </p:spPr>
        <p:txBody>
          <a:bodyPr vert="horz" lIns="91440" tIns="45720" rIns="91440" bIns="45720" rtlCol="0" anchor="ctr">
            <a:noAutofit/>
          </a:bodyPr>
          <a:lstStyle>
            <a:lvl1pPr algn="ctr" defTabSz="457200" rtl="0" eaLnBrk="1" fontAlgn="base" hangingPunct="1">
              <a:spcBef>
                <a:spcPct val="0"/>
              </a:spcBef>
              <a:spcAft>
                <a:spcPct val="0"/>
              </a:spcAft>
              <a:defRPr lang="en-US" sz="4000" kern="1200" cap="all" dirty="0">
                <a:solidFill>
                  <a:srgbClr val="948A54"/>
                </a:solidFill>
                <a:latin typeface="Arial"/>
                <a:ea typeface="ＭＳ Ｐゴシック" pitchFamily="34" charset="-128"/>
                <a:cs typeface="Arial"/>
              </a:defRPr>
            </a:lvl1pPr>
            <a:lvl2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a:r>
              <a:rPr lang="en-AU" sz="3200" cap="none" baseline="0" dirty="0">
                <a:solidFill>
                  <a:srgbClr val="EA0088"/>
                </a:solidFill>
                <a:latin typeface="Trebuchet MS" panose="020B0603020202020204" pitchFamily="34" charset="0"/>
              </a:rPr>
              <a:t>Example 4: Solution…</a:t>
            </a:r>
          </a:p>
        </p:txBody>
      </p:sp>
      <p:pic>
        <p:nvPicPr>
          <p:cNvPr id="10137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0458" y="3501008"/>
            <a:ext cx="7611942" cy="208823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46</a:t>
            </a:fld>
            <a:endParaRPr lang="en-AU" altLang="en-US" sz="1400" b="1" baseline="0" dirty="0">
              <a:latin typeface="Trebuchet MS" pitchFamily="34" charset="0"/>
            </a:endParaRPr>
          </a:p>
        </p:txBody>
      </p:sp>
      <p:sp>
        <p:nvSpPr>
          <p:cNvPr id="8" name="AutoShape 10"/>
          <p:cNvSpPr>
            <a:spLocks noChangeArrowheads="1"/>
          </p:cNvSpPr>
          <p:nvPr/>
        </p:nvSpPr>
        <p:spPr bwMode="auto">
          <a:xfrm>
            <a:off x="7011988" y="549275"/>
            <a:ext cx="1952625" cy="360363"/>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dirty="0">
                <a:latin typeface="Tahoma" pitchFamily="34" charset="0"/>
              </a:rPr>
              <a:t>COMPUTE</a:t>
            </a:r>
          </a:p>
        </p:txBody>
      </p:sp>
      <p:pic>
        <p:nvPicPr>
          <p:cNvPr id="2" name="Picture 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423" y="1933211"/>
            <a:ext cx="8326012" cy="1286054"/>
          </a:xfrm>
          <a:prstGeom prst="rect">
            <a:avLst/>
          </a:prstGeom>
        </p:spPr>
      </p:pic>
    </p:spTree>
    <p:extLst>
      <p:ext uri="{BB962C8B-B14F-4D97-AF65-F5344CB8AC3E}">
        <p14:creationId xmlns:p14="http://schemas.microsoft.com/office/powerpoint/2010/main" val="2770481326"/>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426368" y="1196752"/>
            <a:ext cx="784664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r>
              <a:rPr lang="en-US" altLang="en-US" b="1" baseline="0" dirty="0">
                <a:solidFill>
                  <a:schemeClr val="accent1"/>
                </a:solidFill>
                <a:latin typeface="Trebuchet MS"/>
                <a:cs typeface="Trebuchet MS"/>
              </a:rPr>
              <a:t>Interpretation:</a:t>
            </a:r>
          </a:p>
          <a:p>
            <a:endParaRPr lang="en-US" altLang="en-US" baseline="0" dirty="0">
              <a:latin typeface="Trebuchet MS"/>
              <a:cs typeface="Trebuchet MS"/>
            </a:endParaRPr>
          </a:p>
          <a:p>
            <a:pPr marL="0" indent="0" algn="just">
              <a:spcAft>
                <a:spcPts val="1200"/>
              </a:spcAft>
              <a:buNone/>
            </a:pPr>
            <a:r>
              <a:rPr lang="en-US" altLang="en-US" baseline="0" dirty="0">
                <a:latin typeface="Trebuchet MS" panose="020B0603020202020204" pitchFamily="34" charset="0"/>
              </a:rPr>
              <a:t>The difference in mean assembly times of design A and B  is estimated to fall between −0.32 and 0.86 </a:t>
            </a:r>
            <a:r>
              <a:rPr lang="en-US" altLang="en-US" baseline="0" dirty="0" err="1">
                <a:latin typeface="Trebuchet MS" panose="020B0603020202020204" pitchFamily="34" charset="0"/>
              </a:rPr>
              <a:t>hrs</a:t>
            </a:r>
            <a:r>
              <a:rPr lang="en-US" altLang="en-US" baseline="0" dirty="0">
                <a:latin typeface="Trebuchet MS" panose="020B0603020202020204" pitchFamily="34" charset="0"/>
              </a:rPr>
              <a:t> at the 95% confidence level. </a:t>
            </a:r>
          </a:p>
          <a:p>
            <a:endParaRPr lang="en-US" altLang="en-US" baseline="0" dirty="0">
              <a:latin typeface="Trebuchet MS"/>
              <a:cs typeface="Trebuchet MS"/>
            </a:endParaRPr>
          </a:p>
        </p:txBody>
      </p:sp>
      <p:sp>
        <p:nvSpPr>
          <p:cNvPr id="5" name="Rectangle 7"/>
          <p:cNvSpPr txBox="1">
            <a:spLocks noChangeArrowheads="1"/>
          </p:cNvSpPr>
          <p:nvPr/>
        </p:nvSpPr>
        <p:spPr>
          <a:xfrm>
            <a:off x="426368" y="345233"/>
            <a:ext cx="8280920" cy="707503"/>
          </a:xfrm>
          <a:prstGeom prst="rect">
            <a:avLst/>
          </a:prstGeom>
        </p:spPr>
        <p:txBody>
          <a:bodyPr vert="horz" lIns="91440" tIns="45720" rIns="91440" bIns="45720" rtlCol="0" anchor="ctr">
            <a:noAutofit/>
          </a:bodyPr>
          <a:lstStyle>
            <a:lvl1pPr algn="ctr" defTabSz="457200" rtl="0" eaLnBrk="1" fontAlgn="base" hangingPunct="1">
              <a:spcBef>
                <a:spcPct val="0"/>
              </a:spcBef>
              <a:spcAft>
                <a:spcPct val="0"/>
              </a:spcAft>
              <a:defRPr lang="en-US" sz="4000" kern="1200" cap="all" dirty="0">
                <a:solidFill>
                  <a:srgbClr val="948A54"/>
                </a:solidFill>
                <a:latin typeface="Arial"/>
                <a:ea typeface="ＭＳ Ｐゴシック" pitchFamily="34" charset="-128"/>
                <a:cs typeface="Arial"/>
              </a:defRPr>
            </a:lvl1pPr>
            <a:lvl2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a:r>
              <a:rPr lang="en-AU" sz="3200" cap="none" baseline="0" dirty="0">
                <a:solidFill>
                  <a:srgbClr val="EA0088"/>
                </a:solidFill>
                <a:latin typeface="Trebuchet MS" panose="020B0603020202020204" pitchFamily="34" charset="0"/>
              </a:rPr>
              <a:t>Example 4: Solution…</a:t>
            </a: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47</a:t>
            </a:fld>
            <a:endParaRPr lang="en-AU" altLang="en-US" sz="1400" b="1" baseline="0" dirty="0">
              <a:latin typeface="Trebuchet MS" pitchFamily="34" charset="0"/>
            </a:endParaRPr>
          </a:p>
        </p:txBody>
      </p:sp>
      <p:sp>
        <p:nvSpPr>
          <p:cNvPr id="7" name="AutoShape 73"/>
          <p:cNvSpPr>
            <a:spLocks noChangeArrowheads="1"/>
          </p:cNvSpPr>
          <p:nvPr/>
        </p:nvSpPr>
        <p:spPr bwMode="auto">
          <a:xfrm>
            <a:off x="6442075" y="549275"/>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dirty="0">
                <a:latin typeface="Tahoma" pitchFamily="34" charset="0"/>
                <a:cs typeface="Tahoma" pitchFamily="34" charset="0"/>
              </a:rPr>
              <a:t>INTERPRET</a:t>
            </a:r>
          </a:p>
        </p:txBody>
      </p:sp>
    </p:spTree>
    <p:extLst>
      <p:ext uri="{BB962C8B-B14F-4D97-AF65-F5344CB8AC3E}">
        <p14:creationId xmlns:p14="http://schemas.microsoft.com/office/powerpoint/2010/main" val="3650763201"/>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p:cNvSpPr>
            <a:spLocks noGrp="1" noChangeArrowheads="1"/>
          </p:cNvSpPr>
          <p:nvPr>
            <p:ph type="title"/>
          </p:nvPr>
        </p:nvSpPr>
        <p:spPr>
          <a:xfrm>
            <a:off x="0" y="332656"/>
            <a:ext cx="9144000" cy="648072"/>
          </a:xfrm>
        </p:spPr>
        <p:txBody>
          <a:bodyPr vert="horz" lIns="91440" tIns="45720" rIns="91440" bIns="45720" rtlCol="0" anchor="ctr">
            <a:noAutofit/>
          </a:bodyPr>
          <a:lstStyle/>
          <a:p>
            <a:pPr algn="just"/>
            <a:r>
              <a:rPr sz="3200" cap="none" dirty="0">
                <a:solidFill>
                  <a:srgbClr val="EA0088"/>
                </a:solidFill>
                <a:latin typeface="Trebuchet MS" panose="020B0603020202020204" pitchFamily="34" charset="0"/>
              </a:rPr>
              <a:t>Checking the </a:t>
            </a:r>
            <a:r>
              <a:rPr lang="en-US" sz="3200" cap="none" dirty="0">
                <a:solidFill>
                  <a:srgbClr val="EA0088"/>
                </a:solidFill>
                <a:latin typeface="Trebuchet MS" panose="020B0603020202020204" pitchFamily="34" charset="0"/>
              </a:rPr>
              <a:t>r</a:t>
            </a:r>
            <a:r>
              <a:rPr sz="3200" cap="none" dirty="0">
                <a:solidFill>
                  <a:srgbClr val="EA0088"/>
                </a:solidFill>
                <a:latin typeface="Trebuchet MS" panose="020B0603020202020204" pitchFamily="34" charset="0"/>
              </a:rPr>
              <a:t>equired </a:t>
            </a:r>
            <a:r>
              <a:rPr lang="en-US" sz="3200" cap="none" dirty="0">
                <a:solidFill>
                  <a:srgbClr val="EA0088"/>
                </a:solidFill>
                <a:latin typeface="Trebuchet MS" panose="020B0603020202020204" pitchFamily="34" charset="0"/>
              </a:rPr>
              <a:t>c</a:t>
            </a:r>
            <a:r>
              <a:rPr sz="3200" cap="none" dirty="0">
                <a:solidFill>
                  <a:srgbClr val="EA0088"/>
                </a:solidFill>
                <a:latin typeface="Trebuchet MS" panose="020B0603020202020204" pitchFamily="34" charset="0"/>
              </a:rPr>
              <a:t>onditions - Normality </a:t>
            </a:r>
          </a:p>
        </p:txBody>
      </p:sp>
      <p:sp>
        <p:nvSpPr>
          <p:cNvPr id="63491" name="Text Box 3"/>
          <p:cNvSpPr txBox="1">
            <a:spLocks noChangeArrowheads="1"/>
          </p:cNvSpPr>
          <p:nvPr/>
        </p:nvSpPr>
        <p:spPr bwMode="auto">
          <a:xfrm>
            <a:off x="5436096" y="1196752"/>
            <a:ext cx="3581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pPr algn="just"/>
            <a:r>
              <a:rPr lang="en-US" altLang="en-US" sz="2000" baseline="0" dirty="0">
                <a:latin typeface="Trebuchet MS"/>
                <a:cs typeface="Trebuchet MS"/>
              </a:rPr>
              <a:t>The distributions are not bell-shaped, but they seem to be approximately normal. Since the technique is robust, we can be confident about the results. </a:t>
            </a:r>
          </a:p>
        </p:txBody>
      </p:sp>
      <p:grpSp>
        <p:nvGrpSpPr>
          <p:cNvPr id="63492" name="Group 4"/>
          <p:cNvGrpSpPr>
            <a:grpSpLocks/>
          </p:cNvGrpSpPr>
          <p:nvPr/>
        </p:nvGrpSpPr>
        <p:grpSpPr bwMode="auto">
          <a:xfrm>
            <a:off x="152400" y="1143000"/>
            <a:ext cx="5181600" cy="2763838"/>
            <a:chOff x="192" y="983"/>
            <a:chExt cx="3264" cy="1741"/>
          </a:xfrm>
        </p:grpSpPr>
        <p:graphicFrame>
          <p:nvGraphicFramePr>
            <p:cNvPr id="63496" name="Object 5"/>
            <p:cNvGraphicFramePr>
              <a:graphicFrameLocks noChangeAspect="1"/>
            </p:cNvGraphicFramePr>
            <p:nvPr/>
          </p:nvGraphicFramePr>
          <p:xfrm>
            <a:off x="192" y="1008"/>
            <a:ext cx="3264" cy="1716"/>
          </p:xfrm>
          <a:graphic>
            <a:graphicData uri="http://schemas.openxmlformats.org/presentationml/2006/ole">
              <mc:AlternateContent xmlns:mc="http://schemas.openxmlformats.org/markup-compatibility/2006">
                <mc:Choice xmlns:v="urn:schemas-microsoft-com:vml" Requires="v">
                  <p:oleObj spid="_x0000_s63689" name="Worksheet" r:id="rId4" imgW="5457600" imgH="2721600" progId="Excel.Sheet.8">
                    <p:embed/>
                  </p:oleObj>
                </mc:Choice>
                <mc:Fallback>
                  <p:oleObj name="Worksheet" r:id="rId4" imgW="5457600" imgH="2721600" progId="Excel.Sheet.8">
                    <p:embed/>
                    <p:pic>
                      <p:nvPicPr>
                        <p:cNvPr id="0" name="Picture 16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 y="1008"/>
                          <a:ext cx="3264" cy="171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3497" name="Text Box 6"/>
            <p:cNvSpPr txBox="1">
              <a:spLocks noChangeArrowheads="1"/>
            </p:cNvSpPr>
            <p:nvPr/>
          </p:nvSpPr>
          <p:spPr bwMode="auto">
            <a:xfrm>
              <a:off x="1488" y="983"/>
              <a:ext cx="8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r>
                <a:rPr lang="en-US" altLang="en-US" b="1" baseline="0">
                  <a:latin typeface="Arial Narrow" pitchFamily="34" charset="0"/>
                </a:rPr>
                <a:t>Design A</a:t>
              </a:r>
            </a:p>
          </p:txBody>
        </p:sp>
      </p:grpSp>
      <p:grpSp>
        <p:nvGrpSpPr>
          <p:cNvPr id="63493" name="Group 7"/>
          <p:cNvGrpSpPr>
            <a:grpSpLocks/>
          </p:cNvGrpSpPr>
          <p:nvPr/>
        </p:nvGrpSpPr>
        <p:grpSpPr bwMode="auto">
          <a:xfrm>
            <a:off x="3956794" y="3140968"/>
            <a:ext cx="5162550" cy="2851150"/>
            <a:chOff x="1584" y="2352"/>
            <a:chExt cx="3252" cy="1796"/>
          </a:xfrm>
        </p:grpSpPr>
        <p:graphicFrame>
          <p:nvGraphicFramePr>
            <p:cNvPr id="63494" name="Object 8"/>
            <p:cNvGraphicFramePr>
              <a:graphicFrameLocks noChangeAspect="1"/>
            </p:cNvGraphicFramePr>
            <p:nvPr/>
          </p:nvGraphicFramePr>
          <p:xfrm>
            <a:off x="1584" y="2352"/>
            <a:ext cx="3252" cy="1796"/>
          </p:xfrm>
          <a:graphic>
            <a:graphicData uri="http://schemas.openxmlformats.org/presentationml/2006/ole">
              <mc:AlternateContent xmlns:mc="http://schemas.openxmlformats.org/markup-compatibility/2006">
                <mc:Choice xmlns:v="urn:schemas-microsoft-com:vml" Requires="v">
                  <p:oleObj spid="_x0000_s63690" name="Worksheet" r:id="rId6" imgW="3351600" imgH="1734840" progId="Excel.Sheet.8">
                    <p:embed/>
                  </p:oleObj>
                </mc:Choice>
                <mc:Fallback>
                  <p:oleObj name="Worksheet" r:id="rId6" imgW="3351600" imgH="1734840" progId="Excel.Sheet.8">
                    <p:embed/>
                    <p:pic>
                      <p:nvPicPr>
                        <p:cNvPr id="0" name="Picture 16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4" y="2352"/>
                          <a:ext cx="3252" cy="1796"/>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3495" name="Text Box 9"/>
            <p:cNvSpPr txBox="1">
              <a:spLocks noChangeArrowheads="1"/>
            </p:cNvSpPr>
            <p:nvPr/>
          </p:nvSpPr>
          <p:spPr bwMode="auto">
            <a:xfrm>
              <a:off x="2976" y="2375"/>
              <a:ext cx="8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r>
                <a:rPr lang="en-US" altLang="en-US" b="1" baseline="0">
                  <a:latin typeface="Arial Narrow" pitchFamily="34" charset="0"/>
                </a:rPr>
                <a:t>Design B</a:t>
              </a:r>
            </a:p>
          </p:txBody>
        </p:sp>
      </p:grpSp>
      <p:sp>
        <p:nvSpPr>
          <p:cNvPr id="11"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48</a:t>
            </a:fld>
            <a:endParaRPr lang="en-AU" altLang="en-US" sz="1400" b="1" baseline="0" dirty="0">
              <a:latin typeface="Trebuchet MS" pitchFamily="34" charset="0"/>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a:xfrm>
            <a:off x="539552" y="381000"/>
            <a:ext cx="8207375" cy="744538"/>
          </a:xfrm>
        </p:spPr>
        <p:txBody>
          <a:bodyPr vert="horz" lIns="91440" tIns="45720" rIns="91440" bIns="45720" rtlCol="0" anchor="ctr">
            <a:noAutofit/>
          </a:bodyPr>
          <a:lstStyle/>
          <a:p>
            <a:pPr algn="just"/>
            <a:r>
              <a:rPr lang="en-AU" sz="3200" cap="none" dirty="0">
                <a:solidFill>
                  <a:srgbClr val="EA0088"/>
                </a:solidFill>
                <a:latin typeface="Trebuchet MS" panose="020B0603020202020204" pitchFamily="34" charset="0"/>
              </a:rPr>
              <a:t>11.</a:t>
            </a:r>
            <a:r>
              <a:rPr sz="3200" cap="none" dirty="0">
                <a:solidFill>
                  <a:srgbClr val="EA0088"/>
                </a:solidFill>
                <a:latin typeface="Trebuchet MS" panose="020B0603020202020204" pitchFamily="34" charset="0"/>
              </a:rPr>
              <a:t>3 Matched pairs experiments</a:t>
            </a:r>
          </a:p>
        </p:txBody>
      </p:sp>
      <p:sp>
        <p:nvSpPr>
          <p:cNvPr id="532483" name="Text Box 3"/>
          <p:cNvSpPr txBox="1">
            <a:spLocks noChangeArrowheads="1"/>
          </p:cNvSpPr>
          <p:nvPr/>
        </p:nvSpPr>
        <p:spPr bwMode="auto">
          <a:xfrm>
            <a:off x="755650" y="1412875"/>
            <a:ext cx="7620000"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1950" indent="-361950">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pPr marL="342900" indent="-342900">
              <a:spcAft>
                <a:spcPts val="1200"/>
              </a:spcAft>
              <a:buFont typeface="Arial" panose="020B0604020202020204" pitchFamily="34" charset="0"/>
              <a:buChar char="•"/>
            </a:pPr>
            <a:r>
              <a:rPr lang="en-US" altLang="en-US" baseline="0" dirty="0">
                <a:latin typeface="Trebuchet MS"/>
                <a:cs typeface="Trebuchet MS"/>
              </a:rPr>
              <a:t>What is a matched pair experiment?</a:t>
            </a:r>
          </a:p>
          <a:p>
            <a:pPr marL="342900" indent="-342900">
              <a:spcAft>
                <a:spcPts val="1200"/>
              </a:spcAft>
              <a:buFont typeface="Arial" panose="020B0604020202020204" pitchFamily="34" charset="0"/>
              <a:buChar char="•"/>
            </a:pPr>
            <a:r>
              <a:rPr lang="en-US" altLang="en-US" baseline="0" dirty="0">
                <a:latin typeface="Trebuchet MS"/>
                <a:cs typeface="Trebuchet MS"/>
              </a:rPr>
              <a:t>Why are matched pairs experiments needed?</a:t>
            </a:r>
          </a:p>
          <a:p>
            <a:pPr marL="342900" indent="-342900">
              <a:spcAft>
                <a:spcPts val="1200"/>
              </a:spcAft>
              <a:buFont typeface="Arial" panose="020B0604020202020204" pitchFamily="34" charset="0"/>
              <a:buChar char="•"/>
            </a:pPr>
            <a:r>
              <a:rPr lang="en-US" altLang="en-US" baseline="0" dirty="0">
                <a:latin typeface="Trebuchet MS"/>
                <a:cs typeface="Trebuchet MS"/>
              </a:rPr>
              <a:t>How do we deal with data produced in this way?</a:t>
            </a:r>
          </a:p>
        </p:txBody>
      </p:sp>
      <p:sp>
        <p:nvSpPr>
          <p:cNvPr id="532484" name="Text Box 4"/>
          <p:cNvSpPr txBox="1">
            <a:spLocks noChangeArrowheads="1"/>
          </p:cNvSpPr>
          <p:nvPr/>
        </p:nvSpPr>
        <p:spPr bwMode="auto">
          <a:xfrm>
            <a:off x="684213" y="3860800"/>
            <a:ext cx="7848600" cy="1562100"/>
          </a:xfrm>
          <a:prstGeom prst="rect">
            <a:avLst/>
          </a:prstGeom>
          <a:solidFill>
            <a:schemeClr val="accent5">
              <a:lumMod val="20000"/>
              <a:lumOff val="80000"/>
            </a:schemeClr>
          </a:solidFill>
          <a:ln w="9525">
            <a:solidFill>
              <a:schemeClr val="tx1"/>
            </a:solidFill>
            <a:miter lim="800000"/>
            <a:headEnd/>
            <a:tailEnd/>
          </a:ln>
        </p:spPr>
        <p:txBody>
          <a:bodyPr>
            <a:spAutoFit/>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pPr algn="just"/>
            <a:r>
              <a:rPr lang="en-US" altLang="en-US" baseline="0" dirty="0">
                <a:latin typeface="Trebuchet MS"/>
                <a:cs typeface="Trebuchet MS"/>
              </a:rPr>
              <a:t>The following example demonstrates a situation where a matched pairs experiment is the correct approach to estimate the difference between two population means.</a:t>
            </a: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49</a:t>
            </a:fld>
            <a:endParaRPr lang="en-AU" altLang="en-US" sz="1400" b="1" baseline="0" dirty="0">
              <a:latin typeface="Trebuchet MS"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32483">
                                            <p:txEl>
                                              <p:pRg st="0" end="0"/>
                                            </p:txEl>
                                          </p:spTgt>
                                        </p:tgtEl>
                                        <p:attrNameLst>
                                          <p:attrName>style.visibility</p:attrName>
                                        </p:attrNameLst>
                                      </p:cBhvr>
                                      <p:to>
                                        <p:strVal val="visible"/>
                                      </p:to>
                                    </p:set>
                                    <p:animEffect transition="in" filter="wipe(up)">
                                      <p:cBhvr>
                                        <p:cTn id="7" dur="500"/>
                                        <p:tgtEl>
                                          <p:spTgt spid="5324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32483">
                                            <p:txEl>
                                              <p:pRg st="1" end="1"/>
                                            </p:txEl>
                                          </p:spTgt>
                                        </p:tgtEl>
                                        <p:attrNameLst>
                                          <p:attrName>style.visibility</p:attrName>
                                        </p:attrNameLst>
                                      </p:cBhvr>
                                      <p:to>
                                        <p:strVal val="visible"/>
                                      </p:to>
                                    </p:set>
                                    <p:animEffect transition="in" filter="wipe(up)">
                                      <p:cBhvr>
                                        <p:cTn id="12" dur="500"/>
                                        <p:tgtEl>
                                          <p:spTgt spid="5324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32483">
                                            <p:txEl>
                                              <p:pRg st="2" end="2"/>
                                            </p:txEl>
                                          </p:spTgt>
                                        </p:tgtEl>
                                        <p:attrNameLst>
                                          <p:attrName>style.visibility</p:attrName>
                                        </p:attrNameLst>
                                      </p:cBhvr>
                                      <p:to>
                                        <p:strVal val="visible"/>
                                      </p:to>
                                    </p:set>
                                    <p:animEffect transition="in" filter="wipe(up)">
                                      <p:cBhvr>
                                        <p:cTn id="17" dur="500"/>
                                        <p:tgtEl>
                                          <p:spTgt spid="5324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532484"/>
                                        </p:tgtEl>
                                        <p:attrNameLst>
                                          <p:attrName>style.visibility</p:attrName>
                                        </p:attrNameLst>
                                      </p:cBhvr>
                                      <p:to>
                                        <p:strVal val="visible"/>
                                      </p:to>
                                    </p:set>
                                    <p:animEffect transition="in" filter="wipe(right)">
                                      <p:cBhvr>
                                        <p:cTn id="22" dur="500"/>
                                        <p:tgtEl>
                                          <p:spTgt spid="532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3" grpId="0" build="p" autoUpdateAnimBg="0"/>
      <p:bldP spid="532484"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395288" y="476250"/>
            <a:ext cx="7772400" cy="517525"/>
          </a:xfrm>
        </p:spPr>
        <p:txBody>
          <a:bodyPr/>
          <a:lstStyle/>
          <a:p>
            <a:pPr algn="just">
              <a:defRPr/>
            </a:pPr>
            <a:r>
              <a:rPr altLang="en-US" sz="3600" cap="none" dirty="0">
                <a:solidFill>
                  <a:srgbClr val="EA0088"/>
                </a:solidFill>
                <a:latin typeface="Trebuchet MS" panose="020B0603020202020204" pitchFamily="34" charset="0"/>
              </a:rPr>
              <a:t>Learning objectives</a:t>
            </a:r>
          </a:p>
        </p:txBody>
      </p:sp>
      <p:sp>
        <p:nvSpPr>
          <p:cNvPr id="12290" name="Rectangle 3"/>
          <p:cNvSpPr>
            <a:spLocks noGrp="1" noChangeArrowheads="1"/>
          </p:cNvSpPr>
          <p:nvPr>
            <p:ph idx="1"/>
          </p:nvPr>
        </p:nvSpPr>
        <p:spPr>
          <a:xfrm>
            <a:off x="468313" y="1271488"/>
            <a:ext cx="8208962" cy="2229520"/>
          </a:xfrm>
        </p:spPr>
        <p:txBody>
          <a:bodyPr/>
          <a:lstStyle/>
          <a:p>
            <a:pPr marL="630238" indent="-630238" algn="just">
              <a:buNone/>
              <a:tabLst>
                <a:tab pos="896938" algn="l"/>
              </a:tabLst>
              <a:defRPr/>
            </a:pPr>
            <a:r>
              <a:rPr lang="en-US" sz="2400" b="1" dirty="0">
                <a:solidFill>
                  <a:srgbClr val="00B050"/>
                </a:solidFill>
                <a:latin typeface="Trebuchet MS" charset="0"/>
                <a:ea typeface="ＭＳ Ｐゴシック" charset="0"/>
              </a:rPr>
              <a:t>LO6</a:t>
            </a:r>
            <a:r>
              <a:rPr lang="en-US" sz="2400" dirty="0">
                <a:solidFill>
                  <a:srgbClr val="00B050"/>
                </a:solidFill>
                <a:latin typeface="Trebuchet MS" charset="0"/>
                <a:ea typeface="ＭＳ Ｐゴシック" charset="0"/>
              </a:rPr>
              <a:t> 		Estimate the difference between two population 	proportions</a:t>
            </a:r>
          </a:p>
          <a:p>
            <a:pPr marL="630238" indent="-630238" algn="just">
              <a:buNone/>
              <a:defRPr/>
            </a:pPr>
            <a:r>
              <a:rPr lang="en-US" sz="2400" b="1" dirty="0">
                <a:solidFill>
                  <a:srgbClr val="00B050"/>
                </a:solidFill>
                <a:latin typeface="Trebuchet MS" charset="0"/>
                <a:ea typeface="ＭＳ Ｐゴシック" charset="0"/>
              </a:rPr>
              <a:t>LO7</a:t>
            </a:r>
            <a:r>
              <a:rPr lang="en-US" sz="2400" b="1" dirty="0">
                <a:solidFill>
                  <a:srgbClr val="00B050"/>
                </a:solidFill>
                <a:latin typeface="Trebuchet MS" panose="020B0603020202020204" pitchFamily="34" charset="0"/>
                <a:ea typeface="ＭＳ Ｐゴシック" charset="0"/>
              </a:rPr>
              <a:t> 	</a:t>
            </a:r>
            <a:r>
              <a:rPr lang="en-US" sz="2400" dirty="0">
                <a:solidFill>
                  <a:srgbClr val="00B050"/>
                </a:solidFill>
                <a:latin typeface="Trebuchet MS" charset="0"/>
                <a:ea typeface="ＭＳ Ｐゴシック" charset="0"/>
              </a:rPr>
              <a:t>Calculate the minimum sample size required to 	estimate the difference between two population 	means and between two population proportions.</a:t>
            </a:r>
          </a:p>
          <a:p>
            <a:pPr marL="630238" indent="-630238">
              <a:buNone/>
              <a:defRPr/>
            </a:pPr>
            <a:endParaRPr lang="en-US" sz="2400" dirty="0">
              <a:solidFill>
                <a:srgbClr val="00B050"/>
              </a:solidFill>
              <a:latin typeface="Trebuchet MS" charset="0"/>
              <a:ea typeface="ＭＳ Ｐゴシック" charset="0"/>
            </a:endParaRPr>
          </a:p>
          <a:p>
            <a:pPr marL="630238" indent="-630238" algn="just">
              <a:buFont typeface="Arial" charset="0"/>
              <a:buNone/>
              <a:defRPr/>
            </a:pPr>
            <a:endParaRPr lang="en-US" sz="2000" dirty="0">
              <a:solidFill>
                <a:srgbClr val="00B050"/>
              </a:solidFill>
              <a:latin typeface="Trebuchet MS" panose="020B0603020202020204" pitchFamily="34" charset="0"/>
              <a:ea typeface="ＭＳ Ｐゴシック" charset="0"/>
            </a:endParaRPr>
          </a:p>
        </p:txBody>
      </p:sp>
    </p:spTree>
    <p:extLst>
      <p:ext uri="{BB962C8B-B14F-4D97-AF65-F5344CB8AC3E}">
        <p14:creationId xmlns:p14="http://schemas.microsoft.com/office/powerpoint/2010/main" val="24025432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50</a:t>
            </a:fld>
            <a:endParaRPr lang="en-AU" altLang="en-US" sz="1400" b="1" baseline="0" dirty="0">
              <a:latin typeface="Trebuchet MS" pitchFamily="34" charset="0"/>
            </a:endParaRPr>
          </a:p>
        </p:txBody>
      </p:sp>
      <p:sp>
        <p:nvSpPr>
          <p:cNvPr id="5" name="Rectangle 7"/>
          <p:cNvSpPr txBox="1">
            <a:spLocks noChangeArrowheads="1"/>
          </p:cNvSpPr>
          <p:nvPr/>
        </p:nvSpPr>
        <p:spPr>
          <a:xfrm>
            <a:off x="426368" y="345233"/>
            <a:ext cx="8280920" cy="707503"/>
          </a:xfrm>
          <a:prstGeom prst="rect">
            <a:avLst/>
          </a:prstGeom>
        </p:spPr>
        <p:txBody>
          <a:bodyPr vert="horz" lIns="91440" tIns="45720" rIns="91440" bIns="45720" rtlCol="0" anchor="ctr">
            <a:noAutofit/>
          </a:bodyPr>
          <a:lstStyle>
            <a:lvl1pPr algn="ctr" defTabSz="457200" rtl="0" eaLnBrk="1" fontAlgn="base" hangingPunct="1">
              <a:spcBef>
                <a:spcPct val="0"/>
              </a:spcBef>
              <a:spcAft>
                <a:spcPct val="0"/>
              </a:spcAft>
              <a:defRPr lang="en-US" sz="4000" kern="1200" cap="all" dirty="0">
                <a:solidFill>
                  <a:srgbClr val="948A54"/>
                </a:solidFill>
                <a:latin typeface="Arial"/>
                <a:ea typeface="ＭＳ Ｐゴシック" pitchFamily="34" charset="-128"/>
                <a:cs typeface="Arial"/>
              </a:defRPr>
            </a:lvl1pPr>
            <a:lvl2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a:r>
              <a:rPr lang="en-AU" sz="3200" cap="none" baseline="0" dirty="0">
                <a:solidFill>
                  <a:srgbClr val="EA0088"/>
                </a:solidFill>
                <a:latin typeface="Trebuchet MS" panose="020B0603020202020204" pitchFamily="34" charset="0"/>
              </a:rPr>
              <a:t>Factors that identify…</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559" y="1628800"/>
            <a:ext cx="8274496" cy="2802985"/>
          </a:xfrm>
          <a:prstGeom prst="rect">
            <a:avLst/>
          </a:prstGeom>
        </p:spPr>
      </p:pic>
    </p:spTree>
  </p:cSld>
  <p:clrMapOvr>
    <a:masterClrMapping/>
  </p:clrMapOvr>
  <p:transition>
    <p:zoom dir="in"/>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idx="1"/>
          </p:nvPr>
        </p:nvSpPr>
        <p:spPr>
          <a:xfrm>
            <a:off x="528228" y="1143775"/>
            <a:ext cx="8077200" cy="5867400"/>
          </a:xfrm>
        </p:spPr>
        <p:txBody>
          <a:bodyPr/>
          <a:lstStyle/>
          <a:p>
            <a:pPr marL="0" indent="0" algn="just">
              <a:spcAft>
                <a:spcPts val="1200"/>
              </a:spcAft>
              <a:buClr>
                <a:schemeClr val="tx1"/>
              </a:buClr>
              <a:buNone/>
            </a:pPr>
            <a:r>
              <a:rPr lang="en-AU" altLang="en-US" sz="2400" dirty="0">
                <a:latin typeface="Trebuchet MS"/>
                <a:cs typeface="Trebuchet MS"/>
              </a:rPr>
              <a:t>A manufacturer wishes to estimate with 95% confidence the difference between the average distances driven before worn-out by cars fitted with the new steel-belted radial tyres and those fitted with the existing model. The manufacturer designs the following experiment. </a:t>
            </a:r>
          </a:p>
          <a:p>
            <a:pPr marL="0" indent="0" algn="just">
              <a:spcAft>
                <a:spcPts val="1200"/>
              </a:spcAft>
              <a:buClr>
                <a:schemeClr val="tx1"/>
              </a:buClr>
              <a:buNone/>
            </a:pPr>
            <a:r>
              <a:rPr lang="en-AU" altLang="en-US" sz="2400" dirty="0">
                <a:latin typeface="Trebuchet MS"/>
                <a:cs typeface="Trebuchet MS"/>
              </a:rPr>
              <a:t>One tyre of each type is installed on the rear wheel of 20 randomly-selected cars (each car is sampled twice, thus creating a pair of observations). </a:t>
            </a:r>
          </a:p>
          <a:p>
            <a:pPr marL="0" indent="0" algn="just">
              <a:spcAft>
                <a:spcPts val="1200"/>
              </a:spcAft>
              <a:buClr>
                <a:schemeClr val="tx1"/>
              </a:buClr>
              <a:buNone/>
            </a:pPr>
            <a:r>
              <a:rPr lang="en-AU" altLang="en-US" sz="2400" dirty="0">
                <a:latin typeface="Trebuchet MS"/>
                <a:cs typeface="Trebuchet MS"/>
              </a:rPr>
              <a:t>Drivers drive in their usual way until the tyres wear out. The number of kilometres driven by each driver is recorded. See data next.</a:t>
            </a:r>
          </a:p>
        </p:txBody>
      </p:sp>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51</a:t>
            </a:fld>
            <a:endParaRPr lang="en-AU" altLang="en-US" sz="1400" b="1" baseline="0" dirty="0">
              <a:latin typeface="Trebuchet MS" pitchFamily="34" charset="0"/>
            </a:endParaRPr>
          </a:p>
        </p:txBody>
      </p:sp>
      <p:sp>
        <p:nvSpPr>
          <p:cNvPr id="5" name="Rectangle 7"/>
          <p:cNvSpPr txBox="1">
            <a:spLocks noChangeArrowheads="1"/>
          </p:cNvSpPr>
          <p:nvPr/>
        </p:nvSpPr>
        <p:spPr>
          <a:xfrm>
            <a:off x="426368" y="345233"/>
            <a:ext cx="8280920" cy="707503"/>
          </a:xfrm>
          <a:prstGeom prst="rect">
            <a:avLst/>
          </a:prstGeom>
        </p:spPr>
        <p:txBody>
          <a:bodyPr vert="horz" lIns="91440" tIns="45720" rIns="91440" bIns="45720" rtlCol="0" anchor="ctr">
            <a:noAutofit/>
          </a:bodyPr>
          <a:lstStyle>
            <a:lvl1pPr algn="ctr" defTabSz="457200" rtl="0" eaLnBrk="1" fontAlgn="base" hangingPunct="1">
              <a:spcBef>
                <a:spcPct val="0"/>
              </a:spcBef>
              <a:spcAft>
                <a:spcPct val="0"/>
              </a:spcAft>
              <a:defRPr lang="en-US" sz="4000" kern="1200" cap="all" dirty="0">
                <a:solidFill>
                  <a:srgbClr val="948A54"/>
                </a:solidFill>
                <a:latin typeface="Arial"/>
                <a:ea typeface="ＭＳ Ｐゴシック" pitchFamily="34" charset="-128"/>
                <a:cs typeface="Arial"/>
              </a:defRPr>
            </a:lvl1pPr>
            <a:lvl2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a:r>
              <a:rPr lang="en-AU" sz="3200" cap="none" baseline="0" dirty="0">
                <a:solidFill>
                  <a:srgbClr val="EA0088"/>
                </a:solidFill>
                <a:latin typeface="Trebuchet MS" panose="020B0603020202020204" pitchFamily="34" charset="0"/>
              </a:rPr>
              <a:t>Example 5</a:t>
            </a:r>
          </a:p>
        </p:txBody>
      </p:sp>
    </p:spTree>
    <p:extLst>
      <p:ext uri="{BB962C8B-B14F-4D97-AF65-F5344CB8AC3E}">
        <p14:creationId xmlns:p14="http://schemas.microsoft.com/office/powerpoint/2010/main" val="3333341986"/>
      </p:ext>
    </p:extLst>
  </p:cSld>
  <p:clrMapOvr>
    <a:masterClrMapping/>
  </p:clrMapOvr>
  <p:transition>
    <p:zoom dir="in"/>
  </p:transition>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8" name="Text Box 6"/>
          <p:cNvSpPr txBox="1">
            <a:spLocks noChangeArrowheads="1"/>
          </p:cNvSpPr>
          <p:nvPr/>
        </p:nvSpPr>
        <p:spPr bwMode="auto">
          <a:xfrm>
            <a:off x="1889125" y="5832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endParaRPr lang="en-US" altLang="en-US" baseline="0"/>
          </a:p>
        </p:txBody>
      </p:sp>
      <p:graphicFrame>
        <p:nvGraphicFramePr>
          <p:cNvPr id="534537" name="Object 9"/>
          <p:cNvGraphicFramePr>
            <a:graphicFrameLocks noChangeAspect="1"/>
          </p:cNvGraphicFramePr>
          <p:nvPr>
            <p:extLst>
              <p:ext uri="{D42A27DB-BD31-4B8C-83A1-F6EECF244321}">
                <p14:modId xmlns:p14="http://schemas.microsoft.com/office/powerpoint/2010/main" val="2189582499"/>
              </p:ext>
            </p:extLst>
          </p:nvPr>
        </p:nvGraphicFramePr>
        <p:xfrm>
          <a:off x="669925" y="1168926"/>
          <a:ext cx="2438400" cy="4191000"/>
        </p:xfrm>
        <a:graphic>
          <a:graphicData uri="http://schemas.openxmlformats.org/presentationml/2006/ole">
            <mc:AlternateContent xmlns:mc="http://schemas.openxmlformats.org/markup-compatibility/2006">
              <mc:Choice xmlns:v="urn:schemas-microsoft-com:vml" Requires="v">
                <p:oleObj spid="_x0000_s69738" name="Worksheet" r:id="rId4" imgW="3723840" imgH="6052680" progId="Excel.Sheet.8">
                  <p:embed/>
                </p:oleObj>
              </mc:Choice>
              <mc:Fallback>
                <p:oleObj name="Worksheet" r:id="rId4" imgW="3723840" imgH="6052680" progId="Excel.Sheet.8">
                  <p:embed/>
                  <p:pic>
                    <p:nvPicPr>
                      <p:cNvPr id="0" name="Picture 8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925" y="1168926"/>
                        <a:ext cx="2438400" cy="419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1"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52</a:t>
            </a:fld>
            <a:endParaRPr lang="en-AU" altLang="en-US" sz="1400" b="1" baseline="0" dirty="0">
              <a:latin typeface="Trebuchet MS" pitchFamily="34" charset="0"/>
            </a:endParaRPr>
          </a:p>
        </p:txBody>
      </p:sp>
      <p:sp>
        <p:nvSpPr>
          <p:cNvPr id="14" name="Rectangle 7"/>
          <p:cNvSpPr txBox="1">
            <a:spLocks noChangeArrowheads="1"/>
          </p:cNvSpPr>
          <p:nvPr/>
        </p:nvSpPr>
        <p:spPr>
          <a:xfrm>
            <a:off x="426368" y="345233"/>
            <a:ext cx="8280920" cy="707503"/>
          </a:xfrm>
          <a:prstGeom prst="rect">
            <a:avLst/>
          </a:prstGeom>
        </p:spPr>
        <p:txBody>
          <a:bodyPr vert="horz" lIns="91440" tIns="45720" rIns="91440" bIns="45720" rtlCol="0" anchor="ctr">
            <a:noAutofit/>
          </a:bodyPr>
          <a:lstStyle>
            <a:lvl1pPr algn="ctr" defTabSz="457200" rtl="0" eaLnBrk="1" fontAlgn="base" hangingPunct="1">
              <a:spcBef>
                <a:spcPct val="0"/>
              </a:spcBef>
              <a:spcAft>
                <a:spcPct val="0"/>
              </a:spcAft>
              <a:defRPr lang="en-US" sz="4000" kern="1200" cap="all" dirty="0">
                <a:solidFill>
                  <a:srgbClr val="948A54"/>
                </a:solidFill>
                <a:latin typeface="Arial"/>
                <a:ea typeface="ＭＳ Ｐゴシック" pitchFamily="34" charset="-128"/>
                <a:cs typeface="Arial"/>
              </a:defRPr>
            </a:lvl1pPr>
            <a:lvl2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a:r>
              <a:rPr lang="en-AU" sz="3200" cap="none" baseline="0" dirty="0">
                <a:solidFill>
                  <a:srgbClr val="EA0088"/>
                </a:solidFill>
                <a:latin typeface="Trebuchet MS" panose="020B0603020202020204" pitchFamily="34" charset="0"/>
              </a:rPr>
              <a:t>Example 5…</a:t>
            </a:r>
          </a:p>
        </p:txBody>
      </p:sp>
      <p:sp>
        <p:nvSpPr>
          <p:cNvPr id="2" name="Rectangle 1"/>
          <p:cNvSpPr/>
          <p:nvPr/>
        </p:nvSpPr>
        <p:spPr>
          <a:xfrm>
            <a:off x="4309628" y="1371600"/>
            <a:ext cx="4397660" cy="3785652"/>
          </a:xfrm>
          <a:prstGeom prst="rect">
            <a:avLst/>
          </a:prstGeom>
        </p:spPr>
        <p:txBody>
          <a:bodyPr wrap="square">
            <a:spAutoFit/>
          </a:bodyPr>
          <a:lstStyle/>
          <a:p>
            <a:pPr algn="just"/>
            <a:r>
              <a:rPr lang="en-AU" altLang="en-US" baseline="0" dirty="0">
                <a:latin typeface="Trebuchet MS"/>
                <a:cs typeface="Trebuchet MS"/>
              </a:rPr>
              <a:t>Estimate with 95% confidence the difference between the average distances driven before worn-out by cars fitted with the new steel-belted radial tyres and those fitted with the existing model. Assume that the two population distances are normally distributed.</a:t>
            </a:r>
            <a:endParaRPr lang="en-AU" baseline="0"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8" name="Text Box 6"/>
          <p:cNvSpPr txBox="1">
            <a:spLocks noChangeArrowheads="1"/>
          </p:cNvSpPr>
          <p:nvPr/>
        </p:nvSpPr>
        <p:spPr bwMode="auto">
          <a:xfrm>
            <a:off x="1889125" y="5832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endParaRPr lang="en-US" altLang="en-US" baseline="0"/>
          </a:p>
        </p:txBody>
      </p:sp>
      <p:sp>
        <p:nvSpPr>
          <p:cNvPr id="11"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53</a:t>
            </a:fld>
            <a:endParaRPr lang="en-AU" altLang="en-US" sz="1400" b="1" baseline="0" dirty="0">
              <a:latin typeface="Trebuchet MS" pitchFamily="34" charset="0"/>
            </a:endParaRPr>
          </a:p>
        </p:txBody>
      </p:sp>
      <p:sp>
        <p:nvSpPr>
          <p:cNvPr id="12" name="AutoShape 10"/>
          <p:cNvSpPr>
            <a:spLocks noChangeArrowheads="1"/>
          </p:cNvSpPr>
          <p:nvPr/>
        </p:nvSpPr>
        <p:spPr bwMode="auto">
          <a:xfrm>
            <a:off x="7011988" y="549275"/>
            <a:ext cx="1952625" cy="360363"/>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dirty="0">
                <a:latin typeface="Tahoma" pitchFamily="34" charset="0"/>
              </a:rPr>
              <a:t>IDENTIFY</a:t>
            </a:r>
          </a:p>
        </p:txBody>
      </p:sp>
      <p:sp>
        <p:nvSpPr>
          <p:cNvPr id="13" name="Rectangle 7"/>
          <p:cNvSpPr txBox="1">
            <a:spLocks noChangeArrowheads="1"/>
          </p:cNvSpPr>
          <p:nvPr/>
        </p:nvSpPr>
        <p:spPr>
          <a:xfrm>
            <a:off x="426368" y="345233"/>
            <a:ext cx="8280920" cy="707503"/>
          </a:xfrm>
          <a:prstGeom prst="rect">
            <a:avLst/>
          </a:prstGeom>
        </p:spPr>
        <p:txBody>
          <a:bodyPr vert="horz" lIns="91440" tIns="45720" rIns="91440" bIns="45720" rtlCol="0" anchor="ctr">
            <a:noAutofit/>
          </a:bodyPr>
          <a:lstStyle>
            <a:lvl1pPr algn="ctr" defTabSz="457200" rtl="0" eaLnBrk="1" fontAlgn="base" hangingPunct="1">
              <a:spcBef>
                <a:spcPct val="0"/>
              </a:spcBef>
              <a:spcAft>
                <a:spcPct val="0"/>
              </a:spcAft>
              <a:defRPr lang="en-US" sz="4000" kern="1200" cap="all" dirty="0">
                <a:solidFill>
                  <a:srgbClr val="948A54"/>
                </a:solidFill>
                <a:latin typeface="Arial"/>
                <a:ea typeface="ＭＳ Ｐゴシック" pitchFamily="34" charset="-128"/>
                <a:cs typeface="Arial"/>
              </a:defRPr>
            </a:lvl1pPr>
            <a:lvl2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a:r>
              <a:rPr lang="en-AU" sz="3200" cap="none" baseline="0" dirty="0">
                <a:solidFill>
                  <a:srgbClr val="EA0088"/>
                </a:solidFill>
                <a:latin typeface="Trebuchet MS" panose="020B0603020202020204" pitchFamily="34" charset="0"/>
              </a:rPr>
              <a:t>Example 5: Solution</a:t>
            </a:r>
          </a:p>
        </p:txBody>
      </p:sp>
      <p:sp>
        <p:nvSpPr>
          <p:cNvPr id="3" name="Rectangle 2"/>
          <p:cNvSpPr/>
          <p:nvPr/>
        </p:nvSpPr>
        <p:spPr>
          <a:xfrm>
            <a:off x="539552" y="1052736"/>
            <a:ext cx="8167736" cy="4545860"/>
          </a:xfrm>
          <a:prstGeom prst="rect">
            <a:avLst/>
          </a:prstGeom>
        </p:spPr>
        <p:txBody>
          <a:bodyPr wrap="square">
            <a:spAutoFit/>
          </a:bodyPr>
          <a:lstStyle/>
          <a:p>
            <a:pPr>
              <a:lnSpc>
                <a:spcPct val="110000"/>
              </a:lnSpc>
              <a:spcAft>
                <a:spcPts val="1200"/>
              </a:spcAft>
              <a:buClr>
                <a:schemeClr val="tx1"/>
              </a:buClr>
            </a:pPr>
            <a:r>
              <a:rPr lang="en-US" altLang="en-US" baseline="0" dirty="0">
                <a:solidFill>
                  <a:schemeClr val="tx1">
                    <a:lumMod val="75000"/>
                    <a:lumOff val="25000"/>
                  </a:schemeClr>
                </a:solidFill>
                <a:latin typeface="Trebuchet MS"/>
                <a:cs typeface="Trebuchet MS"/>
              </a:rPr>
              <a:t>Data type</a:t>
            </a:r>
            <a:r>
              <a:rPr lang="en-US" altLang="en-US" baseline="0" dirty="0">
                <a:latin typeface="Trebuchet MS"/>
                <a:cs typeface="Trebuchet MS"/>
              </a:rPr>
              <a:t>: </a:t>
            </a:r>
            <a:r>
              <a:rPr lang="en-US" altLang="en-US" baseline="0" dirty="0">
                <a:solidFill>
                  <a:srgbClr val="00B050"/>
                </a:solidFill>
                <a:latin typeface="Trebuchet MS"/>
                <a:cs typeface="Trebuchet MS"/>
              </a:rPr>
              <a:t>Numerical</a:t>
            </a:r>
            <a:r>
              <a:rPr lang="en-US" altLang="en-US" baseline="0" dirty="0">
                <a:latin typeface="Trebuchet MS"/>
                <a:cs typeface="Trebuchet MS"/>
              </a:rPr>
              <a:t> </a:t>
            </a:r>
          </a:p>
          <a:p>
            <a:pPr marL="361950" indent="-361950" algn="just">
              <a:lnSpc>
                <a:spcPct val="110000"/>
              </a:lnSpc>
              <a:spcAft>
                <a:spcPts val="1200"/>
              </a:spcAft>
              <a:buClr>
                <a:schemeClr val="tx1"/>
              </a:buClr>
            </a:pPr>
            <a:r>
              <a:rPr lang="en-US" altLang="en-US" baseline="0" dirty="0">
                <a:solidFill>
                  <a:schemeClr val="tx1">
                    <a:lumMod val="75000"/>
                    <a:lumOff val="25000"/>
                  </a:schemeClr>
                </a:solidFill>
                <a:latin typeface="Trebuchet MS"/>
                <a:cs typeface="Trebuchet MS"/>
              </a:rPr>
              <a:t>Problem objective</a:t>
            </a:r>
            <a:r>
              <a:rPr lang="en-US" altLang="en-US" baseline="0" dirty="0">
                <a:latin typeface="Trebuchet MS"/>
                <a:cs typeface="Trebuchet MS"/>
              </a:rPr>
              <a:t>: Comparing two populations – Estimate the difference between the mean distance driven before wear out for the new and existing design </a:t>
            </a:r>
            <a:r>
              <a:rPr lang="en-US" altLang="en-US" baseline="0" dirty="0" err="1">
                <a:latin typeface="Trebuchet MS"/>
                <a:cs typeface="Trebuchet MS"/>
              </a:rPr>
              <a:t>tyres</a:t>
            </a:r>
            <a:r>
              <a:rPr lang="en-US" altLang="en-US" baseline="0" dirty="0">
                <a:latin typeface="Trebuchet MS"/>
                <a:cs typeface="Trebuchet MS"/>
              </a:rPr>
              <a:t> </a:t>
            </a:r>
          </a:p>
          <a:p>
            <a:pPr algn="just">
              <a:lnSpc>
                <a:spcPct val="110000"/>
              </a:lnSpc>
              <a:spcAft>
                <a:spcPts val="1200"/>
              </a:spcAft>
              <a:buClr>
                <a:schemeClr val="tx1"/>
              </a:buClr>
            </a:pPr>
            <a:r>
              <a:rPr lang="en-US" altLang="en-US" baseline="0" dirty="0">
                <a:solidFill>
                  <a:schemeClr val="accent1"/>
                </a:solidFill>
                <a:latin typeface="Trebuchet MS"/>
                <a:cs typeface="Trebuchet MS"/>
              </a:rPr>
              <a:t>Data are from </a:t>
            </a:r>
            <a:r>
              <a:rPr lang="en-US" altLang="en-US" baseline="0" dirty="0">
                <a:solidFill>
                  <a:srgbClr val="FF0000"/>
                </a:solidFill>
                <a:latin typeface="Trebuchet MS"/>
                <a:cs typeface="Trebuchet MS"/>
              </a:rPr>
              <a:t>two dependent samples</a:t>
            </a:r>
          </a:p>
          <a:p>
            <a:pPr algn="just">
              <a:lnSpc>
                <a:spcPct val="110000"/>
              </a:lnSpc>
              <a:spcAft>
                <a:spcPts val="600"/>
              </a:spcAft>
              <a:buClr>
                <a:schemeClr val="tx1"/>
              </a:buClr>
            </a:pPr>
            <a:r>
              <a:rPr lang="en-US" altLang="en-US" baseline="0" dirty="0">
                <a:solidFill>
                  <a:schemeClr val="tx1">
                    <a:lumMod val="75000"/>
                    <a:lumOff val="25000"/>
                  </a:schemeClr>
                </a:solidFill>
                <a:latin typeface="Trebuchet MS"/>
                <a:cs typeface="Trebuchet MS"/>
              </a:rPr>
              <a:t>Parameter of interest</a:t>
            </a:r>
            <a:r>
              <a:rPr lang="en-US" altLang="en-US" baseline="0" dirty="0">
                <a:latin typeface="Trebuchet MS"/>
                <a:cs typeface="Trebuchet MS"/>
              </a:rPr>
              <a:t>: </a:t>
            </a:r>
            <a:r>
              <a:rPr lang="en-US" altLang="en-US" baseline="0" dirty="0">
                <a:latin typeface="Trebuchet MS"/>
                <a:cs typeface="Trebuchet MS"/>
                <a:sym typeface="Symbol"/>
              </a:rPr>
              <a:t></a:t>
            </a:r>
            <a:r>
              <a:rPr lang="en-US" altLang="en-US" dirty="0">
                <a:latin typeface="Trebuchet MS"/>
                <a:cs typeface="Trebuchet MS"/>
                <a:sym typeface="Symbol"/>
              </a:rPr>
              <a:t>D</a:t>
            </a:r>
            <a:r>
              <a:rPr lang="en-US" altLang="en-US" baseline="0" dirty="0">
                <a:latin typeface="Trebuchet MS"/>
                <a:cs typeface="Trebuchet MS"/>
                <a:sym typeface="Symbol"/>
              </a:rPr>
              <a:t>= </a:t>
            </a:r>
            <a:r>
              <a:rPr lang="en-US" altLang="en-US" dirty="0">
                <a:latin typeface="Trebuchet MS"/>
                <a:cs typeface="Trebuchet MS"/>
              </a:rPr>
              <a:t>1</a:t>
            </a:r>
            <a:r>
              <a:rPr lang="en-US" altLang="en-US" baseline="0" dirty="0">
                <a:latin typeface="Trebuchet MS"/>
                <a:cs typeface="Trebuchet MS"/>
              </a:rPr>
              <a:t>-</a:t>
            </a:r>
            <a:r>
              <a:rPr lang="en-US" altLang="en-US" baseline="0" dirty="0">
                <a:latin typeface="Trebuchet MS"/>
                <a:cs typeface="Trebuchet MS"/>
                <a:sym typeface="Symbol"/>
              </a:rPr>
              <a:t></a:t>
            </a:r>
            <a:r>
              <a:rPr lang="en-US" altLang="en-US" dirty="0">
                <a:latin typeface="Trebuchet MS"/>
                <a:cs typeface="Trebuchet MS"/>
              </a:rPr>
              <a:t>2</a:t>
            </a:r>
          </a:p>
          <a:p>
            <a:pPr marL="898525" indent="-539750"/>
            <a:r>
              <a:rPr lang="en-US" altLang="en-US" baseline="0" dirty="0">
                <a:latin typeface="Trebuchet MS" panose="020B0603020202020204" pitchFamily="34" charset="0"/>
                <a:cs typeface="Trebuchet MS"/>
                <a:sym typeface="Symbol"/>
              </a:rPr>
              <a:t></a:t>
            </a:r>
            <a:r>
              <a:rPr lang="en-US" altLang="en-US" dirty="0">
                <a:latin typeface="Trebuchet MS" panose="020B0603020202020204" pitchFamily="34" charset="0"/>
                <a:cs typeface="Trebuchet MS"/>
              </a:rPr>
              <a:t>1</a:t>
            </a:r>
            <a:r>
              <a:rPr lang="en-US" altLang="en-US" baseline="0" dirty="0">
                <a:latin typeface="Trebuchet MS" panose="020B0603020202020204" pitchFamily="34" charset="0"/>
                <a:cs typeface="Trebuchet MS"/>
              </a:rPr>
              <a:t> = </a:t>
            </a:r>
            <a:r>
              <a:rPr lang="en-US" altLang="en-US" baseline="0" dirty="0">
                <a:latin typeface="Trebuchet MS" panose="020B0603020202020204" pitchFamily="34" charset="0"/>
              </a:rPr>
              <a:t>Mean distance driven before wear out occurs for new-design </a:t>
            </a:r>
            <a:r>
              <a:rPr lang="en-US" altLang="en-US" baseline="0" dirty="0" err="1">
                <a:latin typeface="Trebuchet MS" panose="020B0603020202020204" pitchFamily="34" charset="0"/>
              </a:rPr>
              <a:t>tyres</a:t>
            </a:r>
            <a:r>
              <a:rPr lang="en-US" altLang="en-US" baseline="0" dirty="0">
                <a:latin typeface="Trebuchet MS" panose="020B0603020202020204" pitchFamily="34" charset="0"/>
                <a:cs typeface="Trebuchet MS"/>
              </a:rPr>
              <a:t>, </a:t>
            </a:r>
          </a:p>
          <a:p>
            <a:pPr marL="898525" indent="-539750">
              <a:tabLst>
                <a:tab pos="361950" algn="l"/>
              </a:tabLst>
            </a:pPr>
            <a:r>
              <a:rPr lang="en-US" altLang="en-US" baseline="0" dirty="0">
                <a:latin typeface="Trebuchet MS" panose="020B0603020202020204" pitchFamily="34" charset="0"/>
                <a:cs typeface="Trebuchet MS"/>
              </a:rPr>
              <a:t>	</a:t>
            </a:r>
            <a:r>
              <a:rPr lang="en-US" altLang="en-US" baseline="0" dirty="0">
                <a:latin typeface="Trebuchet MS" panose="020B0603020202020204" pitchFamily="34" charset="0"/>
                <a:cs typeface="Trebuchet MS"/>
                <a:sym typeface="Symbol"/>
              </a:rPr>
              <a:t></a:t>
            </a:r>
            <a:r>
              <a:rPr lang="en-US" altLang="en-US" dirty="0">
                <a:latin typeface="Trebuchet MS" panose="020B0603020202020204" pitchFamily="34" charset="0"/>
                <a:cs typeface="Trebuchet MS"/>
              </a:rPr>
              <a:t>2</a:t>
            </a:r>
            <a:r>
              <a:rPr lang="en-US" altLang="en-US" baseline="0" dirty="0">
                <a:latin typeface="Trebuchet MS" panose="020B0603020202020204" pitchFamily="34" charset="0"/>
                <a:cs typeface="Trebuchet MS"/>
              </a:rPr>
              <a:t> = </a:t>
            </a:r>
            <a:r>
              <a:rPr lang="en-US" altLang="en-US" baseline="0" dirty="0">
                <a:latin typeface="Trebuchet MS" panose="020B0603020202020204" pitchFamily="34" charset="0"/>
              </a:rPr>
              <a:t>Mean distance driven before wear out occurs for existing-design </a:t>
            </a:r>
            <a:r>
              <a:rPr lang="en-US" altLang="en-US" baseline="0" dirty="0" err="1">
                <a:latin typeface="Trebuchet MS" panose="020B0603020202020204" pitchFamily="34" charset="0"/>
              </a:rPr>
              <a:t>tyres</a:t>
            </a:r>
            <a:endParaRPr lang="en-US" altLang="en-US" baseline="0" dirty="0">
              <a:latin typeface="Trebuchet MS" panose="020B0603020202020204" pitchFamily="34" charset="0"/>
              <a:cs typeface="Trebuchet MS"/>
            </a:endParaRPr>
          </a:p>
        </p:txBody>
      </p:sp>
    </p:spTree>
    <p:extLst>
      <p:ext uri="{BB962C8B-B14F-4D97-AF65-F5344CB8AC3E}">
        <p14:creationId xmlns:p14="http://schemas.microsoft.com/office/powerpoint/2010/main" val="1667096821"/>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609600" y="1219200"/>
            <a:ext cx="7631113" cy="3819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pitchFamily="2" charset="0"/>
                <a:ea typeface="MS PGothic" pitchFamily="34" charset="-128"/>
              </a:defRPr>
            </a:lvl1pPr>
            <a:lvl2pPr marL="800100" indent="-34290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pPr marL="355600" indent="-355600">
              <a:spcAft>
                <a:spcPts val="1200"/>
              </a:spcAft>
            </a:pPr>
            <a:r>
              <a:rPr lang="en-US" altLang="en-US" baseline="0" dirty="0">
                <a:solidFill>
                  <a:schemeClr val="accent1"/>
                </a:solidFill>
                <a:latin typeface="Trebuchet MS"/>
                <a:cs typeface="Trebuchet MS"/>
              </a:rPr>
              <a:t>Identifying the technique </a:t>
            </a:r>
          </a:p>
          <a:p>
            <a:pPr marL="342900" lvl="1" algn="just">
              <a:lnSpc>
                <a:spcPct val="110000"/>
              </a:lnSpc>
              <a:spcAft>
                <a:spcPts val="1200"/>
              </a:spcAft>
              <a:buClr>
                <a:schemeClr val="accent2"/>
              </a:buClr>
              <a:buFont typeface="Arial" panose="020B0604020202020204" pitchFamily="34" charset="0"/>
              <a:buChar char="•"/>
              <a:tabLst>
                <a:tab pos="361950" algn="l"/>
              </a:tabLst>
            </a:pPr>
            <a:r>
              <a:rPr lang="en-US" altLang="en-US" baseline="0" dirty="0">
                <a:solidFill>
                  <a:srgbClr val="002060"/>
                </a:solidFill>
                <a:latin typeface="Trebuchet MS"/>
                <a:cs typeface="Trebuchet MS"/>
              </a:rPr>
              <a:t>Assume that the differences </a:t>
            </a:r>
            <a:r>
              <a:rPr lang="en-US" altLang="en-US" baseline="0" dirty="0" err="1">
                <a:solidFill>
                  <a:srgbClr val="002060"/>
                </a:solidFill>
                <a:latin typeface="Trebuchet MS"/>
                <a:cs typeface="Trebuchet MS"/>
              </a:rPr>
              <a:t>x</a:t>
            </a:r>
            <a:r>
              <a:rPr lang="en-US" altLang="en-US" dirty="0" err="1">
                <a:solidFill>
                  <a:srgbClr val="002060"/>
                </a:solidFill>
                <a:latin typeface="Trebuchet MS"/>
                <a:cs typeface="Trebuchet MS"/>
              </a:rPr>
              <a:t>D</a:t>
            </a:r>
            <a:r>
              <a:rPr lang="en-US" altLang="en-US" baseline="0" dirty="0">
                <a:solidFill>
                  <a:srgbClr val="002060"/>
                </a:solidFill>
                <a:latin typeface="Trebuchet MS"/>
                <a:cs typeface="Trebuchet MS"/>
              </a:rPr>
              <a:t> = x</a:t>
            </a:r>
            <a:r>
              <a:rPr lang="en-US" altLang="en-US" dirty="0">
                <a:solidFill>
                  <a:srgbClr val="002060"/>
                </a:solidFill>
                <a:latin typeface="Trebuchet MS"/>
                <a:cs typeface="Trebuchet MS"/>
              </a:rPr>
              <a:t>1</a:t>
            </a:r>
            <a:r>
              <a:rPr lang="en-US" altLang="en-US" baseline="0" dirty="0">
                <a:solidFill>
                  <a:srgbClr val="002060"/>
                </a:solidFill>
                <a:latin typeface="Trebuchet MS"/>
                <a:cs typeface="Trebuchet MS"/>
              </a:rPr>
              <a:t> – x</a:t>
            </a:r>
            <a:r>
              <a:rPr lang="en-US" altLang="en-US" dirty="0">
                <a:solidFill>
                  <a:srgbClr val="002060"/>
                </a:solidFill>
                <a:latin typeface="Trebuchet MS"/>
                <a:cs typeface="Trebuchet MS"/>
              </a:rPr>
              <a:t>2</a:t>
            </a:r>
            <a:r>
              <a:rPr lang="en-US" altLang="en-US" baseline="0" dirty="0">
                <a:solidFill>
                  <a:srgbClr val="002060"/>
                </a:solidFill>
                <a:latin typeface="Trebuchet MS"/>
                <a:cs typeface="Trebuchet MS"/>
              </a:rPr>
              <a:t> (</a:t>
            </a:r>
            <a:r>
              <a:rPr lang="en-US" altLang="en-US" sz="2200" baseline="0" dirty="0">
                <a:latin typeface="Trebuchet MS"/>
                <a:cs typeface="Trebuchet MS"/>
              </a:rPr>
              <a:t>difference in the distance driven before wear out for the new and existing design </a:t>
            </a:r>
            <a:r>
              <a:rPr lang="en-US" altLang="en-US" sz="2200" baseline="0" dirty="0" err="1">
                <a:latin typeface="Trebuchet MS"/>
                <a:cs typeface="Trebuchet MS"/>
              </a:rPr>
              <a:t>tyres</a:t>
            </a:r>
            <a:r>
              <a:rPr lang="en-US" altLang="en-US" sz="2200" baseline="0" dirty="0">
                <a:latin typeface="Trebuchet MS"/>
                <a:cs typeface="Trebuchet MS"/>
              </a:rPr>
              <a:t>) are </a:t>
            </a:r>
            <a:r>
              <a:rPr lang="en-US" altLang="en-US" sz="2200" baseline="0" dirty="0">
                <a:solidFill>
                  <a:srgbClr val="00B050"/>
                </a:solidFill>
                <a:latin typeface="Trebuchet MS"/>
                <a:cs typeface="Trebuchet MS"/>
              </a:rPr>
              <a:t>normally distributed</a:t>
            </a:r>
            <a:r>
              <a:rPr lang="en-US" altLang="en-US" sz="2200" baseline="0" dirty="0">
                <a:latin typeface="Trebuchet MS"/>
                <a:cs typeface="Trebuchet MS"/>
              </a:rPr>
              <a:t>.</a:t>
            </a:r>
          </a:p>
          <a:p>
            <a:pPr marL="342900" indent="-342900" algn="just">
              <a:lnSpc>
                <a:spcPct val="110000"/>
              </a:lnSpc>
              <a:spcAft>
                <a:spcPts val="1200"/>
              </a:spcAft>
              <a:buClr>
                <a:schemeClr val="tx1"/>
              </a:buClr>
              <a:buFont typeface="Arial" panose="020B0604020202020204" pitchFamily="34" charset="0"/>
              <a:buChar char="•"/>
            </a:pPr>
            <a:r>
              <a:rPr lang="en-US" altLang="en-US" sz="2200" baseline="0" dirty="0">
                <a:solidFill>
                  <a:srgbClr val="00B050"/>
                </a:solidFill>
                <a:latin typeface="Trebuchet MS"/>
                <a:cs typeface="Trebuchet MS"/>
              </a:rPr>
              <a:t>The population variances, </a:t>
            </a:r>
            <a:r>
              <a:rPr lang="en-US" altLang="en-US" sz="2200" baseline="0" dirty="0">
                <a:solidFill>
                  <a:srgbClr val="00B050"/>
                </a:solidFill>
                <a:latin typeface="Trebuchet MS"/>
                <a:ea typeface="MS Gothic" pitchFamily="49" charset="-128"/>
                <a:cs typeface="Trebuchet MS"/>
              </a:rPr>
              <a:t>σ</a:t>
            </a:r>
            <a:r>
              <a:rPr lang="en-US" altLang="en-US" sz="2200" dirty="0">
                <a:solidFill>
                  <a:srgbClr val="00B050"/>
                </a:solidFill>
                <a:latin typeface="Trebuchet MS"/>
                <a:ea typeface="MS Gothic" pitchFamily="49" charset="-128"/>
                <a:cs typeface="Trebuchet MS"/>
              </a:rPr>
              <a:t>1</a:t>
            </a:r>
            <a:r>
              <a:rPr lang="en-US" altLang="en-US" sz="2200" baseline="30000" dirty="0">
                <a:solidFill>
                  <a:srgbClr val="00B050"/>
                </a:solidFill>
                <a:latin typeface="Trebuchet MS"/>
                <a:ea typeface="MS Gothic" pitchFamily="49" charset="-128"/>
                <a:cs typeface="Trebuchet MS"/>
              </a:rPr>
              <a:t>2</a:t>
            </a:r>
            <a:r>
              <a:rPr lang="en-US" altLang="en-US" sz="2200" baseline="0" dirty="0">
                <a:solidFill>
                  <a:srgbClr val="00B050"/>
                </a:solidFill>
                <a:latin typeface="Trebuchet MS"/>
                <a:ea typeface="MS Gothic" pitchFamily="49" charset="-128"/>
                <a:cs typeface="Trebuchet MS"/>
              </a:rPr>
              <a:t> and σ</a:t>
            </a:r>
            <a:r>
              <a:rPr lang="en-US" altLang="en-US" sz="2200" dirty="0">
                <a:solidFill>
                  <a:srgbClr val="00B050"/>
                </a:solidFill>
                <a:latin typeface="Trebuchet MS"/>
                <a:ea typeface="MS Gothic" pitchFamily="49" charset="-128"/>
                <a:cs typeface="Trebuchet MS"/>
              </a:rPr>
              <a:t>2</a:t>
            </a:r>
            <a:r>
              <a:rPr lang="en-US" altLang="en-US" sz="2200" baseline="30000" dirty="0">
                <a:solidFill>
                  <a:srgbClr val="00B050"/>
                </a:solidFill>
                <a:latin typeface="Trebuchet MS"/>
                <a:ea typeface="MS Gothic" pitchFamily="49" charset="-128"/>
                <a:cs typeface="Trebuchet MS"/>
              </a:rPr>
              <a:t>2</a:t>
            </a:r>
            <a:r>
              <a:rPr lang="en-US" altLang="en-US" sz="2200" baseline="0" dirty="0">
                <a:solidFill>
                  <a:srgbClr val="00B050"/>
                </a:solidFill>
                <a:latin typeface="Trebuchet MS"/>
                <a:cs typeface="Trebuchet MS"/>
              </a:rPr>
              <a:t>, are unknown.</a:t>
            </a:r>
          </a:p>
          <a:p>
            <a:pPr marL="342900" lvl="1" algn="just">
              <a:lnSpc>
                <a:spcPct val="110000"/>
              </a:lnSpc>
              <a:spcAft>
                <a:spcPts val="1200"/>
              </a:spcAft>
              <a:buFont typeface="Arial" panose="020B0604020202020204" pitchFamily="34" charset="0"/>
              <a:buChar char="•"/>
            </a:pPr>
            <a:r>
              <a:rPr lang="en-US" altLang="en-US" baseline="0" dirty="0">
                <a:solidFill>
                  <a:srgbClr val="002060"/>
                </a:solidFill>
                <a:latin typeface="Trebuchet MS"/>
                <a:cs typeface="Trebuchet MS"/>
              </a:rPr>
              <a:t>As each car is sampled twice, the observations are paired. We </a:t>
            </a:r>
            <a:r>
              <a:rPr lang="en-US" altLang="en-US" baseline="0" dirty="0">
                <a:solidFill>
                  <a:schemeClr val="tx1">
                    <a:lumMod val="75000"/>
                    <a:lumOff val="25000"/>
                  </a:schemeClr>
                </a:solidFill>
                <a:latin typeface="Trebuchet MS"/>
                <a:cs typeface="Trebuchet MS"/>
              </a:rPr>
              <a:t>use the matched pairs experiment</a:t>
            </a:r>
            <a:r>
              <a:rPr lang="en-US" altLang="en-US" baseline="0" dirty="0">
                <a:solidFill>
                  <a:srgbClr val="002060"/>
                </a:solidFill>
                <a:latin typeface="Trebuchet MS"/>
                <a:cs typeface="Trebuchet MS"/>
              </a:rPr>
              <a:t>.</a:t>
            </a:r>
          </a:p>
          <a:p>
            <a:pPr marL="0" lvl="1" indent="0" algn="just">
              <a:lnSpc>
                <a:spcPct val="110000"/>
              </a:lnSpc>
            </a:pPr>
            <a:r>
              <a:rPr lang="en-US" altLang="en-US" baseline="0" dirty="0">
                <a:solidFill>
                  <a:srgbClr val="002060"/>
                </a:solidFill>
                <a:latin typeface="Trebuchet MS"/>
                <a:cs typeface="Trebuchet MS"/>
              </a:rPr>
              <a:t> 	</a:t>
            </a:r>
            <a:r>
              <a:rPr lang="en-US" altLang="en-US" baseline="0" dirty="0" err="1">
                <a:solidFill>
                  <a:srgbClr val="002060"/>
                </a:solidFill>
                <a:latin typeface="Trebuchet MS"/>
                <a:cs typeface="Trebuchet MS"/>
              </a:rPr>
              <a:t>x</a:t>
            </a:r>
            <a:r>
              <a:rPr lang="en-US" altLang="en-US" dirty="0" err="1">
                <a:solidFill>
                  <a:srgbClr val="002060"/>
                </a:solidFill>
                <a:latin typeface="Trebuchet MS"/>
                <a:cs typeface="Trebuchet MS"/>
              </a:rPr>
              <a:t>D</a:t>
            </a:r>
            <a:r>
              <a:rPr lang="en-US" altLang="en-US" baseline="0" dirty="0">
                <a:solidFill>
                  <a:srgbClr val="002060"/>
                </a:solidFill>
                <a:latin typeface="Trebuchet MS"/>
                <a:cs typeface="Trebuchet MS"/>
              </a:rPr>
              <a:t> = x</a:t>
            </a:r>
            <a:r>
              <a:rPr lang="en-US" altLang="en-US" dirty="0">
                <a:solidFill>
                  <a:srgbClr val="002060"/>
                </a:solidFill>
                <a:latin typeface="Trebuchet MS"/>
                <a:cs typeface="Trebuchet MS"/>
              </a:rPr>
              <a:t>1</a:t>
            </a:r>
            <a:r>
              <a:rPr lang="en-US" altLang="en-US" baseline="0" dirty="0">
                <a:solidFill>
                  <a:srgbClr val="002060"/>
                </a:solidFill>
                <a:latin typeface="Trebuchet MS"/>
                <a:cs typeface="Trebuchet MS"/>
              </a:rPr>
              <a:t> – x</a:t>
            </a:r>
            <a:r>
              <a:rPr lang="en-US" altLang="en-US" dirty="0">
                <a:solidFill>
                  <a:srgbClr val="002060"/>
                </a:solidFill>
                <a:latin typeface="Trebuchet MS"/>
                <a:cs typeface="Trebuchet MS"/>
              </a:rPr>
              <a:t>2</a:t>
            </a:r>
            <a:r>
              <a:rPr lang="en-US" altLang="en-US" baseline="0" dirty="0">
                <a:solidFill>
                  <a:srgbClr val="002060"/>
                </a:solidFill>
                <a:latin typeface="Trebuchet MS"/>
                <a:cs typeface="Trebuchet MS"/>
              </a:rPr>
              <a:t>,                    and </a:t>
            </a:r>
            <a:r>
              <a:rPr lang="en-US" altLang="en-US" baseline="0" dirty="0">
                <a:solidFill>
                  <a:srgbClr val="002060"/>
                </a:solidFill>
                <a:latin typeface="Trebuchet MS"/>
                <a:cs typeface="Trebuchet MS"/>
                <a:sym typeface="Symbol"/>
              </a:rPr>
              <a:t></a:t>
            </a:r>
            <a:r>
              <a:rPr lang="en-US" altLang="en-US" dirty="0">
                <a:solidFill>
                  <a:srgbClr val="002060"/>
                </a:solidFill>
                <a:latin typeface="Trebuchet MS"/>
                <a:cs typeface="Trebuchet MS"/>
              </a:rPr>
              <a:t>D</a:t>
            </a:r>
            <a:r>
              <a:rPr lang="en-US" altLang="en-US" baseline="0" dirty="0">
                <a:solidFill>
                  <a:srgbClr val="002060"/>
                </a:solidFill>
                <a:latin typeface="Trebuchet MS"/>
                <a:cs typeface="Trebuchet MS"/>
              </a:rPr>
              <a:t> = </a:t>
            </a:r>
            <a:r>
              <a:rPr lang="en-US" altLang="en-US" baseline="0" dirty="0">
                <a:solidFill>
                  <a:srgbClr val="002060"/>
                </a:solidFill>
                <a:latin typeface="Trebuchet MS"/>
                <a:cs typeface="Trebuchet MS"/>
                <a:sym typeface="Symbol"/>
              </a:rPr>
              <a:t></a:t>
            </a:r>
            <a:r>
              <a:rPr lang="en-US" altLang="en-US" dirty="0">
                <a:solidFill>
                  <a:srgbClr val="002060"/>
                </a:solidFill>
                <a:latin typeface="Trebuchet MS"/>
                <a:cs typeface="Trebuchet MS"/>
              </a:rPr>
              <a:t>1</a:t>
            </a:r>
            <a:r>
              <a:rPr lang="en-US" altLang="en-US" baseline="0" dirty="0">
                <a:solidFill>
                  <a:srgbClr val="002060"/>
                </a:solidFill>
                <a:latin typeface="Trebuchet MS"/>
                <a:cs typeface="Trebuchet MS"/>
              </a:rPr>
              <a:t> – </a:t>
            </a:r>
            <a:r>
              <a:rPr lang="en-US" altLang="en-US" baseline="0" dirty="0">
                <a:solidFill>
                  <a:srgbClr val="002060"/>
                </a:solidFill>
                <a:latin typeface="Trebuchet MS"/>
                <a:cs typeface="Trebuchet MS"/>
                <a:sym typeface="Symbol"/>
              </a:rPr>
              <a:t></a:t>
            </a:r>
            <a:r>
              <a:rPr lang="en-US" altLang="en-US" dirty="0">
                <a:solidFill>
                  <a:srgbClr val="002060"/>
                </a:solidFill>
                <a:latin typeface="Trebuchet MS"/>
                <a:cs typeface="Trebuchet MS"/>
              </a:rPr>
              <a:t>2</a:t>
            </a:r>
            <a:r>
              <a:rPr lang="en-US" altLang="en-US" baseline="0" dirty="0">
                <a:solidFill>
                  <a:srgbClr val="002060"/>
                </a:solidFill>
                <a:latin typeface="Trebuchet MS"/>
                <a:cs typeface="Trebuchet MS"/>
              </a:rPr>
              <a:t>.</a:t>
            </a:r>
          </a:p>
        </p:txBody>
      </p:sp>
      <p:graphicFrame>
        <p:nvGraphicFramePr>
          <p:cNvPr id="71683" name="Object 3"/>
          <p:cNvGraphicFramePr>
            <a:graphicFrameLocks noChangeAspect="1"/>
          </p:cNvGraphicFramePr>
          <p:nvPr>
            <p:extLst>
              <p:ext uri="{D42A27DB-BD31-4B8C-83A1-F6EECF244321}">
                <p14:modId xmlns:p14="http://schemas.microsoft.com/office/powerpoint/2010/main" val="3740070910"/>
              </p:ext>
            </p:extLst>
          </p:nvPr>
        </p:nvGraphicFramePr>
        <p:xfrm>
          <a:off x="3265165" y="4581507"/>
          <a:ext cx="1666875" cy="457200"/>
        </p:xfrm>
        <a:graphic>
          <a:graphicData uri="http://schemas.openxmlformats.org/presentationml/2006/ole">
            <mc:AlternateContent xmlns:mc="http://schemas.openxmlformats.org/markup-compatibility/2006">
              <mc:Choice xmlns:v="urn:schemas-microsoft-com:vml" Requires="v">
                <p:oleObj spid="_x0000_s71786" name="Equation" r:id="rId4" imgW="710891" imgH="203112" progId="Equation.3">
                  <p:embed/>
                </p:oleObj>
              </mc:Choice>
              <mc:Fallback>
                <p:oleObj name="Equation" r:id="rId4" imgW="710891" imgH="203112" progId="Equation.3">
                  <p:embed/>
                  <p:pic>
                    <p:nvPicPr>
                      <p:cNvPr id="0" name="Picture 8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5165" y="4581507"/>
                        <a:ext cx="1666875" cy="457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54</a:t>
            </a:fld>
            <a:endParaRPr lang="en-AU" altLang="en-US" sz="1400" b="1" baseline="0" dirty="0">
              <a:latin typeface="Trebuchet MS" pitchFamily="34" charset="0"/>
            </a:endParaRPr>
          </a:p>
        </p:txBody>
      </p:sp>
      <p:sp>
        <p:nvSpPr>
          <p:cNvPr id="6" name="AutoShape 10"/>
          <p:cNvSpPr>
            <a:spLocks noChangeArrowheads="1"/>
          </p:cNvSpPr>
          <p:nvPr/>
        </p:nvSpPr>
        <p:spPr bwMode="auto">
          <a:xfrm>
            <a:off x="7011988" y="549275"/>
            <a:ext cx="1952625" cy="360363"/>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dirty="0">
                <a:latin typeface="Tahoma" pitchFamily="34" charset="0"/>
              </a:rPr>
              <a:t>IDENTIFY</a:t>
            </a:r>
          </a:p>
        </p:txBody>
      </p:sp>
      <p:sp>
        <p:nvSpPr>
          <p:cNvPr id="7" name="Rectangle 7"/>
          <p:cNvSpPr txBox="1">
            <a:spLocks noChangeArrowheads="1"/>
          </p:cNvSpPr>
          <p:nvPr/>
        </p:nvSpPr>
        <p:spPr>
          <a:xfrm>
            <a:off x="426368" y="345233"/>
            <a:ext cx="8280920" cy="707503"/>
          </a:xfrm>
          <a:prstGeom prst="rect">
            <a:avLst/>
          </a:prstGeom>
        </p:spPr>
        <p:txBody>
          <a:bodyPr vert="horz" lIns="91440" tIns="45720" rIns="91440" bIns="45720" rtlCol="0" anchor="ctr">
            <a:noAutofit/>
          </a:bodyPr>
          <a:lstStyle>
            <a:lvl1pPr algn="ctr" defTabSz="457200" rtl="0" eaLnBrk="1" fontAlgn="base" hangingPunct="1">
              <a:spcBef>
                <a:spcPct val="0"/>
              </a:spcBef>
              <a:spcAft>
                <a:spcPct val="0"/>
              </a:spcAft>
              <a:defRPr lang="en-US" sz="4000" kern="1200" cap="all" dirty="0">
                <a:solidFill>
                  <a:srgbClr val="948A54"/>
                </a:solidFill>
                <a:latin typeface="Arial"/>
                <a:ea typeface="ＭＳ Ｐゴシック" pitchFamily="34" charset="-128"/>
                <a:cs typeface="Arial"/>
              </a:defRPr>
            </a:lvl1pPr>
            <a:lvl2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a:r>
              <a:rPr lang="en-AU" sz="3200" cap="none" baseline="0" dirty="0">
                <a:solidFill>
                  <a:srgbClr val="EA0088"/>
                </a:solidFill>
                <a:latin typeface="Trebuchet MS" panose="020B0603020202020204" pitchFamily="34" charset="0"/>
              </a:rPr>
              <a:t>Example 5: Solution…</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idx="1"/>
          </p:nvPr>
        </p:nvSpPr>
        <p:spPr>
          <a:xfrm>
            <a:off x="539552" y="1093568"/>
            <a:ext cx="8077200" cy="5703888"/>
          </a:xfrm>
        </p:spPr>
        <p:txBody>
          <a:bodyPr/>
          <a:lstStyle/>
          <a:p>
            <a:pPr marL="0" indent="0" algn="just">
              <a:buNone/>
            </a:pPr>
            <a:r>
              <a:rPr lang="en-US" altLang="en-US" sz="2400" dirty="0">
                <a:solidFill>
                  <a:schemeClr val="accent2"/>
                </a:solidFill>
                <a:latin typeface="Trebuchet MS" panose="020B0603020202020204" pitchFamily="34" charset="0"/>
              </a:rPr>
              <a:t>Solving by hand</a:t>
            </a:r>
          </a:p>
          <a:p>
            <a:pPr marL="355600" lvl="1" indent="-355600" algn="just">
              <a:buFont typeface="Arial" pitchFamily="34" charset="0"/>
              <a:buChar char="•"/>
            </a:pPr>
            <a:r>
              <a:rPr lang="en-US" altLang="en-US" sz="2400" dirty="0">
                <a:latin typeface="Trebuchet MS" panose="020B0603020202020204" pitchFamily="34" charset="0"/>
              </a:rPr>
              <a:t>Calculate the difference for each </a:t>
            </a:r>
            <a:r>
              <a:rPr lang="en-US" altLang="en-US" sz="2400" dirty="0" err="1">
                <a:latin typeface="Trebuchet MS" panose="020B0603020202020204" pitchFamily="34" charset="0"/>
              </a:rPr>
              <a:t>x</a:t>
            </a:r>
            <a:r>
              <a:rPr lang="en-US" altLang="en-US" sz="2400" baseline="-25000" dirty="0" err="1">
                <a:latin typeface="Trebuchet MS" panose="020B0603020202020204" pitchFamily="34" charset="0"/>
              </a:rPr>
              <a:t>D</a:t>
            </a:r>
            <a:r>
              <a:rPr lang="en-US" altLang="en-US" sz="2400" dirty="0">
                <a:latin typeface="Trebuchet MS" panose="020B0603020202020204" pitchFamily="34" charset="0"/>
              </a:rPr>
              <a:t> = x</a:t>
            </a:r>
            <a:r>
              <a:rPr lang="en-US" altLang="en-US" sz="2400" baseline="-25000" dirty="0">
                <a:latin typeface="Trebuchet MS" panose="020B0603020202020204" pitchFamily="34" charset="0"/>
              </a:rPr>
              <a:t>1</a:t>
            </a:r>
            <a:r>
              <a:rPr lang="en-US" altLang="en-US" sz="2400" dirty="0">
                <a:latin typeface="Trebuchet MS" panose="020B0603020202020204" pitchFamily="34" charset="0"/>
              </a:rPr>
              <a:t> – x</a:t>
            </a:r>
            <a:r>
              <a:rPr lang="en-US" altLang="en-US" sz="2400" baseline="-25000" dirty="0">
                <a:latin typeface="Trebuchet MS" panose="020B0603020202020204" pitchFamily="34" charset="0"/>
              </a:rPr>
              <a:t>2</a:t>
            </a:r>
            <a:r>
              <a:rPr lang="en-US" altLang="en-US" sz="2400" dirty="0">
                <a:latin typeface="Trebuchet MS" panose="020B0603020202020204" pitchFamily="34" charset="0"/>
              </a:rPr>
              <a:t>.</a:t>
            </a:r>
          </a:p>
          <a:p>
            <a:pPr marL="355600" lvl="1" indent="-355600" algn="just">
              <a:buFont typeface="Arial" pitchFamily="34" charset="0"/>
              <a:buChar char="•"/>
            </a:pPr>
            <a:r>
              <a:rPr lang="en-US" altLang="en-US" sz="2400" dirty="0">
                <a:latin typeface="Trebuchet MS" panose="020B0603020202020204" pitchFamily="34" charset="0"/>
              </a:rPr>
              <a:t>Calculate the average differences and the standard deviation of the differences.</a:t>
            </a:r>
          </a:p>
          <a:p>
            <a:pPr marL="355600" lvl="1" indent="-355600" algn="just">
              <a:buFont typeface="Arial" pitchFamily="34" charset="0"/>
              <a:buChar char="•"/>
            </a:pPr>
            <a:r>
              <a:rPr lang="en-US" altLang="en-US" sz="2400" dirty="0">
                <a:latin typeface="Trebuchet MS" panose="020B0603020202020204" pitchFamily="34" charset="0"/>
              </a:rPr>
              <a:t>The statistic:</a:t>
            </a:r>
          </a:p>
          <a:p>
            <a:pPr marL="355600" lvl="1" indent="-355600" algn="just">
              <a:buFont typeface="Arial" pitchFamily="34" charset="0"/>
              <a:buChar char="•"/>
            </a:pPr>
            <a:endParaRPr lang="en-US" altLang="en-US" sz="2400" dirty="0">
              <a:latin typeface="Trebuchet MS" panose="020B0603020202020204" pitchFamily="34" charset="0"/>
            </a:endParaRPr>
          </a:p>
          <a:p>
            <a:pPr marL="355600" lvl="1" indent="-355600" algn="just">
              <a:buFont typeface="Arial" pitchFamily="34" charset="0"/>
              <a:buChar char="•"/>
            </a:pPr>
            <a:endParaRPr lang="en-US" altLang="en-US" sz="2400" dirty="0">
              <a:latin typeface="Trebuchet MS" panose="020B0603020202020204" pitchFamily="34" charset="0"/>
            </a:endParaRPr>
          </a:p>
          <a:p>
            <a:pPr marL="355600" lvl="1" indent="-355600" algn="just">
              <a:buNone/>
            </a:pPr>
            <a:r>
              <a:rPr lang="en-US" altLang="en-US" sz="2400" dirty="0">
                <a:latin typeface="Trebuchet MS" panose="020B0603020202020204" pitchFamily="34" charset="0"/>
              </a:rPr>
              <a:t>	</a:t>
            </a:r>
          </a:p>
          <a:p>
            <a:pPr marL="355600" lvl="1" indent="-355600" algn="just">
              <a:buNone/>
            </a:pPr>
            <a:r>
              <a:rPr lang="en-US" altLang="en-US" sz="2400" dirty="0">
                <a:latin typeface="Trebuchet MS" panose="020B0603020202020204" pitchFamily="34" charset="0"/>
              </a:rPr>
              <a:t>	has a </a:t>
            </a:r>
            <a:r>
              <a:rPr lang="en-US" altLang="en-US" sz="2400" i="1" dirty="0">
                <a:latin typeface="Trebuchet MS" panose="020B0603020202020204" pitchFamily="34" charset="0"/>
              </a:rPr>
              <a:t>t</a:t>
            </a:r>
            <a:r>
              <a:rPr lang="en-US" altLang="en-US" sz="2400" dirty="0">
                <a:latin typeface="Trebuchet MS" panose="020B0603020202020204" pitchFamily="34" charset="0"/>
              </a:rPr>
              <a:t> distribution with </a:t>
            </a:r>
            <a:r>
              <a:rPr lang="en-US" altLang="en-US" sz="2400" dirty="0" err="1">
                <a:latin typeface="Trebuchet MS" panose="020B0603020202020204" pitchFamily="34" charset="0"/>
              </a:rPr>
              <a:t>n</a:t>
            </a:r>
            <a:r>
              <a:rPr lang="en-US" altLang="en-US" sz="2400" baseline="-25000" dirty="0" err="1">
                <a:latin typeface="Trebuchet MS" panose="020B0603020202020204" pitchFamily="34" charset="0"/>
              </a:rPr>
              <a:t>D</a:t>
            </a:r>
            <a:r>
              <a:rPr lang="en-US" altLang="en-US" sz="2400" dirty="0">
                <a:latin typeface="Trebuchet MS" panose="020B0603020202020204" pitchFamily="34" charset="0"/>
              </a:rPr>
              <a:t> – 1 degrees of freedom.</a:t>
            </a:r>
          </a:p>
          <a:p>
            <a:pPr marL="355600" lvl="1" indent="-355600" algn="just">
              <a:buFont typeface="Arial" pitchFamily="34" charset="0"/>
              <a:buChar char="•"/>
            </a:pPr>
            <a:r>
              <a:rPr lang="en-US" altLang="en-US" sz="2400" dirty="0">
                <a:latin typeface="Trebuchet MS" panose="020B0603020202020204" pitchFamily="34" charset="0"/>
              </a:rPr>
              <a:t>Construct a confidence interval for </a:t>
            </a:r>
            <a:r>
              <a:rPr lang="en-US" altLang="en-US" sz="2400" dirty="0">
                <a:latin typeface="Trebuchet MS" panose="020B0603020202020204" pitchFamily="34" charset="0"/>
                <a:sym typeface="Symbol" pitchFamily="18" charset="2"/>
              </a:rPr>
              <a:t></a:t>
            </a:r>
            <a:r>
              <a:rPr lang="en-US" altLang="en-US" sz="2400" baseline="-25000" dirty="0">
                <a:latin typeface="Trebuchet MS" panose="020B0603020202020204" pitchFamily="34" charset="0"/>
              </a:rPr>
              <a:t>D</a:t>
            </a:r>
            <a:r>
              <a:rPr lang="en-US" altLang="en-US" sz="2400" dirty="0">
                <a:latin typeface="Trebuchet MS" panose="020B0603020202020204" pitchFamily="34" charset="0"/>
              </a:rPr>
              <a:t> = </a:t>
            </a:r>
            <a:r>
              <a:rPr lang="en-US" altLang="en-US" sz="2400" dirty="0">
                <a:latin typeface="Trebuchet MS" panose="020B0603020202020204" pitchFamily="34" charset="0"/>
                <a:sym typeface="Symbol" pitchFamily="18" charset="2"/>
              </a:rPr>
              <a:t></a:t>
            </a:r>
            <a:r>
              <a:rPr lang="en-US" altLang="en-US" sz="2400" baseline="-25000" dirty="0">
                <a:latin typeface="Trebuchet MS" panose="020B0603020202020204" pitchFamily="34" charset="0"/>
              </a:rPr>
              <a:t>1</a:t>
            </a:r>
            <a:r>
              <a:rPr lang="en-US" altLang="en-US" sz="2400" dirty="0">
                <a:latin typeface="Trebuchet MS" panose="020B0603020202020204" pitchFamily="34" charset="0"/>
              </a:rPr>
              <a:t> – </a:t>
            </a:r>
            <a:r>
              <a:rPr lang="en-US" altLang="en-US" sz="2400" dirty="0">
                <a:latin typeface="Trebuchet MS" panose="020B0603020202020204" pitchFamily="34" charset="0"/>
                <a:sym typeface="Symbol" pitchFamily="18" charset="2"/>
              </a:rPr>
              <a:t></a:t>
            </a:r>
            <a:r>
              <a:rPr lang="en-US" altLang="en-US" sz="2400" baseline="-25000" dirty="0">
                <a:latin typeface="Trebuchet MS" panose="020B0603020202020204" pitchFamily="34" charset="0"/>
              </a:rPr>
              <a:t>2</a:t>
            </a:r>
            <a:r>
              <a:rPr lang="en-US" altLang="en-US" sz="2400" dirty="0">
                <a:latin typeface="Trebuchet MS" panose="020B0603020202020204" pitchFamily="34" charset="0"/>
              </a:rPr>
              <a:t> as follows:</a:t>
            </a:r>
          </a:p>
        </p:txBody>
      </p:sp>
      <p:graphicFrame>
        <p:nvGraphicFramePr>
          <p:cNvPr id="536579" name="Object 3"/>
          <p:cNvGraphicFramePr>
            <a:graphicFrameLocks noChangeAspect="1"/>
          </p:cNvGraphicFramePr>
          <p:nvPr>
            <p:extLst>
              <p:ext uri="{D42A27DB-BD31-4B8C-83A1-F6EECF244321}">
                <p14:modId xmlns:p14="http://schemas.microsoft.com/office/powerpoint/2010/main" val="2547114376"/>
              </p:ext>
            </p:extLst>
          </p:nvPr>
        </p:nvGraphicFramePr>
        <p:xfrm>
          <a:off x="2339752" y="3284984"/>
          <a:ext cx="1512168" cy="968026"/>
        </p:xfrm>
        <a:graphic>
          <a:graphicData uri="http://schemas.openxmlformats.org/presentationml/2006/ole">
            <mc:AlternateContent xmlns:mc="http://schemas.openxmlformats.org/markup-compatibility/2006">
              <mc:Choice xmlns:v="urn:schemas-microsoft-com:vml" Requires="v">
                <p:oleObj spid="_x0000_s73830" name="Equation" r:id="rId4" imgW="672808" imgH="431613" progId="Equation.3">
                  <p:embed/>
                </p:oleObj>
              </mc:Choice>
              <mc:Fallback>
                <p:oleObj name="Equation" r:id="rId4" imgW="672808" imgH="431613" progId="Equation.3">
                  <p:embed/>
                  <p:pic>
                    <p:nvPicPr>
                      <p:cNvPr id="0" name="Picture 8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3284984"/>
                        <a:ext cx="1512168" cy="968026"/>
                      </a:xfrm>
                      <a:prstGeom prst="rect">
                        <a:avLst/>
                      </a:prstGeom>
                      <a:solidFill>
                        <a:schemeClr val="bg1"/>
                      </a:solidFill>
                      <a:ln w="9525">
                        <a:solidFill>
                          <a:schemeClr val="tx1"/>
                        </a:solidFill>
                        <a:miter lim="800000"/>
                        <a:headEnd/>
                        <a:tailEnd/>
                      </a:ln>
                      <a:effectLst>
                        <a:outerShdw dist="107763" dir="18900000" algn="ctr" rotWithShape="0">
                          <a:srgbClr val="CC3300">
                            <a:alpha val="74997"/>
                          </a:srgbClr>
                        </a:outerShdw>
                      </a:effectLst>
                    </p:spPr>
                  </p:pic>
                </p:oleObj>
              </mc:Fallback>
            </mc:AlternateContent>
          </a:graphicData>
        </a:graphic>
      </p:graphicFrame>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55</a:t>
            </a:fld>
            <a:endParaRPr lang="en-AU" altLang="en-US" sz="1400" b="1" baseline="0" dirty="0">
              <a:latin typeface="Trebuchet MS" pitchFamily="34" charset="0"/>
            </a:endParaRPr>
          </a:p>
        </p:txBody>
      </p:sp>
      <p:sp>
        <p:nvSpPr>
          <p:cNvPr id="6" name="AutoShape 10"/>
          <p:cNvSpPr>
            <a:spLocks noChangeArrowheads="1"/>
          </p:cNvSpPr>
          <p:nvPr/>
        </p:nvSpPr>
        <p:spPr bwMode="auto">
          <a:xfrm>
            <a:off x="7011988" y="549275"/>
            <a:ext cx="1952625" cy="360363"/>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dirty="0">
                <a:latin typeface="Tahoma" pitchFamily="34" charset="0"/>
              </a:rPr>
              <a:t>COMPUTE</a:t>
            </a:r>
          </a:p>
        </p:txBody>
      </p:sp>
      <p:sp>
        <p:nvSpPr>
          <p:cNvPr id="7" name="Rectangle 7"/>
          <p:cNvSpPr txBox="1">
            <a:spLocks noChangeArrowheads="1"/>
          </p:cNvSpPr>
          <p:nvPr/>
        </p:nvSpPr>
        <p:spPr>
          <a:xfrm>
            <a:off x="426368" y="345233"/>
            <a:ext cx="8280920" cy="707503"/>
          </a:xfrm>
          <a:prstGeom prst="rect">
            <a:avLst/>
          </a:prstGeom>
        </p:spPr>
        <p:txBody>
          <a:bodyPr vert="horz" lIns="91440" tIns="45720" rIns="91440" bIns="45720" rtlCol="0" anchor="ctr">
            <a:noAutofit/>
          </a:bodyPr>
          <a:lstStyle>
            <a:lvl1pPr algn="ctr" defTabSz="457200" rtl="0" eaLnBrk="1" fontAlgn="base" hangingPunct="1">
              <a:spcBef>
                <a:spcPct val="0"/>
              </a:spcBef>
              <a:spcAft>
                <a:spcPct val="0"/>
              </a:spcAft>
              <a:defRPr lang="en-US" sz="4000" kern="1200" cap="all" dirty="0">
                <a:solidFill>
                  <a:srgbClr val="948A54"/>
                </a:solidFill>
                <a:latin typeface="Arial"/>
                <a:ea typeface="ＭＳ Ｐゴシック" pitchFamily="34" charset="-128"/>
                <a:cs typeface="Arial"/>
              </a:defRPr>
            </a:lvl1pPr>
            <a:lvl2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a:r>
              <a:rPr lang="en-AU" sz="3200" cap="none" baseline="0" dirty="0">
                <a:solidFill>
                  <a:srgbClr val="EA0088"/>
                </a:solidFill>
                <a:latin typeface="Trebuchet MS" panose="020B0603020202020204" pitchFamily="34" charset="0"/>
              </a:rPr>
              <a:t>Example 5: Solution…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0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1508">
                                            <p:txEl>
                                              <p:pRg st="3" end="3"/>
                                            </p:txEl>
                                          </p:spTgt>
                                        </p:tgtEl>
                                        <p:attrNameLst>
                                          <p:attrName>style.visibility</p:attrName>
                                        </p:attrNameLst>
                                      </p:cBhvr>
                                      <p:to>
                                        <p:strVal val="visible"/>
                                      </p:to>
                                    </p:set>
                                  </p:childTnLst>
                                </p:cTn>
                              </p:par>
                              <p:par>
                                <p:cTn id="15" presetID="5" presetClass="entr" presetSubtype="10" fill="hold" nodeType="withEffect">
                                  <p:stCondLst>
                                    <p:cond delay="0"/>
                                  </p:stCondLst>
                                  <p:childTnLst>
                                    <p:set>
                                      <p:cBhvr>
                                        <p:cTn id="16" dur="1" fill="hold">
                                          <p:stCondLst>
                                            <p:cond delay="0"/>
                                          </p:stCondLst>
                                        </p:cTn>
                                        <p:tgtEl>
                                          <p:spTgt spid="536579"/>
                                        </p:tgtEl>
                                        <p:attrNameLst>
                                          <p:attrName>style.visibility</p:attrName>
                                        </p:attrNameLst>
                                      </p:cBhvr>
                                      <p:to>
                                        <p:strVal val="visible"/>
                                      </p:to>
                                    </p:set>
                                    <p:animEffect transition="in" filter="checkerboard(across)">
                                      <p:cBhvr>
                                        <p:cTn id="17" dur="500"/>
                                        <p:tgtEl>
                                          <p:spTgt spid="536579"/>
                                        </p:tgtEl>
                                      </p:cBhvr>
                                    </p:animEffect>
                                  </p:childTnLst>
                                </p:cTn>
                              </p:par>
                            </p:childTnLst>
                          </p:cTn>
                        </p:par>
                        <p:par>
                          <p:cTn id="18" fill="hold" nodeType="afterGroup">
                            <p:stCondLst>
                              <p:cond delay="500"/>
                            </p:stCondLst>
                            <p:childTnLst>
                              <p:par>
                                <p:cTn id="19" presetID="1" presetClass="entr" presetSubtype="0" fill="hold" nodeType="afterEffect">
                                  <p:stCondLst>
                                    <p:cond delay="0"/>
                                  </p:stCondLst>
                                  <p:childTnLst>
                                    <p:set>
                                      <p:cBhvr>
                                        <p:cTn id="20" dur="1" fill="hold">
                                          <p:stCondLst>
                                            <p:cond delay="0"/>
                                          </p:stCondLst>
                                        </p:cTn>
                                        <p:tgtEl>
                                          <p:spTgt spid="21508">
                                            <p:txEl>
                                              <p:pRg st="6" end="6"/>
                                            </p:txEl>
                                          </p:spTgt>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nodeType="afterEffect">
                                  <p:stCondLst>
                                    <p:cond delay="0"/>
                                  </p:stCondLst>
                                  <p:childTnLst>
                                    <p:set>
                                      <p:cBhvr>
                                        <p:cTn id="23" dur="1" fill="hold">
                                          <p:stCondLst>
                                            <p:cond delay="0"/>
                                          </p:stCondLst>
                                        </p:cTn>
                                        <p:tgtEl>
                                          <p:spTgt spid="21508">
                                            <p:txEl>
                                              <p:pRg st="7" end="7"/>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2150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idx="1"/>
          </p:nvPr>
        </p:nvSpPr>
        <p:spPr>
          <a:xfrm>
            <a:off x="539551" y="1093568"/>
            <a:ext cx="8425061" cy="5703888"/>
          </a:xfrm>
        </p:spPr>
        <p:txBody>
          <a:bodyPr/>
          <a:lstStyle/>
          <a:p>
            <a:pPr marL="0" indent="0" algn="just">
              <a:buNone/>
            </a:pPr>
            <a:r>
              <a:rPr lang="en-US" altLang="en-US" sz="2400" dirty="0">
                <a:solidFill>
                  <a:schemeClr val="accent2"/>
                </a:solidFill>
                <a:latin typeface="Trebuchet MS" panose="020B0603020202020204" pitchFamily="34" charset="0"/>
              </a:rPr>
              <a:t>Solving by hand</a:t>
            </a:r>
          </a:p>
          <a:p>
            <a:pPr marL="355600" lvl="1" indent="-355600" algn="just">
              <a:buFont typeface="Arial" pitchFamily="34" charset="0"/>
              <a:buChar char="•"/>
            </a:pPr>
            <a:r>
              <a:rPr lang="en-US" altLang="en-US" sz="2400" dirty="0">
                <a:latin typeface="Trebuchet MS" panose="020B0603020202020204" pitchFamily="34" charset="0"/>
              </a:rPr>
              <a:t>Confidence interval for </a:t>
            </a:r>
            <a:r>
              <a:rPr lang="en-US" altLang="en-US" sz="2400" dirty="0">
                <a:latin typeface="Trebuchet MS" panose="020B0603020202020204" pitchFamily="34" charset="0"/>
                <a:sym typeface="Symbol" pitchFamily="18" charset="2"/>
              </a:rPr>
              <a:t></a:t>
            </a:r>
            <a:r>
              <a:rPr lang="en-US" altLang="en-US" sz="2400" baseline="-25000" dirty="0">
                <a:latin typeface="Trebuchet MS" panose="020B0603020202020204" pitchFamily="34" charset="0"/>
              </a:rPr>
              <a:t>D</a:t>
            </a:r>
            <a:r>
              <a:rPr lang="en-US" altLang="en-US" sz="2400" dirty="0">
                <a:latin typeface="Trebuchet MS" panose="020B0603020202020204" pitchFamily="34" charset="0"/>
              </a:rPr>
              <a:t> = </a:t>
            </a:r>
            <a:r>
              <a:rPr lang="en-US" altLang="en-US" sz="2400" dirty="0">
                <a:latin typeface="Trebuchet MS" panose="020B0603020202020204" pitchFamily="34" charset="0"/>
                <a:sym typeface="Symbol" pitchFamily="18" charset="2"/>
              </a:rPr>
              <a:t></a:t>
            </a:r>
            <a:r>
              <a:rPr lang="en-US" altLang="en-US" sz="2400" baseline="-25000" dirty="0">
                <a:latin typeface="Trebuchet MS" panose="020B0603020202020204" pitchFamily="34" charset="0"/>
              </a:rPr>
              <a:t>1</a:t>
            </a:r>
            <a:r>
              <a:rPr lang="en-US" altLang="en-US" sz="2400" dirty="0">
                <a:latin typeface="Trebuchet MS" panose="020B0603020202020204" pitchFamily="34" charset="0"/>
              </a:rPr>
              <a:t> – </a:t>
            </a:r>
            <a:r>
              <a:rPr lang="en-US" altLang="en-US" sz="2400" dirty="0">
                <a:latin typeface="Trebuchet MS" panose="020B0603020202020204" pitchFamily="34" charset="0"/>
                <a:sym typeface="Symbol" pitchFamily="18" charset="2"/>
              </a:rPr>
              <a:t></a:t>
            </a:r>
            <a:r>
              <a:rPr lang="en-US" altLang="en-US" sz="2400" baseline="-25000" dirty="0">
                <a:latin typeface="Trebuchet MS" panose="020B0603020202020204" pitchFamily="34" charset="0"/>
              </a:rPr>
              <a:t>2</a:t>
            </a:r>
            <a:r>
              <a:rPr lang="en-US" altLang="en-US" sz="2400" dirty="0">
                <a:latin typeface="Trebuchet MS" panose="020B0603020202020204" pitchFamily="34" charset="0"/>
              </a:rPr>
              <a:t> is:</a:t>
            </a:r>
          </a:p>
          <a:p>
            <a:pPr marL="355600" lvl="1" indent="-355600" algn="just">
              <a:buFont typeface="Arial" pitchFamily="34" charset="0"/>
              <a:buChar char="•"/>
            </a:pPr>
            <a:endParaRPr lang="en-US" altLang="en-US" sz="2400" dirty="0">
              <a:latin typeface="Trebuchet MS" panose="020B0603020202020204" pitchFamily="34" charset="0"/>
            </a:endParaRPr>
          </a:p>
          <a:p>
            <a:pPr marL="355600" lvl="1" indent="-355600" algn="just">
              <a:buFont typeface="Arial" pitchFamily="34" charset="0"/>
              <a:buChar char="•"/>
            </a:pPr>
            <a:endParaRPr lang="en-US" altLang="en-US" sz="2400" dirty="0">
              <a:latin typeface="Trebuchet MS" panose="020B0603020202020204" pitchFamily="34" charset="0"/>
            </a:endParaRPr>
          </a:p>
          <a:p>
            <a:pPr marL="355600" lvl="1" indent="-355600" algn="just">
              <a:buFont typeface="Arial" pitchFamily="34" charset="0"/>
              <a:buChar char="•"/>
            </a:pPr>
            <a:r>
              <a:rPr lang="en-US" altLang="en-US" sz="2400" dirty="0">
                <a:latin typeface="Trebuchet MS" panose="020B0603020202020204" pitchFamily="34" charset="0"/>
              </a:rPr>
              <a:t>From the data, </a:t>
            </a:r>
          </a:p>
          <a:p>
            <a:pPr marL="355600" lvl="1" indent="-355600" algn="just">
              <a:buFont typeface="Arial" pitchFamily="34" charset="0"/>
              <a:buChar char="•"/>
            </a:pPr>
            <a:endParaRPr lang="en-US" altLang="en-US" sz="2400" dirty="0">
              <a:latin typeface="Trebuchet MS" panose="020B0603020202020204" pitchFamily="34" charset="0"/>
            </a:endParaRPr>
          </a:p>
          <a:p>
            <a:pPr marL="355600" lvl="1" indent="-355600" algn="just">
              <a:spcBef>
                <a:spcPts val="0"/>
              </a:spcBef>
              <a:buFont typeface="Arial" pitchFamily="34" charset="0"/>
              <a:buChar char="•"/>
            </a:pPr>
            <a:endParaRPr lang="en-US" altLang="en-US" sz="2400" dirty="0">
              <a:latin typeface="Trebuchet MS" panose="020B0603020202020204" pitchFamily="34" charset="0"/>
            </a:endParaRPr>
          </a:p>
          <a:p>
            <a:pPr marL="355600" lvl="1" indent="-355600" algn="just">
              <a:buFont typeface="Arial" pitchFamily="34" charset="0"/>
              <a:buChar char="•"/>
            </a:pPr>
            <a:r>
              <a:rPr lang="en-US" altLang="en-US" sz="2400" dirty="0">
                <a:latin typeface="Trebuchet MS" panose="020B0603020202020204" pitchFamily="34" charset="0"/>
              </a:rPr>
              <a:t>A 95% confidence interval for the difference in means is</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56</a:t>
            </a:fld>
            <a:endParaRPr lang="en-AU" altLang="en-US" sz="1400" b="1" baseline="0" dirty="0">
              <a:latin typeface="Trebuchet MS" pitchFamily="34" charset="0"/>
            </a:endParaRPr>
          </a:p>
        </p:txBody>
      </p:sp>
      <p:sp>
        <p:nvSpPr>
          <p:cNvPr id="6" name="AutoShape 10"/>
          <p:cNvSpPr>
            <a:spLocks noChangeArrowheads="1"/>
          </p:cNvSpPr>
          <p:nvPr/>
        </p:nvSpPr>
        <p:spPr bwMode="auto">
          <a:xfrm>
            <a:off x="7011988" y="549275"/>
            <a:ext cx="1952625" cy="360363"/>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dirty="0">
                <a:latin typeface="Tahoma" pitchFamily="34" charset="0"/>
              </a:rPr>
              <a:t>COMPUTE</a:t>
            </a:r>
          </a:p>
        </p:txBody>
      </p:sp>
      <p:sp>
        <p:nvSpPr>
          <p:cNvPr id="7" name="Rectangle 7"/>
          <p:cNvSpPr txBox="1">
            <a:spLocks noChangeArrowheads="1"/>
          </p:cNvSpPr>
          <p:nvPr/>
        </p:nvSpPr>
        <p:spPr>
          <a:xfrm>
            <a:off x="426368" y="260648"/>
            <a:ext cx="8280920" cy="707503"/>
          </a:xfrm>
          <a:prstGeom prst="rect">
            <a:avLst/>
          </a:prstGeom>
        </p:spPr>
        <p:txBody>
          <a:bodyPr vert="horz" lIns="91440" tIns="45720" rIns="91440" bIns="45720" rtlCol="0" anchor="ctr">
            <a:noAutofit/>
          </a:bodyPr>
          <a:lstStyle>
            <a:lvl1pPr algn="ctr" defTabSz="457200" rtl="0" eaLnBrk="1" fontAlgn="base" hangingPunct="1">
              <a:spcBef>
                <a:spcPct val="0"/>
              </a:spcBef>
              <a:spcAft>
                <a:spcPct val="0"/>
              </a:spcAft>
              <a:defRPr lang="en-US" sz="4000" kern="1200" cap="all" dirty="0">
                <a:solidFill>
                  <a:srgbClr val="948A54"/>
                </a:solidFill>
                <a:latin typeface="Arial"/>
                <a:ea typeface="ＭＳ Ｐゴシック" pitchFamily="34" charset="-128"/>
                <a:cs typeface="Arial"/>
              </a:defRPr>
            </a:lvl1pPr>
            <a:lvl2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a:r>
              <a:rPr lang="en-AU" sz="3200" cap="none" baseline="0" dirty="0">
                <a:solidFill>
                  <a:srgbClr val="EA0088"/>
                </a:solidFill>
                <a:latin typeface="Trebuchet MS" panose="020B0603020202020204" pitchFamily="34" charset="0"/>
              </a:rPr>
              <a:t>Example 5: Solution…</a:t>
            </a:r>
          </a:p>
        </p:txBody>
      </p:sp>
      <p:graphicFrame>
        <p:nvGraphicFramePr>
          <p:cNvPr id="2" name="Object 1"/>
          <p:cNvGraphicFramePr>
            <a:graphicFrameLocks noChangeAspect="1"/>
          </p:cNvGraphicFramePr>
          <p:nvPr>
            <p:extLst>
              <p:ext uri="{D42A27DB-BD31-4B8C-83A1-F6EECF244321}">
                <p14:modId xmlns:p14="http://schemas.microsoft.com/office/powerpoint/2010/main" val="3896432153"/>
              </p:ext>
            </p:extLst>
          </p:nvPr>
        </p:nvGraphicFramePr>
        <p:xfrm>
          <a:off x="1763689" y="1916833"/>
          <a:ext cx="2664295" cy="992364"/>
        </p:xfrm>
        <a:graphic>
          <a:graphicData uri="http://schemas.openxmlformats.org/presentationml/2006/ole">
            <mc:AlternateContent xmlns:mc="http://schemas.openxmlformats.org/markup-compatibility/2006">
              <mc:Choice xmlns:v="urn:schemas-microsoft-com:vml" Requires="v">
                <p:oleObj spid="_x0000_s102581" name="Equation" r:id="rId4" imgW="1143000" imgH="431800" progId="Equation.DSMT4">
                  <p:embed/>
                </p:oleObj>
              </mc:Choice>
              <mc:Fallback>
                <p:oleObj name="Equation" r:id="rId4" imgW="1143000" imgH="431800" progId="Equation.DSMT4">
                  <p:embed/>
                  <p:pic>
                    <p:nvPicPr>
                      <p:cNvPr id="0" name="Picture 1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689" y="1916833"/>
                        <a:ext cx="2664295" cy="9923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787641576"/>
              </p:ext>
            </p:extLst>
          </p:nvPr>
        </p:nvGraphicFramePr>
        <p:xfrm>
          <a:off x="1619673" y="4509120"/>
          <a:ext cx="4320479" cy="926019"/>
        </p:xfrm>
        <a:graphic>
          <a:graphicData uri="http://schemas.openxmlformats.org/presentationml/2006/ole">
            <mc:AlternateContent xmlns:mc="http://schemas.openxmlformats.org/markup-compatibility/2006">
              <mc:Choice xmlns:v="urn:schemas-microsoft-com:vml" Requires="v">
                <p:oleObj spid="_x0000_s102582" name="Equation" r:id="rId6" imgW="1815312" imgH="393529" progId="Equation.DSMT4">
                  <p:embed/>
                </p:oleObj>
              </mc:Choice>
              <mc:Fallback>
                <p:oleObj name="Equation" r:id="rId6" imgW="1815312" imgH="393529" progId="Equation.DSMT4">
                  <p:embed/>
                  <p:pic>
                    <p:nvPicPr>
                      <p:cNvPr id="0" name="Picture 1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673" y="4509120"/>
                        <a:ext cx="4320479" cy="9260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289638889"/>
              </p:ext>
            </p:extLst>
          </p:nvPr>
        </p:nvGraphicFramePr>
        <p:xfrm>
          <a:off x="1043608" y="3356992"/>
          <a:ext cx="7416180" cy="493086"/>
        </p:xfrm>
        <a:graphic>
          <a:graphicData uri="http://schemas.openxmlformats.org/presentationml/2006/ole">
            <mc:AlternateContent xmlns:mc="http://schemas.openxmlformats.org/markup-compatibility/2006">
              <mc:Choice xmlns:v="urn:schemas-microsoft-com:vml" Requires="v">
                <p:oleObj spid="_x0000_s102583" name="Equation" r:id="rId8" imgW="3390900" imgH="228600" progId="Equation.DSMT4">
                  <p:embed/>
                </p:oleObj>
              </mc:Choice>
              <mc:Fallback>
                <p:oleObj name="Equation" r:id="rId8" imgW="3390900" imgH="228600" progId="Equation.DSMT4">
                  <p:embed/>
                  <p:pic>
                    <p:nvPicPr>
                      <p:cNvPr id="0" name="Picture 1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3608" y="3356992"/>
                        <a:ext cx="7416180" cy="4930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1"/>
          <p:cNvSpPr txBox="1">
            <a:spLocks noChangeArrowheads="1"/>
          </p:cNvSpPr>
          <p:nvPr/>
        </p:nvSpPr>
        <p:spPr bwMode="auto">
          <a:xfrm>
            <a:off x="25400" y="5373688"/>
            <a:ext cx="51455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r>
              <a:rPr lang="en-US" altLang="en-US" sz="2800" baseline="0" dirty="0"/>
              <a:t>		</a:t>
            </a:r>
            <a:r>
              <a:rPr lang="en-US" altLang="en-US" baseline="0" dirty="0">
                <a:latin typeface="Trebuchet MS" panose="020B0603020202020204" pitchFamily="34" charset="0"/>
              </a:rPr>
              <a:t>LCL = 1.17, UCL = 7.93</a:t>
            </a:r>
          </a:p>
        </p:txBody>
      </p:sp>
    </p:spTree>
    <p:extLst>
      <p:ext uri="{BB962C8B-B14F-4D97-AF65-F5344CB8AC3E}">
        <p14:creationId xmlns:p14="http://schemas.microsoft.com/office/powerpoint/2010/main" val="32109119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150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8">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0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57</a:t>
            </a:fld>
            <a:endParaRPr lang="en-AU" altLang="en-US" sz="1400" b="1" baseline="0" dirty="0">
              <a:latin typeface="Trebuchet MS" pitchFamily="34" charset="0"/>
            </a:endParaRPr>
          </a:p>
        </p:txBody>
      </p:sp>
      <p:sp>
        <p:nvSpPr>
          <p:cNvPr id="6" name="AutoShape 10"/>
          <p:cNvSpPr>
            <a:spLocks noChangeArrowheads="1"/>
          </p:cNvSpPr>
          <p:nvPr/>
        </p:nvSpPr>
        <p:spPr bwMode="auto">
          <a:xfrm>
            <a:off x="7011988" y="549275"/>
            <a:ext cx="1952625" cy="360363"/>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dirty="0">
                <a:latin typeface="Tahoma" pitchFamily="34" charset="0"/>
              </a:rPr>
              <a:t>INTERPRET</a:t>
            </a:r>
          </a:p>
        </p:txBody>
      </p:sp>
      <p:sp>
        <p:nvSpPr>
          <p:cNvPr id="8" name="Rectangle 2"/>
          <p:cNvSpPr txBox="1">
            <a:spLocks noChangeArrowheads="1"/>
          </p:cNvSpPr>
          <p:nvPr/>
        </p:nvSpPr>
        <p:spPr>
          <a:xfrm>
            <a:off x="539551" y="1093568"/>
            <a:ext cx="8425061" cy="5703888"/>
          </a:xfrm>
          <a:prstGeom prst="rect">
            <a:avLst/>
          </a:prstGeom>
        </p:spPr>
        <p:txBody>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Arial"/>
                <a:ea typeface="ＭＳ Ｐゴシック" pitchFamily="34" charset="-128"/>
                <a:cs typeface="Arial"/>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Arial"/>
                <a:ea typeface="ＭＳ Ｐゴシック" pitchFamily="34" charset="-128"/>
                <a:cs typeface="Arial"/>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pitchFamily="34" charset="-128"/>
                <a:cs typeface="Arial"/>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ＭＳ Ｐゴシック" pitchFamily="34" charset="-128"/>
                <a:cs typeface="Arial"/>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ＭＳ Ｐゴシック"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 typeface="Arial" charset="0"/>
              <a:buNone/>
            </a:pPr>
            <a:r>
              <a:rPr lang="en-US" altLang="en-US" sz="2400" baseline="0" dirty="0">
                <a:solidFill>
                  <a:schemeClr val="accent2"/>
                </a:solidFill>
                <a:latin typeface="Trebuchet MS" panose="020B0603020202020204" pitchFamily="34" charset="0"/>
              </a:rPr>
              <a:t>Interpretation</a:t>
            </a:r>
          </a:p>
          <a:p>
            <a:pPr marL="0" lvl="1" indent="0" algn="just">
              <a:buNone/>
            </a:pPr>
            <a:r>
              <a:rPr lang="en-US" altLang="en-US" sz="2400" baseline="0" dirty="0">
                <a:latin typeface="Trebuchet MS" panose="020B0603020202020204" pitchFamily="34" charset="0"/>
              </a:rPr>
              <a:t>It is estimated that the mean difference in the </a:t>
            </a:r>
            <a:r>
              <a:rPr lang="en-US" altLang="en-US" sz="2400" baseline="0" dirty="0">
                <a:latin typeface="Trebuchet MS"/>
                <a:cs typeface="Trebuchet MS"/>
              </a:rPr>
              <a:t>distance driven before wear out for the new and existing design </a:t>
            </a:r>
            <a:r>
              <a:rPr lang="en-US" altLang="en-US" sz="2400" baseline="0" dirty="0" err="1">
                <a:latin typeface="Trebuchet MS"/>
                <a:cs typeface="Trebuchet MS"/>
              </a:rPr>
              <a:t>tyres</a:t>
            </a:r>
            <a:r>
              <a:rPr lang="en-US" altLang="en-US" sz="2400" baseline="0" dirty="0">
                <a:latin typeface="Trebuchet MS"/>
                <a:cs typeface="Trebuchet MS"/>
              </a:rPr>
              <a:t> </a:t>
            </a:r>
            <a:r>
              <a:rPr lang="en-US" altLang="en-US" sz="2400" baseline="0" dirty="0">
                <a:latin typeface="Trebuchet MS" panose="020B0603020202020204" pitchFamily="34" charset="0"/>
                <a:sym typeface="Symbol" pitchFamily="18" charset="2"/>
              </a:rPr>
              <a:t></a:t>
            </a:r>
            <a:r>
              <a:rPr lang="en-US" altLang="en-US" sz="2400" baseline="-25000" dirty="0">
                <a:latin typeface="Trebuchet MS" panose="020B0603020202020204" pitchFamily="34" charset="0"/>
              </a:rPr>
              <a:t>D</a:t>
            </a:r>
            <a:r>
              <a:rPr lang="en-US" altLang="en-US" sz="2400" baseline="0" dirty="0">
                <a:latin typeface="Trebuchet MS" panose="020B0603020202020204" pitchFamily="34" charset="0"/>
              </a:rPr>
              <a:t> = </a:t>
            </a:r>
            <a:r>
              <a:rPr lang="en-US" altLang="en-US" sz="2400" baseline="0" dirty="0">
                <a:latin typeface="Trebuchet MS" panose="020B0603020202020204" pitchFamily="34" charset="0"/>
                <a:sym typeface="Symbol" pitchFamily="18" charset="2"/>
              </a:rPr>
              <a:t></a:t>
            </a:r>
            <a:r>
              <a:rPr lang="en-US" altLang="en-US" sz="2400" baseline="-25000" dirty="0">
                <a:latin typeface="Trebuchet MS" panose="020B0603020202020204" pitchFamily="34" charset="0"/>
              </a:rPr>
              <a:t>1</a:t>
            </a:r>
            <a:r>
              <a:rPr lang="en-US" altLang="en-US" sz="2400" baseline="0" dirty="0">
                <a:latin typeface="Trebuchet MS" panose="020B0603020202020204" pitchFamily="34" charset="0"/>
              </a:rPr>
              <a:t> – </a:t>
            </a:r>
            <a:r>
              <a:rPr lang="en-US" altLang="en-US" sz="2400" baseline="0" dirty="0">
                <a:latin typeface="Trebuchet MS" panose="020B0603020202020204" pitchFamily="34" charset="0"/>
                <a:sym typeface="Symbol" pitchFamily="18" charset="2"/>
              </a:rPr>
              <a:t></a:t>
            </a:r>
            <a:r>
              <a:rPr lang="en-US" altLang="en-US" sz="2400" baseline="-25000" dirty="0">
                <a:latin typeface="Trebuchet MS" panose="020B0603020202020204" pitchFamily="34" charset="0"/>
              </a:rPr>
              <a:t>2</a:t>
            </a:r>
            <a:r>
              <a:rPr lang="en-US" altLang="en-US" sz="2400" baseline="0" dirty="0">
                <a:latin typeface="Trebuchet MS" panose="020B0603020202020204" pitchFamily="34" charset="0"/>
              </a:rPr>
              <a:t> will lie between 1.17kms and 7.93kms at the 95% confidence level.</a:t>
            </a:r>
          </a:p>
          <a:p>
            <a:pPr marL="355600" lvl="1" indent="-355600" algn="just">
              <a:buFont typeface="Arial" pitchFamily="34" charset="0"/>
              <a:buChar char="•"/>
            </a:pPr>
            <a:endParaRPr lang="en-US" altLang="en-US" sz="2400" baseline="0" dirty="0">
              <a:latin typeface="Trebuchet MS" panose="020B0603020202020204" pitchFamily="34" charset="0"/>
            </a:endParaRPr>
          </a:p>
        </p:txBody>
      </p:sp>
      <p:sp>
        <p:nvSpPr>
          <p:cNvPr id="9" name="Rectangle 7"/>
          <p:cNvSpPr txBox="1">
            <a:spLocks noChangeArrowheads="1"/>
          </p:cNvSpPr>
          <p:nvPr/>
        </p:nvSpPr>
        <p:spPr>
          <a:xfrm>
            <a:off x="426368" y="260648"/>
            <a:ext cx="8280920" cy="707503"/>
          </a:xfrm>
          <a:prstGeom prst="rect">
            <a:avLst/>
          </a:prstGeom>
        </p:spPr>
        <p:txBody>
          <a:bodyPr vert="horz" lIns="91440" tIns="45720" rIns="91440" bIns="45720" rtlCol="0" anchor="ctr">
            <a:noAutofit/>
          </a:bodyPr>
          <a:lstStyle>
            <a:lvl1pPr algn="ctr" defTabSz="457200" rtl="0" eaLnBrk="1" fontAlgn="base" hangingPunct="1">
              <a:spcBef>
                <a:spcPct val="0"/>
              </a:spcBef>
              <a:spcAft>
                <a:spcPct val="0"/>
              </a:spcAft>
              <a:defRPr lang="en-US" sz="4000" kern="1200" cap="all" dirty="0">
                <a:solidFill>
                  <a:srgbClr val="948A54"/>
                </a:solidFill>
                <a:latin typeface="Arial"/>
                <a:ea typeface="ＭＳ Ｐゴシック" pitchFamily="34" charset="-128"/>
                <a:cs typeface="Arial"/>
              </a:defRPr>
            </a:lvl1pPr>
            <a:lvl2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a:r>
              <a:rPr lang="en-AU" sz="3200" cap="none" baseline="0" dirty="0">
                <a:solidFill>
                  <a:srgbClr val="EA0088"/>
                </a:solidFill>
                <a:latin typeface="Trebuchet MS" panose="020B0603020202020204" pitchFamily="34" charset="0"/>
              </a:rPr>
              <a:t>Example 5: Solution…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381000" y="332656"/>
            <a:ext cx="8382000" cy="1143000"/>
          </a:xfrm>
        </p:spPr>
        <p:txBody>
          <a:bodyPr vert="horz" lIns="91440" tIns="45720" rIns="91440" bIns="45720" rtlCol="0" anchor="ctr">
            <a:noAutofit/>
          </a:bodyPr>
          <a:lstStyle/>
          <a:p>
            <a:pPr algn="just"/>
            <a:r>
              <a:rPr sz="3200" cap="none" dirty="0">
                <a:solidFill>
                  <a:srgbClr val="EA0088"/>
                </a:solidFill>
                <a:latin typeface="Trebuchet MS" panose="020B0603020202020204" pitchFamily="34" charset="0"/>
              </a:rPr>
              <a:t>Checking the </a:t>
            </a:r>
            <a:r>
              <a:rPr lang="en-US" sz="3200" cap="none" dirty="0">
                <a:solidFill>
                  <a:srgbClr val="EA0088"/>
                </a:solidFill>
                <a:latin typeface="Trebuchet MS" panose="020B0603020202020204" pitchFamily="34" charset="0"/>
              </a:rPr>
              <a:t>r</a:t>
            </a:r>
            <a:r>
              <a:rPr sz="3200" cap="none" dirty="0">
                <a:solidFill>
                  <a:srgbClr val="EA0088"/>
                </a:solidFill>
                <a:latin typeface="Trebuchet MS" panose="020B0603020202020204" pitchFamily="34" charset="0"/>
              </a:rPr>
              <a:t>equired </a:t>
            </a:r>
            <a:r>
              <a:rPr lang="en-US" sz="3200" cap="none" dirty="0">
                <a:solidFill>
                  <a:srgbClr val="EA0088"/>
                </a:solidFill>
                <a:latin typeface="Trebuchet MS" panose="020B0603020202020204" pitchFamily="34" charset="0"/>
              </a:rPr>
              <a:t>c</a:t>
            </a:r>
            <a:r>
              <a:rPr sz="3200" cap="none" dirty="0">
                <a:solidFill>
                  <a:srgbClr val="EA0088"/>
                </a:solidFill>
                <a:latin typeface="Trebuchet MS" panose="020B0603020202020204" pitchFamily="34" charset="0"/>
              </a:rPr>
              <a:t>onditions for the </a:t>
            </a:r>
            <a:r>
              <a:rPr lang="en-US" sz="3200" cap="none" dirty="0">
                <a:solidFill>
                  <a:srgbClr val="EA0088"/>
                </a:solidFill>
                <a:latin typeface="Trebuchet MS" panose="020B0603020202020204" pitchFamily="34" charset="0"/>
              </a:rPr>
              <a:t>p</a:t>
            </a:r>
            <a:r>
              <a:rPr sz="3200" cap="none" dirty="0">
                <a:solidFill>
                  <a:srgbClr val="EA0088"/>
                </a:solidFill>
                <a:latin typeface="Trebuchet MS" panose="020B0603020202020204" pitchFamily="34" charset="0"/>
              </a:rPr>
              <a:t>aired </a:t>
            </a:r>
            <a:r>
              <a:rPr lang="en-US" sz="3200" cap="none" dirty="0">
                <a:solidFill>
                  <a:srgbClr val="EA0088"/>
                </a:solidFill>
                <a:latin typeface="Trebuchet MS" panose="020B0603020202020204" pitchFamily="34" charset="0"/>
              </a:rPr>
              <a:t>o</a:t>
            </a:r>
            <a:r>
              <a:rPr sz="3200" cap="none" dirty="0">
                <a:solidFill>
                  <a:srgbClr val="EA0088"/>
                </a:solidFill>
                <a:latin typeface="Trebuchet MS" panose="020B0603020202020204" pitchFamily="34" charset="0"/>
              </a:rPr>
              <a:t>bservations </a:t>
            </a:r>
            <a:r>
              <a:rPr lang="en-US" sz="3200" cap="none" dirty="0">
                <a:solidFill>
                  <a:srgbClr val="EA0088"/>
                </a:solidFill>
                <a:latin typeface="Trebuchet MS" panose="020B0603020202020204" pitchFamily="34" charset="0"/>
              </a:rPr>
              <a:t>c</a:t>
            </a:r>
            <a:r>
              <a:rPr sz="3200" cap="none" dirty="0">
                <a:solidFill>
                  <a:srgbClr val="EA0088"/>
                </a:solidFill>
                <a:latin typeface="Trebuchet MS" panose="020B0603020202020204" pitchFamily="34" charset="0"/>
              </a:rPr>
              <a:t>ase</a:t>
            </a:r>
          </a:p>
        </p:txBody>
      </p:sp>
      <p:sp>
        <p:nvSpPr>
          <p:cNvPr id="77826" name="Rectangle 3"/>
          <p:cNvSpPr>
            <a:spLocks noGrp="1" noChangeArrowheads="1"/>
          </p:cNvSpPr>
          <p:nvPr>
            <p:ph idx="1"/>
          </p:nvPr>
        </p:nvSpPr>
        <p:spPr>
          <a:xfrm>
            <a:off x="539552" y="1628800"/>
            <a:ext cx="7918648" cy="1346175"/>
          </a:xfrm>
        </p:spPr>
        <p:txBody>
          <a:bodyPr/>
          <a:lstStyle/>
          <a:p>
            <a:pPr marL="0" indent="0" algn="just">
              <a:buNone/>
            </a:pPr>
            <a:r>
              <a:rPr lang="en-US" altLang="en-US" sz="2400" dirty="0">
                <a:latin typeface="Trebuchet MS" panose="020B0603020202020204" pitchFamily="34" charset="0"/>
              </a:rPr>
              <a:t>The validity of the results depends on the normality of the differences, X</a:t>
            </a:r>
            <a:r>
              <a:rPr lang="en-US" altLang="en-US" sz="2400" baseline="-25000" dirty="0">
                <a:latin typeface="Trebuchet MS" panose="020B0603020202020204" pitchFamily="34" charset="0"/>
              </a:rPr>
              <a:t>1</a:t>
            </a:r>
            <a:r>
              <a:rPr lang="en-US" altLang="en-US" sz="2400" dirty="0">
                <a:latin typeface="Trebuchet MS" panose="020B0603020202020204" pitchFamily="34" charset="0"/>
              </a:rPr>
              <a:t> – X</a:t>
            </a:r>
            <a:r>
              <a:rPr lang="en-US" altLang="en-US" sz="2400" baseline="-25000" dirty="0">
                <a:latin typeface="Trebuchet MS" panose="020B0603020202020204" pitchFamily="34" charset="0"/>
              </a:rPr>
              <a:t>2</a:t>
            </a:r>
            <a:r>
              <a:rPr lang="en-US" altLang="en-US" sz="2400" dirty="0">
                <a:latin typeface="Trebuchet MS" panose="020B0603020202020204" pitchFamily="34" charset="0"/>
              </a:rPr>
              <a:t>.</a:t>
            </a:r>
          </a:p>
          <a:p>
            <a:pPr marL="0" indent="0" algn="just">
              <a:buNone/>
            </a:pPr>
            <a:endParaRPr lang="en-US" altLang="en-US" sz="2400" dirty="0">
              <a:latin typeface="Trebuchet MS" panose="020B0603020202020204" pitchFamily="34" charset="0"/>
            </a:endParaRPr>
          </a:p>
          <a:p>
            <a:pPr algn="just"/>
            <a:endParaRPr lang="en-US" altLang="en-US" sz="2400" dirty="0">
              <a:latin typeface="Trebuchet MS" panose="020B0603020202020204" pitchFamily="34" charset="0"/>
            </a:endParaRPr>
          </a:p>
          <a:p>
            <a:pPr algn="just"/>
            <a:endParaRPr lang="en-US" altLang="en-US" sz="2400" dirty="0">
              <a:latin typeface="Trebuchet MS" panose="020B0603020202020204" pitchFamily="34" charset="0"/>
            </a:endParaRPr>
          </a:p>
          <a:p>
            <a:pPr algn="just"/>
            <a:endParaRPr lang="en-US" altLang="en-US" sz="2400" dirty="0">
              <a:latin typeface="Trebuchet MS" panose="020B0603020202020204" pitchFamily="34" charset="0"/>
            </a:endParaRPr>
          </a:p>
          <a:p>
            <a:pPr algn="just"/>
            <a:endParaRPr lang="en-US" altLang="en-US" sz="2400" dirty="0">
              <a:latin typeface="Trebuchet MS" panose="020B0603020202020204" pitchFamily="34" charset="0"/>
            </a:endParaRPr>
          </a:p>
          <a:p>
            <a:pPr algn="just"/>
            <a:endParaRPr lang="en-US" altLang="en-US" sz="2400" dirty="0">
              <a:latin typeface="Trebuchet MS" panose="020B0603020202020204" pitchFamily="34" charset="0"/>
            </a:endParaRPr>
          </a:p>
          <a:p>
            <a:pPr marL="0" indent="0" algn="just">
              <a:buNone/>
            </a:pPr>
            <a:r>
              <a:rPr lang="en-US" altLang="en-US" sz="2400" dirty="0">
                <a:latin typeface="Trebuchet MS" panose="020B0603020202020204" pitchFamily="34" charset="0"/>
              </a:rPr>
              <a:t>The distribution is close to a bell-shaped and can be considered to be approximately normal</a:t>
            </a:r>
          </a:p>
        </p:txBody>
      </p:sp>
      <p:graphicFrame>
        <p:nvGraphicFramePr>
          <p:cNvPr id="77828" name="Object 4"/>
          <p:cNvGraphicFramePr>
            <a:graphicFrameLocks noChangeAspect="1"/>
          </p:cNvGraphicFramePr>
          <p:nvPr>
            <p:extLst>
              <p:ext uri="{D42A27DB-BD31-4B8C-83A1-F6EECF244321}">
                <p14:modId xmlns:p14="http://schemas.microsoft.com/office/powerpoint/2010/main" val="4039804270"/>
              </p:ext>
            </p:extLst>
          </p:nvPr>
        </p:nvGraphicFramePr>
        <p:xfrm>
          <a:off x="2019300" y="2492896"/>
          <a:ext cx="5105400" cy="2646362"/>
        </p:xfrm>
        <a:graphic>
          <a:graphicData uri="http://schemas.openxmlformats.org/presentationml/2006/ole">
            <mc:AlternateContent xmlns:mc="http://schemas.openxmlformats.org/markup-compatibility/2006">
              <mc:Choice xmlns:v="urn:schemas-microsoft-com:vml" Requires="v">
                <p:oleObj spid="_x0000_s77926" name="Worksheet" r:id="rId4" imgW="3351600" imgH="1734840" progId="Excel.Sheet.8">
                  <p:embed/>
                </p:oleObj>
              </mc:Choice>
              <mc:Fallback>
                <p:oleObj name="Worksheet" r:id="rId4" imgW="3351600" imgH="1734840" progId="Excel.Sheet.8">
                  <p:embed/>
                  <p:pic>
                    <p:nvPicPr>
                      <p:cNvPr id="0" name="Picture 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9300" y="2492896"/>
                        <a:ext cx="5105400" cy="2646362"/>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58</a:t>
            </a:fld>
            <a:endParaRPr lang="en-AU" altLang="en-US" sz="1400" b="1" baseline="0" dirty="0">
              <a:latin typeface="Trebuchet MS" pitchFamily="34" charset="0"/>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250825" y="116632"/>
            <a:ext cx="8713788" cy="1647825"/>
          </a:xfrm>
        </p:spPr>
        <p:txBody>
          <a:bodyPr vert="horz" lIns="91440" tIns="45720" rIns="91440" bIns="45720" rtlCol="0" anchor="ctr">
            <a:noAutofit/>
          </a:bodyPr>
          <a:lstStyle/>
          <a:p>
            <a:pPr marL="900113" indent="-900113" algn="just"/>
            <a:r>
              <a:rPr lang="en-AU" altLang="en-US" sz="3200" cap="none" dirty="0">
                <a:solidFill>
                  <a:srgbClr val="EA0088"/>
                </a:solidFill>
                <a:latin typeface="Trebuchet MS" panose="020B0603020202020204" pitchFamily="34" charset="0"/>
              </a:rPr>
              <a:t>11.</a:t>
            </a:r>
            <a:r>
              <a:rPr altLang="en-US" sz="3200" cap="none" dirty="0">
                <a:solidFill>
                  <a:srgbClr val="EA0088"/>
                </a:solidFill>
                <a:latin typeface="Trebuchet MS" panose="020B0603020202020204" pitchFamily="34" charset="0"/>
              </a:rPr>
              <a:t>4	Estimating the </a:t>
            </a:r>
            <a:r>
              <a:rPr lang="en-US" altLang="en-US" sz="3200" cap="none" dirty="0">
                <a:solidFill>
                  <a:srgbClr val="EA0088"/>
                </a:solidFill>
                <a:latin typeface="Trebuchet MS" panose="020B0603020202020204" pitchFamily="34" charset="0"/>
              </a:rPr>
              <a:t>d</a:t>
            </a:r>
            <a:r>
              <a:rPr altLang="en-US" sz="3200" cap="none" dirty="0">
                <a:solidFill>
                  <a:srgbClr val="EA0088"/>
                </a:solidFill>
                <a:latin typeface="Trebuchet MS" panose="020B0603020202020204" pitchFamily="34" charset="0"/>
              </a:rPr>
              <a:t>ifference between </a:t>
            </a:r>
            <a:r>
              <a:rPr lang="en-US" altLang="en-US" sz="3200" cap="none" dirty="0">
                <a:solidFill>
                  <a:srgbClr val="EA0088"/>
                </a:solidFill>
                <a:latin typeface="Trebuchet MS" panose="020B0603020202020204" pitchFamily="34" charset="0"/>
              </a:rPr>
              <a:t>t</a:t>
            </a:r>
            <a:r>
              <a:rPr altLang="en-US" sz="3200" cap="none" dirty="0">
                <a:solidFill>
                  <a:srgbClr val="EA0088"/>
                </a:solidFill>
                <a:latin typeface="Trebuchet MS" panose="020B0603020202020204" pitchFamily="34" charset="0"/>
              </a:rPr>
              <a:t>wo </a:t>
            </a:r>
            <a:r>
              <a:rPr lang="en-US" altLang="en-US" sz="3200" cap="none" dirty="0">
                <a:solidFill>
                  <a:srgbClr val="EA0088"/>
                </a:solidFill>
                <a:latin typeface="Trebuchet MS" panose="020B0603020202020204" pitchFamily="34" charset="0"/>
              </a:rPr>
              <a:t>p</a:t>
            </a:r>
            <a:r>
              <a:rPr altLang="en-US" sz="3200" cap="none" dirty="0">
                <a:solidFill>
                  <a:srgbClr val="EA0088"/>
                </a:solidFill>
                <a:latin typeface="Trebuchet MS" panose="020B0603020202020204" pitchFamily="34" charset="0"/>
              </a:rPr>
              <a:t>opulation </a:t>
            </a:r>
            <a:r>
              <a:rPr lang="en-US" altLang="en-US" sz="3200" cap="none" dirty="0">
                <a:solidFill>
                  <a:srgbClr val="EA0088"/>
                </a:solidFill>
                <a:latin typeface="Trebuchet MS" panose="020B0603020202020204" pitchFamily="34" charset="0"/>
              </a:rPr>
              <a:t>p</a:t>
            </a:r>
            <a:r>
              <a:rPr altLang="en-US" sz="3200" cap="none" dirty="0">
                <a:solidFill>
                  <a:srgbClr val="EA0088"/>
                </a:solidFill>
                <a:latin typeface="Trebuchet MS" panose="020B0603020202020204" pitchFamily="34" charset="0"/>
              </a:rPr>
              <a:t>roportions, p</a:t>
            </a:r>
            <a:r>
              <a:rPr altLang="en-US" sz="3200" cap="none" baseline="-25000" dirty="0">
                <a:solidFill>
                  <a:srgbClr val="EA0088"/>
                </a:solidFill>
                <a:latin typeface="Trebuchet MS" panose="020B0603020202020204" pitchFamily="34" charset="0"/>
              </a:rPr>
              <a:t>1</a:t>
            </a:r>
            <a:r>
              <a:rPr altLang="en-US" sz="3200" cap="none" dirty="0">
                <a:solidFill>
                  <a:srgbClr val="EA0088"/>
                </a:solidFill>
                <a:latin typeface="Trebuchet MS" panose="020B0603020202020204" pitchFamily="34" charset="0"/>
              </a:rPr>
              <a:t> – p</a:t>
            </a:r>
            <a:r>
              <a:rPr altLang="en-US" sz="3200" cap="none" baseline="-25000" dirty="0">
                <a:solidFill>
                  <a:srgbClr val="EA0088"/>
                </a:solidFill>
                <a:latin typeface="Trebuchet MS" panose="020B0603020202020204" pitchFamily="34" charset="0"/>
              </a:rPr>
              <a:t>2</a:t>
            </a:r>
            <a:endParaRPr altLang="en-US" sz="3200" cap="none" dirty="0">
              <a:solidFill>
                <a:srgbClr val="EA0088"/>
              </a:solidFill>
              <a:latin typeface="Trebuchet MS" panose="020B0603020202020204" pitchFamily="34" charset="0"/>
            </a:endParaRPr>
          </a:p>
        </p:txBody>
      </p:sp>
      <mc:AlternateContent xmlns:mc="http://schemas.openxmlformats.org/markup-compatibility/2006" xmlns:a14="http://schemas.microsoft.com/office/drawing/2010/main">
        <mc:Choice Requires="a14">
          <p:sp>
            <p:nvSpPr>
              <p:cNvPr id="539651" name="Rectangle 3"/>
              <p:cNvSpPr>
                <a:spLocks noGrp="1" noChangeArrowheads="1"/>
              </p:cNvSpPr>
              <p:nvPr>
                <p:ph idx="1"/>
              </p:nvPr>
            </p:nvSpPr>
            <p:spPr>
              <a:xfrm>
                <a:off x="251520" y="1700808"/>
                <a:ext cx="8640960" cy="4967287"/>
              </a:xfrm>
            </p:spPr>
            <p:txBody>
              <a:bodyPr/>
              <a:lstStyle/>
              <a:p>
                <a:pPr marL="0" indent="0" algn="just">
                  <a:spcAft>
                    <a:spcPts val="1200"/>
                  </a:spcAft>
                  <a:buNone/>
                </a:pPr>
                <a:r>
                  <a:rPr lang="en-US" altLang="en-US" sz="2600" dirty="0">
                    <a:latin typeface="Trebuchet MS" panose="020B0603020202020204" pitchFamily="34" charset="0"/>
                  </a:rPr>
                  <a:t>In this section we deal with two populations whose data are nominal. When data are nominal we can (only) ask questions regarding the proportions of occurrence of certain outcomes. </a:t>
                </a:r>
              </a:p>
              <a:p>
                <a:pPr marL="0" indent="0" algn="just">
                  <a:buNone/>
                </a:pPr>
                <a:r>
                  <a:rPr lang="en-US" altLang="en-US" sz="2600" dirty="0">
                    <a:latin typeface="Trebuchet MS" panose="020B0603020202020204" pitchFamily="34" charset="0"/>
                  </a:rPr>
                  <a:t>Thus, we compare the two populations by estimating the difference between the two population proportions, p</a:t>
                </a:r>
                <a:r>
                  <a:rPr lang="en-US" altLang="en-US" sz="2600" baseline="-25000" dirty="0">
                    <a:latin typeface="Trebuchet MS" panose="020B0603020202020204" pitchFamily="34" charset="0"/>
                  </a:rPr>
                  <a:t>1</a:t>
                </a:r>
                <a:r>
                  <a:rPr lang="en-US" altLang="en-US" sz="2600" dirty="0">
                    <a:latin typeface="Trebuchet MS" panose="020B0603020202020204" pitchFamily="34" charset="0"/>
                  </a:rPr>
                  <a:t> – p</a:t>
                </a:r>
                <a:r>
                  <a:rPr lang="en-US" altLang="en-US" sz="2600" baseline="-25000" dirty="0">
                    <a:latin typeface="Trebuchet MS" panose="020B0603020202020204" pitchFamily="34" charset="0"/>
                  </a:rPr>
                  <a:t>2</a:t>
                </a:r>
                <a:r>
                  <a:rPr lang="en-US" altLang="en-US" sz="2600" dirty="0">
                    <a:latin typeface="Trebuchet MS" panose="020B0603020202020204" pitchFamily="34" charset="0"/>
                  </a:rPr>
                  <a:t>. Point estimate of p</a:t>
                </a:r>
                <a:r>
                  <a:rPr lang="en-US" altLang="en-US" sz="2600" baseline="-25000" dirty="0">
                    <a:latin typeface="Trebuchet MS" panose="020B0603020202020204" pitchFamily="34" charset="0"/>
                  </a:rPr>
                  <a:t>1</a:t>
                </a:r>
                <a:r>
                  <a:rPr lang="en-US" altLang="en-US" sz="2600" dirty="0">
                    <a:latin typeface="Trebuchet MS" panose="020B0603020202020204" pitchFamily="34" charset="0"/>
                  </a:rPr>
                  <a:t> – p</a:t>
                </a:r>
                <a:r>
                  <a:rPr lang="en-US" altLang="en-US" sz="2600" baseline="-25000" dirty="0">
                    <a:latin typeface="Trebuchet MS" panose="020B0603020202020204" pitchFamily="34" charset="0"/>
                  </a:rPr>
                  <a:t>2</a:t>
                </a:r>
                <a:r>
                  <a:rPr lang="en-US" altLang="en-US" sz="2600" dirty="0">
                    <a:latin typeface="Trebuchet MS" panose="020B0603020202020204" pitchFamily="34" charset="0"/>
                  </a:rPr>
                  <a:t> is the difference between the two sample proportions, </a:t>
                </a:r>
                <a14:m>
                  <m:oMath xmlns:m="http://schemas.openxmlformats.org/officeDocument/2006/math">
                    <m:sSub>
                      <m:sSubPr>
                        <m:ctrlPr>
                          <a:rPr lang="en-US" altLang="en-US" sz="2600" i="1" smtClean="0">
                            <a:latin typeface="Cambria Math" panose="02040503050406030204" pitchFamily="18" charset="0"/>
                          </a:rPr>
                        </m:ctrlPr>
                      </m:sSubPr>
                      <m:e>
                        <m:acc>
                          <m:accPr>
                            <m:chr m:val="̂"/>
                            <m:ctrlPr>
                              <a:rPr lang="en-US" altLang="en-US" sz="2600" i="1" smtClean="0">
                                <a:latin typeface="Cambria Math" panose="02040503050406030204" pitchFamily="18" charset="0"/>
                              </a:rPr>
                            </m:ctrlPr>
                          </m:accPr>
                          <m:e>
                            <m:r>
                              <a:rPr lang="en-AU" altLang="en-US" sz="2600" b="0" i="1" smtClean="0">
                                <a:latin typeface="Cambria Math"/>
                              </a:rPr>
                              <m:t>𝑝</m:t>
                            </m:r>
                          </m:e>
                        </m:acc>
                      </m:e>
                      <m:sub>
                        <m:r>
                          <a:rPr lang="en-AU" altLang="en-US" sz="2600" b="0" i="1" smtClean="0">
                            <a:latin typeface="Cambria Math"/>
                          </a:rPr>
                          <m:t>1</m:t>
                        </m:r>
                      </m:sub>
                    </m:sSub>
                  </m:oMath>
                </a14:m>
                <a:r>
                  <a:rPr lang="en-US" altLang="en-US" sz="2600" dirty="0">
                    <a:latin typeface="Trebuchet MS" panose="020B0603020202020204" pitchFamily="34" charset="0"/>
                  </a:rPr>
                  <a:t>- </a:t>
                </a:r>
                <a14:m>
                  <m:oMath xmlns:m="http://schemas.openxmlformats.org/officeDocument/2006/math">
                    <m:sSub>
                      <m:sSubPr>
                        <m:ctrlPr>
                          <a:rPr lang="en-US" altLang="en-US" sz="2600" i="1">
                            <a:latin typeface="Cambria Math" panose="02040503050406030204" pitchFamily="18" charset="0"/>
                          </a:rPr>
                        </m:ctrlPr>
                      </m:sSubPr>
                      <m:e>
                        <m:acc>
                          <m:accPr>
                            <m:chr m:val="̂"/>
                            <m:ctrlPr>
                              <a:rPr lang="en-US" altLang="en-US" sz="2600" i="1">
                                <a:latin typeface="Cambria Math" panose="02040503050406030204" pitchFamily="18" charset="0"/>
                              </a:rPr>
                            </m:ctrlPr>
                          </m:accPr>
                          <m:e>
                            <m:r>
                              <a:rPr lang="en-AU" altLang="en-US" sz="2600" i="1">
                                <a:latin typeface="Cambria Math"/>
                              </a:rPr>
                              <m:t>𝑝</m:t>
                            </m:r>
                          </m:e>
                        </m:acc>
                      </m:e>
                      <m:sub>
                        <m:r>
                          <a:rPr lang="en-AU" altLang="en-US" sz="2600" b="0" i="1" smtClean="0">
                            <a:latin typeface="Cambria Math"/>
                          </a:rPr>
                          <m:t>2</m:t>
                        </m:r>
                      </m:sub>
                    </m:sSub>
                  </m:oMath>
                </a14:m>
                <a:r>
                  <a:rPr lang="en-US" altLang="en-US" sz="2600" dirty="0">
                    <a:latin typeface="Trebuchet MS" panose="020B0603020202020204" pitchFamily="34" charset="0"/>
                  </a:rPr>
                  <a:t>.</a:t>
                </a:r>
              </a:p>
            </p:txBody>
          </p:sp>
        </mc:Choice>
        <mc:Fallback xmlns="">
          <p:sp>
            <p:nvSpPr>
              <p:cNvPr id="539651" name="Rectangle 3"/>
              <p:cNvSpPr>
                <a:spLocks noGrp="1" noRot="1" noChangeAspect="1" noMove="1" noResize="1" noEditPoints="1" noAdjustHandles="1" noChangeArrowheads="1" noChangeShapeType="1" noTextEdit="1"/>
              </p:cNvSpPr>
              <p:nvPr>
                <p:ph idx="1"/>
              </p:nvPr>
            </p:nvSpPr>
            <p:spPr>
              <a:xfrm>
                <a:off x="251520" y="1700808"/>
                <a:ext cx="8640960" cy="4967287"/>
              </a:xfrm>
              <a:blipFill rotWithShape="1">
                <a:blip r:embed="rId3" cstate="print"/>
                <a:stretch>
                  <a:fillRect l="-1199" t="-1104" r="-1269"/>
                </a:stretch>
              </a:blipFill>
            </p:spPr>
            <p:txBody>
              <a:bodyPr/>
              <a:lstStyle/>
              <a:p>
                <a:r>
                  <a:rPr lang="en-AU">
                    <a:noFill/>
                  </a:rPr>
                  <a:t> </a:t>
                </a:r>
              </a:p>
            </p:txBody>
          </p:sp>
        </mc:Fallback>
      </mc:AlternateContent>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59</a:t>
            </a:fld>
            <a:endParaRPr lang="en-AU" altLang="en-US" sz="1400" b="1" baseline="0" dirty="0">
              <a:latin typeface="Trebuchet MS"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9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96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1"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4"/>
          <p:cNvSpPr>
            <a:spLocks noGrp="1" noChangeArrowheads="1"/>
          </p:cNvSpPr>
          <p:nvPr>
            <p:ph type="title"/>
          </p:nvPr>
        </p:nvSpPr>
        <p:spPr>
          <a:xfrm>
            <a:off x="683568" y="548680"/>
            <a:ext cx="7772400" cy="590550"/>
          </a:xfrm>
        </p:spPr>
        <p:txBody>
          <a:bodyPr vert="horz" lIns="91440" tIns="45720" rIns="91440" bIns="45720" rtlCol="0" anchor="ctr">
            <a:noAutofit/>
          </a:bodyPr>
          <a:lstStyle/>
          <a:p>
            <a:pPr algn="just"/>
            <a:r>
              <a:rPr lang="en-US" sz="3200" cap="none" dirty="0">
                <a:solidFill>
                  <a:srgbClr val="EA0088"/>
                </a:solidFill>
                <a:latin typeface="Trebuchet MS" panose="020B0603020202020204" pitchFamily="34" charset="0"/>
              </a:rPr>
              <a:t>Introduction</a:t>
            </a:r>
          </a:p>
        </p:txBody>
      </p:sp>
      <p:sp>
        <p:nvSpPr>
          <p:cNvPr id="7170" name="Rectangle 5"/>
          <p:cNvSpPr>
            <a:spLocks noGrp="1" noChangeArrowheads="1"/>
          </p:cNvSpPr>
          <p:nvPr>
            <p:ph idx="1"/>
          </p:nvPr>
        </p:nvSpPr>
        <p:spPr>
          <a:xfrm>
            <a:off x="684212" y="1412776"/>
            <a:ext cx="8117681" cy="4679950"/>
          </a:xfrm>
        </p:spPr>
        <p:txBody>
          <a:bodyPr/>
          <a:lstStyle/>
          <a:p>
            <a:pPr marL="0" indent="0" algn="just">
              <a:lnSpc>
                <a:spcPct val="90000"/>
              </a:lnSpc>
              <a:spcAft>
                <a:spcPts val="600"/>
              </a:spcAft>
              <a:buNone/>
            </a:pPr>
            <a:r>
              <a:rPr lang="en-US" altLang="en-US" sz="2400" dirty="0">
                <a:latin typeface="Trebuchet MS" panose="020B0603020202020204" pitchFamily="34" charset="0"/>
              </a:rPr>
              <a:t>In Chapter 10 we looked at techniques to estimate parameters of a single population, namely, </a:t>
            </a:r>
          </a:p>
          <a:p>
            <a:pPr marL="514350" indent="-457200" algn="just">
              <a:lnSpc>
                <a:spcPct val="90000"/>
              </a:lnSpc>
            </a:pPr>
            <a:r>
              <a:rPr lang="en-US" altLang="en-US" sz="2400" dirty="0">
                <a:solidFill>
                  <a:srgbClr val="00B050"/>
                </a:solidFill>
                <a:latin typeface="Trebuchet MS" panose="020B0603020202020204" pitchFamily="34" charset="0"/>
              </a:rPr>
              <a:t>population mean </a:t>
            </a:r>
            <a:r>
              <a:rPr lang="en-US" altLang="en-US" sz="2400" dirty="0">
                <a:solidFill>
                  <a:srgbClr val="00B050"/>
                </a:solidFill>
                <a:latin typeface="Trebuchet MS" panose="020B0603020202020204" pitchFamily="34" charset="0"/>
                <a:sym typeface="Symbol" pitchFamily="18" charset="2"/>
              </a:rPr>
              <a:t> </a:t>
            </a:r>
            <a:r>
              <a:rPr lang="en-US" altLang="en-US" sz="2400" dirty="0">
                <a:latin typeface="Trebuchet MS" panose="020B0603020202020204" pitchFamily="34" charset="0"/>
              </a:rPr>
              <a:t>and </a:t>
            </a:r>
          </a:p>
          <a:p>
            <a:pPr marL="514350" indent="-457200" algn="just">
              <a:lnSpc>
                <a:spcPct val="90000"/>
              </a:lnSpc>
              <a:spcAft>
                <a:spcPts val="1200"/>
              </a:spcAft>
            </a:pPr>
            <a:r>
              <a:rPr lang="en-US" altLang="en-US" sz="2400" dirty="0">
                <a:solidFill>
                  <a:schemeClr val="accent1"/>
                </a:solidFill>
                <a:latin typeface="Trebuchet MS" panose="020B0603020202020204" pitchFamily="34" charset="0"/>
              </a:rPr>
              <a:t>population proportion </a:t>
            </a:r>
            <a:r>
              <a:rPr lang="en-US" altLang="en-US" sz="2400" i="1" dirty="0">
                <a:solidFill>
                  <a:schemeClr val="accent1"/>
                </a:solidFill>
                <a:latin typeface="Trebuchet MS" panose="020B0603020202020204" pitchFamily="34" charset="0"/>
              </a:rPr>
              <a:t>p</a:t>
            </a:r>
            <a:r>
              <a:rPr lang="en-US" altLang="en-US" sz="2400" dirty="0">
                <a:latin typeface="Trebuchet MS" panose="020B0603020202020204" pitchFamily="34" charset="0"/>
              </a:rPr>
              <a:t>.</a:t>
            </a:r>
          </a:p>
          <a:p>
            <a:pPr marL="0" indent="0" algn="just">
              <a:lnSpc>
                <a:spcPct val="90000"/>
              </a:lnSpc>
              <a:spcAft>
                <a:spcPts val="600"/>
              </a:spcAft>
              <a:buNone/>
            </a:pPr>
            <a:r>
              <a:rPr lang="en-US" altLang="en-US" sz="2400" dirty="0">
                <a:latin typeface="Trebuchet MS" panose="020B0603020202020204" pitchFamily="34" charset="0"/>
              </a:rPr>
              <a:t>In this chapter, a variety of techniques are presented; their objective is to compare the parameters of two populations, namely,</a:t>
            </a:r>
          </a:p>
          <a:p>
            <a:pPr marL="514350" indent="-457200" algn="just">
              <a:lnSpc>
                <a:spcPct val="90000"/>
              </a:lnSpc>
            </a:pPr>
            <a:r>
              <a:rPr lang="en-US" altLang="en-US" sz="2400" dirty="0">
                <a:solidFill>
                  <a:srgbClr val="00B050"/>
                </a:solidFill>
                <a:latin typeface="Trebuchet MS" panose="020B0603020202020204" pitchFamily="34" charset="0"/>
              </a:rPr>
              <a:t>the difference between two population means, </a:t>
            </a:r>
            <a:r>
              <a:rPr lang="en-US" altLang="en-US" sz="2400" dirty="0">
                <a:latin typeface="Trebuchet MS" panose="020B0603020202020204" pitchFamily="34" charset="0"/>
              </a:rPr>
              <a:t>μ</a:t>
            </a:r>
            <a:r>
              <a:rPr lang="en-US" altLang="en-US" sz="2400" baseline="-25000" dirty="0">
                <a:latin typeface="Trebuchet MS" panose="020B0603020202020204" pitchFamily="34" charset="0"/>
              </a:rPr>
              <a:t>1</a:t>
            </a:r>
            <a:r>
              <a:rPr lang="en-US" altLang="en-US" sz="2400" dirty="0">
                <a:latin typeface="Trebuchet MS" panose="020B0603020202020204" pitchFamily="34" charset="0"/>
              </a:rPr>
              <a:t> – μ</a:t>
            </a:r>
            <a:r>
              <a:rPr lang="en-US" altLang="en-US" sz="2400" baseline="-25000" dirty="0">
                <a:latin typeface="Trebuchet MS" panose="020B0603020202020204" pitchFamily="34" charset="0"/>
              </a:rPr>
              <a:t>2</a:t>
            </a:r>
            <a:r>
              <a:rPr lang="en-US" altLang="en-US" sz="2400" dirty="0">
                <a:latin typeface="Trebuchet MS" panose="020B0603020202020204" pitchFamily="34" charset="0"/>
              </a:rPr>
              <a:t> </a:t>
            </a:r>
            <a:endParaRPr lang="en-US" altLang="en-US" sz="2400" dirty="0">
              <a:solidFill>
                <a:srgbClr val="00B050"/>
              </a:solidFill>
              <a:latin typeface="Trebuchet MS" panose="020B0603020202020204" pitchFamily="34" charset="0"/>
            </a:endParaRPr>
          </a:p>
          <a:p>
            <a:pPr marL="514350" indent="-457200" algn="just">
              <a:lnSpc>
                <a:spcPct val="90000"/>
              </a:lnSpc>
            </a:pPr>
            <a:r>
              <a:rPr lang="en-US" altLang="en-US" sz="2400" dirty="0">
                <a:solidFill>
                  <a:schemeClr val="accent1"/>
                </a:solidFill>
                <a:latin typeface="Trebuchet MS" panose="020B0603020202020204" pitchFamily="34" charset="0"/>
              </a:rPr>
              <a:t>the difference between two population proportions, </a:t>
            </a:r>
            <a:r>
              <a:rPr lang="en-US" altLang="en-US" sz="2400" i="1" dirty="0">
                <a:solidFill>
                  <a:schemeClr val="accent1"/>
                </a:solidFill>
                <a:latin typeface="Trebuchet MS" panose="020B0603020202020204" pitchFamily="34" charset="0"/>
              </a:rPr>
              <a:t>p</a:t>
            </a:r>
            <a:r>
              <a:rPr lang="en-US" altLang="en-US" sz="2400" baseline="-25000" dirty="0">
                <a:solidFill>
                  <a:schemeClr val="accent1"/>
                </a:solidFill>
                <a:latin typeface="Trebuchet MS" panose="020B0603020202020204" pitchFamily="34" charset="0"/>
              </a:rPr>
              <a:t>1</a:t>
            </a:r>
            <a:r>
              <a:rPr lang="en-US" altLang="en-US" sz="2400" dirty="0">
                <a:solidFill>
                  <a:schemeClr val="accent1"/>
                </a:solidFill>
                <a:latin typeface="Trebuchet MS" panose="020B0603020202020204" pitchFamily="34" charset="0"/>
              </a:rPr>
              <a:t> – </a:t>
            </a:r>
            <a:r>
              <a:rPr lang="en-US" altLang="en-US" sz="2400" i="1" dirty="0">
                <a:solidFill>
                  <a:schemeClr val="accent1"/>
                </a:solidFill>
                <a:latin typeface="Trebuchet MS" panose="020B0603020202020204" pitchFamily="34" charset="0"/>
              </a:rPr>
              <a:t>p</a:t>
            </a:r>
            <a:r>
              <a:rPr lang="en-US" altLang="en-US" sz="2400" baseline="-25000" dirty="0">
                <a:solidFill>
                  <a:schemeClr val="accent1"/>
                </a:solidFill>
                <a:latin typeface="Trebuchet MS" panose="020B0603020202020204" pitchFamily="34" charset="0"/>
              </a:rPr>
              <a:t>2</a:t>
            </a:r>
            <a:r>
              <a:rPr lang="en-US" altLang="en-US" sz="2400" dirty="0">
                <a:solidFill>
                  <a:schemeClr val="accent1"/>
                </a:solidFill>
                <a:latin typeface="Trebuchet MS" panose="020B0603020202020204" pitchFamily="34" charset="0"/>
              </a:rPr>
              <a:t>. </a:t>
            </a:r>
          </a:p>
        </p:txBody>
      </p:sp>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6</a:t>
            </a:fld>
            <a:endParaRPr lang="en-AU" altLang="en-US" sz="1400" b="1" baseline="0" dirty="0">
              <a:latin typeface="Trebuchet MS" pitchFamily="34" charset="0"/>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605" name="Rectangle 3"/>
              <p:cNvSpPr>
                <a:spLocks noGrp="1" noChangeArrowheads="1"/>
              </p:cNvSpPr>
              <p:nvPr>
                <p:ph type="title"/>
              </p:nvPr>
            </p:nvSpPr>
            <p:spPr>
              <a:xfrm>
                <a:off x="457200" y="260648"/>
                <a:ext cx="8229600" cy="1179984"/>
              </a:xfrm>
            </p:spPr>
            <p:txBody>
              <a:bodyPr vert="horz" lIns="91440" tIns="45720" rIns="91440" bIns="45720" rtlCol="0" anchor="ctr">
                <a:noAutofit/>
              </a:bodyPr>
              <a:lstStyle/>
              <a:p>
                <a:pPr algn="just"/>
                <a:r>
                  <a:rPr lang="en-AU" sz="3200" cap="none" dirty="0">
                    <a:solidFill>
                      <a:srgbClr val="EA0088"/>
                    </a:solidFill>
                    <a:latin typeface="Trebuchet MS" panose="020B0603020202020204" pitchFamily="34" charset="0"/>
                  </a:rPr>
                  <a:t>Sampling distribution of the difference between two sample proportions, </a:t>
                </a:r>
                <a14:m>
                  <m:oMath xmlns:m="http://schemas.openxmlformats.org/officeDocument/2006/math">
                    <m:sSub>
                      <m:sSubPr>
                        <m:ctrlPr>
                          <a:rPr lang="ar-AE" altLang="en-US" sz="3200" i="1">
                            <a:solidFill>
                              <a:srgbClr val="EA0088"/>
                            </a:solidFill>
                            <a:latin typeface="Cambria Math" panose="02040503050406030204" pitchFamily="18" charset="0"/>
                          </a:rPr>
                        </m:ctrlPr>
                      </m:sSubPr>
                      <m:e>
                        <m:acc>
                          <m:accPr>
                            <m:chr m:val="̂"/>
                            <m:ctrlPr>
                              <a:rPr lang="ar-AE" altLang="en-US" sz="3200" i="1">
                                <a:solidFill>
                                  <a:srgbClr val="EA0088"/>
                                </a:solidFill>
                                <a:latin typeface="Cambria Math" panose="02040503050406030204" pitchFamily="18" charset="0"/>
                              </a:rPr>
                            </m:ctrlPr>
                          </m:accPr>
                          <m:e>
                            <m:r>
                              <a:rPr lang="ar-AE" altLang="en-US" sz="3200" b="0" i="1" smtClean="0">
                                <a:solidFill>
                                  <a:srgbClr val="EA0088"/>
                                </a:solidFill>
                                <a:latin typeface="Cambria Math"/>
                              </a:rPr>
                              <m:t> </m:t>
                            </m:r>
                            <m:r>
                              <a:rPr lang="en-AU" altLang="en-US" sz="3200" i="1">
                                <a:solidFill>
                                  <a:srgbClr val="EA0088"/>
                                </a:solidFill>
                                <a:latin typeface="Cambria Math"/>
                              </a:rPr>
                              <m:t>𝑝</m:t>
                            </m:r>
                          </m:e>
                        </m:acc>
                      </m:e>
                      <m:sub>
                        <m:r>
                          <a:rPr lang="ar-AE" altLang="en-US" sz="3200" i="1">
                            <a:solidFill>
                              <a:srgbClr val="EA0088"/>
                            </a:solidFill>
                            <a:latin typeface="Cambria Math"/>
                          </a:rPr>
                          <m:t>1</m:t>
                        </m:r>
                      </m:sub>
                    </m:sSub>
                    <m:r>
                      <a:rPr lang="en-AU" altLang="en-US" sz="3200" b="0" i="0" smtClean="0">
                        <a:solidFill>
                          <a:srgbClr val="EA0088"/>
                        </a:solidFill>
                        <a:latin typeface="Cambria Math" panose="02040503050406030204" pitchFamily="18" charset="0"/>
                      </a:rPr>
                      <m:t>−</m:t>
                    </m:r>
                    <m:sSub>
                      <m:sSubPr>
                        <m:ctrlPr>
                          <a:rPr lang="ar-AE" altLang="en-US" sz="3200" i="1">
                            <a:solidFill>
                              <a:srgbClr val="EA0088"/>
                            </a:solidFill>
                            <a:latin typeface="Cambria Math" panose="02040503050406030204" pitchFamily="18" charset="0"/>
                          </a:rPr>
                        </m:ctrlPr>
                      </m:sSubPr>
                      <m:e>
                        <m:acc>
                          <m:accPr>
                            <m:chr m:val="̂"/>
                            <m:ctrlPr>
                              <a:rPr lang="ar-AE" altLang="en-US" sz="3200" i="1">
                                <a:solidFill>
                                  <a:srgbClr val="EA0088"/>
                                </a:solidFill>
                                <a:latin typeface="Cambria Math" panose="02040503050406030204" pitchFamily="18" charset="0"/>
                              </a:rPr>
                            </m:ctrlPr>
                          </m:accPr>
                          <m:e>
                            <m:r>
                              <a:rPr lang="en-AU" altLang="en-US" sz="3200" b="0" i="1" smtClean="0">
                                <a:solidFill>
                                  <a:srgbClr val="EA0088"/>
                                </a:solidFill>
                                <a:latin typeface="Cambria Math" panose="02040503050406030204" pitchFamily="18" charset="0"/>
                              </a:rPr>
                              <m:t> </m:t>
                            </m:r>
                            <m:r>
                              <a:rPr lang="en-AU" altLang="en-US" sz="3200" i="1">
                                <a:solidFill>
                                  <a:srgbClr val="EA0088"/>
                                </a:solidFill>
                                <a:latin typeface="Cambria Math"/>
                              </a:rPr>
                              <m:t>𝑝</m:t>
                            </m:r>
                          </m:e>
                        </m:acc>
                      </m:e>
                      <m:sub>
                        <m:r>
                          <a:rPr lang="ar-AE" altLang="en-US" sz="3200" i="1">
                            <a:solidFill>
                              <a:srgbClr val="EA0088"/>
                            </a:solidFill>
                            <a:latin typeface="Cambria Math"/>
                          </a:rPr>
                          <m:t>2</m:t>
                        </m:r>
                      </m:sub>
                    </m:sSub>
                    <m:r>
                      <a:rPr lang="ar-AE" altLang="en-US" sz="3200" i="1">
                        <a:solidFill>
                          <a:srgbClr val="EA0088"/>
                        </a:solidFill>
                        <a:latin typeface="Cambria Math"/>
                      </a:rPr>
                      <m:t> </m:t>
                    </m:r>
                  </m:oMath>
                </a14:m>
                <a:r>
                  <a:rPr lang="ar-AE" sz="3200" cap="none" dirty="0">
                    <a:solidFill>
                      <a:srgbClr val="EA0088"/>
                    </a:solidFill>
                    <a:latin typeface="Trebuchet MS" panose="020B0603020202020204" pitchFamily="34" charset="0"/>
                  </a:rPr>
                  <a:t>	</a:t>
                </a:r>
                <a:endParaRPr sz="3200" cap="none" dirty="0">
                  <a:solidFill>
                    <a:srgbClr val="EA0088"/>
                  </a:solidFill>
                  <a:latin typeface="Trebuchet MS" panose="020B0603020202020204" pitchFamily="34" charset="0"/>
                </a:endParaRPr>
              </a:p>
            </p:txBody>
          </p:sp>
        </mc:Choice>
        <mc:Fallback xmlns="">
          <p:sp>
            <p:nvSpPr>
              <p:cNvPr id="25605" name="Rectangle 3"/>
              <p:cNvSpPr>
                <a:spLocks noGrp="1" noRot="1" noChangeAspect="1" noMove="1" noResize="1" noEditPoints="1" noAdjustHandles="1" noChangeArrowheads="1" noChangeShapeType="1" noTextEdit="1"/>
              </p:cNvSpPr>
              <p:nvPr>
                <p:ph type="title"/>
              </p:nvPr>
            </p:nvSpPr>
            <p:spPr>
              <a:xfrm>
                <a:off x="457200" y="260648"/>
                <a:ext cx="8229600" cy="1179984"/>
              </a:xfrm>
              <a:blipFill rotWithShape="0">
                <a:blip r:embed="rId4"/>
                <a:stretch>
                  <a:fillRect l="-1852" t="-22798" r="-1852"/>
                </a:stretch>
              </a:blipFill>
            </p:spPr>
            <p:txBody>
              <a:bodyPr/>
              <a:lstStyle/>
              <a:p>
                <a:r>
                  <a:rPr lang="en-AU">
                    <a:noFill/>
                  </a:rPr>
                  <a:t> </a:t>
                </a:r>
              </a:p>
            </p:txBody>
          </p:sp>
        </mc:Fallback>
      </mc:AlternateContent>
      <p:sp>
        <p:nvSpPr>
          <p:cNvPr id="81922" name="Rectangle 4"/>
          <p:cNvSpPr>
            <a:spLocks noGrp="1" noChangeArrowheads="1"/>
          </p:cNvSpPr>
          <p:nvPr>
            <p:ph idx="1"/>
          </p:nvPr>
        </p:nvSpPr>
        <p:spPr>
          <a:xfrm>
            <a:off x="611188" y="1628800"/>
            <a:ext cx="8190706" cy="1506860"/>
          </a:xfrm>
        </p:spPr>
        <p:txBody>
          <a:bodyPr/>
          <a:lstStyle/>
          <a:p>
            <a:pPr marL="342900" lvl="1" indent="-342900" algn="just">
              <a:spcAft>
                <a:spcPts val="600"/>
              </a:spcAft>
              <a:buFont typeface="Arial" panose="020B0604020202020204" pitchFamily="34" charset="0"/>
              <a:buChar char="•"/>
            </a:pPr>
            <a:r>
              <a:rPr lang="en-US" altLang="en-US" sz="2400" dirty="0">
                <a:latin typeface="Trebuchet MS" panose="020B0603020202020204" pitchFamily="34" charset="0"/>
              </a:rPr>
              <a:t>Two random samples are drawn from two populations.</a:t>
            </a:r>
          </a:p>
          <a:p>
            <a:pPr marL="342900" lvl="1" indent="-342900" algn="just">
              <a:spcAft>
                <a:spcPts val="600"/>
              </a:spcAft>
              <a:buFont typeface="Arial" panose="020B0604020202020204" pitchFamily="34" charset="0"/>
              <a:buChar char="•"/>
            </a:pPr>
            <a:r>
              <a:rPr lang="en-US" altLang="en-US" sz="2400" dirty="0">
                <a:latin typeface="Trebuchet MS" panose="020B0603020202020204" pitchFamily="34" charset="0"/>
              </a:rPr>
              <a:t>The number of successes in each sample is recorded.</a:t>
            </a:r>
          </a:p>
          <a:p>
            <a:pPr marL="342900" lvl="1" indent="-342900" algn="just">
              <a:spcAft>
                <a:spcPts val="600"/>
              </a:spcAft>
              <a:buFont typeface="Arial" panose="020B0604020202020204" pitchFamily="34" charset="0"/>
              <a:buChar char="•"/>
            </a:pPr>
            <a:r>
              <a:rPr lang="en-US" altLang="en-US" sz="2400" dirty="0">
                <a:latin typeface="Trebuchet MS" panose="020B0603020202020204" pitchFamily="34" charset="0"/>
              </a:rPr>
              <a:t>The sample proportions are computed.</a:t>
            </a:r>
          </a:p>
        </p:txBody>
      </p:sp>
      <p:grpSp>
        <p:nvGrpSpPr>
          <p:cNvPr id="2" name="Group 21"/>
          <p:cNvGrpSpPr>
            <a:grpSpLocks/>
          </p:cNvGrpSpPr>
          <p:nvPr/>
        </p:nvGrpSpPr>
        <p:grpSpPr bwMode="auto">
          <a:xfrm>
            <a:off x="1175717" y="3356992"/>
            <a:ext cx="2962275" cy="2292350"/>
            <a:chOff x="912" y="2736"/>
            <a:chExt cx="1866" cy="1444"/>
          </a:xfrm>
        </p:grpSpPr>
        <p:sp>
          <p:nvSpPr>
            <p:cNvPr id="540674" name="Text Box 2"/>
            <p:cNvSpPr txBox="1">
              <a:spLocks noChangeArrowheads="1"/>
            </p:cNvSpPr>
            <p:nvPr/>
          </p:nvSpPr>
          <p:spPr bwMode="auto">
            <a:xfrm>
              <a:off x="912" y="2736"/>
              <a:ext cx="1866" cy="1444"/>
            </a:xfrm>
            <a:prstGeom prst="rect">
              <a:avLst/>
            </a:prstGeom>
            <a:solidFill>
              <a:schemeClr val="accent5">
                <a:lumMod val="20000"/>
                <a:lumOff val="80000"/>
              </a:schemeClr>
            </a:solidFill>
            <a:ln w="9525">
              <a:solidFill>
                <a:schemeClr val="tx1"/>
              </a:solidFill>
              <a:miter lim="800000"/>
              <a:headEnd/>
              <a:tailEnd/>
            </a:ln>
            <a:effectLst>
              <a:outerShdw dist="143684" dir="2700000" algn="ctr" rotWithShape="0">
                <a:schemeClr val="accent2"/>
              </a:outerShdw>
            </a:effectLst>
          </p:spPr>
          <p:txBody>
            <a:bodyPr wrap="none">
              <a:spAutoFit/>
            </a:bodyPr>
            <a:lstStyle/>
            <a:p>
              <a:pPr>
                <a:defRPr/>
              </a:pPr>
              <a:r>
                <a:rPr lang="en-US" b="1" baseline="0" dirty="0">
                  <a:latin typeface="Arial Narrow" charset="0"/>
                  <a:ea typeface="ＭＳ Ｐゴシック" charset="-128"/>
                </a:rPr>
                <a:t>Sample 1</a:t>
              </a:r>
            </a:p>
            <a:p>
              <a:pPr>
                <a:defRPr/>
              </a:pPr>
              <a:r>
                <a:rPr lang="en-US" baseline="0" dirty="0">
                  <a:latin typeface="Arial Narrow" charset="0"/>
                  <a:ea typeface="ＭＳ Ｐゴシック" charset="-128"/>
                </a:rPr>
                <a:t>Sample size  n</a:t>
              </a:r>
              <a:r>
                <a:rPr lang="en-US" dirty="0">
                  <a:latin typeface="Arial Narrow" charset="0"/>
                  <a:ea typeface="ＭＳ Ｐゴシック" charset="-128"/>
                </a:rPr>
                <a:t>1</a:t>
              </a:r>
              <a:endParaRPr lang="en-US" u="sng" baseline="0" dirty="0">
                <a:latin typeface="Arial Narrow" charset="0"/>
                <a:ea typeface="ＭＳ Ｐゴシック" charset="-128"/>
              </a:endParaRPr>
            </a:p>
            <a:p>
              <a:pPr>
                <a:defRPr/>
              </a:pPr>
              <a:r>
                <a:rPr lang="en-US" baseline="0" dirty="0">
                  <a:latin typeface="Arial Narrow" charset="0"/>
                  <a:ea typeface="ＭＳ Ｐゴシック" charset="-128"/>
                </a:rPr>
                <a:t>Number of successes  x</a:t>
              </a:r>
              <a:r>
                <a:rPr lang="en-US" dirty="0">
                  <a:latin typeface="Arial Narrow" charset="0"/>
                  <a:ea typeface="ＭＳ Ｐゴシック" charset="-128"/>
                </a:rPr>
                <a:t>1</a:t>
              </a:r>
              <a:endParaRPr lang="en-US" baseline="0" dirty="0">
                <a:latin typeface="Arial Narrow" charset="0"/>
                <a:ea typeface="ＭＳ Ｐゴシック" charset="-128"/>
              </a:endParaRPr>
            </a:p>
            <a:p>
              <a:pPr>
                <a:defRPr/>
              </a:pPr>
              <a:r>
                <a:rPr lang="en-US" baseline="0" dirty="0">
                  <a:latin typeface="Arial Narrow" charset="0"/>
                  <a:ea typeface="ＭＳ Ｐゴシック" charset="-128"/>
                </a:rPr>
                <a:t>Sample proportion</a:t>
              </a:r>
            </a:p>
            <a:p>
              <a:pPr>
                <a:defRPr/>
              </a:pPr>
              <a:endParaRPr lang="en-US" baseline="0" dirty="0">
                <a:latin typeface="Arial Narrow" charset="0"/>
                <a:ea typeface="ＭＳ Ｐゴシック" charset="-128"/>
              </a:endParaRPr>
            </a:p>
            <a:p>
              <a:pPr>
                <a:defRPr/>
              </a:pPr>
              <a:endParaRPr lang="en-US" baseline="0" dirty="0">
                <a:latin typeface="Arial Narrow" charset="0"/>
                <a:ea typeface="ＭＳ Ｐゴシック" charset="-128"/>
              </a:endParaRPr>
            </a:p>
          </p:txBody>
        </p:sp>
        <p:grpSp>
          <p:nvGrpSpPr>
            <p:cNvPr id="81931" name="Group 6"/>
            <p:cNvGrpSpPr>
              <a:grpSpLocks/>
            </p:cNvGrpSpPr>
            <p:nvPr/>
          </p:nvGrpSpPr>
          <p:grpSpPr bwMode="auto">
            <a:xfrm>
              <a:off x="1488" y="3648"/>
              <a:ext cx="554" cy="491"/>
              <a:chOff x="1513" y="2953"/>
              <a:chExt cx="554" cy="491"/>
            </a:xfrm>
          </p:grpSpPr>
          <p:grpSp>
            <p:nvGrpSpPr>
              <p:cNvPr id="81932" name="Group 7"/>
              <p:cNvGrpSpPr>
                <a:grpSpLocks/>
              </p:cNvGrpSpPr>
              <p:nvPr/>
            </p:nvGrpSpPr>
            <p:grpSpPr bwMode="auto">
              <a:xfrm>
                <a:off x="1513" y="2953"/>
                <a:ext cx="554" cy="491"/>
                <a:chOff x="1513" y="2953"/>
                <a:chExt cx="554" cy="491"/>
              </a:xfrm>
            </p:grpSpPr>
            <p:grpSp>
              <p:nvGrpSpPr>
                <p:cNvPr id="81934" name="Group 8"/>
                <p:cNvGrpSpPr>
                  <a:grpSpLocks/>
                </p:cNvGrpSpPr>
                <p:nvPr/>
              </p:nvGrpSpPr>
              <p:grpSpPr bwMode="auto">
                <a:xfrm>
                  <a:off x="1536" y="2953"/>
                  <a:ext cx="531" cy="491"/>
                  <a:chOff x="1536" y="2953"/>
                  <a:chExt cx="531" cy="491"/>
                </a:xfrm>
              </p:grpSpPr>
              <p:sp>
                <p:nvSpPr>
                  <p:cNvPr id="81936" name="Rectangle 9"/>
                  <p:cNvSpPr>
                    <a:spLocks noChangeArrowheads="1"/>
                  </p:cNvSpPr>
                  <p:nvPr/>
                </p:nvSpPr>
                <p:spPr bwMode="auto">
                  <a:xfrm>
                    <a:off x="1899" y="2953"/>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r>
                      <a:rPr lang="en-US" altLang="en-US" sz="2200" baseline="0">
                        <a:solidFill>
                          <a:srgbClr val="000000"/>
                        </a:solidFill>
                        <a:latin typeface="Arial" pitchFamily="34" charset="0"/>
                      </a:rPr>
                      <a:t>x</a:t>
                    </a:r>
                    <a:endParaRPr lang="en-US" altLang="en-US" baseline="0">
                      <a:latin typeface="Arial Narrow" pitchFamily="34" charset="0"/>
                    </a:endParaRPr>
                  </a:p>
                </p:txBody>
              </p:sp>
              <p:sp>
                <p:nvSpPr>
                  <p:cNvPr id="81937" name="Rectangle 10"/>
                  <p:cNvSpPr>
                    <a:spLocks noChangeArrowheads="1"/>
                  </p:cNvSpPr>
                  <p:nvPr/>
                </p:nvSpPr>
                <p:spPr bwMode="auto">
                  <a:xfrm>
                    <a:off x="1892" y="3211"/>
                    <a:ext cx="9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r>
                      <a:rPr lang="en-US" altLang="en-US" sz="2200" baseline="0">
                        <a:solidFill>
                          <a:srgbClr val="000000"/>
                        </a:solidFill>
                        <a:latin typeface="Arial" pitchFamily="34" charset="0"/>
                      </a:rPr>
                      <a:t>n</a:t>
                    </a:r>
                    <a:endParaRPr lang="en-US" altLang="en-US" baseline="0">
                      <a:latin typeface="Arial Narrow" pitchFamily="34" charset="0"/>
                    </a:endParaRPr>
                  </a:p>
                </p:txBody>
              </p:sp>
              <p:grpSp>
                <p:nvGrpSpPr>
                  <p:cNvPr id="81938" name="Group 11"/>
                  <p:cNvGrpSpPr>
                    <a:grpSpLocks/>
                  </p:cNvGrpSpPr>
                  <p:nvPr/>
                </p:nvGrpSpPr>
                <p:grpSpPr bwMode="auto">
                  <a:xfrm>
                    <a:off x="1536" y="3049"/>
                    <a:ext cx="531" cy="395"/>
                    <a:chOff x="1536" y="3049"/>
                    <a:chExt cx="531" cy="395"/>
                  </a:xfrm>
                </p:grpSpPr>
                <p:sp>
                  <p:nvSpPr>
                    <p:cNvPr id="81939" name="Rectangle 12"/>
                    <p:cNvSpPr>
                      <a:spLocks noChangeArrowheads="1"/>
                    </p:cNvSpPr>
                    <p:nvPr/>
                  </p:nvSpPr>
                  <p:spPr bwMode="auto">
                    <a:xfrm>
                      <a:off x="1996" y="3080"/>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r>
                        <a:rPr lang="en-US" altLang="en-US" sz="1100" baseline="0">
                          <a:solidFill>
                            <a:srgbClr val="000000"/>
                          </a:solidFill>
                          <a:latin typeface="Arial" pitchFamily="34" charset="0"/>
                        </a:rPr>
                        <a:t>1</a:t>
                      </a:r>
                      <a:endParaRPr lang="en-US" altLang="en-US" baseline="0">
                        <a:latin typeface="Arial Narrow" pitchFamily="34" charset="0"/>
                      </a:endParaRPr>
                    </a:p>
                  </p:txBody>
                </p:sp>
                <p:sp>
                  <p:nvSpPr>
                    <p:cNvPr id="81940" name="Line 13"/>
                    <p:cNvSpPr>
                      <a:spLocks noChangeShapeType="1"/>
                    </p:cNvSpPr>
                    <p:nvPr/>
                  </p:nvSpPr>
                  <p:spPr bwMode="auto">
                    <a:xfrm>
                      <a:off x="1881" y="3188"/>
                      <a:ext cx="186"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81941" name="Rectangle 14"/>
                    <p:cNvSpPr>
                      <a:spLocks noChangeArrowheads="1"/>
                    </p:cNvSpPr>
                    <p:nvPr/>
                  </p:nvSpPr>
                  <p:spPr bwMode="auto">
                    <a:xfrm>
                      <a:off x="1992" y="3338"/>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r>
                        <a:rPr lang="en-US" altLang="en-US" sz="1100" baseline="0">
                          <a:solidFill>
                            <a:srgbClr val="000000"/>
                          </a:solidFill>
                          <a:latin typeface="Arial" pitchFamily="34" charset="0"/>
                        </a:rPr>
                        <a:t>1</a:t>
                      </a:r>
                      <a:endParaRPr lang="en-US" altLang="en-US" baseline="0">
                        <a:latin typeface="Arial Narrow" pitchFamily="34" charset="0"/>
                      </a:endParaRPr>
                    </a:p>
                  </p:txBody>
                </p:sp>
                <p:sp>
                  <p:nvSpPr>
                    <p:cNvPr id="81942" name="Rectangle 15"/>
                    <p:cNvSpPr>
                      <a:spLocks noChangeArrowheads="1"/>
                    </p:cNvSpPr>
                    <p:nvPr/>
                  </p:nvSpPr>
                  <p:spPr bwMode="auto">
                    <a:xfrm>
                      <a:off x="1536" y="3049"/>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r>
                        <a:rPr lang="en-US" altLang="en-US" sz="2200" baseline="0">
                          <a:solidFill>
                            <a:srgbClr val="000000"/>
                          </a:solidFill>
                          <a:latin typeface="Arial" pitchFamily="34" charset="0"/>
                        </a:rPr>
                        <a:t>ˆ</a:t>
                      </a:r>
                      <a:endParaRPr lang="en-US" altLang="en-US" baseline="0">
                        <a:latin typeface="Arial Narrow" pitchFamily="34" charset="0"/>
                      </a:endParaRPr>
                    </a:p>
                  </p:txBody>
                </p:sp>
                <p:sp>
                  <p:nvSpPr>
                    <p:cNvPr id="81943" name="Rectangle 16"/>
                    <p:cNvSpPr>
                      <a:spLocks noChangeArrowheads="1"/>
                    </p:cNvSpPr>
                    <p:nvPr/>
                  </p:nvSpPr>
                  <p:spPr bwMode="auto">
                    <a:xfrm>
                      <a:off x="1726" y="3053"/>
                      <a:ext cx="9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r>
                        <a:rPr lang="en-US" altLang="en-US" sz="2200" b="1" baseline="0">
                          <a:solidFill>
                            <a:srgbClr val="000000"/>
                          </a:solidFill>
                          <a:latin typeface="Symbol" pitchFamily="18" charset="2"/>
                        </a:rPr>
                        <a:t>=</a:t>
                      </a:r>
                      <a:endParaRPr lang="en-US" altLang="en-US" baseline="0">
                        <a:latin typeface="Arial Narrow" pitchFamily="34" charset="0"/>
                      </a:endParaRPr>
                    </a:p>
                  </p:txBody>
                </p:sp>
              </p:grpSp>
            </p:grpSp>
            <p:sp>
              <p:nvSpPr>
                <p:cNvPr id="81935" name="Rectangle 17"/>
                <p:cNvSpPr>
                  <a:spLocks noChangeArrowheads="1"/>
                </p:cNvSpPr>
                <p:nvPr/>
              </p:nvSpPr>
              <p:spPr bwMode="auto">
                <a:xfrm>
                  <a:off x="1513" y="3070"/>
                  <a:ext cx="9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r>
                    <a:rPr lang="en-US" altLang="en-US" sz="2200" baseline="0">
                      <a:solidFill>
                        <a:srgbClr val="000000"/>
                      </a:solidFill>
                      <a:latin typeface="Arial" pitchFamily="34" charset="0"/>
                    </a:rPr>
                    <a:t>p</a:t>
                  </a:r>
                  <a:endParaRPr lang="en-US" altLang="en-US" baseline="0">
                    <a:latin typeface="Arial Narrow" pitchFamily="34" charset="0"/>
                  </a:endParaRPr>
                </a:p>
              </p:txBody>
            </p:sp>
          </p:grpSp>
          <p:sp>
            <p:nvSpPr>
              <p:cNvPr id="81933" name="Rectangle 18"/>
              <p:cNvSpPr>
                <a:spLocks noChangeArrowheads="1"/>
              </p:cNvSpPr>
              <p:nvPr/>
            </p:nvSpPr>
            <p:spPr bwMode="auto">
              <a:xfrm>
                <a:off x="1615" y="3197"/>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r>
                  <a:rPr lang="en-US" altLang="en-US" sz="1100" baseline="0">
                    <a:solidFill>
                      <a:srgbClr val="000000"/>
                    </a:solidFill>
                    <a:latin typeface="Arial" pitchFamily="34" charset="0"/>
                  </a:rPr>
                  <a:t>1</a:t>
                </a:r>
                <a:endParaRPr lang="en-US" altLang="en-US" baseline="0">
                  <a:latin typeface="Arial Narrow" pitchFamily="34" charset="0"/>
                </a:endParaRPr>
              </a:p>
            </p:txBody>
          </p:sp>
        </p:grpSp>
      </p:grpSp>
      <p:grpSp>
        <p:nvGrpSpPr>
          <p:cNvPr id="7" name="Group 22"/>
          <p:cNvGrpSpPr>
            <a:grpSpLocks/>
          </p:cNvGrpSpPr>
          <p:nvPr/>
        </p:nvGrpSpPr>
        <p:grpSpPr bwMode="auto">
          <a:xfrm>
            <a:off x="5138117" y="3356992"/>
            <a:ext cx="2962275" cy="2292350"/>
            <a:chOff x="3408" y="2736"/>
            <a:chExt cx="1866" cy="1444"/>
          </a:xfrm>
        </p:grpSpPr>
        <p:sp>
          <p:nvSpPr>
            <p:cNvPr id="540677" name="Text Box 5"/>
            <p:cNvSpPr txBox="1">
              <a:spLocks noChangeArrowheads="1"/>
            </p:cNvSpPr>
            <p:nvPr/>
          </p:nvSpPr>
          <p:spPr bwMode="auto">
            <a:xfrm>
              <a:off x="3408" y="2736"/>
              <a:ext cx="1866" cy="1444"/>
            </a:xfrm>
            <a:prstGeom prst="rect">
              <a:avLst/>
            </a:prstGeom>
            <a:solidFill>
              <a:schemeClr val="accent2">
                <a:lumMod val="20000"/>
                <a:lumOff val="80000"/>
              </a:schemeClr>
            </a:solidFill>
            <a:ln w="9525">
              <a:solidFill>
                <a:schemeClr val="tx1"/>
              </a:solidFill>
              <a:miter lim="800000"/>
              <a:headEnd/>
              <a:tailEnd/>
            </a:ln>
            <a:effectLst>
              <a:outerShdw dist="162639" dir="3080412" algn="ctr" rotWithShape="0">
                <a:srgbClr val="6600CC"/>
              </a:outerShdw>
            </a:effectLst>
          </p:spPr>
          <p:txBody>
            <a:bodyPr wrap="none">
              <a:spAutoFit/>
            </a:bodyPr>
            <a:lstStyle/>
            <a:p>
              <a:pPr>
                <a:defRPr/>
              </a:pPr>
              <a:r>
                <a:rPr lang="en-US" b="1" baseline="0" dirty="0">
                  <a:latin typeface="Arial Narrow" charset="0"/>
                  <a:ea typeface="ＭＳ Ｐゴシック" charset="-128"/>
                </a:rPr>
                <a:t>Sample 2</a:t>
              </a:r>
            </a:p>
            <a:p>
              <a:pPr>
                <a:defRPr/>
              </a:pPr>
              <a:r>
                <a:rPr lang="en-US" baseline="0" dirty="0">
                  <a:latin typeface="Arial Narrow" charset="0"/>
                  <a:ea typeface="ＭＳ Ｐゴシック" charset="-128"/>
                </a:rPr>
                <a:t>Sample size  n</a:t>
              </a:r>
              <a:r>
                <a:rPr lang="en-US" dirty="0">
                  <a:latin typeface="Arial Narrow" charset="0"/>
                  <a:ea typeface="ＭＳ Ｐゴシック" charset="-128"/>
                </a:rPr>
                <a:t>2</a:t>
              </a:r>
              <a:endParaRPr lang="en-US" u="sng" baseline="0" dirty="0">
                <a:latin typeface="Arial Narrow" charset="0"/>
                <a:ea typeface="ＭＳ Ｐゴシック" charset="-128"/>
              </a:endParaRPr>
            </a:p>
            <a:p>
              <a:pPr>
                <a:defRPr/>
              </a:pPr>
              <a:r>
                <a:rPr lang="en-US" baseline="0" dirty="0">
                  <a:latin typeface="Arial Narrow" charset="0"/>
                  <a:ea typeface="ＭＳ Ｐゴシック" charset="-128"/>
                </a:rPr>
                <a:t>Number of successes  x</a:t>
              </a:r>
              <a:r>
                <a:rPr lang="en-US" dirty="0">
                  <a:latin typeface="Arial Narrow" charset="0"/>
                  <a:ea typeface="ＭＳ Ｐゴシック" charset="-128"/>
                </a:rPr>
                <a:t>2</a:t>
              </a:r>
              <a:endParaRPr lang="en-US" baseline="0" dirty="0">
                <a:latin typeface="Arial Narrow" charset="0"/>
                <a:ea typeface="ＭＳ Ｐゴシック" charset="-128"/>
              </a:endParaRPr>
            </a:p>
            <a:p>
              <a:pPr>
                <a:defRPr/>
              </a:pPr>
              <a:r>
                <a:rPr lang="en-US" baseline="0" dirty="0">
                  <a:latin typeface="Arial Narrow" charset="0"/>
                  <a:ea typeface="ＭＳ Ｐゴシック" charset="-128"/>
                </a:rPr>
                <a:t>Sample proportion</a:t>
              </a:r>
            </a:p>
            <a:p>
              <a:pPr>
                <a:defRPr/>
              </a:pPr>
              <a:endParaRPr lang="en-US" baseline="0" dirty="0">
                <a:latin typeface="Arial Narrow" charset="0"/>
                <a:ea typeface="ＭＳ Ｐゴシック" charset="-128"/>
              </a:endParaRPr>
            </a:p>
            <a:p>
              <a:pPr>
                <a:defRPr/>
              </a:pPr>
              <a:endParaRPr lang="en-US" baseline="0" dirty="0">
                <a:latin typeface="Arial Narrow" charset="0"/>
                <a:ea typeface="ＭＳ Ｐゴシック" charset="-128"/>
              </a:endParaRPr>
            </a:p>
          </p:txBody>
        </p:sp>
        <p:graphicFrame>
          <p:nvGraphicFramePr>
            <p:cNvPr id="81929" name="Object 19"/>
            <p:cNvGraphicFramePr>
              <a:graphicFrameLocks noChangeAspect="1"/>
            </p:cNvGraphicFramePr>
            <p:nvPr/>
          </p:nvGraphicFramePr>
          <p:xfrm>
            <a:off x="4032" y="3648"/>
            <a:ext cx="641" cy="520"/>
          </p:xfrm>
          <a:graphic>
            <a:graphicData uri="http://schemas.openxmlformats.org/presentationml/2006/ole">
              <mc:AlternateContent xmlns:mc="http://schemas.openxmlformats.org/markup-compatibility/2006">
                <mc:Choice xmlns:v="urn:schemas-microsoft-com:vml" Requires="v">
                  <p:oleObj spid="_x0000_s82082" name="Equation" r:id="rId5" imgW="469696" imgH="380835" progId="Equation.3">
                    <p:embed/>
                  </p:oleObj>
                </mc:Choice>
                <mc:Fallback>
                  <p:oleObj name="Equation" r:id="rId5" imgW="469696" imgH="380835" progId="Equation.3">
                    <p:embed/>
                    <p:pic>
                      <p:nvPicPr>
                        <p:cNvPr id="0" name="Picture 1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2" y="3648"/>
                          <a:ext cx="641" cy="52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
        <p:nvSpPr>
          <p:cNvPr id="2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60</a:t>
            </a:fld>
            <a:endParaRPr lang="en-AU" altLang="en-US" sz="1400" b="1" baseline="0" dirty="0">
              <a:latin typeface="Trebuchet MS"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605" name="Rectangle 3"/>
              <p:cNvSpPr>
                <a:spLocks noGrp="1" noChangeArrowheads="1"/>
              </p:cNvSpPr>
              <p:nvPr>
                <p:ph type="title"/>
              </p:nvPr>
            </p:nvSpPr>
            <p:spPr>
              <a:xfrm>
                <a:off x="540732" y="692696"/>
                <a:ext cx="8229600" cy="864096"/>
              </a:xfrm>
            </p:spPr>
            <p:txBody>
              <a:bodyPr vert="horz" lIns="91440" tIns="45720" rIns="91440" bIns="45720" rtlCol="0" anchor="ctr">
                <a:noAutofit/>
              </a:bodyPr>
              <a:lstStyle/>
              <a:p>
                <a:pPr algn="just"/>
                <a:r>
                  <a:rPr lang="en-AU" sz="3200" cap="none" dirty="0">
                    <a:solidFill>
                      <a:srgbClr val="EA0088"/>
                    </a:solidFill>
                    <a:latin typeface="Trebuchet MS" panose="020B0603020202020204" pitchFamily="34" charset="0"/>
                  </a:rPr>
                  <a:t>Sampling distribution of the difference between two sample proportions, </a:t>
                </a:r>
                <a14:m>
                  <m:oMath xmlns:m="http://schemas.openxmlformats.org/officeDocument/2006/math">
                    <m:sSub>
                      <m:sSubPr>
                        <m:ctrlPr>
                          <a:rPr lang="ar-AE" altLang="en-US" sz="3200" i="1">
                            <a:solidFill>
                              <a:srgbClr val="EA0088"/>
                            </a:solidFill>
                            <a:latin typeface="Cambria Math" panose="02040503050406030204" pitchFamily="18" charset="0"/>
                          </a:rPr>
                        </m:ctrlPr>
                      </m:sSubPr>
                      <m:e>
                        <m:acc>
                          <m:accPr>
                            <m:chr m:val="̂"/>
                            <m:ctrlPr>
                              <a:rPr lang="ar-AE" altLang="en-US" sz="3200" i="1">
                                <a:solidFill>
                                  <a:srgbClr val="EA0088"/>
                                </a:solidFill>
                                <a:latin typeface="Cambria Math" panose="02040503050406030204" pitchFamily="18" charset="0"/>
                              </a:rPr>
                            </m:ctrlPr>
                          </m:accPr>
                          <m:e>
                            <m:r>
                              <a:rPr lang="ar-AE" altLang="en-US" sz="3200" b="0" i="1" smtClean="0">
                                <a:solidFill>
                                  <a:srgbClr val="EA0088"/>
                                </a:solidFill>
                                <a:latin typeface="Cambria Math"/>
                              </a:rPr>
                              <m:t> </m:t>
                            </m:r>
                            <m:r>
                              <a:rPr lang="en-AU" altLang="en-US" sz="3200" i="1">
                                <a:solidFill>
                                  <a:srgbClr val="EA0088"/>
                                </a:solidFill>
                                <a:latin typeface="Cambria Math"/>
                              </a:rPr>
                              <m:t>𝑝</m:t>
                            </m:r>
                          </m:e>
                        </m:acc>
                      </m:e>
                      <m:sub>
                        <m:r>
                          <a:rPr lang="ar-AE" altLang="en-US" sz="3200" i="1">
                            <a:solidFill>
                              <a:srgbClr val="EA0088"/>
                            </a:solidFill>
                            <a:latin typeface="Cambria Math"/>
                          </a:rPr>
                          <m:t>1</m:t>
                        </m:r>
                      </m:sub>
                    </m:sSub>
                  </m:oMath>
                </a14:m>
                <a:r>
                  <a:rPr lang="en-AU" altLang="en-US" sz="3200" dirty="0">
                    <a:solidFill>
                      <a:srgbClr val="EA0088"/>
                    </a:solidFill>
                    <a:latin typeface="Trebuchet MS" panose="020B0603020202020204" pitchFamily="34" charset="0"/>
                  </a:rPr>
                  <a:t> </a:t>
                </a:r>
                <a:r>
                  <a:rPr lang="en-AU" altLang="en-US" sz="3200" b="1" dirty="0">
                    <a:solidFill>
                      <a:srgbClr val="EA0088"/>
                    </a:solidFill>
                    <a:latin typeface="Trebuchet MS" panose="020B0603020202020204" pitchFamily="34" charset="0"/>
                    <a:sym typeface="Symbol" panose="05050102010706020507" pitchFamily="18" charset="2"/>
                  </a:rPr>
                  <a:t></a:t>
                </a:r>
                <a:r>
                  <a:rPr lang="ar-AE" altLang="en-US" sz="3200" dirty="0">
                    <a:solidFill>
                      <a:srgbClr val="EA0088"/>
                    </a:solidFill>
                    <a:latin typeface="Trebuchet MS" panose="020B0603020202020204" pitchFamily="34" charset="0"/>
                  </a:rPr>
                  <a:t> </a:t>
                </a:r>
                <a14:m>
                  <m:oMath xmlns:m="http://schemas.openxmlformats.org/officeDocument/2006/math">
                    <m:sSub>
                      <m:sSubPr>
                        <m:ctrlPr>
                          <a:rPr lang="ar-AE" altLang="en-US" sz="3200" i="1">
                            <a:solidFill>
                              <a:srgbClr val="EA0088"/>
                            </a:solidFill>
                            <a:latin typeface="Cambria Math" panose="02040503050406030204" pitchFamily="18" charset="0"/>
                          </a:rPr>
                        </m:ctrlPr>
                      </m:sSubPr>
                      <m:e>
                        <m:acc>
                          <m:accPr>
                            <m:chr m:val="̂"/>
                            <m:ctrlPr>
                              <a:rPr lang="ar-AE" altLang="en-US" sz="3200" i="1">
                                <a:solidFill>
                                  <a:srgbClr val="EA0088"/>
                                </a:solidFill>
                                <a:latin typeface="Cambria Math" panose="02040503050406030204" pitchFamily="18" charset="0"/>
                              </a:rPr>
                            </m:ctrlPr>
                          </m:accPr>
                          <m:e>
                            <m:r>
                              <a:rPr lang="en-AU" altLang="en-US" sz="3200" i="1">
                                <a:solidFill>
                                  <a:srgbClr val="EA0088"/>
                                </a:solidFill>
                                <a:latin typeface="Cambria Math"/>
                              </a:rPr>
                              <m:t>𝑝</m:t>
                            </m:r>
                          </m:e>
                        </m:acc>
                      </m:e>
                      <m:sub>
                        <m:r>
                          <a:rPr lang="ar-AE" altLang="en-US" sz="3200" i="1">
                            <a:solidFill>
                              <a:srgbClr val="EA0088"/>
                            </a:solidFill>
                            <a:latin typeface="Cambria Math"/>
                          </a:rPr>
                          <m:t>2</m:t>
                        </m:r>
                      </m:sub>
                    </m:sSub>
                  </m:oMath>
                </a14:m>
                <a:br>
                  <a:rPr lang="en-AU" altLang="en-US" sz="3200" i="1" dirty="0">
                    <a:solidFill>
                      <a:srgbClr val="EA0088"/>
                    </a:solidFill>
                    <a:latin typeface="Cambria Math"/>
                  </a:rPr>
                </a:br>
                <a:r>
                  <a:rPr lang="ar-AE" sz="3200" cap="none" dirty="0">
                    <a:solidFill>
                      <a:srgbClr val="EA0088"/>
                    </a:solidFill>
                    <a:latin typeface="Trebuchet MS" panose="020B0603020202020204" pitchFamily="34" charset="0"/>
                  </a:rPr>
                  <a:t>	</a:t>
                </a:r>
                <a:endParaRPr sz="3200" cap="none" dirty="0">
                  <a:solidFill>
                    <a:srgbClr val="EA0088"/>
                  </a:solidFill>
                  <a:latin typeface="Trebuchet MS" panose="020B0603020202020204" pitchFamily="34" charset="0"/>
                </a:endParaRPr>
              </a:p>
            </p:txBody>
          </p:sp>
        </mc:Choice>
        <mc:Fallback xmlns="">
          <p:sp>
            <p:nvSpPr>
              <p:cNvPr id="25605" name="Rectangle 3"/>
              <p:cNvSpPr>
                <a:spLocks noGrp="1" noRot="1" noChangeAspect="1" noMove="1" noResize="1" noEditPoints="1" noAdjustHandles="1" noChangeArrowheads="1" noChangeShapeType="1" noTextEdit="1"/>
              </p:cNvSpPr>
              <p:nvPr>
                <p:ph type="title"/>
              </p:nvPr>
            </p:nvSpPr>
            <p:spPr>
              <a:xfrm>
                <a:off x="540732" y="692696"/>
                <a:ext cx="8229600" cy="864096"/>
              </a:xfrm>
              <a:blipFill rotWithShape="0">
                <a:blip r:embed="rId3"/>
                <a:stretch>
                  <a:fillRect l="-1926" t="-49645" r="-1852" b="-7092"/>
                </a:stretch>
              </a:blipFill>
            </p:spPr>
            <p:txBody>
              <a:bodyPr/>
              <a:lstStyle/>
              <a:p>
                <a:r>
                  <a:rPr lang="en-AU">
                    <a:noFill/>
                  </a:rPr>
                  <a:t> </a:t>
                </a:r>
              </a:p>
            </p:txBody>
          </p:sp>
        </mc:Fallback>
      </mc:AlternateContent>
      <p:sp>
        <p:nvSpPr>
          <p:cNvPr id="2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61</a:t>
            </a:fld>
            <a:endParaRPr lang="en-AU" altLang="en-US" sz="1400" b="1" baseline="0" dirty="0">
              <a:latin typeface="Trebuchet MS" pitchFamily="34" charset="0"/>
            </a:endParaRPr>
          </a:p>
        </p:txBody>
      </p:sp>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999" y="1884363"/>
            <a:ext cx="8707065" cy="3696216"/>
          </a:xfrm>
          <a:prstGeom prst="rect">
            <a:avLst/>
          </a:prstGeom>
        </p:spPr>
      </p:pic>
    </p:spTree>
    <p:extLst>
      <p:ext uri="{BB962C8B-B14F-4D97-AF65-F5344CB8AC3E}">
        <p14:creationId xmlns:p14="http://schemas.microsoft.com/office/powerpoint/2010/main" val="40162495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3969" name="Rectangle 2"/>
              <p:cNvSpPr>
                <a:spLocks noGrp="1" noChangeArrowheads="1"/>
              </p:cNvSpPr>
              <p:nvPr>
                <p:ph idx="1"/>
              </p:nvPr>
            </p:nvSpPr>
            <p:spPr>
              <a:xfrm>
                <a:off x="184841" y="1371600"/>
                <a:ext cx="8640960" cy="2819400"/>
              </a:xfrm>
            </p:spPr>
            <p:txBody>
              <a:bodyPr/>
              <a:lstStyle/>
              <a:p>
                <a:pPr algn="just"/>
                <a:r>
                  <a:rPr lang="en-US" altLang="en-US" sz="2400" dirty="0">
                    <a:latin typeface="Trebuchet MS"/>
                    <a:cs typeface="Trebuchet MS"/>
                  </a:rPr>
                  <a:t>The statistic </a:t>
                </a:r>
                <a14:m>
                  <m:oMath xmlns:m="http://schemas.openxmlformats.org/officeDocument/2006/math">
                    <m:sSub>
                      <m:sSubPr>
                        <m:ctrlPr>
                          <a:rPr lang="en-US" altLang="en-US" sz="2400" i="1">
                            <a:latin typeface="Cambria Math" panose="02040503050406030204" pitchFamily="18" charset="0"/>
                          </a:rPr>
                        </m:ctrlPr>
                      </m:sSubPr>
                      <m:e>
                        <m:acc>
                          <m:accPr>
                            <m:chr m:val="̂"/>
                            <m:ctrlPr>
                              <a:rPr lang="en-US" altLang="en-US" sz="2400" i="1">
                                <a:latin typeface="Cambria Math" panose="02040503050406030204" pitchFamily="18" charset="0"/>
                              </a:rPr>
                            </m:ctrlPr>
                          </m:accPr>
                          <m:e>
                            <m:r>
                              <a:rPr lang="en-AU" altLang="en-US" sz="2400" i="1">
                                <a:latin typeface="Cambria Math"/>
                              </a:rPr>
                              <m:t>𝑝</m:t>
                            </m:r>
                          </m:e>
                        </m:acc>
                      </m:e>
                      <m:sub>
                        <m:r>
                          <a:rPr lang="en-AU" altLang="en-US" sz="2400" i="1">
                            <a:latin typeface="Cambria Math"/>
                          </a:rPr>
                          <m:t>1</m:t>
                        </m:r>
                      </m:sub>
                    </m:sSub>
                  </m:oMath>
                </a14:m>
                <a:r>
                  <a:rPr lang="en-US" altLang="en-US" sz="2400" dirty="0">
                    <a:latin typeface="Trebuchet MS" panose="020B0603020202020204" pitchFamily="34" charset="0"/>
                  </a:rPr>
                  <a:t>- </a:t>
                </a:r>
                <a14:m>
                  <m:oMath xmlns:m="http://schemas.openxmlformats.org/officeDocument/2006/math">
                    <m:sSub>
                      <m:sSubPr>
                        <m:ctrlPr>
                          <a:rPr lang="en-US" altLang="en-US" sz="2400" i="1">
                            <a:latin typeface="Cambria Math" panose="02040503050406030204" pitchFamily="18" charset="0"/>
                          </a:rPr>
                        </m:ctrlPr>
                      </m:sSubPr>
                      <m:e>
                        <m:acc>
                          <m:accPr>
                            <m:chr m:val="̂"/>
                            <m:ctrlPr>
                              <a:rPr lang="en-US" altLang="en-US" sz="2400" i="1">
                                <a:latin typeface="Cambria Math" panose="02040503050406030204" pitchFamily="18" charset="0"/>
                              </a:rPr>
                            </m:ctrlPr>
                          </m:accPr>
                          <m:e>
                            <m:r>
                              <a:rPr lang="en-AU" altLang="en-US" sz="2400" i="1">
                                <a:latin typeface="Cambria Math"/>
                              </a:rPr>
                              <m:t>𝑝</m:t>
                            </m:r>
                          </m:e>
                        </m:acc>
                      </m:e>
                      <m:sub>
                        <m:r>
                          <a:rPr lang="en-AU" altLang="en-US" sz="2400" i="1">
                            <a:latin typeface="Cambria Math"/>
                          </a:rPr>
                          <m:t>2</m:t>
                        </m:r>
                      </m:sub>
                    </m:sSub>
                  </m:oMath>
                </a14:m>
                <a:r>
                  <a:rPr lang="en-US" altLang="en-US" sz="2400" dirty="0">
                    <a:latin typeface="Trebuchet MS"/>
                    <a:cs typeface="Trebuchet MS"/>
                  </a:rPr>
                  <a:t> is approximately normally distributed</a:t>
                </a:r>
                <a:r>
                  <a:rPr lang="en-US" altLang="en-US" sz="2400" b="1" dirty="0">
                    <a:latin typeface="Trebuchet MS"/>
                    <a:cs typeface="Trebuchet MS"/>
                  </a:rPr>
                  <a:t> </a:t>
                </a:r>
                <a:r>
                  <a:rPr lang="en-US" altLang="en-US" sz="2400" i="1" dirty="0">
                    <a:latin typeface="Trebuchet MS"/>
                    <a:cs typeface="Trebuchet MS"/>
                  </a:rPr>
                  <a:t>if</a:t>
                </a:r>
                <a:r>
                  <a:rPr lang="en-US" altLang="en-US" sz="2400" dirty="0">
                    <a:latin typeface="Trebuchet MS"/>
                    <a:cs typeface="Trebuchet MS"/>
                  </a:rPr>
                  <a:t> n</a:t>
                </a:r>
                <a:r>
                  <a:rPr lang="en-US" altLang="en-US" sz="2400" baseline="-25000" dirty="0">
                    <a:latin typeface="Trebuchet MS"/>
                    <a:cs typeface="Trebuchet MS"/>
                  </a:rPr>
                  <a:t>1</a:t>
                </a:r>
                <a:r>
                  <a:rPr lang="en-US" altLang="en-US" sz="2400" dirty="0">
                    <a:latin typeface="Trebuchet MS"/>
                    <a:cs typeface="Trebuchet MS"/>
                  </a:rPr>
                  <a:t>p</a:t>
                </a:r>
                <a:r>
                  <a:rPr lang="en-US" altLang="en-US" sz="2400" baseline="-25000" dirty="0">
                    <a:latin typeface="Trebuchet MS"/>
                    <a:cs typeface="Trebuchet MS"/>
                  </a:rPr>
                  <a:t>1</a:t>
                </a:r>
                <a:r>
                  <a:rPr lang="en-US" altLang="en-US" sz="2400" dirty="0">
                    <a:latin typeface="Trebuchet MS"/>
                    <a:cs typeface="Trebuchet MS"/>
                  </a:rPr>
                  <a:t>,</a:t>
                </a:r>
                <a:r>
                  <a:rPr lang="en-US" altLang="en-US" sz="2400" baseline="-25000" dirty="0">
                    <a:latin typeface="Trebuchet MS"/>
                    <a:cs typeface="Trebuchet MS"/>
                  </a:rPr>
                  <a:t> </a:t>
                </a:r>
                <a:r>
                  <a:rPr lang="en-US" altLang="en-US" sz="2400" dirty="0">
                    <a:latin typeface="Trebuchet MS"/>
                    <a:cs typeface="Trebuchet MS"/>
                  </a:rPr>
                  <a:t>n</a:t>
                </a:r>
                <a:r>
                  <a:rPr lang="en-US" altLang="en-US" sz="2400" baseline="-25000" dirty="0">
                    <a:latin typeface="Trebuchet MS"/>
                    <a:cs typeface="Trebuchet MS"/>
                  </a:rPr>
                  <a:t>1</a:t>
                </a:r>
                <a:r>
                  <a:rPr lang="en-US" altLang="en-US" sz="2400" dirty="0">
                    <a:latin typeface="Trebuchet MS"/>
                    <a:cs typeface="Trebuchet MS"/>
                  </a:rPr>
                  <a:t>q</a:t>
                </a:r>
                <a:r>
                  <a:rPr lang="en-US" altLang="en-US" sz="2400" baseline="-25000" dirty="0">
                    <a:latin typeface="Trebuchet MS"/>
                    <a:cs typeface="Trebuchet MS"/>
                  </a:rPr>
                  <a:t>1</a:t>
                </a:r>
                <a:r>
                  <a:rPr lang="en-US" altLang="en-US" sz="2400" dirty="0">
                    <a:latin typeface="Trebuchet MS"/>
                    <a:cs typeface="Trebuchet MS"/>
                  </a:rPr>
                  <a:t>, n</a:t>
                </a:r>
                <a:r>
                  <a:rPr lang="en-US" altLang="en-US" sz="2400" baseline="-25000" dirty="0">
                    <a:latin typeface="Trebuchet MS"/>
                    <a:cs typeface="Trebuchet MS"/>
                  </a:rPr>
                  <a:t>2</a:t>
                </a:r>
                <a:r>
                  <a:rPr lang="en-US" altLang="en-US" sz="2400" dirty="0">
                    <a:latin typeface="Trebuchet MS"/>
                    <a:cs typeface="Trebuchet MS"/>
                  </a:rPr>
                  <a:t>p</a:t>
                </a:r>
                <a:r>
                  <a:rPr lang="en-US" altLang="en-US" sz="2400" baseline="-25000" dirty="0">
                    <a:latin typeface="Trebuchet MS"/>
                    <a:cs typeface="Trebuchet MS"/>
                  </a:rPr>
                  <a:t>2</a:t>
                </a:r>
                <a:r>
                  <a:rPr lang="en-US" altLang="en-US" sz="2400" dirty="0">
                    <a:latin typeface="Trebuchet MS"/>
                    <a:cs typeface="Trebuchet MS"/>
                  </a:rPr>
                  <a:t>, n</a:t>
                </a:r>
                <a:r>
                  <a:rPr lang="en-US" altLang="en-US" sz="2400" baseline="-25000" dirty="0">
                    <a:latin typeface="Trebuchet MS"/>
                    <a:cs typeface="Trebuchet MS"/>
                  </a:rPr>
                  <a:t>2</a:t>
                </a:r>
                <a:r>
                  <a:rPr lang="en-US" altLang="en-US" sz="2400" dirty="0">
                    <a:latin typeface="Trebuchet MS"/>
                    <a:cs typeface="Trebuchet MS"/>
                  </a:rPr>
                  <a:t>q</a:t>
                </a:r>
                <a:r>
                  <a:rPr lang="en-US" altLang="en-US" sz="2400" baseline="-25000" dirty="0">
                    <a:latin typeface="Trebuchet MS"/>
                    <a:cs typeface="Trebuchet MS"/>
                  </a:rPr>
                  <a:t>2</a:t>
                </a:r>
                <a:r>
                  <a:rPr lang="en-US" altLang="en-US" sz="2400" dirty="0">
                    <a:latin typeface="Trebuchet MS"/>
                    <a:cs typeface="Trebuchet MS"/>
                  </a:rPr>
                  <a:t> are all equal to or greater than 5.</a:t>
                </a:r>
              </a:p>
              <a:p>
                <a:pPr algn="just"/>
                <a:r>
                  <a:rPr lang="en-US" altLang="en-US" sz="2400" dirty="0">
                    <a:latin typeface="Trebuchet MS"/>
                    <a:cs typeface="Trebuchet MS"/>
                  </a:rPr>
                  <a:t>The mean of </a:t>
                </a:r>
                <a14:m>
                  <m:oMath xmlns:m="http://schemas.openxmlformats.org/officeDocument/2006/math">
                    <m:sSub>
                      <m:sSubPr>
                        <m:ctrlPr>
                          <a:rPr lang="en-US" altLang="en-US" sz="2400" i="1">
                            <a:latin typeface="Cambria Math" panose="02040503050406030204" pitchFamily="18" charset="0"/>
                          </a:rPr>
                        </m:ctrlPr>
                      </m:sSubPr>
                      <m:e>
                        <m:acc>
                          <m:accPr>
                            <m:chr m:val="̂"/>
                            <m:ctrlPr>
                              <a:rPr lang="en-US" altLang="en-US" sz="2400" i="1">
                                <a:latin typeface="Cambria Math" panose="02040503050406030204" pitchFamily="18" charset="0"/>
                              </a:rPr>
                            </m:ctrlPr>
                          </m:accPr>
                          <m:e>
                            <m:r>
                              <a:rPr lang="en-AU" altLang="en-US" sz="2400" i="1">
                                <a:latin typeface="Cambria Math"/>
                              </a:rPr>
                              <m:t>𝑝</m:t>
                            </m:r>
                          </m:e>
                        </m:acc>
                      </m:e>
                      <m:sub>
                        <m:r>
                          <a:rPr lang="en-AU" altLang="en-US" sz="2400" i="1">
                            <a:latin typeface="Cambria Math"/>
                          </a:rPr>
                          <m:t>1</m:t>
                        </m:r>
                      </m:sub>
                    </m:sSub>
                  </m:oMath>
                </a14:m>
                <a:r>
                  <a:rPr lang="en-US" altLang="en-US" sz="2400" dirty="0">
                    <a:latin typeface="Trebuchet MS" panose="020B0603020202020204" pitchFamily="34" charset="0"/>
                  </a:rPr>
                  <a:t>- </a:t>
                </a:r>
                <a14:m>
                  <m:oMath xmlns:m="http://schemas.openxmlformats.org/officeDocument/2006/math">
                    <m:sSub>
                      <m:sSubPr>
                        <m:ctrlPr>
                          <a:rPr lang="en-US" altLang="en-US" sz="2400" i="1">
                            <a:latin typeface="Cambria Math" panose="02040503050406030204" pitchFamily="18" charset="0"/>
                          </a:rPr>
                        </m:ctrlPr>
                      </m:sSubPr>
                      <m:e>
                        <m:acc>
                          <m:accPr>
                            <m:chr m:val="̂"/>
                            <m:ctrlPr>
                              <a:rPr lang="en-US" altLang="en-US" sz="2400" i="1">
                                <a:latin typeface="Cambria Math" panose="02040503050406030204" pitchFamily="18" charset="0"/>
                              </a:rPr>
                            </m:ctrlPr>
                          </m:accPr>
                          <m:e>
                            <m:r>
                              <a:rPr lang="en-AU" altLang="en-US" sz="2400" i="1">
                                <a:latin typeface="Cambria Math"/>
                              </a:rPr>
                              <m:t>𝑝</m:t>
                            </m:r>
                          </m:e>
                        </m:acc>
                      </m:e>
                      <m:sub>
                        <m:r>
                          <a:rPr lang="en-AU" altLang="en-US" sz="2400" i="1">
                            <a:latin typeface="Cambria Math"/>
                          </a:rPr>
                          <m:t>2</m:t>
                        </m:r>
                      </m:sub>
                    </m:sSub>
                  </m:oMath>
                </a14:m>
                <a:r>
                  <a:rPr lang="en-US" altLang="en-US" sz="2400" dirty="0">
                    <a:latin typeface="Trebuchet MS"/>
                    <a:cs typeface="Trebuchet MS"/>
                  </a:rPr>
                  <a:t> is p</a:t>
                </a:r>
                <a:r>
                  <a:rPr lang="en-US" altLang="en-US" sz="2400" baseline="-25000" dirty="0">
                    <a:latin typeface="Trebuchet MS"/>
                    <a:cs typeface="Trebuchet MS"/>
                  </a:rPr>
                  <a:t>1</a:t>
                </a:r>
                <a:r>
                  <a:rPr lang="en-US" altLang="en-US" sz="2400" dirty="0">
                    <a:latin typeface="Trebuchet MS"/>
                    <a:cs typeface="Trebuchet MS"/>
                  </a:rPr>
                  <a:t> – p</a:t>
                </a:r>
                <a:r>
                  <a:rPr lang="en-US" altLang="en-US" sz="2400" baseline="-25000" dirty="0">
                    <a:latin typeface="Trebuchet MS"/>
                    <a:cs typeface="Trebuchet MS"/>
                  </a:rPr>
                  <a:t>2</a:t>
                </a:r>
                <a:r>
                  <a:rPr lang="en-US" altLang="en-US" sz="2400" dirty="0">
                    <a:latin typeface="Trebuchet MS"/>
                    <a:cs typeface="Trebuchet MS"/>
                  </a:rPr>
                  <a:t>.</a:t>
                </a:r>
                <a:endParaRPr lang="en-US" altLang="en-US" sz="2400" baseline="-25000" dirty="0">
                  <a:latin typeface="Trebuchet MS"/>
                  <a:cs typeface="Trebuchet MS"/>
                </a:endParaRPr>
              </a:p>
              <a:p>
                <a:pPr algn="just"/>
                <a:r>
                  <a:rPr lang="en-US" altLang="en-US" sz="2400" dirty="0">
                    <a:latin typeface="Trebuchet MS"/>
                    <a:cs typeface="Trebuchet MS"/>
                  </a:rPr>
                  <a:t>The variance of </a:t>
                </a:r>
                <a14:m>
                  <m:oMath xmlns:m="http://schemas.openxmlformats.org/officeDocument/2006/math">
                    <m:sSub>
                      <m:sSubPr>
                        <m:ctrlPr>
                          <a:rPr lang="en-US" altLang="en-US" sz="2400" i="1">
                            <a:latin typeface="Cambria Math" panose="02040503050406030204" pitchFamily="18" charset="0"/>
                          </a:rPr>
                        </m:ctrlPr>
                      </m:sSubPr>
                      <m:e>
                        <m:acc>
                          <m:accPr>
                            <m:chr m:val="̂"/>
                            <m:ctrlPr>
                              <a:rPr lang="en-US" altLang="en-US" sz="2400" i="1">
                                <a:latin typeface="Cambria Math" panose="02040503050406030204" pitchFamily="18" charset="0"/>
                              </a:rPr>
                            </m:ctrlPr>
                          </m:accPr>
                          <m:e>
                            <m:r>
                              <a:rPr lang="en-AU" altLang="en-US" sz="2400" i="1">
                                <a:latin typeface="Cambria Math"/>
                              </a:rPr>
                              <m:t>𝑝</m:t>
                            </m:r>
                          </m:e>
                        </m:acc>
                      </m:e>
                      <m:sub>
                        <m:r>
                          <a:rPr lang="en-AU" altLang="en-US" sz="2400" i="1">
                            <a:latin typeface="Cambria Math"/>
                          </a:rPr>
                          <m:t>1</m:t>
                        </m:r>
                      </m:sub>
                    </m:sSub>
                  </m:oMath>
                </a14:m>
                <a:r>
                  <a:rPr lang="en-US" altLang="en-US" sz="2400" dirty="0">
                    <a:latin typeface="Trebuchet MS" panose="020B0603020202020204" pitchFamily="34" charset="0"/>
                  </a:rPr>
                  <a:t>- </a:t>
                </a:r>
                <a14:m>
                  <m:oMath xmlns:m="http://schemas.openxmlformats.org/officeDocument/2006/math">
                    <m:sSub>
                      <m:sSubPr>
                        <m:ctrlPr>
                          <a:rPr lang="en-US" altLang="en-US" sz="2400" i="1">
                            <a:latin typeface="Cambria Math" panose="02040503050406030204" pitchFamily="18" charset="0"/>
                          </a:rPr>
                        </m:ctrlPr>
                      </m:sSubPr>
                      <m:e>
                        <m:acc>
                          <m:accPr>
                            <m:chr m:val="̂"/>
                            <m:ctrlPr>
                              <a:rPr lang="en-US" altLang="en-US" sz="2400" i="1">
                                <a:latin typeface="Cambria Math" panose="02040503050406030204" pitchFamily="18" charset="0"/>
                              </a:rPr>
                            </m:ctrlPr>
                          </m:accPr>
                          <m:e>
                            <m:r>
                              <a:rPr lang="en-AU" altLang="en-US" sz="2400" i="1">
                                <a:latin typeface="Cambria Math"/>
                              </a:rPr>
                              <m:t>𝑝</m:t>
                            </m:r>
                          </m:e>
                        </m:acc>
                      </m:e>
                      <m:sub>
                        <m:r>
                          <a:rPr lang="en-AU" altLang="en-US" sz="2400" i="1">
                            <a:latin typeface="Cambria Math"/>
                          </a:rPr>
                          <m:t>2</m:t>
                        </m:r>
                      </m:sub>
                    </m:sSub>
                  </m:oMath>
                </a14:m>
                <a:r>
                  <a:rPr lang="en-US" altLang="en-US" sz="2400" dirty="0">
                    <a:latin typeface="Trebuchet MS"/>
                    <a:cs typeface="Trebuchet MS"/>
                  </a:rPr>
                  <a:t> is (p</a:t>
                </a:r>
                <a:r>
                  <a:rPr lang="en-US" altLang="en-US" sz="2400" baseline="-25000" dirty="0">
                    <a:latin typeface="Trebuchet MS"/>
                    <a:cs typeface="Trebuchet MS"/>
                  </a:rPr>
                  <a:t>1</a:t>
                </a:r>
                <a:r>
                  <a:rPr lang="en-US" altLang="en-US" sz="2400" dirty="0">
                    <a:latin typeface="Trebuchet MS"/>
                    <a:cs typeface="Trebuchet MS"/>
                  </a:rPr>
                  <a:t>q</a:t>
                </a:r>
                <a:r>
                  <a:rPr lang="en-US" altLang="en-US" sz="2400" baseline="-25000" dirty="0">
                    <a:latin typeface="Trebuchet MS"/>
                    <a:cs typeface="Trebuchet MS"/>
                  </a:rPr>
                  <a:t>1 </a:t>
                </a:r>
                <a:r>
                  <a:rPr lang="en-US" altLang="en-US" sz="2400" dirty="0">
                    <a:latin typeface="Trebuchet MS"/>
                    <a:cs typeface="Trebuchet MS"/>
                  </a:rPr>
                  <a:t>/n</a:t>
                </a:r>
                <a:r>
                  <a:rPr lang="en-US" altLang="en-US" sz="2400" baseline="-25000" dirty="0">
                    <a:latin typeface="Trebuchet MS"/>
                    <a:cs typeface="Trebuchet MS"/>
                  </a:rPr>
                  <a:t>1</a:t>
                </a:r>
                <a:r>
                  <a:rPr lang="en-US" altLang="en-US" sz="2400" dirty="0">
                    <a:latin typeface="Trebuchet MS"/>
                    <a:cs typeface="Trebuchet MS"/>
                  </a:rPr>
                  <a:t>)+ (p</a:t>
                </a:r>
                <a:r>
                  <a:rPr lang="en-US" altLang="en-US" sz="2400" baseline="-25000" dirty="0">
                    <a:latin typeface="Trebuchet MS"/>
                    <a:cs typeface="Trebuchet MS"/>
                  </a:rPr>
                  <a:t>2</a:t>
                </a:r>
                <a:r>
                  <a:rPr lang="en-US" altLang="en-US" sz="2400" dirty="0">
                    <a:latin typeface="Trebuchet MS"/>
                    <a:cs typeface="Trebuchet MS"/>
                  </a:rPr>
                  <a:t>q</a:t>
                </a:r>
                <a:r>
                  <a:rPr lang="en-US" altLang="en-US" sz="2400" baseline="-25000" dirty="0">
                    <a:latin typeface="Trebuchet MS"/>
                    <a:cs typeface="Trebuchet MS"/>
                  </a:rPr>
                  <a:t>2</a:t>
                </a:r>
                <a:r>
                  <a:rPr lang="en-US" altLang="en-US" sz="2400" dirty="0">
                    <a:latin typeface="Trebuchet MS"/>
                    <a:cs typeface="Trebuchet MS"/>
                  </a:rPr>
                  <a:t>/n</a:t>
                </a:r>
                <a:r>
                  <a:rPr lang="en-US" altLang="en-US" sz="2400" baseline="-25000" dirty="0">
                    <a:latin typeface="Trebuchet MS"/>
                    <a:cs typeface="Trebuchet MS"/>
                  </a:rPr>
                  <a:t>2</a:t>
                </a:r>
                <a:r>
                  <a:rPr lang="en-US" altLang="en-US" sz="2400" dirty="0">
                    <a:latin typeface="Trebuchet MS"/>
                    <a:cs typeface="Trebuchet MS"/>
                  </a:rPr>
                  <a:t>)</a:t>
                </a:r>
              </a:p>
            </p:txBody>
          </p:sp>
        </mc:Choice>
        <mc:Fallback xmlns="">
          <p:sp>
            <p:nvSpPr>
              <p:cNvPr id="83969" name="Rectangle 2"/>
              <p:cNvSpPr>
                <a:spLocks noGrp="1" noRot="1" noChangeAspect="1" noMove="1" noResize="1" noEditPoints="1" noAdjustHandles="1" noChangeArrowheads="1" noChangeShapeType="1" noTextEdit="1"/>
              </p:cNvSpPr>
              <p:nvPr>
                <p:ph idx="1"/>
              </p:nvPr>
            </p:nvSpPr>
            <p:spPr>
              <a:xfrm>
                <a:off x="184841" y="1371600"/>
                <a:ext cx="8640960" cy="2819400"/>
              </a:xfrm>
              <a:blipFill rotWithShape="1">
                <a:blip r:embed="rId4" cstate="print"/>
                <a:stretch>
                  <a:fillRect l="-917" t="-1728" r="-1058"/>
                </a:stretch>
              </a:blipFill>
            </p:spPr>
            <p:txBody>
              <a:bodyPr/>
              <a:lstStyle/>
              <a:p>
                <a:r>
                  <a:rPr lang="en-AU">
                    <a:noFill/>
                  </a:rPr>
                  <a:t> </a:t>
                </a:r>
              </a:p>
            </p:txBody>
          </p:sp>
        </mc:Fallback>
      </mc:AlternateContent>
      <p:grpSp>
        <p:nvGrpSpPr>
          <p:cNvPr id="2" name="Group 6"/>
          <p:cNvGrpSpPr>
            <a:grpSpLocks/>
          </p:cNvGrpSpPr>
          <p:nvPr/>
        </p:nvGrpSpPr>
        <p:grpSpPr bwMode="auto">
          <a:xfrm>
            <a:off x="4644643" y="3068960"/>
            <a:ext cx="4499357" cy="1320800"/>
            <a:chOff x="3107" y="992"/>
            <a:chExt cx="2509" cy="832"/>
          </a:xfrm>
        </p:grpSpPr>
        <p:grpSp>
          <p:nvGrpSpPr>
            <p:cNvPr id="83976" name="Group 7"/>
            <p:cNvGrpSpPr>
              <a:grpSpLocks/>
            </p:cNvGrpSpPr>
            <p:nvPr/>
          </p:nvGrpSpPr>
          <p:grpSpPr bwMode="auto">
            <a:xfrm>
              <a:off x="3542" y="992"/>
              <a:ext cx="2074" cy="832"/>
              <a:chOff x="3446" y="896"/>
              <a:chExt cx="2074" cy="832"/>
            </a:xfrm>
          </p:grpSpPr>
          <p:sp>
            <p:nvSpPr>
              <p:cNvPr id="83978" name="Text Box 8"/>
              <p:cNvSpPr txBox="1">
                <a:spLocks noChangeArrowheads="1"/>
              </p:cNvSpPr>
              <p:nvPr/>
            </p:nvSpPr>
            <p:spPr bwMode="auto">
              <a:xfrm>
                <a:off x="3446" y="896"/>
                <a:ext cx="2074" cy="832"/>
              </a:xfrm>
              <a:prstGeom prst="rect">
                <a:avLst/>
              </a:prstGeom>
              <a:solidFill>
                <a:schemeClr val="accent1">
                  <a:lumMod val="20000"/>
                  <a:lumOff val="80000"/>
                </a:schemeClr>
              </a:solidFill>
              <a:ln w="9525">
                <a:solidFill>
                  <a:schemeClr val="tx1"/>
                </a:solidFill>
                <a:miter lim="800000"/>
                <a:headEnd/>
                <a:tailEnd/>
              </a:ln>
            </p:spPr>
            <p:txBody>
              <a:bodyPr>
                <a:spAutoFit/>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r>
                  <a:rPr lang="en-US" altLang="en-US" sz="2000" i="1" baseline="0" dirty="0">
                    <a:latin typeface="Arial Narrow" pitchFamily="34" charset="0"/>
                  </a:rPr>
                  <a:t>Because p</a:t>
                </a:r>
                <a:r>
                  <a:rPr lang="en-US" altLang="en-US" sz="2000" i="1" dirty="0">
                    <a:latin typeface="Arial Narrow" pitchFamily="34" charset="0"/>
                  </a:rPr>
                  <a:t>1</a:t>
                </a:r>
                <a:r>
                  <a:rPr lang="en-US" altLang="en-US" sz="2000" i="1" baseline="0" dirty="0">
                    <a:latin typeface="Arial Narrow" pitchFamily="34" charset="0"/>
                  </a:rPr>
                  <a:t>, p</a:t>
                </a:r>
                <a:r>
                  <a:rPr lang="en-US" altLang="en-US" sz="2000" i="1" dirty="0">
                    <a:latin typeface="Arial Narrow" pitchFamily="34" charset="0"/>
                  </a:rPr>
                  <a:t>2</a:t>
                </a:r>
                <a:r>
                  <a:rPr lang="en-US" altLang="en-US" sz="2000" i="1" baseline="0" dirty="0">
                    <a:latin typeface="Arial Narrow" pitchFamily="34" charset="0"/>
                  </a:rPr>
                  <a:t>, are unknown, </a:t>
                </a:r>
              </a:p>
              <a:p>
                <a:r>
                  <a:rPr lang="en-US" altLang="en-US" sz="2000" i="1" baseline="0" dirty="0">
                    <a:latin typeface="Arial Narrow" pitchFamily="34" charset="0"/>
                  </a:rPr>
                  <a:t>we use their estimates instead.   Thus,                                         </a:t>
                </a:r>
              </a:p>
              <a:p>
                <a:r>
                  <a:rPr lang="en-US" altLang="en-US" sz="2000" i="1" baseline="0" dirty="0">
                    <a:latin typeface="Arial Narrow" pitchFamily="34" charset="0"/>
                  </a:rPr>
                  <a:t>are all equal to or greater than 5.</a:t>
                </a:r>
              </a:p>
            </p:txBody>
          </p:sp>
          <p:graphicFrame>
            <p:nvGraphicFramePr>
              <p:cNvPr id="83979" name="Object 9"/>
              <p:cNvGraphicFramePr>
                <a:graphicFrameLocks noChangeAspect="1"/>
              </p:cNvGraphicFramePr>
              <p:nvPr>
                <p:extLst>
                  <p:ext uri="{D42A27DB-BD31-4B8C-83A1-F6EECF244321}">
                    <p14:modId xmlns:p14="http://schemas.microsoft.com/office/powerpoint/2010/main" val="2051369428"/>
                  </p:ext>
                </p:extLst>
              </p:nvPr>
            </p:nvGraphicFramePr>
            <p:xfrm>
              <a:off x="3840" y="1304"/>
              <a:ext cx="1104" cy="224"/>
            </p:xfrm>
            <a:graphic>
              <a:graphicData uri="http://schemas.openxmlformats.org/presentationml/2006/ole">
                <mc:AlternateContent xmlns:mc="http://schemas.openxmlformats.org/markup-compatibility/2006">
                  <mc:Choice xmlns:v="urn:schemas-microsoft-com:vml" Requires="v">
                    <p:oleObj spid="_x0000_s84298" name="Equation" r:id="rId5" imgW="1066337" imgH="215806" progId="Equation.3">
                      <p:embed/>
                    </p:oleObj>
                  </mc:Choice>
                  <mc:Fallback>
                    <p:oleObj name="Equation" r:id="rId5" imgW="1066337" imgH="215806" progId="Equation.3">
                      <p:embed/>
                      <p:pic>
                        <p:nvPicPr>
                          <p:cNvPr id="0" name="Picture 29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0" y="1304"/>
                            <a:ext cx="1104" cy="224"/>
                          </a:xfrm>
                          <a:prstGeom prst="rect">
                            <a:avLst/>
                          </a:prstGeom>
                          <a:solidFill>
                            <a:srgbClr val="F2D7E0"/>
                          </a:solidFill>
                        </p:spPr>
                      </p:pic>
                    </p:oleObj>
                  </mc:Fallback>
                </mc:AlternateContent>
              </a:graphicData>
            </a:graphic>
          </p:graphicFrame>
        </p:grpSp>
        <p:sp>
          <p:nvSpPr>
            <p:cNvPr id="83977" name="Line 10"/>
            <p:cNvSpPr>
              <a:spLocks noChangeShapeType="1"/>
            </p:cNvSpPr>
            <p:nvPr/>
          </p:nvSpPr>
          <p:spPr bwMode="auto">
            <a:xfrm flipH="1" flipV="1">
              <a:off x="3107" y="992"/>
              <a:ext cx="445" cy="4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grpSp>
      <p:graphicFrame>
        <p:nvGraphicFramePr>
          <p:cNvPr id="541707" name="Object 11"/>
          <p:cNvGraphicFramePr>
            <a:graphicFrameLocks noChangeAspect="1"/>
          </p:cNvGraphicFramePr>
          <p:nvPr>
            <p:extLst>
              <p:ext uri="{D42A27DB-BD31-4B8C-83A1-F6EECF244321}">
                <p14:modId xmlns:p14="http://schemas.microsoft.com/office/powerpoint/2010/main" val="2772297939"/>
              </p:ext>
            </p:extLst>
          </p:nvPr>
        </p:nvGraphicFramePr>
        <p:xfrm>
          <a:off x="841667" y="3555030"/>
          <a:ext cx="4200878" cy="1964745"/>
        </p:xfrm>
        <a:graphic>
          <a:graphicData uri="http://schemas.openxmlformats.org/presentationml/2006/ole">
            <mc:AlternateContent xmlns:mc="http://schemas.openxmlformats.org/markup-compatibility/2006">
              <mc:Choice xmlns:v="urn:schemas-microsoft-com:vml" Requires="v">
                <p:oleObj spid="_x0000_s84299" name="Equation" r:id="rId7" imgW="2222500" imgH="1041400" progId="Equation.DSMT4">
                  <p:embed/>
                </p:oleObj>
              </mc:Choice>
              <mc:Fallback>
                <p:oleObj name="Equation" r:id="rId7" imgW="2222500" imgH="1041400" progId="Equation.DSMT4">
                  <p:embed/>
                  <p:pic>
                    <p:nvPicPr>
                      <p:cNvPr id="0" name="Picture 29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1667" y="3555030"/>
                        <a:ext cx="4200878" cy="1964745"/>
                      </a:xfrm>
                      <a:prstGeom prst="rect">
                        <a:avLst/>
                      </a:prstGeom>
                      <a:solidFill>
                        <a:srgbClr val="FEE8D8"/>
                      </a:solidFill>
                      <a:ln w="9525">
                        <a:solidFill>
                          <a:schemeClr val="tx1"/>
                        </a:solidFill>
                        <a:miter lim="800000"/>
                        <a:headEnd/>
                        <a:tailEnd/>
                      </a:ln>
                      <a:effectLst>
                        <a:outerShdw dist="107763" dir="18900000" algn="ctr" rotWithShape="0">
                          <a:srgbClr val="CC3300">
                            <a:alpha val="74997"/>
                          </a:srgbClr>
                        </a:outerShdw>
                      </a:effectLst>
                    </p:spPr>
                  </p:pic>
                </p:oleObj>
              </mc:Fallback>
            </mc:AlternateContent>
          </a:graphicData>
        </a:graphic>
      </p:graphicFrame>
      <p:sp>
        <p:nvSpPr>
          <p:cNvPr id="13"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62</a:t>
            </a:fld>
            <a:endParaRPr lang="en-AU" altLang="en-US" sz="1400" b="1" baseline="0" dirty="0">
              <a:latin typeface="Trebuchet MS" pitchFamily="34" charset="0"/>
            </a:endParaRPr>
          </a:p>
        </p:txBody>
      </p:sp>
      <mc:AlternateContent xmlns:mc="http://schemas.openxmlformats.org/markup-compatibility/2006" xmlns:a14="http://schemas.microsoft.com/office/drawing/2010/main">
        <mc:Choice Requires="a14">
          <p:sp>
            <p:nvSpPr>
              <p:cNvPr id="14" name="Rectangle 3"/>
              <p:cNvSpPr>
                <a:spLocks noGrp="1" noChangeArrowheads="1"/>
              </p:cNvSpPr>
              <p:nvPr>
                <p:ph type="title"/>
              </p:nvPr>
            </p:nvSpPr>
            <p:spPr>
              <a:xfrm>
                <a:off x="457200" y="304800"/>
                <a:ext cx="8229600" cy="819944"/>
              </a:xfrm>
            </p:spPr>
            <p:txBody>
              <a:bodyPr vert="horz" lIns="91440" tIns="45720" rIns="91440" bIns="45720" rtlCol="0" anchor="ctr">
                <a:noAutofit/>
              </a:bodyPr>
              <a:lstStyle/>
              <a:p>
                <a:pPr algn="just"/>
                <a:r>
                  <a:rPr lang="en-AU" sz="3200" cap="none" dirty="0">
                    <a:solidFill>
                      <a:srgbClr val="EA0088"/>
                    </a:solidFill>
                    <a:latin typeface="Trebuchet MS" panose="020B0603020202020204" pitchFamily="34" charset="0"/>
                  </a:rPr>
                  <a:t>Sampling statistic, </a:t>
                </a:r>
                <a14:m>
                  <m:oMath xmlns:m="http://schemas.openxmlformats.org/officeDocument/2006/math">
                    <m:sSub>
                      <m:sSubPr>
                        <m:ctrlPr>
                          <a:rPr lang="ar-AE" altLang="en-US" sz="3200" i="1">
                            <a:solidFill>
                              <a:srgbClr val="EA0088"/>
                            </a:solidFill>
                            <a:latin typeface="Cambria Math" panose="02040503050406030204" pitchFamily="18" charset="0"/>
                          </a:rPr>
                        </m:ctrlPr>
                      </m:sSubPr>
                      <m:e>
                        <m:acc>
                          <m:accPr>
                            <m:chr m:val="̂"/>
                            <m:ctrlPr>
                              <a:rPr lang="ar-AE" altLang="en-US" sz="3200" i="1">
                                <a:solidFill>
                                  <a:srgbClr val="EA0088"/>
                                </a:solidFill>
                                <a:latin typeface="Cambria Math" panose="02040503050406030204" pitchFamily="18" charset="0"/>
                              </a:rPr>
                            </m:ctrlPr>
                          </m:accPr>
                          <m:e>
                            <m:r>
                              <a:rPr lang="ar-AE" altLang="en-US" sz="3200" b="0" i="1" smtClean="0">
                                <a:solidFill>
                                  <a:srgbClr val="EA0088"/>
                                </a:solidFill>
                                <a:latin typeface="Cambria Math"/>
                              </a:rPr>
                              <m:t> </m:t>
                            </m:r>
                            <m:r>
                              <a:rPr lang="en-AU" altLang="en-US" sz="3200" i="1">
                                <a:solidFill>
                                  <a:srgbClr val="EA0088"/>
                                </a:solidFill>
                                <a:latin typeface="Cambria Math"/>
                              </a:rPr>
                              <m:t>𝑝</m:t>
                            </m:r>
                          </m:e>
                        </m:acc>
                      </m:e>
                      <m:sub>
                        <m:r>
                          <a:rPr lang="ar-AE" altLang="en-US" sz="3200" i="1">
                            <a:solidFill>
                              <a:srgbClr val="EA0088"/>
                            </a:solidFill>
                            <a:latin typeface="Cambria Math"/>
                          </a:rPr>
                          <m:t>1</m:t>
                        </m:r>
                      </m:sub>
                    </m:sSub>
                  </m:oMath>
                </a14:m>
                <a:r>
                  <a:rPr lang="en-AU" altLang="en-US" sz="3200" b="1" dirty="0">
                    <a:solidFill>
                      <a:srgbClr val="EA0088"/>
                    </a:solidFill>
                    <a:latin typeface="Trebuchet MS" panose="020B0603020202020204" pitchFamily="34" charset="0"/>
                    <a:sym typeface="Symbol" panose="05050102010706020507" pitchFamily="18" charset="2"/>
                  </a:rPr>
                  <a:t> </a:t>
                </a:r>
                <a:r>
                  <a:rPr lang="ar-AE" altLang="en-US" sz="3200" dirty="0">
                    <a:solidFill>
                      <a:srgbClr val="EA0088"/>
                    </a:solidFill>
                    <a:latin typeface="Trebuchet MS" panose="020B0603020202020204" pitchFamily="34" charset="0"/>
                  </a:rPr>
                  <a:t> </a:t>
                </a:r>
                <a14:m>
                  <m:oMath xmlns:m="http://schemas.openxmlformats.org/officeDocument/2006/math">
                    <m:sSub>
                      <m:sSubPr>
                        <m:ctrlPr>
                          <a:rPr lang="ar-AE" altLang="en-US" sz="3200" i="1">
                            <a:solidFill>
                              <a:srgbClr val="EA0088"/>
                            </a:solidFill>
                            <a:latin typeface="Cambria Math" panose="02040503050406030204" pitchFamily="18" charset="0"/>
                          </a:rPr>
                        </m:ctrlPr>
                      </m:sSubPr>
                      <m:e>
                        <m:acc>
                          <m:accPr>
                            <m:chr m:val="̂"/>
                            <m:ctrlPr>
                              <a:rPr lang="ar-AE" altLang="en-US" sz="3200" i="1">
                                <a:solidFill>
                                  <a:srgbClr val="EA0088"/>
                                </a:solidFill>
                                <a:latin typeface="Cambria Math" panose="02040503050406030204" pitchFamily="18" charset="0"/>
                              </a:rPr>
                            </m:ctrlPr>
                          </m:accPr>
                          <m:e>
                            <m:r>
                              <a:rPr lang="en-AU" altLang="en-US" sz="3200" i="1">
                                <a:solidFill>
                                  <a:srgbClr val="EA0088"/>
                                </a:solidFill>
                                <a:latin typeface="Cambria Math"/>
                              </a:rPr>
                              <m:t>𝑝</m:t>
                            </m:r>
                          </m:e>
                        </m:acc>
                      </m:e>
                      <m:sub>
                        <m:r>
                          <a:rPr lang="ar-AE" altLang="en-US" sz="3200" i="1">
                            <a:solidFill>
                              <a:srgbClr val="EA0088"/>
                            </a:solidFill>
                            <a:latin typeface="Cambria Math"/>
                          </a:rPr>
                          <m:t>2</m:t>
                        </m:r>
                      </m:sub>
                    </m:sSub>
                    <m:r>
                      <a:rPr lang="ar-AE" altLang="en-US" sz="3200" i="1">
                        <a:solidFill>
                          <a:srgbClr val="EA0088"/>
                        </a:solidFill>
                        <a:latin typeface="Cambria Math"/>
                      </a:rPr>
                      <m:t> </m:t>
                    </m:r>
                  </m:oMath>
                </a14:m>
                <a:r>
                  <a:rPr lang="ar-AE" sz="3200" cap="none" dirty="0">
                    <a:solidFill>
                      <a:srgbClr val="EA0088"/>
                    </a:solidFill>
                    <a:latin typeface="Trebuchet MS" panose="020B0603020202020204" pitchFamily="34" charset="0"/>
                  </a:rPr>
                  <a:t>	</a:t>
                </a:r>
                <a:endParaRPr sz="3200" cap="none" dirty="0">
                  <a:solidFill>
                    <a:srgbClr val="EA0088"/>
                  </a:solidFill>
                  <a:latin typeface="Trebuchet MS" panose="020B0603020202020204" pitchFamily="34" charset="0"/>
                </a:endParaRPr>
              </a:p>
            </p:txBody>
          </p:sp>
        </mc:Choice>
        <mc:Fallback xmlns="">
          <p:sp>
            <p:nvSpPr>
              <p:cNvPr id="14" name="Rectangle 3"/>
              <p:cNvSpPr>
                <a:spLocks noGrp="1" noRot="1" noChangeAspect="1" noMove="1" noResize="1" noEditPoints="1" noAdjustHandles="1" noChangeArrowheads="1" noChangeShapeType="1" noTextEdit="1"/>
              </p:cNvSpPr>
              <p:nvPr>
                <p:ph type="title"/>
              </p:nvPr>
            </p:nvSpPr>
            <p:spPr>
              <a:xfrm>
                <a:off x="457200" y="304800"/>
                <a:ext cx="8229600" cy="819944"/>
              </a:xfrm>
              <a:blipFill rotWithShape="0">
                <a:blip r:embed="rId9"/>
                <a:stretch>
                  <a:fillRect l="-1852" b="-9630"/>
                </a:stretch>
              </a:blipFill>
            </p:spPr>
            <p:txBody>
              <a:bodyPr/>
              <a:lstStyle/>
              <a:p>
                <a:r>
                  <a:rPr lang="en-AU">
                    <a:noFill/>
                  </a:rPr>
                  <a:t> </a:t>
                </a:r>
              </a:p>
            </p:txBody>
          </p:sp>
        </mc:Fallback>
      </mc:AlternateContent>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41707"/>
                                        </p:tgtEl>
                                        <p:attrNameLst>
                                          <p:attrName>style.visibility</p:attrName>
                                        </p:attrNameLst>
                                      </p:cBhvr>
                                      <p:to>
                                        <p:strVal val="visible"/>
                                      </p:to>
                                    </p:set>
                                    <p:animEffect transition="in" filter="dissolve">
                                      <p:cBhvr>
                                        <p:cTn id="7" dur="500"/>
                                        <p:tgtEl>
                                          <p:spTgt spid="5417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5"/>
          <p:cNvSpPr>
            <a:spLocks noChangeArrowheads="1"/>
          </p:cNvSpPr>
          <p:nvPr/>
        </p:nvSpPr>
        <p:spPr bwMode="auto">
          <a:xfrm>
            <a:off x="611188" y="1916113"/>
            <a:ext cx="7849244"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pPr algn="just"/>
            <a:r>
              <a:rPr lang="en-US" altLang="en-US" baseline="0" dirty="0">
                <a:latin typeface="Trebuchet MS"/>
                <a:cs typeface="Trebuchet MS"/>
              </a:rPr>
              <a:t>The confidence interval for the difference between two population proportions, p</a:t>
            </a:r>
            <a:r>
              <a:rPr lang="en-US" altLang="en-US" dirty="0">
                <a:latin typeface="Trebuchet MS"/>
                <a:cs typeface="Trebuchet MS"/>
              </a:rPr>
              <a:t>1 </a:t>
            </a:r>
            <a:r>
              <a:rPr lang="en-US" altLang="en-US" baseline="0" dirty="0">
                <a:latin typeface="Trebuchet MS"/>
                <a:cs typeface="Trebuchet MS"/>
              </a:rPr>
              <a:t>– p</a:t>
            </a:r>
            <a:r>
              <a:rPr lang="en-US" altLang="en-US" dirty="0">
                <a:latin typeface="Trebuchet MS"/>
                <a:cs typeface="Trebuchet MS"/>
              </a:rPr>
              <a:t>2</a:t>
            </a:r>
            <a:r>
              <a:rPr lang="en-US" altLang="en-US" baseline="0" dirty="0">
                <a:latin typeface="Trebuchet MS"/>
                <a:cs typeface="Trebuchet MS"/>
              </a:rPr>
              <a:t>, is given by </a:t>
            </a:r>
          </a:p>
          <a:p>
            <a:pPr algn="just"/>
            <a:endParaRPr lang="en-US" altLang="en-US" baseline="0" dirty="0">
              <a:latin typeface="Trebuchet MS"/>
              <a:cs typeface="Trebuchet MS"/>
            </a:endParaRPr>
          </a:p>
          <a:p>
            <a:pPr algn="just"/>
            <a:endParaRPr lang="en-US" altLang="en-US" baseline="0" dirty="0">
              <a:latin typeface="Trebuchet MS"/>
              <a:cs typeface="Trebuchet MS"/>
            </a:endParaRPr>
          </a:p>
          <a:p>
            <a:pPr algn="just"/>
            <a:endParaRPr lang="en-US" altLang="en-US" baseline="0" dirty="0">
              <a:latin typeface="Trebuchet MS"/>
              <a:cs typeface="Trebuchet MS"/>
            </a:endParaRPr>
          </a:p>
          <a:p>
            <a:pPr algn="just"/>
            <a:endParaRPr lang="en-US" altLang="en-US" baseline="0" dirty="0">
              <a:latin typeface="Trebuchet MS"/>
              <a:cs typeface="Trebuchet MS"/>
            </a:endParaRPr>
          </a:p>
          <a:p>
            <a:pPr algn="just"/>
            <a:endParaRPr lang="en-US" altLang="en-US" baseline="0" dirty="0">
              <a:latin typeface="Trebuchet MS"/>
              <a:cs typeface="Trebuchet MS"/>
            </a:endParaRPr>
          </a:p>
          <a:p>
            <a:pPr algn="just"/>
            <a:r>
              <a:rPr lang="en-US" altLang="en-US" baseline="0" dirty="0">
                <a:latin typeface="Trebuchet MS"/>
                <a:cs typeface="Trebuchet MS"/>
              </a:rPr>
              <a:t>provided n</a:t>
            </a:r>
            <a:r>
              <a:rPr lang="en-US" altLang="en-US" dirty="0">
                <a:latin typeface="Trebuchet MS"/>
                <a:cs typeface="Trebuchet MS"/>
              </a:rPr>
              <a:t>1</a:t>
            </a:r>
            <a:r>
              <a:rPr lang="en-US" altLang="en-US" baseline="0" dirty="0">
                <a:latin typeface="Trebuchet MS"/>
                <a:cs typeface="Trebuchet MS"/>
              </a:rPr>
              <a:t>p</a:t>
            </a:r>
            <a:r>
              <a:rPr lang="en-US" altLang="en-US" dirty="0">
                <a:latin typeface="Trebuchet MS"/>
                <a:cs typeface="Trebuchet MS"/>
              </a:rPr>
              <a:t>1</a:t>
            </a:r>
            <a:r>
              <a:rPr lang="en-US" altLang="en-US" baseline="0" dirty="0">
                <a:latin typeface="Trebuchet MS"/>
                <a:cs typeface="Trebuchet MS"/>
              </a:rPr>
              <a:t>,</a:t>
            </a:r>
            <a:r>
              <a:rPr lang="en-US" altLang="en-US" dirty="0">
                <a:latin typeface="Trebuchet MS"/>
                <a:cs typeface="Trebuchet MS"/>
              </a:rPr>
              <a:t> </a:t>
            </a:r>
            <a:r>
              <a:rPr lang="en-US" altLang="en-US" baseline="0" dirty="0">
                <a:latin typeface="Trebuchet MS"/>
                <a:cs typeface="Trebuchet MS"/>
              </a:rPr>
              <a:t>n</a:t>
            </a:r>
            <a:r>
              <a:rPr lang="en-US" altLang="en-US" dirty="0">
                <a:latin typeface="Trebuchet MS"/>
                <a:cs typeface="Trebuchet MS"/>
              </a:rPr>
              <a:t>1</a:t>
            </a:r>
            <a:r>
              <a:rPr lang="en-US" altLang="en-US" baseline="0" dirty="0">
                <a:latin typeface="Trebuchet MS"/>
                <a:cs typeface="Trebuchet MS"/>
              </a:rPr>
              <a:t>q</a:t>
            </a:r>
            <a:r>
              <a:rPr lang="en-US" altLang="en-US" dirty="0">
                <a:latin typeface="Trebuchet MS"/>
                <a:cs typeface="Trebuchet MS"/>
              </a:rPr>
              <a:t>1</a:t>
            </a:r>
            <a:r>
              <a:rPr lang="en-US" altLang="en-US" baseline="0" dirty="0">
                <a:latin typeface="Trebuchet MS"/>
                <a:cs typeface="Trebuchet MS"/>
              </a:rPr>
              <a:t>, n</a:t>
            </a:r>
            <a:r>
              <a:rPr lang="en-US" altLang="en-US" dirty="0">
                <a:latin typeface="Trebuchet MS"/>
                <a:cs typeface="Trebuchet MS"/>
              </a:rPr>
              <a:t>2</a:t>
            </a:r>
            <a:r>
              <a:rPr lang="en-US" altLang="en-US" baseline="0" dirty="0">
                <a:latin typeface="Trebuchet MS"/>
                <a:cs typeface="Trebuchet MS"/>
              </a:rPr>
              <a:t>p</a:t>
            </a:r>
            <a:r>
              <a:rPr lang="en-US" altLang="en-US" dirty="0">
                <a:latin typeface="Trebuchet MS"/>
                <a:cs typeface="Trebuchet MS"/>
              </a:rPr>
              <a:t>2</a:t>
            </a:r>
            <a:r>
              <a:rPr lang="en-US" altLang="en-US" baseline="0" dirty="0">
                <a:latin typeface="Trebuchet MS"/>
                <a:cs typeface="Trebuchet MS"/>
              </a:rPr>
              <a:t>, n</a:t>
            </a:r>
            <a:r>
              <a:rPr lang="en-US" altLang="en-US" dirty="0">
                <a:latin typeface="Trebuchet MS"/>
                <a:cs typeface="Trebuchet MS"/>
              </a:rPr>
              <a:t>2</a:t>
            </a:r>
            <a:r>
              <a:rPr lang="en-US" altLang="en-US" baseline="0" dirty="0">
                <a:latin typeface="Trebuchet MS"/>
                <a:cs typeface="Trebuchet MS"/>
              </a:rPr>
              <a:t>q</a:t>
            </a:r>
            <a:r>
              <a:rPr lang="en-US" altLang="en-US" dirty="0">
                <a:latin typeface="Trebuchet MS"/>
                <a:cs typeface="Trebuchet MS"/>
              </a:rPr>
              <a:t>2</a:t>
            </a:r>
            <a:r>
              <a:rPr lang="en-US" altLang="en-US" baseline="0" dirty="0">
                <a:latin typeface="Trebuchet MS"/>
                <a:cs typeface="Trebuchet MS"/>
              </a:rPr>
              <a:t> are all equal to or greater than 5, where (1 – </a:t>
            </a:r>
            <a:r>
              <a:rPr lang="en-US" altLang="en-US" baseline="0" dirty="0">
                <a:latin typeface="Trebuchet MS"/>
                <a:cs typeface="Trebuchet MS"/>
                <a:sym typeface="Symbol" pitchFamily="18" charset="2"/>
              </a:rPr>
              <a:t>)</a:t>
            </a:r>
            <a:r>
              <a:rPr lang="en-US" altLang="en-US" baseline="0" dirty="0">
                <a:latin typeface="Trebuchet MS"/>
                <a:cs typeface="Trebuchet MS"/>
              </a:rPr>
              <a:t> is the confidence level.</a:t>
            </a:r>
          </a:p>
          <a:p>
            <a:pPr algn="just"/>
            <a:endParaRPr lang="en-US" altLang="en-US" baseline="0" dirty="0">
              <a:latin typeface="Trebuchet MS"/>
              <a:cs typeface="Trebuchet MS"/>
            </a:endParaRPr>
          </a:p>
        </p:txBody>
      </p:sp>
      <p:sp>
        <p:nvSpPr>
          <p:cNvPr id="86017" name="Rectangle 2"/>
          <p:cNvSpPr>
            <a:spLocks noChangeArrowheads="1"/>
          </p:cNvSpPr>
          <p:nvPr/>
        </p:nvSpPr>
        <p:spPr bwMode="auto">
          <a:xfrm>
            <a:off x="609600" y="457200"/>
            <a:ext cx="8001000" cy="124301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p>
            <a:pPr algn="just" defTabSz="457200" eaLnBrk="1" fontAlgn="auto" hangingPunct="1">
              <a:spcAft>
                <a:spcPts val="0"/>
              </a:spcAft>
            </a:pPr>
            <a:r>
              <a:rPr lang="en-US" altLang="en-US" sz="3200" baseline="0" dirty="0">
                <a:solidFill>
                  <a:srgbClr val="EA0088"/>
                </a:solidFill>
                <a:latin typeface="Trebuchet MS" panose="020B0603020202020204" pitchFamily="34" charset="0"/>
                <a:ea typeface="+mj-ea"/>
                <a:cs typeface="Arial"/>
              </a:rPr>
              <a:t>Estimating the difference between two population proportions</a:t>
            </a:r>
          </a:p>
        </p:txBody>
      </p:sp>
      <p:graphicFrame>
        <p:nvGraphicFramePr>
          <p:cNvPr id="542723" name="Object 3"/>
          <p:cNvGraphicFramePr>
            <a:graphicFrameLocks noChangeAspect="1"/>
          </p:cNvGraphicFramePr>
          <p:nvPr>
            <p:extLst>
              <p:ext uri="{D42A27DB-BD31-4B8C-83A1-F6EECF244321}">
                <p14:modId xmlns:p14="http://schemas.microsoft.com/office/powerpoint/2010/main" val="2997482119"/>
              </p:ext>
            </p:extLst>
          </p:nvPr>
        </p:nvGraphicFramePr>
        <p:xfrm>
          <a:off x="1691680" y="3082925"/>
          <a:ext cx="4622800" cy="1055688"/>
        </p:xfrm>
        <a:graphic>
          <a:graphicData uri="http://schemas.openxmlformats.org/presentationml/2006/ole">
            <mc:AlternateContent xmlns:mc="http://schemas.openxmlformats.org/markup-compatibility/2006">
              <mc:Choice xmlns:v="urn:schemas-microsoft-com:vml" Requires="v">
                <p:oleObj spid="_x0000_s86119" name="Equation" r:id="rId4" imgW="1739900" imgH="444500" progId="Equation.DSMT4">
                  <p:embed/>
                </p:oleObj>
              </mc:Choice>
              <mc:Fallback>
                <p:oleObj name="Equation" r:id="rId4" imgW="1739900" imgH="444500" progId="Equation.DSMT4">
                  <p:embed/>
                  <p:pic>
                    <p:nvPicPr>
                      <p:cNvPr id="0" name="Picture 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1680" y="3082925"/>
                        <a:ext cx="4622800" cy="1055688"/>
                      </a:xfrm>
                      <a:prstGeom prst="rect">
                        <a:avLst/>
                      </a:prstGeom>
                      <a:solidFill>
                        <a:schemeClr val="bg1"/>
                      </a:solidFill>
                      <a:ln w="9525">
                        <a:solidFill>
                          <a:schemeClr val="tx1"/>
                        </a:solidFill>
                        <a:miter lim="800000"/>
                        <a:headEnd/>
                        <a:tailEnd/>
                      </a:ln>
                      <a:effectLst>
                        <a:outerShdw dist="63500" dir="19387806" algn="ctr" rotWithShape="0">
                          <a:srgbClr val="CC3300">
                            <a:alpha val="74997"/>
                          </a:srgbClr>
                        </a:outerShdw>
                      </a:effectLst>
                    </p:spPr>
                  </p:pic>
                </p:oleObj>
              </mc:Fallback>
            </mc:AlternateContent>
          </a:graphicData>
        </a:graphic>
      </p:graphicFrame>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63</a:t>
            </a:fld>
            <a:endParaRPr lang="en-AU" altLang="en-US" sz="1400" b="1" baseline="0" dirty="0">
              <a:latin typeface="Trebuchet MS"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3">
                                            <p:txEl>
                                              <p:pRg st="0" end="0"/>
                                            </p:txEl>
                                          </p:spTgt>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542723"/>
                                        </p:tgtEl>
                                        <p:attrNameLst>
                                          <p:attrName>style.visibility</p:attrName>
                                        </p:attrNameLst>
                                      </p:cBhvr>
                                      <p:to>
                                        <p:strVal val="visible"/>
                                      </p:to>
                                    </p:set>
                                    <p:animEffect transition="in" filter="dissolve">
                                      <p:cBhvr>
                                        <p:cTn id="9" dur="500"/>
                                        <p:tgtEl>
                                          <p:spTgt spid="542723"/>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765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64</a:t>
            </a:fld>
            <a:endParaRPr lang="en-AU" altLang="en-US" sz="1400" b="1" baseline="0" dirty="0">
              <a:latin typeface="Trebuchet MS" pitchFamily="34" charset="0"/>
            </a:endParaRPr>
          </a:p>
        </p:txBody>
      </p:sp>
      <p:sp>
        <p:nvSpPr>
          <p:cNvPr id="5" name="Rectangle 7"/>
          <p:cNvSpPr txBox="1">
            <a:spLocks noChangeArrowheads="1"/>
          </p:cNvSpPr>
          <p:nvPr/>
        </p:nvSpPr>
        <p:spPr>
          <a:xfrm>
            <a:off x="426368" y="489249"/>
            <a:ext cx="8280920" cy="707503"/>
          </a:xfrm>
          <a:prstGeom prst="rect">
            <a:avLst/>
          </a:prstGeom>
        </p:spPr>
        <p:txBody>
          <a:bodyPr vert="horz" lIns="91440" tIns="45720" rIns="91440" bIns="45720" rtlCol="0" anchor="ctr">
            <a:noAutofit/>
          </a:bodyPr>
          <a:lstStyle>
            <a:lvl1pPr algn="ctr" defTabSz="457200" rtl="0" eaLnBrk="1" fontAlgn="base" hangingPunct="1">
              <a:spcBef>
                <a:spcPct val="0"/>
              </a:spcBef>
              <a:spcAft>
                <a:spcPct val="0"/>
              </a:spcAft>
              <a:defRPr lang="en-US" sz="4000" kern="1200" cap="all" dirty="0">
                <a:solidFill>
                  <a:srgbClr val="948A54"/>
                </a:solidFill>
                <a:latin typeface="Arial"/>
                <a:ea typeface="ＭＳ Ｐゴシック" pitchFamily="34" charset="-128"/>
                <a:cs typeface="Arial"/>
              </a:defRPr>
            </a:lvl1pPr>
            <a:lvl2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a:r>
              <a:rPr lang="en-AU" sz="3200" cap="none" baseline="0" dirty="0">
                <a:solidFill>
                  <a:srgbClr val="EA0088"/>
                </a:solidFill>
                <a:latin typeface="Trebuchet MS" panose="020B0603020202020204" pitchFamily="34" charset="0"/>
              </a:rPr>
              <a:t>Factors that identify…</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431" y="1772816"/>
            <a:ext cx="8313907" cy="2276795"/>
          </a:xfrm>
          <a:prstGeom prst="rect">
            <a:avLst/>
          </a:prstGeom>
        </p:spPr>
      </p:pic>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3746" name="Rectangle 2"/>
          <p:cNvSpPr>
            <a:spLocks noGrp="1" noChangeArrowheads="1"/>
          </p:cNvSpPr>
          <p:nvPr>
            <p:ph idx="1"/>
          </p:nvPr>
        </p:nvSpPr>
        <p:spPr>
          <a:xfrm>
            <a:off x="539552" y="1182960"/>
            <a:ext cx="8153400" cy="5486400"/>
          </a:xfrm>
        </p:spPr>
        <p:txBody>
          <a:bodyPr/>
          <a:lstStyle/>
          <a:p>
            <a:pPr marL="0" indent="0" algn="just">
              <a:spcAft>
                <a:spcPts val="600"/>
              </a:spcAft>
              <a:buNone/>
            </a:pPr>
            <a:r>
              <a:rPr lang="en-US" altLang="en-US" sz="2200" dirty="0">
                <a:latin typeface="Trebuchet MS" panose="020B0603020202020204" pitchFamily="34" charset="0"/>
              </a:rPr>
              <a:t>In a study that was highly </a:t>
            </a:r>
            <a:r>
              <a:rPr lang="en-AU" altLang="en-US" sz="2200" dirty="0">
                <a:latin typeface="Trebuchet MS" panose="020B0603020202020204" pitchFamily="34" charset="0"/>
              </a:rPr>
              <a:t>publicised</a:t>
            </a:r>
            <a:r>
              <a:rPr lang="en-US" altLang="en-US" sz="2200" dirty="0">
                <a:latin typeface="Trebuchet MS" panose="020B0603020202020204" pitchFamily="34" charset="0"/>
              </a:rPr>
              <a:t>, doctors discovered that aspirin seems to help prevent heart attacks.</a:t>
            </a:r>
          </a:p>
          <a:p>
            <a:pPr marL="0" indent="0" algn="just">
              <a:spcAft>
                <a:spcPts val="600"/>
              </a:spcAft>
              <a:buNone/>
            </a:pPr>
            <a:r>
              <a:rPr lang="en-US" altLang="en-US" sz="2200" dirty="0">
                <a:latin typeface="Trebuchet MS" panose="020B0603020202020204" pitchFamily="34" charset="0"/>
              </a:rPr>
              <a:t>The research project, which was scheduled to last for five years, employed 22 000 patients (all male). Half took an aspirin tablet three times per week, while the other half took a placebo on the same schedule. After three years, researchers determined that 104 of those who took aspirin and 189 of those who took the placebo had had heart attacks.</a:t>
            </a:r>
          </a:p>
          <a:p>
            <a:pPr marL="0" indent="0" algn="just">
              <a:spcAft>
                <a:spcPts val="600"/>
              </a:spcAft>
              <a:buNone/>
            </a:pPr>
            <a:r>
              <a:rPr lang="en-US" altLang="en-US" sz="2200" dirty="0">
                <a:latin typeface="Trebuchet MS" panose="020B0603020202020204" pitchFamily="34" charset="0"/>
              </a:rPr>
              <a:t>Estimate with 95% confidence the proportion of men who would avoid a heart attack if they started taking aspirin regularly. If 1 million men adopt the practice of the regular use of aspirin, estimate the number of men who would avoid heart attacks.</a:t>
            </a:r>
          </a:p>
        </p:txBody>
      </p:sp>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65</a:t>
            </a:fld>
            <a:endParaRPr lang="en-AU" altLang="en-US" sz="1400" b="1" baseline="0" dirty="0">
              <a:latin typeface="Trebuchet MS" pitchFamily="34" charset="0"/>
            </a:endParaRPr>
          </a:p>
        </p:txBody>
      </p:sp>
      <p:sp>
        <p:nvSpPr>
          <p:cNvPr id="5" name="Rectangle 7"/>
          <p:cNvSpPr txBox="1">
            <a:spLocks noChangeArrowheads="1"/>
          </p:cNvSpPr>
          <p:nvPr/>
        </p:nvSpPr>
        <p:spPr>
          <a:xfrm>
            <a:off x="426368" y="489249"/>
            <a:ext cx="8280920" cy="707503"/>
          </a:xfrm>
          <a:prstGeom prst="rect">
            <a:avLst/>
          </a:prstGeom>
        </p:spPr>
        <p:txBody>
          <a:bodyPr vert="horz" lIns="91440" tIns="45720" rIns="91440" bIns="45720" rtlCol="0" anchor="ctr">
            <a:noAutofit/>
          </a:bodyPr>
          <a:lstStyle>
            <a:lvl1pPr algn="ctr" defTabSz="457200" rtl="0" eaLnBrk="1" fontAlgn="base" hangingPunct="1">
              <a:spcBef>
                <a:spcPct val="0"/>
              </a:spcBef>
              <a:spcAft>
                <a:spcPct val="0"/>
              </a:spcAft>
              <a:defRPr lang="en-US" sz="4000" kern="1200" cap="all" dirty="0">
                <a:solidFill>
                  <a:srgbClr val="948A54"/>
                </a:solidFill>
                <a:latin typeface="Arial"/>
                <a:ea typeface="ＭＳ Ｐゴシック" pitchFamily="34" charset="-128"/>
                <a:cs typeface="Arial"/>
              </a:defRPr>
            </a:lvl1pPr>
            <a:lvl2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a:r>
              <a:rPr lang="en-AU" sz="3600" cap="none" baseline="0" dirty="0">
                <a:solidFill>
                  <a:srgbClr val="EA0088"/>
                </a:solidFill>
                <a:latin typeface="Trebuchet MS" panose="020B0603020202020204" pitchFamily="34" charset="0"/>
              </a:rPr>
              <a:t>Example 6</a:t>
            </a:r>
          </a:p>
          <a:p>
            <a:pPr algn="l"/>
            <a:r>
              <a:rPr lang="en-US" altLang="en-US" sz="2400" i="1" cap="none" baseline="0" dirty="0">
                <a:solidFill>
                  <a:srgbClr val="EA0088"/>
                </a:solidFill>
                <a:latin typeface="Trebuchet MS" panose="020B0603020202020204" pitchFamily="34" charset="0"/>
              </a:rPr>
              <a:t>(Example 11.6, p448)</a:t>
            </a:r>
          </a:p>
          <a:p>
            <a:pPr algn="l"/>
            <a:endParaRPr lang="en-AU" sz="3600" cap="none" baseline="0" dirty="0">
              <a:solidFill>
                <a:srgbClr val="EA0088"/>
              </a:solidFill>
              <a:latin typeface="Trebuchet MS" panose="020B0603020202020204" pitchFamily="34" charset="0"/>
            </a:endParaRPr>
          </a:p>
        </p:txBody>
      </p:sp>
    </p:spTree>
    <p:extLst>
      <p:ext uri="{BB962C8B-B14F-4D97-AF65-F5344CB8AC3E}">
        <p14:creationId xmlns:p14="http://schemas.microsoft.com/office/powerpoint/2010/main" val="689477991"/>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idx="1"/>
          </p:nvPr>
        </p:nvSpPr>
        <p:spPr>
          <a:xfrm>
            <a:off x="592982" y="1196752"/>
            <a:ext cx="8208912" cy="5544616"/>
          </a:xfrm>
        </p:spPr>
        <p:txBody>
          <a:bodyPr/>
          <a:lstStyle/>
          <a:p>
            <a:pPr marL="0" lvl="1" indent="0" algn="just">
              <a:lnSpc>
                <a:spcPct val="90000"/>
              </a:lnSpc>
              <a:buNone/>
              <a:defRPr/>
            </a:pPr>
            <a:r>
              <a:rPr lang="en-US" sz="2400" dirty="0">
                <a:solidFill>
                  <a:schemeClr val="accent1"/>
                </a:solidFill>
                <a:latin typeface="Trebuchet MS" panose="020B0603020202020204" pitchFamily="34" charset="0"/>
                <a:ea typeface="ＭＳ Ｐゴシック" charset="0"/>
              </a:rPr>
              <a:t>Identifying the technique</a:t>
            </a:r>
          </a:p>
          <a:p>
            <a:pPr marL="355600" lvl="2" indent="-355600" algn="just">
              <a:spcAft>
                <a:spcPts val="600"/>
              </a:spcAft>
              <a:buNone/>
              <a:defRPr/>
            </a:pPr>
            <a:r>
              <a:rPr lang="en-US" sz="2200" dirty="0">
                <a:solidFill>
                  <a:schemeClr val="tx1">
                    <a:lumMod val="75000"/>
                    <a:lumOff val="25000"/>
                  </a:schemeClr>
                </a:solidFill>
                <a:latin typeface="Trebuchet MS" panose="020B0603020202020204" pitchFamily="34" charset="0"/>
                <a:ea typeface="ＭＳ Ｐゴシック" charset="0"/>
              </a:rPr>
              <a:t>Data type: </a:t>
            </a:r>
            <a:r>
              <a:rPr lang="en-US" sz="2200" dirty="0">
                <a:solidFill>
                  <a:srgbClr val="002060"/>
                </a:solidFill>
                <a:latin typeface="Trebuchet MS" panose="020B0603020202020204" pitchFamily="34" charset="0"/>
                <a:ea typeface="ＭＳ Ｐゴシック" charset="0"/>
              </a:rPr>
              <a:t>Nominal (take/do not take) from two independent samples</a:t>
            </a:r>
          </a:p>
          <a:p>
            <a:pPr marL="355600" lvl="2" indent="-355600" algn="just">
              <a:spcAft>
                <a:spcPts val="600"/>
              </a:spcAft>
              <a:buNone/>
              <a:defRPr/>
            </a:pPr>
            <a:r>
              <a:rPr lang="en-US" sz="2200" dirty="0">
                <a:solidFill>
                  <a:schemeClr val="tx1">
                    <a:lumMod val="75000"/>
                    <a:lumOff val="25000"/>
                  </a:schemeClr>
                </a:solidFill>
                <a:latin typeface="Trebuchet MS" panose="020B0603020202020204" pitchFamily="34" charset="0"/>
                <a:ea typeface="ＭＳ Ｐゴシック" charset="0"/>
              </a:rPr>
              <a:t>Parameter of interest</a:t>
            </a:r>
            <a:r>
              <a:rPr lang="en-US" sz="2200" dirty="0">
                <a:solidFill>
                  <a:srgbClr val="002060"/>
                </a:solidFill>
                <a:latin typeface="Trebuchet MS" panose="020B0603020202020204" pitchFamily="34" charset="0"/>
                <a:ea typeface="ＭＳ Ｐゴシック" charset="0"/>
              </a:rPr>
              <a:t>: p</a:t>
            </a:r>
            <a:r>
              <a:rPr lang="en-US" sz="2200" baseline="-25000" dirty="0">
                <a:solidFill>
                  <a:srgbClr val="002060"/>
                </a:solidFill>
                <a:latin typeface="Trebuchet MS" panose="020B0603020202020204" pitchFamily="34" charset="0"/>
                <a:ea typeface="ＭＳ Ｐゴシック" charset="0"/>
              </a:rPr>
              <a:t>1 </a:t>
            </a:r>
            <a:r>
              <a:rPr lang="en-US" sz="2200" dirty="0">
                <a:solidFill>
                  <a:srgbClr val="002060"/>
                </a:solidFill>
                <a:latin typeface="Trebuchet MS" panose="020B0603020202020204" pitchFamily="34" charset="0"/>
                <a:ea typeface="ＭＳ Ｐゴシック" charset="0"/>
              </a:rPr>
              <a:t>- p</a:t>
            </a:r>
            <a:r>
              <a:rPr lang="en-US" sz="2200" baseline="-25000" dirty="0">
                <a:solidFill>
                  <a:srgbClr val="002060"/>
                </a:solidFill>
                <a:latin typeface="Trebuchet MS" panose="020B0603020202020204" pitchFamily="34" charset="0"/>
                <a:ea typeface="ＭＳ Ｐゴシック" charset="0"/>
              </a:rPr>
              <a:t>2</a:t>
            </a:r>
          </a:p>
          <a:p>
            <a:pPr marL="355600" lvl="2" indent="-355600" algn="just">
              <a:spcAft>
                <a:spcPts val="600"/>
              </a:spcAft>
              <a:buNone/>
              <a:defRPr/>
            </a:pPr>
            <a:r>
              <a:rPr lang="en-US" sz="2200" dirty="0">
                <a:solidFill>
                  <a:schemeClr val="tx1">
                    <a:lumMod val="75000"/>
                    <a:lumOff val="25000"/>
                  </a:schemeClr>
                </a:solidFill>
                <a:latin typeface="Trebuchet MS" panose="020B0603020202020204" pitchFamily="34" charset="0"/>
                <a:ea typeface="ＭＳ Ｐゴシック" charset="0"/>
              </a:rPr>
              <a:t>Problem objective</a:t>
            </a:r>
            <a:r>
              <a:rPr lang="en-US" sz="2200" dirty="0">
                <a:solidFill>
                  <a:srgbClr val="002060"/>
                </a:solidFill>
                <a:latin typeface="Trebuchet MS" panose="020B0603020202020204" pitchFamily="34" charset="0"/>
                <a:ea typeface="ＭＳ Ｐゴシック" charset="0"/>
              </a:rPr>
              <a:t>: Comparing two populations - estimate the difference between population proportion  (</a:t>
            </a:r>
            <a:r>
              <a:rPr lang="en-US" sz="2200" i="1" dirty="0">
                <a:solidFill>
                  <a:srgbClr val="002060"/>
                </a:solidFill>
                <a:latin typeface="Trebuchet MS" panose="020B0603020202020204" pitchFamily="34" charset="0"/>
                <a:ea typeface="ＭＳ Ｐゴシック" charset="0"/>
              </a:rPr>
              <a:t>p</a:t>
            </a:r>
            <a:r>
              <a:rPr lang="en-US" sz="2200" baseline="-25000" dirty="0">
                <a:solidFill>
                  <a:srgbClr val="002060"/>
                </a:solidFill>
                <a:latin typeface="Trebuchet MS" panose="020B0603020202020204" pitchFamily="34" charset="0"/>
                <a:ea typeface="ＭＳ Ｐゴシック" charset="0"/>
              </a:rPr>
              <a:t>1</a:t>
            </a:r>
            <a:r>
              <a:rPr lang="en-AU" sz="2000" b="1" dirty="0">
                <a:solidFill>
                  <a:srgbClr val="EA0088"/>
                </a:solidFill>
                <a:latin typeface="Trebuchet MS" panose="020B0603020202020204" pitchFamily="34" charset="0"/>
                <a:sym typeface="Symbol" panose="05050102010706020507" pitchFamily="18" charset="2"/>
              </a:rPr>
              <a:t> </a:t>
            </a:r>
            <a:r>
              <a:rPr lang="en-AU" altLang="en-US" sz="2200" dirty="0">
                <a:solidFill>
                  <a:srgbClr val="002060"/>
                </a:solidFill>
                <a:latin typeface="Trebuchet MS" panose="020B0603020202020204" pitchFamily="34" charset="0"/>
                <a:ea typeface="ＭＳ Ｐゴシック" charset="0"/>
                <a:sym typeface="Symbol" panose="05050102010706020507" pitchFamily="18" charset="2"/>
              </a:rPr>
              <a:t></a:t>
            </a:r>
            <a:r>
              <a:rPr lang="ar-AE" altLang="en-US" sz="2000" dirty="0">
                <a:solidFill>
                  <a:srgbClr val="EA0088"/>
                </a:solidFill>
                <a:latin typeface="Trebuchet MS" panose="020B0603020202020204" pitchFamily="34" charset="0"/>
              </a:rPr>
              <a:t> </a:t>
            </a:r>
            <a:r>
              <a:rPr lang="en-US" sz="2200" i="1" dirty="0">
                <a:solidFill>
                  <a:srgbClr val="002060"/>
                </a:solidFill>
                <a:latin typeface="Trebuchet MS" panose="020B0603020202020204" pitchFamily="34" charset="0"/>
                <a:ea typeface="ＭＳ Ｐゴシック" charset="0"/>
              </a:rPr>
              <a:t>p</a:t>
            </a:r>
            <a:r>
              <a:rPr lang="en-US" sz="2200" baseline="-25000" dirty="0">
                <a:solidFill>
                  <a:srgbClr val="002060"/>
                </a:solidFill>
                <a:latin typeface="Trebuchet MS" panose="020B0603020202020204" pitchFamily="34" charset="0"/>
                <a:ea typeface="ＭＳ Ｐゴシック" charset="0"/>
              </a:rPr>
              <a:t>2</a:t>
            </a:r>
            <a:r>
              <a:rPr lang="en-US" sz="2200" dirty="0">
                <a:solidFill>
                  <a:srgbClr val="002060"/>
                </a:solidFill>
                <a:latin typeface="Trebuchet MS" panose="020B0603020202020204" pitchFamily="34" charset="0"/>
                <a:ea typeface="ＭＳ Ｐゴシック" charset="0"/>
              </a:rPr>
              <a:t>) of regular aspirin takers who had a heart attack (</a:t>
            </a:r>
            <a:r>
              <a:rPr lang="en-US" sz="2200" i="1" dirty="0">
                <a:solidFill>
                  <a:srgbClr val="002060"/>
                </a:solidFill>
                <a:latin typeface="Trebuchet MS" panose="020B0603020202020204" pitchFamily="34" charset="0"/>
                <a:ea typeface="ＭＳ Ｐゴシック" charset="0"/>
              </a:rPr>
              <a:t>p</a:t>
            </a:r>
            <a:r>
              <a:rPr lang="en-US" sz="2200" baseline="-25000" dirty="0">
                <a:solidFill>
                  <a:srgbClr val="002060"/>
                </a:solidFill>
                <a:latin typeface="Trebuchet MS" panose="020B0603020202020204" pitchFamily="34" charset="0"/>
                <a:ea typeface="ＭＳ Ｐゴシック" charset="0"/>
              </a:rPr>
              <a:t>1</a:t>
            </a:r>
            <a:r>
              <a:rPr lang="en-US" sz="2200" dirty="0">
                <a:solidFill>
                  <a:srgbClr val="002060"/>
                </a:solidFill>
                <a:latin typeface="Trebuchet MS" panose="020B0603020202020204" pitchFamily="34" charset="0"/>
                <a:ea typeface="ＭＳ Ｐゴシック" charset="0"/>
              </a:rPr>
              <a:t>) and the proportion of regular placebo takers who had a heart attack (</a:t>
            </a:r>
            <a:r>
              <a:rPr lang="en-US" sz="2200" i="1" dirty="0">
                <a:solidFill>
                  <a:srgbClr val="002060"/>
                </a:solidFill>
                <a:latin typeface="Trebuchet MS" panose="020B0603020202020204" pitchFamily="34" charset="0"/>
                <a:ea typeface="ＭＳ Ｐゴシック" charset="0"/>
              </a:rPr>
              <a:t>p</a:t>
            </a:r>
            <a:r>
              <a:rPr lang="en-US" sz="2200" baseline="-25000" dirty="0">
                <a:solidFill>
                  <a:srgbClr val="002060"/>
                </a:solidFill>
                <a:latin typeface="Trebuchet MS" panose="020B0603020202020204" pitchFamily="34" charset="0"/>
                <a:ea typeface="ＭＳ Ｐゴシック" charset="0"/>
              </a:rPr>
              <a:t>2</a:t>
            </a:r>
            <a:r>
              <a:rPr lang="en-US" sz="2200" dirty="0">
                <a:solidFill>
                  <a:srgbClr val="002060"/>
                </a:solidFill>
                <a:latin typeface="Trebuchet MS" panose="020B0603020202020204" pitchFamily="34" charset="0"/>
                <a:ea typeface="ＭＳ Ｐゴシック" charset="0"/>
              </a:rPr>
              <a:t>) .</a:t>
            </a:r>
          </a:p>
          <a:p>
            <a:pPr marL="0" lvl="2" indent="0" algn="just">
              <a:lnSpc>
                <a:spcPct val="90000"/>
              </a:lnSpc>
              <a:buNone/>
              <a:defRPr/>
            </a:pPr>
            <a:r>
              <a:rPr lang="en-US" altLang="en-US" sz="2200" dirty="0">
                <a:solidFill>
                  <a:schemeClr val="tx1">
                    <a:lumMod val="75000"/>
                    <a:lumOff val="25000"/>
                  </a:schemeClr>
                </a:solidFill>
                <a:latin typeface="Trebuchet MS" panose="020B0603020202020204" pitchFamily="34" charset="0"/>
              </a:rPr>
              <a:t>95% confidence interval for </a:t>
            </a:r>
            <a:r>
              <a:rPr lang="en-US" sz="2200" i="1" dirty="0">
                <a:solidFill>
                  <a:schemeClr val="tx1">
                    <a:lumMod val="75000"/>
                    <a:lumOff val="25000"/>
                  </a:schemeClr>
                </a:solidFill>
                <a:latin typeface="Trebuchet MS" panose="020B0603020202020204" pitchFamily="34" charset="0"/>
                <a:ea typeface="ＭＳ Ｐゴシック" charset="0"/>
              </a:rPr>
              <a:t>p</a:t>
            </a:r>
            <a:r>
              <a:rPr lang="en-US" sz="2200" baseline="-25000" dirty="0">
                <a:solidFill>
                  <a:schemeClr val="tx1">
                    <a:lumMod val="75000"/>
                    <a:lumOff val="25000"/>
                  </a:schemeClr>
                </a:solidFill>
                <a:latin typeface="Trebuchet MS" panose="020B0603020202020204" pitchFamily="34" charset="0"/>
                <a:ea typeface="ＭＳ Ｐゴシック" charset="0"/>
              </a:rPr>
              <a:t>1</a:t>
            </a:r>
            <a:r>
              <a:rPr lang="en-US" sz="2200" dirty="0">
                <a:solidFill>
                  <a:schemeClr val="tx1">
                    <a:lumMod val="75000"/>
                    <a:lumOff val="25000"/>
                  </a:schemeClr>
                </a:solidFill>
                <a:latin typeface="Trebuchet MS" panose="020B0603020202020204" pitchFamily="34" charset="0"/>
                <a:ea typeface="ＭＳ Ｐゴシック" charset="0"/>
              </a:rPr>
              <a:t>-</a:t>
            </a:r>
            <a:r>
              <a:rPr lang="en-US" sz="2200" i="1" dirty="0">
                <a:solidFill>
                  <a:schemeClr val="tx1">
                    <a:lumMod val="75000"/>
                    <a:lumOff val="25000"/>
                  </a:schemeClr>
                </a:solidFill>
                <a:latin typeface="Trebuchet MS" panose="020B0603020202020204" pitchFamily="34" charset="0"/>
                <a:ea typeface="ＭＳ Ｐゴシック" charset="0"/>
              </a:rPr>
              <a:t>p</a:t>
            </a:r>
            <a:r>
              <a:rPr lang="en-US" sz="2200" baseline="-25000" dirty="0">
                <a:solidFill>
                  <a:schemeClr val="tx1">
                    <a:lumMod val="75000"/>
                    <a:lumOff val="25000"/>
                  </a:schemeClr>
                </a:solidFill>
                <a:latin typeface="Trebuchet MS" panose="020B0603020202020204" pitchFamily="34" charset="0"/>
                <a:ea typeface="ＭＳ Ｐゴシック" charset="0"/>
              </a:rPr>
              <a:t>2</a:t>
            </a:r>
            <a:r>
              <a:rPr lang="en-US" sz="2200" dirty="0">
                <a:solidFill>
                  <a:schemeClr val="tx1">
                    <a:lumMod val="75000"/>
                    <a:lumOff val="25000"/>
                  </a:schemeClr>
                </a:solidFill>
                <a:latin typeface="Trebuchet MS" panose="020B0603020202020204" pitchFamily="34" charset="0"/>
                <a:ea typeface="ＭＳ Ｐゴシック" charset="0"/>
              </a:rPr>
              <a:t>:</a:t>
            </a: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66</a:t>
            </a:fld>
            <a:endParaRPr lang="en-AU" altLang="en-US" sz="1400" b="1" baseline="0" dirty="0">
              <a:latin typeface="Trebuchet MS" pitchFamily="34" charset="0"/>
            </a:endParaRPr>
          </a:p>
        </p:txBody>
      </p:sp>
      <p:sp>
        <p:nvSpPr>
          <p:cNvPr id="7" name="AutoShape 10"/>
          <p:cNvSpPr>
            <a:spLocks noChangeArrowheads="1"/>
          </p:cNvSpPr>
          <p:nvPr/>
        </p:nvSpPr>
        <p:spPr bwMode="auto">
          <a:xfrm>
            <a:off x="7011988" y="549275"/>
            <a:ext cx="1952625" cy="360363"/>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dirty="0">
                <a:latin typeface="Tahoma" pitchFamily="34" charset="0"/>
              </a:rPr>
              <a:t>IDENTIFY</a:t>
            </a:r>
          </a:p>
        </p:txBody>
      </p:sp>
      <p:sp>
        <p:nvSpPr>
          <p:cNvPr id="8" name="Rectangle 7"/>
          <p:cNvSpPr txBox="1">
            <a:spLocks noChangeArrowheads="1"/>
          </p:cNvSpPr>
          <p:nvPr/>
        </p:nvSpPr>
        <p:spPr>
          <a:xfrm>
            <a:off x="426368" y="332656"/>
            <a:ext cx="8280920" cy="707503"/>
          </a:xfrm>
          <a:prstGeom prst="rect">
            <a:avLst/>
          </a:prstGeom>
        </p:spPr>
        <p:txBody>
          <a:bodyPr vert="horz" lIns="91440" tIns="45720" rIns="91440" bIns="45720" rtlCol="0" anchor="ctr">
            <a:noAutofit/>
          </a:bodyPr>
          <a:lstStyle>
            <a:lvl1pPr algn="ctr" defTabSz="457200" rtl="0" eaLnBrk="1" fontAlgn="base" hangingPunct="1">
              <a:spcBef>
                <a:spcPct val="0"/>
              </a:spcBef>
              <a:spcAft>
                <a:spcPct val="0"/>
              </a:spcAft>
              <a:defRPr lang="en-US" sz="4000" kern="1200" cap="all" dirty="0">
                <a:solidFill>
                  <a:srgbClr val="948A54"/>
                </a:solidFill>
                <a:latin typeface="Arial"/>
                <a:ea typeface="ＭＳ Ｐゴシック" pitchFamily="34" charset="-128"/>
                <a:cs typeface="Arial"/>
              </a:defRPr>
            </a:lvl1pPr>
            <a:lvl2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a:r>
              <a:rPr lang="en-AU" sz="3200" cap="none" baseline="0" dirty="0">
                <a:solidFill>
                  <a:srgbClr val="EA0088"/>
                </a:solidFill>
                <a:latin typeface="Trebuchet MS" panose="020B0603020202020204" pitchFamily="34" charset="0"/>
              </a:rPr>
              <a:t>Example 6: Solution</a:t>
            </a:r>
          </a:p>
        </p:txBody>
      </p:sp>
      <p:graphicFrame>
        <p:nvGraphicFramePr>
          <p:cNvPr id="3" name="Object 2"/>
          <p:cNvGraphicFramePr>
            <a:graphicFrameLocks noChangeAspect="1"/>
          </p:cNvGraphicFramePr>
          <p:nvPr>
            <p:extLst>
              <p:ext uri="{D42A27DB-BD31-4B8C-83A1-F6EECF244321}">
                <p14:modId xmlns:p14="http://schemas.microsoft.com/office/powerpoint/2010/main" val="2240703214"/>
              </p:ext>
            </p:extLst>
          </p:nvPr>
        </p:nvGraphicFramePr>
        <p:xfrm>
          <a:off x="1772557" y="5085184"/>
          <a:ext cx="3213612" cy="792088"/>
        </p:xfrm>
        <a:graphic>
          <a:graphicData uri="http://schemas.openxmlformats.org/presentationml/2006/ole">
            <mc:AlternateContent xmlns:mc="http://schemas.openxmlformats.org/markup-compatibility/2006">
              <mc:Choice xmlns:v="urn:schemas-microsoft-com:vml" Requires="v">
                <p:oleObj spid="_x0000_s105530" name="Equation" r:id="rId4" imgW="1803400" imgH="444500" progId="Equation.DSMT4">
                  <p:embed/>
                </p:oleObj>
              </mc:Choice>
              <mc:Fallback>
                <p:oleObj name="Equation" r:id="rId4" imgW="1803400" imgH="444500" progId="Equation.DSMT4">
                  <p:embed/>
                  <p:pic>
                    <p:nvPicPr>
                      <p:cNvPr id="0"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2557" y="5085184"/>
                        <a:ext cx="3213612" cy="792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8" name="Text Box 6"/>
          <p:cNvSpPr txBox="1">
            <a:spLocks noChangeArrowheads="1"/>
          </p:cNvSpPr>
          <p:nvPr/>
        </p:nvSpPr>
        <p:spPr bwMode="auto">
          <a:xfrm>
            <a:off x="531304" y="1196752"/>
            <a:ext cx="8071048"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pPr marL="0" lvl="1" indent="0" algn="just">
              <a:spcAft>
                <a:spcPts val="1200"/>
              </a:spcAft>
            </a:pPr>
            <a:r>
              <a:rPr lang="en-US" altLang="en-US" baseline="0" dirty="0">
                <a:solidFill>
                  <a:schemeClr val="accent1"/>
                </a:solidFill>
                <a:latin typeface="Trebuchet MS"/>
                <a:cs typeface="Trebuchet MS"/>
              </a:rPr>
              <a:t>Calculating manually</a:t>
            </a:r>
            <a:endParaRPr lang="en-US" baseline="0" dirty="0">
              <a:solidFill>
                <a:schemeClr val="accent1"/>
              </a:solidFill>
              <a:latin typeface="Trebuchet MS" panose="020B0603020202020204" pitchFamily="34" charset="0"/>
              <a:ea typeface="ＭＳ Ｐゴシック" charset="0"/>
            </a:endParaRPr>
          </a:p>
          <a:p>
            <a:pPr marL="0" indent="0" algn="just"/>
            <a:r>
              <a:rPr lang="en-US" altLang="en-US" sz="2200" baseline="0" dirty="0">
                <a:latin typeface="Trebuchet MS"/>
                <a:cs typeface="Trebuchet MS"/>
              </a:rPr>
              <a:t>From the data,</a:t>
            </a:r>
          </a:p>
          <a:p>
            <a:pPr algn="just">
              <a:buFont typeface="Arial" pitchFamily="34" charset="0"/>
              <a:buChar char="•"/>
            </a:pPr>
            <a:endParaRPr lang="en-US" altLang="en-US" sz="2200" baseline="0" dirty="0">
              <a:latin typeface="Trebuchet MS"/>
              <a:cs typeface="Trebuchet MS"/>
            </a:endParaRPr>
          </a:p>
          <a:p>
            <a:pPr algn="just">
              <a:buFont typeface="Arial" pitchFamily="34" charset="0"/>
              <a:buChar char="•"/>
            </a:pPr>
            <a:endParaRPr lang="en-US" altLang="en-US" sz="2200" baseline="0" dirty="0">
              <a:latin typeface="Trebuchet MS"/>
              <a:cs typeface="Trebuchet MS"/>
            </a:endParaRPr>
          </a:p>
          <a:p>
            <a:pPr algn="just">
              <a:buFont typeface="Arial" pitchFamily="34" charset="0"/>
              <a:buChar char="•"/>
            </a:pPr>
            <a:endParaRPr lang="en-US" altLang="en-US" sz="2200" baseline="0" dirty="0">
              <a:latin typeface="Trebuchet MS"/>
              <a:cs typeface="Trebuchet MS"/>
            </a:endParaRPr>
          </a:p>
          <a:p>
            <a:pPr marL="0" indent="0" algn="just"/>
            <a:r>
              <a:rPr lang="en-US" altLang="en-US" sz="2200" baseline="0" dirty="0">
                <a:latin typeface="Trebuchet MS" panose="020B0603020202020204" pitchFamily="34" charset="0"/>
              </a:rPr>
              <a:t> A 95% confidence interval for </a:t>
            </a:r>
            <a:r>
              <a:rPr lang="en-US" sz="2200" i="1" baseline="0" dirty="0">
                <a:latin typeface="Trebuchet MS" panose="020B0603020202020204" pitchFamily="34" charset="0"/>
                <a:ea typeface="ＭＳ Ｐゴシック" charset="0"/>
              </a:rPr>
              <a:t>p</a:t>
            </a:r>
            <a:r>
              <a:rPr lang="en-US" sz="2200" dirty="0">
                <a:latin typeface="Trebuchet MS" panose="020B0603020202020204" pitchFamily="34" charset="0"/>
                <a:ea typeface="ＭＳ Ｐゴシック" charset="0"/>
              </a:rPr>
              <a:t>1</a:t>
            </a:r>
            <a:r>
              <a:rPr lang="en-US" sz="2200" baseline="0" dirty="0">
                <a:latin typeface="Trebuchet MS" panose="020B0603020202020204" pitchFamily="34" charset="0"/>
                <a:ea typeface="ＭＳ Ｐゴシック" charset="0"/>
              </a:rPr>
              <a:t>-</a:t>
            </a:r>
            <a:r>
              <a:rPr lang="en-US" sz="2200" i="1" baseline="0" dirty="0">
                <a:latin typeface="Trebuchet MS" panose="020B0603020202020204" pitchFamily="34" charset="0"/>
                <a:ea typeface="ＭＳ Ｐゴシック" charset="0"/>
              </a:rPr>
              <a:t>p</a:t>
            </a:r>
            <a:r>
              <a:rPr lang="en-US" sz="2200" dirty="0">
                <a:latin typeface="Trebuchet MS" panose="020B0603020202020204" pitchFamily="34" charset="0"/>
                <a:ea typeface="ＭＳ Ｐゴシック" charset="0"/>
              </a:rPr>
              <a:t>2</a:t>
            </a:r>
            <a:r>
              <a:rPr lang="en-US" sz="2200" baseline="0" dirty="0">
                <a:latin typeface="Trebuchet MS" panose="020B0603020202020204" pitchFamily="34" charset="0"/>
                <a:ea typeface="ＭＳ Ｐゴシック" charset="0"/>
              </a:rPr>
              <a:t>:</a:t>
            </a:r>
            <a:endParaRPr lang="en-US" altLang="en-US" sz="2200" baseline="0" dirty="0">
              <a:latin typeface="Trebuchet MS" panose="020B0603020202020204" pitchFamily="34" charset="0"/>
            </a:endParaRPr>
          </a:p>
          <a:p>
            <a:pPr algn="just">
              <a:buFont typeface="Arial" pitchFamily="34" charset="0"/>
              <a:buChar char="•"/>
            </a:pPr>
            <a:endParaRPr lang="en-US" altLang="en-US" baseline="0" dirty="0">
              <a:latin typeface="Trebuchet MS" panose="020B0603020202020204" pitchFamily="34" charset="0"/>
            </a:endParaRPr>
          </a:p>
          <a:p>
            <a:pPr algn="just">
              <a:buFont typeface="Arial" pitchFamily="34" charset="0"/>
              <a:buChar char="•"/>
            </a:pPr>
            <a:endParaRPr lang="en-US" altLang="en-US" baseline="0" dirty="0">
              <a:latin typeface="Trebuchet MS" panose="020B0603020202020204" pitchFamily="34" charset="0"/>
            </a:endParaRPr>
          </a:p>
          <a:p>
            <a:pPr algn="just">
              <a:buFont typeface="Arial" pitchFamily="34" charset="0"/>
              <a:buChar char="•"/>
            </a:pPr>
            <a:endParaRPr lang="en-US" altLang="en-US" baseline="0" dirty="0">
              <a:latin typeface="Trebuchet MS" panose="020B0603020202020204" pitchFamily="34" charset="0"/>
            </a:endParaRPr>
          </a:p>
          <a:p>
            <a:pPr algn="just">
              <a:buFont typeface="Arial" pitchFamily="34" charset="0"/>
              <a:buChar char="•"/>
            </a:pPr>
            <a:endParaRPr lang="en-US" altLang="en-US" baseline="0" dirty="0">
              <a:latin typeface="Trebuchet MS" panose="020B0603020202020204" pitchFamily="34" charset="0"/>
            </a:endParaRPr>
          </a:p>
          <a:p>
            <a:pPr algn="just">
              <a:buFont typeface="Arial" pitchFamily="34" charset="0"/>
              <a:buChar char="•"/>
            </a:pPr>
            <a:endParaRPr lang="en-US" altLang="en-US" baseline="0" dirty="0">
              <a:latin typeface="Trebuchet MS" panose="020B0603020202020204" pitchFamily="34" charset="0"/>
            </a:endParaRPr>
          </a:p>
          <a:p>
            <a:pPr algn="just">
              <a:buFont typeface="Arial" pitchFamily="34" charset="0"/>
              <a:buChar char="•"/>
            </a:pPr>
            <a:endParaRPr lang="en-US" altLang="en-US" baseline="0" dirty="0">
              <a:latin typeface="Trebuchet MS" panose="020B0603020202020204" pitchFamily="34" charset="0"/>
            </a:endParaRPr>
          </a:p>
          <a:p>
            <a:pPr marL="0" indent="0" algn="just"/>
            <a:r>
              <a:rPr lang="en-US" altLang="en-US" baseline="0" dirty="0">
                <a:latin typeface="Trebuchet MS"/>
                <a:cs typeface="Trebuchet MS"/>
              </a:rPr>
              <a:t>	LCL = -0.0108, 	UCL = -0.0047</a:t>
            </a:r>
          </a:p>
          <a:p>
            <a:pPr marL="0" indent="0" algn="just"/>
            <a:endParaRPr lang="en-US" altLang="en-US" baseline="0" dirty="0">
              <a:latin typeface="Trebuchet MS" panose="020B0603020202020204" pitchFamily="34" charset="0"/>
            </a:endParaRPr>
          </a:p>
          <a:p>
            <a:pPr algn="just">
              <a:buFont typeface="Arial" pitchFamily="34" charset="0"/>
              <a:buChar char="•"/>
            </a:pPr>
            <a:endParaRPr lang="en-US" altLang="en-US" baseline="0" dirty="0">
              <a:latin typeface="Trebuchet MS"/>
              <a:cs typeface="Trebuchet MS"/>
            </a:endParaRPr>
          </a:p>
        </p:txBody>
      </p:sp>
      <p:graphicFrame>
        <p:nvGraphicFramePr>
          <p:cNvPr id="545795" name="Object 3"/>
          <p:cNvGraphicFramePr>
            <a:graphicFrameLocks noChangeAspect="1"/>
          </p:cNvGraphicFramePr>
          <p:nvPr>
            <p:extLst>
              <p:ext uri="{D42A27DB-BD31-4B8C-83A1-F6EECF244321}">
                <p14:modId xmlns:p14="http://schemas.microsoft.com/office/powerpoint/2010/main" val="977554392"/>
              </p:ext>
            </p:extLst>
          </p:nvPr>
        </p:nvGraphicFramePr>
        <p:xfrm>
          <a:off x="1469353" y="4437112"/>
          <a:ext cx="6415016" cy="990600"/>
        </p:xfrm>
        <a:graphic>
          <a:graphicData uri="http://schemas.openxmlformats.org/presentationml/2006/ole">
            <mc:AlternateContent xmlns:mc="http://schemas.openxmlformats.org/markup-compatibility/2006">
              <mc:Choice xmlns:v="urn:schemas-microsoft-com:vml" Requires="v">
                <p:oleObj spid="_x0000_s92455" name="Equation" r:id="rId4" imgW="3898900" imgH="622300" progId="Equation.DSMT4">
                  <p:embed/>
                </p:oleObj>
              </mc:Choice>
              <mc:Fallback>
                <p:oleObj name="Equation" r:id="rId4" imgW="3898900" imgH="622300" progId="Equation.DSMT4">
                  <p:embed/>
                  <p:pic>
                    <p:nvPicPr>
                      <p:cNvPr id="0" name="Picture 2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9353" y="4437112"/>
                        <a:ext cx="6415016" cy="990600"/>
                      </a:xfrm>
                      <a:prstGeom prst="rect">
                        <a:avLst/>
                      </a:prstGeom>
                      <a:noFill/>
                      <a:effectLst/>
                      <a:extLst/>
                    </p:spPr>
                  </p:pic>
                </p:oleObj>
              </mc:Fallback>
            </mc:AlternateContent>
          </a:graphicData>
        </a:graphic>
      </p:graphicFrame>
      <p:graphicFrame>
        <p:nvGraphicFramePr>
          <p:cNvPr id="545797" name="Object 5"/>
          <p:cNvGraphicFramePr>
            <a:graphicFrameLocks noChangeAspect="1"/>
          </p:cNvGraphicFramePr>
          <p:nvPr>
            <p:extLst>
              <p:ext uri="{D42A27DB-BD31-4B8C-83A1-F6EECF244321}">
                <p14:modId xmlns:p14="http://schemas.microsoft.com/office/powerpoint/2010/main" val="3775995880"/>
              </p:ext>
            </p:extLst>
          </p:nvPr>
        </p:nvGraphicFramePr>
        <p:xfrm>
          <a:off x="1114426" y="2204864"/>
          <a:ext cx="5897562" cy="709612"/>
        </p:xfrm>
        <a:graphic>
          <a:graphicData uri="http://schemas.openxmlformats.org/presentationml/2006/ole">
            <mc:AlternateContent xmlns:mc="http://schemas.openxmlformats.org/markup-compatibility/2006">
              <mc:Choice xmlns:v="urn:schemas-microsoft-com:vml" Requires="v">
                <p:oleObj spid="_x0000_s92456" name="Equation" r:id="rId6" imgW="2908300" imgH="393700" progId="Equation.DSMT4">
                  <p:embed/>
                </p:oleObj>
              </mc:Choice>
              <mc:Fallback>
                <p:oleObj name="Equation" r:id="rId6" imgW="2908300" imgH="393700" progId="Equation.DSMT4">
                  <p:embed/>
                  <p:pic>
                    <p:nvPicPr>
                      <p:cNvPr id="0" name="Picture 2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4426" y="2204864"/>
                        <a:ext cx="5897562" cy="709612"/>
                      </a:xfrm>
                      <a:prstGeom prst="rect">
                        <a:avLst/>
                      </a:prstGeom>
                      <a:noFill/>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71842" dir="18900000" algn="ctr" rotWithShape="0">
                                <a:srgbClr val="CC3300">
                                  <a:alpha val="74997"/>
                                </a:srgbClr>
                              </a:outerShdw>
                            </a:effectLst>
                          </a14:hiddenEffects>
                        </a:ext>
                      </a:extLst>
                    </p:spPr>
                  </p:pic>
                </p:oleObj>
              </mc:Fallback>
            </mc:AlternateContent>
          </a:graphicData>
        </a:graphic>
      </p:graphicFrame>
      <p:sp>
        <p:nvSpPr>
          <p:cNvPr id="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67</a:t>
            </a:fld>
            <a:endParaRPr lang="en-AU" altLang="en-US" sz="1400" b="1" baseline="0" dirty="0">
              <a:latin typeface="Trebuchet MS" pitchFamily="34" charset="0"/>
            </a:endParaRPr>
          </a:p>
        </p:txBody>
      </p:sp>
      <p:sp>
        <p:nvSpPr>
          <p:cNvPr id="8" name="AutoShape 10"/>
          <p:cNvSpPr>
            <a:spLocks noChangeArrowheads="1"/>
          </p:cNvSpPr>
          <p:nvPr/>
        </p:nvSpPr>
        <p:spPr bwMode="auto">
          <a:xfrm>
            <a:off x="7011988" y="549275"/>
            <a:ext cx="1952625" cy="360363"/>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dirty="0">
                <a:latin typeface="Tahoma" pitchFamily="34" charset="0"/>
              </a:rPr>
              <a:t>COMPUTE</a:t>
            </a:r>
          </a:p>
        </p:txBody>
      </p:sp>
      <p:sp>
        <p:nvSpPr>
          <p:cNvPr id="9" name="Rectangle 7"/>
          <p:cNvSpPr txBox="1">
            <a:spLocks noChangeArrowheads="1"/>
          </p:cNvSpPr>
          <p:nvPr/>
        </p:nvSpPr>
        <p:spPr>
          <a:xfrm>
            <a:off x="426368" y="332656"/>
            <a:ext cx="8280920" cy="707503"/>
          </a:xfrm>
          <a:prstGeom prst="rect">
            <a:avLst/>
          </a:prstGeom>
        </p:spPr>
        <p:txBody>
          <a:bodyPr vert="horz" lIns="91440" tIns="45720" rIns="91440" bIns="45720" rtlCol="0" anchor="ctr">
            <a:noAutofit/>
          </a:bodyPr>
          <a:lstStyle>
            <a:lvl1pPr algn="ctr" defTabSz="457200" rtl="0" eaLnBrk="1" fontAlgn="base" hangingPunct="1">
              <a:spcBef>
                <a:spcPct val="0"/>
              </a:spcBef>
              <a:spcAft>
                <a:spcPct val="0"/>
              </a:spcAft>
              <a:defRPr lang="en-US" sz="4000" kern="1200" cap="all" dirty="0">
                <a:solidFill>
                  <a:srgbClr val="948A54"/>
                </a:solidFill>
                <a:latin typeface="Arial"/>
                <a:ea typeface="ＭＳ Ｐゴシック" pitchFamily="34" charset="-128"/>
                <a:cs typeface="Arial"/>
              </a:defRPr>
            </a:lvl1pPr>
            <a:lvl2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a:r>
              <a:rPr lang="en-AU" sz="3200" cap="none" baseline="0" dirty="0">
                <a:solidFill>
                  <a:srgbClr val="EA0088"/>
                </a:solidFill>
                <a:latin typeface="Trebuchet MS" panose="020B0603020202020204" pitchFamily="34" charset="0"/>
              </a:rPr>
              <a:t>Example 6: Solution…</a:t>
            </a:r>
          </a:p>
        </p:txBody>
      </p:sp>
      <p:graphicFrame>
        <p:nvGraphicFramePr>
          <p:cNvPr id="2" name="Object 1"/>
          <p:cNvGraphicFramePr>
            <a:graphicFrameLocks noChangeAspect="1"/>
          </p:cNvGraphicFramePr>
          <p:nvPr>
            <p:extLst>
              <p:ext uri="{D42A27DB-BD31-4B8C-83A1-F6EECF244321}">
                <p14:modId xmlns:p14="http://schemas.microsoft.com/office/powerpoint/2010/main" val="2829323005"/>
              </p:ext>
            </p:extLst>
          </p:nvPr>
        </p:nvGraphicFramePr>
        <p:xfrm>
          <a:off x="1385185" y="3573016"/>
          <a:ext cx="3690871" cy="908129"/>
        </p:xfrm>
        <a:graphic>
          <a:graphicData uri="http://schemas.openxmlformats.org/presentationml/2006/ole">
            <mc:AlternateContent xmlns:mc="http://schemas.openxmlformats.org/markup-compatibility/2006">
              <mc:Choice xmlns:v="urn:schemas-microsoft-com:vml" Requires="v">
                <p:oleObj spid="_x0000_s92457" name="Equation" r:id="rId8" imgW="1803400" imgH="444500" progId="Equation.DSMT4">
                  <p:embed/>
                </p:oleObj>
              </mc:Choice>
              <mc:Fallback>
                <p:oleObj name="Equation" r:id="rId8" imgW="1803400" imgH="444500" progId="Equation.DSMT4">
                  <p:embed/>
                  <p:pic>
                    <p:nvPicPr>
                      <p:cNvPr id="0" name="Picture 23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85185" y="3573016"/>
                        <a:ext cx="3690871" cy="9081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1304" y="2492896"/>
            <a:ext cx="8382000" cy="1752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68</a:t>
            </a:fld>
            <a:endParaRPr lang="en-AU" altLang="en-US" sz="1400" b="1" baseline="0" dirty="0">
              <a:latin typeface="Trebuchet MS" pitchFamily="34" charset="0"/>
            </a:endParaRPr>
          </a:p>
        </p:txBody>
      </p:sp>
      <p:sp>
        <p:nvSpPr>
          <p:cNvPr id="7" name="AutoShape 10"/>
          <p:cNvSpPr>
            <a:spLocks noChangeArrowheads="1"/>
          </p:cNvSpPr>
          <p:nvPr/>
        </p:nvSpPr>
        <p:spPr bwMode="auto">
          <a:xfrm>
            <a:off x="7011988" y="549275"/>
            <a:ext cx="1952625" cy="360363"/>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pPr>
            <a:r>
              <a:rPr lang="en-US" altLang="en-US" sz="2400" b="1" baseline="0" dirty="0">
                <a:latin typeface="Tahoma" pitchFamily="34" charset="0"/>
              </a:rPr>
              <a:t>COMPUTE</a:t>
            </a:r>
          </a:p>
        </p:txBody>
      </p:sp>
      <p:sp>
        <p:nvSpPr>
          <p:cNvPr id="8" name="Rectangle 7"/>
          <p:cNvSpPr txBox="1">
            <a:spLocks noChangeArrowheads="1"/>
          </p:cNvSpPr>
          <p:nvPr/>
        </p:nvSpPr>
        <p:spPr>
          <a:xfrm>
            <a:off x="426368" y="332656"/>
            <a:ext cx="8280920" cy="707503"/>
          </a:xfrm>
          <a:prstGeom prst="rect">
            <a:avLst/>
          </a:prstGeom>
        </p:spPr>
        <p:txBody>
          <a:bodyPr vert="horz" lIns="91440" tIns="45720" rIns="91440" bIns="45720" rtlCol="0" anchor="ctr">
            <a:noAutofit/>
          </a:bodyPr>
          <a:lstStyle>
            <a:lvl1pPr algn="ctr" defTabSz="457200" rtl="0" eaLnBrk="1" fontAlgn="base" hangingPunct="1">
              <a:spcBef>
                <a:spcPct val="0"/>
              </a:spcBef>
              <a:spcAft>
                <a:spcPct val="0"/>
              </a:spcAft>
              <a:defRPr lang="en-US" sz="4000" kern="1200" cap="all" dirty="0">
                <a:solidFill>
                  <a:srgbClr val="948A54"/>
                </a:solidFill>
                <a:latin typeface="Arial"/>
                <a:ea typeface="ＭＳ Ｐゴシック" pitchFamily="34" charset="-128"/>
                <a:cs typeface="Arial"/>
              </a:defRPr>
            </a:lvl1pPr>
            <a:lvl2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a:r>
              <a:rPr lang="en-AU" sz="3200" cap="none" baseline="0" dirty="0">
                <a:solidFill>
                  <a:srgbClr val="EA0088"/>
                </a:solidFill>
                <a:latin typeface="Trebuchet MS" panose="020B0603020202020204" pitchFamily="34" charset="0"/>
              </a:rPr>
              <a:t>Example 6: Solution…</a:t>
            </a:r>
          </a:p>
        </p:txBody>
      </p:sp>
      <p:sp>
        <p:nvSpPr>
          <p:cNvPr id="9" name="Text Box 6"/>
          <p:cNvSpPr txBox="1">
            <a:spLocks noChangeArrowheads="1"/>
          </p:cNvSpPr>
          <p:nvPr/>
        </p:nvSpPr>
        <p:spPr bwMode="auto">
          <a:xfrm>
            <a:off x="531304" y="1196752"/>
            <a:ext cx="8071048"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pPr marL="0" lvl="1" indent="0" algn="just">
              <a:spcAft>
                <a:spcPts val="1200"/>
              </a:spcAft>
            </a:pPr>
            <a:r>
              <a:rPr lang="en-US" altLang="en-US" baseline="0" dirty="0">
                <a:solidFill>
                  <a:schemeClr val="accent1"/>
                </a:solidFill>
                <a:latin typeface="Trebuchet MS"/>
                <a:cs typeface="Trebuchet MS"/>
              </a:rPr>
              <a:t>Using Excel</a:t>
            </a:r>
          </a:p>
          <a:p>
            <a:pPr marL="0" lvl="1" indent="0" algn="just">
              <a:spcAft>
                <a:spcPts val="1200"/>
              </a:spcAft>
            </a:pPr>
            <a:r>
              <a:rPr lang="en-US" altLang="en-US" b="1" baseline="0" dirty="0">
                <a:solidFill>
                  <a:schemeClr val="accent2"/>
                </a:solidFill>
                <a:latin typeface="Trebuchet MS" panose="020B0603020202020204" pitchFamily="34" charset="0"/>
              </a:rPr>
              <a:t>(Estimators.xls, z-Estimate_2 Proportions worksheet)</a:t>
            </a:r>
          </a:p>
          <a:p>
            <a:pPr marL="0" lvl="1" indent="0" algn="just">
              <a:spcAft>
                <a:spcPts val="1200"/>
              </a:spcAft>
            </a:pPr>
            <a:endParaRPr lang="en-US" baseline="0" dirty="0">
              <a:solidFill>
                <a:schemeClr val="accent1"/>
              </a:solidFill>
              <a:latin typeface="Trebuchet MS" panose="020B0603020202020204" pitchFamily="34" charset="0"/>
              <a:ea typeface="ＭＳ Ｐゴシック"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95669"/>
            <a:ext cx="8579296" cy="884238"/>
          </a:xfrm>
        </p:spPr>
        <p:txBody>
          <a:bodyPr vert="horz" lIns="91440" tIns="45720" rIns="91440" bIns="45720" rtlCol="0" anchor="ctr">
            <a:noAutofit/>
          </a:bodyPr>
          <a:lstStyle/>
          <a:p>
            <a:pPr algn="just"/>
            <a:r>
              <a:rPr lang="en-US" sz="3200" cap="none" dirty="0">
                <a:solidFill>
                  <a:srgbClr val="EA0088"/>
                </a:solidFill>
                <a:latin typeface="Trebuchet MS" panose="020B0603020202020204" pitchFamily="34" charset="0"/>
              </a:rPr>
              <a:t>Selecting the sample sizes to estimate p</a:t>
            </a:r>
            <a:r>
              <a:rPr lang="en-US" sz="3200" cap="none" baseline="-25000" dirty="0">
                <a:solidFill>
                  <a:srgbClr val="EA0088"/>
                </a:solidFill>
                <a:latin typeface="Trebuchet MS" panose="020B0603020202020204" pitchFamily="34" charset="0"/>
              </a:rPr>
              <a:t>1</a:t>
            </a:r>
            <a:r>
              <a:rPr lang="en-US" sz="3200" cap="none" dirty="0">
                <a:solidFill>
                  <a:srgbClr val="EA0088"/>
                </a:solidFill>
                <a:latin typeface="Trebuchet MS" panose="020B0603020202020204" pitchFamily="34" charset="0"/>
              </a:rPr>
              <a:t> − p</a:t>
            </a:r>
            <a:r>
              <a:rPr lang="en-US" sz="3200" cap="none" baseline="-25000" dirty="0">
                <a:solidFill>
                  <a:srgbClr val="EA0088"/>
                </a:solidFill>
                <a:latin typeface="Trebuchet MS" panose="020B0603020202020204" pitchFamily="34" charset="0"/>
              </a:rPr>
              <a:t>2</a:t>
            </a:r>
            <a:endParaRPr sz="3200" cap="none" baseline="-25000" dirty="0">
              <a:solidFill>
                <a:srgbClr val="EA0088"/>
              </a:solidFill>
              <a:latin typeface="Trebuchet MS" panose="020B0603020202020204" pitchFamily="34" charset="0"/>
            </a:endParaRPr>
          </a:p>
        </p:txBody>
      </p:sp>
      <mc:AlternateContent xmlns:mc="http://schemas.openxmlformats.org/markup-compatibility/2006" xmlns:a14="http://schemas.microsoft.com/office/drawing/2010/main">
        <mc:Choice Requires="a14">
          <p:sp>
            <p:nvSpPr>
              <p:cNvPr id="100354" name="Content Placeholder 2"/>
              <p:cNvSpPr>
                <a:spLocks noGrp="1"/>
              </p:cNvSpPr>
              <p:nvPr>
                <p:ph idx="1"/>
              </p:nvPr>
            </p:nvSpPr>
            <p:spPr>
              <a:xfrm>
                <a:off x="458788" y="1556792"/>
                <a:ext cx="8001000" cy="4297363"/>
              </a:xfrm>
            </p:spPr>
            <p:txBody>
              <a:bodyPr/>
              <a:lstStyle/>
              <a:p>
                <a:pPr marL="0" indent="0" algn="just">
                  <a:buNone/>
                </a:pPr>
                <a:r>
                  <a:rPr lang="en-US" altLang="en-US" sz="2400" dirty="0">
                    <a:latin typeface="Trebuchet MS" panose="020B0603020202020204" pitchFamily="34" charset="0"/>
                  </a:rPr>
                  <a:t>The sample size required to estimate p</a:t>
                </a:r>
                <a:r>
                  <a:rPr lang="en-US" altLang="en-US" sz="2400" baseline="-25000" dirty="0">
                    <a:latin typeface="Trebuchet MS" panose="020B0603020202020204" pitchFamily="34" charset="0"/>
                  </a:rPr>
                  <a:t>1</a:t>
                </a:r>
                <a:r>
                  <a:rPr lang="en-US" altLang="en-US" sz="2400" dirty="0">
                    <a:latin typeface="Trebuchet MS" panose="020B0603020202020204" pitchFamily="34" charset="0"/>
                  </a:rPr>
                  <a:t> − p</a:t>
                </a:r>
                <a:r>
                  <a:rPr lang="en-US" altLang="en-US" sz="2400" baseline="-25000" dirty="0">
                    <a:latin typeface="Trebuchet MS" panose="020B0603020202020204" pitchFamily="34" charset="0"/>
                  </a:rPr>
                  <a:t>2</a:t>
                </a:r>
                <a:r>
                  <a:rPr lang="en-US" altLang="en-US" sz="2400" dirty="0">
                    <a:latin typeface="Trebuchet MS" panose="020B0603020202020204" pitchFamily="34" charset="0"/>
                  </a:rPr>
                  <a:t> is calculated in essentially the same way as was the sample size needed to estimate p. First, we specify the confidence level (1-</a:t>
                </a:r>
                <a:r>
                  <a:rPr lang="en-US" altLang="en-US" sz="2400" dirty="0">
                    <a:latin typeface="Trebuchet MS" panose="020B0603020202020204" pitchFamily="34" charset="0"/>
                    <a:sym typeface="Symbol"/>
                  </a:rPr>
                  <a:t>) </a:t>
                </a:r>
                <a:r>
                  <a:rPr lang="en-US" altLang="en-US" sz="2400" dirty="0">
                    <a:latin typeface="Trebuchet MS" panose="020B0603020202020204" pitchFamily="34" charset="0"/>
                  </a:rPr>
                  <a:t>and the error bound (B). Then</a:t>
                </a:r>
              </a:p>
              <a:p>
                <a:pPr marL="0" indent="0" algn="just">
                  <a:buNone/>
                </a:pPr>
                <a:endParaRPr lang="en-US" altLang="en-US" sz="2400" dirty="0">
                  <a:latin typeface="Trebuchet MS" panose="020B0603020202020204" pitchFamily="34" charset="0"/>
                </a:endParaRPr>
              </a:p>
              <a:p>
                <a:pPr marL="0" indent="0" algn="just">
                  <a:buNone/>
                </a:pPr>
                <a:endParaRPr lang="en-US" altLang="en-US" sz="2400" dirty="0">
                  <a:latin typeface="Trebuchet MS" panose="020B0603020202020204" pitchFamily="34" charset="0"/>
                </a:endParaRPr>
              </a:p>
              <a:p>
                <a:pPr marL="0" indent="0" algn="just">
                  <a:buNone/>
                </a:pPr>
                <a:endParaRPr lang="en-US" altLang="en-US" sz="2400" dirty="0">
                  <a:latin typeface="Trebuchet MS" panose="020B0603020202020204" pitchFamily="34" charset="0"/>
                </a:endParaRPr>
              </a:p>
              <a:p>
                <a:pPr marL="0" indent="0" algn="just">
                  <a:buNone/>
                </a:pPr>
                <a:endParaRPr lang="en-US" altLang="en-US" sz="2400" dirty="0">
                  <a:latin typeface="Trebuchet MS" panose="020B0603020202020204" pitchFamily="34" charset="0"/>
                </a:endParaRPr>
              </a:p>
              <a:p>
                <a:pPr marL="0" indent="0" algn="just">
                  <a:buNone/>
                </a:pPr>
                <a:r>
                  <a:rPr lang="en-US" altLang="en-US" sz="2400" dirty="0">
                    <a:latin typeface="Trebuchet MS" panose="020B0603020202020204" pitchFamily="34" charset="0"/>
                  </a:rPr>
                  <a:t>As </a:t>
                </a:r>
                <a14:m>
                  <m:oMath xmlns:m="http://schemas.openxmlformats.org/officeDocument/2006/math">
                    <m:sSub>
                      <m:sSubPr>
                        <m:ctrlPr>
                          <a:rPr lang="en-US" altLang="en-US" sz="2400" i="1">
                            <a:latin typeface="Cambria Math" panose="02040503050406030204" pitchFamily="18" charset="0"/>
                          </a:rPr>
                        </m:ctrlPr>
                      </m:sSubPr>
                      <m:e>
                        <m:acc>
                          <m:accPr>
                            <m:chr m:val="̂"/>
                            <m:ctrlPr>
                              <a:rPr lang="en-US" altLang="en-US" sz="2400" i="1">
                                <a:latin typeface="Cambria Math" panose="02040503050406030204" pitchFamily="18" charset="0"/>
                              </a:rPr>
                            </m:ctrlPr>
                          </m:accPr>
                          <m:e>
                            <m:r>
                              <a:rPr lang="en-AU" altLang="en-US" sz="2400" i="1">
                                <a:latin typeface="Cambria Math"/>
                              </a:rPr>
                              <m:t>𝑝</m:t>
                            </m:r>
                          </m:e>
                        </m:acc>
                      </m:e>
                      <m:sub>
                        <m:r>
                          <a:rPr lang="en-AU" altLang="en-US" sz="2400" i="1">
                            <a:latin typeface="Cambria Math"/>
                          </a:rPr>
                          <m:t>1</m:t>
                        </m:r>
                      </m:sub>
                    </m:sSub>
                  </m:oMath>
                </a14:m>
                <a:r>
                  <a:rPr lang="en-US" altLang="en-US" sz="2400" dirty="0">
                    <a:latin typeface="Trebuchet MS" panose="020B0603020202020204" pitchFamily="34" charset="0"/>
                  </a:rPr>
                  <a:t> and </a:t>
                </a:r>
                <a14:m>
                  <m:oMath xmlns:m="http://schemas.openxmlformats.org/officeDocument/2006/math">
                    <m:sSub>
                      <m:sSubPr>
                        <m:ctrlPr>
                          <a:rPr lang="en-US" altLang="en-US" sz="2400" i="1">
                            <a:latin typeface="Cambria Math" panose="02040503050406030204" pitchFamily="18" charset="0"/>
                          </a:rPr>
                        </m:ctrlPr>
                      </m:sSubPr>
                      <m:e>
                        <m:acc>
                          <m:accPr>
                            <m:chr m:val="̂"/>
                            <m:ctrlPr>
                              <a:rPr lang="en-US" altLang="en-US" sz="2400" i="1">
                                <a:latin typeface="Cambria Math" panose="02040503050406030204" pitchFamily="18" charset="0"/>
                              </a:rPr>
                            </m:ctrlPr>
                          </m:accPr>
                          <m:e>
                            <m:r>
                              <a:rPr lang="en-AU" altLang="en-US" sz="2400" i="1">
                                <a:latin typeface="Cambria Math"/>
                              </a:rPr>
                              <m:t>𝑝</m:t>
                            </m:r>
                          </m:e>
                        </m:acc>
                      </m:e>
                      <m:sub>
                        <m:r>
                          <a:rPr lang="en-AU" altLang="en-US" sz="2400" i="1">
                            <a:latin typeface="Cambria Math"/>
                          </a:rPr>
                          <m:t>2</m:t>
                        </m:r>
                      </m:sub>
                    </m:sSub>
                  </m:oMath>
                </a14:m>
                <a:r>
                  <a:rPr lang="en-US" altLang="en-US" sz="2400" dirty="0">
                    <a:latin typeface="Trebuchet MS" panose="020B0603020202020204" pitchFamily="34" charset="0"/>
                  </a:rPr>
                  <a:t> are unknown, we use any prior known values or </a:t>
                </a:r>
                <a14:m>
                  <m:oMath xmlns:m="http://schemas.openxmlformats.org/officeDocument/2006/math">
                    <m:sSub>
                      <m:sSubPr>
                        <m:ctrlPr>
                          <a:rPr lang="en-US" altLang="en-US" sz="2400" i="1">
                            <a:latin typeface="Cambria Math" panose="02040503050406030204" pitchFamily="18" charset="0"/>
                          </a:rPr>
                        </m:ctrlPr>
                      </m:sSubPr>
                      <m:e>
                        <m:acc>
                          <m:accPr>
                            <m:chr m:val="̂"/>
                            <m:ctrlPr>
                              <a:rPr lang="en-US" altLang="en-US" sz="2400" i="1">
                                <a:latin typeface="Cambria Math" panose="02040503050406030204" pitchFamily="18" charset="0"/>
                              </a:rPr>
                            </m:ctrlPr>
                          </m:accPr>
                          <m:e>
                            <m:r>
                              <a:rPr lang="en-AU" altLang="en-US" sz="2400" i="1">
                                <a:latin typeface="Cambria Math"/>
                              </a:rPr>
                              <m:t>𝑝</m:t>
                            </m:r>
                          </m:e>
                        </m:acc>
                      </m:e>
                      <m:sub>
                        <m:r>
                          <a:rPr lang="en-AU" altLang="en-US" sz="2400" i="1">
                            <a:latin typeface="Cambria Math"/>
                          </a:rPr>
                          <m:t>1</m:t>
                        </m:r>
                      </m:sub>
                    </m:sSub>
                  </m:oMath>
                </a14:m>
                <a:r>
                  <a:rPr lang="en-US" altLang="en-US" sz="2400" dirty="0">
                    <a:latin typeface="Trebuchet MS" panose="020B0603020202020204" pitchFamily="34" charset="0"/>
                  </a:rPr>
                  <a:t> = 0.5 and </a:t>
                </a:r>
                <a14:m>
                  <m:oMath xmlns:m="http://schemas.openxmlformats.org/officeDocument/2006/math">
                    <m:sSub>
                      <m:sSubPr>
                        <m:ctrlPr>
                          <a:rPr lang="en-US" altLang="en-US" sz="2400" i="1">
                            <a:latin typeface="Cambria Math" panose="02040503050406030204" pitchFamily="18" charset="0"/>
                          </a:rPr>
                        </m:ctrlPr>
                      </m:sSubPr>
                      <m:e>
                        <m:acc>
                          <m:accPr>
                            <m:chr m:val="̂"/>
                            <m:ctrlPr>
                              <a:rPr lang="en-US" altLang="en-US" sz="2400" i="1">
                                <a:latin typeface="Cambria Math" panose="02040503050406030204" pitchFamily="18" charset="0"/>
                              </a:rPr>
                            </m:ctrlPr>
                          </m:accPr>
                          <m:e>
                            <m:r>
                              <a:rPr lang="en-AU" altLang="en-US" sz="2400" i="1">
                                <a:latin typeface="Cambria Math"/>
                              </a:rPr>
                              <m:t>𝑝</m:t>
                            </m:r>
                          </m:e>
                        </m:acc>
                      </m:e>
                      <m:sub>
                        <m:r>
                          <a:rPr lang="en-AU" altLang="en-US" sz="2400" i="1">
                            <a:latin typeface="Cambria Math"/>
                          </a:rPr>
                          <m:t>2</m:t>
                        </m:r>
                      </m:sub>
                    </m:sSub>
                  </m:oMath>
                </a14:m>
                <a:r>
                  <a:rPr lang="en-US" altLang="en-US" sz="2400" dirty="0">
                    <a:latin typeface="Trebuchet MS" panose="020B0603020202020204" pitchFamily="34" charset="0"/>
                  </a:rPr>
                  <a:t> = 0.5.</a:t>
                </a:r>
              </a:p>
            </p:txBody>
          </p:sp>
        </mc:Choice>
        <mc:Fallback xmlns="">
          <p:sp>
            <p:nvSpPr>
              <p:cNvPr id="100354" name="Content Placeholder 2"/>
              <p:cNvSpPr>
                <a:spLocks noGrp="1" noRot="1" noChangeAspect="1" noMove="1" noResize="1" noEditPoints="1" noAdjustHandles="1" noChangeArrowheads="1" noChangeShapeType="1" noTextEdit="1"/>
              </p:cNvSpPr>
              <p:nvPr>
                <p:ph idx="1"/>
              </p:nvPr>
            </p:nvSpPr>
            <p:spPr>
              <a:xfrm>
                <a:off x="458788" y="1556792"/>
                <a:ext cx="8001000" cy="4297363"/>
              </a:xfrm>
              <a:blipFill rotWithShape="1">
                <a:blip r:embed="rId4" cstate="print"/>
                <a:stretch>
                  <a:fillRect l="-1142" t="-1135" r="-1142"/>
                </a:stretch>
              </a:blipFill>
            </p:spPr>
            <p:txBody>
              <a:bodyPr/>
              <a:lstStyle/>
              <a:p>
                <a:r>
                  <a:rPr lang="en-AU">
                    <a:noFill/>
                  </a:rPr>
                  <a:t> </a:t>
                </a:r>
              </a:p>
            </p:txBody>
          </p:sp>
        </mc:Fallback>
      </mc:AlternateContent>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69</a:t>
            </a:fld>
            <a:endParaRPr lang="en-AU" altLang="en-US" sz="1400" b="1" baseline="0" dirty="0">
              <a:latin typeface="Trebuchet MS" pitchFamily="34"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795607075"/>
              </p:ext>
            </p:extLst>
          </p:nvPr>
        </p:nvGraphicFramePr>
        <p:xfrm>
          <a:off x="1547664" y="3501008"/>
          <a:ext cx="3841750" cy="1181100"/>
        </p:xfrm>
        <a:graphic>
          <a:graphicData uri="http://schemas.openxmlformats.org/presentationml/2006/ole">
            <mc:AlternateContent xmlns:mc="http://schemas.openxmlformats.org/markup-compatibility/2006">
              <mc:Choice xmlns:v="urn:schemas-microsoft-com:vml" Requires="v">
                <p:oleObj spid="_x0000_s103483" name="Equation" r:id="rId5" imgW="1777229" imgH="545863" progId="Equation.DSMT4">
                  <p:embed/>
                </p:oleObj>
              </mc:Choice>
              <mc:Fallback>
                <p:oleObj name="Equation" r:id="rId5" imgW="1777229" imgH="545863" progId="Equation.DSMT4">
                  <p:embed/>
                  <p:pic>
                    <p:nvPicPr>
                      <p:cNvPr id="0" name="Picture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664" y="3501008"/>
                        <a:ext cx="3841750" cy="1181100"/>
                      </a:xfrm>
                      <a:prstGeom prst="rect">
                        <a:avLst/>
                      </a:prstGeom>
                      <a:solidFill>
                        <a:schemeClr val="bg1"/>
                      </a:solidFill>
                      <a:effectLst/>
                      <a:extLst>
                        <a:ext uri="{AF507438-7753-43E0-B8FC-AC1667EBCBE1}">
                          <a14:hiddenEffects xmlns:a14="http://schemas.microsoft.com/office/drawing/2010/main">
                            <a:effectLst>
                              <a:outerShdw dist="107763" dir="18900000" algn="ctr" rotWithShape="0">
                                <a:srgbClr val="FF000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95288" y="188913"/>
            <a:ext cx="7772400" cy="647700"/>
          </a:xfrm>
        </p:spPr>
        <p:txBody>
          <a:bodyPr vert="horz" lIns="91440" tIns="45720" rIns="91440" bIns="45720" rtlCol="0" anchor="ctr">
            <a:noAutofit/>
          </a:bodyPr>
          <a:lstStyle/>
          <a:p>
            <a:pPr algn="just"/>
            <a:r>
              <a:rPr sz="3200" cap="none" dirty="0">
                <a:solidFill>
                  <a:srgbClr val="EA0088"/>
                </a:solidFill>
                <a:latin typeface="Trebuchet MS" panose="020B0603020202020204" pitchFamily="34" charset="0"/>
              </a:rPr>
              <a:t>Difference between two means</a:t>
            </a:r>
          </a:p>
        </p:txBody>
      </p:sp>
      <p:sp>
        <p:nvSpPr>
          <p:cNvPr id="9218" name="Rectangle 3"/>
          <p:cNvSpPr>
            <a:spLocks noGrp="1" noChangeArrowheads="1"/>
          </p:cNvSpPr>
          <p:nvPr>
            <p:ph idx="1"/>
          </p:nvPr>
        </p:nvSpPr>
        <p:spPr>
          <a:xfrm>
            <a:off x="395288" y="981075"/>
            <a:ext cx="8569325" cy="5543550"/>
          </a:xfrm>
        </p:spPr>
        <p:txBody>
          <a:bodyPr/>
          <a:lstStyle/>
          <a:p>
            <a:pPr marL="0" indent="0" algn="just">
              <a:buFontTx/>
              <a:buNone/>
            </a:pPr>
            <a:r>
              <a:rPr lang="en-US" altLang="en-US" sz="2400" dirty="0">
                <a:latin typeface="Trebuchet MS" panose="020B0603020202020204" pitchFamily="34" charset="0"/>
              </a:rPr>
              <a:t>In order to test and estimate the difference between </a:t>
            </a:r>
            <a:r>
              <a:rPr lang="en-US" altLang="en-US" sz="2400" b="1" i="1" dirty="0">
                <a:latin typeface="Trebuchet MS" panose="020B0603020202020204" pitchFamily="34" charset="0"/>
              </a:rPr>
              <a:t>two population means</a:t>
            </a:r>
            <a:r>
              <a:rPr lang="en-US" altLang="en-US" sz="2400" dirty="0">
                <a:latin typeface="Trebuchet MS" panose="020B0603020202020204" pitchFamily="34" charset="0"/>
              </a:rPr>
              <a:t>, we draw random samples from each of two populations. </a:t>
            </a:r>
          </a:p>
          <a:p>
            <a:pPr marL="0" indent="0" algn="just">
              <a:buFontTx/>
              <a:buNone/>
            </a:pPr>
            <a:r>
              <a:rPr lang="en-US" altLang="en-US" sz="2400" dirty="0">
                <a:latin typeface="Trebuchet MS" panose="020B0603020202020204" pitchFamily="34" charset="0"/>
              </a:rPr>
              <a:t>Initially, we will consider independent samples, that is, samples that are completely unrelated to one another.</a:t>
            </a:r>
          </a:p>
          <a:p>
            <a:pPr marL="0" indent="0" algn="just">
              <a:buFontTx/>
              <a:buNone/>
            </a:pPr>
            <a:endParaRPr lang="en-US" altLang="en-US" sz="2400" dirty="0">
              <a:latin typeface="Trebuchet MS" panose="020B0603020202020204" pitchFamily="34" charset="0"/>
            </a:endParaRPr>
          </a:p>
          <a:p>
            <a:pPr marL="0" indent="0" algn="just">
              <a:buFontTx/>
              <a:buNone/>
            </a:pPr>
            <a:endParaRPr lang="en-US" altLang="en-US" sz="2400" dirty="0">
              <a:latin typeface="Trebuchet MS" panose="020B0603020202020204" pitchFamily="34" charset="0"/>
            </a:endParaRPr>
          </a:p>
          <a:p>
            <a:pPr marL="0" indent="0" algn="just">
              <a:buFontTx/>
              <a:buNone/>
            </a:pPr>
            <a:endParaRPr lang="en-US" altLang="en-US" sz="2400" dirty="0">
              <a:latin typeface="Trebuchet MS" panose="020B0603020202020204" pitchFamily="34" charset="0"/>
            </a:endParaRPr>
          </a:p>
          <a:p>
            <a:pPr marL="0" indent="0" algn="just">
              <a:buFontTx/>
              <a:buNone/>
            </a:pPr>
            <a:endParaRPr lang="en-US" altLang="en-US" sz="2400" dirty="0">
              <a:latin typeface="Trebuchet MS" panose="020B0603020202020204" pitchFamily="34" charset="0"/>
            </a:endParaRPr>
          </a:p>
          <a:p>
            <a:pPr marL="0" indent="0" algn="just">
              <a:buFontTx/>
              <a:buNone/>
            </a:pPr>
            <a:endParaRPr lang="en-US" altLang="en-US" sz="2400" dirty="0">
              <a:latin typeface="Trebuchet MS" panose="020B0603020202020204" pitchFamily="34" charset="0"/>
            </a:endParaRPr>
          </a:p>
          <a:p>
            <a:pPr marL="0" indent="0" algn="just">
              <a:buFontTx/>
              <a:buNone/>
            </a:pPr>
            <a:endParaRPr lang="en-US" altLang="en-US" sz="2400" dirty="0">
              <a:latin typeface="Trebuchet MS" panose="020B0603020202020204" pitchFamily="34" charset="0"/>
            </a:endParaRPr>
          </a:p>
          <a:p>
            <a:pPr marL="0" indent="0" algn="just">
              <a:buFontTx/>
              <a:buNone/>
            </a:pPr>
            <a:endParaRPr lang="en-US" altLang="en-US" sz="2400" dirty="0">
              <a:latin typeface="Trebuchet MS" panose="020B0603020202020204" pitchFamily="34" charset="0"/>
            </a:endParaRPr>
          </a:p>
          <a:p>
            <a:pPr marL="0" indent="0" algn="just">
              <a:buFontTx/>
              <a:buNone/>
            </a:pPr>
            <a:endParaRPr lang="en-US" altLang="en-US" sz="2400" dirty="0">
              <a:latin typeface="Trebuchet MS" panose="020B0603020202020204" pitchFamily="34" charset="0"/>
            </a:endParaRPr>
          </a:p>
          <a:p>
            <a:pPr marL="0" indent="0" algn="just">
              <a:buFontTx/>
              <a:buNone/>
            </a:pPr>
            <a:endParaRPr lang="en-US" altLang="en-US" sz="2400" dirty="0">
              <a:latin typeface="Trebuchet MS" panose="020B0603020202020204" pitchFamily="34" charset="0"/>
            </a:endParaRP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7</a:t>
            </a:fld>
            <a:endParaRPr lang="en-AU" altLang="en-US" sz="1400" b="1" baseline="0" dirty="0">
              <a:latin typeface="Trebuchet MS" pitchFamily="34" charset="0"/>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690" y="3212976"/>
            <a:ext cx="7182520" cy="2203372"/>
          </a:xfrm>
          <a:prstGeom prst="rect">
            <a:avLst/>
          </a:prstGeom>
        </p:spPr>
      </p:pic>
    </p:spTree>
    <p:custDataLst>
      <p:tags r:id="rId1"/>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884238"/>
          </a:xfrm>
        </p:spPr>
        <p:txBody>
          <a:bodyPr vert="horz" lIns="91440" tIns="45720" rIns="91440" bIns="45720" rtlCol="0" anchor="ctr">
            <a:noAutofit/>
          </a:bodyPr>
          <a:lstStyle/>
          <a:p>
            <a:pPr algn="l"/>
            <a:r>
              <a:rPr sz="3200" cap="none" dirty="0">
                <a:solidFill>
                  <a:srgbClr val="EA0088"/>
                </a:solidFill>
                <a:latin typeface="Trebuchet MS" panose="020B0603020202020204" pitchFamily="34" charset="0"/>
              </a:rPr>
              <a:t>Example 7   </a:t>
            </a:r>
            <a:br>
              <a:rPr sz="3600" cap="none" dirty="0">
                <a:solidFill>
                  <a:srgbClr val="EA0088"/>
                </a:solidFill>
                <a:latin typeface="Trebuchet MS" panose="020B0603020202020204" pitchFamily="34" charset="0"/>
              </a:rPr>
            </a:br>
            <a:r>
              <a:rPr sz="2400" i="1" cap="none" dirty="0">
                <a:solidFill>
                  <a:srgbClr val="EA0088"/>
                </a:solidFill>
                <a:latin typeface="Trebuchet MS" panose="020B0603020202020204" pitchFamily="34" charset="0"/>
              </a:rPr>
              <a:t>(Example </a:t>
            </a:r>
            <a:r>
              <a:rPr lang="en-AU" sz="2400" i="1" cap="none" dirty="0">
                <a:solidFill>
                  <a:srgbClr val="EA0088"/>
                </a:solidFill>
                <a:latin typeface="Trebuchet MS" panose="020B0603020202020204" pitchFamily="34" charset="0"/>
              </a:rPr>
              <a:t>11.</a:t>
            </a:r>
            <a:r>
              <a:rPr sz="2400" i="1" cap="none" dirty="0">
                <a:solidFill>
                  <a:srgbClr val="EA0088"/>
                </a:solidFill>
                <a:latin typeface="Trebuchet MS" panose="020B0603020202020204" pitchFamily="34" charset="0"/>
              </a:rPr>
              <a:t>7, p451)</a:t>
            </a:r>
          </a:p>
        </p:txBody>
      </p:sp>
      <p:sp>
        <p:nvSpPr>
          <p:cNvPr id="101378" name="Content Placeholder 2"/>
          <p:cNvSpPr>
            <a:spLocks noGrp="1"/>
          </p:cNvSpPr>
          <p:nvPr>
            <p:ph idx="1"/>
          </p:nvPr>
        </p:nvSpPr>
        <p:spPr>
          <a:xfrm>
            <a:off x="609600" y="1628801"/>
            <a:ext cx="8001000" cy="3600400"/>
          </a:xfrm>
        </p:spPr>
        <p:txBody>
          <a:bodyPr/>
          <a:lstStyle/>
          <a:p>
            <a:pPr marL="0" indent="0" algn="just">
              <a:buNone/>
            </a:pPr>
            <a:r>
              <a:rPr lang="en-US" altLang="en-US" sz="2400" dirty="0">
                <a:latin typeface="Trebuchet MS" panose="020B0603020202020204" pitchFamily="34" charset="0"/>
              </a:rPr>
              <a:t>A market surveyor wants to estimate the difference in the proportion of male and female car owners who have their oil changed by a national chain of no-wait service </a:t>
            </a:r>
            <a:r>
              <a:rPr lang="en-US" altLang="en-US" sz="2400" dirty="0" err="1">
                <a:latin typeface="Trebuchet MS" panose="020B0603020202020204" pitchFamily="34" charset="0"/>
              </a:rPr>
              <a:t>centres</a:t>
            </a:r>
            <a:r>
              <a:rPr lang="en-US" altLang="en-US" sz="2400" dirty="0">
                <a:latin typeface="Trebuchet MS" panose="020B0603020202020204" pitchFamily="34" charset="0"/>
              </a:rPr>
              <a:t>. The surveyor wishes to estimate the difference in proportions to within 0.04, with 90% confidence. If she believes that the proportion of men who regularly use the service </a:t>
            </a:r>
            <a:r>
              <a:rPr lang="en-US" altLang="en-US" sz="2400" dirty="0" err="1">
                <a:latin typeface="Trebuchet MS" panose="020B0603020202020204" pitchFamily="34" charset="0"/>
              </a:rPr>
              <a:t>centre</a:t>
            </a:r>
            <a:r>
              <a:rPr lang="en-US" altLang="en-US" sz="2400" dirty="0">
                <a:latin typeface="Trebuchet MS" panose="020B0603020202020204" pitchFamily="34" charset="0"/>
              </a:rPr>
              <a:t> is no more than 20% and that the proportion of women who regularly use it is no more than 30%, how large should the samples be?</a:t>
            </a:r>
          </a:p>
        </p:txBody>
      </p:sp>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70</a:t>
            </a:fld>
            <a:endParaRPr lang="en-AU" altLang="en-US" sz="1400" b="1" baseline="0" dirty="0">
              <a:latin typeface="Trebuchet MS"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884238"/>
          </a:xfrm>
        </p:spPr>
        <p:txBody>
          <a:bodyPr vert="horz" lIns="91440" tIns="45720" rIns="91440" bIns="45720" rtlCol="0" anchor="ctr">
            <a:noAutofit/>
          </a:bodyPr>
          <a:lstStyle/>
          <a:p>
            <a:pPr algn="l"/>
            <a:r>
              <a:rPr sz="3200" cap="none" dirty="0">
                <a:solidFill>
                  <a:srgbClr val="EA0088"/>
                </a:solidFill>
                <a:latin typeface="Trebuchet MS" panose="020B0603020202020204" pitchFamily="34" charset="0"/>
              </a:rPr>
              <a:t>Example 7: Solution </a:t>
            </a:r>
            <a:endParaRPr sz="3200" i="1" cap="none" dirty="0">
              <a:solidFill>
                <a:srgbClr val="EA0088"/>
              </a:solidFill>
              <a:latin typeface="Trebuchet MS" panose="020B0603020202020204" pitchFamily="34" charset="0"/>
            </a:endParaRPr>
          </a:p>
        </p:txBody>
      </p:sp>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71</a:t>
            </a:fld>
            <a:endParaRPr lang="en-AU" altLang="en-US" sz="1400" b="1" baseline="0" dirty="0">
              <a:latin typeface="Trebuchet MS"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067010697"/>
              </p:ext>
            </p:extLst>
          </p:nvPr>
        </p:nvGraphicFramePr>
        <p:xfrm>
          <a:off x="1043608" y="4725144"/>
          <a:ext cx="7578774" cy="1009960"/>
        </p:xfrm>
        <a:graphic>
          <a:graphicData uri="http://schemas.openxmlformats.org/presentationml/2006/ole">
            <mc:AlternateContent xmlns:mc="http://schemas.openxmlformats.org/markup-compatibility/2006">
              <mc:Choice xmlns:v="urn:schemas-microsoft-com:vml" Requires="v">
                <p:oleObj spid="_x0000_s104506" name="Equation" r:id="rId4" imgW="4102100" imgH="546100" progId="Equation.DSMT4">
                  <p:embed/>
                </p:oleObj>
              </mc:Choice>
              <mc:Fallback>
                <p:oleObj name="Equation" r:id="rId4" imgW="4102100" imgH="546100" progId="Equation.DSMT4">
                  <p:embed/>
                  <p:pic>
                    <p:nvPicPr>
                      <p:cNvPr id="0"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608" y="4725144"/>
                        <a:ext cx="7578774" cy="1009960"/>
                      </a:xfrm>
                      <a:prstGeom prst="rect">
                        <a:avLst/>
                      </a:prstGeom>
                      <a:solidFill>
                        <a:schemeClr val="bg1"/>
                      </a:solidFill>
                    </p:spPr>
                  </p:pic>
                </p:oleObj>
              </mc:Fallback>
            </mc:AlternateContent>
          </a:graphicData>
        </a:graphic>
      </p:graphicFrame>
      <p:sp>
        <p:nvSpPr>
          <p:cNvPr id="10" name="Rectangle 2"/>
          <p:cNvSpPr>
            <a:spLocks noGrp="1" noRot="1" noChangeAspect="1" noMove="1" noResize="1" noEditPoints="1" noAdjustHandles="1" noChangeArrowheads="1" noChangeShapeType="1" noTextEdit="1"/>
          </p:cNvSpPr>
          <p:nvPr>
            <p:ph idx="1"/>
          </p:nvPr>
        </p:nvSpPr>
        <p:spPr>
          <a:xfrm>
            <a:off x="539552" y="1412776"/>
            <a:ext cx="8262342" cy="4608512"/>
          </a:xfrm>
          <a:blipFill rotWithShape="1">
            <a:blip r:embed="rId6" cstate="print"/>
            <a:stretch>
              <a:fillRect l="-1181" t="-926"/>
            </a:stretch>
          </a:blipFill>
        </p:spPr>
        <p:txBody>
          <a:bodyPr/>
          <a:lstStyle/>
          <a:p>
            <a:r>
              <a:rPr lang="en-AU" dirty="0">
                <a:noFill/>
              </a:rPr>
              <a:t> </a:t>
            </a:r>
          </a:p>
        </p:txBody>
      </p:sp>
    </p:spTree>
    <p:extLst>
      <p:ext uri="{BB962C8B-B14F-4D97-AF65-F5344CB8AC3E}">
        <p14:creationId xmlns:p14="http://schemas.microsoft.com/office/powerpoint/2010/main" val="3501572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72</a:t>
            </a:fld>
            <a:endParaRPr lang="en-AU" altLang="en-US" sz="1400" b="1" baseline="0" dirty="0">
              <a:latin typeface="Trebuchet MS" pitchFamily="34" charset="0"/>
            </a:endParaRPr>
          </a:p>
        </p:txBody>
      </p:sp>
      <p:sp>
        <p:nvSpPr>
          <p:cNvPr id="8" name="Rectangle 2"/>
          <p:cNvSpPr>
            <a:spLocks noGrp="1" noChangeArrowheads="1"/>
          </p:cNvSpPr>
          <p:nvPr>
            <p:ph type="title"/>
          </p:nvPr>
        </p:nvSpPr>
        <p:spPr>
          <a:xfrm>
            <a:off x="395536" y="365125"/>
            <a:ext cx="8532812" cy="792163"/>
          </a:xfrm>
        </p:spPr>
        <p:txBody>
          <a:bodyPr/>
          <a:lstStyle/>
          <a:p>
            <a:pPr algn="l" eaLnBrk="1" hangingPunct="1">
              <a:defRPr/>
            </a:pPr>
            <a:r>
              <a:rPr lang="en-AU" altLang="en-US" sz="3200" cap="none" dirty="0">
                <a:solidFill>
                  <a:srgbClr val="EA0088"/>
                </a:solidFill>
                <a:latin typeface="Trebuchet MS" panose="020B0603020202020204" pitchFamily="34" charset="0"/>
              </a:rPr>
              <a:t>Summary of techniques – Difference between two population parameters estimation</a:t>
            </a:r>
            <a:endParaRPr altLang="en-US" sz="3200" cap="none" dirty="0">
              <a:solidFill>
                <a:srgbClr val="EA0088"/>
              </a:solidFill>
              <a:latin typeface="Trebuchet MS" panose="020B0603020202020204" pitchFamily="34" charset="0"/>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7704" y="1522413"/>
            <a:ext cx="5327701" cy="4221287"/>
          </a:xfrm>
          <a:prstGeom prst="rect">
            <a:avLst/>
          </a:prstGeom>
        </p:spPr>
      </p:pic>
    </p:spTree>
    <p:extLst>
      <p:ext uri="{BB962C8B-B14F-4D97-AF65-F5344CB8AC3E}">
        <p14:creationId xmlns:p14="http://schemas.microsoft.com/office/powerpoint/2010/main" val="3194536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5"/>
          <p:cNvSpPr>
            <a:spLocks noGrp="1" noChangeArrowheads="1"/>
          </p:cNvSpPr>
          <p:nvPr>
            <p:ph type="title"/>
          </p:nvPr>
        </p:nvSpPr>
        <p:spPr>
          <a:xfrm>
            <a:off x="395288" y="548680"/>
            <a:ext cx="8353425" cy="647700"/>
          </a:xfrm>
        </p:spPr>
        <p:txBody>
          <a:bodyPr vert="horz" lIns="91440" tIns="45720" rIns="91440" bIns="45720" rtlCol="0" anchor="ctr">
            <a:noAutofit/>
          </a:bodyPr>
          <a:lstStyle/>
          <a:p>
            <a:pPr algn="just"/>
            <a:r>
              <a:rPr altLang="en-US" sz="3200" cap="none" dirty="0">
                <a:solidFill>
                  <a:srgbClr val="EA0088"/>
                </a:solidFill>
                <a:latin typeface="Trebuchet MS" panose="020B0603020202020204" pitchFamily="34" charset="0"/>
              </a:rPr>
              <a:t>Point Estimator for (</a:t>
            </a:r>
            <a:r>
              <a:rPr altLang="en-US" sz="3200" cap="none" dirty="0">
                <a:solidFill>
                  <a:srgbClr val="EA0088"/>
                </a:solidFill>
                <a:latin typeface="Trebuchet MS" panose="020B0603020202020204" pitchFamily="34" charset="0"/>
                <a:sym typeface="Symbol" pitchFamily="18" charset="2"/>
              </a:rPr>
              <a:t></a:t>
            </a:r>
            <a:r>
              <a:rPr altLang="en-US" sz="3200" cap="none" baseline="-25000" dirty="0">
                <a:solidFill>
                  <a:srgbClr val="EA0088"/>
                </a:solidFill>
                <a:latin typeface="Trebuchet MS" panose="020B0603020202020204" pitchFamily="34" charset="0"/>
                <a:sym typeface="Symbol" pitchFamily="18" charset="2"/>
              </a:rPr>
              <a:t>1</a:t>
            </a:r>
            <a:r>
              <a:rPr altLang="en-US" sz="3200" cap="none" dirty="0">
                <a:solidFill>
                  <a:srgbClr val="EA0088"/>
                </a:solidFill>
                <a:latin typeface="Trebuchet MS" panose="020B0603020202020204" pitchFamily="34" charset="0"/>
                <a:sym typeface="Symbol" pitchFamily="18" charset="2"/>
              </a:rPr>
              <a:t> – </a:t>
            </a:r>
            <a:r>
              <a:rPr altLang="en-US" sz="3200" cap="none" baseline="-25000" dirty="0">
                <a:solidFill>
                  <a:srgbClr val="EA0088"/>
                </a:solidFill>
                <a:latin typeface="Trebuchet MS" panose="020B0603020202020204" pitchFamily="34" charset="0"/>
                <a:sym typeface="Symbol" pitchFamily="18" charset="2"/>
              </a:rPr>
              <a:t>2</a:t>
            </a:r>
            <a:r>
              <a:rPr altLang="en-US" sz="3200" cap="none" dirty="0">
                <a:solidFill>
                  <a:srgbClr val="EA0088"/>
                </a:solidFill>
                <a:latin typeface="Trebuchet MS" panose="020B0603020202020204" pitchFamily="34" charset="0"/>
                <a:sym typeface="Symbol" pitchFamily="18" charset="2"/>
              </a:rPr>
              <a:t>)</a:t>
            </a:r>
            <a:endParaRPr altLang="en-US" sz="3200" cap="none" dirty="0">
              <a:solidFill>
                <a:srgbClr val="EA0088"/>
              </a:solidFill>
              <a:latin typeface="Trebuchet MS" panose="020B0603020202020204" pitchFamily="34" charset="0"/>
            </a:endParaRPr>
          </a:p>
        </p:txBody>
      </p:sp>
      <mc:AlternateContent xmlns:mc="http://schemas.openxmlformats.org/markup-compatibility/2006" xmlns:a14="http://schemas.microsoft.com/office/drawing/2010/main">
        <mc:Choice Requires="a14">
          <p:sp>
            <p:nvSpPr>
              <p:cNvPr id="10242" name="Rectangle 6"/>
              <p:cNvSpPr>
                <a:spLocks noGrp="1" noChangeArrowheads="1"/>
              </p:cNvSpPr>
              <p:nvPr>
                <p:ph idx="1"/>
              </p:nvPr>
            </p:nvSpPr>
            <p:spPr>
              <a:xfrm>
                <a:off x="468312" y="1628775"/>
                <a:ext cx="8136135" cy="4114800"/>
              </a:xfrm>
            </p:spPr>
            <p:txBody>
              <a:bodyPr/>
              <a:lstStyle/>
              <a:p>
                <a:pPr marL="0" indent="0" algn="just">
                  <a:spcAft>
                    <a:spcPts val="1800"/>
                  </a:spcAft>
                  <a:buNone/>
                </a:pPr>
                <a:r>
                  <a:rPr lang="en-US" altLang="en-US" sz="2400" dirty="0">
                    <a:latin typeface="Trebuchet MS" panose="020B0603020202020204" pitchFamily="34" charset="0"/>
                  </a:rPr>
                  <a:t>Two independent random samples are drawn from the two populations of interest.</a:t>
                </a:r>
              </a:p>
              <a:p>
                <a:pPr marL="0" indent="0" algn="just">
                  <a:buNone/>
                </a:pPr>
                <a:r>
                  <a:rPr lang="en-US" altLang="en-US" sz="2400" dirty="0">
                    <a:latin typeface="Trebuchet MS" panose="020B0603020202020204" pitchFamily="34" charset="0"/>
                  </a:rPr>
                  <a:t>Because we are interested in the difference between two population means, </a:t>
                </a:r>
                <a:r>
                  <a:rPr lang="en-US" altLang="en-US" sz="2400" dirty="0">
                    <a:latin typeface="Trebuchet MS" panose="020B0603020202020204" pitchFamily="34" charset="0"/>
                    <a:sym typeface="Symbol" pitchFamily="18" charset="2"/>
                  </a:rPr>
                  <a:t></a:t>
                </a:r>
                <a:r>
                  <a:rPr lang="en-US" altLang="en-US" sz="2400" baseline="-25000" dirty="0">
                    <a:latin typeface="Trebuchet MS" panose="020B0603020202020204" pitchFamily="34" charset="0"/>
                    <a:sym typeface="Symbol" pitchFamily="18" charset="2"/>
                  </a:rPr>
                  <a:t>1</a:t>
                </a:r>
                <a:r>
                  <a:rPr lang="en-US" altLang="en-US" sz="2400" dirty="0">
                    <a:latin typeface="Trebuchet MS" panose="020B0603020202020204" pitchFamily="34" charset="0"/>
                    <a:sym typeface="Symbol" pitchFamily="18" charset="2"/>
                  </a:rPr>
                  <a:t> – </a:t>
                </a:r>
                <a:r>
                  <a:rPr lang="en-US" altLang="en-US" sz="2400" baseline="-25000" dirty="0">
                    <a:latin typeface="Trebuchet MS" panose="020B0603020202020204" pitchFamily="34" charset="0"/>
                    <a:sym typeface="Symbol" pitchFamily="18" charset="2"/>
                  </a:rPr>
                  <a:t>2</a:t>
                </a:r>
                <a:r>
                  <a:rPr lang="en-US" altLang="en-US" sz="2400" dirty="0">
                    <a:latin typeface="Trebuchet MS" panose="020B0603020202020204" pitchFamily="34" charset="0"/>
                    <a:sym typeface="Symbol" pitchFamily="18" charset="2"/>
                  </a:rPr>
                  <a:t>,</a:t>
                </a:r>
                <a:r>
                  <a:rPr lang="en-US" altLang="en-US" sz="2400" dirty="0">
                    <a:latin typeface="Trebuchet MS" panose="020B0603020202020204" pitchFamily="34" charset="0"/>
                  </a:rPr>
                  <a:t> we use the sample statistic, </a:t>
                </a:r>
                <a14:m>
                  <m:oMath xmlns:m="http://schemas.openxmlformats.org/officeDocument/2006/math">
                    <m:sSub>
                      <m:sSubPr>
                        <m:ctrlPr>
                          <a:rPr lang="en-US" altLang="en-US" sz="2400" i="1" smtClean="0">
                            <a:latin typeface="Cambria Math" panose="02040503050406030204" pitchFamily="18" charset="0"/>
                          </a:rPr>
                        </m:ctrlPr>
                      </m:sSubPr>
                      <m:e>
                        <m:acc>
                          <m:accPr>
                            <m:chr m:val="̅"/>
                            <m:ctrlPr>
                              <a:rPr lang="en-US" altLang="en-US" sz="2400" i="1" smtClean="0">
                                <a:latin typeface="Cambria Math" panose="02040503050406030204" pitchFamily="18" charset="0"/>
                              </a:rPr>
                            </m:ctrlPr>
                          </m:accPr>
                          <m:e>
                            <m:r>
                              <a:rPr lang="en-AU" altLang="en-US" sz="2400" b="0" i="1" smtClean="0">
                                <a:latin typeface="Cambria Math"/>
                              </a:rPr>
                              <m:t>𝑋</m:t>
                            </m:r>
                          </m:e>
                        </m:acc>
                      </m:e>
                      <m:sub>
                        <m:r>
                          <a:rPr lang="en-AU" altLang="en-US" sz="2400" b="0" i="1" smtClean="0">
                            <a:latin typeface="Cambria Math"/>
                          </a:rPr>
                          <m:t>1</m:t>
                        </m:r>
                      </m:sub>
                    </m:sSub>
                  </m:oMath>
                </a14:m>
                <a:r>
                  <a:rPr lang="en-US" altLang="en-US" sz="2400" dirty="0">
                    <a:latin typeface="Trebuchet MS" panose="020B0603020202020204" pitchFamily="34" charset="0"/>
                  </a:rPr>
                  <a:t>-</a:t>
                </a:r>
                <a14:m>
                  <m:oMath xmlns:m="http://schemas.openxmlformats.org/officeDocument/2006/math">
                    <m:sSub>
                      <m:sSubPr>
                        <m:ctrlPr>
                          <a:rPr lang="en-US" altLang="en-US" sz="2400" i="1">
                            <a:latin typeface="Cambria Math" panose="02040503050406030204" pitchFamily="18" charset="0"/>
                          </a:rPr>
                        </m:ctrlPr>
                      </m:sSubPr>
                      <m:e>
                        <m:acc>
                          <m:accPr>
                            <m:chr m:val="̅"/>
                            <m:ctrlPr>
                              <a:rPr lang="en-US" altLang="en-US" sz="2400" i="1">
                                <a:latin typeface="Cambria Math" panose="02040503050406030204" pitchFamily="18" charset="0"/>
                              </a:rPr>
                            </m:ctrlPr>
                          </m:accPr>
                          <m:e>
                            <m:r>
                              <a:rPr lang="en-AU" altLang="en-US" sz="2400" i="1">
                                <a:latin typeface="Cambria Math"/>
                              </a:rPr>
                              <m:t>𝑋</m:t>
                            </m:r>
                          </m:e>
                        </m:acc>
                      </m:e>
                      <m:sub>
                        <m:r>
                          <a:rPr lang="en-AU" altLang="en-US" sz="2400" b="0" i="1" smtClean="0">
                            <a:latin typeface="Cambria Math"/>
                          </a:rPr>
                          <m:t>2</m:t>
                        </m:r>
                      </m:sub>
                    </m:sSub>
                  </m:oMath>
                </a14:m>
                <a:r>
                  <a:rPr lang="en-US" altLang="en-US" sz="2400" dirty="0">
                    <a:latin typeface="Trebuchet MS" panose="020B0603020202020204" pitchFamily="34" charset="0"/>
                  </a:rPr>
                  <a:t>, which is an unbiased and consistent estimator of </a:t>
                </a:r>
                <a:r>
                  <a:rPr lang="en-US" altLang="en-US" sz="2400" dirty="0">
                    <a:latin typeface="Trebuchet MS" panose="020B0603020202020204" pitchFamily="34" charset="0"/>
                    <a:sym typeface="Symbol" pitchFamily="18" charset="2"/>
                  </a:rPr>
                  <a:t></a:t>
                </a:r>
                <a:r>
                  <a:rPr lang="en-US" altLang="en-US" sz="2400" baseline="-25000" dirty="0">
                    <a:latin typeface="Trebuchet MS" panose="020B0603020202020204" pitchFamily="34" charset="0"/>
                    <a:sym typeface="Symbol" pitchFamily="18" charset="2"/>
                  </a:rPr>
                  <a:t>1</a:t>
                </a:r>
                <a:r>
                  <a:rPr lang="en-US" altLang="en-US" sz="2400" dirty="0">
                    <a:latin typeface="Trebuchet MS" panose="020B0603020202020204" pitchFamily="34" charset="0"/>
                    <a:sym typeface="Symbol" pitchFamily="18" charset="2"/>
                  </a:rPr>
                  <a:t> – </a:t>
                </a:r>
                <a:r>
                  <a:rPr lang="en-US" altLang="en-US" sz="2400" baseline="-25000" dirty="0">
                    <a:latin typeface="Trebuchet MS" panose="020B0603020202020204" pitchFamily="34" charset="0"/>
                    <a:sym typeface="Symbol" pitchFamily="18" charset="2"/>
                  </a:rPr>
                  <a:t>2</a:t>
                </a:r>
                <a:r>
                  <a:rPr lang="en-US" altLang="en-US" sz="2400" dirty="0">
                    <a:latin typeface="Trebuchet MS" panose="020B0603020202020204" pitchFamily="34" charset="0"/>
                    <a:sym typeface="Symbol" pitchFamily="18" charset="2"/>
                  </a:rPr>
                  <a:t>.</a:t>
                </a:r>
                <a:endParaRPr lang="en-US" altLang="en-US" sz="2400" dirty="0">
                  <a:latin typeface="Trebuchet MS" panose="020B0603020202020204" pitchFamily="34" charset="0"/>
                </a:endParaRPr>
              </a:p>
            </p:txBody>
          </p:sp>
        </mc:Choice>
        <mc:Fallback xmlns="">
          <p:sp>
            <p:nvSpPr>
              <p:cNvPr id="10242" name="Rectangle 6"/>
              <p:cNvSpPr>
                <a:spLocks noGrp="1" noRot="1" noChangeAspect="1" noMove="1" noResize="1" noEditPoints="1" noAdjustHandles="1" noChangeArrowheads="1" noChangeShapeType="1" noTextEdit="1"/>
              </p:cNvSpPr>
              <p:nvPr>
                <p:ph idx="1"/>
              </p:nvPr>
            </p:nvSpPr>
            <p:spPr>
              <a:xfrm>
                <a:off x="468312" y="1628775"/>
                <a:ext cx="8136135" cy="4114800"/>
              </a:xfrm>
              <a:blipFill rotWithShape="1">
                <a:blip r:embed="rId3" cstate="print"/>
                <a:stretch>
                  <a:fillRect l="-1199" t="-1185" r="-1124"/>
                </a:stretch>
              </a:blipFill>
            </p:spPr>
            <p:txBody>
              <a:bodyPr/>
              <a:lstStyle/>
              <a:p>
                <a:r>
                  <a:rPr lang="en-AU">
                    <a:noFill/>
                  </a:rPr>
                  <a:t> </a:t>
                </a:r>
              </a:p>
            </p:txBody>
          </p:sp>
        </mc:Fallback>
      </mc:AlternateContent>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8</a:t>
            </a:fld>
            <a:endParaRPr lang="en-AU" altLang="en-US" sz="1400" b="1" baseline="0" dirty="0">
              <a:latin typeface="Trebuchet MS" pitchFamily="34"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57" name="Rectangle 5"/>
              <p:cNvSpPr>
                <a:spLocks noGrp="1" noChangeArrowheads="1"/>
              </p:cNvSpPr>
              <p:nvPr>
                <p:ph type="title"/>
              </p:nvPr>
            </p:nvSpPr>
            <p:spPr>
              <a:xfrm>
                <a:off x="467544" y="404664"/>
                <a:ext cx="7848872" cy="864096"/>
              </a:xfrm>
            </p:spPr>
            <p:txBody>
              <a:bodyPr vert="horz" lIns="91440" tIns="45720" rIns="91440" bIns="45720" rtlCol="0" anchor="ctr">
                <a:noAutofit/>
              </a:bodyPr>
              <a:lstStyle/>
              <a:p>
                <a:pPr algn="just"/>
                <a:r>
                  <a:rPr sz="3200" cap="none" dirty="0">
                    <a:solidFill>
                      <a:srgbClr val="EA0088"/>
                    </a:solidFill>
                    <a:latin typeface="Trebuchet MS" panose="020B0603020202020204" pitchFamily="34" charset="0"/>
                  </a:rPr>
                  <a:t>The sampling distribution of</a:t>
                </a:r>
                <a:r>
                  <a:rPr lang="ar-AE" altLang="en-US" sz="3200" dirty="0">
                    <a:solidFill>
                      <a:srgbClr val="EA0088"/>
                    </a:solidFill>
                  </a:rPr>
                  <a:t> </a:t>
                </a:r>
                <a14:m>
                  <m:oMath xmlns:m="http://schemas.openxmlformats.org/officeDocument/2006/math">
                    <m:sSub>
                      <m:sSubPr>
                        <m:ctrlPr>
                          <a:rPr lang="ar-AE" altLang="en-US" sz="3200" i="1">
                            <a:solidFill>
                              <a:srgbClr val="EA0088"/>
                            </a:solidFill>
                            <a:latin typeface="Cambria Math" panose="02040503050406030204" pitchFamily="18" charset="0"/>
                          </a:rPr>
                        </m:ctrlPr>
                      </m:sSubPr>
                      <m:e>
                        <m:acc>
                          <m:accPr>
                            <m:chr m:val="̅"/>
                            <m:ctrlPr>
                              <a:rPr lang="ar-AE" altLang="en-US" sz="3200" i="1">
                                <a:solidFill>
                                  <a:srgbClr val="EA0088"/>
                                </a:solidFill>
                                <a:latin typeface="Cambria Math" panose="02040503050406030204" pitchFamily="18" charset="0"/>
                              </a:rPr>
                            </m:ctrlPr>
                          </m:accPr>
                          <m:e>
                            <m:r>
                              <a:rPr lang="en-AU" altLang="en-US" sz="3200" i="1">
                                <a:solidFill>
                                  <a:srgbClr val="EA0088"/>
                                </a:solidFill>
                                <a:latin typeface="Cambria Math"/>
                              </a:rPr>
                              <m:t>𝑋</m:t>
                            </m:r>
                          </m:e>
                        </m:acc>
                      </m:e>
                      <m:sub>
                        <m:r>
                          <a:rPr lang="ar-AE" altLang="en-US" sz="3200" i="1">
                            <a:solidFill>
                              <a:srgbClr val="EA0088"/>
                            </a:solidFill>
                            <a:latin typeface="Cambria Math"/>
                          </a:rPr>
                          <m:t>1</m:t>
                        </m:r>
                      </m:sub>
                    </m:sSub>
                  </m:oMath>
                </a14:m>
                <a:r>
                  <a:rPr lang="ar-AE" altLang="en-US" sz="3200" dirty="0">
                    <a:solidFill>
                      <a:srgbClr val="EA0088"/>
                    </a:solidFill>
                    <a:latin typeface="Trebuchet MS" panose="020B0603020202020204" pitchFamily="34" charset="0"/>
                  </a:rPr>
                  <a:t>-</a:t>
                </a:r>
                <a14:m>
                  <m:oMath xmlns:m="http://schemas.openxmlformats.org/officeDocument/2006/math">
                    <m:sSub>
                      <m:sSubPr>
                        <m:ctrlPr>
                          <a:rPr lang="ar-AE" altLang="en-US" sz="3200" i="1">
                            <a:solidFill>
                              <a:srgbClr val="EA0088"/>
                            </a:solidFill>
                            <a:latin typeface="Cambria Math" panose="02040503050406030204" pitchFamily="18" charset="0"/>
                          </a:rPr>
                        </m:ctrlPr>
                      </m:sSubPr>
                      <m:e>
                        <m:acc>
                          <m:accPr>
                            <m:chr m:val="̅"/>
                            <m:ctrlPr>
                              <a:rPr lang="ar-AE" altLang="en-US" sz="3200" i="1">
                                <a:solidFill>
                                  <a:srgbClr val="EA0088"/>
                                </a:solidFill>
                                <a:latin typeface="Cambria Math" panose="02040503050406030204" pitchFamily="18" charset="0"/>
                              </a:rPr>
                            </m:ctrlPr>
                          </m:accPr>
                          <m:e>
                            <m:r>
                              <a:rPr lang="en-AU" altLang="en-US" sz="3200" i="1">
                                <a:solidFill>
                                  <a:srgbClr val="EA0088"/>
                                </a:solidFill>
                                <a:latin typeface="Cambria Math"/>
                              </a:rPr>
                              <m:t>𝑋</m:t>
                            </m:r>
                          </m:e>
                        </m:acc>
                      </m:e>
                      <m:sub>
                        <m:r>
                          <a:rPr lang="ar-AE" altLang="en-US" sz="3200" i="1">
                            <a:solidFill>
                              <a:srgbClr val="EA0088"/>
                            </a:solidFill>
                            <a:latin typeface="Cambria Math"/>
                          </a:rPr>
                          <m:t>2</m:t>
                        </m:r>
                      </m:sub>
                    </m:sSub>
                  </m:oMath>
                </a14:m>
                <a:endParaRPr lang="ar-AE" sz="3200" cap="none" dirty="0">
                  <a:solidFill>
                    <a:srgbClr val="EA0088"/>
                  </a:solidFill>
                  <a:latin typeface="Trebuchet MS" panose="020B0603020202020204" pitchFamily="34" charset="0"/>
                </a:endParaRPr>
              </a:p>
            </p:txBody>
          </p:sp>
        </mc:Choice>
        <mc:Fallback xmlns="">
          <p:sp>
            <p:nvSpPr>
              <p:cNvPr id="2057" name="Rectangle 5"/>
              <p:cNvSpPr>
                <a:spLocks noGrp="1" noRot="1" noChangeAspect="1" noMove="1" noResize="1" noEditPoints="1" noAdjustHandles="1" noChangeArrowheads="1" noChangeShapeType="1" noTextEdit="1"/>
              </p:cNvSpPr>
              <p:nvPr>
                <p:ph type="title"/>
              </p:nvPr>
            </p:nvSpPr>
            <p:spPr>
              <a:xfrm>
                <a:off x="467544" y="404664"/>
                <a:ext cx="7848872" cy="864096"/>
              </a:xfrm>
              <a:blipFill rotWithShape="1">
                <a:blip r:embed="rId3" cstate="print"/>
                <a:stretch>
                  <a:fillRect l="-2020" b="-7042"/>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2290" name="Rectangle 2"/>
              <p:cNvSpPr>
                <a:spLocks noGrp="1" noChangeArrowheads="1"/>
              </p:cNvSpPr>
              <p:nvPr>
                <p:ph idx="1"/>
              </p:nvPr>
            </p:nvSpPr>
            <p:spPr>
              <a:xfrm>
                <a:off x="611188" y="1412776"/>
                <a:ext cx="8064500" cy="4343400"/>
              </a:xfrm>
            </p:spPr>
            <p:txBody>
              <a:bodyPr/>
              <a:lstStyle/>
              <a:p>
                <a:pPr marL="0" lvl="1" indent="0" algn="just">
                  <a:spcAft>
                    <a:spcPts val="1200"/>
                  </a:spcAft>
                  <a:buClr>
                    <a:schemeClr val="tx1"/>
                  </a:buClr>
                  <a:buNone/>
                </a:pPr>
                <a:r>
                  <a:rPr lang="en-US" altLang="en-US" sz="2400" dirty="0">
                    <a:solidFill>
                      <a:srgbClr val="002060"/>
                    </a:solidFill>
                    <a:latin typeface="Trebuchet MS" panose="020B0603020202020204" pitchFamily="34" charset="0"/>
                  </a:rPr>
                  <a:t>Either </a:t>
                </a:r>
                <a:endParaRPr lang="en-AU" altLang="en-US" sz="2400" i="1" dirty="0">
                  <a:solidFill>
                    <a:srgbClr val="00B050"/>
                  </a:solidFill>
                  <a:latin typeface="Cambria Math"/>
                </a:endParaRPr>
              </a:p>
              <a:p>
                <a:pPr marL="0" lvl="1" indent="0" algn="just">
                  <a:spcAft>
                    <a:spcPts val="1200"/>
                  </a:spcAft>
                  <a:buClr>
                    <a:schemeClr val="tx1"/>
                  </a:buClr>
                  <a:buNone/>
                </a:pPr>
                <a14:m>
                  <m:oMath xmlns:m="http://schemas.openxmlformats.org/officeDocument/2006/math">
                    <m:sSub>
                      <m:sSubPr>
                        <m:ctrlPr>
                          <a:rPr lang="en-US" altLang="en-US" sz="2400" i="1" smtClean="0">
                            <a:solidFill>
                              <a:srgbClr val="00B050"/>
                            </a:solidFill>
                            <a:latin typeface="Cambria Math" panose="02040503050406030204" pitchFamily="18" charset="0"/>
                          </a:rPr>
                        </m:ctrlPr>
                      </m:sSubPr>
                      <m:e>
                        <m:acc>
                          <m:accPr>
                            <m:chr m:val="̅"/>
                            <m:ctrlPr>
                              <a:rPr lang="en-US" altLang="en-US" sz="2400" i="1">
                                <a:solidFill>
                                  <a:srgbClr val="00B050"/>
                                </a:solidFill>
                                <a:latin typeface="Cambria Math" panose="02040503050406030204" pitchFamily="18" charset="0"/>
                              </a:rPr>
                            </m:ctrlPr>
                          </m:accPr>
                          <m:e>
                            <m:r>
                              <a:rPr lang="en-AU" altLang="en-US" sz="2400" i="1">
                                <a:solidFill>
                                  <a:srgbClr val="00B050"/>
                                </a:solidFill>
                                <a:latin typeface="Cambria Math"/>
                              </a:rPr>
                              <m:t>𝑋</m:t>
                            </m:r>
                          </m:e>
                        </m:acc>
                      </m:e>
                      <m:sub>
                        <m:r>
                          <a:rPr lang="en-AU" altLang="en-US" sz="2400" i="1">
                            <a:solidFill>
                              <a:srgbClr val="00B050"/>
                            </a:solidFill>
                            <a:latin typeface="Cambria Math"/>
                          </a:rPr>
                          <m:t>1</m:t>
                        </m:r>
                      </m:sub>
                    </m:sSub>
                  </m:oMath>
                </a14:m>
                <a:r>
                  <a:rPr lang="en-US" altLang="en-US" sz="2400" dirty="0">
                    <a:solidFill>
                      <a:srgbClr val="00B050"/>
                    </a:solidFill>
                    <a:latin typeface="Trebuchet MS" panose="020B0603020202020204" pitchFamily="34" charset="0"/>
                  </a:rPr>
                  <a:t>-</a:t>
                </a:r>
                <a14:m>
                  <m:oMath xmlns:m="http://schemas.openxmlformats.org/officeDocument/2006/math">
                    <m:sSub>
                      <m:sSubPr>
                        <m:ctrlPr>
                          <a:rPr lang="en-US" altLang="en-US" sz="2400" i="1">
                            <a:solidFill>
                              <a:srgbClr val="00B050"/>
                            </a:solidFill>
                            <a:latin typeface="Cambria Math" panose="02040503050406030204" pitchFamily="18" charset="0"/>
                          </a:rPr>
                        </m:ctrlPr>
                      </m:sSubPr>
                      <m:e>
                        <m:acc>
                          <m:accPr>
                            <m:chr m:val="̅"/>
                            <m:ctrlPr>
                              <a:rPr lang="en-US" altLang="en-US" sz="2400" i="1">
                                <a:solidFill>
                                  <a:srgbClr val="00B050"/>
                                </a:solidFill>
                                <a:latin typeface="Cambria Math" panose="02040503050406030204" pitchFamily="18" charset="0"/>
                              </a:rPr>
                            </m:ctrlPr>
                          </m:accPr>
                          <m:e>
                            <m:r>
                              <a:rPr lang="en-AU" altLang="en-US" sz="2400" i="1">
                                <a:solidFill>
                                  <a:srgbClr val="00B050"/>
                                </a:solidFill>
                                <a:latin typeface="Cambria Math"/>
                              </a:rPr>
                              <m:t>𝑋</m:t>
                            </m:r>
                          </m:e>
                        </m:acc>
                      </m:e>
                      <m:sub>
                        <m:r>
                          <a:rPr lang="en-AU" altLang="en-US" sz="2400" i="1">
                            <a:solidFill>
                              <a:srgbClr val="00B050"/>
                            </a:solidFill>
                            <a:latin typeface="Cambria Math"/>
                          </a:rPr>
                          <m:t>2</m:t>
                        </m:r>
                      </m:sub>
                    </m:sSub>
                  </m:oMath>
                </a14:m>
                <a:r>
                  <a:rPr lang="en-US" altLang="en-US" sz="2400" dirty="0">
                    <a:solidFill>
                      <a:srgbClr val="00B050"/>
                    </a:solidFill>
                    <a:latin typeface="Trebuchet MS" panose="020B0603020202020204" pitchFamily="34" charset="0"/>
                  </a:rPr>
                  <a:t> is normally distributed if the (original) population distributions of X</a:t>
                </a:r>
                <a:r>
                  <a:rPr lang="en-US" altLang="en-US" sz="2400" baseline="-25000" dirty="0">
                    <a:solidFill>
                      <a:srgbClr val="00B050"/>
                    </a:solidFill>
                    <a:latin typeface="Trebuchet MS" panose="020B0603020202020204" pitchFamily="34" charset="0"/>
                  </a:rPr>
                  <a:t>1</a:t>
                </a:r>
                <a:r>
                  <a:rPr lang="en-US" altLang="en-US" sz="2400" dirty="0">
                    <a:solidFill>
                      <a:srgbClr val="00B050"/>
                    </a:solidFill>
                    <a:latin typeface="Trebuchet MS" panose="020B0603020202020204" pitchFamily="34" charset="0"/>
                  </a:rPr>
                  <a:t> and X</a:t>
                </a:r>
                <a:r>
                  <a:rPr lang="en-US" altLang="en-US" sz="2400" baseline="-25000" dirty="0">
                    <a:solidFill>
                      <a:srgbClr val="00B050"/>
                    </a:solidFill>
                    <a:latin typeface="Trebuchet MS" panose="020B0603020202020204" pitchFamily="34" charset="0"/>
                  </a:rPr>
                  <a:t>2</a:t>
                </a:r>
                <a:r>
                  <a:rPr lang="en-US" altLang="en-US" sz="2400" dirty="0">
                    <a:solidFill>
                      <a:srgbClr val="00B050"/>
                    </a:solidFill>
                    <a:latin typeface="Trebuchet MS" panose="020B0603020202020204" pitchFamily="34" charset="0"/>
                  </a:rPr>
                  <a:t> are normal.</a:t>
                </a:r>
              </a:p>
              <a:p>
                <a:pPr marL="0" lvl="1" indent="0" algn="just">
                  <a:spcAft>
                    <a:spcPts val="1200"/>
                  </a:spcAft>
                  <a:buClr>
                    <a:schemeClr val="tx1"/>
                  </a:buClr>
                  <a:buNone/>
                </a:pPr>
                <a:r>
                  <a:rPr lang="en-US" altLang="en-US" sz="2400" dirty="0">
                    <a:solidFill>
                      <a:srgbClr val="002060"/>
                    </a:solidFill>
                    <a:latin typeface="Trebuchet MS" panose="020B0603020202020204" pitchFamily="34" charset="0"/>
                  </a:rPr>
                  <a:t>or </a:t>
                </a:r>
              </a:p>
              <a:p>
                <a:pPr marL="0" lvl="1" indent="0" algn="just">
                  <a:spcAft>
                    <a:spcPts val="1200"/>
                  </a:spcAft>
                  <a:buClr>
                    <a:schemeClr val="tx1"/>
                  </a:buClr>
                  <a:buNone/>
                </a:pPr>
                <a14:m>
                  <m:oMath xmlns:m="http://schemas.openxmlformats.org/officeDocument/2006/math">
                    <m:sSub>
                      <m:sSubPr>
                        <m:ctrlPr>
                          <a:rPr lang="en-US" altLang="en-US" sz="2400" i="1" smtClean="0">
                            <a:solidFill>
                              <a:schemeClr val="tx1">
                                <a:lumMod val="75000"/>
                                <a:lumOff val="25000"/>
                              </a:schemeClr>
                            </a:solidFill>
                            <a:latin typeface="Cambria Math" panose="02040503050406030204" pitchFamily="18" charset="0"/>
                          </a:rPr>
                        </m:ctrlPr>
                      </m:sSubPr>
                      <m:e>
                        <m:acc>
                          <m:accPr>
                            <m:chr m:val="̅"/>
                            <m:ctrlPr>
                              <a:rPr lang="en-US" altLang="en-US" sz="2400" i="1">
                                <a:solidFill>
                                  <a:schemeClr val="tx1">
                                    <a:lumMod val="75000"/>
                                    <a:lumOff val="25000"/>
                                  </a:schemeClr>
                                </a:solidFill>
                                <a:latin typeface="Cambria Math" panose="02040503050406030204" pitchFamily="18" charset="0"/>
                              </a:rPr>
                            </m:ctrlPr>
                          </m:accPr>
                          <m:e>
                            <m:r>
                              <a:rPr lang="en-AU" altLang="en-US" sz="2400" i="1">
                                <a:solidFill>
                                  <a:schemeClr val="tx1">
                                    <a:lumMod val="75000"/>
                                    <a:lumOff val="25000"/>
                                  </a:schemeClr>
                                </a:solidFill>
                                <a:latin typeface="Cambria Math"/>
                              </a:rPr>
                              <m:t>𝑋</m:t>
                            </m:r>
                          </m:e>
                        </m:acc>
                      </m:e>
                      <m:sub>
                        <m:r>
                          <a:rPr lang="en-AU" altLang="en-US" sz="2400" i="1">
                            <a:solidFill>
                              <a:schemeClr val="tx1">
                                <a:lumMod val="75000"/>
                                <a:lumOff val="25000"/>
                              </a:schemeClr>
                            </a:solidFill>
                            <a:latin typeface="Cambria Math"/>
                          </a:rPr>
                          <m:t>1</m:t>
                        </m:r>
                      </m:sub>
                    </m:sSub>
                  </m:oMath>
                </a14:m>
                <a:r>
                  <a:rPr lang="en-US" altLang="en-US" sz="2400" dirty="0">
                    <a:solidFill>
                      <a:schemeClr val="tx1">
                        <a:lumMod val="75000"/>
                        <a:lumOff val="25000"/>
                      </a:schemeClr>
                    </a:solidFill>
                    <a:latin typeface="Trebuchet MS" panose="020B0603020202020204" pitchFamily="34" charset="0"/>
                  </a:rPr>
                  <a:t>-</a:t>
                </a:r>
                <a14:m>
                  <m:oMath xmlns:m="http://schemas.openxmlformats.org/officeDocument/2006/math">
                    <m:sSub>
                      <m:sSubPr>
                        <m:ctrlPr>
                          <a:rPr lang="en-US" altLang="en-US" sz="2400" i="1">
                            <a:solidFill>
                              <a:schemeClr val="tx1">
                                <a:lumMod val="75000"/>
                                <a:lumOff val="25000"/>
                              </a:schemeClr>
                            </a:solidFill>
                            <a:latin typeface="Cambria Math" panose="02040503050406030204" pitchFamily="18" charset="0"/>
                          </a:rPr>
                        </m:ctrlPr>
                      </m:sSubPr>
                      <m:e>
                        <m:acc>
                          <m:accPr>
                            <m:chr m:val="̅"/>
                            <m:ctrlPr>
                              <a:rPr lang="en-US" altLang="en-US" sz="2400" i="1">
                                <a:solidFill>
                                  <a:schemeClr val="tx1">
                                    <a:lumMod val="75000"/>
                                    <a:lumOff val="25000"/>
                                  </a:schemeClr>
                                </a:solidFill>
                                <a:latin typeface="Cambria Math" panose="02040503050406030204" pitchFamily="18" charset="0"/>
                              </a:rPr>
                            </m:ctrlPr>
                          </m:accPr>
                          <m:e>
                            <m:r>
                              <a:rPr lang="en-AU" altLang="en-US" sz="2400" i="1">
                                <a:solidFill>
                                  <a:schemeClr val="tx1">
                                    <a:lumMod val="75000"/>
                                    <a:lumOff val="25000"/>
                                  </a:schemeClr>
                                </a:solidFill>
                                <a:latin typeface="Cambria Math"/>
                              </a:rPr>
                              <m:t>𝑋</m:t>
                            </m:r>
                          </m:e>
                        </m:acc>
                      </m:e>
                      <m:sub>
                        <m:r>
                          <a:rPr lang="en-AU" altLang="en-US" sz="2400" i="1">
                            <a:solidFill>
                              <a:schemeClr val="tx1">
                                <a:lumMod val="75000"/>
                                <a:lumOff val="25000"/>
                              </a:schemeClr>
                            </a:solidFill>
                            <a:latin typeface="Cambria Math"/>
                          </a:rPr>
                          <m:t>2</m:t>
                        </m:r>
                      </m:sub>
                    </m:sSub>
                  </m:oMath>
                </a14:m>
                <a:r>
                  <a:rPr lang="en-US" altLang="en-US" sz="2400" dirty="0">
                    <a:solidFill>
                      <a:schemeClr val="tx1">
                        <a:lumMod val="75000"/>
                        <a:lumOff val="25000"/>
                      </a:schemeClr>
                    </a:solidFill>
                    <a:latin typeface="Trebuchet MS" panose="020B0603020202020204" pitchFamily="34" charset="0"/>
                  </a:rPr>
                  <a:t>is approximately normally distributed if the (original) population of X</a:t>
                </a:r>
                <a:r>
                  <a:rPr lang="en-US" altLang="en-US" sz="2400" baseline="-25000" dirty="0">
                    <a:solidFill>
                      <a:schemeClr val="tx1">
                        <a:lumMod val="75000"/>
                        <a:lumOff val="25000"/>
                      </a:schemeClr>
                    </a:solidFill>
                    <a:latin typeface="Trebuchet MS" panose="020B0603020202020204" pitchFamily="34" charset="0"/>
                  </a:rPr>
                  <a:t>1</a:t>
                </a:r>
                <a:r>
                  <a:rPr lang="en-US" altLang="en-US" sz="2400" dirty="0">
                    <a:solidFill>
                      <a:schemeClr val="tx1">
                        <a:lumMod val="75000"/>
                        <a:lumOff val="25000"/>
                      </a:schemeClr>
                    </a:solidFill>
                    <a:latin typeface="Trebuchet MS" panose="020B0603020202020204" pitchFamily="34" charset="0"/>
                  </a:rPr>
                  <a:t> and X</a:t>
                </a:r>
                <a:r>
                  <a:rPr lang="en-US" altLang="en-US" sz="2400" baseline="-25000" dirty="0">
                    <a:solidFill>
                      <a:schemeClr val="tx1">
                        <a:lumMod val="75000"/>
                        <a:lumOff val="25000"/>
                      </a:schemeClr>
                    </a:solidFill>
                    <a:latin typeface="Trebuchet MS" panose="020B0603020202020204" pitchFamily="34" charset="0"/>
                  </a:rPr>
                  <a:t>2</a:t>
                </a:r>
                <a:r>
                  <a:rPr lang="en-US" altLang="en-US" sz="2400" dirty="0">
                    <a:solidFill>
                      <a:schemeClr val="tx1">
                        <a:lumMod val="75000"/>
                        <a:lumOff val="25000"/>
                      </a:schemeClr>
                    </a:solidFill>
                    <a:latin typeface="Trebuchet MS" panose="020B0603020202020204" pitchFamily="34" charset="0"/>
                  </a:rPr>
                  <a:t> are </a:t>
                </a:r>
                <a:r>
                  <a:rPr lang="en-US" altLang="en-US" sz="2400" u="sng" dirty="0">
                    <a:solidFill>
                      <a:schemeClr val="tx1">
                        <a:lumMod val="75000"/>
                        <a:lumOff val="25000"/>
                      </a:schemeClr>
                    </a:solidFill>
                    <a:latin typeface="Trebuchet MS" panose="020B0603020202020204" pitchFamily="34" charset="0"/>
                  </a:rPr>
                  <a:t>not</a:t>
                </a:r>
                <a:r>
                  <a:rPr lang="en-US" altLang="en-US" sz="2400" dirty="0">
                    <a:solidFill>
                      <a:schemeClr val="tx1">
                        <a:lumMod val="75000"/>
                        <a:lumOff val="25000"/>
                      </a:schemeClr>
                    </a:solidFill>
                    <a:latin typeface="Trebuchet MS" panose="020B0603020202020204" pitchFamily="34" charset="0"/>
                  </a:rPr>
                  <a:t> normal, but the sample size is sufficiently large (greater than 30).</a:t>
                </a:r>
              </a:p>
              <a:p>
                <a:pPr marL="261938" lvl="1" indent="-261938" algn="just">
                  <a:buClr>
                    <a:schemeClr val="tx1"/>
                  </a:buClr>
                  <a:buFontTx/>
                  <a:buChar char="•"/>
                </a:pPr>
                <a:r>
                  <a:rPr lang="en-US" altLang="en-US" sz="2400" dirty="0">
                    <a:solidFill>
                      <a:schemeClr val="accent1"/>
                    </a:solidFill>
                    <a:latin typeface="Trebuchet MS" panose="020B0603020202020204" pitchFamily="34" charset="0"/>
                  </a:rPr>
                  <a:t>Expected value of </a:t>
                </a:r>
                <a14:m>
                  <m:oMath xmlns:m="http://schemas.openxmlformats.org/officeDocument/2006/math">
                    <m:sSub>
                      <m:sSubPr>
                        <m:ctrlPr>
                          <a:rPr lang="en-US" altLang="en-US" sz="2400" i="1">
                            <a:solidFill>
                              <a:schemeClr val="accent1"/>
                            </a:solidFill>
                            <a:latin typeface="Cambria Math" panose="02040503050406030204" pitchFamily="18" charset="0"/>
                          </a:rPr>
                        </m:ctrlPr>
                      </m:sSubPr>
                      <m:e>
                        <m:acc>
                          <m:accPr>
                            <m:chr m:val="̅"/>
                            <m:ctrlPr>
                              <a:rPr lang="en-US" altLang="en-US" sz="2400" i="1">
                                <a:solidFill>
                                  <a:schemeClr val="accent1"/>
                                </a:solidFill>
                                <a:latin typeface="Cambria Math" panose="02040503050406030204" pitchFamily="18" charset="0"/>
                              </a:rPr>
                            </m:ctrlPr>
                          </m:accPr>
                          <m:e>
                            <m:r>
                              <a:rPr lang="en-AU" altLang="en-US" sz="2400" i="1">
                                <a:solidFill>
                                  <a:schemeClr val="accent1"/>
                                </a:solidFill>
                                <a:latin typeface="Cambria Math"/>
                              </a:rPr>
                              <m:t>𝑋</m:t>
                            </m:r>
                          </m:e>
                        </m:acc>
                      </m:e>
                      <m:sub>
                        <m:r>
                          <a:rPr lang="en-AU" altLang="en-US" sz="2400" i="1">
                            <a:solidFill>
                              <a:schemeClr val="accent1"/>
                            </a:solidFill>
                            <a:latin typeface="Cambria Math"/>
                          </a:rPr>
                          <m:t>1</m:t>
                        </m:r>
                      </m:sub>
                    </m:sSub>
                  </m:oMath>
                </a14:m>
                <a:r>
                  <a:rPr lang="en-US" altLang="en-US" sz="2400" dirty="0">
                    <a:solidFill>
                      <a:schemeClr val="accent1"/>
                    </a:solidFill>
                    <a:latin typeface="Trebuchet MS" panose="020B0603020202020204" pitchFamily="34" charset="0"/>
                  </a:rPr>
                  <a:t>-</a:t>
                </a:r>
                <a14:m>
                  <m:oMath xmlns:m="http://schemas.openxmlformats.org/officeDocument/2006/math">
                    <m:sSub>
                      <m:sSubPr>
                        <m:ctrlPr>
                          <a:rPr lang="en-US" altLang="en-US" sz="2400" i="1">
                            <a:solidFill>
                              <a:schemeClr val="accent1"/>
                            </a:solidFill>
                            <a:latin typeface="Cambria Math" panose="02040503050406030204" pitchFamily="18" charset="0"/>
                          </a:rPr>
                        </m:ctrlPr>
                      </m:sSubPr>
                      <m:e>
                        <m:acc>
                          <m:accPr>
                            <m:chr m:val="̅"/>
                            <m:ctrlPr>
                              <a:rPr lang="en-US" altLang="en-US" sz="2400" i="1">
                                <a:solidFill>
                                  <a:schemeClr val="accent1"/>
                                </a:solidFill>
                                <a:latin typeface="Cambria Math" panose="02040503050406030204" pitchFamily="18" charset="0"/>
                              </a:rPr>
                            </m:ctrlPr>
                          </m:accPr>
                          <m:e>
                            <m:r>
                              <a:rPr lang="en-AU" altLang="en-US" sz="2400" i="1">
                                <a:solidFill>
                                  <a:schemeClr val="accent1"/>
                                </a:solidFill>
                                <a:latin typeface="Cambria Math"/>
                              </a:rPr>
                              <m:t>𝑋</m:t>
                            </m:r>
                          </m:e>
                        </m:acc>
                      </m:e>
                      <m:sub>
                        <m:r>
                          <a:rPr lang="en-AU" altLang="en-US" sz="2400" i="1">
                            <a:solidFill>
                              <a:schemeClr val="accent1"/>
                            </a:solidFill>
                            <a:latin typeface="Cambria Math"/>
                          </a:rPr>
                          <m:t>2</m:t>
                        </m:r>
                      </m:sub>
                    </m:sSub>
                  </m:oMath>
                </a14:m>
                <a:r>
                  <a:rPr lang="en-US" altLang="en-US" sz="2400" dirty="0">
                    <a:solidFill>
                      <a:schemeClr val="accent1"/>
                    </a:solidFill>
                    <a:latin typeface="Trebuchet MS" panose="020B0603020202020204" pitchFamily="34" charset="0"/>
                  </a:rPr>
                  <a:t> is </a:t>
                </a:r>
                <a:r>
                  <a:rPr lang="en-US" altLang="en-US" sz="2400" dirty="0">
                    <a:solidFill>
                      <a:schemeClr val="accent1"/>
                    </a:solidFill>
                    <a:latin typeface="Trebuchet MS" panose="020B0603020202020204" pitchFamily="34" charset="0"/>
                    <a:sym typeface="Symbol"/>
                  </a:rPr>
                  <a:t></a:t>
                </a:r>
                <a:r>
                  <a:rPr lang="en-US" altLang="en-US" sz="2400" baseline="-25000" dirty="0">
                    <a:solidFill>
                      <a:schemeClr val="accent1"/>
                    </a:solidFill>
                    <a:latin typeface="Trebuchet MS" panose="020B0603020202020204" pitchFamily="34" charset="0"/>
                  </a:rPr>
                  <a:t>1 </a:t>
                </a:r>
                <a:r>
                  <a:rPr lang="en-US" altLang="en-US" sz="2400" dirty="0">
                    <a:solidFill>
                      <a:schemeClr val="accent1"/>
                    </a:solidFill>
                    <a:latin typeface="Trebuchet MS" panose="020B0603020202020204" pitchFamily="34" charset="0"/>
                  </a:rPr>
                  <a:t>– </a:t>
                </a:r>
                <a:r>
                  <a:rPr lang="en-US" altLang="en-US" sz="2400" dirty="0">
                    <a:solidFill>
                      <a:schemeClr val="accent1"/>
                    </a:solidFill>
                    <a:latin typeface="Trebuchet MS" panose="020B0603020202020204" pitchFamily="34" charset="0"/>
                    <a:sym typeface="Symbol"/>
                  </a:rPr>
                  <a:t></a:t>
                </a:r>
                <a:r>
                  <a:rPr lang="en-US" altLang="en-US" sz="2400" baseline="-25000" dirty="0">
                    <a:solidFill>
                      <a:schemeClr val="accent1"/>
                    </a:solidFill>
                    <a:latin typeface="Trebuchet MS" panose="020B0603020202020204" pitchFamily="34" charset="0"/>
                  </a:rPr>
                  <a:t>2</a:t>
                </a:r>
                <a:endParaRPr lang="en-US" altLang="en-US" sz="2400" dirty="0">
                  <a:solidFill>
                    <a:schemeClr val="accent1"/>
                  </a:solidFill>
                  <a:latin typeface="Trebuchet MS" panose="020B0603020202020204" pitchFamily="34" charset="0"/>
                </a:endParaRPr>
              </a:p>
              <a:p>
                <a:pPr marL="261938" lvl="1" indent="-261938" algn="just">
                  <a:buClr>
                    <a:schemeClr val="tx1"/>
                  </a:buClr>
                  <a:buFontTx/>
                  <a:buChar char="•"/>
                </a:pPr>
                <a:r>
                  <a:rPr lang="en-US" altLang="en-US" sz="2400" dirty="0">
                    <a:solidFill>
                      <a:schemeClr val="accent1"/>
                    </a:solidFill>
                    <a:latin typeface="Trebuchet MS" panose="020B0603020202020204" pitchFamily="34" charset="0"/>
                  </a:rPr>
                  <a:t>Variance of </a:t>
                </a:r>
                <a14:m>
                  <m:oMath xmlns:m="http://schemas.openxmlformats.org/officeDocument/2006/math">
                    <m:sSub>
                      <m:sSubPr>
                        <m:ctrlPr>
                          <a:rPr lang="en-US" altLang="en-US" sz="2400" i="1">
                            <a:solidFill>
                              <a:schemeClr val="accent1"/>
                            </a:solidFill>
                            <a:latin typeface="Cambria Math" panose="02040503050406030204" pitchFamily="18" charset="0"/>
                          </a:rPr>
                        </m:ctrlPr>
                      </m:sSubPr>
                      <m:e>
                        <m:acc>
                          <m:accPr>
                            <m:chr m:val="̅"/>
                            <m:ctrlPr>
                              <a:rPr lang="en-US" altLang="en-US" sz="2400" i="1">
                                <a:solidFill>
                                  <a:schemeClr val="accent1"/>
                                </a:solidFill>
                                <a:latin typeface="Cambria Math" panose="02040503050406030204" pitchFamily="18" charset="0"/>
                              </a:rPr>
                            </m:ctrlPr>
                          </m:accPr>
                          <m:e>
                            <m:r>
                              <a:rPr lang="en-AU" altLang="en-US" sz="2400" i="1">
                                <a:solidFill>
                                  <a:schemeClr val="accent1"/>
                                </a:solidFill>
                                <a:latin typeface="Cambria Math"/>
                              </a:rPr>
                              <m:t>𝑋</m:t>
                            </m:r>
                          </m:e>
                        </m:acc>
                      </m:e>
                      <m:sub>
                        <m:r>
                          <a:rPr lang="en-AU" altLang="en-US" sz="2400" i="1">
                            <a:solidFill>
                              <a:schemeClr val="accent1"/>
                            </a:solidFill>
                            <a:latin typeface="Cambria Math"/>
                          </a:rPr>
                          <m:t>1</m:t>
                        </m:r>
                      </m:sub>
                    </m:sSub>
                  </m:oMath>
                </a14:m>
                <a:r>
                  <a:rPr lang="en-US" altLang="en-US" sz="2400" dirty="0">
                    <a:solidFill>
                      <a:schemeClr val="accent1"/>
                    </a:solidFill>
                    <a:latin typeface="Trebuchet MS" panose="020B0603020202020204" pitchFamily="34" charset="0"/>
                  </a:rPr>
                  <a:t>-</a:t>
                </a:r>
                <a14:m>
                  <m:oMath xmlns:m="http://schemas.openxmlformats.org/officeDocument/2006/math">
                    <m:sSub>
                      <m:sSubPr>
                        <m:ctrlPr>
                          <a:rPr lang="en-US" altLang="en-US" sz="2400" i="1">
                            <a:solidFill>
                              <a:schemeClr val="accent1"/>
                            </a:solidFill>
                            <a:latin typeface="Cambria Math" panose="02040503050406030204" pitchFamily="18" charset="0"/>
                          </a:rPr>
                        </m:ctrlPr>
                      </m:sSubPr>
                      <m:e>
                        <m:acc>
                          <m:accPr>
                            <m:chr m:val="̅"/>
                            <m:ctrlPr>
                              <a:rPr lang="en-US" altLang="en-US" sz="2400" i="1">
                                <a:solidFill>
                                  <a:schemeClr val="accent1"/>
                                </a:solidFill>
                                <a:latin typeface="Cambria Math" panose="02040503050406030204" pitchFamily="18" charset="0"/>
                              </a:rPr>
                            </m:ctrlPr>
                          </m:accPr>
                          <m:e>
                            <m:r>
                              <a:rPr lang="en-AU" altLang="en-US" sz="2400" i="1">
                                <a:solidFill>
                                  <a:schemeClr val="accent1"/>
                                </a:solidFill>
                                <a:latin typeface="Cambria Math"/>
                              </a:rPr>
                              <m:t>𝑋</m:t>
                            </m:r>
                          </m:e>
                        </m:acc>
                      </m:e>
                      <m:sub>
                        <m:r>
                          <a:rPr lang="en-AU" altLang="en-US" sz="2400" i="1">
                            <a:solidFill>
                              <a:schemeClr val="accent1"/>
                            </a:solidFill>
                            <a:latin typeface="Cambria Math"/>
                          </a:rPr>
                          <m:t>2</m:t>
                        </m:r>
                      </m:sub>
                    </m:sSub>
                  </m:oMath>
                </a14:m>
                <a:r>
                  <a:rPr lang="en-US" altLang="en-US" sz="2400" dirty="0">
                    <a:solidFill>
                      <a:schemeClr val="accent1"/>
                    </a:solidFill>
                    <a:latin typeface="Trebuchet MS" panose="020B0603020202020204" pitchFamily="34" charset="0"/>
                  </a:rPr>
                  <a:t> is </a:t>
                </a:r>
                <a:r>
                  <a:rPr lang="en-US" altLang="en-US" sz="2400" dirty="0">
                    <a:solidFill>
                      <a:schemeClr val="accent1"/>
                    </a:solidFill>
                    <a:latin typeface="Trebuchet MS" panose="020B0603020202020204" pitchFamily="34" charset="0"/>
                    <a:sym typeface="Symbol"/>
                  </a:rPr>
                  <a:t></a:t>
                </a:r>
                <a:r>
                  <a:rPr lang="en-US" altLang="en-US" sz="2400" baseline="-25000" dirty="0">
                    <a:solidFill>
                      <a:schemeClr val="accent1"/>
                    </a:solidFill>
                    <a:latin typeface="Trebuchet MS" panose="020B0603020202020204" pitchFamily="34" charset="0"/>
                  </a:rPr>
                  <a:t>1</a:t>
                </a:r>
                <a:r>
                  <a:rPr lang="en-US" altLang="en-US" sz="2400" baseline="30000" dirty="0">
                    <a:solidFill>
                      <a:schemeClr val="accent1"/>
                    </a:solidFill>
                    <a:latin typeface="Trebuchet MS" panose="020B0603020202020204" pitchFamily="34" charset="0"/>
                  </a:rPr>
                  <a:t>2</a:t>
                </a:r>
                <a:r>
                  <a:rPr lang="en-US" altLang="en-US" sz="2400" dirty="0">
                    <a:solidFill>
                      <a:schemeClr val="accent1"/>
                    </a:solidFill>
                    <a:latin typeface="Trebuchet MS" panose="020B0603020202020204" pitchFamily="34" charset="0"/>
                  </a:rPr>
                  <a:t>/n</a:t>
                </a:r>
                <a:r>
                  <a:rPr lang="en-US" altLang="en-US" sz="2400" baseline="-25000" dirty="0">
                    <a:solidFill>
                      <a:schemeClr val="accent1"/>
                    </a:solidFill>
                    <a:latin typeface="Trebuchet MS" panose="020B0603020202020204" pitchFamily="34" charset="0"/>
                  </a:rPr>
                  <a:t>1 </a:t>
                </a:r>
                <a:r>
                  <a:rPr lang="en-US" altLang="en-US" sz="2400" dirty="0">
                    <a:solidFill>
                      <a:schemeClr val="accent1"/>
                    </a:solidFill>
                    <a:latin typeface="Trebuchet MS" panose="020B0603020202020204" pitchFamily="34" charset="0"/>
                  </a:rPr>
                  <a:t>+ </a:t>
                </a:r>
                <a:r>
                  <a:rPr lang="en-US" altLang="en-US" sz="2400" dirty="0">
                    <a:solidFill>
                      <a:schemeClr val="accent1"/>
                    </a:solidFill>
                    <a:latin typeface="Trebuchet MS" panose="020B0603020202020204" pitchFamily="34" charset="0"/>
                    <a:sym typeface="Symbol"/>
                  </a:rPr>
                  <a:t></a:t>
                </a:r>
                <a:r>
                  <a:rPr lang="en-US" altLang="en-US" sz="2400" baseline="-25000" dirty="0">
                    <a:solidFill>
                      <a:schemeClr val="accent1"/>
                    </a:solidFill>
                    <a:latin typeface="Trebuchet MS" panose="020B0603020202020204" pitchFamily="34" charset="0"/>
                  </a:rPr>
                  <a:t>2</a:t>
                </a:r>
                <a:r>
                  <a:rPr lang="en-US" altLang="en-US" sz="2400" baseline="30000" dirty="0">
                    <a:solidFill>
                      <a:schemeClr val="accent1"/>
                    </a:solidFill>
                    <a:latin typeface="Trebuchet MS" panose="020B0603020202020204" pitchFamily="34" charset="0"/>
                  </a:rPr>
                  <a:t>2</a:t>
                </a:r>
                <a:r>
                  <a:rPr lang="en-US" altLang="en-US" sz="2400" dirty="0">
                    <a:solidFill>
                      <a:schemeClr val="accent1"/>
                    </a:solidFill>
                    <a:latin typeface="Trebuchet MS" panose="020B0603020202020204" pitchFamily="34" charset="0"/>
                  </a:rPr>
                  <a:t>/n</a:t>
                </a:r>
                <a:r>
                  <a:rPr lang="en-US" altLang="en-US" sz="2400" baseline="-25000" dirty="0">
                    <a:solidFill>
                      <a:schemeClr val="accent1"/>
                    </a:solidFill>
                    <a:latin typeface="Trebuchet MS" panose="020B0603020202020204" pitchFamily="34" charset="0"/>
                  </a:rPr>
                  <a:t>2</a:t>
                </a:r>
              </a:p>
              <a:p>
                <a:pPr marL="261938" lvl="1" indent="-261938" algn="just">
                  <a:buClr>
                    <a:srgbClr val="FF0000"/>
                  </a:buClr>
                  <a:buFontTx/>
                  <a:buNone/>
                </a:pPr>
                <a:endParaRPr lang="en-US" altLang="en-US" sz="2400" dirty="0">
                  <a:solidFill>
                    <a:srgbClr val="002060"/>
                  </a:solidFill>
                  <a:latin typeface="Trebuchet MS" panose="020B0603020202020204" pitchFamily="34" charset="0"/>
                </a:endParaRPr>
              </a:p>
            </p:txBody>
          </p:sp>
        </mc:Choice>
        <mc:Fallback xmlns="">
          <p:sp>
            <p:nvSpPr>
              <p:cNvPr id="12290" name="Rectangle 2"/>
              <p:cNvSpPr>
                <a:spLocks noGrp="1" noRot="1" noChangeAspect="1" noMove="1" noResize="1" noEditPoints="1" noAdjustHandles="1" noChangeArrowheads="1" noChangeShapeType="1" noTextEdit="1"/>
              </p:cNvSpPr>
              <p:nvPr>
                <p:ph idx="1"/>
              </p:nvPr>
            </p:nvSpPr>
            <p:spPr>
              <a:xfrm>
                <a:off x="611188" y="1412776"/>
                <a:ext cx="8064500" cy="4343400"/>
              </a:xfrm>
              <a:blipFill rotWithShape="1">
                <a:blip r:embed="rId4" cstate="print"/>
                <a:stretch>
                  <a:fillRect l="-1134" t="-1124" r="-1209" b="-3652"/>
                </a:stretch>
              </a:blipFill>
            </p:spPr>
            <p:txBody>
              <a:bodyPr/>
              <a:lstStyle/>
              <a:p>
                <a:r>
                  <a:rPr lang="en-AU">
                    <a:noFill/>
                  </a:rPr>
                  <a:t> </a:t>
                </a:r>
              </a:p>
            </p:txBody>
          </p:sp>
        </mc:Fallback>
      </mc:AlternateContent>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11.</a:t>
            </a:r>
            <a:fld id="{28DDD4FE-BCB2-4EFD-A417-4057A76F9153}" type="slidenum">
              <a:rPr lang="en-AU" altLang="en-US" sz="1400" b="1" baseline="0" smtClean="0">
                <a:latin typeface="Trebuchet MS" pitchFamily="34" charset="0"/>
              </a:rPr>
              <a:pPr>
                <a:spcBef>
                  <a:spcPct val="0"/>
                </a:spcBef>
                <a:buFontTx/>
                <a:buNone/>
              </a:pPr>
              <a:t>9</a:t>
            </a:fld>
            <a:endParaRPr lang="en-AU" altLang="en-US" sz="1400" b="1" baseline="0" dirty="0">
              <a:latin typeface="Trebuchet MS" pitchFamily="34" charset="0"/>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chapter11">
  <a:themeElements>
    <a:clrScheme name="Custom 3">
      <a:dk1>
        <a:srgbClr val="00206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chapter11</Template>
  <TotalTime>2526</TotalTime>
  <Words>3117</Words>
  <Application>Microsoft Office PowerPoint</Application>
  <PresentationFormat>On-screen Show (4:3)</PresentationFormat>
  <Paragraphs>552</Paragraphs>
  <Slides>72</Slides>
  <Notes>67</Notes>
  <HiddenSlides>0</HiddenSlides>
  <MMClips>0</MMClips>
  <ScaleCrop>false</ScaleCrop>
  <HeadingPairs>
    <vt:vector size="8" baseType="variant">
      <vt:variant>
        <vt:lpstr>Fonts Used</vt:lpstr>
      </vt:variant>
      <vt:variant>
        <vt:i4>14</vt:i4>
      </vt:variant>
      <vt:variant>
        <vt:lpstr>Theme</vt:lpstr>
      </vt:variant>
      <vt:variant>
        <vt:i4>2</vt:i4>
      </vt:variant>
      <vt:variant>
        <vt:lpstr>Embedded OLE Servers</vt:lpstr>
      </vt:variant>
      <vt:variant>
        <vt:i4>2</vt:i4>
      </vt:variant>
      <vt:variant>
        <vt:lpstr>Slide Titles</vt:lpstr>
      </vt:variant>
      <vt:variant>
        <vt:i4>72</vt:i4>
      </vt:variant>
    </vt:vector>
  </HeadingPairs>
  <TitlesOfParts>
    <vt:vector size="90" baseType="lpstr">
      <vt:lpstr>MS Gothic</vt:lpstr>
      <vt:lpstr>MS PGothic</vt:lpstr>
      <vt:lpstr>MS PGothic</vt:lpstr>
      <vt:lpstr>Algerian</vt:lpstr>
      <vt:lpstr>Arial</vt:lpstr>
      <vt:lpstr>Arial Narrow</vt:lpstr>
      <vt:lpstr>Calibri</vt:lpstr>
      <vt:lpstr>Cambria</vt:lpstr>
      <vt:lpstr>Cambria Math</vt:lpstr>
      <vt:lpstr>Symbol</vt:lpstr>
      <vt:lpstr>Tahoma</vt:lpstr>
      <vt:lpstr>Times</vt:lpstr>
      <vt:lpstr>Trebuchet MS</vt:lpstr>
      <vt:lpstr>Verdana</vt:lpstr>
      <vt:lpstr>chapter11</vt:lpstr>
      <vt:lpstr>Office Theme</vt:lpstr>
      <vt:lpstr>Equation</vt:lpstr>
      <vt:lpstr>Worksheet</vt:lpstr>
      <vt:lpstr>PowerPoint Presentation</vt:lpstr>
      <vt:lpstr>Chapter 11</vt:lpstr>
      <vt:lpstr>Chapter outline</vt:lpstr>
      <vt:lpstr>Learning objectives</vt:lpstr>
      <vt:lpstr>Learning objectives</vt:lpstr>
      <vt:lpstr>Introduction</vt:lpstr>
      <vt:lpstr>Difference between two means</vt:lpstr>
      <vt:lpstr>Point Estimator for (1 – 2)</vt:lpstr>
      <vt:lpstr>The sampling distribution of X ̅_1-X ̅_2</vt:lpstr>
      <vt:lpstr>The sampling distribution of X ̅_1-X ̅_2</vt:lpstr>
      <vt:lpstr>11.1 Estimating (1 – 2) when 12 and 22 are known</vt:lpstr>
      <vt:lpstr>Standardised z-statistic when 12 and 22 are known</vt:lpstr>
      <vt:lpstr>Estimating (1 – 2) when 12 and 22 are known…</vt:lpstr>
      <vt:lpstr>Estimating (1 – 2) when 12 and 22 are known…</vt:lpstr>
      <vt:lpstr>Factors that identify</vt:lpstr>
      <vt:lpstr>Example 1</vt:lpstr>
      <vt:lpstr>PowerPoint Presentation</vt:lpstr>
      <vt:lpstr>PowerPoint Presentation</vt:lpstr>
      <vt:lpstr>PowerPoint Presentation</vt:lpstr>
      <vt:lpstr>Selecting the sample sizes to estimate μ1 − μ2</vt:lpstr>
      <vt:lpstr>Example 2 </vt:lpstr>
      <vt:lpstr>Example 2: Solution </vt:lpstr>
      <vt:lpstr>PowerPoint Presentation</vt:lpstr>
      <vt:lpstr>t-statistic when 12 and 22 are unknown</vt:lpstr>
      <vt:lpstr>Two cases when 12 and 22 are unknown</vt:lpstr>
      <vt:lpstr>Case I: The two variances are unknown but equal (12 = 22)</vt:lpstr>
      <vt:lpstr>PowerPoint Presentation</vt:lpstr>
      <vt:lpstr>Case II: The two variances are unknown and unequal (12 ≠ 22)</vt:lpstr>
      <vt:lpstr>Which case to use: equal variance or unequal variance?</vt:lpstr>
      <vt:lpstr>Factors that identify</vt:lpstr>
      <vt:lpstr>Example 3 (Example 11.3, p432) </vt:lpstr>
      <vt:lpstr>Example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Checking the required conditions - Normality </vt:lpstr>
      <vt:lpstr>11.3 Matched pairs experiments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Checking the required conditions for the paired observations case</vt:lpstr>
      <vt:lpstr>11.4 Estimating the difference between two population proportions, p1 – p2</vt:lpstr>
      <vt:lpstr>Sampling distribution of the difference between two sample proportions, ( p) ̂_1-( p) ̂_2   </vt:lpstr>
      <vt:lpstr>Sampling distribution of the difference between two sample proportions, ( p) ̂_1  p ̂_2  </vt:lpstr>
      <vt:lpstr>Sampling statistic, ( p) ̂_1  p ̂_2   </vt:lpstr>
      <vt:lpstr>PowerPoint Presentation</vt:lpstr>
      <vt:lpstr>PowerPoint Presentation</vt:lpstr>
      <vt:lpstr>PowerPoint Presentation</vt:lpstr>
      <vt:lpstr>PowerPoint Presentation</vt:lpstr>
      <vt:lpstr>PowerPoint Presentation</vt:lpstr>
      <vt:lpstr>PowerPoint Presentation</vt:lpstr>
      <vt:lpstr>Selecting the sample sizes to estimate p1 − p2</vt:lpstr>
      <vt:lpstr>Example 7    (Example 11.7, p451)</vt:lpstr>
      <vt:lpstr>Example 7: Solution </vt:lpstr>
      <vt:lpstr>Summary of techniques – Difference between two population parameters estimation</vt:lpstr>
    </vt:vector>
  </TitlesOfParts>
  <Company>Thomson Learning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Selva Selvanathan</dc:creator>
  <cp:lastModifiedBy>Katz, Nathan</cp:lastModifiedBy>
  <cp:revision>284</cp:revision>
  <dcterms:created xsi:type="dcterms:W3CDTF">2011-01-20T00:17:42Z</dcterms:created>
  <dcterms:modified xsi:type="dcterms:W3CDTF">2017-01-12T00:42:05Z</dcterms:modified>
</cp:coreProperties>
</file>