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66" r:id="rId1"/>
    <p:sldMasterId id="2147484144" r:id="rId2"/>
  </p:sldMasterIdLst>
  <p:notesMasterIdLst>
    <p:notesMasterId r:id="rId46"/>
  </p:notesMasterIdLst>
  <p:handoutMasterIdLst>
    <p:handoutMasterId r:id="rId47"/>
  </p:handoutMasterIdLst>
  <p:sldIdLst>
    <p:sldId id="308" r:id="rId3"/>
    <p:sldId id="257" r:id="rId4"/>
    <p:sldId id="280" r:id="rId5"/>
    <p:sldId id="281" r:id="rId6"/>
    <p:sldId id="259" r:id="rId7"/>
    <p:sldId id="261" r:id="rId8"/>
    <p:sldId id="262" r:id="rId9"/>
    <p:sldId id="263" r:id="rId10"/>
    <p:sldId id="264" r:id="rId11"/>
    <p:sldId id="265" r:id="rId12"/>
    <p:sldId id="282" r:id="rId13"/>
    <p:sldId id="266" r:id="rId14"/>
    <p:sldId id="267" r:id="rId15"/>
    <p:sldId id="283" r:id="rId16"/>
    <p:sldId id="268" r:id="rId17"/>
    <p:sldId id="269" r:id="rId18"/>
    <p:sldId id="270" r:id="rId19"/>
    <p:sldId id="271" r:id="rId20"/>
    <p:sldId id="272" r:id="rId21"/>
    <p:sldId id="285" r:id="rId22"/>
    <p:sldId id="301" r:id="rId23"/>
    <p:sldId id="302" r:id="rId24"/>
    <p:sldId id="288" r:id="rId25"/>
    <p:sldId id="273" r:id="rId26"/>
    <p:sldId id="274" r:id="rId27"/>
    <p:sldId id="289" r:id="rId28"/>
    <p:sldId id="290" r:id="rId29"/>
    <p:sldId id="291" r:id="rId30"/>
    <p:sldId id="292" r:id="rId31"/>
    <p:sldId id="275" r:id="rId32"/>
    <p:sldId id="293" r:id="rId33"/>
    <p:sldId id="294" r:id="rId34"/>
    <p:sldId id="295" r:id="rId35"/>
    <p:sldId id="276" r:id="rId36"/>
    <p:sldId id="296" r:id="rId37"/>
    <p:sldId id="277" r:id="rId38"/>
    <p:sldId id="297" r:id="rId39"/>
    <p:sldId id="278" r:id="rId40"/>
    <p:sldId id="305" r:id="rId41"/>
    <p:sldId id="307" r:id="rId42"/>
    <p:sldId id="300" r:id="rId43"/>
    <p:sldId id="306" r:id="rId44"/>
    <p:sldId id="309" r:id="rId45"/>
  </p:sldIdLst>
  <p:sldSz cx="9144000" cy="6858000" type="screen4x3"/>
  <p:notesSz cx="6797675" cy="9926638"/>
  <p:defaultTextStyle>
    <a:defPPr>
      <a:defRPr lang="en-AU"/>
    </a:defPPr>
    <a:lvl1pPr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1pPr>
    <a:lvl2pPr marL="457200"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2pPr>
    <a:lvl3pPr marL="914400"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3pPr>
    <a:lvl4pPr marL="1371600"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4pPr>
    <a:lvl5pPr marL="1828800"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5pPr>
    <a:lvl6pPr marL="2286000" algn="l" defTabSz="914400" rtl="0" eaLnBrk="1" latinLnBrk="0" hangingPunct="1">
      <a:defRPr sz="2400" kern="1200" baseline="-25000">
        <a:solidFill>
          <a:schemeClr val="tx1"/>
        </a:solidFill>
        <a:latin typeface="Times" charset="0"/>
        <a:ea typeface="MS PGothic" pitchFamily="34" charset="-128"/>
        <a:cs typeface="+mn-cs"/>
      </a:defRPr>
    </a:lvl6pPr>
    <a:lvl7pPr marL="2743200" algn="l" defTabSz="914400" rtl="0" eaLnBrk="1" latinLnBrk="0" hangingPunct="1">
      <a:defRPr sz="2400" kern="1200" baseline="-25000">
        <a:solidFill>
          <a:schemeClr val="tx1"/>
        </a:solidFill>
        <a:latin typeface="Times" charset="0"/>
        <a:ea typeface="MS PGothic" pitchFamily="34" charset="-128"/>
        <a:cs typeface="+mn-cs"/>
      </a:defRPr>
    </a:lvl7pPr>
    <a:lvl8pPr marL="3200400" algn="l" defTabSz="914400" rtl="0" eaLnBrk="1" latinLnBrk="0" hangingPunct="1">
      <a:defRPr sz="2400" kern="1200" baseline="-25000">
        <a:solidFill>
          <a:schemeClr val="tx1"/>
        </a:solidFill>
        <a:latin typeface="Times" charset="0"/>
        <a:ea typeface="MS PGothic" pitchFamily="34" charset="-128"/>
        <a:cs typeface="+mn-cs"/>
      </a:defRPr>
    </a:lvl8pPr>
    <a:lvl9pPr marL="3657600" algn="l" defTabSz="914400" rtl="0" eaLnBrk="1" latinLnBrk="0" hangingPunct="1">
      <a:defRPr sz="2400" kern="1200" baseline="-25000">
        <a:solidFill>
          <a:schemeClr val="tx1"/>
        </a:solidFill>
        <a:latin typeface="Times"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EA0088"/>
    <a:srgbClr val="FF0000"/>
    <a:srgbClr val="CC0000"/>
    <a:srgbClr val="E1E3F3"/>
    <a:srgbClr val="E6F3C0"/>
    <a:srgbClr val="CCE6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69" autoAdjust="0"/>
  </p:normalViewPr>
  <p:slideViewPr>
    <p:cSldViewPr>
      <p:cViewPr varScale="1">
        <p:scale>
          <a:sx n="92" d="100"/>
          <a:sy n="92" d="100"/>
        </p:scale>
        <p:origin x="48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1974" y="-102"/>
      </p:cViewPr>
      <p:guideLst>
        <p:guide orient="horz" pos="2880"/>
        <p:guide pos="2160"/>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5123" name="Rectangle 3"/>
          <p:cNvSpPr>
            <a:spLocks noGrp="1" noChangeArrowheads="1"/>
          </p:cNvSpPr>
          <p:nvPr>
            <p:ph type="dt" sz="quarter" idx="1"/>
          </p:nvPr>
        </p:nvSpPr>
        <p:spPr bwMode="auto">
          <a:xfrm>
            <a:off x="3852016"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cs typeface="+mn-cs"/>
              </a:defRPr>
            </a:lvl1pPr>
          </a:lstStyle>
          <a:p>
            <a:pPr>
              <a:defRPr/>
            </a:pPr>
            <a:endParaRPr lang="en-AU"/>
          </a:p>
        </p:txBody>
      </p:sp>
      <p:sp>
        <p:nvSpPr>
          <p:cNvPr id="5124" name="Rectangle 4"/>
          <p:cNvSpPr>
            <a:spLocks noGrp="1" noChangeArrowheads="1"/>
          </p:cNvSpPr>
          <p:nvPr>
            <p:ph type="ftr" sz="quarter" idx="2"/>
          </p:nvPr>
        </p:nvSpPr>
        <p:spPr bwMode="auto">
          <a:xfrm>
            <a:off x="0"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5125" name="Rectangle 5"/>
          <p:cNvSpPr>
            <a:spLocks noGrp="1" noChangeArrowheads="1"/>
          </p:cNvSpPr>
          <p:nvPr>
            <p:ph type="sldNum" sz="quarter" idx="3"/>
          </p:nvPr>
        </p:nvSpPr>
        <p:spPr bwMode="auto">
          <a:xfrm>
            <a:off x="3852016"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Times" pitchFamily="2" charset="0"/>
              </a:defRPr>
            </a:lvl1pPr>
          </a:lstStyle>
          <a:p>
            <a:pPr>
              <a:defRPr/>
            </a:pPr>
            <a:fld id="{F55032E3-E765-463E-8465-4AE33045A7B8}" type="slidenum">
              <a:rPr lang="en-AU" altLang="en-US"/>
              <a:pPr>
                <a:defRPr/>
              </a:pPr>
              <a:t>‹#›</a:t>
            </a:fld>
            <a:endParaRPr lang="en-AU" altLang="en-US"/>
          </a:p>
        </p:txBody>
      </p:sp>
    </p:spTree>
    <p:extLst>
      <p:ext uri="{BB962C8B-B14F-4D97-AF65-F5344CB8AC3E}">
        <p14:creationId xmlns:p14="http://schemas.microsoft.com/office/powerpoint/2010/main" val="1100192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7171" name="Rectangle 3"/>
          <p:cNvSpPr>
            <a:spLocks noGrp="1" noChangeArrowheads="1"/>
          </p:cNvSpPr>
          <p:nvPr>
            <p:ph type="dt" idx="1"/>
          </p:nvPr>
        </p:nvSpPr>
        <p:spPr bwMode="auto">
          <a:xfrm>
            <a:off x="3852016"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cs typeface="+mn-cs"/>
              </a:defRPr>
            </a:lvl1pPr>
          </a:lstStyle>
          <a:p>
            <a:pPr>
              <a:defRPr/>
            </a:pPr>
            <a:endParaRPr lang="en-AU"/>
          </a:p>
        </p:txBody>
      </p:sp>
      <p:sp>
        <p:nvSpPr>
          <p:cNvPr id="53252"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06357" y="4715153"/>
            <a:ext cx="4984962"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7174" name="Rectangle 6"/>
          <p:cNvSpPr>
            <a:spLocks noGrp="1" noChangeArrowheads="1"/>
          </p:cNvSpPr>
          <p:nvPr>
            <p:ph type="ftr" sz="quarter" idx="4"/>
          </p:nvPr>
        </p:nvSpPr>
        <p:spPr bwMode="auto">
          <a:xfrm>
            <a:off x="0"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7175" name="Rectangle 7"/>
          <p:cNvSpPr>
            <a:spLocks noGrp="1" noChangeArrowheads="1"/>
          </p:cNvSpPr>
          <p:nvPr>
            <p:ph type="sldNum" sz="quarter" idx="5"/>
          </p:nvPr>
        </p:nvSpPr>
        <p:spPr bwMode="auto">
          <a:xfrm>
            <a:off x="3852016"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Times" pitchFamily="2" charset="0"/>
              </a:defRPr>
            </a:lvl1pPr>
          </a:lstStyle>
          <a:p>
            <a:pPr>
              <a:defRPr/>
            </a:pPr>
            <a:fld id="{2C6A7D41-1B84-498A-9D6A-B15BEB2D6ADC}" type="slidenum">
              <a:rPr lang="en-AU" altLang="en-US"/>
              <a:pPr>
                <a:defRPr/>
              </a:pPr>
              <a:t>‹#›</a:t>
            </a:fld>
            <a:endParaRPr lang="en-AU" altLang="en-US"/>
          </a:p>
        </p:txBody>
      </p:sp>
    </p:spTree>
    <p:extLst>
      <p:ext uri="{BB962C8B-B14F-4D97-AF65-F5344CB8AC3E}">
        <p14:creationId xmlns:p14="http://schemas.microsoft.com/office/powerpoint/2010/main" val="1234773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2E8271BE-A204-44EF-8EBB-7DAAF7DD4DB1}" type="slidenum">
              <a:rPr lang="en-AU" altLang="en-US" sz="1200" baseline="0" smtClean="0"/>
              <a:pPr/>
              <a:t>2</a:t>
            </a:fld>
            <a:endParaRPr lang="en-AU" altLang="en-US" sz="1200" baseline="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593739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BA76D46C-6243-4B83-A78B-D850F38F850F}" type="slidenum">
              <a:rPr lang="en-AU" altLang="en-US" sz="1200" baseline="0" smtClean="0"/>
              <a:pPr/>
              <a:t>13</a:t>
            </a:fld>
            <a:endParaRPr lang="en-AU" altLang="en-US" sz="1200" baseline="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714530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6668DC0D-F5D9-4C84-B08A-A52845E1AE91}" type="slidenum">
              <a:rPr lang="en-AU" altLang="en-US" sz="1200" baseline="0" smtClean="0"/>
              <a:pPr/>
              <a:t>15</a:t>
            </a:fld>
            <a:endParaRPr lang="en-AU" altLang="en-US" sz="1200" baseline="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610033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5694CA13-732B-4303-B100-E7A4430F56C3}" type="slidenum">
              <a:rPr lang="en-AU" altLang="en-US" sz="1200" baseline="0" smtClean="0"/>
              <a:pPr/>
              <a:t>16</a:t>
            </a:fld>
            <a:endParaRPr lang="en-AU" altLang="en-US" sz="1200" baseline="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724723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FAB18FDD-445F-4AF5-BF81-28A3B80D13DE}" type="slidenum">
              <a:rPr lang="en-AU" altLang="en-US" sz="1200" baseline="0" smtClean="0"/>
              <a:pPr/>
              <a:t>17</a:t>
            </a:fld>
            <a:endParaRPr lang="en-AU" altLang="en-US" sz="1200" baseline="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23672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F267C755-9F4D-4599-8FD4-145E86A9646E}" type="slidenum">
              <a:rPr lang="en-AU" altLang="en-US" sz="1200" baseline="0" smtClean="0"/>
              <a:pPr/>
              <a:t>18</a:t>
            </a:fld>
            <a:endParaRPr lang="en-AU" altLang="en-US" sz="1200" baseline="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951778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3863B814-7C36-49F5-BB6E-6C13ACB6BF5C}" type="slidenum">
              <a:rPr lang="en-AU" altLang="en-US" sz="1200" baseline="0" smtClean="0"/>
              <a:pPr/>
              <a:t>19</a:t>
            </a:fld>
            <a:endParaRPr lang="en-AU" altLang="en-US" sz="1200" baseline="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013868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6F7BC113-7362-4C5B-B6C1-E865C36C1B90}" type="slidenum">
              <a:rPr lang="en-AU" altLang="en-US" sz="1200" baseline="0" smtClean="0"/>
              <a:pPr/>
              <a:t>24</a:t>
            </a:fld>
            <a:endParaRPr lang="en-AU" altLang="en-US" sz="1200" baseline="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434312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E5F5073D-B3E6-4B1C-9CFB-5C99CB9DC941}" type="slidenum">
              <a:rPr lang="en-AU" altLang="en-US" sz="1200" baseline="0" smtClean="0"/>
              <a:pPr/>
              <a:t>25</a:t>
            </a:fld>
            <a:endParaRPr lang="en-AU" altLang="en-US" sz="1200" baseline="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29769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6B2EE70D-3A85-40FC-B8DC-CF93AFAFE8B1}" type="slidenum">
              <a:rPr lang="en-AU" altLang="en-US" sz="1200" baseline="0" smtClean="0"/>
              <a:pPr/>
              <a:t>30</a:t>
            </a:fld>
            <a:endParaRPr lang="en-AU" altLang="en-US" sz="1200" baseline="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0205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5BE62618-2361-4AD6-9CF5-74FF51F7FCF4}" type="slidenum">
              <a:rPr lang="en-AU" altLang="en-US" sz="1200" baseline="0" smtClean="0"/>
              <a:pPr/>
              <a:t>31</a:t>
            </a:fld>
            <a:endParaRPr lang="en-AU" altLang="en-US" sz="1200" baseline="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55778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6F36CA16-DD82-4C8F-BC25-802A72BD33CD}" type="slidenum">
              <a:rPr lang="en-AU" altLang="en-US" sz="1200" baseline="0" smtClean="0"/>
              <a:pPr/>
              <a:t>5</a:t>
            </a:fld>
            <a:endParaRPr lang="en-AU" altLang="en-US" sz="1200" baseline="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404210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51FCF260-221D-4981-8693-DC501891D0A8}" type="slidenum">
              <a:rPr lang="en-AU" altLang="en-US" sz="1200" baseline="0" smtClean="0"/>
              <a:pPr/>
              <a:t>34</a:t>
            </a:fld>
            <a:endParaRPr lang="en-AU" altLang="en-US" sz="1200" baseline="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907417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22EE28B0-25C4-447F-ABAE-0AB120233675}" type="slidenum">
              <a:rPr lang="en-AU" altLang="en-US" sz="1200" baseline="0" smtClean="0"/>
              <a:pPr/>
              <a:t>35</a:t>
            </a:fld>
            <a:endParaRPr lang="en-AU" altLang="en-US" sz="1200" baseline="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358044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AF879085-BF15-4085-AD9D-982C4CAF86E5}" type="slidenum">
              <a:rPr lang="en-AU" altLang="en-US" sz="1200" baseline="0" smtClean="0"/>
              <a:pPr/>
              <a:t>36</a:t>
            </a:fld>
            <a:endParaRPr lang="en-AU" altLang="en-US" sz="1200" baseline="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962213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89B37D28-0956-431F-B848-C9B19EDBE6BA}" type="slidenum">
              <a:rPr lang="en-AU" altLang="en-US" sz="1200" baseline="0" smtClean="0"/>
              <a:pPr/>
              <a:t>37</a:t>
            </a:fld>
            <a:endParaRPr lang="en-AU" altLang="en-US" sz="1200" baseline="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201645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D0F0E81D-BD13-44B9-8AF1-4E380C48E96B}" type="slidenum">
              <a:rPr lang="en-AU" altLang="en-US" sz="1200" baseline="0" smtClean="0"/>
              <a:pPr/>
              <a:t>38</a:t>
            </a:fld>
            <a:endParaRPr lang="en-AU" altLang="en-US" sz="1200" baseline="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078451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CE5BFD09-CBF0-48AF-88C0-6CBC06253529}" type="slidenum">
              <a:rPr lang="en-AU" altLang="en-US" sz="1200" baseline="0" smtClean="0"/>
              <a:pPr/>
              <a:t>39</a:t>
            </a:fld>
            <a:endParaRPr lang="en-AU" altLang="en-US" sz="1200" baseline="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952905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A38DF559-57EB-4BE8-97ED-1B2CD2E53602}" type="slidenum">
              <a:rPr lang="en-AU" altLang="en-US" sz="1200" baseline="0" smtClean="0"/>
              <a:pPr/>
              <a:t>40</a:t>
            </a:fld>
            <a:endParaRPr lang="en-AU" altLang="en-US" sz="1200" baseline="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062799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7B47EFB3-AAFE-4B00-8910-C9F501182A4E}" type="slidenum">
              <a:rPr lang="en-AU" altLang="en-US" sz="1200" baseline="0" smtClean="0"/>
              <a:pPr/>
              <a:t>41</a:t>
            </a:fld>
            <a:endParaRPr lang="en-AU" altLang="en-US" sz="1200" baseline="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303102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E9CD756B-62F7-463C-B1DD-632F7AD3982F}" type="slidenum">
              <a:rPr lang="en-AU" altLang="en-US" sz="1200" baseline="0" smtClean="0"/>
              <a:pPr/>
              <a:t>42</a:t>
            </a:fld>
            <a:endParaRPr lang="en-AU" altLang="en-US" sz="1200" baseline="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923169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E9CD756B-62F7-463C-B1DD-632F7AD3982F}" type="slidenum">
              <a:rPr lang="en-AU" altLang="en-US" sz="1200" baseline="0" smtClean="0"/>
              <a:pPr/>
              <a:t>43</a:t>
            </a:fld>
            <a:endParaRPr lang="en-AU" altLang="en-US" sz="1200" baseline="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573608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EF9F0413-9FED-4279-922A-E24E3096F94C}" type="slidenum">
              <a:rPr lang="en-AU" altLang="en-US" sz="1200" baseline="0" smtClean="0"/>
              <a:pPr/>
              <a:t>6</a:t>
            </a:fld>
            <a:endParaRPr lang="en-AU" altLang="en-US" sz="1200" baseline="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073147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24A6125F-4789-4304-80EE-AC6928EB8D04}" type="slidenum">
              <a:rPr lang="en-AU" altLang="en-US" sz="1200" baseline="0" smtClean="0"/>
              <a:pPr/>
              <a:t>7</a:t>
            </a:fld>
            <a:endParaRPr lang="en-AU" altLang="en-US" sz="1200" baseline="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079365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949F7D1B-8A66-4F3D-8E9D-2269EBFA84D7}" type="slidenum">
              <a:rPr lang="en-AU" altLang="en-US" sz="1200" baseline="0" smtClean="0"/>
              <a:pPr/>
              <a:t>8</a:t>
            </a:fld>
            <a:endParaRPr lang="en-AU" altLang="en-US" sz="1200" baseline="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84820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751685A5-082C-49BB-9EB6-2411D69FAA97}" type="slidenum">
              <a:rPr lang="en-AU" altLang="en-US" sz="1200" baseline="0" smtClean="0"/>
              <a:pPr/>
              <a:t>9</a:t>
            </a:fld>
            <a:endParaRPr lang="en-AU" altLang="en-US" sz="1200" baseline="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13280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209025D1-FF6F-4E1A-AAA8-44233F6087D6}" type="slidenum">
              <a:rPr lang="en-AU" altLang="en-US" sz="1200" baseline="0" smtClean="0"/>
              <a:pPr/>
              <a:t>10</a:t>
            </a:fld>
            <a:endParaRPr lang="en-AU" altLang="en-US" sz="1200" baseline="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954192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EB9F766B-3280-465A-9389-AF8E64ABA186}" type="slidenum">
              <a:rPr lang="en-AU" altLang="en-US" sz="1200" baseline="0" smtClean="0"/>
              <a:pPr/>
              <a:t>11</a:t>
            </a:fld>
            <a:endParaRPr lang="en-AU" altLang="en-US" sz="1200" baseline="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969756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8F5BD9A5-A247-41EC-A66A-3FA07415FE8C}" type="slidenum">
              <a:rPr lang="en-AU" altLang="en-US" sz="1200" baseline="0" smtClean="0"/>
              <a:pPr/>
              <a:t>12</a:t>
            </a:fld>
            <a:endParaRPr lang="en-AU" altLang="en-US" sz="1200" baseline="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69753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
        <p:nvSpPr>
          <p:cNvPr id="4" name="Slide Number Placeholder 4"/>
          <p:cNvSpPr>
            <a:spLocks noGrp="1"/>
          </p:cNvSpPr>
          <p:nvPr>
            <p:ph type="sldNum" sz="quarter" idx="10"/>
          </p:nvPr>
        </p:nvSpPr>
        <p:spPr/>
        <p:txBody>
          <a:bodyPr/>
          <a:lstStyle>
            <a:lvl1pPr>
              <a:defRPr/>
            </a:lvl1pPr>
          </a:lstStyle>
          <a:p>
            <a:pPr>
              <a:defRPr/>
            </a:pPr>
            <a:fld id="{51B8CE12-18BF-431E-B721-5216B160AA1D}" type="slidenum">
              <a:rPr lang="en-US" altLang="en-US"/>
              <a:pPr>
                <a:defRPr/>
              </a:pPr>
              <a:t>‹#›</a:t>
            </a:fld>
            <a:endParaRPr lang="en-US" altLang="en-US"/>
          </a:p>
        </p:txBody>
      </p:sp>
    </p:spTree>
    <p:extLst>
      <p:ext uri="{BB962C8B-B14F-4D97-AF65-F5344CB8AC3E}">
        <p14:creationId xmlns:p14="http://schemas.microsoft.com/office/powerpoint/2010/main" val="133736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eaLnBrk="1" hangingPunct="1">
              <a:defRPr/>
            </a:pPr>
            <a:fld id="{1A175140-3262-44F0-B378-298049DE8054}" type="slidenum">
              <a:rPr lang="en-US" altLang="en-US" sz="1800" smtClean="0">
                <a:latin typeface="Calibri" pitchFamily="34" charset="0"/>
              </a:rPr>
              <a:pPr eaLnBrk="1" hangingPunct="1">
                <a:defRPr/>
              </a:pPr>
              <a:t>‹#›</a:t>
            </a:fld>
            <a:endParaRPr lang="en-US" altLang="en-US" sz="1800">
              <a:latin typeface="Calibri" pitchFamily="34" charset="0"/>
            </a:endParaRPr>
          </a:p>
        </p:txBody>
      </p:sp>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70E25899-8E98-4F53-8902-75C4E3A6CBD4}" type="slidenum">
              <a:rPr lang="en-AU" altLang="en-US"/>
              <a:pPr>
                <a:defRPr/>
              </a:pPr>
              <a:t>‹#›</a:t>
            </a:fld>
            <a:endParaRPr lang="en-AU" altLang="en-US"/>
          </a:p>
        </p:txBody>
      </p:sp>
    </p:spTree>
    <p:extLst>
      <p:ext uri="{BB962C8B-B14F-4D97-AF65-F5344CB8AC3E}">
        <p14:creationId xmlns:p14="http://schemas.microsoft.com/office/powerpoint/2010/main" val="193504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eaLnBrk="1" hangingPunct="1">
              <a:defRPr/>
            </a:pPr>
            <a:fld id="{35B9516C-337C-4DB2-AABF-C00E5B215635}" type="slidenum">
              <a:rPr lang="en-US" altLang="en-US" sz="1800" smtClean="0">
                <a:latin typeface="Calibri" pitchFamily="34" charset="0"/>
              </a:rPr>
              <a:pPr eaLnBrk="1" hangingPunct="1">
                <a:defRPr/>
              </a:pPr>
              <a:t>‹#›</a:t>
            </a:fld>
            <a:endParaRPr lang="en-US" altLang="en-US" sz="1800">
              <a:latin typeface="Calibri" pitchFamily="34" charset="0"/>
            </a:endParaRPr>
          </a:p>
        </p:txBody>
      </p:sp>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B5119373-996E-4B03-AABF-AB87E6FB45E1}" type="slidenum">
              <a:rPr lang="en-AU" altLang="en-US"/>
              <a:pPr>
                <a:defRPr/>
              </a:pPr>
              <a:t>‹#›</a:t>
            </a:fld>
            <a:endParaRPr lang="en-AU" altLang="en-US"/>
          </a:p>
        </p:txBody>
      </p:sp>
    </p:spTree>
    <p:extLst>
      <p:ext uri="{BB962C8B-B14F-4D97-AF65-F5344CB8AC3E}">
        <p14:creationId xmlns:p14="http://schemas.microsoft.com/office/powerpoint/2010/main" val="1303096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AU"/>
              <a:t>Click to edit Master title style</a:t>
            </a:r>
            <a:endParaRPr lang="en-US"/>
          </a:p>
        </p:txBody>
      </p:sp>
      <p:sp>
        <p:nvSpPr>
          <p:cNvPr id="3" name="Text Placeholder 2"/>
          <p:cNvSpPr>
            <a:spLocks noGrp="1"/>
          </p:cNvSpPr>
          <p:nvPr>
            <p:ph type="body" sz="half" idx="1"/>
          </p:nvPr>
        </p:nvSpPr>
        <p:spPr>
          <a:xfrm>
            <a:off x="241300" y="914400"/>
            <a:ext cx="4375150" cy="54864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768850" y="914400"/>
            <a:ext cx="4375150" cy="54864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atin typeface="Times" pitchFamily="1" charset="0"/>
                <a:ea typeface="ＭＳ Ｐゴシック" charset="-128"/>
                <a:cs typeface="+mn-cs"/>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atin typeface="Times" pitchFamily="1" charset="0"/>
                <a:ea typeface="ＭＳ Ｐゴシック" charset="-128"/>
                <a:cs typeface="+mn-cs"/>
              </a:defRPr>
            </a:lvl1pPr>
          </a:lstStyle>
          <a:p>
            <a:pPr>
              <a:defRPr/>
            </a:pPr>
            <a:endParaRPr lang="en-US"/>
          </a:p>
        </p:txBody>
      </p:sp>
      <p:sp>
        <p:nvSpPr>
          <p:cNvPr id="7" name="Rectangle 6"/>
          <p:cNvSpPr>
            <a:spLocks noGrp="1" noChangeArrowheads="1"/>
          </p:cNvSpPr>
          <p:nvPr>
            <p:ph type="sldNum" sz="quarter" idx="12"/>
          </p:nvPr>
        </p:nvSpPr>
        <p:spPr>
          <a:xfrm>
            <a:off x="6553200" y="6096000"/>
            <a:ext cx="1905000" cy="457200"/>
          </a:xfrm>
        </p:spPr>
        <p:txBody>
          <a:bodyPr/>
          <a:lstStyle>
            <a:lvl1pPr>
              <a:defRPr/>
            </a:lvl1pPr>
          </a:lstStyle>
          <a:p>
            <a:pPr>
              <a:defRPr/>
            </a:pPr>
            <a:r>
              <a:rPr lang="en-US" altLang="en-US"/>
              <a:t>10.</a:t>
            </a:r>
            <a:fld id="{3B02D6F3-4621-4530-8369-DCA9AD5D6DA2}" type="slidenum">
              <a:rPr lang="en-US" altLang="en-US"/>
              <a:pPr>
                <a:defRPr/>
              </a:pPr>
              <a:t>‹#›</a:t>
            </a:fld>
            <a:endParaRPr lang="en-US" altLang="en-US"/>
          </a:p>
        </p:txBody>
      </p:sp>
    </p:spTree>
    <p:extLst>
      <p:ext uri="{BB962C8B-B14F-4D97-AF65-F5344CB8AC3E}">
        <p14:creationId xmlns:p14="http://schemas.microsoft.com/office/powerpoint/2010/main" val="3281990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750888"/>
            <a:ext cx="7772400" cy="1143000"/>
          </a:xfrm>
        </p:spPr>
        <p:txBody>
          <a:bodyPr/>
          <a:lstStyle/>
          <a:p>
            <a:r>
              <a:rPr lang="en-US"/>
              <a:t>Click to edit Master title style</a:t>
            </a:r>
            <a:endParaRPr lang="en-AU"/>
          </a:p>
        </p:txBody>
      </p:sp>
      <p:sp>
        <p:nvSpPr>
          <p:cNvPr id="3" name="Chart Placeholder 2"/>
          <p:cNvSpPr>
            <a:spLocks noGrp="1"/>
          </p:cNvSpPr>
          <p:nvPr>
            <p:ph type="chart" sz="half" idx="1"/>
          </p:nvPr>
        </p:nvSpPr>
        <p:spPr>
          <a:xfrm>
            <a:off x="685800" y="2122488"/>
            <a:ext cx="3810000" cy="4114800"/>
          </a:xfrm>
        </p:spPr>
        <p:txBody>
          <a:bodyPr/>
          <a:lstStyle/>
          <a:p>
            <a:pPr lvl="0"/>
            <a:endParaRPr lang="en-AU" noProof="0"/>
          </a:p>
        </p:txBody>
      </p:sp>
      <p:sp>
        <p:nvSpPr>
          <p:cNvPr id="4" name="Text Placeholder 3"/>
          <p:cNvSpPr>
            <a:spLocks noGrp="1"/>
          </p:cNvSpPr>
          <p:nvPr>
            <p:ph type="body" sz="half" idx="2"/>
          </p:nvPr>
        </p:nvSpPr>
        <p:spPr>
          <a:xfrm>
            <a:off x="4648200" y="2122488"/>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Slide Number Placeholder 4"/>
          <p:cNvSpPr>
            <a:spLocks noGrp="1"/>
          </p:cNvSpPr>
          <p:nvPr>
            <p:ph type="sldNum" sz="quarter" idx="10"/>
          </p:nvPr>
        </p:nvSpPr>
        <p:spPr>
          <a:xfrm>
            <a:off x="6553200" y="6096000"/>
            <a:ext cx="1905000" cy="457200"/>
          </a:xfrm>
        </p:spPr>
        <p:txBody>
          <a:bodyPr/>
          <a:lstStyle>
            <a:lvl1pPr>
              <a:defRPr/>
            </a:lvl1pPr>
          </a:lstStyle>
          <a:p>
            <a:pPr>
              <a:defRPr/>
            </a:pPr>
            <a:fld id="{7D982851-2839-4DB3-B661-B85FFD8720DD}" type="slidenum">
              <a:rPr lang="en-AU" altLang="en-US"/>
              <a:pPr>
                <a:defRPr/>
              </a:pPr>
              <a:t>‹#›</a:t>
            </a:fld>
            <a:endParaRPr lang="en-AU" altLang="en-US"/>
          </a:p>
        </p:txBody>
      </p:sp>
    </p:spTree>
    <p:extLst>
      <p:ext uri="{BB962C8B-B14F-4D97-AF65-F5344CB8AC3E}">
        <p14:creationId xmlns:p14="http://schemas.microsoft.com/office/powerpoint/2010/main" val="217720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203935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3991431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Tree>
    <p:extLst>
      <p:ext uri="{BB962C8B-B14F-4D97-AF65-F5344CB8AC3E}">
        <p14:creationId xmlns:p14="http://schemas.microsoft.com/office/powerpoint/2010/main" val="787885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6328936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6691720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CD15F4F5-FC35-43BE-ADBD-E5B1A87BFDBE}"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2664724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a:t>Click to edit Master title style</a:t>
            </a:r>
            <a:endParaRPr lang="en-US"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Slide Number Placeholder 4"/>
          <p:cNvSpPr>
            <a:spLocks noGrp="1"/>
          </p:cNvSpPr>
          <p:nvPr>
            <p:ph type="sldNum" sz="quarter" idx="10"/>
          </p:nvPr>
        </p:nvSpPr>
        <p:spPr/>
        <p:txBody>
          <a:bodyPr/>
          <a:lstStyle>
            <a:lvl1pPr>
              <a:defRPr/>
            </a:lvl1pPr>
          </a:lstStyle>
          <a:p>
            <a:pPr>
              <a:defRPr/>
            </a:pPr>
            <a:fld id="{B3FC979F-CE8B-4C73-8EE2-218077FD004A}" type="slidenum">
              <a:rPr lang="en-US" altLang="en-US"/>
              <a:pPr>
                <a:defRPr/>
              </a:pPr>
              <a:t>‹#›</a:t>
            </a:fld>
            <a:endParaRPr lang="en-US" altLang="en-US"/>
          </a:p>
        </p:txBody>
      </p:sp>
    </p:spTree>
    <p:extLst>
      <p:ext uri="{BB962C8B-B14F-4D97-AF65-F5344CB8AC3E}">
        <p14:creationId xmlns:p14="http://schemas.microsoft.com/office/powerpoint/2010/main" val="3339531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7D58E54-5CE9-4D15-B580-92E0BE213FFA}"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3665119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495EAF3-14FC-42C8-8EDD-05179D180FB5}"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442148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99A7C213-4265-4934-A689-7C8A105CFC1A}"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39876279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254071FB-FEC8-4F7A-A27A-3E62C84B8311}"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28438469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30EAE173-B302-44E8-8265-1B373BC2703D}"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1283036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Slide Number Placeholder 4"/>
          <p:cNvSpPr>
            <a:spLocks noGrp="1"/>
          </p:cNvSpPr>
          <p:nvPr>
            <p:ph type="sldNum" sz="quarter" idx="10"/>
          </p:nvPr>
        </p:nvSpPr>
        <p:spPr>
          <a:xfrm>
            <a:off x="8610600" y="-26988"/>
            <a:ext cx="533400" cy="365126"/>
          </a:xfrm>
        </p:spPr>
        <p:txBody>
          <a:bodyPr/>
          <a:lstStyle>
            <a:lvl1pPr>
              <a:defRPr/>
            </a:lvl1pPr>
          </a:lstStyle>
          <a:p>
            <a:pPr>
              <a:defRPr/>
            </a:pPr>
            <a:fld id="{A2AA155F-4AD2-4E84-A8AF-6B3CD403EE8E}" type="slidenum">
              <a:rPr lang="en-US" altLang="en-US"/>
              <a:pPr>
                <a:defRPr/>
              </a:pPr>
              <a:t>‹#›</a:t>
            </a:fld>
            <a:endParaRPr lang="en-US" altLang="en-US"/>
          </a:p>
        </p:txBody>
      </p:sp>
    </p:spTree>
    <p:extLst>
      <p:ext uri="{BB962C8B-B14F-4D97-AF65-F5344CB8AC3E}">
        <p14:creationId xmlns:p14="http://schemas.microsoft.com/office/powerpoint/2010/main" val="355956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AU"/>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8E0F5F39-D948-4EBD-A6E9-BB36E1D9B50C}" type="slidenum">
              <a:rPr lang="en-US" altLang="en-US"/>
              <a:pPr>
                <a:defRPr/>
              </a:pPr>
              <a:t>‹#›</a:t>
            </a:fld>
            <a:endParaRPr lang="en-US" altLang="en-US"/>
          </a:p>
        </p:txBody>
      </p:sp>
    </p:spTree>
    <p:extLst>
      <p:ext uri="{BB962C8B-B14F-4D97-AF65-F5344CB8AC3E}">
        <p14:creationId xmlns:p14="http://schemas.microsoft.com/office/powerpoint/2010/main" val="305769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AU"/>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Slide Number Placeholder 4"/>
          <p:cNvSpPr>
            <a:spLocks noGrp="1"/>
          </p:cNvSpPr>
          <p:nvPr>
            <p:ph type="sldNum" sz="quarter" idx="10"/>
          </p:nvPr>
        </p:nvSpPr>
        <p:spPr/>
        <p:txBody>
          <a:bodyPr/>
          <a:lstStyle>
            <a:lvl1pPr>
              <a:defRPr/>
            </a:lvl1pPr>
          </a:lstStyle>
          <a:p>
            <a:pPr>
              <a:defRPr/>
            </a:pPr>
            <a:fld id="{A4B5133B-A53D-4D8B-9AA1-359BE3464F15}" type="slidenum">
              <a:rPr lang="en-US" altLang="en-US"/>
              <a:pPr>
                <a:defRPr/>
              </a:pPr>
              <a:t>‹#›</a:t>
            </a:fld>
            <a:endParaRPr lang="en-US" altLang="en-US"/>
          </a:p>
        </p:txBody>
      </p:sp>
    </p:spTree>
    <p:extLst>
      <p:ext uri="{BB962C8B-B14F-4D97-AF65-F5344CB8AC3E}">
        <p14:creationId xmlns:p14="http://schemas.microsoft.com/office/powerpoint/2010/main" val="245637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2779806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pPr>
              <a:defRPr/>
            </a:pPr>
            <a:fld id="{6D911748-FA20-4E7B-9924-2829E36D39D2}" type="slidenum">
              <a:rPr lang="en-AU" altLang="en-US"/>
              <a:pPr>
                <a:defRPr/>
              </a:pPr>
              <a:t>‹#›</a:t>
            </a:fld>
            <a:endParaRPr lang="en-AU" altLang="en-US"/>
          </a:p>
        </p:txBody>
      </p:sp>
    </p:spTree>
    <p:extLst>
      <p:ext uri="{BB962C8B-B14F-4D97-AF65-F5344CB8AC3E}">
        <p14:creationId xmlns:p14="http://schemas.microsoft.com/office/powerpoint/2010/main" val="1298516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eaLnBrk="1" hangingPunct="1">
              <a:defRPr/>
            </a:pPr>
            <a:fld id="{B57C8F5C-A9D1-47FC-83E0-F95661C04AB2}" type="slidenum">
              <a:rPr lang="en-US" altLang="en-US" sz="1800" smtClean="0">
                <a:latin typeface="Calibri" pitchFamily="34" charset="0"/>
              </a:rPr>
              <a:pPr eaLnBrk="1" hangingPunct="1">
                <a:defRPr/>
              </a:pPr>
              <a:t>‹#›</a:t>
            </a:fld>
            <a:endParaRPr lang="en-US" altLang="en-US" sz="1800">
              <a:latin typeface="Calibri" pitchFamily="34" charset="0"/>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3B4E1584-F508-4549-9405-C48E34F39EF3}" type="slidenum">
              <a:rPr lang="en-AU" altLang="en-US"/>
              <a:pPr>
                <a:defRPr/>
              </a:pPr>
              <a:t>‹#›</a:t>
            </a:fld>
            <a:endParaRPr lang="en-AU" altLang="en-US"/>
          </a:p>
        </p:txBody>
      </p:sp>
    </p:spTree>
    <p:extLst>
      <p:ext uri="{BB962C8B-B14F-4D97-AF65-F5344CB8AC3E}">
        <p14:creationId xmlns:p14="http://schemas.microsoft.com/office/powerpoint/2010/main" val="158146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a:defRPr sz="2400" baseline="-25000">
                <a:solidFill>
                  <a:schemeClr val="tx1"/>
                </a:solidFill>
                <a:latin typeface="Times" pitchFamily="2" charset="0"/>
                <a:ea typeface="MS PGothic" pitchFamily="34" charset="-128"/>
              </a:defRPr>
            </a:lvl1pPr>
            <a:lvl2pPr marL="742950" indent="-285750">
              <a:defRPr sz="2400" baseline="-25000">
                <a:solidFill>
                  <a:schemeClr val="tx1"/>
                </a:solidFill>
                <a:latin typeface="Times" pitchFamily="2" charset="0"/>
                <a:ea typeface="MS PGothic" pitchFamily="34" charset="-128"/>
              </a:defRPr>
            </a:lvl2pPr>
            <a:lvl3pPr marL="1143000" indent="-228600">
              <a:defRPr sz="2400" baseline="-25000">
                <a:solidFill>
                  <a:schemeClr val="tx1"/>
                </a:solidFill>
                <a:latin typeface="Times" pitchFamily="2" charset="0"/>
                <a:ea typeface="MS PGothic" pitchFamily="34" charset="-128"/>
              </a:defRPr>
            </a:lvl3pPr>
            <a:lvl4pPr marL="1600200" indent="-228600">
              <a:defRPr sz="2400" baseline="-25000">
                <a:solidFill>
                  <a:schemeClr val="tx1"/>
                </a:solidFill>
                <a:latin typeface="Times" pitchFamily="2" charset="0"/>
                <a:ea typeface="MS PGothic" pitchFamily="34" charset="-128"/>
              </a:defRPr>
            </a:lvl4pPr>
            <a:lvl5pPr marL="2057400" indent="-228600">
              <a:defRPr sz="2400" baseline="-25000">
                <a:solidFill>
                  <a:schemeClr val="tx1"/>
                </a:solidFill>
                <a:latin typeface="Times" pitchFamily="2"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pitchFamily="2" charset="0"/>
                <a:ea typeface="MS PGothic" pitchFamily="34" charset="-128"/>
              </a:defRPr>
            </a:lvl9pPr>
          </a:lstStyle>
          <a:p>
            <a:pPr eaLnBrk="1" hangingPunct="1">
              <a:defRPr/>
            </a:pPr>
            <a:fld id="{74E49C4A-9A5A-4A56-B016-F931EBB93AD6}" type="slidenum">
              <a:rPr lang="en-US" altLang="en-US" sz="1800" smtClean="0">
                <a:latin typeface="Calibri" pitchFamily="34" charset="0"/>
              </a:rPr>
              <a:pPr eaLnBrk="1" hangingPunct="1">
                <a:defRPr/>
              </a:pPr>
              <a:t>‹#›</a:t>
            </a:fld>
            <a:endParaRPr lang="en-US" altLang="en-US" sz="1800">
              <a:latin typeface="Calibri" pitchFamily="34" charset="0"/>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A1CA258C-8AEE-434A-BC58-BDA11DEE7B81}" type="slidenum">
              <a:rPr lang="en-AU" altLang="en-US"/>
              <a:pPr>
                <a:defRPr/>
              </a:pPr>
              <a:t>‹#›</a:t>
            </a:fld>
            <a:endParaRPr lang="en-AU" altLang="en-US"/>
          </a:p>
        </p:txBody>
      </p:sp>
    </p:spTree>
    <p:extLst>
      <p:ext uri="{BB962C8B-B14F-4D97-AF65-F5344CB8AC3E}">
        <p14:creationId xmlns:p14="http://schemas.microsoft.com/office/powerpoint/2010/main" val="327165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lIns="91440" tIns="45720" rIns="91440" bIns="45720" rtlCol="0" anchor="ctr">
            <a:noAutofit/>
          </a:bodyPr>
          <a:lstStyle/>
          <a:p>
            <a:endParaRPr lang="en-US" dirty="0"/>
          </a:p>
        </p:txBody>
      </p:sp>
      <p:sp>
        <p:nvSpPr>
          <p:cNvPr id="14339"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
        <p:nvSpPr>
          <p:cNvPr id="5" name="Slide Number Placeholder 4"/>
          <p:cNvSpPr>
            <a:spLocks noGrp="1"/>
          </p:cNvSpPr>
          <p:nvPr>
            <p:ph type="sldNum" sz="quarter" idx="4"/>
          </p:nvPr>
        </p:nvSpPr>
        <p:spPr>
          <a:xfrm>
            <a:off x="8610600" y="0"/>
            <a:ext cx="533400" cy="365125"/>
          </a:xfrm>
          <a:prstGeom prst="rect">
            <a:avLst/>
          </a:prstGeom>
        </p:spPr>
        <p:txBody>
          <a:bodyPr vert="horz" wrap="square" lIns="91440" tIns="45720" rIns="91440" bIns="45720" numCol="1" anchor="t" anchorCtr="0" compatLnSpc="1">
            <a:prstTxWarp prst="textNoShape">
              <a:avLst/>
            </a:prstTxWarp>
          </a:bodyPr>
          <a:lstStyle>
            <a:lvl1pPr>
              <a:defRPr>
                <a:latin typeface="Times" pitchFamily="2" charset="0"/>
              </a:defRPr>
            </a:lvl1pPr>
          </a:lstStyle>
          <a:p>
            <a:pPr>
              <a:defRPr/>
            </a:pPr>
            <a:fld id="{15A53DC1-C3C6-4EAF-818C-1B7F56544F5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31" r:id="rId1"/>
    <p:sldLayoutId id="2147484132" r:id="rId2"/>
    <p:sldLayoutId id="2147484135" r:id="rId3"/>
    <p:sldLayoutId id="2147484133" r:id="rId4"/>
    <p:sldLayoutId id="2147484134"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Lst>
  <p:hf sldNum="0" hdr="0" ftr="0" dt="0"/>
  <p:txStyles>
    <p:title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wrap="square" lIns="91440" tIns="45720" rIns="91440" bIns="45720" numCol="1" anchor="ctr" anchorCtr="0" compatLnSpc="1">
            <a:prstTxWarp prst="textNoShape">
              <a:avLst/>
            </a:prstTxWarp>
            <a:noAutofit/>
          </a:bodyPr>
          <a:lstStyle/>
          <a:p>
            <a:pPr lvl="0"/>
            <a:endParaRPr lang="en-US" altLang="en-US"/>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Tree>
    <p:extLst>
      <p:ext uri="{BB962C8B-B14F-4D97-AF65-F5344CB8AC3E}">
        <p14:creationId xmlns:p14="http://schemas.microsoft.com/office/powerpoint/2010/main" val="3667298754"/>
      </p:ext>
    </p:extLst>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49" r:id="rId5"/>
    <p:sldLayoutId id="2147484150" r:id="rId6"/>
    <p:sldLayoutId id="2147484151" r:id="rId7"/>
    <p:sldLayoutId id="2147484152" r:id="rId8"/>
    <p:sldLayoutId id="2147484153" r:id="rId9"/>
    <p:sldLayoutId id="2147484154" r:id="rId10"/>
    <p:sldLayoutId id="2147484155" r:id="rId11"/>
  </p:sldLayoutIdLst>
  <p:hf sldNum="0" hdr="0" ftr="0" dt="0"/>
  <p:txStyles>
    <p:titleStyle>
      <a:lvl1pPr algn="ctr" defTabSz="457200" rtl="0" eaLnBrk="0" fontAlgn="base" hangingPunct="0">
        <a:spcBef>
          <a:spcPct val="0"/>
        </a:spcBef>
        <a:spcAft>
          <a:spcPct val="0"/>
        </a:spcAft>
        <a:defRPr sz="4000" kern="1200" cap="all">
          <a:solidFill>
            <a:schemeClr val="tx1"/>
          </a:solidFill>
          <a:latin typeface="Arial"/>
          <a:ea typeface="MS PGothic" panose="020B0600070205080204" pitchFamily="34" charset="-128"/>
          <a:cs typeface="Arial"/>
        </a:defRPr>
      </a:lvl1pPr>
      <a:lvl2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2pPr>
      <a:lvl3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3pPr>
      <a:lvl4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4pPr>
      <a:lvl5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5pPr>
      <a:lvl6pPr marL="457200" algn="ctr" defTabSz="457200" rtl="0" fontAlgn="base">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fontAlgn="base">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fontAlgn="base">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fontAlgn="base">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MS PGothic" panose="020B0600070205080204" pitchFamily="34" charset="-128"/>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MS PGothic" panose="020B0600070205080204" pitchFamily="34" charset="-128"/>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3.w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w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4.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0.bin"/><Relationship Id="rId5" Type="http://schemas.openxmlformats.org/officeDocument/2006/relationships/image" Target="../media/image15.wmf"/><Relationship Id="rId4" Type="http://schemas.openxmlformats.org/officeDocument/2006/relationships/oleObject" Target="../embeddings/oleObject9.bin"/><Relationship Id="rId9" Type="http://schemas.openxmlformats.org/officeDocument/2006/relationships/image" Target="../media/image17.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5.xml"/><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18.wmf"/><Relationship Id="rId4" Type="http://schemas.openxmlformats.org/officeDocument/2006/relationships/oleObject" Target="../embeddings/oleObject12.bin"/><Relationship Id="rId9" Type="http://schemas.openxmlformats.org/officeDocument/2006/relationships/image" Target="../media/image2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26.tmp"/><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emf"/><Relationship Id="rId5" Type="http://schemas.openxmlformats.org/officeDocument/2006/relationships/oleObject" Target="../embeddings/oleObject16.bin"/><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8.bin"/><Relationship Id="rId5" Type="http://schemas.openxmlformats.org/officeDocument/2006/relationships/image" Target="../media/image31.wmf"/><Relationship Id="rId4" Type="http://schemas.openxmlformats.org/officeDocument/2006/relationships/oleObject" Target="../embeddings/oleObject17.bin"/></Relationships>
</file>

<file path=ppt/slides/_rels/slide32.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25.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0.bin"/><Relationship Id="rId5" Type="http://schemas.openxmlformats.org/officeDocument/2006/relationships/image" Target="../media/image35.wmf"/><Relationship Id="rId4" Type="http://schemas.openxmlformats.org/officeDocument/2006/relationships/oleObject" Target="../embeddings/oleObject19.bin"/><Relationship Id="rId9" Type="http://schemas.openxmlformats.org/officeDocument/2006/relationships/image" Target="../media/image3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293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68313" y="260350"/>
            <a:ext cx="8207375" cy="792163"/>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Estimating the population variance σ</a:t>
            </a:r>
            <a:r>
              <a:rPr altLang="en-US" sz="3200" cap="none" baseline="30000">
                <a:solidFill>
                  <a:srgbClr val="EA0088"/>
                </a:solidFill>
                <a:latin typeface="Trebuchet MS" pitchFamily="34" charset="0"/>
                <a:ea typeface="MS PGothic" pitchFamily="34" charset="-128"/>
                <a:cs typeface="Arial" pitchFamily="34" charset="0"/>
              </a:rPr>
              <a:t>2 </a:t>
            </a:r>
            <a:r>
              <a:rPr lang="en-AU" altLang="en-US" sz="3200" cap="none">
                <a:solidFill>
                  <a:srgbClr val="EA0088"/>
                </a:solidFill>
                <a:latin typeface="Trebuchet MS" pitchFamily="34" charset="0"/>
                <a:ea typeface="MS PGothic" pitchFamily="34" charset="-128"/>
                <a:cs typeface="Arial" pitchFamily="34" charset="0"/>
              </a:rPr>
              <a:t> </a:t>
            </a:r>
            <a:endParaRPr altLang="en-US" sz="3200" cap="none" baseline="30000">
              <a:solidFill>
                <a:srgbClr val="EA0088"/>
              </a:solidFill>
              <a:latin typeface="Trebuchet MS" pitchFamily="34" charset="0"/>
              <a:ea typeface="MS PGothic" pitchFamily="34" charset="-128"/>
              <a:cs typeface="Arial" pitchFamily="34" charset="0"/>
            </a:endParaRPr>
          </a:p>
        </p:txBody>
      </p:sp>
      <p:sp>
        <p:nvSpPr>
          <p:cNvPr id="2969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72D01698-2AD1-4449-9F03-3A9686F0128A}" type="slidenum">
              <a:rPr lang="en-AU" altLang="en-US" sz="1400" b="1" baseline="0" smtClean="0">
                <a:latin typeface="Trebuchet MS" pitchFamily="34" charset="0"/>
                <a:cs typeface="Arial" pitchFamily="34" charset="0"/>
              </a:rPr>
              <a:pPr/>
              <a:t>10</a:t>
            </a:fld>
            <a:endParaRPr lang="en-AU" altLang="en-US" sz="1400" b="1" baseline="0" dirty="0">
              <a:latin typeface="Trebuchet MS" pitchFamily="34" charset="0"/>
              <a:cs typeface="Arial" pitchFamily="34" charset="0"/>
            </a:endParaRPr>
          </a:p>
        </p:txBody>
      </p:sp>
      <p:sp>
        <p:nvSpPr>
          <p:cNvPr id="3" name="TextBox 2"/>
          <p:cNvSpPr txBox="1"/>
          <p:nvPr/>
        </p:nvSpPr>
        <p:spPr>
          <a:xfrm>
            <a:off x="1475656" y="1484784"/>
            <a:ext cx="504056" cy="288032"/>
          </a:xfrm>
          <a:prstGeom prst="rect">
            <a:avLst/>
          </a:prstGeom>
          <a:solidFill>
            <a:schemeClr val="bg1"/>
          </a:solidFill>
          <a:ln>
            <a:solidFill>
              <a:schemeClr val="bg1"/>
            </a:solidFill>
          </a:ln>
        </p:spPr>
        <p:txBody>
          <a:bodyPr wrap="square" rtlCol="0">
            <a:spAutoFit/>
          </a:bodyPr>
          <a:lstStyle/>
          <a:p>
            <a:endParaRPr lang="en-AU" dirty="0">
              <a:solidFill>
                <a:srgbClr val="009999"/>
              </a:solidFill>
              <a:latin typeface="Arial Rounded MT Bold" panose="020F0704030504030204" pitchFamily="34" charset="0"/>
              <a:ea typeface="Verdana" panose="020B0604030504040204" pitchFamily="34" charset="0"/>
              <a:cs typeface="Verdana" panose="020B0604030504040204"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988" y="1628799"/>
            <a:ext cx="8314991" cy="36768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bwMode="auto">
          <a:xfrm>
            <a:off x="468313" y="188913"/>
            <a:ext cx="8207375" cy="1219200"/>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Estimating the population variance σ</a:t>
            </a:r>
            <a:r>
              <a:rPr altLang="en-US" sz="3200" cap="none" baseline="30000">
                <a:solidFill>
                  <a:srgbClr val="EA0088"/>
                </a:solidFill>
                <a:latin typeface="Trebuchet MS" pitchFamily="34" charset="0"/>
                <a:ea typeface="MS PGothic" pitchFamily="34" charset="-128"/>
                <a:cs typeface="Arial" pitchFamily="34" charset="0"/>
              </a:rPr>
              <a:t>2</a:t>
            </a:r>
          </a:p>
        </p:txBody>
      </p:sp>
      <p:sp>
        <p:nvSpPr>
          <p:cNvPr id="4100" name="Rectangle 3"/>
          <p:cNvSpPr>
            <a:spLocks noGrp="1" noChangeArrowheads="1"/>
          </p:cNvSpPr>
          <p:nvPr>
            <p:ph idx="1"/>
          </p:nvPr>
        </p:nvSpPr>
        <p:spPr>
          <a:xfrm>
            <a:off x="539750" y="1412875"/>
            <a:ext cx="8604250" cy="2481263"/>
          </a:xfrm>
        </p:spPr>
        <p:txBody>
          <a:bodyPr/>
          <a:lstStyle/>
          <a:p>
            <a:pPr marL="0" indent="0" eaLnBrk="1" hangingPunct="1">
              <a:lnSpc>
                <a:spcPct val="180000"/>
              </a:lnSpc>
              <a:buFont typeface="Arial" pitchFamily="34" charset="0"/>
              <a:buNone/>
            </a:pPr>
            <a:r>
              <a:rPr lang="en-US" altLang="en-US" sz="2400">
                <a:latin typeface="Trebuchet MS" pitchFamily="34" charset="0"/>
                <a:cs typeface="Arial" pitchFamily="34" charset="0"/>
              </a:rPr>
              <a:t>From the following probability statement</a:t>
            </a:r>
            <a:br>
              <a:rPr lang="en-US" altLang="en-US" sz="2400">
                <a:latin typeface="Trebuchet MS" pitchFamily="34" charset="0"/>
                <a:cs typeface="Arial" pitchFamily="34" charset="0"/>
              </a:rPr>
            </a:br>
            <a:r>
              <a:rPr lang="en-US" altLang="en-US" sz="2400">
                <a:latin typeface="Trebuchet MS" pitchFamily="34" charset="0"/>
                <a:cs typeface="Arial" pitchFamily="34" charset="0"/>
              </a:rPr>
              <a:t>		</a:t>
            </a:r>
            <a:r>
              <a:rPr lang="en-US" altLang="en-US" sz="2400">
                <a:latin typeface="Verdana" pitchFamily="34" charset="0"/>
                <a:cs typeface="Arial" pitchFamily="34" charset="0"/>
              </a:rPr>
              <a:t>P(</a:t>
            </a:r>
            <a:r>
              <a:rPr lang="en-US" altLang="en-US" sz="2400">
                <a:latin typeface="Symbol" pitchFamily="18" charset="2"/>
                <a:cs typeface="Arial" pitchFamily="34" charset="0"/>
              </a:rPr>
              <a:t>c</a:t>
            </a:r>
            <a:r>
              <a:rPr lang="en-US" altLang="en-US" sz="2400" baseline="30000">
                <a:latin typeface="Verdana" pitchFamily="34" charset="0"/>
                <a:cs typeface="Arial" pitchFamily="34" charset="0"/>
              </a:rPr>
              <a:t>2</a:t>
            </a:r>
            <a:r>
              <a:rPr lang="en-US" altLang="en-US" sz="2400" baseline="-25000">
                <a:latin typeface="Verdana" pitchFamily="34" charset="0"/>
                <a:cs typeface="Arial" pitchFamily="34" charset="0"/>
              </a:rPr>
              <a:t>1-</a:t>
            </a:r>
            <a:r>
              <a:rPr lang="en-US" altLang="en-US" sz="2400" baseline="-25000">
                <a:latin typeface="Symbol" pitchFamily="18" charset="2"/>
                <a:cs typeface="Arial" pitchFamily="34" charset="0"/>
              </a:rPr>
              <a:t>a</a:t>
            </a:r>
            <a:r>
              <a:rPr lang="en-US" altLang="en-US" sz="2400" baseline="-25000">
                <a:latin typeface="Verdana" pitchFamily="34" charset="0"/>
                <a:cs typeface="Arial" pitchFamily="34" charset="0"/>
              </a:rPr>
              <a:t>/2</a:t>
            </a:r>
            <a:r>
              <a:rPr lang="en-US" altLang="en-US" sz="2400">
                <a:latin typeface="Verdana" pitchFamily="34" charset="0"/>
                <a:cs typeface="Arial" pitchFamily="34" charset="0"/>
              </a:rPr>
              <a:t> &lt; </a:t>
            </a:r>
            <a:r>
              <a:rPr lang="en-US" altLang="en-US" sz="2400">
                <a:latin typeface="Symbol" pitchFamily="18" charset="2"/>
                <a:cs typeface="Arial" pitchFamily="34" charset="0"/>
              </a:rPr>
              <a:t>c</a:t>
            </a:r>
            <a:r>
              <a:rPr lang="en-US" altLang="en-US" sz="2400" baseline="30000">
                <a:latin typeface="Verdana" pitchFamily="34" charset="0"/>
                <a:cs typeface="Arial" pitchFamily="34" charset="0"/>
              </a:rPr>
              <a:t>2</a:t>
            </a:r>
            <a:r>
              <a:rPr lang="en-US" altLang="en-US" sz="2400">
                <a:latin typeface="Verdana" pitchFamily="34" charset="0"/>
                <a:cs typeface="Arial" pitchFamily="34" charset="0"/>
              </a:rPr>
              <a:t> &lt; </a:t>
            </a:r>
            <a:r>
              <a:rPr lang="en-US" altLang="en-US" sz="2400">
                <a:latin typeface="Symbol" pitchFamily="18" charset="2"/>
                <a:cs typeface="Arial" pitchFamily="34" charset="0"/>
              </a:rPr>
              <a:t>c</a:t>
            </a:r>
            <a:r>
              <a:rPr lang="en-US" altLang="en-US" sz="2400" baseline="30000">
                <a:latin typeface="Verdana" pitchFamily="34" charset="0"/>
                <a:cs typeface="Arial" pitchFamily="34" charset="0"/>
              </a:rPr>
              <a:t>2</a:t>
            </a:r>
            <a:r>
              <a:rPr lang="en-US" altLang="en-US" sz="2400" baseline="-25000">
                <a:latin typeface="Symbol" pitchFamily="18" charset="2"/>
                <a:cs typeface="Arial" pitchFamily="34" charset="0"/>
              </a:rPr>
              <a:t>a</a:t>
            </a:r>
            <a:r>
              <a:rPr lang="en-US" altLang="en-US" sz="2400" baseline="-25000">
                <a:latin typeface="Verdana" pitchFamily="34" charset="0"/>
                <a:cs typeface="Arial" pitchFamily="34" charset="0"/>
              </a:rPr>
              <a:t>/2</a:t>
            </a:r>
            <a:r>
              <a:rPr lang="en-US" altLang="en-US" sz="2400">
                <a:latin typeface="Verdana" pitchFamily="34" charset="0"/>
                <a:cs typeface="Arial" pitchFamily="34" charset="0"/>
              </a:rPr>
              <a:t>) = 1 – </a:t>
            </a:r>
            <a:r>
              <a:rPr lang="en-US" altLang="en-US" sz="2400">
                <a:latin typeface="Symbol" pitchFamily="18" charset="2"/>
                <a:cs typeface="Arial" pitchFamily="34" charset="0"/>
              </a:rPr>
              <a:t>a</a:t>
            </a:r>
            <a:br>
              <a:rPr lang="en-US" altLang="en-US" sz="2400">
                <a:latin typeface="Verdana" pitchFamily="34" charset="0"/>
                <a:cs typeface="Arial" pitchFamily="34" charset="0"/>
              </a:rPr>
            </a:br>
            <a:r>
              <a:rPr lang="en-US" altLang="en-US" sz="2400">
                <a:latin typeface="Trebuchet MS" pitchFamily="34" charset="0"/>
                <a:cs typeface="Arial" pitchFamily="34" charset="0"/>
              </a:rPr>
              <a:t>we have (by substituting </a:t>
            </a:r>
            <a:r>
              <a:rPr lang="en-US" altLang="en-US" sz="2400">
                <a:latin typeface="Symbol" pitchFamily="18" charset="2"/>
                <a:cs typeface="Arial" pitchFamily="34" charset="0"/>
              </a:rPr>
              <a:t>c</a:t>
            </a:r>
            <a:r>
              <a:rPr lang="en-US" altLang="en-US" sz="2400" baseline="30000">
                <a:latin typeface="Verdana" pitchFamily="34" charset="0"/>
                <a:cs typeface="Arial" pitchFamily="34" charset="0"/>
              </a:rPr>
              <a:t>2</a:t>
            </a:r>
            <a:r>
              <a:rPr lang="en-US" altLang="en-US" sz="2400">
                <a:latin typeface="Trebuchet MS" pitchFamily="34" charset="0"/>
                <a:cs typeface="Arial" pitchFamily="34" charset="0"/>
              </a:rPr>
              <a:t> = [(n – 1)s</a:t>
            </a:r>
            <a:r>
              <a:rPr lang="en-US" altLang="en-US" sz="2400" baseline="30000">
                <a:latin typeface="Trebuchet MS" pitchFamily="34" charset="0"/>
                <a:cs typeface="Arial" pitchFamily="34" charset="0"/>
              </a:rPr>
              <a:t>2</a:t>
            </a:r>
            <a:r>
              <a:rPr lang="en-US" altLang="en-US" sz="2400">
                <a:latin typeface="Trebuchet MS" pitchFamily="34" charset="0"/>
                <a:cs typeface="Arial" pitchFamily="34" charset="0"/>
              </a:rPr>
              <a:t>]/σ</a:t>
            </a:r>
            <a:r>
              <a:rPr lang="en-US" altLang="en-US" sz="2400" baseline="30000">
                <a:latin typeface="Trebuchet MS" pitchFamily="34" charset="0"/>
                <a:cs typeface="Arial" pitchFamily="34" charset="0"/>
              </a:rPr>
              <a:t>2</a:t>
            </a:r>
            <a:r>
              <a:rPr lang="en-US" altLang="en-US" sz="2400">
                <a:latin typeface="Trebuchet MS" pitchFamily="34" charset="0"/>
                <a:cs typeface="Arial" pitchFamily="34" charset="0"/>
              </a:rPr>
              <a:t>)</a:t>
            </a:r>
          </a:p>
        </p:txBody>
      </p:sp>
      <p:graphicFrame>
        <p:nvGraphicFramePr>
          <p:cNvPr id="663556" name="Object 4"/>
          <p:cNvGraphicFramePr>
            <a:graphicFrameLocks noChangeAspect="1"/>
          </p:cNvGraphicFramePr>
          <p:nvPr/>
        </p:nvGraphicFramePr>
        <p:xfrm>
          <a:off x="2279650" y="3941763"/>
          <a:ext cx="4164013" cy="1247775"/>
        </p:xfrm>
        <a:graphic>
          <a:graphicData uri="http://schemas.openxmlformats.org/presentationml/2006/ole">
            <mc:AlternateContent xmlns:mc="http://schemas.openxmlformats.org/markup-compatibility/2006">
              <mc:Choice xmlns:v="urn:schemas-microsoft-com:vml" Requires="v">
                <p:oleObj spid="_x0000_s4130" name="Equation" r:id="rId4" imgW="1524000" imgH="457200" progId="Equation.3">
                  <p:embed/>
                </p:oleObj>
              </mc:Choice>
              <mc:Fallback>
                <p:oleObj name="Equation" r:id="rId4" imgW="15240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9650" y="3941763"/>
                        <a:ext cx="4164013" cy="1247775"/>
                      </a:xfrm>
                      <a:prstGeom prst="rect">
                        <a:avLst/>
                      </a:prstGeom>
                      <a:solidFill>
                        <a:srgbClr val="F5E2ED"/>
                      </a:solidFill>
                      <a:ln w="9525">
                        <a:solidFill>
                          <a:schemeClr val="tx1"/>
                        </a:solidFill>
                        <a:miter lim="800000"/>
                        <a:headEnd/>
                        <a:tailEnd/>
                      </a:ln>
                      <a:effectLst>
                        <a:outerShdw dist="107763" dir="18900000" algn="ctr" rotWithShape="0">
                          <a:schemeClr val="accent2">
                            <a:alpha val="74997"/>
                          </a:schemeClr>
                        </a:outerShdw>
                      </a:effectLst>
                    </p:spPr>
                  </p:pic>
                </p:oleObj>
              </mc:Fallback>
            </mc:AlternateContent>
          </a:graphicData>
        </a:graphic>
      </p:graphicFrame>
      <p:sp>
        <p:nvSpPr>
          <p:cNvPr id="410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41E7E588-A5EB-41BE-9743-759C5FCECB75}" type="slidenum">
              <a:rPr lang="en-AU" altLang="en-US" sz="1400" b="1" baseline="0" smtClean="0">
                <a:latin typeface="Trebuchet MS" pitchFamily="34" charset="0"/>
                <a:cs typeface="Arial" pitchFamily="34" charset="0"/>
              </a:rPr>
              <a:pPr/>
              <a:t>11</a:t>
            </a:fld>
            <a:endParaRPr lang="en-AU" altLang="en-US" sz="1400" b="1" baseline="0" dirty="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63556"/>
                                        </p:tgtEl>
                                        <p:attrNameLst>
                                          <p:attrName>style.visibility</p:attrName>
                                        </p:attrNameLst>
                                      </p:cBhvr>
                                      <p:to>
                                        <p:strVal val="visible"/>
                                      </p:to>
                                    </p:set>
                                    <p:animEffect transition="in" filter="dissolve">
                                      <p:cBhvr>
                                        <p:cTn id="7" dur="500"/>
                                        <p:tgtEl>
                                          <p:spTgt spid="66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idx="1"/>
          </p:nvPr>
        </p:nvSpPr>
        <p:spPr>
          <a:xfrm>
            <a:off x="685800" y="1284288"/>
            <a:ext cx="7772400" cy="4953000"/>
          </a:xfrm>
        </p:spPr>
        <p:txBody>
          <a:bodyPr/>
          <a:lstStyle/>
          <a:p>
            <a:pPr marL="0" indent="0" eaLnBrk="1" hangingPunct="1">
              <a:buFont typeface="Arial" pitchFamily="34" charset="0"/>
              <a:buNone/>
              <a:defRPr/>
            </a:pPr>
            <a:r>
              <a:rPr lang="en-US" altLang="en-US" sz="2400" dirty="0">
                <a:latin typeface="Trebuchet MS" pitchFamily="34" charset="0"/>
              </a:rPr>
              <a:t>The confidence interval for σ</a:t>
            </a:r>
            <a:r>
              <a:rPr lang="en-US" altLang="en-US" sz="2400" baseline="30000" dirty="0">
                <a:latin typeface="Trebuchet MS" pitchFamily="34" charset="0"/>
              </a:rPr>
              <a:t>2</a:t>
            </a:r>
            <a:r>
              <a:rPr lang="en-US" altLang="en-US" sz="2400" dirty="0">
                <a:latin typeface="Trebuchet MS" pitchFamily="34" charset="0"/>
              </a:rPr>
              <a:t> is</a:t>
            </a:r>
            <a:br>
              <a:rPr lang="en-US" altLang="en-US" sz="2400" dirty="0">
                <a:latin typeface="Trebuchet MS" pitchFamily="34" charset="0"/>
              </a:rPr>
            </a:br>
            <a:endParaRPr lang="en-US" altLang="en-US" sz="2400" dirty="0">
              <a:latin typeface="Trebuchet MS" pitchFamily="34" charset="0"/>
            </a:endParaRPr>
          </a:p>
          <a:p>
            <a:pPr eaLnBrk="1" hangingPunct="1">
              <a:buFont typeface="Arial" pitchFamily="34" charset="0"/>
              <a:buNone/>
              <a:defRPr/>
            </a:pPr>
            <a:br>
              <a:rPr lang="en-US" altLang="en-US" sz="2400" dirty="0">
                <a:latin typeface="Trebuchet MS" pitchFamily="34" charset="0"/>
              </a:rPr>
            </a:br>
            <a:endParaRPr lang="en-US" altLang="en-US" sz="2400" dirty="0">
              <a:latin typeface="Trebuchet MS" pitchFamily="34" charset="0"/>
            </a:endParaRPr>
          </a:p>
          <a:p>
            <a:pPr eaLnBrk="1" hangingPunct="1">
              <a:defRPr/>
            </a:pPr>
            <a:endParaRPr lang="en-US" altLang="en-US" sz="2400" dirty="0">
              <a:latin typeface="Trebuchet MS" pitchFamily="34" charset="0"/>
            </a:endParaRPr>
          </a:p>
          <a:p>
            <a:pPr eaLnBrk="1" hangingPunct="1">
              <a:buFontTx/>
              <a:buNone/>
              <a:defRPr/>
            </a:pPr>
            <a:r>
              <a:rPr lang="en-US" altLang="en-US" sz="2400" dirty="0">
                <a:latin typeface="Trebuchet MS" pitchFamily="34" charset="0"/>
              </a:rPr>
              <a:t>    </a:t>
            </a:r>
          </a:p>
          <a:p>
            <a:pPr eaLnBrk="1" hangingPunct="1">
              <a:buFontTx/>
              <a:buNone/>
              <a:defRPr/>
            </a:pPr>
            <a:endParaRPr lang="en-US" altLang="en-US" sz="2400" dirty="0">
              <a:latin typeface="Trebuchet MS" pitchFamily="34" charset="0"/>
            </a:endParaRPr>
          </a:p>
          <a:p>
            <a:pPr eaLnBrk="1" hangingPunct="1">
              <a:buFontTx/>
              <a:buNone/>
              <a:defRPr/>
            </a:pPr>
            <a:r>
              <a:rPr lang="en-US" altLang="en-US" sz="2400" dirty="0">
                <a:latin typeface="Trebuchet MS" pitchFamily="34" charset="0"/>
              </a:rPr>
              <a:t>where (1 – </a:t>
            </a:r>
            <a:r>
              <a:rPr lang="en-US" altLang="en-US" sz="2400" dirty="0">
                <a:latin typeface="Trebuchet MS" pitchFamily="34" charset="0"/>
                <a:sym typeface="Symbol" panose="05050102010706020507" pitchFamily="18" charset="2"/>
              </a:rPr>
              <a:t></a:t>
            </a:r>
            <a:r>
              <a:rPr lang="en-US" altLang="en-US" sz="2400" dirty="0">
                <a:latin typeface="Trebuchet MS" pitchFamily="34" charset="0"/>
              </a:rPr>
              <a:t>) is the confidence level.  </a:t>
            </a:r>
          </a:p>
        </p:txBody>
      </p:sp>
      <p:graphicFrame>
        <p:nvGraphicFramePr>
          <p:cNvPr id="5122" name="Object 1"/>
          <p:cNvGraphicFramePr>
            <a:graphicFrameLocks noChangeAspect="1"/>
          </p:cNvGraphicFramePr>
          <p:nvPr/>
        </p:nvGraphicFramePr>
        <p:xfrm>
          <a:off x="1125538" y="2016125"/>
          <a:ext cx="6542087" cy="1917700"/>
        </p:xfrm>
        <a:graphic>
          <a:graphicData uri="http://schemas.openxmlformats.org/presentationml/2006/ole">
            <mc:AlternateContent xmlns:mc="http://schemas.openxmlformats.org/markup-compatibility/2006">
              <mc:Choice xmlns:v="urn:schemas-microsoft-com:vml" Requires="v">
                <p:oleObj spid="_x0000_s5154" name="Equation" r:id="rId4" imgW="3251200" imgH="952500" progId="Equation.DSMT4">
                  <p:embed/>
                </p:oleObj>
              </mc:Choice>
              <mc:Fallback>
                <p:oleObj name="Equation" r:id="rId4" imgW="3251200" imgH="9525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538" y="2016125"/>
                        <a:ext cx="6542087"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3"/>
          <p:cNvSpPr>
            <a:spLocks noGrp="1" noChangeArrowheads="1"/>
          </p:cNvSpPr>
          <p:nvPr>
            <p:ph type="title"/>
          </p:nvPr>
        </p:nvSpPr>
        <p:spPr bwMode="auto">
          <a:xfrm>
            <a:off x="323850" y="333375"/>
            <a:ext cx="8458200" cy="647700"/>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Estimating the population variance </a:t>
            </a:r>
            <a:r>
              <a:rPr lang="en-AU" altLang="en-US" sz="3200" cap="none">
                <a:solidFill>
                  <a:srgbClr val="EA0088"/>
                </a:solidFill>
                <a:latin typeface="Trebuchet MS" pitchFamily="34" charset="0"/>
                <a:ea typeface="MS PGothic" pitchFamily="34" charset="-128"/>
                <a:cs typeface="Arial" pitchFamily="34" charset="0"/>
                <a:sym typeface="Symbol" pitchFamily="18" charset="2"/>
              </a:rPr>
              <a:t></a:t>
            </a:r>
            <a:r>
              <a:rPr lang="en-AU" altLang="en-US" sz="3200" cap="none" baseline="30000">
                <a:solidFill>
                  <a:srgbClr val="EA0088"/>
                </a:solidFill>
                <a:latin typeface="Trebuchet MS" pitchFamily="34" charset="0"/>
                <a:ea typeface="MS PGothic" pitchFamily="34" charset="-128"/>
                <a:cs typeface="Arial" pitchFamily="34" charset="0"/>
                <a:sym typeface="Symbol" pitchFamily="18" charset="2"/>
              </a:rPr>
              <a:t>2</a:t>
            </a:r>
            <a:r>
              <a:rPr altLang="en-US" sz="3200" cap="none">
                <a:solidFill>
                  <a:srgbClr val="EA0088"/>
                </a:solidFill>
                <a:latin typeface="Trebuchet MS" pitchFamily="34" charset="0"/>
                <a:ea typeface="MS PGothic" pitchFamily="34" charset="-128"/>
                <a:cs typeface="Arial" pitchFamily="34" charset="0"/>
              </a:rPr>
              <a:t> </a:t>
            </a:r>
          </a:p>
        </p:txBody>
      </p:sp>
      <p:sp>
        <p:nvSpPr>
          <p:cNvPr id="512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75EE16F1-52C9-4D53-8DCE-EAC81967B4CD}" type="slidenum">
              <a:rPr lang="en-AU" altLang="en-US" sz="1400" b="1" baseline="0" smtClean="0">
                <a:latin typeface="Trebuchet MS" pitchFamily="34" charset="0"/>
                <a:cs typeface="Arial" pitchFamily="34" charset="0"/>
              </a:rPr>
              <a:pPr/>
              <a:t>12</a:t>
            </a:fld>
            <a:endParaRPr lang="en-AU" altLang="en-US" sz="1400" b="1" baseline="0" dirty="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03" name="Rectangle 3"/>
          <p:cNvSpPr>
            <a:spLocks noGrp="1" noChangeArrowheads="1"/>
          </p:cNvSpPr>
          <p:nvPr>
            <p:ph type="title"/>
          </p:nvPr>
        </p:nvSpPr>
        <p:spPr bwMode="auto">
          <a:xfrm>
            <a:off x="395288" y="333375"/>
            <a:ext cx="8458200" cy="792163"/>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Testing the population variance </a:t>
            </a:r>
            <a:r>
              <a:rPr lang="en-AU" altLang="en-US" sz="3200" cap="none">
                <a:solidFill>
                  <a:srgbClr val="EA0088"/>
                </a:solidFill>
                <a:latin typeface="Trebuchet MS" pitchFamily="34" charset="0"/>
                <a:ea typeface="MS PGothic" pitchFamily="34" charset="-128"/>
                <a:cs typeface="Arial" pitchFamily="34" charset="0"/>
                <a:sym typeface="Symbol" pitchFamily="18" charset="2"/>
              </a:rPr>
              <a:t></a:t>
            </a:r>
            <a:r>
              <a:rPr lang="en-AU" altLang="en-US" sz="3200" cap="none" baseline="30000">
                <a:solidFill>
                  <a:srgbClr val="EA0088"/>
                </a:solidFill>
                <a:latin typeface="Trebuchet MS" pitchFamily="34" charset="0"/>
                <a:ea typeface="MS PGothic" pitchFamily="34" charset="-128"/>
                <a:cs typeface="Arial" pitchFamily="34" charset="0"/>
                <a:sym typeface="Symbol" pitchFamily="18" charset="2"/>
              </a:rPr>
              <a:t>2</a:t>
            </a:r>
            <a:r>
              <a:rPr altLang="en-US" sz="3200" cap="none">
                <a:solidFill>
                  <a:srgbClr val="EA0088"/>
                </a:solidFill>
                <a:latin typeface="Trebuchet MS" pitchFamily="34" charset="0"/>
                <a:ea typeface="MS PGothic" pitchFamily="34" charset="-128"/>
                <a:cs typeface="Arial" pitchFamily="34" charset="0"/>
              </a:rPr>
              <a:t> </a:t>
            </a:r>
          </a:p>
        </p:txBody>
      </p:sp>
      <p:sp>
        <p:nvSpPr>
          <p:cNvPr id="665602" name="Rectangle 2"/>
          <p:cNvSpPr>
            <a:spLocks noGrp="1" noChangeArrowheads="1"/>
          </p:cNvSpPr>
          <p:nvPr>
            <p:ph idx="1"/>
          </p:nvPr>
        </p:nvSpPr>
        <p:spPr>
          <a:xfrm>
            <a:off x="250825" y="1412875"/>
            <a:ext cx="8893175" cy="4392613"/>
          </a:xfrm>
        </p:spPr>
        <p:txBody>
          <a:bodyPr/>
          <a:lstStyle/>
          <a:p>
            <a:pPr marL="457200" lvl="1" indent="-457200" eaLnBrk="1" hangingPunct="1">
              <a:buClr>
                <a:schemeClr val="tx1"/>
              </a:buClr>
              <a:buFont typeface="Arial" pitchFamily="34" charset="0"/>
              <a:buNone/>
              <a:defRPr/>
            </a:pPr>
            <a:r>
              <a:rPr lang="en-US" altLang="en-US" sz="2400" dirty="0">
                <a:latin typeface="Trebuchet MS" pitchFamily="34" charset="0"/>
              </a:rPr>
              <a:t>Our hypotheses:</a:t>
            </a:r>
          </a:p>
          <a:p>
            <a:pPr marL="457200" lvl="1" indent="0" eaLnBrk="1" hangingPunct="1">
              <a:spcAft>
                <a:spcPts val="1200"/>
              </a:spcAft>
              <a:buClr>
                <a:schemeClr val="tx1"/>
              </a:buClr>
              <a:buFont typeface="Arial" pitchFamily="34" charset="0"/>
              <a:buNone/>
              <a:defRPr/>
            </a:pPr>
            <a:r>
              <a:rPr lang="en-US" altLang="en-US" sz="2400" dirty="0">
                <a:solidFill>
                  <a:schemeClr val="tx1">
                    <a:lumMod val="75000"/>
                    <a:lumOff val="25000"/>
                  </a:schemeClr>
                </a:solidFill>
                <a:latin typeface="Trebuchet MS" pitchFamily="34" charset="0"/>
              </a:rPr>
              <a:t>Null hypothesis</a:t>
            </a:r>
            <a:r>
              <a:rPr lang="en-US" altLang="en-US" sz="2400" dirty="0">
                <a:latin typeface="Verdana" pitchFamily="34" charset="0"/>
              </a:rPr>
              <a:t>	   H</a:t>
            </a:r>
            <a:r>
              <a:rPr lang="en-US" altLang="en-US" sz="2400" baseline="-25000" dirty="0">
                <a:latin typeface="Verdana" pitchFamily="34" charset="0"/>
              </a:rPr>
              <a:t>0</a:t>
            </a:r>
            <a:r>
              <a:rPr lang="en-US" altLang="en-US" sz="2400" dirty="0">
                <a:latin typeface="Verdana" pitchFamily="34" charset="0"/>
              </a:rPr>
              <a:t>: </a:t>
            </a:r>
            <a:r>
              <a:rPr lang="en-US" altLang="en-US" sz="2400" dirty="0">
                <a:latin typeface="Symbol" pitchFamily="18" charset="2"/>
              </a:rPr>
              <a:t>s</a:t>
            </a:r>
            <a:r>
              <a:rPr lang="en-US" altLang="en-US" sz="2400" baseline="30000" dirty="0">
                <a:latin typeface="Verdana" pitchFamily="34" charset="0"/>
              </a:rPr>
              <a:t>2</a:t>
            </a:r>
            <a:r>
              <a:rPr lang="en-US" altLang="en-US" sz="2400" dirty="0">
                <a:latin typeface="Verdana" pitchFamily="34" charset="0"/>
              </a:rPr>
              <a:t> = </a:t>
            </a:r>
            <a:r>
              <a:rPr lang="en-US" altLang="en-US" sz="2400" dirty="0">
                <a:latin typeface="Symbol" pitchFamily="18" charset="2"/>
              </a:rPr>
              <a:t>s</a:t>
            </a:r>
            <a:r>
              <a:rPr lang="en-US" altLang="en-US" sz="2400" baseline="-25000" dirty="0">
                <a:latin typeface="Verdana" pitchFamily="34" charset="0"/>
              </a:rPr>
              <a:t>0</a:t>
            </a:r>
            <a:r>
              <a:rPr lang="en-US" altLang="en-US" sz="2400" baseline="30000" dirty="0">
                <a:latin typeface="Verdana" pitchFamily="34" charset="0"/>
              </a:rPr>
              <a:t>2</a:t>
            </a:r>
            <a:endParaRPr lang="en-US" altLang="en-US" sz="2400" dirty="0">
              <a:latin typeface="Verdana" pitchFamily="34" charset="0"/>
            </a:endParaRPr>
          </a:p>
          <a:p>
            <a:pPr marL="457200" lvl="1" indent="0" eaLnBrk="1" hangingPunct="1">
              <a:spcAft>
                <a:spcPts val="1200"/>
              </a:spcAft>
              <a:buClr>
                <a:schemeClr val="tx1"/>
              </a:buClr>
              <a:buFont typeface="Arial" pitchFamily="34" charset="0"/>
              <a:buNone/>
              <a:defRPr/>
            </a:pPr>
            <a:r>
              <a:rPr lang="en-US" altLang="en-US" sz="2400" dirty="0">
                <a:solidFill>
                  <a:schemeClr val="tx1">
                    <a:lumMod val="75000"/>
                    <a:lumOff val="25000"/>
                  </a:schemeClr>
                </a:solidFill>
                <a:latin typeface="Trebuchet MS" pitchFamily="34" charset="0"/>
              </a:rPr>
              <a:t>Alternative hypothesis </a:t>
            </a:r>
            <a:r>
              <a:rPr lang="en-US" altLang="en-US" sz="2400" dirty="0">
                <a:latin typeface="Trebuchet MS" pitchFamily="34" charset="0"/>
              </a:rPr>
              <a:t>is then</a:t>
            </a:r>
          </a:p>
          <a:p>
            <a:pPr lvl="1" eaLnBrk="1" hangingPunct="1">
              <a:spcAft>
                <a:spcPts val="1200"/>
              </a:spcAft>
              <a:buClr>
                <a:schemeClr val="tx1"/>
              </a:buClr>
              <a:buFont typeface="Arial" pitchFamily="34" charset="0"/>
              <a:buNone/>
              <a:defRPr/>
            </a:pPr>
            <a:r>
              <a:rPr lang="en-US" altLang="en-US" sz="2400" dirty="0">
                <a:latin typeface="Verdana" pitchFamily="34" charset="0"/>
              </a:rPr>
              <a:t>	   H</a:t>
            </a:r>
            <a:r>
              <a:rPr lang="en-US" altLang="en-US" sz="2400" baseline="-25000" dirty="0">
                <a:latin typeface="Verdana" pitchFamily="34" charset="0"/>
              </a:rPr>
              <a:t>A</a:t>
            </a:r>
            <a:r>
              <a:rPr lang="en-US" altLang="en-US" sz="2400" dirty="0">
                <a:latin typeface="Verdana" pitchFamily="34" charset="0"/>
              </a:rPr>
              <a:t>: </a:t>
            </a:r>
            <a:r>
              <a:rPr lang="en-US" altLang="en-US" sz="2400" dirty="0">
                <a:latin typeface="Symbol" pitchFamily="18" charset="2"/>
              </a:rPr>
              <a:t>s</a:t>
            </a:r>
            <a:r>
              <a:rPr lang="en-US" altLang="en-US" sz="2400" baseline="30000" dirty="0">
                <a:latin typeface="Verdana" pitchFamily="34" charset="0"/>
              </a:rPr>
              <a:t>2</a:t>
            </a:r>
            <a:r>
              <a:rPr lang="en-US" altLang="en-US" sz="2400" dirty="0">
                <a:latin typeface="Verdana" pitchFamily="34" charset="0"/>
              </a:rPr>
              <a:t> </a:t>
            </a:r>
            <a:r>
              <a:rPr lang="en-US" altLang="en-US" sz="2400" dirty="0">
                <a:latin typeface="Verdana" pitchFamily="34" charset="0"/>
                <a:sym typeface="Symbol" pitchFamily="18" charset="2"/>
              </a:rPr>
              <a:t></a:t>
            </a:r>
            <a:r>
              <a:rPr lang="en-US" altLang="en-US" sz="2400" dirty="0">
                <a:latin typeface="Verdana" pitchFamily="34" charset="0"/>
              </a:rPr>
              <a:t> </a:t>
            </a:r>
            <a:r>
              <a:rPr lang="en-US" altLang="en-US" sz="2400" dirty="0">
                <a:latin typeface="Symbol" pitchFamily="18" charset="2"/>
              </a:rPr>
              <a:t>s</a:t>
            </a:r>
            <a:r>
              <a:rPr lang="en-US" altLang="en-US" sz="2400" baseline="-25000" dirty="0">
                <a:latin typeface="Verdana" pitchFamily="34" charset="0"/>
              </a:rPr>
              <a:t>0</a:t>
            </a:r>
            <a:r>
              <a:rPr lang="en-US" altLang="en-US" sz="2400" baseline="30000" dirty="0">
                <a:latin typeface="Verdana" pitchFamily="34" charset="0"/>
              </a:rPr>
              <a:t>2</a:t>
            </a:r>
            <a:r>
              <a:rPr lang="en-US" altLang="en-US" sz="2400" dirty="0">
                <a:latin typeface="Verdana" pitchFamily="34" charset="0"/>
              </a:rPr>
              <a:t>   or   H</a:t>
            </a:r>
            <a:r>
              <a:rPr lang="en-US" altLang="en-US" sz="2400" baseline="-25000" dirty="0">
                <a:latin typeface="Verdana" pitchFamily="34" charset="0"/>
              </a:rPr>
              <a:t>A</a:t>
            </a:r>
            <a:r>
              <a:rPr lang="en-US" altLang="en-US" sz="2400" dirty="0">
                <a:latin typeface="Verdana" pitchFamily="34" charset="0"/>
              </a:rPr>
              <a:t>: </a:t>
            </a:r>
            <a:r>
              <a:rPr lang="en-US" altLang="en-US" sz="2400" dirty="0">
                <a:latin typeface="Symbol" pitchFamily="18" charset="2"/>
              </a:rPr>
              <a:t>s</a:t>
            </a:r>
            <a:r>
              <a:rPr lang="en-US" altLang="en-US" sz="2400" baseline="30000" dirty="0">
                <a:latin typeface="Verdana" pitchFamily="34" charset="0"/>
              </a:rPr>
              <a:t>2</a:t>
            </a:r>
            <a:r>
              <a:rPr lang="en-US" altLang="en-US" sz="2400" dirty="0">
                <a:latin typeface="Verdana" pitchFamily="34" charset="0"/>
              </a:rPr>
              <a:t> &gt; </a:t>
            </a:r>
            <a:r>
              <a:rPr lang="en-US" altLang="en-US" sz="2400" dirty="0">
                <a:latin typeface="Symbol" pitchFamily="18" charset="2"/>
              </a:rPr>
              <a:t>s</a:t>
            </a:r>
            <a:r>
              <a:rPr lang="en-US" altLang="en-US" sz="2400" baseline="-25000" dirty="0">
                <a:latin typeface="Verdana" pitchFamily="34" charset="0"/>
              </a:rPr>
              <a:t>0</a:t>
            </a:r>
            <a:r>
              <a:rPr lang="en-US" altLang="en-US" sz="2400" baseline="30000" dirty="0">
                <a:latin typeface="Verdana" pitchFamily="34" charset="0"/>
              </a:rPr>
              <a:t>2</a:t>
            </a:r>
            <a:r>
              <a:rPr lang="en-US" altLang="en-US" sz="2400" dirty="0">
                <a:latin typeface="Verdana" pitchFamily="34" charset="0"/>
              </a:rPr>
              <a:t>   or   H</a:t>
            </a:r>
            <a:r>
              <a:rPr lang="en-US" altLang="en-US" sz="2400" baseline="-25000" dirty="0">
                <a:latin typeface="Verdana" pitchFamily="34" charset="0"/>
              </a:rPr>
              <a:t>A</a:t>
            </a:r>
            <a:r>
              <a:rPr lang="en-US" altLang="en-US" sz="2400" dirty="0">
                <a:latin typeface="Verdana" pitchFamily="34" charset="0"/>
              </a:rPr>
              <a:t>: </a:t>
            </a:r>
            <a:r>
              <a:rPr lang="en-US" altLang="en-US" sz="2400" dirty="0">
                <a:latin typeface="Symbol" pitchFamily="18" charset="2"/>
              </a:rPr>
              <a:t>s</a:t>
            </a:r>
            <a:r>
              <a:rPr lang="en-US" altLang="en-US" sz="2400" baseline="30000" dirty="0">
                <a:latin typeface="Verdana" pitchFamily="34" charset="0"/>
              </a:rPr>
              <a:t>2</a:t>
            </a:r>
            <a:r>
              <a:rPr lang="en-US" altLang="en-US" sz="2400" dirty="0">
                <a:latin typeface="Verdana" pitchFamily="34" charset="0"/>
              </a:rPr>
              <a:t> &lt; </a:t>
            </a:r>
            <a:r>
              <a:rPr lang="en-US" altLang="en-US" sz="2400" dirty="0">
                <a:latin typeface="Symbol" pitchFamily="18" charset="2"/>
              </a:rPr>
              <a:t>s</a:t>
            </a:r>
            <a:r>
              <a:rPr lang="en-US" altLang="en-US" sz="2400" baseline="-25000" dirty="0">
                <a:latin typeface="Verdana" pitchFamily="34" charset="0"/>
              </a:rPr>
              <a:t>0</a:t>
            </a:r>
            <a:r>
              <a:rPr lang="en-US" altLang="en-US" sz="2400" baseline="30000" dirty="0">
                <a:latin typeface="Verdana" pitchFamily="34" charset="0"/>
              </a:rPr>
              <a:t>2</a:t>
            </a:r>
            <a:endParaRPr lang="en-US" altLang="en-US" sz="2400" dirty="0">
              <a:latin typeface="Verdana" pitchFamily="34" charset="0"/>
            </a:endParaRPr>
          </a:p>
          <a:p>
            <a:pPr marL="457200" lvl="1" indent="0" eaLnBrk="1" hangingPunct="1">
              <a:spcAft>
                <a:spcPts val="1200"/>
              </a:spcAft>
              <a:buClr>
                <a:schemeClr val="tx1"/>
              </a:buClr>
              <a:buFont typeface="Arial" pitchFamily="34" charset="0"/>
              <a:buNone/>
              <a:defRPr/>
            </a:pPr>
            <a:r>
              <a:rPr lang="en-US" altLang="en-US" sz="2400" dirty="0">
                <a:solidFill>
                  <a:schemeClr val="tx1">
                    <a:lumMod val="75000"/>
                    <a:lumOff val="25000"/>
                  </a:schemeClr>
                </a:solidFill>
                <a:latin typeface="Trebuchet MS" pitchFamily="34" charset="0"/>
              </a:rPr>
              <a:t>Test statistic </a:t>
            </a:r>
            <a:r>
              <a:rPr lang="en-US" altLang="en-US" sz="2400" dirty="0">
                <a:latin typeface="Trebuchet MS" pitchFamily="34" charset="0"/>
              </a:rPr>
              <a:t>is</a:t>
            </a:r>
          </a:p>
          <a:p>
            <a:pPr lvl="1" eaLnBrk="1" hangingPunct="1">
              <a:buClr>
                <a:schemeClr val="tx1"/>
              </a:buClr>
              <a:buFont typeface="Arial" pitchFamily="34" charset="0"/>
              <a:buChar char="•"/>
              <a:defRPr/>
            </a:pPr>
            <a:endParaRPr lang="en-US" altLang="en-US" sz="2400" dirty="0">
              <a:latin typeface="Trebuchet MS" pitchFamily="34" charset="0"/>
            </a:endParaRPr>
          </a:p>
          <a:p>
            <a:pPr lvl="1" eaLnBrk="1" hangingPunct="1">
              <a:buClr>
                <a:schemeClr val="tx1"/>
              </a:buClr>
              <a:buFont typeface="Arial" pitchFamily="34" charset="0"/>
              <a:buChar char="•"/>
              <a:defRPr/>
            </a:pPr>
            <a:endParaRPr lang="en-US" altLang="en-US" sz="2400" dirty="0">
              <a:latin typeface="Trebuchet MS" pitchFamily="34" charset="0"/>
            </a:endParaRPr>
          </a:p>
          <a:p>
            <a:pPr marL="457200" lvl="1" indent="0" eaLnBrk="1" hangingPunct="1">
              <a:buClr>
                <a:schemeClr val="tx1"/>
              </a:buClr>
              <a:buFont typeface="Arial" pitchFamily="34" charset="0"/>
              <a:buNone/>
              <a:defRPr/>
            </a:pPr>
            <a:r>
              <a:rPr lang="en-US" altLang="en-US" sz="2400" dirty="0">
                <a:latin typeface="Trebuchet MS" pitchFamily="34" charset="0"/>
              </a:rPr>
              <a:t>The test statistic has a </a:t>
            </a:r>
            <a:r>
              <a:rPr lang="en-US" altLang="en-US" sz="2400" dirty="0">
                <a:solidFill>
                  <a:schemeClr val="tx1">
                    <a:lumMod val="75000"/>
                    <a:lumOff val="25000"/>
                  </a:schemeClr>
                </a:solidFill>
                <a:latin typeface="Verdana" pitchFamily="34" charset="0"/>
                <a:sym typeface="Symbol" pitchFamily="18" charset="2"/>
              </a:rPr>
              <a:t></a:t>
            </a:r>
            <a:r>
              <a:rPr lang="en-US" altLang="en-US" sz="2400" baseline="30000" dirty="0">
                <a:solidFill>
                  <a:schemeClr val="tx1">
                    <a:lumMod val="75000"/>
                    <a:lumOff val="25000"/>
                  </a:schemeClr>
                </a:solidFill>
                <a:latin typeface="Verdana" pitchFamily="34" charset="0"/>
                <a:sym typeface="Symbol" pitchFamily="18" charset="2"/>
              </a:rPr>
              <a:t>2</a:t>
            </a:r>
            <a:r>
              <a:rPr lang="en-US" altLang="en-US" sz="2400" dirty="0">
                <a:solidFill>
                  <a:schemeClr val="tx1">
                    <a:lumMod val="75000"/>
                    <a:lumOff val="25000"/>
                  </a:schemeClr>
                </a:solidFill>
                <a:latin typeface="Verdana" pitchFamily="34" charset="0"/>
                <a:sym typeface="Symbol" pitchFamily="18" charset="2"/>
              </a:rPr>
              <a:t> </a:t>
            </a:r>
            <a:r>
              <a:rPr lang="en-US" altLang="en-US" sz="2400" dirty="0">
                <a:solidFill>
                  <a:schemeClr val="tx1">
                    <a:lumMod val="75000"/>
                    <a:lumOff val="25000"/>
                  </a:schemeClr>
                </a:solidFill>
                <a:latin typeface="Trebuchet MS" pitchFamily="34" charset="0"/>
                <a:sym typeface="Symbol" pitchFamily="18" charset="2"/>
              </a:rPr>
              <a:t>distribution with </a:t>
            </a:r>
            <a:r>
              <a:rPr lang="en-US" altLang="en-US" sz="2400" dirty="0" err="1">
                <a:solidFill>
                  <a:schemeClr val="tx1">
                    <a:lumMod val="75000"/>
                    <a:lumOff val="25000"/>
                  </a:schemeClr>
                </a:solidFill>
                <a:latin typeface="Trebuchet MS" pitchFamily="34" charset="0"/>
                <a:sym typeface="Symbol" pitchFamily="18" charset="2"/>
              </a:rPr>
              <a:t>d.f.</a:t>
            </a:r>
            <a:r>
              <a:rPr lang="en-US" altLang="en-US" sz="2400" dirty="0">
                <a:solidFill>
                  <a:schemeClr val="tx1">
                    <a:lumMod val="75000"/>
                    <a:lumOff val="25000"/>
                  </a:schemeClr>
                </a:solidFill>
                <a:latin typeface="Trebuchet MS" pitchFamily="34" charset="0"/>
                <a:sym typeface="Symbol" pitchFamily="18" charset="2"/>
              </a:rPr>
              <a:t> = n – 1</a:t>
            </a:r>
            <a:r>
              <a:rPr lang="en-US" altLang="en-US" sz="2400" dirty="0">
                <a:latin typeface="Trebuchet MS" pitchFamily="34" charset="0"/>
                <a:sym typeface="Symbol" pitchFamily="18" charset="2"/>
              </a:rPr>
              <a:t>.</a:t>
            </a:r>
            <a:endParaRPr lang="en-US" altLang="en-US" sz="2400" dirty="0">
              <a:latin typeface="Trebuchet MS" pitchFamily="34" charset="0"/>
            </a:endParaRPr>
          </a:p>
          <a:p>
            <a:pPr lvl="1" eaLnBrk="1" hangingPunct="1">
              <a:buClr>
                <a:schemeClr val="tx1"/>
              </a:buClr>
              <a:buFont typeface="Arial" pitchFamily="34" charset="0"/>
              <a:buChar char="•"/>
              <a:defRPr/>
            </a:pPr>
            <a:endParaRPr lang="en-US" altLang="en-US" sz="2400" dirty="0">
              <a:latin typeface="Verdana" pitchFamily="34" charset="0"/>
            </a:endParaRPr>
          </a:p>
        </p:txBody>
      </p:sp>
      <p:graphicFrame>
        <p:nvGraphicFramePr>
          <p:cNvPr id="665604" name="Object 4"/>
          <p:cNvGraphicFramePr>
            <a:graphicFrameLocks noChangeAspect="1"/>
          </p:cNvGraphicFramePr>
          <p:nvPr/>
        </p:nvGraphicFramePr>
        <p:xfrm>
          <a:off x="1547813" y="4149725"/>
          <a:ext cx="1836737" cy="919163"/>
        </p:xfrm>
        <a:graphic>
          <a:graphicData uri="http://schemas.openxmlformats.org/presentationml/2006/ole">
            <mc:AlternateContent xmlns:mc="http://schemas.openxmlformats.org/markup-compatibility/2006">
              <mc:Choice xmlns:v="urn:schemas-microsoft-com:vml" Requires="v">
                <p:oleObj spid="_x0000_s6178" name="Equation" r:id="rId4" imgW="977476" imgH="406224" progId="Equation.DSMT4">
                  <p:embed/>
                </p:oleObj>
              </mc:Choice>
              <mc:Fallback>
                <p:oleObj name="Equation" r:id="rId4" imgW="977476" imgH="406224"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4149725"/>
                        <a:ext cx="1836737"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09027DDC-F49C-45ED-B975-EF358E22DF10}" type="slidenum">
              <a:rPr lang="en-AU" altLang="en-US" sz="1400" b="1" baseline="0" smtClean="0">
                <a:latin typeface="Trebuchet MS" pitchFamily="34" charset="0"/>
                <a:cs typeface="Arial" pitchFamily="34" charset="0"/>
              </a:rPr>
              <a:pPr/>
              <a:t>13</a:t>
            </a:fld>
            <a:endParaRPr lang="en-AU" altLang="en-US" sz="1400" b="1" baseline="0" dirty="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6656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65602">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65602">
                                            <p:txEl>
                                              <p:pRg st="2" end="2"/>
                                            </p:txEl>
                                          </p:spTgt>
                                        </p:tgtEl>
                                        <p:attrNameLst>
                                          <p:attrName>style.visibility</p:attrName>
                                        </p:attrNameLst>
                                      </p:cBhvr>
                                      <p:to>
                                        <p:strVal val="visible"/>
                                      </p:to>
                                    </p:set>
                                  </p:childTnLst>
                                </p:cTn>
                              </p:par>
                            </p:childTnLst>
                          </p:cTn>
                        </p:par>
                        <p:par>
                          <p:cTn id="13" fill="hold" nodeType="with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665602">
                                            <p:txEl>
                                              <p:pRg st="3" end="3"/>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665602">
                                            <p:txEl>
                                              <p:pRg st="4" end="4"/>
                                            </p:txEl>
                                          </p:spTgt>
                                        </p:tgtEl>
                                        <p:attrNameLst>
                                          <p:attrName>style.visibility</p:attrName>
                                        </p:attrNameLst>
                                      </p:cBhvr>
                                      <p:to>
                                        <p:strVal val="visible"/>
                                      </p:to>
                                    </p:set>
                                  </p:childTnLst>
                                </p:cTn>
                              </p:par>
                            </p:childTnLst>
                          </p:cTn>
                        </p:par>
                        <p:par>
                          <p:cTn id="20" fill="hold" nodeType="withGroup">
                            <p:stCondLst>
                              <p:cond delay="500"/>
                            </p:stCondLst>
                            <p:childTnLst>
                              <p:par>
                                <p:cTn id="21" presetID="1" presetClass="entr" presetSubtype="0" fill="hold" nodeType="afterEffect">
                                  <p:stCondLst>
                                    <p:cond delay="0"/>
                                  </p:stCondLst>
                                  <p:childTnLst>
                                    <p:set>
                                      <p:cBhvr>
                                        <p:cTn id="22" dur="1" fill="hold">
                                          <p:stCondLst>
                                            <p:cond delay="499"/>
                                          </p:stCondLst>
                                        </p:cTn>
                                        <p:tgtEl>
                                          <p:spTgt spid="6656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6560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2" grpId="0" uiExpand="1"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457200" y="549275"/>
            <a:ext cx="8229600" cy="792163"/>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Identifying factors</a:t>
            </a:r>
          </a:p>
        </p:txBody>
      </p:sp>
      <p:sp>
        <p:nvSpPr>
          <p:cNvPr id="3072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81021407-7C70-4BF6-BB2B-694EE1A2834A}" type="slidenum">
              <a:rPr lang="en-AU" altLang="en-US" sz="1400" b="1" baseline="0" smtClean="0">
                <a:latin typeface="Trebuchet MS" pitchFamily="34" charset="0"/>
                <a:cs typeface="Arial" pitchFamily="34" charset="0"/>
              </a:rPr>
              <a:pPr/>
              <a:t>14</a:t>
            </a:fld>
            <a:endParaRPr lang="en-AU" altLang="en-US" sz="1400" b="1" baseline="0" dirty="0">
              <a:latin typeface="Trebuchet MS" pitchFamily="34" charset="0"/>
              <a:cs typeface="Arial" pitchFamily="34"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828" y="1916832"/>
            <a:ext cx="7668344" cy="19942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457200" y="687388"/>
            <a:ext cx="8229600" cy="884237"/>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1 – Consistency of fills from a container filling machine </a:t>
            </a:r>
            <a:br>
              <a:rPr altLang="en-US" sz="3600" cap="none" dirty="0">
                <a:solidFill>
                  <a:srgbClr val="EA0088"/>
                </a:solidFill>
                <a:latin typeface="Trebuchet MS" pitchFamily="34" charset="0"/>
                <a:ea typeface="MS PGothic" pitchFamily="34" charset="-128"/>
                <a:cs typeface="Arial" pitchFamily="34" charset="0"/>
              </a:rPr>
            </a:br>
            <a:r>
              <a:rPr altLang="en-US" sz="2400" i="1" cap="none" dirty="0">
                <a:solidFill>
                  <a:srgbClr val="EA0088"/>
                </a:solidFill>
                <a:latin typeface="Trebuchet MS" pitchFamily="34" charset="0"/>
                <a:ea typeface="MS PGothic" pitchFamily="34" charset="-128"/>
                <a:cs typeface="Arial" pitchFamily="34" charset="0"/>
              </a:rPr>
              <a:t>(Example </a:t>
            </a:r>
            <a:r>
              <a:rPr lang="en-AU" altLang="en-US" sz="2400" i="1" cap="none" dirty="0">
                <a:solidFill>
                  <a:srgbClr val="EA0088"/>
                </a:solidFill>
                <a:latin typeface="Trebuchet MS" pitchFamily="34" charset="0"/>
                <a:ea typeface="MS PGothic" pitchFamily="34" charset="-128"/>
                <a:cs typeface="Arial" pitchFamily="34" charset="0"/>
              </a:rPr>
              <a:t>14.</a:t>
            </a:r>
            <a:r>
              <a:rPr altLang="en-US" sz="2400" i="1" cap="none" dirty="0">
                <a:solidFill>
                  <a:srgbClr val="EA0088"/>
                </a:solidFill>
                <a:latin typeface="Trebuchet MS" pitchFamily="34" charset="0"/>
                <a:ea typeface="MS PGothic" pitchFamily="34" charset="-128"/>
                <a:cs typeface="Arial" pitchFamily="34" charset="0"/>
              </a:rPr>
              <a:t>2, p577)</a:t>
            </a:r>
          </a:p>
        </p:txBody>
      </p:sp>
      <p:sp>
        <p:nvSpPr>
          <p:cNvPr id="26626" name="Rectangle 2"/>
          <p:cNvSpPr>
            <a:spLocks noGrp="1" noChangeArrowheads="1"/>
          </p:cNvSpPr>
          <p:nvPr>
            <p:ph idx="1"/>
          </p:nvPr>
        </p:nvSpPr>
        <p:spPr>
          <a:xfrm>
            <a:off x="539750" y="2084388"/>
            <a:ext cx="8281988" cy="4297362"/>
          </a:xfrm>
        </p:spPr>
        <p:txBody>
          <a:bodyPr/>
          <a:lstStyle/>
          <a:p>
            <a:pPr marL="0" lvl="1" indent="0" algn="just" eaLnBrk="1" hangingPunct="1">
              <a:spcAft>
                <a:spcPts val="1200"/>
              </a:spcAft>
              <a:buClr>
                <a:schemeClr val="tx1"/>
              </a:buClr>
              <a:buNone/>
              <a:defRPr/>
            </a:pPr>
            <a:r>
              <a:rPr lang="en-US" altLang="en-US" sz="2400" dirty="0">
                <a:solidFill>
                  <a:schemeClr val="accent1"/>
                </a:solidFill>
                <a:latin typeface="Trebuchet MS" pitchFamily="34" charset="0"/>
              </a:rPr>
              <a:t>XM14-02 </a:t>
            </a:r>
            <a:r>
              <a:rPr lang="en-US" altLang="en-US" sz="2400" dirty="0">
                <a:latin typeface="Trebuchet MS" pitchFamily="34" charset="0"/>
              </a:rPr>
              <a:t>A container-filling machine is believed to fill 1-litre containers so consistently that the variance of the filling will be less than 1 cc (0.001 </a:t>
            </a:r>
            <a:r>
              <a:rPr lang="en-US" altLang="en-US" sz="2400" dirty="0" err="1">
                <a:latin typeface="Trebuchet MS" pitchFamily="34" charset="0"/>
              </a:rPr>
              <a:t>litre</a:t>
            </a:r>
            <a:r>
              <a:rPr lang="en-US" altLang="en-US" sz="2400" dirty="0">
                <a:latin typeface="Trebuchet MS" pitchFamily="34" charset="0"/>
              </a:rPr>
              <a:t>). A random sample of 25 1-litre fills was taken and the results recorded.</a:t>
            </a:r>
          </a:p>
          <a:p>
            <a:pPr marL="457200" lvl="1" indent="-457200" algn="just" eaLnBrk="1" hangingPunct="1">
              <a:spcAft>
                <a:spcPts val="600"/>
              </a:spcAft>
              <a:buClr>
                <a:schemeClr val="tx1"/>
              </a:buClr>
              <a:buFont typeface="+mj-lt"/>
              <a:buAutoNum type="alphaLcPeriod"/>
              <a:defRPr/>
            </a:pPr>
            <a:r>
              <a:rPr lang="en-US" altLang="en-US" sz="2400" dirty="0">
                <a:latin typeface="Trebuchet MS" pitchFamily="34" charset="0"/>
              </a:rPr>
              <a:t>Construct a 95% confidence interval for the population variance </a:t>
            </a:r>
            <a:r>
              <a:rPr lang="en-US" altLang="en-US" sz="2400" dirty="0">
                <a:latin typeface="Trebuchet MS" pitchFamily="34" charset="0"/>
                <a:sym typeface="Symbol" pitchFamily="18" charset="2"/>
              </a:rPr>
              <a:t></a:t>
            </a:r>
            <a:r>
              <a:rPr lang="en-US" altLang="en-US" sz="2400" baseline="30000" dirty="0">
                <a:latin typeface="Trebuchet MS" pitchFamily="34" charset="0"/>
                <a:sym typeface="Symbol" pitchFamily="18" charset="2"/>
              </a:rPr>
              <a:t>2</a:t>
            </a:r>
            <a:r>
              <a:rPr lang="en-US" altLang="en-US" sz="2400" dirty="0">
                <a:latin typeface="Trebuchet MS" pitchFamily="34" charset="0"/>
                <a:sym typeface="Symbol" pitchFamily="18" charset="2"/>
              </a:rPr>
              <a:t>.</a:t>
            </a:r>
            <a:endParaRPr lang="en-US" altLang="en-US" sz="2400" dirty="0">
              <a:latin typeface="Trebuchet MS" pitchFamily="34" charset="0"/>
            </a:endParaRPr>
          </a:p>
          <a:p>
            <a:pPr marL="457200" lvl="1" indent="-457200" algn="just" eaLnBrk="1" hangingPunct="1">
              <a:spcAft>
                <a:spcPts val="1200"/>
              </a:spcAft>
              <a:buClr>
                <a:schemeClr val="tx1"/>
              </a:buClr>
              <a:buFont typeface="+mj-lt"/>
              <a:buAutoNum type="alphaLcPeriod"/>
              <a:defRPr/>
            </a:pPr>
            <a:r>
              <a:rPr lang="en-US" altLang="en-US" sz="2400" dirty="0">
                <a:latin typeface="Trebuchet MS" pitchFamily="34" charset="0"/>
              </a:rPr>
              <a:t>Do these data support the belief that the variance is less than 1cc at a 5% significance level?</a:t>
            </a:r>
          </a:p>
        </p:txBody>
      </p:sp>
      <p:sp>
        <p:nvSpPr>
          <p:cNvPr id="3174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E59E73C3-B56F-4031-BD90-A2EDDD2BA34C}" type="slidenum">
              <a:rPr lang="en-AU" altLang="en-US" sz="1400" b="1" baseline="0" smtClean="0">
                <a:latin typeface="Trebuchet MS" pitchFamily="34" charset="0"/>
                <a:cs typeface="Arial" pitchFamily="34" charset="0"/>
              </a:rPr>
              <a:pPr/>
              <a:t>15</a:t>
            </a:fld>
            <a:endParaRPr lang="en-AU" altLang="en-US" sz="1400" b="1" baseline="0" dirty="0">
              <a:latin typeface="Trebuchet MS"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idx="1"/>
          </p:nvPr>
        </p:nvSpPr>
        <p:spPr>
          <a:xfrm>
            <a:off x="463550" y="1196975"/>
            <a:ext cx="8001000" cy="4297363"/>
          </a:xfrm>
        </p:spPr>
        <p:txBody>
          <a:bodyPr/>
          <a:lstStyle/>
          <a:p>
            <a:pPr marL="0" lvl="1" indent="0" algn="just" eaLnBrk="1" hangingPunct="1">
              <a:spcAft>
                <a:spcPts val="600"/>
              </a:spcAft>
              <a:buClr>
                <a:schemeClr val="tx1"/>
              </a:buClr>
              <a:buFont typeface="Arial" pitchFamily="34" charset="0"/>
              <a:buNone/>
              <a:defRPr/>
            </a:pPr>
            <a:r>
              <a:rPr lang="en-US" altLang="en-US" sz="2200" b="1" dirty="0">
                <a:solidFill>
                  <a:schemeClr val="accent1"/>
                </a:solidFill>
                <a:latin typeface="Trebuchet MS" pitchFamily="34" charset="0"/>
              </a:rPr>
              <a:t>Identifying the technique</a:t>
            </a:r>
          </a:p>
          <a:p>
            <a:pPr marL="711200" lvl="1" indent="-711200" algn="just" eaLnBrk="1" hangingPunct="1">
              <a:spcAft>
                <a:spcPts val="600"/>
              </a:spcAft>
              <a:buClr>
                <a:schemeClr val="tx1"/>
              </a:buClr>
              <a:buFont typeface="Arial" pitchFamily="34" charset="0"/>
              <a:buNone/>
              <a:defRPr/>
            </a:pPr>
            <a:r>
              <a:rPr lang="en-US" altLang="en-US" sz="2200" dirty="0">
                <a:solidFill>
                  <a:schemeClr val="tx1">
                    <a:lumMod val="75000"/>
                    <a:lumOff val="25000"/>
                  </a:schemeClr>
                </a:solidFill>
                <a:latin typeface="Trebuchet MS" pitchFamily="34" charset="0"/>
              </a:rPr>
              <a:t>Problem objective</a:t>
            </a:r>
            <a:r>
              <a:rPr lang="en-US" altLang="en-US" sz="2200" dirty="0">
                <a:latin typeface="Trebuchet MS" pitchFamily="34" charset="0"/>
              </a:rPr>
              <a:t>: To describe the population of 1-litre fills from a filling machine.</a:t>
            </a:r>
          </a:p>
          <a:p>
            <a:pPr marL="711200" lvl="1" indent="-711200" algn="just" eaLnBrk="1" hangingPunct="1">
              <a:spcAft>
                <a:spcPts val="600"/>
              </a:spcAft>
              <a:buClr>
                <a:schemeClr val="tx1"/>
              </a:buClr>
              <a:buFont typeface="Arial" pitchFamily="34" charset="0"/>
              <a:buNone/>
              <a:defRPr/>
            </a:pPr>
            <a:r>
              <a:rPr lang="en-US" altLang="en-US" sz="2200" dirty="0">
                <a:solidFill>
                  <a:schemeClr val="tx1">
                    <a:lumMod val="75000"/>
                    <a:lumOff val="25000"/>
                  </a:schemeClr>
                </a:solidFill>
                <a:latin typeface="Trebuchet MS" pitchFamily="34" charset="0"/>
              </a:rPr>
              <a:t>Data type</a:t>
            </a:r>
            <a:r>
              <a:rPr lang="en-US" altLang="en-US" sz="2200" dirty="0">
                <a:latin typeface="Trebuchet MS" pitchFamily="34" charset="0"/>
              </a:rPr>
              <a:t>: The data are </a:t>
            </a:r>
            <a:r>
              <a:rPr lang="en-US" altLang="en-US" sz="2200" dirty="0">
                <a:solidFill>
                  <a:srgbClr val="00B050"/>
                </a:solidFill>
                <a:latin typeface="Trebuchet MS" pitchFamily="34" charset="0"/>
              </a:rPr>
              <a:t>numerical</a:t>
            </a:r>
            <a:r>
              <a:rPr lang="en-US" altLang="en-US" sz="2200" dirty="0">
                <a:latin typeface="Trebuchet MS" pitchFamily="34" charset="0"/>
              </a:rPr>
              <a:t> </a:t>
            </a:r>
          </a:p>
          <a:p>
            <a:pPr marL="711200" lvl="1" indent="-711200" algn="just" eaLnBrk="1" hangingPunct="1">
              <a:spcAft>
                <a:spcPts val="600"/>
              </a:spcAft>
              <a:buClr>
                <a:schemeClr val="tx1"/>
              </a:buClr>
              <a:buFont typeface="Arial" pitchFamily="34" charset="0"/>
              <a:buNone/>
              <a:defRPr/>
            </a:pPr>
            <a:r>
              <a:rPr lang="en-US" altLang="en-US" sz="2200" dirty="0">
                <a:latin typeface="Trebuchet MS" pitchFamily="34" charset="0"/>
              </a:rPr>
              <a:t>Parameter of interest: </a:t>
            </a:r>
            <a:r>
              <a:rPr lang="en-US" altLang="en-US" sz="2200" dirty="0">
                <a:solidFill>
                  <a:srgbClr val="00B050"/>
                </a:solidFill>
                <a:latin typeface="Trebuchet MS" pitchFamily="34" charset="0"/>
              </a:rPr>
              <a:t>Variability of the fills </a:t>
            </a:r>
            <a:r>
              <a:rPr lang="en-US" altLang="en-US" sz="2200" dirty="0">
                <a:solidFill>
                  <a:srgbClr val="00B050"/>
                </a:solidFill>
                <a:latin typeface="Trebuchet MS" pitchFamily="34" charset="0"/>
                <a:sym typeface="Symbol" pitchFamily="18" charset="2"/>
              </a:rPr>
              <a:t></a:t>
            </a:r>
            <a:r>
              <a:rPr lang="en-US" altLang="en-US" sz="2200" baseline="30000" dirty="0">
                <a:solidFill>
                  <a:srgbClr val="00B050"/>
                </a:solidFill>
                <a:latin typeface="Trebuchet MS" pitchFamily="34" charset="0"/>
                <a:sym typeface="Symbol" pitchFamily="18" charset="2"/>
              </a:rPr>
              <a:t>2</a:t>
            </a:r>
            <a:r>
              <a:rPr lang="en-US" altLang="en-US" sz="2200" dirty="0">
                <a:latin typeface="Trebuchet MS" pitchFamily="34" charset="0"/>
              </a:rPr>
              <a:t>.</a:t>
            </a:r>
          </a:p>
          <a:p>
            <a:pPr marL="711200" lvl="1" indent="-711200" algn="just" eaLnBrk="1" hangingPunct="1">
              <a:spcAft>
                <a:spcPts val="600"/>
              </a:spcAft>
              <a:buClr>
                <a:schemeClr val="tx1"/>
              </a:buClr>
              <a:buFont typeface="Arial" pitchFamily="34" charset="0"/>
              <a:buNone/>
              <a:defRPr/>
            </a:pPr>
            <a:r>
              <a:rPr lang="en-US" altLang="en-US" sz="2200" dirty="0">
                <a:latin typeface="Trebuchet MS" pitchFamily="34" charset="0"/>
              </a:rPr>
              <a:t>Assume that the population is </a:t>
            </a:r>
            <a:r>
              <a:rPr lang="en-US" altLang="en-US" sz="2200" dirty="0">
                <a:solidFill>
                  <a:srgbClr val="00B050"/>
                </a:solidFill>
                <a:latin typeface="Trebuchet MS" pitchFamily="34" charset="0"/>
              </a:rPr>
              <a:t>normally distributed</a:t>
            </a:r>
            <a:r>
              <a:rPr lang="en-US" altLang="en-US" sz="2200" dirty="0">
                <a:latin typeface="Trebuchet MS" pitchFamily="34" charset="0"/>
              </a:rPr>
              <a:t>.</a:t>
            </a:r>
          </a:p>
          <a:p>
            <a:pPr marL="711200" lvl="1" indent="-711200" algn="just" eaLnBrk="1" hangingPunct="1">
              <a:spcAft>
                <a:spcPts val="600"/>
              </a:spcAft>
              <a:buClr>
                <a:schemeClr val="tx1"/>
              </a:buClr>
              <a:buFont typeface="Arial" pitchFamily="34" charset="0"/>
              <a:buNone/>
              <a:defRPr/>
            </a:pPr>
            <a:r>
              <a:rPr lang="en-US" altLang="en-US" sz="2200" dirty="0">
                <a:latin typeface="Trebuchet MS" pitchFamily="34" charset="0"/>
              </a:rPr>
              <a:t>The (1-</a:t>
            </a:r>
            <a:r>
              <a:rPr lang="en-US" altLang="en-US" sz="2200" dirty="0">
                <a:latin typeface="Trebuchet MS" pitchFamily="34" charset="0"/>
                <a:sym typeface="Symbol"/>
              </a:rPr>
              <a:t>)100% </a:t>
            </a:r>
            <a:r>
              <a:rPr lang="en-US" altLang="en-US" sz="2200" dirty="0">
                <a:solidFill>
                  <a:schemeClr val="tx1">
                    <a:lumMod val="75000"/>
                    <a:lumOff val="25000"/>
                  </a:schemeClr>
                </a:solidFill>
                <a:latin typeface="Trebuchet MS" pitchFamily="34" charset="0"/>
              </a:rPr>
              <a:t>confidence interval for σ</a:t>
            </a:r>
            <a:r>
              <a:rPr lang="en-US" altLang="en-US" sz="2200" baseline="30000" dirty="0">
                <a:solidFill>
                  <a:schemeClr val="tx1">
                    <a:lumMod val="75000"/>
                    <a:lumOff val="25000"/>
                  </a:schemeClr>
                </a:solidFill>
                <a:latin typeface="Trebuchet MS" pitchFamily="34" charset="0"/>
              </a:rPr>
              <a:t>2</a:t>
            </a:r>
            <a:r>
              <a:rPr lang="en-US" altLang="en-US" sz="2200" dirty="0">
                <a:solidFill>
                  <a:schemeClr val="tx1">
                    <a:lumMod val="75000"/>
                    <a:lumOff val="25000"/>
                  </a:schemeClr>
                </a:solidFill>
                <a:latin typeface="Trebuchet MS" pitchFamily="34" charset="0"/>
              </a:rPr>
              <a:t> </a:t>
            </a:r>
            <a:r>
              <a:rPr lang="en-US" altLang="en-US" sz="2200" dirty="0">
                <a:latin typeface="Trebuchet MS" pitchFamily="34" charset="0"/>
              </a:rPr>
              <a:t>is</a:t>
            </a:r>
          </a:p>
        </p:txBody>
      </p:sp>
      <p:graphicFrame>
        <p:nvGraphicFramePr>
          <p:cNvPr id="667651" name="Object 3"/>
          <p:cNvGraphicFramePr>
            <a:graphicFrameLocks noChangeAspect="1"/>
          </p:cNvGraphicFramePr>
          <p:nvPr/>
        </p:nvGraphicFramePr>
        <p:xfrm>
          <a:off x="1258888" y="4641850"/>
          <a:ext cx="5545137" cy="925513"/>
        </p:xfrm>
        <a:graphic>
          <a:graphicData uri="http://schemas.openxmlformats.org/presentationml/2006/ole">
            <mc:AlternateContent xmlns:mc="http://schemas.openxmlformats.org/markup-compatibility/2006">
              <mc:Choice xmlns:v="urn:schemas-microsoft-com:vml" Requires="v">
                <p:oleObj spid="_x0000_s7202" name="Equation" r:id="rId4" imgW="2730500" imgH="457200" progId="Equation.DSMT4">
                  <p:embed/>
                </p:oleObj>
              </mc:Choice>
              <mc:Fallback>
                <p:oleObj name="Equation" r:id="rId4" imgW="2730500" imgH="457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4641850"/>
                        <a:ext cx="5545137" cy="925513"/>
                      </a:xfrm>
                      <a:prstGeom prst="rect">
                        <a:avLst/>
                      </a:prstGeom>
                      <a:solidFill>
                        <a:srgbClr val="EEE0F1"/>
                      </a:solidFill>
                      <a:ln w="9525">
                        <a:solidFill>
                          <a:schemeClr val="tx1"/>
                        </a:solidFill>
                        <a:miter lim="800000"/>
                        <a:headEnd/>
                        <a:tailEnd/>
                      </a:ln>
                      <a:effectLst>
                        <a:outerShdw dist="107763" dir="18900000" algn="ctr" rotWithShape="0">
                          <a:schemeClr val="accent2">
                            <a:alpha val="74997"/>
                          </a:schemeClr>
                        </a:outerShdw>
                      </a:effectLst>
                    </p:spPr>
                  </p:pic>
                </p:oleObj>
              </mc:Fallback>
            </mc:AlternateContent>
          </a:graphicData>
        </a:graphic>
      </p:graphicFrame>
      <p:sp>
        <p:nvSpPr>
          <p:cNvPr id="7172" name="Title 1"/>
          <p:cNvSpPr>
            <a:spLocks noGrp="1"/>
          </p:cNvSpPr>
          <p:nvPr>
            <p:ph type="title"/>
          </p:nvPr>
        </p:nvSpPr>
        <p:spPr bwMode="auto">
          <a:xfrm>
            <a:off x="457200" y="260350"/>
            <a:ext cx="8229600" cy="720725"/>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Example 1(a) – Solution</a:t>
            </a:r>
            <a:endParaRPr altLang="en-US" sz="3200" i="1" cap="none">
              <a:solidFill>
                <a:srgbClr val="EA0088"/>
              </a:solidFill>
              <a:latin typeface="Trebuchet MS" pitchFamily="34" charset="0"/>
              <a:ea typeface="MS PGothic" pitchFamily="34" charset="-128"/>
              <a:cs typeface="Arial" pitchFamily="34" charset="0"/>
            </a:endParaRPr>
          </a:p>
        </p:txBody>
      </p:sp>
      <p:sp>
        <p:nvSpPr>
          <p:cNvPr id="717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39B5C119-9793-43E9-9BBC-364D64358F05}" type="slidenum">
              <a:rPr lang="en-AU" altLang="en-US" sz="1400" b="1" baseline="0" smtClean="0">
                <a:latin typeface="Trebuchet MS" pitchFamily="34" charset="0"/>
                <a:cs typeface="Arial" pitchFamily="34" charset="0"/>
              </a:rPr>
              <a:pPr/>
              <a:t>16</a:t>
            </a:fld>
            <a:endParaRPr lang="en-AU" altLang="en-US" sz="1400" b="1" baseline="0" dirty="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67651"/>
                                        </p:tgtEl>
                                        <p:attrNameLst>
                                          <p:attrName>style.visibility</p:attrName>
                                        </p:attrNameLst>
                                      </p:cBhvr>
                                      <p:to>
                                        <p:strVal val="visible"/>
                                      </p:to>
                                    </p:set>
                                    <p:animEffect transition="in" filter="dissolve">
                                      <p:cBhvr>
                                        <p:cTn id="7" dur="500"/>
                                        <p:tgtEl>
                                          <p:spTgt spid="66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Title 1"/>
          <p:cNvSpPr>
            <a:spLocks noGrp="1"/>
          </p:cNvSpPr>
          <p:nvPr>
            <p:ph type="title"/>
          </p:nvPr>
        </p:nvSpPr>
        <p:spPr bwMode="auto">
          <a:xfrm>
            <a:off x="395288" y="260350"/>
            <a:ext cx="8229600" cy="884238"/>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Example 1(a) – Solution</a:t>
            </a:r>
            <a:endParaRPr altLang="en-US" sz="3200" i="1" cap="none">
              <a:solidFill>
                <a:srgbClr val="EA0088"/>
              </a:solidFill>
              <a:latin typeface="Trebuchet MS" pitchFamily="34" charset="0"/>
              <a:ea typeface="MS PGothic" pitchFamily="34" charset="-128"/>
              <a:cs typeface="Arial" pitchFamily="34" charset="0"/>
            </a:endParaRPr>
          </a:p>
        </p:txBody>
      </p:sp>
      <p:sp>
        <p:nvSpPr>
          <p:cNvPr id="668674" name="Rectangle 2"/>
          <p:cNvSpPr>
            <a:spLocks noGrp="1" noChangeArrowheads="1"/>
          </p:cNvSpPr>
          <p:nvPr>
            <p:ph idx="1"/>
          </p:nvPr>
        </p:nvSpPr>
        <p:spPr>
          <a:xfrm>
            <a:off x="469900" y="1125538"/>
            <a:ext cx="8001000" cy="4297362"/>
          </a:xfrm>
        </p:spPr>
        <p:txBody>
          <a:bodyPr/>
          <a:lstStyle/>
          <a:p>
            <a:pPr marL="0" lvl="1" indent="0" eaLnBrk="1" hangingPunct="1">
              <a:buClr>
                <a:schemeClr val="tx1"/>
              </a:buClr>
              <a:buFont typeface="Arial" pitchFamily="34" charset="0"/>
              <a:buNone/>
              <a:defRPr/>
            </a:pPr>
            <a:r>
              <a:rPr lang="en-US" altLang="en-US" sz="2400" b="1" dirty="0">
                <a:solidFill>
                  <a:schemeClr val="accent1"/>
                </a:solidFill>
                <a:latin typeface="Trebuchet MS" pitchFamily="34" charset="0"/>
                <a:cs typeface="Arial" pitchFamily="34" charset="0"/>
              </a:rPr>
              <a:t>Solving manually</a:t>
            </a:r>
          </a:p>
          <a:p>
            <a:pPr marL="0" lvl="1" indent="0" eaLnBrk="1" hangingPunct="1">
              <a:spcAft>
                <a:spcPts val="1200"/>
              </a:spcAft>
              <a:buClr>
                <a:schemeClr val="tx1"/>
              </a:buClr>
              <a:buFont typeface="Arial" pitchFamily="34" charset="0"/>
              <a:buNone/>
              <a:defRPr/>
            </a:pPr>
            <a:r>
              <a:rPr lang="en-US" altLang="en-US" sz="2200" dirty="0">
                <a:latin typeface="Trebuchet MS" pitchFamily="34" charset="0"/>
                <a:cs typeface="Arial" pitchFamily="34" charset="0"/>
              </a:rPr>
              <a:t>Note that (n – 1)s</a:t>
            </a:r>
            <a:r>
              <a:rPr lang="en-US" altLang="en-US" sz="2200" baseline="30000" dirty="0">
                <a:latin typeface="Trebuchet MS" pitchFamily="34" charset="0"/>
                <a:cs typeface="Arial" pitchFamily="34" charset="0"/>
              </a:rPr>
              <a:t>2</a:t>
            </a:r>
            <a:r>
              <a:rPr lang="en-US" altLang="en-US" sz="2200" dirty="0">
                <a:latin typeface="Trebuchet MS" pitchFamily="34" charset="0"/>
                <a:cs typeface="Arial" pitchFamily="34" charset="0"/>
              </a:rPr>
              <a:t> = </a:t>
            </a:r>
            <a:r>
              <a:rPr lang="en-US" altLang="en-US" sz="2200" dirty="0">
                <a:latin typeface="Symbol" pitchFamily="18" charset="2"/>
                <a:cs typeface="Arial" pitchFamily="34" charset="0"/>
              </a:rPr>
              <a:t>S</a:t>
            </a:r>
            <a:r>
              <a:rPr lang="en-US" altLang="en-US" sz="2200" dirty="0">
                <a:latin typeface="Verdana" pitchFamily="34" charset="0"/>
                <a:cs typeface="Arial" pitchFamily="34" charset="0"/>
              </a:rPr>
              <a:t>x</a:t>
            </a:r>
            <a:r>
              <a:rPr lang="en-US" altLang="en-US" sz="2200" baseline="-25000" dirty="0">
                <a:latin typeface="Verdana" pitchFamily="34" charset="0"/>
                <a:cs typeface="Arial" pitchFamily="34" charset="0"/>
              </a:rPr>
              <a:t>i</a:t>
            </a:r>
            <a:r>
              <a:rPr lang="en-US" altLang="en-US" sz="2200" baseline="30000" dirty="0">
                <a:latin typeface="Verdana" pitchFamily="34" charset="0"/>
                <a:cs typeface="Arial" pitchFamily="34" charset="0"/>
              </a:rPr>
              <a:t>2</a:t>
            </a:r>
            <a:r>
              <a:rPr lang="en-US" altLang="en-US" sz="2200" dirty="0">
                <a:latin typeface="Verdana" pitchFamily="34" charset="0"/>
                <a:cs typeface="Arial" pitchFamily="34" charset="0"/>
              </a:rPr>
              <a:t> – (</a:t>
            </a:r>
            <a:r>
              <a:rPr lang="en-US" altLang="en-US" sz="2200" dirty="0" err="1">
                <a:latin typeface="Symbol" pitchFamily="18" charset="2"/>
                <a:cs typeface="Arial" pitchFamily="34" charset="0"/>
              </a:rPr>
              <a:t>S</a:t>
            </a:r>
            <a:r>
              <a:rPr lang="en-US" altLang="en-US" sz="2200" dirty="0" err="1">
                <a:latin typeface="Verdana" pitchFamily="34" charset="0"/>
                <a:cs typeface="Arial" pitchFamily="34" charset="0"/>
              </a:rPr>
              <a:t>x</a:t>
            </a:r>
            <a:r>
              <a:rPr lang="en-US" altLang="en-US" sz="2200" baseline="-25000" dirty="0" err="1">
                <a:latin typeface="Verdana" pitchFamily="34" charset="0"/>
                <a:cs typeface="Arial" pitchFamily="34" charset="0"/>
              </a:rPr>
              <a:t>i</a:t>
            </a:r>
            <a:r>
              <a:rPr lang="en-US" altLang="en-US" sz="2200" dirty="0">
                <a:latin typeface="Verdana" pitchFamily="34" charset="0"/>
                <a:cs typeface="Arial" pitchFamily="34" charset="0"/>
              </a:rPr>
              <a:t>)</a:t>
            </a:r>
            <a:r>
              <a:rPr lang="en-US" altLang="en-US" sz="2200" baseline="30000" dirty="0">
                <a:latin typeface="Verdana" pitchFamily="34" charset="0"/>
                <a:cs typeface="Arial" pitchFamily="34" charset="0"/>
              </a:rPr>
              <a:t>2</a:t>
            </a:r>
            <a:r>
              <a:rPr lang="en-US" altLang="en-US" sz="2200" dirty="0">
                <a:latin typeface="Verdana" pitchFamily="34" charset="0"/>
                <a:cs typeface="Arial" pitchFamily="34" charset="0"/>
              </a:rPr>
              <a:t>/n </a:t>
            </a:r>
          </a:p>
          <a:p>
            <a:pPr marL="0" lvl="1" indent="0" algn="just" eaLnBrk="1" hangingPunct="1">
              <a:spcAft>
                <a:spcPts val="1200"/>
              </a:spcAft>
              <a:buClr>
                <a:schemeClr val="tx1"/>
              </a:buClr>
              <a:buFont typeface="Arial" pitchFamily="34" charset="0"/>
              <a:buNone/>
              <a:defRPr/>
            </a:pPr>
            <a:r>
              <a:rPr lang="en-US" altLang="en-US" sz="2200" dirty="0">
                <a:latin typeface="Trebuchet MS" pitchFamily="34" charset="0"/>
                <a:cs typeface="Arial" pitchFamily="34" charset="0"/>
              </a:rPr>
              <a:t>From the sample (data is presented in units of cc-1000 to avoid rounding) we can calculate </a:t>
            </a:r>
          </a:p>
          <a:p>
            <a:pPr marL="0" lvl="1" indent="0" algn="just" eaLnBrk="1" hangingPunct="1">
              <a:spcAft>
                <a:spcPts val="1200"/>
              </a:spcAft>
              <a:buClr>
                <a:schemeClr val="tx1"/>
              </a:buClr>
              <a:buFont typeface="Arial" pitchFamily="34" charset="0"/>
              <a:buNone/>
              <a:defRPr/>
            </a:pPr>
            <a:r>
              <a:rPr lang="en-US" altLang="en-US" sz="2200" dirty="0">
                <a:latin typeface="Trebuchet MS" pitchFamily="34" charset="0"/>
                <a:cs typeface="Arial" pitchFamily="34" charset="0"/>
              </a:rPr>
              <a:t>		</a:t>
            </a:r>
            <a:r>
              <a:rPr lang="en-US" altLang="en-US" sz="2200" dirty="0" err="1">
                <a:latin typeface="Symbol" pitchFamily="18" charset="2"/>
                <a:cs typeface="Arial" pitchFamily="34" charset="0"/>
              </a:rPr>
              <a:t>S</a:t>
            </a:r>
            <a:r>
              <a:rPr lang="en-US" altLang="en-US" sz="2200" dirty="0" err="1">
                <a:latin typeface="Verdana" pitchFamily="34" charset="0"/>
                <a:cs typeface="Arial" pitchFamily="34" charset="0"/>
              </a:rPr>
              <a:t>x</a:t>
            </a:r>
            <a:r>
              <a:rPr lang="en-US" altLang="en-US" sz="2200" baseline="-25000" dirty="0" err="1">
                <a:latin typeface="Verdana" pitchFamily="34" charset="0"/>
                <a:cs typeface="Arial" pitchFamily="34" charset="0"/>
              </a:rPr>
              <a:t>i</a:t>
            </a:r>
            <a:r>
              <a:rPr lang="en-US" altLang="en-US" sz="2200" dirty="0">
                <a:latin typeface="Verdana" pitchFamily="34" charset="0"/>
                <a:cs typeface="Arial" pitchFamily="34" charset="0"/>
              </a:rPr>
              <a:t> </a:t>
            </a:r>
            <a:r>
              <a:rPr lang="en-US" altLang="en-US" sz="2200" dirty="0">
                <a:latin typeface="Trebuchet MS" pitchFamily="34" charset="0"/>
                <a:cs typeface="Arial" pitchFamily="34" charset="0"/>
              </a:rPr>
              <a:t>= 24,996.4 and</a:t>
            </a:r>
            <a:r>
              <a:rPr lang="en-US" altLang="en-US" sz="2200" dirty="0">
                <a:latin typeface="Verdana" pitchFamily="34" charset="0"/>
                <a:cs typeface="Arial" pitchFamily="34" charset="0"/>
              </a:rPr>
              <a:t> </a:t>
            </a:r>
            <a:r>
              <a:rPr lang="en-US" altLang="en-US" sz="2200" dirty="0">
                <a:latin typeface="Symbol" pitchFamily="18" charset="2"/>
                <a:cs typeface="Arial" pitchFamily="34" charset="0"/>
              </a:rPr>
              <a:t>S</a:t>
            </a:r>
            <a:r>
              <a:rPr lang="en-US" altLang="en-US" sz="2200" dirty="0">
                <a:latin typeface="Verdana" pitchFamily="34" charset="0"/>
                <a:cs typeface="Arial" pitchFamily="34" charset="0"/>
              </a:rPr>
              <a:t>x</a:t>
            </a:r>
            <a:r>
              <a:rPr lang="en-US" altLang="en-US" sz="2200" baseline="-25000" dirty="0">
                <a:latin typeface="Verdana" pitchFamily="34" charset="0"/>
                <a:cs typeface="Arial" pitchFamily="34" charset="0"/>
              </a:rPr>
              <a:t>i</a:t>
            </a:r>
            <a:r>
              <a:rPr lang="en-US" altLang="en-US" sz="2200" baseline="30000" dirty="0">
                <a:latin typeface="Verdana" pitchFamily="34" charset="0"/>
                <a:cs typeface="Arial" pitchFamily="34" charset="0"/>
              </a:rPr>
              <a:t>2</a:t>
            </a:r>
            <a:r>
              <a:rPr lang="en-US" altLang="en-US" sz="2200" dirty="0">
                <a:latin typeface="Verdana" pitchFamily="34" charset="0"/>
                <a:cs typeface="Arial" pitchFamily="34" charset="0"/>
              </a:rPr>
              <a:t> </a:t>
            </a:r>
            <a:r>
              <a:rPr lang="en-US" altLang="en-US" sz="2200" dirty="0">
                <a:latin typeface="Trebuchet MS" pitchFamily="34" charset="0"/>
                <a:cs typeface="Arial" pitchFamily="34" charset="0"/>
              </a:rPr>
              <a:t>= 24,992,821.3, n=25.</a:t>
            </a:r>
          </a:p>
          <a:p>
            <a:pPr marL="0" lvl="1" indent="0" eaLnBrk="1" hangingPunct="1">
              <a:spcAft>
                <a:spcPts val="1200"/>
              </a:spcAft>
              <a:buClr>
                <a:schemeClr val="tx1"/>
              </a:buClr>
              <a:buFont typeface="Arial" pitchFamily="34" charset="0"/>
              <a:buNone/>
              <a:defRPr/>
            </a:pPr>
            <a:r>
              <a:rPr lang="en-US" altLang="en-US" sz="2200" dirty="0">
                <a:latin typeface="Trebuchet MS" pitchFamily="34" charset="0"/>
                <a:cs typeface="Arial" pitchFamily="34" charset="0"/>
              </a:rPr>
              <a:t>Then (n – 1)s</a:t>
            </a:r>
            <a:r>
              <a:rPr lang="en-US" altLang="en-US" sz="2200" baseline="30000" dirty="0">
                <a:latin typeface="Trebuchet MS" pitchFamily="34" charset="0"/>
                <a:cs typeface="Arial" pitchFamily="34" charset="0"/>
              </a:rPr>
              <a:t>2</a:t>
            </a:r>
            <a:r>
              <a:rPr lang="en-US" altLang="en-US" sz="2200" dirty="0">
                <a:latin typeface="Trebuchet MS" pitchFamily="34" charset="0"/>
                <a:cs typeface="Arial" pitchFamily="34" charset="0"/>
              </a:rPr>
              <a:t> = 24 992 821.3 – ((24996.4)</a:t>
            </a:r>
            <a:r>
              <a:rPr lang="en-US" altLang="en-US" sz="2200" baseline="30000" dirty="0">
                <a:latin typeface="Trebuchet MS" pitchFamily="34" charset="0"/>
                <a:cs typeface="Arial" pitchFamily="34" charset="0"/>
              </a:rPr>
              <a:t>2</a:t>
            </a:r>
            <a:r>
              <a:rPr lang="en-US" altLang="en-US" sz="2200" dirty="0">
                <a:latin typeface="Trebuchet MS" pitchFamily="34" charset="0"/>
                <a:cs typeface="Arial" pitchFamily="34" charset="0"/>
              </a:rPr>
              <a:t>/25) = 20.8.</a:t>
            </a:r>
          </a:p>
          <a:p>
            <a:pPr marL="0" lvl="1" indent="0" eaLnBrk="1" hangingPunct="1">
              <a:spcAft>
                <a:spcPts val="1200"/>
              </a:spcAft>
              <a:buClr>
                <a:schemeClr val="tx1"/>
              </a:buClr>
              <a:buFont typeface="Arial" pitchFamily="34" charset="0"/>
              <a:buNone/>
              <a:defRPr/>
            </a:pPr>
            <a:r>
              <a:rPr lang="en-US" altLang="en-US" sz="2200" dirty="0">
                <a:latin typeface="Trebuchet MS" pitchFamily="34" charset="0"/>
                <a:cs typeface="Arial" pitchFamily="34" charset="0"/>
              </a:rPr>
              <a:t>95% confidence interval for</a:t>
            </a:r>
            <a:r>
              <a:rPr lang="en-US" altLang="en-US" sz="2200" dirty="0">
                <a:latin typeface="Verdana" pitchFamily="34" charset="0"/>
                <a:cs typeface="Arial" pitchFamily="34" charset="0"/>
              </a:rPr>
              <a:t> </a:t>
            </a:r>
            <a:r>
              <a:rPr lang="en-US" altLang="en-US" sz="2200" dirty="0">
                <a:latin typeface="Verdana" pitchFamily="34" charset="0"/>
                <a:cs typeface="Arial" pitchFamily="34" charset="0"/>
                <a:sym typeface="Symbol" pitchFamily="18" charset="2"/>
              </a:rPr>
              <a:t></a:t>
            </a:r>
            <a:r>
              <a:rPr lang="en-US" altLang="en-US" sz="2200" baseline="30000" dirty="0">
                <a:latin typeface="Verdana" pitchFamily="34" charset="0"/>
                <a:cs typeface="Arial" pitchFamily="34" charset="0"/>
              </a:rPr>
              <a:t>2</a:t>
            </a:r>
            <a:endParaRPr lang="en-US" altLang="en-US" sz="2200" dirty="0">
              <a:latin typeface="Verdana" pitchFamily="34" charset="0"/>
              <a:cs typeface="Arial" pitchFamily="34" charset="0"/>
            </a:endParaRPr>
          </a:p>
          <a:p>
            <a:pPr marL="354013" lvl="1" indent="-354013" eaLnBrk="1" hangingPunct="1">
              <a:buClr>
                <a:schemeClr val="tx1"/>
              </a:buClr>
              <a:buFont typeface="Arial" pitchFamily="34" charset="0"/>
              <a:buChar char="•"/>
              <a:defRPr/>
            </a:pPr>
            <a:endParaRPr lang="en-US" altLang="en-US" sz="2400" dirty="0">
              <a:latin typeface="Verdana" pitchFamily="34" charset="0"/>
              <a:cs typeface="Arial" pitchFamily="34" charset="0"/>
            </a:endParaRPr>
          </a:p>
        </p:txBody>
      </p:sp>
      <p:graphicFrame>
        <p:nvGraphicFramePr>
          <p:cNvPr id="700416" name="Object 0"/>
          <p:cNvGraphicFramePr>
            <a:graphicFrameLocks noChangeAspect="1"/>
          </p:cNvGraphicFramePr>
          <p:nvPr>
            <p:extLst>
              <p:ext uri="{D42A27DB-BD31-4B8C-83A1-F6EECF244321}">
                <p14:modId xmlns:p14="http://schemas.microsoft.com/office/powerpoint/2010/main" val="2981495436"/>
              </p:ext>
            </p:extLst>
          </p:nvPr>
        </p:nvGraphicFramePr>
        <p:xfrm>
          <a:off x="1043608" y="4797425"/>
          <a:ext cx="7416180" cy="815975"/>
        </p:xfrm>
        <a:graphic>
          <a:graphicData uri="http://schemas.openxmlformats.org/presentationml/2006/ole">
            <mc:AlternateContent xmlns:mc="http://schemas.openxmlformats.org/markup-compatibility/2006">
              <mc:Choice xmlns:v="urn:schemas-microsoft-com:vml" Requires="v">
                <p:oleObj spid="_x0000_s8227" name="Equation" r:id="rId4" imgW="4851400" imgH="457200" progId="Equation.DSMT4">
                  <p:embed/>
                </p:oleObj>
              </mc:Choice>
              <mc:Fallback>
                <p:oleObj name="Equation" r:id="rId4" imgW="4851400" imgH="457200" progId="Equation.DSMT4">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4797425"/>
                        <a:ext cx="7416180" cy="815975"/>
                      </a:xfrm>
                      <a:prstGeom prst="rect">
                        <a:avLst/>
                      </a:prstGeom>
                      <a:noFill/>
                      <a:ln>
                        <a:noFill/>
                      </a:ln>
                    </p:spPr>
                  </p:pic>
                </p:oleObj>
              </mc:Fallback>
            </mc:AlternateContent>
          </a:graphicData>
        </a:graphic>
      </p:graphicFrame>
      <p:sp>
        <p:nvSpPr>
          <p:cNvPr id="668676" name="Rectangle 4"/>
          <p:cNvSpPr>
            <a:spLocks noChangeArrowheads="1"/>
          </p:cNvSpPr>
          <p:nvPr/>
        </p:nvSpPr>
        <p:spPr bwMode="auto">
          <a:xfrm>
            <a:off x="685800" y="396240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lvl="1" eaLnBrk="1" hangingPunct="1">
              <a:spcBef>
                <a:spcPct val="20000"/>
              </a:spcBef>
              <a:buClr>
                <a:schemeClr val="accent2"/>
              </a:buClr>
              <a:buFont typeface="Wingdings" pitchFamily="2" charset="2"/>
              <a:buChar char="§"/>
            </a:pPr>
            <a:endParaRPr lang="en-US" altLang="en-US" sz="2600" baseline="0">
              <a:latin typeface="Verdana" pitchFamily="34" charset="0"/>
              <a:cs typeface="Arial" pitchFamily="34" charset="0"/>
            </a:endParaRPr>
          </a:p>
        </p:txBody>
      </p:sp>
      <p:sp>
        <p:nvSpPr>
          <p:cNvPr id="819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B49AADDA-1CCB-4C66-A372-8CF0504A3CD2}" type="slidenum">
              <a:rPr lang="en-AU" altLang="en-US" sz="1400" b="1" baseline="0" smtClean="0">
                <a:latin typeface="Trebuchet MS" pitchFamily="34" charset="0"/>
                <a:cs typeface="Arial" pitchFamily="34" charset="0"/>
              </a:rPr>
              <a:pPr/>
              <a:t>17</a:t>
            </a:fld>
            <a:endParaRPr lang="en-AU" altLang="en-US" sz="1400" b="1" baseline="0" dirty="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8674">
                                            <p:txEl>
                                              <p:pRg st="0" end="0"/>
                                            </p:txEl>
                                          </p:spTgt>
                                        </p:tgtEl>
                                        <p:attrNameLst>
                                          <p:attrName>style.visibility</p:attrName>
                                        </p:attrNameLst>
                                      </p:cBhvr>
                                      <p:to>
                                        <p:strVal val="visible"/>
                                      </p:to>
                                    </p:set>
                                    <p:anim calcmode="lin" valueType="num">
                                      <p:cBhvr additive="base">
                                        <p:cTn id="7" dur="500" fill="hold"/>
                                        <p:tgtEl>
                                          <p:spTgt spid="6686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867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68674">
                                            <p:txEl>
                                              <p:pRg st="1" end="1"/>
                                            </p:txEl>
                                          </p:spTgt>
                                        </p:tgtEl>
                                        <p:attrNameLst>
                                          <p:attrName>style.visibility</p:attrName>
                                        </p:attrNameLst>
                                      </p:cBhvr>
                                      <p:to>
                                        <p:strVal val="visible"/>
                                      </p:to>
                                    </p:set>
                                    <p:anim calcmode="lin" valueType="num">
                                      <p:cBhvr additive="base">
                                        <p:cTn id="11" dur="500" fill="hold"/>
                                        <p:tgtEl>
                                          <p:spTgt spid="66867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6867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68674">
                                            <p:txEl>
                                              <p:pRg st="2" end="2"/>
                                            </p:txEl>
                                          </p:spTgt>
                                        </p:tgtEl>
                                        <p:attrNameLst>
                                          <p:attrName>style.visibility</p:attrName>
                                        </p:attrNameLst>
                                      </p:cBhvr>
                                      <p:to>
                                        <p:strVal val="visible"/>
                                      </p:to>
                                    </p:set>
                                    <p:anim calcmode="lin" valueType="num">
                                      <p:cBhvr additive="base">
                                        <p:cTn id="15" dur="500" fill="hold"/>
                                        <p:tgtEl>
                                          <p:spTgt spid="66867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68674">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68674">
                                            <p:txEl>
                                              <p:pRg st="3" end="3"/>
                                            </p:txEl>
                                          </p:spTgt>
                                        </p:tgtEl>
                                        <p:attrNameLst>
                                          <p:attrName>style.visibility</p:attrName>
                                        </p:attrNameLst>
                                      </p:cBhvr>
                                      <p:to>
                                        <p:strVal val="visible"/>
                                      </p:to>
                                    </p:set>
                                    <p:anim calcmode="lin" valueType="num">
                                      <p:cBhvr additive="base">
                                        <p:cTn id="19" dur="500" fill="hold"/>
                                        <p:tgtEl>
                                          <p:spTgt spid="66867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68674">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68674">
                                            <p:txEl>
                                              <p:pRg st="4" end="4"/>
                                            </p:txEl>
                                          </p:spTgt>
                                        </p:tgtEl>
                                        <p:attrNameLst>
                                          <p:attrName>style.visibility</p:attrName>
                                        </p:attrNameLst>
                                      </p:cBhvr>
                                      <p:to>
                                        <p:strVal val="visible"/>
                                      </p:to>
                                    </p:set>
                                    <p:anim calcmode="lin" valueType="num">
                                      <p:cBhvr additive="base">
                                        <p:cTn id="23" dur="500" fill="hold"/>
                                        <p:tgtEl>
                                          <p:spTgt spid="668674">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68674">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68674">
                                            <p:txEl>
                                              <p:pRg st="5" end="5"/>
                                            </p:txEl>
                                          </p:spTgt>
                                        </p:tgtEl>
                                        <p:attrNameLst>
                                          <p:attrName>style.visibility</p:attrName>
                                        </p:attrNameLst>
                                      </p:cBhvr>
                                      <p:to>
                                        <p:strVal val="visible"/>
                                      </p:to>
                                    </p:set>
                                    <p:anim calcmode="lin" valueType="num">
                                      <p:cBhvr additive="base">
                                        <p:cTn id="27" dur="500" fill="hold"/>
                                        <p:tgtEl>
                                          <p:spTgt spid="668674">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6867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nodePh="1">
                                  <p:stCondLst>
                                    <p:cond delay="0"/>
                                  </p:stCondLst>
                                  <p:endCondLst>
                                    <p:cond evt="begin" delay="0">
                                      <p:tn val="31"/>
                                    </p:cond>
                                  </p:endCondLst>
                                  <p:childTnLst>
                                    <p:set>
                                      <p:cBhvr>
                                        <p:cTn id="32" dur="1" fill="hold">
                                          <p:stCondLst>
                                            <p:cond delay="0"/>
                                          </p:stCondLst>
                                        </p:cTn>
                                        <p:tgtEl>
                                          <p:spTgt spid="668676">
                                            <p:txEl>
                                              <p:pRg st="0" end="0"/>
                                            </p:txEl>
                                          </p:spTgt>
                                        </p:tgtEl>
                                        <p:attrNameLst>
                                          <p:attrName>style.visibility</p:attrName>
                                        </p:attrNameLst>
                                      </p:cBhvr>
                                      <p:to>
                                        <p:strVal val="visible"/>
                                      </p:to>
                                    </p:set>
                                    <p:anim calcmode="lin" valueType="num">
                                      <p:cBhvr additive="base">
                                        <p:cTn id="33" dur="500" fill="hold"/>
                                        <p:tgtEl>
                                          <p:spTgt spid="66867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686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700416"/>
                                        </p:tgtEl>
                                        <p:attrNameLst>
                                          <p:attrName>style.visibility</p:attrName>
                                        </p:attrNameLst>
                                      </p:cBhvr>
                                      <p:to>
                                        <p:strVal val="visible"/>
                                      </p:to>
                                    </p:set>
                                    <p:anim calcmode="lin" valueType="num">
                                      <p:cBhvr additive="base">
                                        <p:cTn id="39" dur="500" fill="hold"/>
                                        <p:tgtEl>
                                          <p:spTgt spid="700416"/>
                                        </p:tgtEl>
                                        <p:attrNameLst>
                                          <p:attrName>ppt_x</p:attrName>
                                        </p:attrNameLst>
                                      </p:cBhvr>
                                      <p:tavLst>
                                        <p:tav tm="0">
                                          <p:val>
                                            <p:strVal val="1+#ppt_w/2"/>
                                          </p:val>
                                        </p:tav>
                                        <p:tav tm="100000">
                                          <p:val>
                                            <p:strVal val="#ppt_x"/>
                                          </p:val>
                                        </p:tav>
                                      </p:tavLst>
                                    </p:anim>
                                    <p:anim calcmode="lin" valueType="num">
                                      <p:cBhvr additive="base">
                                        <p:cTn id="40" dur="500" fill="hold"/>
                                        <p:tgtEl>
                                          <p:spTgt spid="7004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4" grpId="0" build="p" autoUpdateAnimBg="0"/>
      <p:bldP spid="66867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1" name="Rectangle 2"/>
          <p:cNvSpPr>
            <a:spLocks noGrp="1" noChangeArrowheads="1"/>
          </p:cNvSpPr>
          <p:nvPr>
            <p:ph idx="1"/>
          </p:nvPr>
        </p:nvSpPr>
        <p:spPr>
          <a:xfrm>
            <a:off x="323850" y="1196975"/>
            <a:ext cx="8001000" cy="4297363"/>
          </a:xfrm>
        </p:spPr>
        <p:txBody>
          <a:bodyPr/>
          <a:lstStyle/>
          <a:p>
            <a:pPr marL="354013" lvl="1" indent="-354013" eaLnBrk="1" hangingPunct="1">
              <a:buFont typeface="Arial" pitchFamily="34" charset="0"/>
              <a:buNone/>
            </a:pPr>
            <a:r>
              <a:rPr lang="en-US" altLang="en-US" sz="2400" b="1" dirty="0">
                <a:solidFill>
                  <a:schemeClr val="accent1"/>
                </a:solidFill>
                <a:latin typeface="Trebuchet MS" pitchFamily="34" charset="0"/>
                <a:cs typeface="Arial" pitchFamily="34" charset="0"/>
              </a:rPr>
              <a:t>Solving manually</a:t>
            </a:r>
          </a:p>
          <a:p>
            <a:pPr marL="354013" lvl="1" indent="-354013" eaLnBrk="1" hangingPunct="1">
              <a:buFont typeface="Arial" pitchFamily="34" charset="0"/>
              <a:buNone/>
            </a:pPr>
            <a:r>
              <a:rPr lang="en-US" altLang="en-US" sz="2200" dirty="0">
                <a:latin typeface="Trebuchet MS" pitchFamily="34" charset="0"/>
                <a:cs typeface="Arial" pitchFamily="34" charset="0"/>
              </a:rPr>
              <a:t>1.	The </a:t>
            </a:r>
            <a:r>
              <a:rPr lang="en-US" altLang="en-US" sz="2200" dirty="0">
                <a:solidFill>
                  <a:srgbClr val="00B050"/>
                </a:solidFill>
                <a:latin typeface="Trebuchet MS" pitchFamily="34" charset="0"/>
                <a:cs typeface="Arial" pitchFamily="34" charset="0"/>
              </a:rPr>
              <a:t>hypotheses</a:t>
            </a:r>
            <a:r>
              <a:rPr lang="en-US" altLang="en-US" sz="2200" dirty="0">
                <a:latin typeface="Trebuchet MS" pitchFamily="34" charset="0"/>
                <a:cs typeface="Arial" pitchFamily="34" charset="0"/>
              </a:rPr>
              <a:t>:</a:t>
            </a:r>
            <a:br>
              <a:rPr lang="en-US" altLang="en-US" sz="2200" dirty="0">
                <a:latin typeface="Trebuchet MS" pitchFamily="34" charset="0"/>
                <a:cs typeface="Arial" pitchFamily="34" charset="0"/>
              </a:rPr>
            </a:br>
            <a:r>
              <a:rPr lang="en-US" altLang="en-US" sz="2200" dirty="0">
                <a:latin typeface="Trebuchet MS" pitchFamily="34" charset="0"/>
                <a:cs typeface="Arial" pitchFamily="34" charset="0"/>
              </a:rPr>
              <a:t>	H</a:t>
            </a:r>
            <a:r>
              <a:rPr lang="en-US" altLang="en-US" sz="2200" baseline="-25000" dirty="0">
                <a:latin typeface="Trebuchet MS" pitchFamily="34" charset="0"/>
                <a:cs typeface="Arial" pitchFamily="34" charset="0"/>
              </a:rPr>
              <a:t>0</a:t>
            </a:r>
            <a:r>
              <a:rPr lang="en-US" altLang="en-US" sz="2200" dirty="0">
                <a:latin typeface="Trebuchet MS" pitchFamily="34" charset="0"/>
                <a:cs typeface="Arial" pitchFamily="34" charset="0"/>
              </a:rPr>
              <a:t>:</a:t>
            </a:r>
            <a:r>
              <a:rPr lang="en-US" altLang="en-US" sz="2200" baseline="-25000" dirty="0">
                <a:latin typeface="Trebuchet MS" pitchFamily="34" charset="0"/>
                <a:cs typeface="Arial" pitchFamily="34" charset="0"/>
              </a:rPr>
              <a:t>  </a:t>
            </a:r>
            <a:r>
              <a:rPr lang="en-US" altLang="en-US" sz="2200" dirty="0">
                <a:latin typeface="Trebuchet MS" pitchFamily="34" charset="0"/>
                <a:cs typeface="Arial" pitchFamily="34" charset="0"/>
                <a:sym typeface="Symbol" pitchFamily="18" charset="2"/>
              </a:rPr>
              <a:t></a:t>
            </a:r>
            <a:r>
              <a:rPr lang="en-US" altLang="en-US" sz="2200" baseline="30000" dirty="0">
                <a:latin typeface="Trebuchet MS" pitchFamily="34" charset="0"/>
                <a:cs typeface="Arial" pitchFamily="34" charset="0"/>
              </a:rPr>
              <a:t>2</a:t>
            </a:r>
            <a:r>
              <a:rPr lang="en-US" altLang="en-US" sz="2200" dirty="0">
                <a:latin typeface="Trebuchet MS" pitchFamily="34" charset="0"/>
                <a:cs typeface="Arial" pitchFamily="34" charset="0"/>
              </a:rPr>
              <a:t> = 1</a:t>
            </a:r>
          </a:p>
          <a:p>
            <a:pPr marL="354013" lvl="1" indent="-354013" eaLnBrk="1" hangingPunct="1">
              <a:spcAft>
                <a:spcPts val="600"/>
              </a:spcAft>
              <a:buFontTx/>
              <a:buNone/>
            </a:pPr>
            <a:r>
              <a:rPr lang="en-US" altLang="en-US" sz="2200" dirty="0">
                <a:latin typeface="Trebuchet MS" pitchFamily="34" charset="0"/>
                <a:cs typeface="Arial" pitchFamily="34" charset="0"/>
              </a:rPr>
              <a:t>		H</a:t>
            </a:r>
            <a:r>
              <a:rPr lang="en-US" altLang="en-US" sz="2200" baseline="-25000" dirty="0">
                <a:latin typeface="Trebuchet MS" pitchFamily="34" charset="0"/>
                <a:cs typeface="Arial" pitchFamily="34" charset="0"/>
              </a:rPr>
              <a:t>A</a:t>
            </a:r>
            <a:r>
              <a:rPr lang="en-US" altLang="en-US" sz="2200" dirty="0">
                <a:latin typeface="Trebuchet MS" pitchFamily="34" charset="0"/>
                <a:cs typeface="Arial" pitchFamily="34" charset="0"/>
              </a:rPr>
              <a:t>: </a:t>
            </a:r>
            <a:r>
              <a:rPr lang="en-US" altLang="en-US" sz="2200" dirty="0">
                <a:latin typeface="Trebuchet MS" pitchFamily="34" charset="0"/>
                <a:cs typeface="Arial" pitchFamily="34" charset="0"/>
                <a:sym typeface="Symbol" pitchFamily="18" charset="2"/>
              </a:rPr>
              <a:t></a:t>
            </a:r>
            <a:r>
              <a:rPr lang="en-US" altLang="en-US" sz="2200" baseline="30000" dirty="0">
                <a:latin typeface="Trebuchet MS" pitchFamily="34" charset="0"/>
                <a:cs typeface="Arial" pitchFamily="34" charset="0"/>
              </a:rPr>
              <a:t>2</a:t>
            </a:r>
            <a:r>
              <a:rPr lang="en-US" altLang="en-US" sz="2200" dirty="0">
                <a:latin typeface="Trebuchet MS" pitchFamily="34" charset="0"/>
                <a:cs typeface="Arial" pitchFamily="34" charset="0"/>
              </a:rPr>
              <a:t> &lt; 1</a:t>
            </a:r>
          </a:p>
          <a:p>
            <a:pPr marL="354013" lvl="1" indent="-354013" eaLnBrk="1" hangingPunct="1">
              <a:spcAft>
                <a:spcPts val="1200"/>
              </a:spcAft>
              <a:buFont typeface="Arial" pitchFamily="34" charset="0"/>
              <a:buNone/>
            </a:pPr>
            <a:r>
              <a:rPr lang="en-US" altLang="en-US" sz="2200" dirty="0">
                <a:latin typeface="Trebuchet MS" pitchFamily="34" charset="0"/>
                <a:cs typeface="Arial" pitchFamily="34" charset="0"/>
              </a:rPr>
              <a:t>2.	The </a:t>
            </a:r>
            <a:r>
              <a:rPr lang="en-US" altLang="en-US" sz="2200" dirty="0">
                <a:solidFill>
                  <a:srgbClr val="00B050"/>
                </a:solidFill>
                <a:latin typeface="Trebuchet MS" pitchFamily="34" charset="0"/>
                <a:cs typeface="Arial" pitchFamily="34" charset="0"/>
              </a:rPr>
              <a:t>test statistic </a:t>
            </a:r>
            <a:r>
              <a:rPr lang="en-US" altLang="en-US" sz="2200" dirty="0">
                <a:latin typeface="Trebuchet MS" pitchFamily="34" charset="0"/>
                <a:cs typeface="Arial" pitchFamily="34" charset="0"/>
              </a:rPr>
              <a:t>is</a:t>
            </a:r>
          </a:p>
          <a:p>
            <a:pPr marL="354013" lvl="1" indent="-354013" eaLnBrk="1" hangingPunct="1">
              <a:buFontTx/>
              <a:buNone/>
            </a:pPr>
            <a:r>
              <a:rPr lang="en-US" altLang="en-US" sz="2200" dirty="0">
                <a:latin typeface="Trebuchet MS" pitchFamily="34" charset="0"/>
                <a:cs typeface="Arial" pitchFamily="34" charset="0"/>
              </a:rPr>
              <a:t>3.	</a:t>
            </a:r>
            <a:r>
              <a:rPr lang="en-US" altLang="en-US" sz="2200" dirty="0">
                <a:solidFill>
                  <a:srgbClr val="00B050"/>
                </a:solidFill>
                <a:latin typeface="Trebuchet MS" pitchFamily="34" charset="0"/>
                <a:cs typeface="Arial" pitchFamily="34" charset="0"/>
              </a:rPr>
              <a:t>Level of significance</a:t>
            </a:r>
            <a:r>
              <a:rPr lang="en-US" altLang="en-US" sz="2200" dirty="0">
                <a:latin typeface="Trebuchet MS" pitchFamily="34" charset="0"/>
                <a:cs typeface="Arial" pitchFamily="34" charset="0"/>
              </a:rPr>
              <a:t>: </a:t>
            </a:r>
            <a:r>
              <a:rPr lang="en-US" altLang="en-US" sz="2200" dirty="0">
                <a:latin typeface="Trebuchet MS" pitchFamily="34" charset="0"/>
                <a:cs typeface="Arial" pitchFamily="34" charset="0"/>
                <a:sym typeface="Symbol" panose="05050102010706020507" pitchFamily="18" charset="2"/>
              </a:rPr>
              <a:t></a:t>
            </a:r>
            <a:r>
              <a:rPr lang="en-US" altLang="en-US" sz="2200" dirty="0">
                <a:latin typeface="Trebuchet MS" pitchFamily="34" charset="0"/>
                <a:cs typeface="Arial" pitchFamily="34" charset="0"/>
              </a:rPr>
              <a:t> = 0.05</a:t>
            </a:r>
          </a:p>
          <a:p>
            <a:pPr marL="354013" lvl="1" indent="-354013" eaLnBrk="1" hangingPunct="1">
              <a:buFontTx/>
              <a:buNone/>
            </a:pPr>
            <a:r>
              <a:rPr lang="en-US" altLang="en-US" sz="2200" dirty="0">
                <a:latin typeface="Trebuchet MS" pitchFamily="34" charset="0"/>
                <a:cs typeface="Arial" pitchFamily="34" charset="0"/>
              </a:rPr>
              <a:t>4.	</a:t>
            </a:r>
            <a:r>
              <a:rPr lang="en-US" altLang="en-US" sz="2200" dirty="0">
                <a:solidFill>
                  <a:srgbClr val="00B050"/>
                </a:solidFill>
                <a:latin typeface="Trebuchet MS" pitchFamily="34" charset="0"/>
                <a:cs typeface="Arial" pitchFamily="34" charset="0"/>
              </a:rPr>
              <a:t>Decision rule</a:t>
            </a:r>
            <a:r>
              <a:rPr lang="en-US" altLang="en-US" sz="2200" dirty="0">
                <a:latin typeface="Trebuchet MS" pitchFamily="34" charset="0"/>
                <a:cs typeface="Arial" pitchFamily="34" charset="0"/>
              </a:rPr>
              <a:t>: Reject H</a:t>
            </a:r>
            <a:r>
              <a:rPr lang="en-US" altLang="en-US" sz="2200" baseline="-25000" dirty="0">
                <a:latin typeface="Trebuchet MS" pitchFamily="34" charset="0"/>
                <a:cs typeface="Arial" pitchFamily="34" charset="0"/>
              </a:rPr>
              <a:t>0</a:t>
            </a:r>
            <a:r>
              <a:rPr lang="en-US" altLang="en-US" sz="2200" dirty="0">
                <a:latin typeface="Trebuchet MS" pitchFamily="34" charset="0"/>
                <a:cs typeface="Arial" pitchFamily="34" charset="0"/>
              </a:rPr>
              <a:t> if </a:t>
            </a:r>
          </a:p>
          <a:p>
            <a:pPr marL="354013" lvl="1" indent="-354013" eaLnBrk="1" hangingPunct="1">
              <a:spcAft>
                <a:spcPts val="1200"/>
              </a:spcAft>
              <a:buFontTx/>
              <a:buNone/>
            </a:pPr>
            <a:r>
              <a:rPr lang="en-US" altLang="en-US" sz="2200" dirty="0">
                <a:latin typeface="Trebuchet MS" pitchFamily="34" charset="0"/>
                <a:cs typeface="Arial" pitchFamily="34" charset="0"/>
              </a:rPr>
              <a:t>						(or Reject H</a:t>
            </a:r>
            <a:r>
              <a:rPr lang="en-US" altLang="en-US" sz="2200" baseline="-25000" dirty="0">
                <a:latin typeface="Trebuchet MS" pitchFamily="34" charset="0"/>
                <a:cs typeface="Arial" pitchFamily="34" charset="0"/>
              </a:rPr>
              <a:t>0</a:t>
            </a:r>
            <a:r>
              <a:rPr lang="en-US" altLang="en-US" sz="2200" dirty="0">
                <a:latin typeface="Trebuchet MS" pitchFamily="34" charset="0"/>
                <a:cs typeface="Arial" pitchFamily="34" charset="0"/>
              </a:rPr>
              <a:t> if p-value &lt; </a:t>
            </a:r>
            <a:r>
              <a:rPr lang="en-US" altLang="en-US" sz="2200" dirty="0">
                <a:latin typeface="Trebuchet MS" pitchFamily="34" charset="0"/>
                <a:cs typeface="Arial" pitchFamily="34" charset="0"/>
                <a:sym typeface="Symbol" pitchFamily="18" charset="2"/>
              </a:rPr>
              <a:t> = 0.05</a:t>
            </a:r>
            <a:r>
              <a:rPr lang="en-US" altLang="en-US" sz="2200" dirty="0">
                <a:latin typeface="Trebuchet MS" pitchFamily="34" charset="0"/>
                <a:cs typeface="Arial" pitchFamily="34" charset="0"/>
              </a:rPr>
              <a:t>) </a:t>
            </a:r>
          </a:p>
          <a:p>
            <a:pPr marL="354013" lvl="1" indent="-354013" eaLnBrk="1" hangingPunct="1">
              <a:spcAft>
                <a:spcPts val="600"/>
              </a:spcAft>
              <a:buFontTx/>
              <a:buNone/>
            </a:pPr>
            <a:r>
              <a:rPr lang="en-US" altLang="en-US" sz="2200" dirty="0">
                <a:latin typeface="Trebuchet MS" pitchFamily="34" charset="0"/>
                <a:cs typeface="Arial" pitchFamily="34" charset="0"/>
              </a:rPr>
              <a:t>5.	</a:t>
            </a:r>
            <a:r>
              <a:rPr lang="en-US" altLang="en-US" sz="2200" dirty="0">
                <a:solidFill>
                  <a:srgbClr val="00B050"/>
                </a:solidFill>
                <a:latin typeface="Trebuchet MS" pitchFamily="34" charset="0"/>
                <a:cs typeface="Arial" pitchFamily="34" charset="0"/>
              </a:rPr>
              <a:t>Value of the test statistic</a:t>
            </a:r>
            <a:r>
              <a:rPr lang="en-US" altLang="en-US" sz="2200" dirty="0">
                <a:latin typeface="Trebuchet MS" pitchFamily="34" charset="0"/>
                <a:cs typeface="Arial" pitchFamily="34" charset="0"/>
              </a:rPr>
              <a:t>: </a:t>
            </a:r>
          </a:p>
        </p:txBody>
      </p:sp>
      <p:graphicFrame>
        <p:nvGraphicFramePr>
          <p:cNvPr id="669699" name="Object 3"/>
          <p:cNvGraphicFramePr>
            <a:graphicFrameLocks noChangeAspect="1"/>
          </p:cNvGraphicFramePr>
          <p:nvPr/>
        </p:nvGraphicFramePr>
        <p:xfrm>
          <a:off x="3492500" y="2636838"/>
          <a:ext cx="2055813" cy="825500"/>
        </p:xfrm>
        <a:graphic>
          <a:graphicData uri="http://schemas.openxmlformats.org/presentationml/2006/ole">
            <mc:AlternateContent xmlns:mc="http://schemas.openxmlformats.org/markup-compatibility/2006">
              <mc:Choice xmlns:v="urn:schemas-microsoft-com:vml" Requires="v">
                <p:oleObj spid="_x0000_s9308" name="Equation" r:id="rId4" imgW="977476" imgH="406224" progId="Equation.DSMT4">
                  <p:embed/>
                </p:oleObj>
              </mc:Choice>
              <mc:Fallback>
                <p:oleObj name="Equation" r:id="rId4" imgW="977476" imgH="406224"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2636838"/>
                        <a:ext cx="20558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9" name="Object 2"/>
          <p:cNvGraphicFramePr>
            <a:graphicFrameLocks noChangeAspect="1"/>
          </p:cNvGraphicFramePr>
          <p:nvPr/>
        </p:nvGraphicFramePr>
        <p:xfrm>
          <a:off x="4140200" y="3716338"/>
          <a:ext cx="4470400" cy="585787"/>
        </p:xfrm>
        <a:graphic>
          <a:graphicData uri="http://schemas.openxmlformats.org/presentationml/2006/ole">
            <mc:AlternateContent xmlns:mc="http://schemas.openxmlformats.org/markup-compatibility/2006">
              <mc:Choice xmlns:v="urn:schemas-microsoft-com:vml" Requires="v">
                <p:oleObj spid="_x0000_s9309" name="Equation" r:id="rId6" imgW="2032000" imgH="266700" progId="Equation.DSMT4">
                  <p:embed/>
                </p:oleObj>
              </mc:Choice>
              <mc:Fallback>
                <p:oleObj name="Equation" r:id="rId6" imgW="2032000" imgH="2667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0200" y="3716338"/>
                        <a:ext cx="4470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DB8C9846-399E-4F33-B972-8634023C80F9}" type="slidenum">
              <a:rPr lang="en-AU" altLang="en-US" sz="1400" b="1" baseline="0" smtClean="0">
                <a:latin typeface="Trebuchet MS" pitchFamily="34" charset="0"/>
                <a:cs typeface="Arial" pitchFamily="34" charset="0"/>
              </a:rPr>
              <a:pPr/>
              <a:t>18</a:t>
            </a:fld>
            <a:endParaRPr lang="en-AU" altLang="en-US" sz="1400" b="1" baseline="0" dirty="0">
              <a:latin typeface="Trebuchet MS" pitchFamily="34" charset="0"/>
              <a:cs typeface="Arial" pitchFamily="34" charset="0"/>
            </a:endParaRPr>
          </a:p>
        </p:txBody>
      </p:sp>
      <p:sp>
        <p:nvSpPr>
          <p:cNvPr id="9223" name="Title 1"/>
          <p:cNvSpPr>
            <a:spLocks noGrp="1"/>
          </p:cNvSpPr>
          <p:nvPr>
            <p:ph type="title"/>
          </p:nvPr>
        </p:nvSpPr>
        <p:spPr bwMode="auto">
          <a:xfrm>
            <a:off x="395288" y="260350"/>
            <a:ext cx="8229600" cy="884238"/>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Example 1(b) – Solution</a:t>
            </a:r>
            <a:endParaRPr altLang="en-US" sz="3200" i="1" cap="none">
              <a:solidFill>
                <a:srgbClr val="EA0088"/>
              </a:solidFill>
              <a:latin typeface="Trebuchet MS" pitchFamily="34" charset="0"/>
              <a:ea typeface="MS PGothic" pitchFamily="34" charset="-128"/>
              <a:cs typeface="Arial" pitchFamily="34" charset="0"/>
            </a:endParaRPr>
          </a:p>
        </p:txBody>
      </p:sp>
      <p:graphicFrame>
        <p:nvGraphicFramePr>
          <p:cNvPr id="2" name="Object 1"/>
          <p:cNvGraphicFramePr>
            <a:graphicFrameLocks noChangeAspect="1"/>
          </p:cNvGraphicFramePr>
          <p:nvPr/>
        </p:nvGraphicFramePr>
        <p:xfrm>
          <a:off x="3059113" y="5157788"/>
          <a:ext cx="2655887" cy="660400"/>
        </p:xfrm>
        <a:graphic>
          <a:graphicData uri="http://schemas.openxmlformats.org/presentationml/2006/ole">
            <mc:AlternateContent xmlns:mc="http://schemas.openxmlformats.org/markup-compatibility/2006">
              <mc:Choice xmlns:v="urn:schemas-microsoft-com:vml" Requires="v">
                <p:oleObj spid="_x0000_s9310" name="Equation" r:id="rId8" imgW="1726451" imgH="406224" progId="Equation.DSMT4">
                  <p:embed/>
                </p:oleObj>
              </mc:Choice>
              <mc:Fallback>
                <p:oleObj name="Equation" r:id="rId8" imgW="1726451" imgH="406224"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113" y="5157788"/>
                        <a:ext cx="26558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ChangeArrowheads="1"/>
          </p:cNvSpPr>
          <p:nvPr/>
        </p:nvSpPr>
        <p:spPr bwMode="auto">
          <a:xfrm>
            <a:off x="1981200" y="2778125"/>
            <a:ext cx="685800" cy="228600"/>
          </a:xfrm>
          <a:prstGeom prst="rect">
            <a:avLst/>
          </a:prstGeom>
          <a:solidFill>
            <a:schemeClr val="hlink"/>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10246" name="Line 3"/>
          <p:cNvSpPr>
            <a:spLocks noChangeShapeType="1"/>
          </p:cNvSpPr>
          <p:nvPr/>
        </p:nvSpPr>
        <p:spPr bwMode="auto">
          <a:xfrm>
            <a:off x="1752600" y="3006725"/>
            <a:ext cx="487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0247" name="Freeform 4"/>
          <p:cNvSpPr>
            <a:spLocks/>
          </p:cNvSpPr>
          <p:nvPr/>
        </p:nvSpPr>
        <p:spPr bwMode="auto">
          <a:xfrm>
            <a:off x="1981200" y="1203325"/>
            <a:ext cx="5029200" cy="1803400"/>
          </a:xfrm>
          <a:custGeom>
            <a:avLst/>
            <a:gdLst>
              <a:gd name="T0" fmla="*/ 0 w 3168"/>
              <a:gd name="T1" fmla="*/ 2147483647 h 1136"/>
              <a:gd name="T2" fmla="*/ 2147483647 w 3168"/>
              <a:gd name="T3" fmla="*/ 2147483647 h 1136"/>
              <a:gd name="T4" fmla="*/ 2147483647 w 3168"/>
              <a:gd name="T5" fmla="*/ 2147483647 h 1136"/>
              <a:gd name="T6" fmla="*/ 2147483647 w 3168"/>
              <a:gd name="T7" fmla="*/ 2147483647 h 1136"/>
              <a:gd name="T8" fmla="*/ 2147483647 w 3168"/>
              <a:gd name="T9" fmla="*/ 2147483647 h 1136"/>
              <a:gd name="T10" fmla="*/ 2147483647 w 3168"/>
              <a:gd name="T11" fmla="*/ 2147483647 h 1136"/>
              <a:gd name="T12" fmla="*/ 2147483647 w 3168"/>
              <a:gd name="T13" fmla="*/ 2147483647 h 1136"/>
              <a:gd name="T14" fmla="*/ 2147483647 w 3168"/>
              <a:gd name="T15" fmla="*/ 2147483647 h 1136"/>
              <a:gd name="T16" fmla="*/ 0 60000 65536"/>
              <a:gd name="T17" fmla="*/ 0 60000 65536"/>
              <a:gd name="T18" fmla="*/ 0 60000 65536"/>
              <a:gd name="T19" fmla="*/ 0 60000 65536"/>
              <a:gd name="T20" fmla="*/ 0 60000 65536"/>
              <a:gd name="T21" fmla="*/ 0 60000 65536"/>
              <a:gd name="T22" fmla="*/ 0 60000 65536"/>
              <a:gd name="T23" fmla="*/ 0 60000 65536"/>
              <a:gd name="T24" fmla="*/ 0 w 3168"/>
              <a:gd name="T25" fmla="*/ 0 h 1136"/>
              <a:gd name="T26" fmla="*/ 3168 w 3168"/>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68" h="1136">
                <a:moveTo>
                  <a:pt x="0" y="1136"/>
                </a:moveTo>
                <a:cubicBezTo>
                  <a:pt x="76" y="1104"/>
                  <a:pt x="152" y="1072"/>
                  <a:pt x="240" y="944"/>
                </a:cubicBezTo>
                <a:cubicBezTo>
                  <a:pt x="328" y="816"/>
                  <a:pt x="440" y="512"/>
                  <a:pt x="528" y="368"/>
                </a:cubicBezTo>
                <a:cubicBezTo>
                  <a:pt x="616" y="224"/>
                  <a:pt x="672" y="128"/>
                  <a:pt x="768" y="80"/>
                </a:cubicBezTo>
                <a:cubicBezTo>
                  <a:pt x="864" y="32"/>
                  <a:pt x="944" y="0"/>
                  <a:pt x="1104" y="80"/>
                </a:cubicBezTo>
                <a:cubicBezTo>
                  <a:pt x="1264" y="160"/>
                  <a:pt x="1520" y="424"/>
                  <a:pt x="1728" y="560"/>
                </a:cubicBezTo>
                <a:cubicBezTo>
                  <a:pt x="1936" y="696"/>
                  <a:pt x="2112" y="808"/>
                  <a:pt x="2352" y="896"/>
                </a:cubicBezTo>
                <a:cubicBezTo>
                  <a:pt x="2592" y="984"/>
                  <a:pt x="2880" y="1036"/>
                  <a:pt x="3168" y="108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0248" name="Line 5"/>
          <p:cNvSpPr>
            <a:spLocks noChangeShapeType="1"/>
          </p:cNvSpPr>
          <p:nvPr/>
        </p:nvSpPr>
        <p:spPr bwMode="auto">
          <a:xfrm>
            <a:off x="2971800" y="1558925"/>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70726" name="Line 6"/>
          <p:cNvSpPr>
            <a:spLocks noChangeShapeType="1"/>
          </p:cNvSpPr>
          <p:nvPr/>
        </p:nvSpPr>
        <p:spPr bwMode="auto">
          <a:xfrm>
            <a:off x="2670175" y="2092325"/>
            <a:ext cx="0" cy="1066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70727" name="Text Box 7"/>
          <p:cNvSpPr txBox="1">
            <a:spLocks noChangeArrowheads="1"/>
          </p:cNvSpPr>
          <p:nvPr/>
        </p:nvSpPr>
        <p:spPr bwMode="auto">
          <a:xfrm>
            <a:off x="1905000" y="3097213"/>
            <a:ext cx="8651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800" baseline="0">
                <a:latin typeface="Arial Narrow" pitchFamily="34" charset="0"/>
                <a:cs typeface="Arial" pitchFamily="34" charset="0"/>
              </a:rPr>
              <a:t>13.8484</a:t>
            </a:r>
          </a:p>
        </p:txBody>
      </p:sp>
      <p:sp>
        <p:nvSpPr>
          <p:cNvPr id="670728" name="Text Box 8"/>
          <p:cNvSpPr txBox="1">
            <a:spLocks noChangeArrowheads="1"/>
          </p:cNvSpPr>
          <p:nvPr/>
        </p:nvSpPr>
        <p:spPr bwMode="auto">
          <a:xfrm>
            <a:off x="2743200" y="3097213"/>
            <a:ext cx="550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800" baseline="0">
                <a:latin typeface="Arial Narrow" pitchFamily="34" charset="0"/>
                <a:cs typeface="Arial" pitchFamily="34" charset="0"/>
              </a:rPr>
              <a:t>20.8</a:t>
            </a:r>
          </a:p>
        </p:txBody>
      </p:sp>
      <p:sp>
        <p:nvSpPr>
          <p:cNvPr id="670729" name="Oval 9"/>
          <p:cNvSpPr>
            <a:spLocks noChangeArrowheads="1"/>
          </p:cNvSpPr>
          <p:nvPr/>
        </p:nvSpPr>
        <p:spPr bwMode="auto">
          <a:xfrm>
            <a:off x="2895600" y="2930525"/>
            <a:ext cx="152400" cy="152400"/>
          </a:xfrm>
          <a:prstGeom prst="ellipse">
            <a:avLst/>
          </a:prstGeom>
          <a:solidFill>
            <a:schemeClr val="accent1"/>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670730" name="Text Box 10"/>
          <p:cNvSpPr txBox="1">
            <a:spLocks noChangeArrowheads="1"/>
          </p:cNvSpPr>
          <p:nvPr/>
        </p:nvSpPr>
        <p:spPr bwMode="auto">
          <a:xfrm>
            <a:off x="1600200" y="1951038"/>
            <a:ext cx="10525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a:latin typeface="Arial Narrow" pitchFamily="34" charset="0"/>
                <a:cs typeface="Arial" pitchFamily="34" charset="0"/>
              </a:rPr>
              <a:t>Rejection</a:t>
            </a:r>
          </a:p>
          <a:p>
            <a:r>
              <a:rPr lang="en-US" altLang="en-US" sz="2000" baseline="0">
                <a:latin typeface="Arial Narrow" pitchFamily="34" charset="0"/>
                <a:cs typeface="Arial" pitchFamily="34" charset="0"/>
              </a:rPr>
              <a:t>region</a:t>
            </a:r>
          </a:p>
        </p:txBody>
      </p:sp>
      <p:sp>
        <p:nvSpPr>
          <p:cNvPr id="670731" name="Freeform 11"/>
          <p:cNvSpPr>
            <a:spLocks/>
          </p:cNvSpPr>
          <p:nvPr/>
        </p:nvSpPr>
        <p:spPr bwMode="auto">
          <a:xfrm>
            <a:off x="1524000" y="2320925"/>
            <a:ext cx="914400" cy="533400"/>
          </a:xfrm>
          <a:custGeom>
            <a:avLst/>
            <a:gdLst>
              <a:gd name="T0" fmla="*/ 2147483647 w 480"/>
              <a:gd name="T1" fmla="*/ 0 h 384"/>
              <a:gd name="T2" fmla="*/ 0 w 480"/>
              <a:gd name="T3" fmla="*/ 2147483647 h 384"/>
              <a:gd name="T4" fmla="*/ 0 w 480"/>
              <a:gd name="T5" fmla="*/ 2147483647 h 384"/>
              <a:gd name="T6" fmla="*/ 2147483647 w 480"/>
              <a:gd name="T7" fmla="*/ 2147483647 h 384"/>
              <a:gd name="T8" fmla="*/ 0 60000 65536"/>
              <a:gd name="T9" fmla="*/ 0 60000 65536"/>
              <a:gd name="T10" fmla="*/ 0 60000 65536"/>
              <a:gd name="T11" fmla="*/ 0 60000 65536"/>
              <a:gd name="T12" fmla="*/ 0 w 480"/>
              <a:gd name="T13" fmla="*/ 0 h 384"/>
              <a:gd name="T14" fmla="*/ 480 w 480"/>
              <a:gd name="T15" fmla="*/ 384 h 384"/>
            </a:gdLst>
            <a:ahLst/>
            <a:cxnLst>
              <a:cxn ang="T8">
                <a:pos x="T0" y="T1"/>
              </a:cxn>
              <a:cxn ang="T9">
                <a:pos x="T2" y="T3"/>
              </a:cxn>
              <a:cxn ang="T10">
                <a:pos x="T4" y="T5"/>
              </a:cxn>
              <a:cxn ang="T11">
                <a:pos x="T6" y="T7"/>
              </a:cxn>
            </a:cxnLst>
            <a:rect l="T12" t="T13" r="T14" b="T15"/>
            <a:pathLst>
              <a:path w="480" h="384">
                <a:moveTo>
                  <a:pt x="96" y="0"/>
                </a:moveTo>
                <a:lnTo>
                  <a:pt x="0" y="144"/>
                </a:lnTo>
                <a:lnTo>
                  <a:pt x="0" y="384"/>
                </a:lnTo>
                <a:lnTo>
                  <a:pt x="480" y="384"/>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graphicFrame>
        <p:nvGraphicFramePr>
          <p:cNvPr id="701440" name="Object 0"/>
          <p:cNvGraphicFramePr>
            <a:graphicFrameLocks noChangeAspect="1"/>
          </p:cNvGraphicFramePr>
          <p:nvPr/>
        </p:nvGraphicFramePr>
        <p:xfrm>
          <a:off x="228600" y="2549525"/>
          <a:ext cx="1524000" cy="461963"/>
        </p:xfrm>
        <a:graphic>
          <a:graphicData uri="http://schemas.openxmlformats.org/presentationml/2006/ole">
            <mc:AlternateContent xmlns:mc="http://schemas.openxmlformats.org/markup-compatibility/2006">
              <mc:Choice xmlns:v="urn:schemas-microsoft-com:vml" Requires="v">
                <p:oleObj spid="_x0000_s10351" name="Equation" r:id="rId4" imgW="748975" imgH="203112" progId="Equation.3">
                  <p:embed/>
                </p:oleObj>
              </mc:Choice>
              <mc:Fallback>
                <p:oleObj name="Equation" r:id="rId4" imgW="748975" imgH="203112" progId="Equation.3">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549525"/>
                        <a:ext cx="1524000" cy="4619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70733" name="Rectangle 13"/>
          <p:cNvSpPr>
            <a:spLocks noChangeArrowheads="1"/>
          </p:cNvSpPr>
          <p:nvPr/>
        </p:nvSpPr>
        <p:spPr bwMode="auto">
          <a:xfrm>
            <a:off x="2632075" y="2909888"/>
            <a:ext cx="76200" cy="173037"/>
          </a:xfrm>
          <a:prstGeom prst="rect">
            <a:avLst/>
          </a:prstGeom>
          <a:solidFill>
            <a:schemeClr val="accent2"/>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grpSp>
        <p:nvGrpSpPr>
          <p:cNvPr id="2" name="Group 14"/>
          <p:cNvGrpSpPr>
            <a:grpSpLocks/>
          </p:cNvGrpSpPr>
          <p:nvPr/>
        </p:nvGrpSpPr>
        <p:grpSpPr bwMode="auto">
          <a:xfrm>
            <a:off x="3276600" y="3082925"/>
            <a:ext cx="635000" cy="508000"/>
            <a:chOff x="2064" y="2112"/>
            <a:chExt cx="400" cy="320"/>
          </a:xfrm>
        </p:grpSpPr>
        <p:graphicFrame>
          <p:nvGraphicFramePr>
            <p:cNvPr id="10244" name="Object 2"/>
            <p:cNvGraphicFramePr>
              <a:graphicFrameLocks noChangeAspect="1"/>
            </p:cNvGraphicFramePr>
            <p:nvPr/>
          </p:nvGraphicFramePr>
          <p:xfrm>
            <a:off x="2160" y="2112"/>
            <a:ext cx="304" cy="320"/>
          </p:xfrm>
          <a:graphic>
            <a:graphicData uri="http://schemas.openxmlformats.org/presentationml/2006/ole">
              <mc:AlternateContent xmlns:mc="http://schemas.openxmlformats.org/markup-compatibility/2006">
                <mc:Choice xmlns:v="urn:schemas-microsoft-com:vml" Requires="v">
                  <p:oleObj spid="_x0000_s10352" name="Equation" r:id="rId6" imgW="241195" imgH="203112" progId="Equation.3">
                    <p:embed/>
                  </p:oleObj>
                </mc:Choice>
                <mc:Fallback>
                  <p:oleObj name="Equation" r:id="rId6" imgW="241195" imgH="203112"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 y="2112"/>
                          <a:ext cx="30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266" name="Line 16"/>
            <p:cNvSpPr>
              <a:spLocks noChangeShapeType="1"/>
            </p:cNvSpPr>
            <p:nvPr/>
          </p:nvSpPr>
          <p:spPr bwMode="auto">
            <a:xfrm rot="16200000" flipV="1">
              <a:off x="2160" y="218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grpSp>
        <p:nvGrpSpPr>
          <p:cNvPr id="3" name="Group 17"/>
          <p:cNvGrpSpPr>
            <a:grpSpLocks/>
          </p:cNvGrpSpPr>
          <p:nvPr/>
        </p:nvGrpSpPr>
        <p:grpSpPr bwMode="auto">
          <a:xfrm>
            <a:off x="1981200" y="3429000"/>
            <a:ext cx="1295400" cy="608013"/>
            <a:chOff x="1036" y="2352"/>
            <a:chExt cx="893" cy="491"/>
          </a:xfrm>
        </p:grpSpPr>
        <p:graphicFrame>
          <p:nvGraphicFramePr>
            <p:cNvPr id="10243" name="Object 1"/>
            <p:cNvGraphicFramePr>
              <a:graphicFrameLocks noChangeAspect="1"/>
            </p:cNvGraphicFramePr>
            <p:nvPr/>
          </p:nvGraphicFramePr>
          <p:xfrm>
            <a:off x="1036" y="2407"/>
            <a:ext cx="893" cy="436"/>
          </p:xfrm>
          <a:graphic>
            <a:graphicData uri="http://schemas.openxmlformats.org/presentationml/2006/ole">
              <mc:AlternateContent xmlns:mc="http://schemas.openxmlformats.org/markup-compatibility/2006">
                <mc:Choice xmlns:v="urn:schemas-microsoft-com:vml" Requires="v">
                  <p:oleObj spid="_x0000_s10353" name="Equation" r:id="rId8" imgW="622030" imgH="266584" progId="Equation.DSMT4">
                    <p:embed/>
                  </p:oleObj>
                </mc:Choice>
                <mc:Fallback>
                  <p:oleObj name="Equation" r:id="rId8" imgW="622030" imgH="266584"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6" y="2407"/>
                          <a:ext cx="893"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265" name="Line 19"/>
            <p:cNvSpPr>
              <a:spLocks noChangeShapeType="1"/>
            </p:cNvSpPr>
            <p:nvPr/>
          </p:nvSpPr>
          <p:spPr bwMode="auto">
            <a:xfrm flipH="1" flipV="1">
              <a:off x="1488" y="235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sp>
        <p:nvSpPr>
          <p:cNvPr id="670740" name="Text Box 20"/>
          <p:cNvSpPr txBox="1">
            <a:spLocks noChangeArrowheads="1"/>
          </p:cNvSpPr>
          <p:nvPr/>
        </p:nvSpPr>
        <p:spPr bwMode="auto">
          <a:xfrm>
            <a:off x="1203325" y="1100138"/>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a:latin typeface="Symbol" pitchFamily="18" charset="2"/>
                <a:cs typeface="Arial" pitchFamily="34" charset="0"/>
              </a:rPr>
              <a:t>a</a:t>
            </a:r>
            <a:r>
              <a:rPr lang="en-US" altLang="en-US" baseline="0">
                <a:latin typeface="Arial Narrow" pitchFamily="34" charset="0"/>
                <a:cs typeface="Arial" pitchFamily="34" charset="0"/>
              </a:rPr>
              <a:t> = 0.05</a:t>
            </a:r>
          </a:p>
        </p:txBody>
      </p:sp>
      <p:sp>
        <p:nvSpPr>
          <p:cNvPr id="670741" name="Text Box 21"/>
          <p:cNvSpPr txBox="1">
            <a:spLocks noChangeArrowheads="1"/>
          </p:cNvSpPr>
          <p:nvPr/>
        </p:nvSpPr>
        <p:spPr bwMode="auto">
          <a:xfrm>
            <a:off x="4479925" y="1171575"/>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a:latin typeface="Arial Narrow" pitchFamily="34" charset="0"/>
                <a:cs typeface="Arial" pitchFamily="34" charset="0"/>
              </a:rPr>
              <a:t>1 - </a:t>
            </a:r>
            <a:r>
              <a:rPr lang="en-US" altLang="en-US" baseline="0">
                <a:latin typeface="Symbol" pitchFamily="18" charset="2"/>
                <a:cs typeface="Arial" pitchFamily="34" charset="0"/>
              </a:rPr>
              <a:t>a</a:t>
            </a:r>
            <a:r>
              <a:rPr lang="en-US" altLang="en-US" baseline="0">
                <a:latin typeface="Arial Narrow" pitchFamily="34" charset="0"/>
                <a:cs typeface="Arial" pitchFamily="34" charset="0"/>
              </a:rPr>
              <a:t> = 0.95</a:t>
            </a:r>
          </a:p>
        </p:txBody>
      </p:sp>
      <p:sp>
        <p:nvSpPr>
          <p:cNvPr id="670742" name="Line 22"/>
          <p:cNvSpPr>
            <a:spLocks noChangeShapeType="1"/>
          </p:cNvSpPr>
          <p:nvPr/>
        </p:nvSpPr>
        <p:spPr bwMode="auto">
          <a:xfrm flipH="1">
            <a:off x="3886200" y="1558925"/>
            <a:ext cx="9017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670743" name="Line 23"/>
          <p:cNvSpPr>
            <a:spLocks noChangeShapeType="1"/>
          </p:cNvSpPr>
          <p:nvPr/>
        </p:nvSpPr>
        <p:spPr bwMode="auto">
          <a:xfrm>
            <a:off x="1905000" y="1558925"/>
            <a:ext cx="685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026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67A3482C-AA2B-43EC-BA8B-D3A4CAE58651}" type="slidenum">
              <a:rPr lang="en-AU" altLang="en-US" sz="1400" b="1" baseline="0" smtClean="0">
                <a:latin typeface="Trebuchet MS" pitchFamily="34" charset="0"/>
                <a:cs typeface="Arial" pitchFamily="34" charset="0"/>
              </a:rPr>
              <a:pPr/>
              <a:t>19</a:t>
            </a:fld>
            <a:endParaRPr lang="en-AU" altLang="en-US" sz="1400" b="1" baseline="0" dirty="0">
              <a:latin typeface="Trebuchet MS" pitchFamily="34" charset="0"/>
              <a:cs typeface="Arial" pitchFamily="34" charset="0"/>
            </a:endParaRPr>
          </a:p>
        </p:txBody>
      </p:sp>
      <p:sp>
        <p:nvSpPr>
          <p:cNvPr id="10263" name="Rectangle 3"/>
          <p:cNvSpPr>
            <a:spLocks noChangeArrowheads="1"/>
          </p:cNvSpPr>
          <p:nvPr/>
        </p:nvSpPr>
        <p:spPr bwMode="auto">
          <a:xfrm>
            <a:off x="546100" y="4225925"/>
            <a:ext cx="7927975"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indent="-45720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lvl="1" algn="just" eaLnBrk="1" hangingPunct="1">
              <a:buFontTx/>
              <a:buAutoNum type="arabicPeriod" startAt="6"/>
            </a:pPr>
            <a:r>
              <a:rPr lang="en-US" altLang="en-US" sz="2200" baseline="0" dirty="0">
                <a:latin typeface="Trebuchet MS" pitchFamily="34" charset="0"/>
                <a:cs typeface="Arial" pitchFamily="34" charset="0"/>
              </a:rPr>
              <a:t>Conclusion: Since  </a:t>
            </a:r>
            <a:r>
              <a:rPr lang="en-US" altLang="en-US" sz="2200" baseline="0" dirty="0">
                <a:latin typeface="Trebuchet MS" pitchFamily="34" charset="0"/>
                <a:cs typeface="Arial" pitchFamily="34" charset="0"/>
                <a:sym typeface="Symbol" pitchFamily="18" charset="2"/>
              </a:rPr>
              <a:t></a:t>
            </a:r>
            <a:r>
              <a:rPr lang="en-US" altLang="en-US" sz="2200" baseline="30000" dirty="0">
                <a:latin typeface="Trebuchet MS" pitchFamily="34" charset="0"/>
                <a:cs typeface="Arial" pitchFamily="34" charset="0"/>
                <a:sym typeface="Symbol" pitchFamily="18" charset="2"/>
              </a:rPr>
              <a:t>2</a:t>
            </a:r>
            <a:r>
              <a:rPr lang="en-US" altLang="en-US" sz="2200" baseline="0" dirty="0">
                <a:latin typeface="Trebuchet MS" pitchFamily="34" charset="0"/>
                <a:cs typeface="Arial" pitchFamily="34" charset="0"/>
                <a:sym typeface="Symbol" pitchFamily="18" charset="2"/>
              </a:rPr>
              <a:t> = 20.8 &gt; 13.8484</a:t>
            </a:r>
            <a:r>
              <a:rPr lang="en-US" altLang="en-US" sz="2200" baseline="0" dirty="0">
                <a:latin typeface="Trebuchet MS" pitchFamily="34" charset="0"/>
                <a:cs typeface="Arial" pitchFamily="34" charset="0"/>
              </a:rPr>
              <a:t>, do not reject the null hypothesis.</a:t>
            </a:r>
          </a:p>
          <a:p>
            <a:pPr algn="ctr">
              <a:spcBef>
                <a:spcPts val="1200"/>
              </a:spcBef>
            </a:pPr>
            <a:r>
              <a:rPr lang="en-US" altLang="en-US" b="1" i="1" baseline="0" dirty="0">
                <a:solidFill>
                  <a:srgbClr val="00B050"/>
                </a:solidFill>
                <a:latin typeface="Arial Narrow" pitchFamily="34" charset="0"/>
                <a:cs typeface="Arial" pitchFamily="34" charset="0"/>
              </a:rPr>
              <a:t>There is insufficient evidence to support the hypothesis that the variance is less than 1cc</a:t>
            </a:r>
            <a:r>
              <a:rPr lang="en-AU" altLang="en-US" b="1" i="1" baseline="0" dirty="0">
                <a:solidFill>
                  <a:srgbClr val="00B050"/>
                </a:solidFill>
                <a:latin typeface="Arial Narrow" pitchFamily="34" charset="0"/>
                <a:cs typeface="Arial" pitchFamily="34" charset="0"/>
              </a:rPr>
              <a:t>.</a:t>
            </a:r>
            <a:endParaRPr lang="en-US" altLang="en-US" b="1" i="1" baseline="0" dirty="0">
              <a:solidFill>
                <a:srgbClr val="00B050"/>
              </a:solidFill>
              <a:latin typeface="Arial Narrow" pitchFamily="34" charset="0"/>
              <a:cs typeface="Arial" pitchFamily="34" charset="0"/>
            </a:endParaRPr>
          </a:p>
        </p:txBody>
      </p:sp>
      <p:sp>
        <p:nvSpPr>
          <p:cNvPr id="10264" name="Title 1"/>
          <p:cNvSpPr txBox="1">
            <a:spLocks/>
          </p:cNvSpPr>
          <p:nvPr/>
        </p:nvSpPr>
        <p:spPr bwMode="auto">
          <a:xfrm>
            <a:off x="395288" y="260350"/>
            <a:ext cx="82296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eaLnBrk="1" hangingPunct="1"/>
            <a:r>
              <a:rPr lang="en-AU" altLang="en-US" sz="3200" baseline="0">
                <a:solidFill>
                  <a:srgbClr val="EA0088"/>
                </a:solidFill>
                <a:latin typeface="Trebuchet MS" pitchFamily="34" charset="0"/>
                <a:cs typeface="Arial" pitchFamily="34" charset="0"/>
              </a:rPr>
              <a:t>Example 1(b) – Solution</a:t>
            </a:r>
            <a:endParaRPr lang="en-AU" altLang="en-US" sz="3200" i="1" baseline="0">
              <a:solidFill>
                <a:srgbClr val="EA0088"/>
              </a:solidFill>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70733"/>
                                        </p:tgtEl>
                                        <p:attrNameLst>
                                          <p:attrName>style.visibility</p:attrName>
                                        </p:attrNameLst>
                                      </p:cBhvr>
                                      <p:to>
                                        <p:strVal val="visible"/>
                                      </p:to>
                                    </p:set>
                                    <p:animEffect transition="in" filter="box(in)">
                                      <p:cBhvr>
                                        <p:cTn id="7" dur="500"/>
                                        <p:tgtEl>
                                          <p:spTgt spid="670733"/>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70727"/>
                                        </p:tgtEl>
                                        <p:attrNameLst>
                                          <p:attrName>style.visibility</p:attrName>
                                        </p:attrNameLst>
                                      </p:cBhvr>
                                      <p:to>
                                        <p:strVal val="visible"/>
                                      </p:to>
                                    </p:set>
                                    <p:anim calcmode="lin" valueType="num">
                                      <p:cBhvr additive="base">
                                        <p:cTn id="11" dur="500" fill="hold"/>
                                        <p:tgtEl>
                                          <p:spTgt spid="670727"/>
                                        </p:tgtEl>
                                        <p:attrNameLst>
                                          <p:attrName>ppt_x</p:attrName>
                                        </p:attrNameLst>
                                      </p:cBhvr>
                                      <p:tavLst>
                                        <p:tav tm="0">
                                          <p:val>
                                            <p:strVal val="0-#ppt_w/2"/>
                                          </p:val>
                                        </p:tav>
                                        <p:tav tm="100000">
                                          <p:val>
                                            <p:strVal val="#ppt_x"/>
                                          </p:val>
                                        </p:tav>
                                      </p:tavLst>
                                    </p:anim>
                                    <p:anim calcmode="lin" valueType="num">
                                      <p:cBhvr additive="base">
                                        <p:cTn id="12" dur="500" fill="hold"/>
                                        <p:tgtEl>
                                          <p:spTgt spid="670727"/>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500"/>
                            </p:stCondLst>
                            <p:childTnLst>
                              <p:par>
                                <p:cTn id="19" presetID="4" presetClass="entr" presetSubtype="32" fill="hold" grpId="0" nodeType="afterEffect">
                                  <p:stCondLst>
                                    <p:cond delay="0"/>
                                  </p:stCondLst>
                                  <p:childTnLst>
                                    <p:set>
                                      <p:cBhvr>
                                        <p:cTn id="20" dur="1" fill="hold">
                                          <p:stCondLst>
                                            <p:cond delay="0"/>
                                          </p:stCondLst>
                                        </p:cTn>
                                        <p:tgtEl>
                                          <p:spTgt spid="670726"/>
                                        </p:tgtEl>
                                        <p:attrNameLst>
                                          <p:attrName>style.visibility</p:attrName>
                                        </p:attrNameLst>
                                      </p:cBhvr>
                                      <p:to>
                                        <p:strVal val="visible"/>
                                      </p:to>
                                    </p:set>
                                    <p:animEffect transition="in" filter="box(out)">
                                      <p:cBhvr>
                                        <p:cTn id="21" dur="500"/>
                                        <p:tgtEl>
                                          <p:spTgt spid="670726"/>
                                        </p:tgtEl>
                                      </p:cBhvr>
                                    </p:animEffect>
                                  </p:childTnLst>
                                </p:cTn>
                              </p:par>
                            </p:childTnLst>
                          </p:cTn>
                        </p:par>
                        <p:par>
                          <p:cTn id="22" fill="hold" nodeType="afterGroup">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670740"/>
                                        </p:tgtEl>
                                        <p:attrNameLst>
                                          <p:attrName>style.visibility</p:attrName>
                                        </p:attrNameLst>
                                      </p:cBhvr>
                                      <p:to>
                                        <p:strVal val="visible"/>
                                      </p:to>
                                    </p:set>
                                    <p:animEffect transition="in" filter="wipe(up)">
                                      <p:cBhvr>
                                        <p:cTn id="25" dur="500"/>
                                        <p:tgtEl>
                                          <p:spTgt spid="670740"/>
                                        </p:tgtEl>
                                      </p:cBhvr>
                                    </p:animEffect>
                                  </p:childTnLst>
                                </p:cTn>
                              </p:par>
                            </p:childTnLst>
                          </p:cTn>
                        </p:par>
                        <p:par>
                          <p:cTn id="26" fill="hold" nodeType="afterGroup">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670743"/>
                                        </p:tgtEl>
                                        <p:attrNameLst>
                                          <p:attrName>style.visibility</p:attrName>
                                        </p:attrNameLst>
                                      </p:cBhvr>
                                      <p:to>
                                        <p:strVal val="visible"/>
                                      </p:to>
                                    </p:set>
                                    <p:animEffect transition="in" filter="wipe(up)">
                                      <p:cBhvr>
                                        <p:cTn id="29" dur="500"/>
                                        <p:tgtEl>
                                          <p:spTgt spid="670743"/>
                                        </p:tgtEl>
                                      </p:cBhvr>
                                    </p:animEffect>
                                  </p:childTnLst>
                                </p:cTn>
                              </p:par>
                            </p:childTnLst>
                          </p:cTn>
                        </p:par>
                        <p:par>
                          <p:cTn id="30" fill="hold" nodeType="afterGroup">
                            <p:stCondLst>
                              <p:cond delay="3000"/>
                            </p:stCondLst>
                            <p:childTnLst>
                              <p:par>
                                <p:cTn id="31" presetID="1" presetClass="entr" presetSubtype="0" fill="hold" grpId="0" nodeType="afterEffect">
                                  <p:stCondLst>
                                    <p:cond delay="0"/>
                                  </p:stCondLst>
                                  <p:childTnLst>
                                    <p:set>
                                      <p:cBhvr>
                                        <p:cTn id="32" dur="1" fill="hold">
                                          <p:stCondLst>
                                            <p:cond delay="499"/>
                                          </p:stCondLst>
                                        </p:cTn>
                                        <p:tgtEl>
                                          <p:spTgt spid="670741"/>
                                        </p:tgtEl>
                                        <p:attrNameLst>
                                          <p:attrName>style.visibility</p:attrName>
                                        </p:attrNameLst>
                                      </p:cBhvr>
                                      <p:to>
                                        <p:strVal val="visible"/>
                                      </p:to>
                                    </p:set>
                                  </p:childTnLst>
                                </p:cTn>
                              </p:par>
                            </p:childTnLst>
                          </p:cTn>
                        </p:par>
                        <p:par>
                          <p:cTn id="33" fill="hold" nodeType="afterGroup">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67074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670730"/>
                                        </p:tgtEl>
                                        <p:attrNameLst>
                                          <p:attrName>style.visibility</p:attrName>
                                        </p:attrNameLst>
                                      </p:cBhvr>
                                      <p:to>
                                        <p:strVal val="visible"/>
                                      </p:to>
                                    </p:set>
                                    <p:animEffect transition="in" filter="wipe(up)">
                                      <p:cBhvr>
                                        <p:cTn id="40" dur="500"/>
                                        <p:tgtEl>
                                          <p:spTgt spid="670730"/>
                                        </p:tgtEl>
                                      </p:cBhvr>
                                    </p:animEffect>
                                  </p:childTnLst>
                                </p:cTn>
                              </p:par>
                            </p:childTnLst>
                          </p:cTn>
                        </p:par>
                        <p:par>
                          <p:cTn id="41" fill="hold" nodeType="afterGroup">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670731"/>
                                        </p:tgtEl>
                                        <p:attrNameLst>
                                          <p:attrName>style.visibility</p:attrName>
                                        </p:attrNameLst>
                                      </p:cBhvr>
                                      <p:to>
                                        <p:strVal val="visible"/>
                                      </p:to>
                                    </p:set>
                                    <p:animEffect transition="in" filter="wipe(up)">
                                      <p:cBhvr>
                                        <p:cTn id="44" dur="500"/>
                                        <p:tgtEl>
                                          <p:spTgt spid="670731"/>
                                        </p:tgtEl>
                                      </p:cBhvr>
                                    </p:animEffect>
                                  </p:childTnLst>
                                </p:cTn>
                              </p:par>
                            </p:childTnLst>
                          </p:cTn>
                        </p:par>
                        <p:par>
                          <p:cTn id="45" fill="hold" nodeType="afterGroup">
                            <p:stCondLst>
                              <p:cond delay="1000"/>
                            </p:stCondLst>
                            <p:childTnLst>
                              <p:par>
                                <p:cTn id="46" presetID="22" presetClass="entr" presetSubtype="1" fill="hold" grpId="0" nodeType="afterEffect">
                                  <p:stCondLst>
                                    <p:cond delay="0"/>
                                  </p:stCondLst>
                                  <p:childTnLst>
                                    <p:set>
                                      <p:cBhvr>
                                        <p:cTn id="47" dur="1" fill="hold">
                                          <p:stCondLst>
                                            <p:cond delay="0"/>
                                          </p:stCondLst>
                                        </p:cTn>
                                        <p:tgtEl>
                                          <p:spTgt spid="670722"/>
                                        </p:tgtEl>
                                        <p:attrNameLst>
                                          <p:attrName>style.visibility</p:attrName>
                                        </p:attrNameLst>
                                      </p:cBhvr>
                                      <p:to>
                                        <p:strVal val="visible"/>
                                      </p:to>
                                    </p:set>
                                    <p:animEffect transition="in" filter="wipe(up)">
                                      <p:cBhvr>
                                        <p:cTn id="48" dur="500"/>
                                        <p:tgtEl>
                                          <p:spTgt spid="670722"/>
                                        </p:tgtEl>
                                      </p:cBhvr>
                                    </p:animEffect>
                                  </p:childTnLst>
                                </p:cTn>
                              </p:par>
                            </p:childTnLst>
                          </p:cTn>
                        </p:par>
                        <p:par>
                          <p:cTn id="49" fill="hold" nodeType="afterGroup">
                            <p:stCondLst>
                              <p:cond delay="1500"/>
                            </p:stCondLst>
                            <p:childTnLst>
                              <p:par>
                                <p:cTn id="50" presetID="2" presetClass="entr" presetSubtype="8" fill="hold" nodeType="afterEffect">
                                  <p:stCondLst>
                                    <p:cond delay="0"/>
                                  </p:stCondLst>
                                  <p:childTnLst>
                                    <p:set>
                                      <p:cBhvr>
                                        <p:cTn id="51" dur="1" fill="hold">
                                          <p:stCondLst>
                                            <p:cond delay="0"/>
                                          </p:stCondLst>
                                        </p:cTn>
                                        <p:tgtEl>
                                          <p:spTgt spid="701440"/>
                                        </p:tgtEl>
                                        <p:attrNameLst>
                                          <p:attrName>style.visibility</p:attrName>
                                        </p:attrNameLst>
                                      </p:cBhvr>
                                      <p:to>
                                        <p:strVal val="visible"/>
                                      </p:to>
                                    </p:set>
                                    <p:anim calcmode="lin" valueType="num">
                                      <p:cBhvr additive="base">
                                        <p:cTn id="52" dur="500" fill="hold"/>
                                        <p:tgtEl>
                                          <p:spTgt spid="701440"/>
                                        </p:tgtEl>
                                        <p:attrNameLst>
                                          <p:attrName>ppt_x</p:attrName>
                                        </p:attrNameLst>
                                      </p:cBhvr>
                                      <p:tavLst>
                                        <p:tav tm="0">
                                          <p:val>
                                            <p:strVal val="0-#ppt_w/2"/>
                                          </p:val>
                                        </p:tav>
                                        <p:tav tm="100000">
                                          <p:val>
                                            <p:strVal val="#ppt_x"/>
                                          </p:val>
                                        </p:tav>
                                      </p:tavLst>
                                    </p:anim>
                                    <p:anim calcmode="lin" valueType="num">
                                      <p:cBhvr additive="base">
                                        <p:cTn id="53" dur="500" fill="hold"/>
                                        <p:tgtEl>
                                          <p:spTgt spid="701440"/>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670729"/>
                                        </p:tgtEl>
                                        <p:attrNameLst>
                                          <p:attrName>style.visibility</p:attrName>
                                        </p:attrNameLst>
                                      </p:cBhvr>
                                      <p:to>
                                        <p:strVal val="visible"/>
                                      </p:to>
                                    </p:set>
                                    <p:animEffect transition="in" filter="box(in)">
                                      <p:cBhvr>
                                        <p:cTn id="58" dur="500"/>
                                        <p:tgtEl>
                                          <p:spTgt spid="670729"/>
                                        </p:tgtEl>
                                      </p:cBhvr>
                                    </p:animEffect>
                                  </p:childTnLst>
                                </p:cTn>
                              </p:par>
                            </p:childTnLst>
                          </p:cTn>
                        </p:par>
                        <p:par>
                          <p:cTn id="59" fill="hold" nodeType="afterGroup">
                            <p:stCondLst>
                              <p:cond delay="500"/>
                            </p:stCondLst>
                            <p:childTnLst>
                              <p:par>
                                <p:cTn id="60" presetID="2" presetClass="entr" presetSubtype="2" fill="hold" grpId="0" nodeType="afterEffect">
                                  <p:stCondLst>
                                    <p:cond delay="0"/>
                                  </p:stCondLst>
                                  <p:childTnLst>
                                    <p:set>
                                      <p:cBhvr>
                                        <p:cTn id="61" dur="1" fill="hold">
                                          <p:stCondLst>
                                            <p:cond delay="0"/>
                                          </p:stCondLst>
                                        </p:cTn>
                                        <p:tgtEl>
                                          <p:spTgt spid="670728"/>
                                        </p:tgtEl>
                                        <p:attrNameLst>
                                          <p:attrName>style.visibility</p:attrName>
                                        </p:attrNameLst>
                                      </p:cBhvr>
                                      <p:to>
                                        <p:strVal val="visible"/>
                                      </p:to>
                                    </p:set>
                                    <p:anim calcmode="lin" valueType="num">
                                      <p:cBhvr additive="base">
                                        <p:cTn id="62" dur="500" fill="hold"/>
                                        <p:tgtEl>
                                          <p:spTgt spid="670728"/>
                                        </p:tgtEl>
                                        <p:attrNameLst>
                                          <p:attrName>ppt_x</p:attrName>
                                        </p:attrNameLst>
                                      </p:cBhvr>
                                      <p:tavLst>
                                        <p:tav tm="0">
                                          <p:val>
                                            <p:strVal val="1+#ppt_w/2"/>
                                          </p:val>
                                        </p:tav>
                                        <p:tav tm="100000">
                                          <p:val>
                                            <p:strVal val="#ppt_x"/>
                                          </p:val>
                                        </p:tav>
                                      </p:tavLst>
                                    </p:anim>
                                    <p:anim calcmode="lin" valueType="num">
                                      <p:cBhvr additive="base">
                                        <p:cTn id="63" dur="500" fill="hold"/>
                                        <p:tgtEl>
                                          <p:spTgt spid="670728"/>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1000"/>
                            </p:stCondLst>
                            <p:childTnLst>
                              <p:par>
                                <p:cTn id="65" presetID="2" presetClass="entr" presetSubtype="2" fill="hold" nodeType="after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1+#ppt_w/2"/>
                                          </p:val>
                                        </p:tav>
                                        <p:tav tm="100000">
                                          <p:val>
                                            <p:strVal val="#ppt_x"/>
                                          </p:val>
                                        </p:tav>
                                      </p:tavLst>
                                    </p:anim>
                                    <p:anim calcmode="lin" valueType="num">
                                      <p:cBhvr additive="base">
                                        <p:cTn id="6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0263"/>
                                        </p:tgtEl>
                                        <p:attrNameLst>
                                          <p:attrName>style.visibility</p:attrName>
                                        </p:attrNameLst>
                                      </p:cBhvr>
                                      <p:to>
                                        <p:strVal val="visible"/>
                                      </p:to>
                                    </p:set>
                                    <p:animEffect transition="in" filter="fade">
                                      <p:cBhvr>
                                        <p:cTn id="73" dur="500"/>
                                        <p:tgtEl>
                                          <p:spTgt spid="10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2" grpId="0" animBg="1"/>
      <p:bldP spid="670726" grpId="0" animBg="1"/>
      <p:bldP spid="670727" grpId="0" autoUpdateAnimBg="0"/>
      <p:bldP spid="670728" grpId="0" autoUpdateAnimBg="0"/>
      <p:bldP spid="670729" grpId="0" animBg="1"/>
      <p:bldP spid="670730" grpId="0" autoUpdateAnimBg="0"/>
      <p:bldP spid="670731" grpId="0" animBg="1"/>
      <p:bldP spid="670733" grpId="0" animBg="1"/>
      <p:bldP spid="670740" grpId="0" autoUpdateAnimBg="0"/>
      <p:bldP spid="670741" grpId="0" autoUpdateAnimBg="0"/>
      <p:bldP spid="670742" grpId="0" animBg="1"/>
      <p:bldP spid="670743" grpId="0" animBg="1"/>
      <p:bldP spid="102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685800" y="2286000"/>
            <a:ext cx="4191000" cy="1143000"/>
          </a:xfrm>
        </p:spPr>
        <p:txBody>
          <a:bodyPr/>
          <a:lstStyle/>
          <a:p>
            <a:pPr algn="l" eaLnBrk="1" hangingPunct="1">
              <a:defRPr/>
            </a:pPr>
            <a:r>
              <a:rPr lang="en-AU" sz="4600" cap="none" dirty="0">
                <a:latin typeface="Trebuchet MS" panose="020B0603020202020204" pitchFamily="34" charset="0"/>
                <a:ea typeface="ＭＳ Ｐゴシック" charset="0"/>
                <a:cs typeface="ＭＳ Ｐゴシック" charset="0"/>
              </a:rPr>
              <a:t>Chapter 14</a:t>
            </a:r>
          </a:p>
        </p:txBody>
      </p:sp>
      <p:sp>
        <p:nvSpPr>
          <p:cNvPr id="24579" name="Rectangle 3"/>
          <p:cNvSpPr>
            <a:spLocks noGrp="1" noChangeArrowheads="1"/>
          </p:cNvSpPr>
          <p:nvPr>
            <p:ph type="subTitle" idx="1"/>
          </p:nvPr>
        </p:nvSpPr>
        <p:spPr>
          <a:xfrm>
            <a:off x="762000" y="3429000"/>
            <a:ext cx="8131175" cy="2819400"/>
          </a:xfrm>
        </p:spPr>
        <p:txBody>
          <a:bodyPr/>
          <a:lstStyle/>
          <a:p>
            <a:pPr algn="l" eaLnBrk="1" hangingPunct="1"/>
            <a:r>
              <a:rPr lang="en-AU" altLang="en-US" sz="3600">
                <a:solidFill>
                  <a:srgbClr val="EA0088"/>
                </a:solidFill>
                <a:latin typeface="Trebuchet MS" pitchFamily="34" charset="0"/>
                <a:cs typeface="Arial" pitchFamily="34" charset="0"/>
              </a:rPr>
              <a:t>Inference about population variances</a:t>
            </a:r>
          </a:p>
        </p:txBody>
      </p:sp>
      <p:sp>
        <p:nvSpPr>
          <p:cNvPr id="24580" name="Rectangle 6"/>
          <p:cNvSpPr>
            <a:spLocks noChangeArrowheads="1"/>
          </p:cNvSpPr>
          <p:nvPr/>
        </p:nvSpPr>
        <p:spPr bwMode="auto">
          <a:xfrm>
            <a:off x="2005013" y="-49260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baseline="0">
              <a:cs typeface="Arial"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D5B0E8F8-3945-46E7-9DBD-27D3E3327C1E}" type="slidenum">
              <a:rPr lang="en-AU" altLang="en-US" sz="1400" b="1" baseline="0" smtClean="0">
                <a:latin typeface="Trebuchet MS" pitchFamily="34" charset="0"/>
                <a:cs typeface="Arial" pitchFamily="34" charset="0"/>
              </a:rPr>
              <a:pPr/>
              <a:t>20</a:t>
            </a:fld>
            <a:endParaRPr lang="en-AU" altLang="en-US" sz="1400" b="1" baseline="0" dirty="0">
              <a:latin typeface="Trebuchet MS" pitchFamily="34" charset="0"/>
              <a:cs typeface="Arial" pitchFamily="34" charset="0"/>
            </a:endParaRPr>
          </a:p>
        </p:txBody>
      </p:sp>
      <p:sp>
        <p:nvSpPr>
          <p:cNvPr id="32772" name="Rectangle 2"/>
          <p:cNvSpPr txBox="1">
            <a:spLocks noChangeArrowheads="1"/>
          </p:cNvSpPr>
          <p:nvPr/>
        </p:nvSpPr>
        <p:spPr bwMode="auto">
          <a:xfrm>
            <a:off x="458788" y="760413"/>
            <a:ext cx="8001000" cy="429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defRPr sz="2400" baseline="-25000">
                <a:solidFill>
                  <a:schemeClr val="tx1"/>
                </a:solidFill>
                <a:latin typeface="Times" charset="0"/>
                <a:ea typeface="MS PGothic" pitchFamily="34" charset="-128"/>
              </a:defRPr>
            </a:lvl1pPr>
            <a:lvl2pPr marL="354013" indent="-354013"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lvl="1" eaLnBrk="1" hangingPunct="1">
              <a:spcBef>
                <a:spcPct val="20000"/>
              </a:spcBef>
              <a:buFont typeface="Arial" pitchFamily="34" charset="0"/>
              <a:buNone/>
            </a:pPr>
            <a:endParaRPr lang="en-US" altLang="en-US" sz="2000" baseline="0">
              <a:solidFill>
                <a:schemeClr val="accent1"/>
              </a:solidFill>
              <a:latin typeface="Trebuchet MS" pitchFamily="34" charset="0"/>
              <a:cs typeface="Arial" pitchFamily="34" charset="0"/>
            </a:endParaRPr>
          </a:p>
          <a:p>
            <a:pPr lvl="1" eaLnBrk="1" hangingPunct="1">
              <a:spcBef>
                <a:spcPct val="20000"/>
              </a:spcBef>
              <a:buFont typeface="Arial" pitchFamily="34" charset="0"/>
              <a:buNone/>
            </a:pPr>
            <a:r>
              <a:rPr lang="en-US" altLang="en-US" b="1" baseline="0">
                <a:solidFill>
                  <a:schemeClr val="accent1"/>
                </a:solidFill>
                <a:latin typeface="Trebuchet MS" pitchFamily="34" charset="0"/>
                <a:cs typeface="Arial" pitchFamily="34" charset="0"/>
              </a:rPr>
              <a:t>Using Excel (Data Analysis Plus)</a:t>
            </a:r>
          </a:p>
        </p:txBody>
      </p:sp>
      <p:sp>
        <p:nvSpPr>
          <p:cNvPr id="32773" name="Title 1"/>
          <p:cNvSpPr txBox="1">
            <a:spLocks/>
          </p:cNvSpPr>
          <p:nvPr/>
        </p:nvSpPr>
        <p:spPr bwMode="auto">
          <a:xfrm>
            <a:off x="395288" y="260350"/>
            <a:ext cx="82296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eaLnBrk="1" hangingPunct="1"/>
            <a:r>
              <a:rPr lang="en-AU" altLang="en-US" sz="3200" baseline="0">
                <a:solidFill>
                  <a:srgbClr val="EA0088"/>
                </a:solidFill>
                <a:latin typeface="Trebuchet MS" pitchFamily="34" charset="0"/>
                <a:cs typeface="Arial" pitchFamily="34" charset="0"/>
              </a:rPr>
              <a:t>Example 1(b) – Solution</a:t>
            </a:r>
            <a:endParaRPr lang="en-AU" altLang="en-US" sz="3200" i="1" baseline="0">
              <a:solidFill>
                <a:srgbClr val="EA0088"/>
              </a:solidFill>
              <a:latin typeface="Trebuchet MS" pitchFamily="34" charset="0"/>
              <a:cs typeface="Arial" pitchFamily="34"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19" y="1772816"/>
            <a:ext cx="7956376" cy="349722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3269FC33-460D-48F4-938E-DEE0367EB515}" type="slidenum">
              <a:rPr lang="en-AU" altLang="en-US" sz="1400" b="1" baseline="0" smtClean="0">
                <a:latin typeface="Trebuchet MS" pitchFamily="34" charset="0"/>
                <a:cs typeface="Arial" pitchFamily="34" charset="0"/>
              </a:rPr>
              <a:pPr/>
              <a:t>21</a:t>
            </a:fld>
            <a:endParaRPr lang="en-AU" altLang="en-US" sz="1400" b="1" baseline="0" dirty="0">
              <a:latin typeface="Trebuchet MS" pitchFamily="34" charset="0"/>
              <a:cs typeface="Arial" pitchFamily="34" charset="0"/>
            </a:endParaRPr>
          </a:p>
        </p:txBody>
      </p:sp>
      <p:sp>
        <p:nvSpPr>
          <p:cNvPr id="4" name="Rectangle 2"/>
          <p:cNvSpPr txBox="1">
            <a:spLocks noChangeArrowheads="1"/>
          </p:cNvSpPr>
          <p:nvPr/>
        </p:nvSpPr>
        <p:spPr>
          <a:xfrm>
            <a:off x="458788" y="760413"/>
            <a:ext cx="8001000" cy="4297362"/>
          </a:xfrm>
          <a:prstGeom prst="rect">
            <a:avLst/>
          </a:prstGeom>
        </p:spPr>
        <p:txBody>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54013" lvl="1" indent="-354013" eaLnBrk="1" hangingPunct="1">
              <a:buFont typeface="Arial" pitchFamily="34" charset="0"/>
              <a:buNone/>
              <a:defRPr/>
            </a:pPr>
            <a:endParaRPr lang="en-US" altLang="en-US" sz="2000" baseline="0" dirty="0">
              <a:solidFill>
                <a:schemeClr val="accent1"/>
              </a:solidFill>
              <a:latin typeface="Trebuchet MS" pitchFamily="34" charset="0"/>
              <a:cs typeface="Arial" pitchFamily="34" charset="0"/>
            </a:endParaRPr>
          </a:p>
          <a:p>
            <a:pPr marL="354013" lvl="1" indent="-354013" eaLnBrk="1" hangingPunct="1">
              <a:buFont typeface="Arial" pitchFamily="34" charset="0"/>
              <a:buNone/>
              <a:defRPr/>
            </a:pPr>
            <a:r>
              <a:rPr lang="en-US" altLang="en-US" sz="2400" b="1" baseline="0" dirty="0">
                <a:solidFill>
                  <a:schemeClr val="accent1"/>
                </a:solidFill>
                <a:latin typeface="Trebuchet MS" pitchFamily="34" charset="0"/>
                <a:cs typeface="Arial" pitchFamily="34" charset="0"/>
              </a:rPr>
              <a:t>Using Excel (Data Analysis Plus)</a:t>
            </a:r>
          </a:p>
          <a:p>
            <a:pPr marL="0" lvl="1" indent="0" algn="just" eaLnBrk="1" hangingPunct="1">
              <a:buFont typeface="Arial" pitchFamily="34" charset="0"/>
              <a:buNone/>
              <a:defRPr/>
            </a:pPr>
            <a:r>
              <a:rPr lang="en-AU" sz="2400" baseline="0" dirty="0">
                <a:latin typeface="Trebuchet MS" panose="020B0603020202020204" pitchFamily="34" charset="0"/>
                <a:cs typeface="Arial" panose="020B0604020202020204" pitchFamily="34" charset="0"/>
              </a:rPr>
              <a:t>In the </a:t>
            </a:r>
            <a:r>
              <a:rPr lang="en-AU" sz="2400" b="1" baseline="0" dirty="0">
                <a:latin typeface="Trebuchet MS" panose="020B0603020202020204" pitchFamily="34" charset="0"/>
                <a:cs typeface="Arial" panose="020B0604020202020204" pitchFamily="34" charset="0"/>
              </a:rPr>
              <a:t>Data Analysis Plus </a:t>
            </a:r>
            <a:r>
              <a:rPr lang="en-AU" sz="2400" baseline="0" dirty="0">
                <a:latin typeface="Trebuchet MS" panose="020B0603020202020204" pitchFamily="34" charset="0"/>
                <a:cs typeface="Arial" panose="020B0604020202020204" pitchFamily="34" charset="0"/>
              </a:rPr>
              <a:t>dialogue box (shown below), enter the input and the output is presented in the next slide.</a:t>
            </a:r>
          </a:p>
          <a:p>
            <a:pPr marL="354013" lvl="1" indent="-354013" eaLnBrk="1" hangingPunct="1">
              <a:buFont typeface="Arial" pitchFamily="34" charset="0"/>
              <a:buNone/>
              <a:defRPr/>
            </a:pPr>
            <a:endParaRPr lang="en-US" altLang="en-US" sz="2400" b="1" baseline="0" dirty="0">
              <a:solidFill>
                <a:schemeClr val="accent1"/>
              </a:solidFill>
              <a:latin typeface="Trebuchet MS" pitchFamily="34" charset="0"/>
              <a:cs typeface="Arial" pitchFamily="34" charset="0"/>
            </a:endParaRPr>
          </a:p>
        </p:txBody>
      </p:sp>
      <p:sp>
        <p:nvSpPr>
          <p:cNvPr id="33796" name="Title 1"/>
          <p:cNvSpPr txBox="1">
            <a:spLocks/>
          </p:cNvSpPr>
          <p:nvPr/>
        </p:nvSpPr>
        <p:spPr bwMode="auto">
          <a:xfrm>
            <a:off x="395288" y="260350"/>
            <a:ext cx="82296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eaLnBrk="1" hangingPunct="1"/>
            <a:r>
              <a:rPr lang="en-AU" altLang="en-US" sz="3200" baseline="0">
                <a:solidFill>
                  <a:srgbClr val="EA0088"/>
                </a:solidFill>
                <a:latin typeface="Trebuchet MS" pitchFamily="34" charset="0"/>
                <a:cs typeface="Arial" pitchFamily="34" charset="0"/>
              </a:rPr>
              <a:t>Example 1(b) – Solution</a:t>
            </a:r>
            <a:endParaRPr lang="en-AU" altLang="en-US" sz="3200" i="1" baseline="0">
              <a:solidFill>
                <a:srgbClr val="EA0088"/>
              </a:solidFill>
              <a:latin typeface="Trebuchet MS" pitchFamily="34" charset="0"/>
              <a:cs typeface="Arial" pitchFamily="34" charset="0"/>
            </a:endParaRPr>
          </a:p>
        </p:txBody>
      </p:sp>
      <p:pic>
        <p:nvPicPr>
          <p:cNvPr id="33797" name="Picture 3"/>
          <p:cNvPicPr>
            <a:picLocks noChangeAspect="1"/>
          </p:cNvPicPr>
          <p:nvPr/>
        </p:nvPicPr>
        <p:blipFill>
          <a:blip r:embed="rId2">
            <a:extLst>
              <a:ext uri="{28A0092B-C50C-407E-A947-70E740481C1C}">
                <a14:useLocalDpi xmlns:a14="http://schemas.microsoft.com/office/drawing/2010/main" val="0"/>
              </a:ext>
            </a:extLst>
          </a:blip>
          <a:srcRect t="3484"/>
          <a:stretch>
            <a:fillRect/>
          </a:stretch>
        </p:blipFill>
        <p:spPr bwMode="auto">
          <a:xfrm>
            <a:off x="639763" y="2781300"/>
            <a:ext cx="7742237"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9C2AF6D7-5928-4AF5-896B-8A70A24C9489}" type="slidenum">
              <a:rPr lang="en-AU" altLang="en-US" sz="1400" b="1" baseline="0" smtClean="0">
                <a:latin typeface="Trebuchet MS" pitchFamily="34" charset="0"/>
                <a:cs typeface="Arial" pitchFamily="34" charset="0"/>
              </a:rPr>
              <a:pPr/>
              <a:t>22</a:t>
            </a:fld>
            <a:endParaRPr lang="en-AU" altLang="en-US" sz="1400" b="1" baseline="0" dirty="0">
              <a:latin typeface="Trebuchet MS" pitchFamily="34" charset="0"/>
              <a:cs typeface="Arial" pitchFamily="34" charset="0"/>
            </a:endParaRPr>
          </a:p>
        </p:txBody>
      </p:sp>
      <p:sp>
        <p:nvSpPr>
          <p:cNvPr id="4" name="Rectangle 2"/>
          <p:cNvSpPr txBox="1">
            <a:spLocks noChangeArrowheads="1"/>
          </p:cNvSpPr>
          <p:nvPr/>
        </p:nvSpPr>
        <p:spPr>
          <a:xfrm>
            <a:off x="458788" y="760413"/>
            <a:ext cx="8001000" cy="4297362"/>
          </a:xfrm>
          <a:prstGeom prst="rect">
            <a:avLst/>
          </a:prstGeom>
        </p:spPr>
        <p:txBody>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54013" lvl="1" indent="-354013" eaLnBrk="1" hangingPunct="1">
              <a:buFont typeface="Arial" pitchFamily="34" charset="0"/>
              <a:buNone/>
              <a:defRPr/>
            </a:pPr>
            <a:endParaRPr lang="en-US" altLang="en-US" sz="2000" baseline="0" dirty="0">
              <a:solidFill>
                <a:schemeClr val="accent1"/>
              </a:solidFill>
              <a:latin typeface="Trebuchet MS" pitchFamily="34" charset="0"/>
              <a:cs typeface="Arial" pitchFamily="34" charset="0"/>
            </a:endParaRPr>
          </a:p>
          <a:p>
            <a:pPr marL="354013" lvl="1" indent="-354013" eaLnBrk="1" hangingPunct="1">
              <a:buFont typeface="Arial" pitchFamily="34" charset="0"/>
              <a:buNone/>
              <a:defRPr/>
            </a:pPr>
            <a:r>
              <a:rPr lang="en-US" altLang="en-US" sz="2400" b="1" baseline="0" dirty="0">
                <a:solidFill>
                  <a:schemeClr val="accent1"/>
                </a:solidFill>
                <a:latin typeface="Trebuchet MS" pitchFamily="34" charset="0"/>
                <a:cs typeface="Arial" pitchFamily="34" charset="0"/>
              </a:rPr>
              <a:t>Using Excel (Data Analysis Plus)</a:t>
            </a:r>
          </a:p>
          <a:p>
            <a:pPr marL="0" lvl="1" indent="0" algn="just" eaLnBrk="1" hangingPunct="1">
              <a:buFont typeface="Arial" pitchFamily="34" charset="0"/>
              <a:buNone/>
              <a:defRPr/>
            </a:pPr>
            <a:r>
              <a:rPr lang="en-AU" sz="2200" baseline="0" dirty="0">
                <a:latin typeface="Trebuchet MS" panose="020B0603020202020204" pitchFamily="34" charset="0"/>
                <a:cs typeface="Arial" panose="020B0604020202020204" pitchFamily="34" charset="0"/>
              </a:rPr>
              <a:t>The Excel output is presented below.</a:t>
            </a:r>
          </a:p>
          <a:p>
            <a:pPr marL="354013" lvl="1" indent="-354013" eaLnBrk="1" hangingPunct="1">
              <a:buFont typeface="Arial" pitchFamily="34" charset="0"/>
              <a:buNone/>
              <a:defRPr/>
            </a:pPr>
            <a:endParaRPr lang="en-US" altLang="en-US" sz="2200" b="1" baseline="0" dirty="0">
              <a:solidFill>
                <a:schemeClr val="accent1"/>
              </a:solidFill>
              <a:latin typeface="Trebuchet MS" pitchFamily="34" charset="0"/>
              <a:cs typeface="Arial" pitchFamily="34" charset="0"/>
            </a:endParaRPr>
          </a:p>
        </p:txBody>
      </p:sp>
      <p:sp>
        <p:nvSpPr>
          <p:cNvPr id="34820" name="Title 1"/>
          <p:cNvSpPr txBox="1">
            <a:spLocks/>
          </p:cNvSpPr>
          <p:nvPr/>
        </p:nvSpPr>
        <p:spPr bwMode="auto">
          <a:xfrm>
            <a:off x="395288" y="260350"/>
            <a:ext cx="82296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eaLnBrk="1" hangingPunct="1"/>
            <a:r>
              <a:rPr lang="en-AU" altLang="en-US" sz="3200" baseline="0">
                <a:solidFill>
                  <a:srgbClr val="EA0088"/>
                </a:solidFill>
                <a:latin typeface="Trebuchet MS" pitchFamily="34" charset="0"/>
                <a:cs typeface="Arial" pitchFamily="34" charset="0"/>
              </a:rPr>
              <a:t>Example 1(b) – Solution</a:t>
            </a:r>
            <a:endParaRPr lang="en-AU" altLang="en-US" sz="3200" i="1" baseline="0">
              <a:solidFill>
                <a:srgbClr val="EA0088"/>
              </a:solidFill>
              <a:latin typeface="Trebuchet MS" pitchFamily="34" charset="0"/>
              <a:cs typeface="Arial" pitchFamily="34" charset="0"/>
            </a:endParaRPr>
          </a:p>
        </p:txBody>
      </p:sp>
      <p:pic>
        <p:nvPicPr>
          <p:cNvPr id="3482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133600"/>
            <a:ext cx="4824412"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1"/>
          <p:cNvSpPr txBox="1">
            <a:spLocks/>
          </p:cNvSpPr>
          <p:nvPr/>
        </p:nvSpPr>
        <p:spPr bwMode="auto">
          <a:xfrm>
            <a:off x="5692775" y="2341563"/>
            <a:ext cx="3327400" cy="1797050"/>
          </a:xfrm>
          <a:prstGeom prst="rect">
            <a:avLst/>
          </a:prstGeom>
          <a:noFill/>
          <a:ln>
            <a:noFill/>
          </a:ln>
          <a:extLst/>
        </p:spPr>
        <p:txBody>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lgn="just">
              <a:buFont typeface="Arial" pitchFamily="34" charset="0"/>
              <a:buNone/>
              <a:defRPr/>
            </a:pPr>
            <a:r>
              <a:rPr lang="en-US" altLang="en-US" sz="2200" baseline="0" dirty="0">
                <a:solidFill>
                  <a:schemeClr val="tx1">
                    <a:lumMod val="75000"/>
                    <a:lumOff val="25000"/>
                  </a:schemeClr>
                </a:solidFill>
                <a:latin typeface="Trebuchet MS" pitchFamily="34" charset="0"/>
                <a:cs typeface="Arial" pitchFamily="34" charset="0"/>
              </a:rPr>
              <a:t>Conclusion</a:t>
            </a:r>
            <a:r>
              <a:rPr lang="en-US" altLang="en-US" sz="2200" baseline="0" dirty="0">
                <a:latin typeface="Trebuchet MS" pitchFamily="34" charset="0"/>
                <a:cs typeface="Arial" pitchFamily="34" charset="0"/>
              </a:rPr>
              <a:t>: As p-value = 0.3484 &gt; 0.05 = </a:t>
            </a:r>
            <a:r>
              <a:rPr lang="en-US" altLang="en-US" sz="2200" baseline="0" dirty="0">
                <a:latin typeface="Trebuchet MS" pitchFamily="34" charset="0"/>
                <a:cs typeface="Arial" pitchFamily="34" charset="0"/>
                <a:sym typeface="Symbol"/>
              </a:rPr>
              <a:t></a:t>
            </a:r>
            <a:r>
              <a:rPr lang="en-US" altLang="en-US" sz="2200" baseline="0" dirty="0">
                <a:latin typeface="Trebuchet MS" pitchFamily="34" charset="0"/>
                <a:cs typeface="Arial" pitchFamily="34" charset="0"/>
              </a:rPr>
              <a:t>, we do not reject H</a:t>
            </a:r>
            <a:r>
              <a:rPr lang="en-US" altLang="en-US" sz="2200" dirty="0">
                <a:latin typeface="Trebuchet MS" pitchFamily="34" charset="0"/>
                <a:cs typeface="Arial" pitchFamily="34" charset="0"/>
              </a:rPr>
              <a:t>o</a:t>
            </a:r>
            <a:r>
              <a:rPr lang="en-US" altLang="en-US" sz="2200" baseline="0" dirty="0">
                <a:latin typeface="Trebuchet MS" pitchFamily="34" charset="0"/>
                <a:cs typeface="Arial" pitchFamily="34" charset="0"/>
              </a:rPr>
              <a:t> (</a:t>
            </a:r>
            <a:r>
              <a:rPr lang="en-US" altLang="en-US" sz="2200" baseline="0" dirty="0">
                <a:latin typeface="Trebuchet MS" pitchFamily="34" charset="0"/>
                <a:cs typeface="Arial" pitchFamily="34" charset="0"/>
                <a:sym typeface="Symbol" pitchFamily="18" charset="2"/>
              </a:rPr>
              <a:t></a:t>
            </a:r>
            <a:r>
              <a:rPr lang="en-US" altLang="en-US" sz="2200" baseline="30000" dirty="0">
                <a:latin typeface="Trebuchet MS" pitchFamily="34" charset="0"/>
                <a:cs typeface="Arial" pitchFamily="34" charset="0"/>
              </a:rPr>
              <a:t>2</a:t>
            </a:r>
            <a:r>
              <a:rPr lang="en-US" altLang="en-US" sz="2200" baseline="0" dirty="0">
                <a:latin typeface="Trebuchet MS" pitchFamily="34" charset="0"/>
                <a:cs typeface="Arial" pitchFamily="34" charset="0"/>
              </a:rPr>
              <a:t> = 1).</a:t>
            </a:r>
          </a:p>
          <a:p>
            <a:pPr marL="0" lvl="1" indent="0">
              <a:buFont typeface="Arial" pitchFamily="34" charset="0"/>
              <a:buNone/>
              <a:defRPr/>
            </a:pPr>
            <a:endParaRPr lang="en-US" altLang="en-US" sz="2200" baseline="0" dirty="0">
              <a:latin typeface="Trebuchet MS" pitchFamily="34" charset="0"/>
              <a:cs typeface="Arial" pitchFamily="34" charset="0"/>
            </a:endParaRPr>
          </a:p>
        </p:txBody>
      </p:sp>
      <p:sp>
        <p:nvSpPr>
          <p:cNvPr id="34823" name="Rectangle 3"/>
          <p:cNvSpPr>
            <a:spLocks noChangeArrowheads="1"/>
          </p:cNvSpPr>
          <p:nvPr/>
        </p:nvSpPr>
        <p:spPr bwMode="auto">
          <a:xfrm>
            <a:off x="557213" y="5089525"/>
            <a:ext cx="8067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spcBef>
                <a:spcPts val="1200"/>
              </a:spcBef>
            </a:pPr>
            <a:r>
              <a:rPr lang="en-US" altLang="en-US" baseline="0">
                <a:latin typeface="Arial Narrow" pitchFamily="34" charset="0"/>
                <a:cs typeface="Arial" pitchFamily="34" charset="0"/>
              </a:rPr>
              <a:t>There is not enough evidence to support the hypothesis that the variance is less than 1cc</a:t>
            </a:r>
            <a:r>
              <a:rPr lang="en-AU" altLang="en-US" baseline="0">
                <a:latin typeface="Arial Narrow" pitchFamily="34" charset="0"/>
                <a:cs typeface="Arial" pitchFamily="34" charset="0"/>
              </a:rPr>
              <a:t>.</a:t>
            </a:r>
            <a:endParaRPr lang="en-US" altLang="en-US" baseline="0">
              <a:latin typeface="Arial Narrow"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p:cNvSpPr>
          <p:nvPr>
            <p:ph type="title"/>
          </p:nvPr>
        </p:nvSpPr>
        <p:spPr bwMode="auto">
          <a:xfrm>
            <a:off x="420688" y="376238"/>
            <a:ext cx="8229600" cy="647700"/>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Checking the required condition</a:t>
            </a:r>
          </a:p>
        </p:txBody>
      </p:sp>
      <p:sp>
        <p:nvSpPr>
          <p:cNvPr id="35843" name="TextBox 5"/>
          <p:cNvSpPr txBox="1">
            <a:spLocks noChangeArrowheads="1"/>
          </p:cNvSpPr>
          <p:nvPr/>
        </p:nvSpPr>
        <p:spPr bwMode="auto">
          <a:xfrm>
            <a:off x="611188" y="4724400"/>
            <a:ext cx="78486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baseline="0">
                <a:latin typeface="Trebuchet MS" pitchFamily="34" charset="0"/>
                <a:cs typeface="Arial" pitchFamily="34" charset="0"/>
              </a:rPr>
              <a:t>The fills do not appear to be extremely non-normal, which supports the validity of the conclusions drawn in Example 1.</a:t>
            </a:r>
            <a:endParaRPr lang="en-US" altLang="en-US">
              <a:latin typeface="Trebuchet MS" pitchFamily="34" charset="0"/>
              <a:cs typeface="Arial" pitchFamily="34" charset="0"/>
            </a:endParaRPr>
          </a:p>
        </p:txBody>
      </p:sp>
      <p:sp>
        <p:nvSpPr>
          <p:cNvPr id="3584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6F4DB9B4-551E-4084-94B2-6C5A77443A93}" type="slidenum">
              <a:rPr lang="en-AU" altLang="en-US" sz="1400" b="1" baseline="0" smtClean="0">
                <a:latin typeface="Trebuchet MS" pitchFamily="34" charset="0"/>
                <a:cs typeface="Arial" pitchFamily="34" charset="0"/>
              </a:rPr>
              <a:pPr/>
              <a:t>23</a:t>
            </a:fld>
            <a:endParaRPr lang="en-AU" altLang="en-US" sz="1400" b="1" baseline="0" dirty="0">
              <a:latin typeface="Trebuchet MS" pitchFamily="34" charset="0"/>
              <a:cs typeface="Arial" pitchFamily="34"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88" y="1235640"/>
            <a:ext cx="8468907" cy="327705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bwMode="auto">
          <a:xfrm>
            <a:off x="611188" y="457200"/>
            <a:ext cx="8191500" cy="914400"/>
          </a:xfrm>
        </p:spPr>
        <p:txBody>
          <a:bodyPr wrap="square" numCol="1" anchorCtr="0" compatLnSpc="1">
            <a:prstTxWarp prst="textNoShape">
              <a:avLst/>
            </a:prstTxWarp>
          </a:bodyPr>
          <a:lstStyle/>
          <a:p>
            <a:pPr algn="l" eaLnBrk="1" fontAlgn="base" hangingPunct="1">
              <a:spcAft>
                <a:spcPct val="0"/>
              </a:spcAft>
            </a:pPr>
            <a:r>
              <a:rPr lang="en-AU" altLang="en-US" sz="3200" cap="none" dirty="0">
                <a:solidFill>
                  <a:srgbClr val="EA0088"/>
                </a:solidFill>
                <a:latin typeface="Trebuchet MS" pitchFamily="34" charset="0"/>
                <a:ea typeface="MS PGothic" pitchFamily="34" charset="-128"/>
                <a:cs typeface="Arial" pitchFamily="34" charset="0"/>
              </a:rPr>
              <a:t>14.</a:t>
            </a:r>
            <a:r>
              <a:rPr altLang="en-US" sz="3200" cap="none" dirty="0">
                <a:solidFill>
                  <a:srgbClr val="EA0088"/>
                </a:solidFill>
                <a:latin typeface="Trebuchet MS" pitchFamily="34" charset="0"/>
                <a:ea typeface="MS PGothic" pitchFamily="34" charset="-128"/>
                <a:cs typeface="Arial" pitchFamily="34" charset="0"/>
              </a:rPr>
              <a:t>2 Inference about </a:t>
            </a:r>
            <a:r>
              <a:rPr altLang="en-US" sz="3200" cap="none" dirty="0">
                <a:solidFill>
                  <a:srgbClr val="EA0088"/>
                </a:solidFill>
                <a:latin typeface="Trebuchet MS" pitchFamily="34" charset="0"/>
                <a:ea typeface="MS PGothic" pitchFamily="34" charset="-128"/>
                <a:cs typeface="Arial" pitchFamily="34" charset="0"/>
                <a:sym typeface="Symbol" pitchFamily="18" charset="2"/>
              </a:rPr>
              <a:t></a:t>
            </a:r>
            <a:r>
              <a:rPr altLang="en-US" sz="3200" cap="none" baseline="-25000" dirty="0">
                <a:solidFill>
                  <a:srgbClr val="EA0088"/>
                </a:solidFill>
                <a:latin typeface="Trebuchet MS" pitchFamily="34" charset="0"/>
                <a:ea typeface="MS PGothic" pitchFamily="34" charset="-128"/>
                <a:cs typeface="Arial" pitchFamily="34" charset="0"/>
                <a:sym typeface="Symbol" pitchFamily="18" charset="2"/>
              </a:rPr>
              <a:t>1</a:t>
            </a:r>
            <a:r>
              <a:rPr altLang="en-US" sz="3200" cap="none" baseline="30000" dirty="0">
                <a:solidFill>
                  <a:srgbClr val="EA0088"/>
                </a:solidFill>
                <a:latin typeface="Trebuchet MS" pitchFamily="34" charset="0"/>
                <a:ea typeface="MS PGothic" pitchFamily="34" charset="-128"/>
                <a:cs typeface="Arial" pitchFamily="34" charset="0"/>
                <a:sym typeface="Symbol" pitchFamily="18" charset="2"/>
              </a:rPr>
              <a:t>2</a:t>
            </a:r>
            <a:r>
              <a:rPr altLang="en-US" sz="3200" cap="none" dirty="0">
                <a:solidFill>
                  <a:srgbClr val="EA0088"/>
                </a:solidFill>
                <a:latin typeface="Trebuchet MS" pitchFamily="34" charset="0"/>
                <a:ea typeface="MS PGothic" pitchFamily="34" charset="-128"/>
                <a:cs typeface="Arial" pitchFamily="34" charset="0"/>
              </a:rPr>
              <a:t>/</a:t>
            </a:r>
            <a:r>
              <a:rPr altLang="en-US" sz="3200" cap="none" dirty="0">
                <a:solidFill>
                  <a:srgbClr val="EA0088"/>
                </a:solidFill>
                <a:latin typeface="Trebuchet MS" pitchFamily="34" charset="0"/>
                <a:ea typeface="MS PGothic" pitchFamily="34" charset="-128"/>
                <a:cs typeface="Arial" pitchFamily="34" charset="0"/>
                <a:sym typeface="Symbol" pitchFamily="18" charset="2"/>
              </a:rPr>
              <a:t></a:t>
            </a:r>
            <a:r>
              <a:rPr altLang="en-US" sz="3200" cap="none" baseline="-25000" dirty="0">
                <a:solidFill>
                  <a:srgbClr val="EA0088"/>
                </a:solidFill>
                <a:latin typeface="Trebuchet MS" pitchFamily="34" charset="0"/>
                <a:ea typeface="MS PGothic" pitchFamily="34" charset="-128"/>
                <a:cs typeface="Arial" pitchFamily="34" charset="0"/>
                <a:sym typeface="Symbol" pitchFamily="18" charset="2"/>
              </a:rPr>
              <a:t>2</a:t>
            </a:r>
            <a:r>
              <a:rPr altLang="en-US" sz="3200" cap="none" baseline="30000" dirty="0">
                <a:solidFill>
                  <a:srgbClr val="EA0088"/>
                </a:solidFill>
                <a:latin typeface="Trebuchet MS" pitchFamily="34" charset="0"/>
                <a:ea typeface="MS PGothic" pitchFamily="34" charset="-128"/>
                <a:cs typeface="Arial" pitchFamily="34" charset="0"/>
                <a:sym typeface="Symbol" pitchFamily="18" charset="2"/>
              </a:rPr>
              <a:t>2</a:t>
            </a:r>
          </a:p>
        </p:txBody>
      </p:sp>
      <p:sp>
        <p:nvSpPr>
          <p:cNvPr id="34819" name="Rectangle 2"/>
          <p:cNvSpPr>
            <a:spLocks noGrp="1" noChangeArrowheads="1"/>
          </p:cNvSpPr>
          <p:nvPr>
            <p:ph idx="1"/>
          </p:nvPr>
        </p:nvSpPr>
        <p:spPr>
          <a:xfrm>
            <a:off x="685800" y="1484313"/>
            <a:ext cx="8134350" cy="4876800"/>
          </a:xfrm>
        </p:spPr>
        <p:txBody>
          <a:bodyPr/>
          <a:lstStyle/>
          <a:p>
            <a:pPr marL="0" indent="0" algn="just" eaLnBrk="1" hangingPunct="1">
              <a:spcAft>
                <a:spcPts val="1200"/>
              </a:spcAft>
              <a:buFont typeface="Arial" pitchFamily="34" charset="0"/>
              <a:buNone/>
              <a:defRPr/>
            </a:pPr>
            <a:r>
              <a:rPr lang="en-US" altLang="en-US" sz="2400" dirty="0">
                <a:latin typeface="Trebuchet MS" pitchFamily="34" charset="0"/>
                <a:cs typeface="Arial" pitchFamily="34" charset="0"/>
              </a:rPr>
              <a:t>In this section we discuss how to compare the variability of two normal populations.</a:t>
            </a:r>
          </a:p>
          <a:p>
            <a:pPr marL="0" indent="0" algn="just" eaLnBrk="1" hangingPunct="1">
              <a:spcAft>
                <a:spcPts val="1200"/>
              </a:spcAft>
              <a:buFont typeface="Arial" pitchFamily="34" charset="0"/>
              <a:buNone/>
              <a:defRPr/>
            </a:pPr>
            <a:r>
              <a:rPr lang="en-US" altLang="en-US" sz="2400" dirty="0">
                <a:latin typeface="Trebuchet MS" pitchFamily="34" charset="0"/>
                <a:cs typeface="Arial" pitchFamily="34" charset="0"/>
              </a:rPr>
              <a:t>In particular, we draw inference about the ratio of two population variances.</a:t>
            </a:r>
          </a:p>
          <a:p>
            <a:pPr marL="0" indent="0" algn="just" eaLnBrk="1" hangingPunct="1">
              <a:buFont typeface="Arial" pitchFamily="34" charset="0"/>
              <a:buNone/>
              <a:defRPr/>
            </a:pPr>
            <a:r>
              <a:rPr lang="en-US" altLang="en-US" sz="2400" dirty="0">
                <a:latin typeface="Trebuchet MS" pitchFamily="34" charset="0"/>
                <a:cs typeface="Arial" pitchFamily="34" charset="0"/>
              </a:rPr>
              <a:t>This question is interesting because:</a:t>
            </a:r>
          </a:p>
          <a:p>
            <a:pPr algn="just" eaLnBrk="1" hangingPunct="1">
              <a:defRPr/>
            </a:pPr>
            <a:r>
              <a:rPr lang="en-US" altLang="en-US" sz="2400" dirty="0">
                <a:latin typeface="Trebuchet MS" pitchFamily="34" charset="0"/>
                <a:cs typeface="Arial" pitchFamily="34" charset="0"/>
              </a:rPr>
              <a:t>Variances can be used to evaluate the consistency of processes. </a:t>
            </a:r>
          </a:p>
          <a:p>
            <a:pPr algn="just" eaLnBrk="1" hangingPunct="1">
              <a:defRPr/>
            </a:pPr>
            <a:r>
              <a:rPr lang="en-US" altLang="en-US" sz="2400" dirty="0">
                <a:latin typeface="Trebuchet MS" pitchFamily="34" charset="0"/>
                <a:cs typeface="Arial" pitchFamily="34" charset="0"/>
              </a:rPr>
              <a:t>The relationships between variances determine the technique to be used to test the difference between two population means (μ</a:t>
            </a:r>
            <a:r>
              <a:rPr lang="en-US" altLang="en-US" sz="2400" baseline="-25000" dirty="0">
                <a:latin typeface="Trebuchet MS" pitchFamily="34" charset="0"/>
                <a:cs typeface="Arial" pitchFamily="34" charset="0"/>
              </a:rPr>
              <a:t>1</a:t>
            </a:r>
            <a:r>
              <a:rPr lang="en-US" altLang="en-US" sz="2400" dirty="0">
                <a:latin typeface="Trebuchet MS" pitchFamily="34" charset="0"/>
                <a:cs typeface="Arial" pitchFamily="34" charset="0"/>
              </a:rPr>
              <a:t>-μ</a:t>
            </a:r>
            <a:r>
              <a:rPr lang="en-US" altLang="en-US" sz="2400" baseline="-25000" dirty="0">
                <a:latin typeface="Trebuchet MS" pitchFamily="34" charset="0"/>
                <a:cs typeface="Arial" pitchFamily="34" charset="0"/>
              </a:rPr>
              <a:t>2</a:t>
            </a:r>
            <a:r>
              <a:rPr lang="en-US" altLang="en-US" sz="2400" dirty="0">
                <a:latin typeface="Trebuchet MS" pitchFamily="34" charset="0"/>
                <a:cs typeface="Arial" pitchFamily="34" charset="0"/>
              </a:rPr>
              <a:t>).</a:t>
            </a:r>
          </a:p>
        </p:txBody>
      </p:sp>
      <p:sp>
        <p:nvSpPr>
          <p:cNvPr id="3686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53C8C602-B815-451C-B49B-214E706347D3}" type="slidenum">
              <a:rPr lang="en-AU" altLang="en-US" sz="1400" b="1" baseline="0" smtClean="0">
                <a:latin typeface="Trebuchet MS" pitchFamily="34" charset="0"/>
                <a:cs typeface="Arial" pitchFamily="34" charset="0"/>
              </a:rPr>
              <a:pPr/>
              <a:t>24</a:t>
            </a:fld>
            <a:endParaRPr lang="en-AU" altLang="en-US" sz="1400" b="1" baseline="0" dirty="0">
              <a:latin typeface="Trebuchet MS"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2770" name="Rectangle 2"/>
          <p:cNvSpPr>
            <a:spLocks noGrp="1" noChangeArrowheads="1"/>
          </p:cNvSpPr>
          <p:nvPr>
            <p:ph idx="1"/>
          </p:nvPr>
        </p:nvSpPr>
        <p:spPr>
          <a:xfrm>
            <a:off x="755650" y="1271588"/>
            <a:ext cx="7970838" cy="5181600"/>
          </a:xfrm>
        </p:spPr>
        <p:txBody>
          <a:bodyPr/>
          <a:lstStyle/>
          <a:p>
            <a:pPr marL="0" indent="0" algn="just" eaLnBrk="1" hangingPunct="1">
              <a:buFont typeface="Arial" pitchFamily="34" charset="0"/>
              <a:buNone/>
              <a:defRPr/>
            </a:pPr>
            <a:r>
              <a:rPr lang="en-US" altLang="en-US" sz="2400" b="1" dirty="0">
                <a:solidFill>
                  <a:schemeClr val="accent1"/>
                </a:solidFill>
                <a:latin typeface="Trebuchet MS" pitchFamily="34" charset="0"/>
                <a:cs typeface="Arial" pitchFamily="34" charset="0"/>
              </a:rPr>
              <a:t>Point estimator of </a:t>
            </a:r>
            <a:r>
              <a:rPr lang="en-US" altLang="en-US" sz="2400" b="1" dirty="0">
                <a:solidFill>
                  <a:schemeClr val="accent1"/>
                </a:solidFill>
                <a:latin typeface="Trebuchet MS" pitchFamily="34" charset="0"/>
                <a:cs typeface="Arial" pitchFamily="34" charset="0"/>
                <a:sym typeface="Symbol"/>
              </a:rPr>
              <a:t></a:t>
            </a:r>
            <a:r>
              <a:rPr lang="en-US" altLang="en-US" sz="2400" b="1" baseline="-25000" dirty="0">
                <a:solidFill>
                  <a:schemeClr val="accent1"/>
                </a:solidFill>
                <a:latin typeface="Trebuchet MS" pitchFamily="34" charset="0"/>
                <a:cs typeface="Arial" pitchFamily="34" charset="0"/>
              </a:rPr>
              <a:t>1</a:t>
            </a:r>
            <a:r>
              <a:rPr lang="en-US" altLang="en-US" sz="2400" b="1" baseline="30000" dirty="0">
                <a:solidFill>
                  <a:schemeClr val="accent1"/>
                </a:solidFill>
                <a:latin typeface="Trebuchet MS" pitchFamily="34" charset="0"/>
                <a:cs typeface="Arial" pitchFamily="34" charset="0"/>
              </a:rPr>
              <a:t>2</a:t>
            </a:r>
            <a:r>
              <a:rPr lang="en-US" altLang="en-US" sz="2400" b="1" dirty="0">
                <a:solidFill>
                  <a:schemeClr val="accent1"/>
                </a:solidFill>
                <a:latin typeface="Trebuchet MS" pitchFamily="34" charset="0"/>
                <a:cs typeface="Arial" pitchFamily="34" charset="0"/>
              </a:rPr>
              <a:t>/</a:t>
            </a:r>
            <a:r>
              <a:rPr lang="en-US" altLang="en-US" sz="2400" b="1" dirty="0">
                <a:solidFill>
                  <a:schemeClr val="accent1"/>
                </a:solidFill>
                <a:latin typeface="Trebuchet MS" pitchFamily="34" charset="0"/>
                <a:cs typeface="Arial" pitchFamily="34" charset="0"/>
                <a:sym typeface="Symbol"/>
              </a:rPr>
              <a:t></a:t>
            </a:r>
            <a:r>
              <a:rPr lang="en-US" altLang="en-US" sz="2400" b="1" baseline="-25000" dirty="0">
                <a:solidFill>
                  <a:schemeClr val="accent1"/>
                </a:solidFill>
                <a:latin typeface="Trebuchet MS" pitchFamily="34" charset="0"/>
                <a:cs typeface="Arial" pitchFamily="34" charset="0"/>
              </a:rPr>
              <a:t>2</a:t>
            </a:r>
            <a:r>
              <a:rPr lang="en-US" altLang="en-US" sz="2400" b="1" baseline="30000" dirty="0">
                <a:solidFill>
                  <a:schemeClr val="accent1"/>
                </a:solidFill>
                <a:latin typeface="Trebuchet MS" pitchFamily="34" charset="0"/>
                <a:cs typeface="Arial" pitchFamily="34" charset="0"/>
              </a:rPr>
              <a:t>2</a:t>
            </a:r>
          </a:p>
          <a:p>
            <a:pPr algn="just" eaLnBrk="1" hangingPunct="1">
              <a:defRPr/>
            </a:pPr>
            <a:r>
              <a:rPr lang="en-US" altLang="en-US" sz="2400" dirty="0">
                <a:latin typeface="Trebuchet MS" pitchFamily="34" charset="0"/>
                <a:cs typeface="Arial" pitchFamily="34" charset="0"/>
              </a:rPr>
              <a:t>Recall that </a:t>
            </a:r>
            <a:r>
              <a:rPr lang="en-US" altLang="en-US" sz="2400" dirty="0">
                <a:solidFill>
                  <a:srgbClr val="00B050"/>
                </a:solidFill>
                <a:latin typeface="Verdana" pitchFamily="34" charset="0"/>
                <a:cs typeface="Arial" pitchFamily="34" charset="0"/>
              </a:rPr>
              <a:t>s</a:t>
            </a:r>
            <a:r>
              <a:rPr lang="en-US" altLang="en-US" sz="2400" baseline="30000" dirty="0">
                <a:solidFill>
                  <a:srgbClr val="00B050"/>
                </a:solidFill>
                <a:latin typeface="Verdana" pitchFamily="34" charset="0"/>
                <a:cs typeface="Arial" pitchFamily="34" charset="0"/>
              </a:rPr>
              <a:t>2</a:t>
            </a:r>
            <a:r>
              <a:rPr lang="en-US" altLang="en-US" sz="2400" dirty="0">
                <a:solidFill>
                  <a:srgbClr val="00B050"/>
                </a:solidFill>
                <a:latin typeface="Verdana" pitchFamily="34" charset="0"/>
                <a:cs typeface="Arial" pitchFamily="34" charset="0"/>
              </a:rPr>
              <a:t> </a:t>
            </a:r>
            <a:r>
              <a:rPr lang="en-US" altLang="en-US" sz="2400" dirty="0">
                <a:solidFill>
                  <a:srgbClr val="00B050"/>
                </a:solidFill>
                <a:latin typeface="Trebuchet MS" pitchFamily="34" charset="0"/>
                <a:cs typeface="Arial" pitchFamily="34" charset="0"/>
              </a:rPr>
              <a:t>is an unbiased estimator of</a:t>
            </a:r>
            <a:r>
              <a:rPr lang="en-US" altLang="en-US" sz="2400" dirty="0">
                <a:solidFill>
                  <a:srgbClr val="00B050"/>
                </a:solidFill>
                <a:latin typeface="Verdana" pitchFamily="34" charset="0"/>
                <a:cs typeface="Arial" pitchFamily="34" charset="0"/>
              </a:rPr>
              <a:t> </a:t>
            </a:r>
            <a:r>
              <a:rPr lang="en-US" altLang="en-US" sz="2400" dirty="0">
                <a:solidFill>
                  <a:srgbClr val="00B050"/>
                </a:solidFill>
                <a:latin typeface="Symbol" pitchFamily="18" charset="2"/>
                <a:cs typeface="Arial" pitchFamily="34" charset="0"/>
              </a:rPr>
              <a:t>s</a:t>
            </a:r>
            <a:r>
              <a:rPr lang="en-US" altLang="en-US" sz="2400" baseline="30000" dirty="0">
                <a:solidFill>
                  <a:srgbClr val="00B050"/>
                </a:solidFill>
                <a:latin typeface="Verdana" pitchFamily="34" charset="0"/>
                <a:cs typeface="Arial" pitchFamily="34" charset="0"/>
              </a:rPr>
              <a:t>2</a:t>
            </a:r>
            <a:r>
              <a:rPr lang="en-US" altLang="en-US" sz="2400" dirty="0">
                <a:latin typeface="Verdana" pitchFamily="34" charset="0"/>
                <a:cs typeface="Arial" pitchFamily="34" charset="0"/>
              </a:rPr>
              <a:t>.</a:t>
            </a:r>
            <a:endParaRPr lang="en-US" altLang="en-US" sz="2400" baseline="30000" dirty="0">
              <a:latin typeface="Verdana" pitchFamily="34" charset="0"/>
              <a:cs typeface="Arial" pitchFamily="34" charset="0"/>
            </a:endParaRPr>
          </a:p>
          <a:p>
            <a:pPr algn="just" eaLnBrk="1" hangingPunct="1">
              <a:spcAft>
                <a:spcPts val="1200"/>
              </a:spcAft>
              <a:defRPr/>
            </a:pPr>
            <a:r>
              <a:rPr lang="en-US" altLang="en-US" sz="2400" dirty="0">
                <a:latin typeface="Trebuchet MS" pitchFamily="34" charset="0"/>
                <a:cs typeface="Arial" pitchFamily="34" charset="0"/>
              </a:rPr>
              <a:t>Therefore, it is not surprising that </a:t>
            </a:r>
            <a:r>
              <a:rPr lang="en-US" altLang="en-US" sz="2400" dirty="0">
                <a:solidFill>
                  <a:srgbClr val="00B050"/>
                </a:solidFill>
                <a:latin typeface="Trebuchet MS" pitchFamily="34" charset="0"/>
                <a:cs typeface="Arial" pitchFamily="34" charset="0"/>
              </a:rPr>
              <a:t>we estimate </a:t>
            </a:r>
            <a:r>
              <a:rPr lang="en-US" altLang="en-US" sz="2400" dirty="0">
                <a:solidFill>
                  <a:srgbClr val="00B050"/>
                </a:solidFill>
                <a:latin typeface="Symbol" pitchFamily="18" charset="2"/>
                <a:cs typeface="Arial" pitchFamily="34" charset="0"/>
              </a:rPr>
              <a:t>s</a:t>
            </a:r>
            <a:r>
              <a:rPr lang="en-US" altLang="en-US" sz="2400" baseline="-25000" dirty="0">
                <a:solidFill>
                  <a:srgbClr val="00B050"/>
                </a:solidFill>
                <a:latin typeface="Verdana" pitchFamily="34" charset="0"/>
                <a:cs typeface="Arial" pitchFamily="34" charset="0"/>
              </a:rPr>
              <a:t>1</a:t>
            </a:r>
            <a:r>
              <a:rPr lang="en-US" altLang="en-US" sz="2400" baseline="30000" dirty="0">
                <a:solidFill>
                  <a:srgbClr val="00B050"/>
                </a:solidFill>
                <a:latin typeface="Verdana" pitchFamily="34" charset="0"/>
                <a:cs typeface="Arial" pitchFamily="34" charset="0"/>
              </a:rPr>
              <a:t>2</a:t>
            </a:r>
            <a:r>
              <a:rPr lang="en-US" altLang="en-US" sz="2400" dirty="0">
                <a:solidFill>
                  <a:srgbClr val="00B050"/>
                </a:solidFill>
                <a:latin typeface="Verdana" pitchFamily="34" charset="0"/>
                <a:cs typeface="Arial" pitchFamily="34" charset="0"/>
              </a:rPr>
              <a:t>/</a:t>
            </a:r>
            <a:r>
              <a:rPr lang="en-US" altLang="en-US" sz="2400" dirty="0">
                <a:solidFill>
                  <a:srgbClr val="00B050"/>
                </a:solidFill>
                <a:latin typeface="Symbol" pitchFamily="18" charset="2"/>
                <a:cs typeface="Arial" pitchFamily="34" charset="0"/>
              </a:rPr>
              <a:t>s</a:t>
            </a:r>
            <a:r>
              <a:rPr lang="en-US" altLang="en-US" sz="2400" baseline="-25000" dirty="0">
                <a:solidFill>
                  <a:srgbClr val="00B050"/>
                </a:solidFill>
                <a:latin typeface="Verdana" pitchFamily="34" charset="0"/>
                <a:cs typeface="Arial" pitchFamily="34" charset="0"/>
              </a:rPr>
              <a:t>2</a:t>
            </a:r>
            <a:r>
              <a:rPr lang="en-US" altLang="en-US" sz="2400" baseline="30000" dirty="0">
                <a:solidFill>
                  <a:srgbClr val="00B050"/>
                </a:solidFill>
                <a:latin typeface="Verdana" pitchFamily="34" charset="0"/>
                <a:cs typeface="Arial" pitchFamily="34" charset="0"/>
              </a:rPr>
              <a:t>2 </a:t>
            </a:r>
            <a:r>
              <a:rPr lang="en-US" altLang="en-US" sz="2400" dirty="0">
                <a:solidFill>
                  <a:srgbClr val="00B050"/>
                </a:solidFill>
                <a:latin typeface="Trebuchet MS" pitchFamily="34" charset="0"/>
                <a:cs typeface="Arial" pitchFamily="34" charset="0"/>
              </a:rPr>
              <a:t>by</a:t>
            </a:r>
            <a:r>
              <a:rPr lang="en-US" altLang="en-US" sz="2400" dirty="0">
                <a:solidFill>
                  <a:srgbClr val="00B050"/>
                </a:solidFill>
                <a:latin typeface="Verdana" pitchFamily="34" charset="0"/>
                <a:cs typeface="Arial" pitchFamily="34" charset="0"/>
              </a:rPr>
              <a:t> s</a:t>
            </a:r>
            <a:r>
              <a:rPr lang="en-US" altLang="en-US" sz="2400" baseline="-25000" dirty="0">
                <a:solidFill>
                  <a:srgbClr val="00B050"/>
                </a:solidFill>
                <a:latin typeface="Verdana" pitchFamily="34" charset="0"/>
                <a:cs typeface="Arial" pitchFamily="34" charset="0"/>
              </a:rPr>
              <a:t>1</a:t>
            </a:r>
            <a:r>
              <a:rPr lang="en-US" altLang="en-US" sz="2400" baseline="30000" dirty="0">
                <a:solidFill>
                  <a:srgbClr val="00B050"/>
                </a:solidFill>
                <a:latin typeface="Verdana" pitchFamily="34" charset="0"/>
                <a:cs typeface="Arial" pitchFamily="34" charset="0"/>
              </a:rPr>
              <a:t>2</a:t>
            </a:r>
            <a:r>
              <a:rPr lang="en-US" altLang="en-US" sz="2400" dirty="0">
                <a:solidFill>
                  <a:srgbClr val="00B050"/>
                </a:solidFill>
                <a:latin typeface="Verdana" pitchFamily="34" charset="0"/>
                <a:cs typeface="Arial" pitchFamily="34" charset="0"/>
              </a:rPr>
              <a:t>/s</a:t>
            </a:r>
            <a:r>
              <a:rPr lang="en-US" altLang="en-US" sz="2400" baseline="-25000" dirty="0">
                <a:solidFill>
                  <a:srgbClr val="00B050"/>
                </a:solidFill>
                <a:latin typeface="Verdana" pitchFamily="34" charset="0"/>
                <a:cs typeface="Arial" pitchFamily="34" charset="0"/>
              </a:rPr>
              <a:t>2</a:t>
            </a:r>
            <a:r>
              <a:rPr lang="en-US" altLang="en-US" sz="2400" baseline="30000" dirty="0">
                <a:solidFill>
                  <a:srgbClr val="00B050"/>
                </a:solidFill>
                <a:latin typeface="Verdana" pitchFamily="34" charset="0"/>
                <a:cs typeface="Arial" pitchFamily="34" charset="0"/>
              </a:rPr>
              <a:t>2</a:t>
            </a:r>
            <a:r>
              <a:rPr lang="en-US" altLang="en-US" sz="2400" dirty="0">
                <a:latin typeface="Verdana" pitchFamily="34" charset="0"/>
                <a:cs typeface="Arial" pitchFamily="34" charset="0"/>
              </a:rPr>
              <a:t>.</a:t>
            </a:r>
          </a:p>
          <a:p>
            <a:pPr marL="0" indent="0" algn="just" eaLnBrk="1" hangingPunct="1">
              <a:buFont typeface="Arial" pitchFamily="34" charset="0"/>
              <a:buNone/>
              <a:defRPr/>
            </a:pPr>
            <a:r>
              <a:rPr lang="en-US" altLang="en-US" sz="2400" b="1" dirty="0">
                <a:solidFill>
                  <a:schemeClr val="accent1"/>
                </a:solidFill>
                <a:latin typeface="Trebuchet MS" pitchFamily="34" charset="0"/>
                <a:cs typeface="Arial" pitchFamily="34" charset="0"/>
              </a:rPr>
              <a:t>Sampling distribution of s</a:t>
            </a:r>
            <a:r>
              <a:rPr lang="en-US" altLang="en-US" sz="2400" b="1" baseline="-25000" dirty="0">
                <a:solidFill>
                  <a:schemeClr val="accent1"/>
                </a:solidFill>
                <a:latin typeface="Trebuchet MS" pitchFamily="34" charset="0"/>
                <a:cs typeface="Arial" pitchFamily="34" charset="0"/>
              </a:rPr>
              <a:t>1</a:t>
            </a:r>
            <a:r>
              <a:rPr lang="en-US" altLang="en-US" sz="2400" b="1" baseline="30000" dirty="0">
                <a:solidFill>
                  <a:schemeClr val="accent1"/>
                </a:solidFill>
                <a:latin typeface="Trebuchet MS" pitchFamily="34" charset="0"/>
                <a:cs typeface="Arial" pitchFamily="34" charset="0"/>
              </a:rPr>
              <a:t>2</a:t>
            </a:r>
            <a:r>
              <a:rPr lang="en-US" altLang="en-US" sz="2400" b="1" dirty="0">
                <a:solidFill>
                  <a:schemeClr val="accent1"/>
                </a:solidFill>
                <a:latin typeface="Trebuchet MS" pitchFamily="34" charset="0"/>
                <a:cs typeface="Arial" pitchFamily="34" charset="0"/>
              </a:rPr>
              <a:t>/s</a:t>
            </a:r>
            <a:r>
              <a:rPr lang="en-US" altLang="en-US" sz="2400" b="1" baseline="-25000" dirty="0">
                <a:solidFill>
                  <a:schemeClr val="accent1"/>
                </a:solidFill>
                <a:latin typeface="Trebuchet MS" pitchFamily="34" charset="0"/>
                <a:cs typeface="Arial" pitchFamily="34" charset="0"/>
              </a:rPr>
              <a:t>2</a:t>
            </a:r>
            <a:r>
              <a:rPr lang="en-US" altLang="en-US" sz="2400" b="1" baseline="30000" dirty="0">
                <a:solidFill>
                  <a:schemeClr val="accent1"/>
                </a:solidFill>
                <a:latin typeface="Trebuchet MS" pitchFamily="34" charset="0"/>
                <a:cs typeface="Arial" pitchFamily="34" charset="0"/>
              </a:rPr>
              <a:t>2</a:t>
            </a:r>
          </a:p>
          <a:p>
            <a:pPr algn="just" eaLnBrk="1" hangingPunct="1">
              <a:defRPr/>
            </a:pPr>
            <a:r>
              <a:rPr lang="en-US" altLang="en-US" sz="2400" dirty="0">
                <a:latin typeface="Trebuchet MS" pitchFamily="34" charset="0"/>
                <a:cs typeface="Arial" pitchFamily="34" charset="0"/>
              </a:rPr>
              <a:t>We have [s</a:t>
            </a:r>
            <a:r>
              <a:rPr lang="en-US" altLang="en-US" sz="2400" baseline="-25000" dirty="0">
                <a:latin typeface="Trebuchet MS" pitchFamily="34" charset="0"/>
                <a:cs typeface="Arial" pitchFamily="34" charset="0"/>
              </a:rPr>
              <a:t>1</a:t>
            </a:r>
            <a:r>
              <a:rPr lang="en-US" altLang="en-US" sz="2400" baseline="30000" dirty="0">
                <a:latin typeface="Trebuchet MS" pitchFamily="34" charset="0"/>
                <a:cs typeface="Arial" pitchFamily="34" charset="0"/>
              </a:rPr>
              <a:t>2</a:t>
            </a:r>
            <a:r>
              <a:rPr lang="en-US" altLang="en-US" sz="2400" dirty="0">
                <a:latin typeface="Trebuchet MS" pitchFamily="34" charset="0"/>
                <a:cs typeface="Arial" pitchFamily="34" charset="0"/>
              </a:rPr>
              <a:t>/</a:t>
            </a:r>
            <a:r>
              <a:rPr lang="en-US" altLang="en-US" sz="2400" dirty="0">
                <a:latin typeface="Trebuchet MS" pitchFamily="34" charset="0"/>
                <a:cs typeface="Arial" pitchFamily="34" charset="0"/>
                <a:sym typeface="Symbol"/>
              </a:rPr>
              <a:t></a:t>
            </a:r>
            <a:r>
              <a:rPr lang="en-US" altLang="en-US" sz="2400" baseline="-25000" dirty="0">
                <a:latin typeface="Trebuchet MS" pitchFamily="34" charset="0"/>
                <a:cs typeface="Arial" pitchFamily="34" charset="0"/>
              </a:rPr>
              <a:t>1</a:t>
            </a:r>
            <a:r>
              <a:rPr lang="en-US" altLang="en-US" sz="2400" baseline="30000" dirty="0">
                <a:latin typeface="Trebuchet MS" pitchFamily="34" charset="0"/>
                <a:cs typeface="Arial" pitchFamily="34" charset="0"/>
              </a:rPr>
              <a:t>2</a:t>
            </a:r>
            <a:r>
              <a:rPr lang="en-US" altLang="en-US" sz="2400" dirty="0">
                <a:latin typeface="Trebuchet MS" pitchFamily="34" charset="0"/>
                <a:cs typeface="Arial" pitchFamily="34" charset="0"/>
              </a:rPr>
              <a:t>] is distributed as </a:t>
            </a:r>
            <a:r>
              <a:rPr lang="en-US" altLang="en-US" sz="2400" dirty="0">
                <a:latin typeface="Trebuchet MS" pitchFamily="34" charset="0"/>
                <a:cs typeface="Arial" pitchFamily="34" charset="0"/>
                <a:sym typeface="Symbol"/>
              </a:rPr>
              <a:t></a:t>
            </a:r>
            <a:r>
              <a:rPr lang="en-US" altLang="en-US" sz="2400" baseline="30000" dirty="0">
                <a:latin typeface="Trebuchet MS" pitchFamily="34" charset="0"/>
                <a:cs typeface="Arial" pitchFamily="34" charset="0"/>
                <a:sym typeface="Symbol"/>
              </a:rPr>
              <a:t>2</a:t>
            </a:r>
            <a:r>
              <a:rPr lang="en-US" altLang="en-US" sz="2400" dirty="0">
                <a:latin typeface="Trebuchet MS" pitchFamily="34" charset="0"/>
                <a:cs typeface="Arial" pitchFamily="34" charset="0"/>
                <a:sym typeface="Symbol"/>
              </a:rPr>
              <a:t>(</a:t>
            </a:r>
            <a:r>
              <a:rPr lang="en-US" altLang="en-US" sz="2400" baseline="-25000" dirty="0">
                <a:latin typeface="Trebuchet MS" pitchFamily="34" charset="0"/>
                <a:cs typeface="Arial" pitchFamily="34" charset="0"/>
                <a:sym typeface="Symbol"/>
              </a:rPr>
              <a:t>1</a:t>
            </a:r>
            <a:r>
              <a:rPr lang="en-US" altLang="en-US" sz="2400" dirty="0">
                <a:latin typeface="Trebuchet MS" pitchFamily="34" charset="0"/>
                <a:cs typeface="Arial" pitchFamily="34" charset="0"/>
                <a:sym typeface="Symbol"/>
              </a:rPr>
              <a:t>) </a:t>
            </a:r>
            <a:r>
              <a:rPr lang="en-US" altLang="en-US" sz="2400" dirty="0">
                <a:latin typeface="Trebuchet MS" pitchFamily="34" charset="0"/>
                <a:cs typeface="Arial" pitchFamily="34" charset="0"/>
              </a:rPr>
              <a:t>and [s</a:t>
            </a:r>
            <a:r>
              <a:rPr lang="en-US" altLang="en-US" sz="2400" baseline="-25000" dirty="0">
                <a:latin typeface="Trebuchet MS" pitchFamily="34" charset="0"/>
                <a:cs typeface="Arial" pitchFamily="34" charset="0"/>
              </a:rPr>
              <a:t>2</a:t>
            </a:r>
            <a:r>
              <a:rPr lang="en-US" altLang="en-US" sz="2400" baseline="30000" dirty="0">
                <a:latin typeface="Trebuchet MS" pitchFamily="34" charset="0"/>
                <a:cs typeface="Arial" pitchFamily="34" charset="0"/>
              </a:rPr>
              <a:t>2</a:t>
            </a:r>
            <a:r>
              <a:rPr lang="en-US" altLang="en-US" sz="2400" dirty="0">
                <a:latin typeface="Trebuchet MS" pitchFamily="34" charset="0"/>
                <a:cs typeface="Arial" pitchFamily="34" charset="0"/>
              </a:rPr>
              <a:t>/</a:t>
            </a:r>
            <a:r>
              <a:rPr lang="en-US" altLang="en-US" sz="2400" dirty="0">
                <a:latin typeface="Trebuchet MS" pitchFamily="34" charset="0"/>
                <a:cs typeface="Arial" pitchFamily="34" charset="0"/>
                <a:sym typeface="Symbol"/>
              </a:rPr>
              <a:t></a:t>
            </a:r>
            <a:r>
              <a:rPr lang="en-US" altLang="en-US" sz="2400" baseline="-25000" dirty="0">
                <a:latin typeface="Trebuchet MS" pitchFamily="34" charset="0"/>
                <a:cs typeface="Arial" pitchFamily="34" charset="0"/>
              </a:rPr>
              <a:t>2</a:t>
            </a:r>
            <a:r>
              <a:rPr lang="en-US" altLang="en-US" sz="2400" baseline="30000" dirty="0">
                <a:latin typeface="Trebuchet MS" pitchFamily="34" charset="0"/>
                <a:cs typeface="Arial" pitchFamily="34" charset="0"/>
              </a:rPr>
              <a:t>2</a:t>
            </a:r>
            <a:r>
              <a:rPr lang="en-US" altLang="en-US" sz="2400" dirty="0">
                <a:latin typeface="Trebuchet MS" pitchFamily="34" charset="0"/>
                <a:cs typeface="Arial" pitchFamily="34" charset="0"/>
              </a:rPr>
              <a:t>] is distributed as </a:t>
            </a:r>
            <a:r>
              <a:rPr lang="en-US" altLang="en-US" sz="2400" dirty="0">
                <a:latin typeface="Trebuchet MS" pitchFamily="34" charset="0"/>
                <a:cs typeface="Arial" pitchFamily="34" charset="0"/>
                <a:sym typeface="Symbol"/>
              </a:rPr>
              <a:t></a:t>
            </a:r>
            <a:r>
              <a:rPr lang="en-US" altLang="en-US" sz="2400" baseline="30000" dirty="0">
                <a:latin typeface="Trebuchet MS" pitchFamily="34" charset="0"/>
                <a:cs typeface="Arial" pitchFamily="34" charset="0"/>
                <a:sym typeface="Symbol"/>
              </a:rPr>
              <a:t>2</a:t>
            </a:r>
            <a:r>
              <a:rPr lang="en-US" altLang="en-US" sz="2400" dirty="0">
                <a:latin typeface="Trebuchet MS" pitchFamily="34" charset="0"/>
                <a:cs typeface="Arial" pitchFamily="34" charset="0"/>
                <a:sym typeface="Symbol"/>
              </a:rPr>
              <a:t>(</a:t>
            </a:r>
            <a:r>
              <a:rPr lang="en-US" altLang="en-US" sz="2400" baseline="-25000" dirty="0">
                <a:latin typeface="Trebuchet MS" pitchFamily="34" charset="0"/>
                <a:cs typeface="Arial" pitchFamily="34" charset="0"/>
                <a:sym typeface="Symbol"/>
              </a:rPr>
              <a:t>2</a:t>
            </a:r>
            <a:r>
              <a:rPr lang="en-US" altLang="en-US" sz="2400" dirty="0">
                <a:latin typeface="Trebuchet MS" pitchFamily="34" charset="0"/>
                <a:cs typeface="Arial" pitchFamily="34" charset="0"/>
                <a:sym typeface="Symbol"/>
              </a:rPr>
              <a:t>). Therefore t</a:t>
            </a:r>
            <a:r>
              <a:rPr lang="en-US" altLang="en-US" sz="2400" dirty="0">
                <a:latin typeface="Trebuchet MS" pitchFamily="34" charset="0"/>
                <a:cs typeface="Arial" pitchFamily="34" charset="0"/>
              </a:rPr>
              <a:t>he ratio </a:t>
            </a:r>
            <a:r>
              <a:rPr lang="en-US" altLang="en-US" sz="2400" dirty="0">
                <a:solidFill>
                  <a:srgbClr val="00B050"/>
                </a:solidFill>
                <a:latin typeface="Trebuchet MS" pitchFamily="34" charset="0"/>
                <a:cs typeface="Arial" pitchFamily="34" charset="0"/>
              </a:rPr>
              <a:t>F =</a:t>
            </a:r>
            <a:r>
              <a:rPr lang="en-US" altLang="en-US" sz="2400" dirty="0">
                <a:latin typeface="Trebuchet MS" pitchFamily="34" charset="0"/>
                <a:cs typeface="Arial" pitchFamily="34" charset="0"/>
              </a:rPr>
              <a:t> </a:t>
            </a:r>
            <a:r>
              <a:rPr lang="en-US" altLang="en-US" sz="2400" dirty="0">
                <a:solidFill>
                  <a:srgbClr val="00B050"/>
                </a:solidFill>
                <a:latin typeface="Trebuchet MS" pitchFamily="34" charset="0"/>
                <a:cs typeface="Arial" pitchFamily="34" charset="0"/>
              </a:rPr>
              <a:t>[s</a:t>
            </a:r>
            <a:r>
              <a:rPr lang="en-US" altLang="en-US" sz="2400" baseline="-25000" dirty="0">
                <a:solidFill>
                  <a:srgbClr val="00B050"/>
                </a:solidFill>
                <a:latin typeface="Trebuchet MS" pitchFamily="34" charset="0"/>
                <a:cs typeface="Arial" pitchFamily="34" charset="0"/>
              </a:rPr>
              <a:t>1</a:t>
            </a:r>
            <a:r>
              <a:rPr lang="en-US" altLang="en-US" sz="2400" baseline="30000" dirty="0">
                <a:solidFill>
                  <a:srgbClr val="00B050"/>
                </a:solidFill>
                <a:latin typeface="Trebuchet MS" pitchFamily="34" charset="0"/>
                <a:cs typeface="Arial" pitchFamily="34" charset="0"/>
              </a:rPr>
              <a:t>2</a:t>
            </a:r>
            <a:r>
              <a:rPr lang="en-US" altLang="en-US" sz="2400" dirty="0">
                <a:solidFill>
                  <a:srgbClr val="00B050"/>
                </a:solidFill>
                <a:latin typeface="Trebuchet MS" pitchFamily="34" charset="0"/>
                <a:cs typeface="Arial" pitchFamily="34" charset="0"/>
              </a:rPr>
              <a:t>/</a:t>
            </a:r>
            <a:r>
              <a:rPr lang="en-US" altLang="en-US" sz="2400" dirty="0">
                <a:solidFill>
                  <a:srgbClr val="00B050"/>
                </a:solidFill>
                <a:latin typeface="Trebuchet MS" pitchFamily="34" charset="0"/>
                <a:cs typeface="Arial" pitchFamily="34" charset="0"/>
                <a:sym typeface="Symbol"/>
              </a:rPr>
              <a:t></a:t>
            </a:r>
            <a:r>
              <a:rPr lang="en-US" altLang="en-US" sz="2400" baseline="-25000" dirty="0">
                <a:solidFill>
                  <a:srgbClr val="00B050"/>
                </a:solidFill>
                <a:latin typeface="Trebuchet MS" pitchFamily="34" charset="0"/>
                <a:cs typeface="Arial" pitchFamily="34" charset="0"/>
              </a:rPr>
              <a:t>1</a:t>
            </a:r>
            <a:r>
              <a:rPr lang="en-US" altLang="en-US" sz="2400" baseline="30000" dirty="0">
                <a:solidFill>
                  <a:srgbClr val="00B050"/>
                </a:solidFill>
                <a:latin typeface="Trebuchet MS" pitchFamily="34" charset="0"/>
                <a:cs typeface="Arial" pitchFamily="34" charset="0"/>
              </a:rPr>
              <a:t>2</a:t>
            </a:r>
            <a:r>
              <a:rPr lang="en-US" altLang="en-US" sz="2400" dirty="0">
                <a:solidFill>
                  <a:srgbClr val="00B050"/>
                </a:solidFill>
                <a:latin typeface="Trebuchet MS" pitchFamily="34" charset="0"/>
                <a:cs typeface="Arial" pitchFamily="34" charset="0"/>
              </a:rPr>
              <a:t>]/[s</a:t>
            </a:r>
            <a:r>
              <a:rPr lang="en-US" altLang="en-US" sz="2400" baseline="-25000" dirty="0">
                <a:solidFill>
                  <a:srgbClr val="00B050"/>
                </a:solidFill>
                <a:latin typeface="Trebuchet MS" pitchFamily="34" charset="0"/>
                <a:cs typeface="Arial" pitchFamily="34" charset="0"/>
              </a:rPr>
              <a:t>2</a:t>
            </a:r>
            <a:r>
              <a:rPr lang="en-US" altLang="en-US" sz="2400" baseline="30000" dirty="0">
                <a:solidFill>
                  <a:srgbClr val="00B050"/>
                </a:solidFill>
                <a:latin typeface="Trebuchet MS" pitchFamily="34" charset="0"/>
                <a:cs typeface="Arial" pitchFamily="34" charset="0"/>
              </a:rPr>
              <a:t>2</a:t>
            </a:r>
            <a:r>
              <a:rPr lang="en-US" altLang="en-US" sz="2400" dirty="0">
                <a:solidFill>
                  <a:srgbClr val="00B050"/>
                </a:solidFill>
                <a:latin typeface="Trebuchet MS" pitchFamily="34" charset="0"/>
                <a:cs typeface="Arial" pitchFamily="34" charset="0"/>
              </a:rPr>
              <a:t>/</a:t>
            </a:r>
            <a:r>
              <a:rPr lang="en-US" altLang="en-US" sz="2400" dirty="0">
                <a:solidFill>
                  <a:srgbClr val="00B050"/>
                </a:solidFill>
                <a:latin typeface="Trebuchet MS" pitchFamily="34" charset="0"/>
                <a:cs typeface="Arial" pitchFamily="34" charset="0"/>
                <a:sym typeface="Symbol"/>
              </a:rPr>
              <a:t></a:t>
            </a:r>
            <a:r>
              <a:rPr lang="en-US" altLang="en-US" sz="2400" baseline="-25000" dirty="0">
                <a:solidFill>
                  <a:srgbClr val="00B050"/>
                </a:solidFill>
                <a:latin typeface="Trebuchet MS" pitchFamily="34" charset="0"/>
                <a:cs typeface="Arial" pitchFamily="34" charset="0"/>
              </a:rPr>
              <a:t>2</a:t>
            </a:r>
            <a:r>
              <a:rPr lang="en-US" altLang="en-US" sz="2400" baseline="30000" dirty="0">
                <a:solidFill>
                  <a:srgbClr val="00B050"/>
                </a:solidFill>
                <a:latin typeface="Trebuchet MS" pitchFamily="34" charset="0"/>
                <a:cs typeface="Arial" pitchFamily="34" charset="0"/>
              </a:rPr>
              <a:t>2</a:t>
            </a:r>
            <a:r>
              <a:rPr lang="en-US" altLang="en-US" sz="2400" dirty="0">
                <a:solidFill>
                  <a:srgbClr val="00B050"/>
                </a:solidFill>
                <a:latin typeface="Trebuchet MS" pitchFamily="34" charset="0"/>
                <a:cs typeface="Arial" pitchFamily="34" charset="0"/>
              </a:rPr>
              <a:t>] is distributed as an F(</a:t>
            </a:r>
            <a:r>
              <a:rPr lang="en-US" altLang="en-US" sz="2400" dirty="0">
                <a:solidFill>
                  <a:srgbClr val="00B050"/>
                </a:solidFill>
                <a:latin typeface="Trebuchet MS" pitchFamily="34" charset="0"/>
                <a:cs typeface="Arial" pitchFamily="34" charset="0"/>
                <a:sym typeface="Symbol"/>
              </a:rPr>
              <a:t></a:t>
            </a:r>
            <a:r>
              <a:rPr lang="en-US" altLang="en-US" sz="2400" baseline="-25000" dirty="0">
                <a:solidFill>
                  <a:srgbClr val="00B050"/>
                </a:solidFill>
                <a:latin typeface="Trebuchet MS" pitchFamily="34" charset="0"/>
                <a:cs typeface="Arial" pitchFamily="34" charset="0"/>
                <a:sym typeface="Symbol"/>
              </a:rPr>
              <a:t>1</a:t>
            </a:r>
            <a:r>
              <a:rPr lang="en-US" altLang="en-US" sz="2400" dirty="0">
                <a:solidFill>
                  <a:srgbClr val="00B050"/>
                </a:solidFill>
                <a:latin typeface="Trebuchet MS" pitchFamily="34" charset="0"/>
                <a:cs typeface="Arial" pitchFamily="34" charset="0"/>
                <a:sym typeface="Symbol"/>
              </a:rPr>
              <a:t>,</a:t>
            </a:r>
            <a:r>
              <a:rPr lang="en-US" altLang="en-US" sz="2400" baseline="-25000" dirty="0">
                <a:solidFill>
                  <a:srgbClr val="00B050"/>
                </a:solidFill>
                <a:latin typeface="Trebuchet MS" pitchFamily="34" charset="0"/>
                <a:cs typeface="Arial" pitchFamily="34" charset="0"/>
                <a:sym typeface="Symbol"/>
              </a:rPr>
              <a:t>2</a:t>
            </a:r>
            <a:r>
              <a:rPr lang="en-US" altLang="en-US" sz="2400" dirty="0">
                <a:solidFill>
                  <a:srgbClr val="00B050"/>
                </a:solidFill>
                <a:latin typeface="Trebuchet MS" pitchFamily="34" charset="0"/>
                <a:cs typeface="Arial" pitchFamily="34" charset="0"/>
                <a:sym typeface="Symbol"/>
              </a:rPr>
              <a:t>)</a:t>
            </a:r>
            <a:r>
              <a:rPr lang="en-US" altLang="en-US" sz="2400" dirty="0">
                <a:solidFill>
                  <a:srgbClr val="00B050"/>
                </a:solidFill>
                <a:latin typeface="Trebuchet MS" pitchFamily="34" charset="0"/>
                <a:cs typeface="Arial" pitchFamily="34" charset="0"/>
              </a:rPr>
              <a:t> distribution, where </a:t>
            </a:r>
            <a:r>
              <a:rPr lang="en-US" altLang="en-US" sz="2400" dirty="0">
                <a:solidFill>
                  <a:srgbClr val="00B050"/>
                </a:solidFill>
                <a:latin typeface="Trebuchet MS" pitchFamily="34" charset="0"/>
                <a:cs typeface="Arial" pitchFamily="34" charset="0"/>
                <a:sym typeface="Symbol"/>
              </a:rPr>
              <a:t></a:t>
            </a:r>
            <a:r>
              <a:rPr lang="en-US" altLang="en-US" sz="2400" baseline="-25000" dirty="0">
                <a:solidFill>
                  <a:srgbClr val="00B050"/>
                </a:solidFill>
                <a:latin typeface="Trebuchet MS" pitchFamily="34" charset="0"/>
                <a:cs typeface="Arial" pitchFamily="34" charset="0"/>
                <a:sym typeface="Symbol"/>
              </a:rPr>
              <a:t>1</a:t>
            </a:r>
            <a:r>
              <a:rPr lang="en-US" altLang="en-US" sz="2400" dirty="0">
                <a:solidFill>
                  <a:srgbClr val="00B050"/>
                </a:solidFill>
                <a:latin typeface="Trebuchet MS" pitchFamily="34" charset="0"/>
                <a:cs typeface="Arial" pitchFamily="34" charset="0"/>
                <a:sym typeface="Symbol"/>
              </a:rPr>
              <a:t>=n</a:t>
            </a:r>
            <a:r>
              <a:rPr lang="en-US" altLang="en-US" sz="2400" baseline="-25000" dirty="0">
                <a:solidFill>
                  <a:srgbClr val="00B050"/>
                </a:solidFill>
                <a:latin typeface="Trebuchet MS" pitchFamily="34" charset="0"/>
                <a:cs typeface="Arial" pitchFamily="34" charset="0"/>
                <a:sym typeface="Symbol"/>
              </a:rPr>
              <a:t>1</a:t>
            </a:r>
            <a:r>
              <a:rPr lang="en-US" altLang="en-US" sz="2400" dirty="0">
                <a:solidFill>
                  <a:srgbClr val="00B050"/>
                </a:solidFill>
                <a:latin typeface="Trebuchet MS" pitchFamily="34" charset="0"/>
                <a:cs typeface="Arial" pitchFamily="34" charset="0"/>
                <a:sym typeface="Symbol"/>
              </a:rPr>
              <a:t>-1, </a:t>
            </a:r>
            <a:r>
              <a:rPr lang="en-US" altLang="en-US" sz="2400" baseline="-25000" dirty="0">
                <a:solidFill>
                  <a:srgbClr val="00B050"/>
                </a:solidFill>
                <a:latin typeface="Trebuchet MS" pitchFamily="34" charset="0"/>
                <a:cs typeface="Arial" pitchFamily="34" charset="0"/>
                <a:sym typeface="Symbol"/>
              </a:rPr>
              <a:t>2</a:t>
            </a:r>
            <a:r>
              <a:rPr lang="en-US" altLang="en-US" sz="2400" dirty="0">
                <a:solidFill>
                  <a:srgbClr val="00B050"/>
                </a:solidFill>
                <a:latin typeface="Trebuchet MS" pitchFamily="34" charset="0"/>
                <a:cs typeface="Arial" pitchFamily="34" charset="0"/>
                <a:sym typeface="Symbol"/>
              </a:rPr>
              <a:t>=n</a:t>
            </a:r>
            <a:r>
              <a:rPr lang="en-US" altLang="en-US" sz="2400" baseline="-25000" dirty="0">
                <a:solidFill>
                  <a:srgbClr val="00B050"/>
                </a:solidFill>
                <a:latin typeface="Trebuchet MS" pitchFamily="34" charset="0"/>
                <a:cs typeface="Arial" pitchFamily="34" charset="0"/>
                <a:sym typeface="Symbol"/>
              </a:rPr>
              <a:t>2</a:t>
            </a:r>
            <a:r>
              <a:rPr lang="en-US" altLang="en-US" sz="2400" dirty="0">
                <a:solidFill>
                  <a:srgbClr val="00B050"/>
                </a:solidFill>
                <a:latin typeface="Trebuchet MS" pitchFamily="34" charset="0"/>
                <a:cs typeface="Arial" pitchFamily="34" charset="0"/>
                <a:sym typeface="Symbol"/>
              </a:rPr>
              <a:t>-1</a:t>
            </a:r>
            <a:r>
              <a:rPr lang="en-US" altLang="en-US" sz="2400" dirty="0">
                <a:latin typeface="Trebuchet MS" pitchFamily="34" charset="0"/>
                <a:cs typeface="Arial" pitchFamily="34" charset="0"/>
              </a:rPr>
              <a:t>.</a:t>
            </a:r>
          </a:p>
          <a:p>
            <a:pPr algn="just" eaLnBrk="1" hangingPunct="1">
              <a:defRPr/>
            </a:pPr>
            <a:r>
              <a:rPr lang="en-US" altLang="en-US" sz="2400" dirty="0">
                <a:latin typeface="Trebuchet MS" pitchFamily="34" charset="0"/>
                <a:cs typeface="Arial" pitchFamily="34" charset="0"/>
              </a:rPr>
              <a:t>The test statistic for </a:t>
            </a:r>
            <a:r>
              <a:rPr lang="en-US" altLang="en-US" sz="2400" dirty="0">
                <a:latin typeface="Symbol" pitchFamily="18" charset="2"/>
                <a:cs typeface="Arial" pitchFamily="34" charset="0"/>
              </a:rPr>
              <a:t>s</a:t>
            </a:r>
            <a:r>
              <a:rPr lang="en-US" altLang="en-US" sz="2400" baseline="-25000" dirty="0">
                <a:latin typeface="Verdana" pitchFamily="34" charset="0"/>
                <a:cs typeface="Arial" pitchFamily="34" charset="0"/>
              </a:rPr>
              <a:t>1</a:t>
            </a:r>
            <a:r>
              <a:rPr lang="en-US" altLang="en-US" sz="2400" baseline="30000" dirty="0">
                <a:latin typeface="Verdana" pitchFamily="34" charset="0"/>
                <a:cs typeface="Arial" pitchFamily="34" charset="0"/>
              </a:rPr>
              <a:t>2</a:t>
            </a:r>
            <a:r>
              <a:rPr lang="en-US" altLang="en-US" sz="2400" dirty="0">
                <a:latin typeface="Verdana" pitchFamily="34" charset="0"/>
                <a:cs typeface="Arial" pitchFamily="34" charset="0"/>
              </a:rPr>
              <a:t>/</a:t>
            </a:r>
            <a:r>
              <a:rPr lang="en-US" altLang="en-US" sz="2400" dirty="0">
                <a:latin typeface="Symbol" pitchFamily="18" charset="2"/>
                <a:cs typeface="Arial" pitchFamily="34" charset="0"/>
              </a:rPr>
              <a:t>s</a:t>
            </a:r>
            <a:r>
              <a:rPr lang="en-US" altLang="en-US" sz="2400" baseline="-25000" dirty="0">
                <a:latin typeface="Verdana" pitchFamily="34" charset="0"/>
                <a:cs typeface="Arial" pitchFamily="34" charset="0"/>
              </a:rPr>
              <a:t>2</a:t>
            </a:r>
            <a:r>
              <a:rPr lang="en-US" altLang="en-US" sz="2400" baseline="30000" dirty="0">
                <a:latin typeface="Verdana" pitchFamily="34" charset="0"/>
                <a:cs typeface="Arial" pitchFamily="34" charset="0"/>
              </a:rPr>
              <a:t>2</a:t>
            </a:r>
            <a:r>
              <a:rPr lang="en-US" altLang="en-US" sz="2400" dirty="0">
                <a:solidFill>
                  <a:srgbClr val="00B050"/>
                </a:solidFill>
                <a:latin typeface="Trebuchet MS" pitchFamily="34" charset="0"/>
                <a:cs typeface="Arial" pitchFamily="34" charset="0"/>
              </a:rPr>
              <a:t>, F = [s</a:t>
            </a:r>
            <a:r>
              <a:rPr lang="en-US" altLang="en-US" sz="2400" baseline="-25000" dirty="0">
                <a:solidFill>
                  <a:srgbClr val="00B050"/>
                </a:solidFill>
                <a:latin typeface="Trebuchet MS" pitchFamily="34" charset="0"/>
                <a:cs typeface="Arial" pitchFamily="34" charset="0"/>
              </a:rPr>
              <a:t>1</a:t>
            </a:r>
            <a:r>
              <a:rPr lang="en-US" altLang="en-US" sz="2400" baseline="30000" dirty="0">
                <a:solidFill>
                  <a:srgbClr val="00B050"/>
                </a:solidFill>
                <a:latin typeface="Trebuchet MS" pitchFamily="34" charset="0"/>
                <a:cs typeface="Arial" pitchFamily="34" charset="0"/>
              </a:rPr>
              <a:t>2</a:t>
            </a:r>
            <a:r>
              <a:rPr lang="en-US" altLang="en-US" sz="2400" dirty="0">
                <a:solidFill>
                  <a:srgbClr val="00B050"/>
                </a:solidFill>
                <a:latin typeface="Trebuchet MS" pitchFamily="34" charset="0"/>
                <a:cs typeface="Arial" pitchFamily="34" charset="0"/>
              </a:rPr>
              <a:t>/</a:t>
            </a:r>
            <a:r>
              <a:rPr lang="en-US" altLang="en-US" sz="2400" dirty="0">
                <a:solidFill>
                  <a:srgbClr val="00B050"/>
                </a:solidFill>
                <a:latin typeface="Trebuchet MS" pitchFamily="34" charset="0"/>
                <a:cs typeface="Arial" pitchFamily="34" charset="0"/>
                <a:sym typeface="Symbol"/>
              </a:rPr>
              <a:t></a:t>
            </a:r>
            <a:r>
              <a:rPr lang="en-US" altLang="en-US" sz="2400" baseline="-25000" dirty="0">
                <a:solidFill>
                  <a:srgbClr val="00B050"/>
                </a:solidFill>
                <a:latin typeface="Trebuchet MS" pitchFamily="34" charset="0"/>
                <a:cs typeface="Arial" pitchFamily="34" charset="0"/>
              </a:rPr>
              <a:t>1</a:t>
            </a:r>
            <a:r>
              <a:rPr lang="en-US" altLang="en-US" sz="2400" baseline="30000" dirty="0">
                <a:solidFill>
                  <a:srgbClr val="00B050"/>
                </a:solidFill>
                <a:latin typeface="Trebuchet MS" pitchFamily="34" charset="0"/>
                <a:cs typeface="Arial" pitchFamily="34" charset="0"/>
              </a:rPr>
              <a:t>2</a:t>
            </a:r>
            <a:r>
              <a:rPr lang="en-US" altLang="en-US" sz="2400" dirty="0">
                <a:solidFill>
                  <a:srgbClr val="00B050"/>
                </a:solidFill>
                <a:latin typeface="Trebuchet MS" pitchFamily="34" charset="0"/>
                <a:cs typeface="Arial" pitchFamily="34" charset="0"/>
              </a:rPr>
              <a:t>]/[s</a:t>
            </a:r>
            <a:r>
              <a:rPr lang="en-US" altLang="en-US" sz="2400" baseline="-25000" dirty="0">
                <a:solidFill>
                  <a:srgbClr val="00B050"/>
                </a:solidFill>
                <a:latin typeface="Trebuchet MS" pitchFamily="34" charset="0"/>
                <a:cs typeface="Arial" pitchFamily="34" charset="0"/>
              </a:rPr>
              <a:t>2</a:t>
            </a:r>
            <a:r>
              <a:rPr lang="en-US" altLang="en-US" sz="2400" baseline="30000" dirty="0">
                <a:solidFill>
                  <a:srgbClr val="00B050"/>
                </a:solidFill>
                <a:latin typeface="Trebuchet MS" pitchFamily="34" charset="0"/>
                <a:cs typeface="Arial" pitchFamily="34" charset="0"/>
              </a:rPr>
              <a:t>2</a:t>
            </a:r>
            <a:r>
              <a:rPr lang="en-US" altLang="en-US" sz="2400" dirty="0">
                <a:solidFill>
                  <a:srgbClr val="00B050"/>
                </a:solidFill>
                <a:latin typeface="Trebuchet MS" pitchFamily="34" charset="0"/>
                <a:cs typeface="Arial" pitchFamily="34" charset="0"/>
              </a:rPr>
              <a:t>/</a:t>
            </a:r>
            <a:r>
              <a:rPr lang="en-US" altLang="en-US" sz="2400" dirty="0">
                <a:solidFill>
                  <a:srgbClr val="00B050"/>
                </a:solidFill>
                <a:latin typeface="Trebuchet MS" pitchFamily="34" charset="0"/>
                <a:cs typeface="Arial" pitchFamily="34" charset="0"/>
                <a:sym typeface="Symbol"/>
              </a:rPr>
              <a:t></a:t>
            </a:r>
            <a:r>
              <a:rPr lang="en-US" altLang="en-US" sz="2400" baseline="-25000" dirty="0">
                <a:solidFill>
                  <a:srgbClr val="00B050"/>
                </a:solidFill>
                <a:latin typeface="Trebuchet MS" pitchFamily="34" charset="0"/>
                <a:cs typeface="Arial" pitchFamily="34" charset="0"/>
              </a:rPr>
              <a:t>2</a:t>
            </a:r>
            <a:r>
              <a:rPr lang="en-US" altLang="en-US" sz="2400" baseline="30000" dirty="0">
                <a:solidFill>
                  <a:srgbClr val="00B050"/>
                </a:solidFill>
                <a:latin typeface="Trebuchet MS" pitchFamily="34" charset="0"/>
                <a:cs typeface="Arial" pitchFamily="34" charset="0"/>
              </a:rPr>
              <a:t>2</a:t>
            </a:r>
            <a:r>
              <a:rPr lang="en-US" altLang="en-US" sz="2400" dirty="0">
                <a:solidFill>
                  <a:srgbClr val="00B050"/>
                </a:solidFill>
                <a:latin typeface="Trebuchet MS" pitchFamily="34" charset="0"/>
                <a:cs typeface="Arial" pitchFamily="34" charset="0"/>
              </a:rPr>
              <a:t>], follows an F- distribution</a:t>
            </a:r>
            <a:r>
              <a:rPr lang="en-US" altLang="en-US" sz="2400" dirty="0">
                <a:latin typeface="Trebuchet MS" pitchFamily="34" charset="0"/>
                <a:cs typeface="Arial" pitchFamily="34" charset="0"/>
              </a:rPr>
              <a:t>.</a:t>
            </a:r>
          </a:p>
        </p:txBody>
      </p:sp>
      <p:sp>
        <p:nvSpPr>
          <p:cNvPr id="3789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B6292F3A-F3AB-4466-BE73-A77A85BD2C72}" type="slidenum">
              <a:rPr lang="en-AU" altLang="en-US" sz="1400" b="1" baseline="0" smtClean="0">
                <a:latin typeface="Trebuchet MS" pitchFamily="34" charset="0"/>
                <a:cs typeface="Arial" pitchFamily="34" charset="0"/>
              </a:rPr>
              <a:pPr/>
              <a:t>25</a:t>
            </a:fld>
            <a:endParaRPr lang="en-AU" altLang="en-US" sz="1400" b="1" baseline="0" dirty="0">
              <a:latin typeface="Trebuchet MS" pitchFamily="34" charset="0"/>
              <a:cs typeface="Arial" pitchFamily="34" charset="0"/>
            </a:endParaRPr>
          </a:p>
        </p:txBody>
      </p:sp>
      <p:sp>
        <p:nvSpPr>
          <p:cNvPr id="37892" name="Rectangle 3"/>
          <p:cNvSpPr>
            <a:spLocks noGrp="1" noChangeArrowheads="1"/>
          </p:cNvSpPr>
          <p:nvPr>
            <p:ph type="title"/>
          </p:nvPr>
        </p:nvSpPr>
        <p:spPr bwMode="auto">
          <a:xfrm>
            <a:off x="611188" y="457200"/>
            <a:ext cx="8191500" cy="595313"/>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Inference about </a:t>
            </a:r>
            <a:r>
              <a:rPr altLang="en-US" sz="3200" cap="none">
                <a:solidFill>
                  <a:srgbClr val="EA0088"/>
                </a:solidFill>
                <a:latin typeface="Trebuchet MS" pitchFamily="34" charset="0"/>
                <a:ea typeface="MS PGothic" pitchFamily="34" charset="-128"/>
                <a:cs typeface="Arial" pitchFamily="34" charset="0"/>
                <a:sym typeface="Symbol" pitchFamily="18" charset="2"/>
              </a:rPr>
              <a:t></a:t>
            </a:r>
            <a:r>
              <a:rPr altLang="en-US" sz="3200" cap="none" baseline="-25000">
                <a:solidFill>
                  <a:srgbClr val="EA0088"/>
                </a:solidFill>
                <a:latin typeface="Trebuchet MS" pitchFamily="34" charset="0"/>
                <a:ea typeface="MS PGothic" pitchFamily="34" charset="-128"/>
                <a:cs typeface="Arial" pitchFamily="34" charset="0"/>
                <a:sym typeface="Symbol" pitchFamily="18" charset="2"/>
              </a:rPr>
              <a:t>1</a:t>
            </a:r>
            <a:r>
              <a:rPr altLang="en-US" sz="3200" cap="none" baseline="30000">
                <a:solidFill>
                  <a:srgbClr val="EA0088"/>
                </a:solidFill>
                <a:latin typeface="Trebuchet MS" pitchFamily="34" charset="0"/>
                <a:ea typeface="MS PGothic" pitchFamily="34" charset="-128"/>
                <a:cs typeface="Arial" pitchFamily="34" charset="0"/>
                <a:sym typeface="Symbol" pitchFamily="18" charset="2"/>
              </a:rPr>
              <a:t>2</a:t>
            </a:r>
            <a:r>
              <a:rPr altLang="en-US" sz="3200" cap="none">
                <a:solidFill>
                  <a:srgbClr val="EA0088"/>
                </a:solidFill>
                <a:latin typeface="Trebuchet MS" pitchFamily="34" charset="0"/>
                <a:ea typeface="MS PGothic" pitchFamily="34" charset="-128"/>
                <a:cs typeface="Arial" pitchFamily="34" charset="0"/>
              </a:rPr>
              <a:t>/</a:t>
            </a:r>
            <a:r>
              <a:rPr altLang="en-US" sz="3200" cap="none">
                <a:solidFill>
                  <a:srgbClr val="EA0088"/>
                </a:solidFill>
                <a:latin typeface="Trebuchet MS" pitchFamily="34" charset="0"/>
                <a:ea typeface="MS PGothic" pitchFamily="34" charset="-128"/>
                <a:cs typeface="Arial" pitchFamily="34" charset="0"/>
                <a:sym typeface="Symbol" pitchFamily="18" charset="2"/>
              </a:rPr>
              <a:t></a:t>
            </a:r>
            <a:r>
              <a:rPr altLang="en-US" sz="3200" cap="none" baseline="-25000">
                <a:solidFill>
                  <a:srgbClr val="EA0088"/>
                </a:solidFill>
                <a:latin typeface="Trebuchet MS" pitchFamily="34" charset="0"/>
                <a:ea typeface="MS PGothic" pitchFamily="34" charset="-128"/>
                <a:cs typeface="Arial" pitchFamily="34" charset="0"/>
                <a:sym typeface="Symbol" pitchFamily="18" charset="2"/>
              </a:rPr>
              <a:t>2</a:t>
            </a:r>
            <a:r>
              <a:rPr altLang="en-US" sz="3200" cap="none" baseline="30000">
                <a:solidFill>
                  <a:srgbClr val="EA0088"/>
                </a:solidFill>
                <a:latin typeface="Trebuchet MS" pitchFamily="34" charset="0"/>
                <a:ea typeface="MS PGothic" pitchFamily="34" charset="-128"/>
                <a:cs typeface="Arial" pitchFamily="34" charset="0"/>
                <a:sym typeface="Symbol" pitchFamily="18" charset="2"/>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72770">
                                            <p:txEl>
                                              <p:pRg st="0" end="0"/>
                                            </p:txEl>
                                          </p:spTgt>
                                        </p:tgtEl>
                                        <p:attrNameLst>
                                          <p:attrName>style.visibility</p:attrName>
                                        </p:attrNameLst>
                                      </p:cBhvr>
                                      <p:to>
                                        <p:strVal val="visible"/>
                                      </p:to>
                                    </p:set>
                                    <p:animEffect transition="in" filter="box(out)">
                                      <p:cBhvr>
                                        <p:cTn id="7" dur="500"/>
                                        <p:tgtEl>
                                          <p:spTgt spid="672770">
                                            <p:txEl>
                                              <p:pRg st="0" end="0"/>
                                            </p:txEl>
                                          </p:spTgt>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672770">
                                            <p:txEl>
                                              <p:pRg st="1" end="1"/>
                                            </p:txEl>
                                          </p:spTgt>
                                        </p:tgtEl>
                                        <p:attrNameLst>
                                          <p:attrName>style.visibility</p:attrName>
                                        </p:attrNameLst>
                                      </p:cBhvr>
                                      <p:to>
                                        <p:strVal val="visible"/>
                                      </p:to>
                                    </p:set>
                                    <p:animEffect transition="in" filter="box(out)">
                                      <p:cBhvr>
                                        <p:cTn id="11" dur="500"/>
                                        <p:tgtEl>
                                          <p:spTgt spid="672770">
                                            <p:txEl>
                                              <p:pRg st="1" end="1"/>
                                            </p:txEl>
                                          </p:spTgt>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672770">
                                            <p:txEl>
                                              <p:pRg st="2" end="2"/>
                                            </p:txEl>
                                          </p:spTgt>
                                        </p:tgtEl>
                                        <p:attrNameLst>
                                          <p:attrName>style.visibility</p:attrName>
                                        </p:attrNameLst>
                                      </p:cBhvr>
                                      <p:to>
                                        <p:strVal val="visible"/>
                                      </p:to>
                                    </p:set>
                                    <p:animEffect transition="in" filter="box(out)">
                                      <p:cBhvr>
                                        <p:cTn id="15" dur="500"/>
                                        <p:tgtEl>
                                          <p:spTgt spid="672770">
                                            <p:txEl>
                                              <p:pRg st="2" end="2"/>
                                            </p:txEl>
                                          </p:spTgt>
                                        </p:tgtEl>
                                      </p:cBhvr>
                                    </p:animEffect>
                                  </p:childTnLst>
                                </p:cTn>
                              </p:par>
                            </p:childTnLst>
                          </p:cTn>
                        </p:par>
                        <p:par>
                          <p:cTn id="16" fill="hold" nodeType="afterGroup">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672770">
                                            <p:txEl>
                                              <p:pRg st="3" end="3"/>
                                            </p:txEl>
                                          </p:spTgt>
                                        </p:tgtEl>
                                        <p:attrNameLst>
                                          <p:attrName>style.visibility</p:attrName>
                                        </p:attrNameLst>
                                      </p:cBhvr>
                                      <p:to>
                                        <p:strVal val="visible"/>
                                      </p:to>
                                    </p:set>
                                    <p:animEffect transition="in" filter="box(out)">
                                      <p:cBhvr>
                                        <p:cTn id="19" dur="500"/>
                                        <p:tgtEl>
                                          <p:spTgt spid="672770">
                                            <p:txEl>
                                              <p:pRg st="3" end="3"/>
                                            </p:txEl>
                                          </p:spTgt>
                                        </p:tgtEl>
                                      </p:cBhvr>
                                    </p:animEffect>
                                  </p:childTnLst>
                                </p:cTn>
                              </p:par>
                            </p:childTnLst>
                          </p:cTn>
                        </p:par>
                        <p:par>
                          <p:cTn id="20" fill="hold" nodeType="afterGroup">
                            <p:stCondLst>
                              <p:cond delay="2000"/>
                            </p:stCondLst>
                            <p:childTnLst>
                              <p:par>
                                <p:cTn id="21" presetID="4" presetClass="entr" presetSubtype="32" fill="hold" grpId="0" nodeType="afterEffect">
                                  <p:stCondLst>
                                    <p:cond delay="0"/>
                                  </p:stCondLst>
                                  <p:childTnLst>
                                    <p:set>
                                      <p:cBhvr>
                                        <p:cTn id="22" dur="1" fill="hold">
                                          <p:stCondLst>
                                            <p:cond delay="0"/>
                                          </p:stCondLst>
                                        </p:cTn>
                                        <p:tgtEl>
                                          <p:spTgt spid="672770">
                                            <p:txEl>
                                              <p:pRg st="4" end="4"/>
                                            </p:txEl>
                                          </p:spTgt>
                                        </p:tgtEl>
                                        <p:attrNameLst>
                                          <p:attrName>style.visibility</p:attrName>
                                        </p:attrNameLst>
                                      </p:cBhvr>
                                      <p:to>
                                        <p:strVal val="visible"/>
                                      </p:to>
                                    </p:set>
                                    <p:animEffect transition="in" filter="box(out)">
                                      <p:cBhvr>
                                        <p:cTn id="23" dur="500"/>
                                        <p:tgtEl>
                                          <p:spTgt spid="672770">
                                            <p:txEl>
                                              <p:pRg st="4" end="4"/>
                                            </p:txEl>
                                          </p:spTgt>
                                        </p:tgtEl>
                                      </p:cBhvr>
                                    </p:animEffect>
                                  </p:childTnLst>
                                </p:cTn>
                              </p:par>
                            </p:childTnLst>
                          </p:cTn>
                        </p:par>
                        <p:par>
                          <p:cTn id="24" fill="hold" nodeType="afterGroup">
                            <p:stCondLst>
                              <p:cond delay="2500"/>
                            </p:stCondLst>
                            <p:childTnLst>
                              <p:par>
                                <p:cTn id="25" presetID="4" presetClass="entr" presetSubtype="32" fill="hold" grpId="0" nodeType="afterEffect">
                                  <p:stCondLst>
                                    <p:cond delay="0"/>
                                  </p:stCondLst>
                                  <p:childTnLst>
                                    <p:set>
                                      <p:cBhvr>
                                        <p:cTn id="26" dur="1" fill="hold">
                                          <p:stCondLst>
                                            <p:cond delay="0"/>
                                          </p:stCondLst>
                                        </p:cTn>
                                        <p:tgtEl>
                                          <p:spTgt spid="672770">
                                            <p:txEl>
                                              <p:pRg st="5" end="5"/>
                                            </p:txEl>
                                          </p:spTgt>
                                        </p:tgtEl>
                                        <p:attrNameLst>
                                          <p:attrName>style.visibility</p:attrName>
                                        </p:attrNameLst>
                                      </p:cBhvr>
                                      <p:to>
                                        <p:strVal val="visible"/>
                                      </p:to>
                                    </p:set>
                                    <p:animEffect transition="in" filter="box(out)">
                                      <p:cBhvr>
                                        <p:cTn id="27" dur="500"/>
                                        <p:tgtEl>
                                          <p:spTgt spid="6727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0" grpId="0" build="p" autoUpdateAnimBg="0"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xfrm>
            <a:off x="457200" y="476250"/>
            <a:ext cx="8229600" cy="884238"/>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F-distribution</a:t>
            </a:r>
          </a:p>
        </p:txBody>
      </p:sp>
      <p:sp>
        <p:nvSpPr>
          <p:cNvPr id="3891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693129B6-A18F-4F6D-99F0-FE957FCDA04B}" type="slidenum">
              <a:rPr lang="en-AU" altLang="en-US" sz="1400" b="1" baseline="0" smtClean="0">
                <a:latin typeface="Trebuchet MS" pitchFamily="34" charset="0"/>
                <a:cs typeface="Arial" pitchFamily="34" charset="0"/>
              </a:rPr>
              <a:pPr/>
              <a:t>26</a:t>
            </a:fld>
            <a:endParaRPr lang="en-AU" altLang="en-US" sz="1400" b="1" baseline="0" dirty="0">
              <a:latin typeface="Trebuchet MS" pitchFamily="34" charset="0"/>
              <a:cs typeface="Arial" pitchFamily="34"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59" y="1628800"/>
            <a:ext cx="8497486" cy="331516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bwMode="auto">
          <a:xfrm>
            <a:off x="446088" y="376238"/>
            <a:ext cx="8229600" cy="884237"/>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F-distribution…</a:t>
            </a:r>
          </a:p>
        </p:txBody>
      </p:sp>
      <p:sp>
        <p:nvSpPr>
          <p:cNvPr id="3993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903FC764-3C8D-4A3E-8258-71C0A11CA45E}" type="slidenum">
              <a:rPr lang="en-AU" altLang="en-US" sz="1400" b="1" baseline="0" smtClean="0">
                <a:latin typeface="Trebuchet MS" pitchFamily="34" charset="0"/>
                <a:cs typeface="Arial" pitchFamily="34" charset="0"/>
              </a:rPr>
              <a:pPr/>
              <a:t>27</a:t>
            </a:fld>
            <a:endParaRPr lang="en-AU" altLang="en-US" sz="1400" b="1" baseline="0" dirty="0">
              <a:latin typeface="Trebuchet MS" pitchFamily="34" charset="0"/>
              <a:cs typeface="Arial" pitchFamily="34"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088" y="1628800"/>
            <a:ext cx="8487960" cy="330563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230188" y="207963"/>
            <a:ext cx="8229600" cy="773112"/>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Reading F-values from the F-table</a:t>
            </a:r>
          </a:p>
        </p:txBody>
      </p:sp>
      <p:sp>
        <p:nvSpPr>
          <p:cNvPr id="40963" name="Content Placeholder 2"/>
          <p:cNvSpPr>
            <a:spLocks noGrp="1"/>
          </p:cNvSpPr>
          <p:nvPr>
            <p:ph idx="1"/>
          </p:nvPr>
        </p:nvSpPr>
        <p:spPr>
          <a:xfrm>
            <a:off x="6659563" y="1773238"/>
            <a:ext cx="2484437" cy="2663825"/>
          </a:xfrm>
        </p:spPr>
        <p:txBody>
          <a:bodyPr/>
          <a:lstStyle/>
          <a:p>
            <a:pPr marL="0" indent="0" eaLnBrk="1" hangingPunct="1">
              <a:buFont typeface="Arial" pitchFamily="34" charset="0"/>
              <a:buNone/>
            </a:pPr>
            <a:r>
              <a:rPr lang="en-US" altLang="en-US" sz="2400">
                <a:solidFill>
                  <a:srgbClr val="00B050"/>
                </a:solidFill>
                <a:latin typeface="Trebuchet MS" pitchFamily="34" charset="0"/>
                <a:cs typeface="Arial" pitchFamily="34" charset="0"/>
              </a:rPr>
              <a:t>Example:	</a:t>
            </a:r>
          </a:p>
          <a:p>
            <a:pPr marL="0" indent="0" eaLnBrk="1" hangingPunct="1">
              <a:buFont typeface="Arial" pitchFamily="34" charset="0"/>
              <a:buNone/>
            </a:pPr>
            <a:r>
              <a:rPr lang="en-US" altLang="en-US" sz="2400">
                <a:solidFill>
                  <a:srgbClr val="00B050"/>
                </a:solidFill>
                <a:latin typeface="Trebuchet MS" pitchFamily="34" charset="0"/>
                <a:cs typeface="Arial" pitchFamily="34" charset="0"/>
              </a:rPr>
              <a:t>F</a:t>
            </a:r>
            <a:r>
              <a:rPr lang="en-US" altLang="en-US" sz="2400" baseline="-25000">
                <a:solidFill>
                  <a:srgbClr val="00B050"/>
                </a:solidFill>
                <a:latin typeface="Trebuchet MS" pitchFamily="34" charset="0"/>
                <a:cs typeface="Arial" pitchFamily="34" charset="0"/>
              </a:rPr>
              <a:t>0.05, 4, 8</a:t>
            </a:r>
            <a:r>
              <a:rPr lang="en-US" altLang="en-US" sz="2400">
                <a:solidFill>
                  <a:srgbClr val="00B050"/>
                </a:solidFill>
                <a:latin typeface="Trebuchet MS" pitchFamily="34" charset="0"/>
                <a:cs typeface="Arial" pitchFamily="34" charset="0"/>
              </a:rPr>
              <a:t> = 3.84</a:t>
            </a:r>
          </a:p>
          <a:p>
            <a:pPr marL="0" indent="0" eaLnBrk="1" hangingPunct="1">
              <a:buFont typeface="Arial" pitchFamily="34" charset="0"/>
              <a:buNone/>
            </a:pPr>
            <a:r>
              <a:rPr lang="en-US" altLang="en-US" sz="2400">
                <a:solidFill>
                  <a:srgbClr val="00B050"/>
                </a:solidFill>
                <a:latin typeface="Trebuchet MS" pitchFamily="34" charset="0"/>
                <a:cs typeface="Arial" pitchFamily="34" charset="0"/>
              </a:rPr>
              <a:t>F</a:t>
            </a:r>
            <a:r>
              <a:rPr lang="en-US" altLang="en-US" sz="2400" baseline="-25000">
                <a:solidFill>
                  <a:srgbClr val="00B050"/>
                </a:solidFill>
                <a:latin typeface="Trebuchet MS" pitchFamily="34" charset="0"/>
                <a:cs typeface="Arial" pitchFamily="34" charset="0"/>
              </a:rPr>
              <a:t>0.05, 8, 4</a:t>
            </a:r>
            <a:r>
              <a:rPr lang="en-US" altLang="en-US" sz="2400">
                <a:solidFill>
                  <a:srgbClr val="00B050"/>
                </a:solidFill>
                <a:latin typeface="Trebuchet MS" pitchFamily="34" charset="0"/>
                <a:cs typeface="Arial" pitchFamily="34" charset="0"/>
              </a:rPr>
              <a:t> = 6.04</a:t>
            </a:r>
          </a:p>
          <a:p>
            <a:pPr marL="0" indent="0" eaLnBrk="1" hangingPunct="1">
              <a:buFont typeface="Arial" pitchFamily="34" charset="0"/>
              <a:buNone/>
            </a:pPr>
            <a:endParaRPr lang="en-US" altLang="en-US" sz="2400">
              <a:latin typeface="Trebuchet MS" pitchFamily="34" charset="0"/>
              <a:cs typeface="Arial" pitchFamily="34" charset="0"/>
            </a:endParaRPr>
          </a:p>
          <a:p>
            <a:pPr marL="0" indent="0" eaLnBrk="1" hangingPunct="1">
              <a:buFont typeface="Arial" pitchFamily="34" charset="0"/>
              <a:buNone/>
            </a:pPr>
            <a:r>
              <a:rPr lang="en-US" altLang="en-US" sz="2400">
                <a:latin typeface="Trebuchet MS" pitchFamily="34" charset="0"/>
                <a:cs typeface="Arial" pitchFamily="34" charset="0"/>
              </a:rPr>
              <a:t>Note: The table gives only right-tail values. </a:t>
            </a:r>
          </a:p>
          <a:p>
            <a:pPr marL="0" indent="0" eaLnBrk="1" hangingPunct="1">
              <a:buFont typeface="Arial" pitchFamily="34" charset="0"/>
              <a:buNone/>
            </a:pPr>
            <a:endParaRPr lang="en-US" altLang="en-US" sz="2400">
              <a:latin typeface="Trebuchet MS" pitchFamily="34" charset="0"/>
              <a:cs typeface="Arial" pitchFamily="34" charset="0"/>
            </a:endParaRPr>
          </a:p>
        </p:txBody>
      </p:sp>
      <p:sp>
        <p:nvSpPr>
          <p:cNvPr id="4096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CB8E796C-B6C3-4F55-99FD-622CFA90B9BC}" type="slidenum">
              <a:rPr lang="en-AU" altLang="en-US" sz="1400" b="1" baseline="0" smtClean="0">
                <a:latin typeface="Trebuchet MS" pitchFamily="34" charset="0"/>
                <a:cs typeface="Arial" pitchFamily="34" charset="0"/>
              </a:rPr>
              <a:pPr/>
              <a:t>28</a:t>
            </a:fld>
            <a:endParaRPr lang="en-AU" altLang="en-US" sz="1400" b="1" baseline="0" dirty="0">
              <a:latin typeface="Trebuchet MS" pitchFamily="34" charset="0"/>
              <a:cs typeface="Arial" pitchFamily="34"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981075"/>
            <a:ext cx="5849166" cy="489653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Content Placeholder 2"/>
          <p:cNvSpPr>
            <a:spLocks noGrp="1"/>
          </p:cNvSpPr>
          <p:nvPr>
            <p:ph idx="1"/>
          </p:nvPr>
        </p:nvSpPr>
        <p:spPr>
          <a:xfrm>
            <a:off x="430213" y="1125538"/>
            <a:ext cx="8001000" cy="4297362"/>
          </a:xfrm>
        </p:spPr>
        <p:txBody>
          <a:bodyPr/>
          <a:lstStyle/>
          <a:p>
            <a:pPr marL="0" indent="0" algn="just" eaLnBrk="1" hangingPunct="1">
              <a:buFont typeface="Arial" pitchFamily="34" charset="0"/>
              <a:buNone/>
            </a:pPr>
            <a:r>
              <a:rPr lang="en-US" altLang="en-US" sz="2400">
                <a:latin typeface="Trebuchet MS" pitchFamily="34" charset="0"/>
                <a:cs typeface="Arial" pitchFamily="34" charset="0"/>
              </a:rPr>
              <a:t>F-tables provide only right-tail values. If we need left-tail values, we use the transformation:</a:t>
            </a:r>
          </a:p>
          <a:p>
            <a:pPr marL="0" indent="0" eaLnBrk="1" hangingPunct="1">
              <a:buFont typeface="Arial" pitchFamily="34" charset="0"/>
              <a:buNone/>
            </a:pPr>
            <a:endParaRPr lang="en-US" altLang="en-US" sz="2400">
              <a:latin typeface="Trebuchet MS" pitchFamily="34" charset="0"/>
              <a:cs typeface="Arial" pitchFamily="34" charset="0"/>
            </a:endParaRPr>
          </a:p>
          <a:p>
            <a:pPr marL="0" indent="0" eaLnBrk="1" hangingPunct="1">
              <a:buFont typeface="Arial" pitchFamily="34" charset="0"/>
              <a:buNone/>
            </a:pPr>
            <a:endParaRPr lang="en-US" altLang="en-US" sz="2400">
              <a:latin typeface="Trebuchet MS" pitchFamily="34" charset="0"/>
              <a:cs typeface="Arial" pitchFamily="34" charset="0"/>
            </a:endParaRPr>
          </a:p>
          <a:p>
            <a:pPr marL="0" indent="0" eaLnBrk="1" hangingPunct="1">
              <a:buFont typeface="Arial" pitchFamily="34" charset="0"/>
              <a:buNone/>
            </a:pPr>
            <a:endParaRPr lang="en-US" altLang="en-US" sz="2400">
              <a:latin typeface="Trebuchet MS" pitchFamily="34" charset="0"/>
              <a:cs typeface="Arial" pitchFamily="34" charset="0"/>
            </a:endParaRPr>
          </a:p>
          <a:p>
            <a:pPr marL="0" indent="0" eaLnBrk="1" hangingPunct="1">
              <a:buFont typeface="Arial" pitchFamily="34" charset="0"/>
              <a:buNone/>
            </a:pPr>
            <a:endParaRPr lang="en-US" altLang="en-US" sz="2400">
              <a:latin typeface="Trebuchet MS" pitchFamily="34" charset="0"/>
              <a:cs typeface="Arial" pitchFamily="34" charset="0"/>
            </a:endParaRPr>
          </a:p>
          <a:p>
            <a:pPr marL="0" indent="0" eaLnBrk="1" hangingPunct="1">
              <a:buFont typeface="Arial" pitchFamily="34" charset="0"/>
              <a:buNone/>
            </a:pPr>
            <a:r>
              <a:rPr lang="en-US" altLang="en-US" sz="2400">
                <a:latin typeface="Trebuchet MS" pitchFamily="34" charset="0"/>
                <a:cs typeface="Arial" pitchFamily="34" charset="0"/>
              </a:rPr>
              <a:t>For example, </a:t>
            </a:r>
          </a:p>
          <a:p>
            <a:pPr marL="0" indent="0" eaLnBrk="1" hangingPunct="1">
              <a:buFont typeface="Arial" pitchFamily="34" charset="0"/>
              <a:buNone/>
            </a:pPr>
            <a:r>
              <a:rPr lang="en-US" altLang="en-US" sz="2400">
                <a:latin typeface="Trebuchet MS" pitchFamily="34" charset="0"/>
                <a:cs typeface="Arial" pitchFamily="34" charset="0"/>
              </a:rPr>
              <a:t>	</a:t>
            </a:r>
          </a:p>
        </p:txBody>
      </p:sp>
      <p:graphicFrame>
        <p:nvGraphicFramePr>
          <p:cNvPr id="11266" name="Object 6"/>
          <p:cNvGraphicFramePr>
            <a:graphicFrameLocks noChangeAspect="1"/>
          </p:cNvGraphicFramePr>
          <p:nvPr/>
        </p:nvGraphicFramePr>
        <p:xfrm>
          <a:off x="966788" y="2060575"/>
          <a:ext cx="2027237" cy="936625"/>
        </p:xfrm>
        <a:graphic>
          <a:graphicData uri="http://schemas.openxmlformats.org/presentationml/2006/ole">
            <mc:AlternateContent xmlns:mc="http://schemas.openxmlformats.org/markup-compatibility/2006">
              <mc:Choice xmlns:v="urn:schemas-microsoft-com:vml" Requires="v">
                <p:oleObj spid="_x0000_s11328" name="Equation" r:id="rId3" imgW="990600" imgH="457200" progId="Equation.3">
                  <p:embed/>
                </p:oleObj>
              </mc:Choice>
              <mc:Fallback>
                <p:oleObj name="Equation" r:id="rId3" imgW="990600" imgH="457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788" y="2060575"/>
                        <a:ext cx="20272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7" name="Object 7"/>
          <p:cNvGraphicFramePr>
            <a:graphicFrameLocks noChangeAspect="1"/>
          </p:cNvGraphicFramePr>
          <p:nvPr/>
        </p:nvGraphicFramePr>
        <p:xfrm>
          <a:off x="1908175" y="4652963"/>
          <a:ext cx="3721100" cy="869950"/>
        </p:xfrm>
        <a:graphic>
          <a:graphicData uri="http://schemas.openxmlformats.org/presentationml/2006/ole">
            <mc:AlternateContent xmlns:mc="http://schemas.openxmlformats.org/markup-compatibility/2006">
              <mc:Choice xmlns:v="urn:schemas-microsoft-com:vml" Requires="v">
                <p:oleObj spid="_x0000_s11329" name="Equation" r:id="rId5" imgW="1905000" imgH="444500" progId="Equation.3">
                  <p:embed/>
                </p:oleObj>
              </mc:Choice>
              <mc:Fallback>
                <p:oleObj name="Equation" r:id="rId5" imgW="1905000" imgH="4445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4652963"/>
                        <a:ext cx="37211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DB90CDC4-043D-4092-85D1-FD66A0721EC6}" type="slidenum">
              <a:rPr lang="en-AU" altLang="en-US" sz="1400" b="1" baseline="0" smtClean="0">
                <a:latin typeface="Trebuchet MS" pitchFamily="34" charset="0"/>
                <a:cs typeface="Arial" pitchFamily="34" charset="0"/>
              </a:rPr>
              <a:pPr/>
              <a:t>29</a:t>
            </a:fld>
            <a:endParaRPr lang="en-AU" altLang="en-US" sz="1400" b="1" baseline="0" dirty="0">
              <a:latin typeface="Trebuchet MS" pitchFamily="34" charset="0"/>
              <a:cs typeface="Arial" pitchFamily="34" charset="0"/>
            </a:endParaRPr>
          </a:p>
        </p:txBody>
      </p:sp>
      <p:sp>
        <p:nvSpPr>
          <p:cNvPr id="11270" name="Title 1"/>
          <p:cNvSpPr>
            <a:spLocks noGrp="1"/>
          </p:cNvSpPr>
          <p:nvPr>
            <p:ph type="title"/>
          </p:nvPr>
        </p:nvSpPr>
        <p:spPr bwMode="auto">
          <a:xfrm>
            <a:off x="230188" y="207963"/>
            <a:ext cx="8229600" cy="773112"/>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Reading F-values from the F-table</a:t>
            </a:r>
          </a:p>
        </p:txBody>
      </p:sp>
      <p:pic>
        <p:nvPicPr>
          <p:cNvPr id="8" name="Picture 7"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07684" y="2233469"/>
            <a:ext cx="5344717" cy="2081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468313" y="549275"/>
            <a:ext cx="8229600" cy="884238"/>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Chapter outline</a:t>
            </a:r>
          </a:p>
        </p:txBody>
      </p:sp>
      <p:sp>
        <p:nvSpPr>
          <p:cNvPr id="12291" name="Rectangle 3"/>
          <p:cNvSpPr>
            <a:spLocks noGrp="1" noChangeArrowheads="1"/>
          </p:cNvSpPr>
          <p:nvPr>
            <p:ph idx="1"/>
          </p:nvPr>
        </p:nvSpPr>
        <p:spPr>
          <a:xfrm>
            <a:off x="468313" y="1651000"/>
            <a:ext cx="8001000" cy="1346200"/>
          </a:xfrm>
        </p:spPr>
        <p:txBody>
          <a:bodyPr/>
          <a:lstStyle/>
          <a:p>
            <a:pPr marL="895350" indent="-895350" eaLnBrk="1" hangingPunct="1">
              <a:spcAft>
                <a:spcPts val="600"/>
              </a:spcAft>
              <a:buFont typeface="Arial" charset="0"/>
              <a:buNone/>
              <a:tabLst>
                <a:tab pos="984250" algn="l"/>
              </a:tabLst>
              <a:defRPr/>
            </a:pPr>
            <a:r>
              <a:rPr lang="en-US" altLang="en-US" sz="2400" dirty="0">
                <a:solidFill>
                  <a:schemeClr val="tx1">
                    <a:lumMod val="75000"/>
                    <a:lumOff val="25000"/>
                  </a:schemeClr>
                </a:solidFill>
                <a:latin typeface="Trebuchet MS" pitchFamily="34" charset="0"/>
                <a:cs typeface="Arial" charset="0"/>
              </a:rPr>
              <a:t>14.1 	Inference about σ</a:t>
            </a:r>
            <a:r>
              <a:rPr lang="en-US" altLang="en-US" sz="2400" baseline="30000" dirty="0">
                <a:solidFill>
                  <a:schemeClr val="tx1">
                    <a:lumMod val="75000"/>
                    <a:lumOff val="25000"/>
                  </a:schemeClr>
                </a:solidFill>
                <a:latin typeface="Trebuchet MS" pitchFamily="34" charset="0"/>
                <a:cs typeface="Arial" charset="0"/>
              </a:rPr>
              <a:t>2</a:t>
            </a:r>
          </a:p>
          <a:p>
            <a:pPr marL="895350" indent="-895350" eaLnBrk="1" hangingPunct="1">
              <a:buFont typeface="Arial" charset="0"/>
              <a:buNone/>
              <a:tabLst>
                <a:tab pos="984250" algn="l"/>
              </a:tabLst>
              <a:defRPr/>
            </a:pPr>
            <a:r>
              <a:rPr lang="en-US" altLang="en-US" sz="2400" dirty="0">
                <a:solidFill>
                  <a:schemeClr val="tx1">
                    <a:lumMod val="75000"/>
                    <a:lumOff val="25000"/>
                  </a:schemeClr>
                </a:solidFill>
                <a:latin typeface="Trebuchet MS" pitchFamily="34" charset="0"/>
                <a:cs typeface="Arial" charset="0"/>
              </a:rPr>
              <a:t>14.2 	Inference about σ</a:t>
            </a:r>
            <a:r>
              <a:rPr lang="en-US" altLang="en-US" sz="2400" baseline="-25000" dirty="0">
                <a:solidFill>
                  <a:schemeClr val="tx1">
                    <a:lumMod val="75000"/>
                    <a:lumOff val="25000"/>
                  </a:schemeClr>
                </a:solidFill>
                <a:latin typeface="Trebuchet MS" pitchFamily="34" charset="0"/>
                <a:cs typeface="Arial" charset="0"/>
              </a:rPr>
              <a:t>1</a:t>
            </a:r>
            <a:r>
              <a:rPr lang="en-US" altLang="en-US" sz="2400" baseline="30000" dirty="0">
                <a:solidFill>
                  <a:schemeClr val="tx1">
                    <a:lumMod val="75000"/>
                    <a:lumOff val="25000"/>
                  </a:schemeClr>
                </a:solidFill>
                <a:latin typeface="Trebuchet MS" pitchFamily="34" charset="0"/>
                <a:cs typeface="Arial" charset="0"/>
              </a:rPr>
              <a:t>2</a:t>
            </a:r>
            <a:r>
              <a:rPr lang="en-US" altLang="en-US" sz="2400" dirty="0">
                <a:solidFill>
                  <a:schemeClr val="tx1">
                    <a:lumMod val="75000"/>
                    <a:lumOff val="25000"/>
                  </a:schemeClr>
                </a:solidFill>
                <a:latin typeface="Trebuchet MS" pitchFamily="34" charset="0"/>
                <a:cs typeface="Arial" charset="0"/>
              </a:rPr>
              <a:t>/σ</a:t>
            </a:r>
            <a:r>
              <a:rPr lang="en-US" altLang="en-US" sz="2400" baseline="-25000" dirty="0">
                <a:solidFill>
                  <a:schemeClr val="tx1">
                    <a:lumMod val="75000"/>
                    <a:lumOff val="25000"/>
                  </a:schemeClr>
                </a:solidFill>
                <a:latin typeface="Trebuchet MS" pitchFamily="34" charset="0"/>
                <a:cs typeface="Arial" charset="0"/>
              </a:rPr>
              <a:t>2</a:t>
            </a:r>
            <a:r>
              <a:rPr lang="en-US" altLang="en-US" sz="2400" baseline="30000" dirty="0">
                <a:solidFill>
                  <a:schemeClr val="tx1">
                    <a:lumMod val="75000"/>
                    <a:lumOff val="25000"/>
                  </a:schemeClr>
                </a:solidFill>
                <a:latin typeface="Trebuchet MS" pitchFamily="34" charset="0"/>
                <a:cs typeface="Arial" charset="0"/>
              </a:rPr>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395288" y="304800"/>
            <a:ext cx="8139112" cy="1447800"/>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Estimating the ratio of two population variances</a:t>
            </a:r>
          </a:p>
        </p:txBody>
      </p:sp>
      <p:sp>
        <p:nvSpPr>
          <p:cNvPr id="40963" name="Rectangle 3"/>
          <p:cNvSpPr>
            <a:spLocks noGrp="1" noChangeArrowheads="1"/>
          </p:cNvSpPr>
          <p:nvPr>
            <p:ph idx="1"/>
          </p:nvPr>
        </p:nvSpPr>
        <p:spPr>
          <a:xfrm>
            <a:off x="468313" y="1700213"/>
            <a:ext cx="8280400" cy="1524000"/>
          </a:xfrm>
        </p:spPr>
        <p:txBody>
          <a:bodyPr/>
          <a:lstStyle/>
          <a:p>
            <a:pPr marL="0" indent="0" algn="just" eaLnBrk="1" hangingPunct="1">
              <a:buFont typeface="Arial" pitchFamily="34" charset="0"/>
              <a:buNone/>
              <a:defRPr/>
            </a:pPr>
            <a:r>
              <a:rPr lang="en-US" altLang="en-US" sz="2400" dirty="0">
                <a:latin typeface="Trebuchet MS" pitchFamily="34" charset="0"/>
                <a:cs typeface="Arial" pitchFamily="34" charset="0"/>
              </a:rPr>
              <a:t>From the following probability statement:</a:t>
            </a:r>
          </a:p>
          <a:p>
            <a:pPr algn="ctr" eaLnBrk="1" hangingPunct="1">
              <a:buNone/>
              <a:defRPr/>
            </a:pPr>
            <a:r>
              <a:rPr lang="en-US" altLang="en-US" sz="2400" dirty="0">
                <a:latin typeface="Trebuchet MS" pitchFamily="34" charset="0"/>
                <a:cs typeface="Arial" pitchFamily="34" charset="0"/>
              </a:rPr>
              <a:t>P(F</a:t>
            </a:r>
            <a:r>
              <a:rPr lang="en-US" altLang="en-US" sz="2400" baseline="-25000" dirty="0">
                <a:latin typeface="Trebuchet MS" pitchFamily="34" charset="0"/>
                <a:cs typeface="Arial" pitchFamily="34" charset="0"/>
              </a:rPr>
              <a:t>1-(</a:t>
            </a:r>
            <a:r>
              <a:rPr lang="en-US" altLang="en-US" sz="2400" baseline="-25000" dirty="0">
                <a:latin typeface="Trebuchet MS" pitchFamily="34" charset="0"/>
                <a:cs typeface="Arial" pitchFamily="34" charset="0"/>
                <a:sym typeface="Symbol"/>
              </a:rPr>
              <a:t></a:t>
            </a:r>
            <a:r>
              <a:rPr lang="en-US" altLang="en-US" sz="2400" baseline="-25000" dirty="0">
                <a:latin typeface="Trebuchet MS" pitchFamily="34" charset="0"/>
                <a:cs typeface="Arial" pitchFamily="34" charset="0"/>
              </a:rPr>
              <a:t>/2)</a:t>
            </a:r>
            <a:r>
              <a:rPr lang="en-US" altLang="en-US" sz="2400" dirty="0">
                <a:latin typeface="Trebuchet MS" pitchFamily="34" charset="0"/>
                <a:cs typeface="Arial" pitchFamily="34" charset="0"/>
              </a:rPr>
              <a:t> &lt; F &lt; F</a:t>
            </a:r>
            <a:r>
              <a:rPr lang="en-US" altLang="en-US" sz="2400" baseline="-25000" dirty="0">
                <a:latin typeface="Trebuchet MS" pitchFamily="34" charset="0"/>
                <a:cs typeface="Arial" pitchFamily="34" charset="0"/>
                <a:sym typeface="Symbol"/>
              </a:rPr>
              <a:t> </a:t>
            </a:r>
            <a:r>
              <a:rPr lang="en-US" altLang="en-US" sz="2400" baseline="-25000" dirty="0">
                <a:latin typeface="Trebuchet MS" pitchFamily="34" charset="0"/>
                <a:cs typeface="Arial" pitchFamily="34" charset="0"/>
              </a:rPr>
              <a:t>/2</a:t>
            </a:r>
            <a:r>
              <a:rPr lang="en-US" altLang="en-US" sz="2400" dirty="0">
                <a:latin typeface="Trebuchet MS" pitchFamily="34" charset="0"/>
                <a:cs typeface="Arial" pitchFamily="34" charset="0"/>
              </a:rPr>
              <a:t>) = 1 – </a:t>
            </a:r>
            <a:r>
              <a:rPr lang="en-US" altLang="en-US" sz="2400" dirty="0">
                <a:latin typeface="Trebuchet MS" pitchFamily="34" charset="0"/>
                <a:cs typeface="Arial" pitchFamily="34" charset="0"/>
                <a:sym typeface="Symbol"/>
              </a:rPr>
              <a:t></a:t>
            </a:r>
            <a:endParaRPr lang="en-US" altLang="en-US" sz="2400" dirty="0">
              <a:latin typeface="Trebuchet MS" pitchFamily="34" charset="0"/>
              <a:cs typeface="Arial" pitchFamily="34" charset="0"/>
            </a:endParaRPr>
          </a:p>
        </p:txBody>
      </p:sp>
      <p:sp>
        <p:nvSpPr>
          <p:cNvPr id="4198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BE00964D-9329-4526-AF6E-49DA5287CFCE}" type="slidenum">
              <a:rPr lang="en-AU" altLang="en-US" sz="1400" b="1" baseline="0" smtClean="0">
                <a:latin typeface="Trebuchet MS" pitchFamily="34" charset="0"/>
                <a:cs typeface="Arial" pitchFamily="34" charset="0"/>
              </a:rPr>
              <a:pPr/>
              <a:t>30</a:t>
            </a:fld>
            <a:endParaRPr lang="en-AU" altLang="en-US" sz="1400" b="1" baseline="0" dirty="0">
              <a:latin typeface="Trebuchet MS" pitchFamily="34" charset="0"/>
              <a:cs typeface="Arial"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852936"/>
            <a:ext cx="6925787" cy="2838565"/>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bwMode="auto">
          <a:xfrm>
            <a:off x="249238" y="323850"/>
            <a:ext cx="8894762" cy="1233488"/>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Estimating the ratio of two population variances</a:t>
            </a:r>
          </a:p>
        </p:txBody>
      </p:sp>
      <p:sp>
        <p:nvSpPr>
          <p:cNvPr id="12293" name="Rectangle 3"/>
          <p:cNvSpPr>
            <a:spLocks noGrp="1" noChangeArrowheads="1"/>
          </p:cNvSpPr>
          <p:nvPr>
            <p:ph idx="1"/>
          </p:nvPr>
        </p:nvSpPr>
        <p:spPr>
          <a:xfrm>
            <a:off x="395288" y="1700213"/>
            <a:ext cx="8280400" cy="1524000"/>
          </a:xfrm>
        </p:spPr>
        <p:txBody>
          <a:bodyPr/>
          <a:lstStyle/>
          <a:p>
            <a:pPr marL="0" indent="0" algn="just" eaLnBrk="1" hangingPunct="1">
              <a:buFont typeface="Arial" pitchFamily="34" charset="0"/>
              <a:buNone/>
            </a:pPr>
            <a:r>
              <a:rPr lang="en-US" altLang="en-US" sz="2400">
                <a:latin typeface="Trebuchet MS" pitchFamily="34" charset="0"/>
                <a:cs typeface="Arial" pitchFamily="34" charset="0"/>
              </a:rPr>
              <a:t>By substituting the statistic F = [s</a:t>
            </a:r>
            <a:r>
              <a:rPr lang="en-US" altLang="en-US" sz="2400" baseline="-25000">
                <a:latin typeface="Trebuchet MS" pitchFamily="34" charset="0"/>
                <a:cs typeface="Arial" pitchFamily="34" charset="0"/>
              </a:rPr>
              <a:t>1</a:t>
            </a:r>
            <a:r>
              <a:rPr lang="en-US" altLang="en-US" sz="2400" baseline="30000">
                <a:latin typeface="Trebuchet MS" pitchFamily="34" charset="0"/>
                <a:cs typeface="Arial" pitchFamily="34" charset="0"/>
              </a:rPr>
              <a:t>2</a:t>
            </a:r>
            <a:r>
              <a:rPr lang="en-US" altLang="en-US" sz="2400">
                <a:latin typeface="Trebuchet MS" pitchFamily="34" charset="0"/>
                <a:cs typeface="Arial" pitchFamily="34" charset="0"/>
              </a:rPr>
              <a:t>/</a:t>
            </a:r>
            <a:r>
              <a:rPr lang="en-US" altLang="en-US" sz="2400">
                <a:latin typeface="Trebuchet MS" pitchFamily="34" charset="0"/>
                <a:cs typeface="Arial" pitchFamily="34" charset="0"/>
                <a:sym typeface="Symbol" pitchFamily="18" charset="2"/>
              </a:rPr>
              <a:t></a:t>
            </a:r>
            <a:r>
              <a:rPr lang="en-US" altLang="en-US" sz="2400" baseline="-25000">
                <a:latin typeface="Trebuchet MS" pitchFamily="34" charset="0"/>
                <a:cs typeface="Arial" pitchFamily="34" charset="0"/>
              </a:rPr>
              <a:t>1</a:t>
            </a:r>
            <a:r>
              <a:rPr lang="en-US" altLang="en-US" sz="2400" baseline="30000">
                <a:latin typeface="Trebuchet MS" pitchFamily="34" charset="0"/>
                <a:cs typeface="Arial" pitchFamily="34" charset="0"/>
              </a:rPr>
              <a:t>2</a:t>
            </a:r>
            <a:r>
              <a:rPr lang="en-US" altLang="en-US" sz="2400">
                <a:latin typeface="Trebuchet MS" pitchFamily="34" charset="0"/>
                <a:cs typeface="Arial" pitchFamily="34" charset="0"/>
              </a:rPr>
              <a:t>]/[s</a:t>
            </a:r>
            <a:r>
              <a:rPr lang="en-US" altLang="en-US" sz="2400" baseline="-25000">
                <a:latin typeface="Trebuchet MS" pitchFamily="34" charset="0"/>
                <a:cs typeface="Arial" pitchFamily="34" charset="0"/>
              </a:rPr>
              <a:t>2</a:t>
            </a:r>
            <a:r>
              <a:rPr lang="en-US" altLang="en-US" sz="2400" baseline="30000">
                <a:latin typeface="Trebuchet MS" pitchFamily="34" charset="0"/>
                <a:cs typeface="Arial" pitchFamily="34" charset="0"/>
              </a:rPr>
              <a:t>2</a:t>
            </a:r>
            <a:r>
              <a:rPr lang="en-US" altLang="en-US" sz="2400">
                <a:latin typeface="Trebuchet MS" pitchFamily="34" charset="0"/>
                <a:cs typeface="Arial" pitchFamily="34" charset="0"/>
              </a:rPr>
              <a:t>/</a:t>
            </a:r>
            <a:r>
              <a:rPr lang="en-US" altLang="en-US" sz="2400">
                <a:latin typeface="Trebuchet MS" pitchFamily="34" charset="0"/>
                <a:cs typeface="Arial" pitchFamily="34" charset="0"/>
                <a:sym typeface="Symbol" pitchFamily="18" charset="2"/>
              </a:rPr>
              <a:t></a:t>
            </a:r>
            <a:r>
              <a:rPr lang="en-US" altLang="en-US" sz="2400" baseline="-25000">
                <a:latin typeface="Trebuchet MS" pitchFamily="34" charset="0"/>
                <a:cs typeface="Arial" pitchFamily="34" charset="0"/>
              </a:rPr>
              <a:t>2</a:t>
            </a:r>
            <a:r>
              <a:rPr lang="en-US" altLang="en-US" sz="2400" baseline="30000">
                <a:latin typeface="Trebuchet MS" pitchFamily="34" charset="0"/>
                <a:cs typeface="Arial" pitchFamily="34" charset="0"/>
              </a:rPr>
              <a:t>2</a:t>
            </a:r>
            <a:r>
              <a:rPr lang="en-US" altLang="en-US" sz="2400">
                <a:latin typeface="Trebuchet MS" pitchFamily="34" charset="0"/>
                <a:cs typeface="Arial" pitchFamily="34" charset="0"/>
              </a:rPr>
              <a:t>] we can isolate σ</a:t>
            </a:r>
            <a:r>
              <a:rPr lang="en-US" altLang="en-US" sz="2400" baseline="-25000">
                <a:latin typeface="Trebuchet MS" pitchFamily="34" charset="0"/>
                <a:cs typeface="Arial" pitchFamily="34" charset="0"/>
              </a:rPr>
              <a:t>1</a:t>
            </a:r>
            <a:r>
              <a:rPr lang="en-US" altLang="en-US" sz="2400" baseline="30000">
                <a:latin typeface="Trebuchet MS" pitchFamily="34" charset="0"/>
                <a:cs typeface="Arial" pitchFamily="34" charset="0"/>
              </a:rPr>
              <a:t>2</a:t>
            </a:r>
            <a:r>
              <a:rPr lang="en-US" altLang="en-US" sz="2400">
                <a:latin typeface="Trebuchet MS" pitchFamily="34" charset="0"/>
                <a:cs typeface="Arial" pitchFamily="34" charset="0"/>
              </a:rPr>
              <a:t>/σ</a:t>
            </a:r>
            <a:r>
              <a:rPr lang="en-US" altLang="en-US" sz="2400" baseline="-25000">
                <a:latin typeface="Trebuchet MS" pitchFamily="34" charset="0"/>
                <a:cs typeface="Arial" pitchFamily="34" charset="0"/>
              </a:rPr>
              <a:t>2</a:t>
            </a:r>
            <a:r>
              <a:rPr lang="en-US" altLang="en-US" sz="2400" baseline="30000">
                <a:latin typeface="Trebuchet MS" pitchFamily="34" charset="0"/>
                <a:cs typeface="Arial" pitchFamily="34" charset="0"/>
              </a:rPr>
              <a:t>2 </a:t>
            </a:r>
            <a:r>
              <a:rPr lang="en-US" altLang="en-US" sz="2400">
                <a:latin typeface="Trebuchet MS" pitchFamily="34" charset="0"/>
                <a:cs typeface="Arial" pitchFamily="34" charset="0"/>
              </a:rPr>
              <a:t>and build the following interval estimator:</a:t>
            </a:r>
          </a:p>
          <a:p>
            <a:pPr marL="0" indent="0" algn="just" eaLnBrk="1" hangingPunct="1">
              <a:buFont typeface="Arial" pitchFamily="34" charset="0"/>
              <a:buNone/>
            </a:pPr>
            <a:endParaRPr lang="en-US" altLang="en-US" sz="2400">
              <a:latin typeface="Trebuchet MS" pitchFamily="34" charset="0"/>
              <a:cs typeface="Arial" pitchFamily="34" charset="0"/>
            </a:endParaRPr>
          </a:p>
          <a:p>
            <a:pPr marL="0" indent="0" algn="just" eaLnBrk="1" hangingPunct="1">
              <a:buFont typeface="Arial" pitchFamily="34" charset="0"/>
              <a:buNone/>
            </a:pPr>
            <a:endParaRPr lang="en-US" altLang="en-US" sz="2400">
              <a:latin typeface="Trebuchet MS" pitchFamily="34" charset="0"/>
              <a:cs typeface="Arial" pitchFamily="34" charset="0"/>
            </a:endParaRPr>
          </a:p>
          <a:p>
            <a:pPr marL="0" indent="0" algn="just" eaLnBrk="1" hangingPunct="1">
              <a:buFont typeface="Arial" pitchFamily="34" charset="0"/>
              <a:buNone/>
            </a:pPr>
            <a:endParaRPr lang="en-US" altLang="en-US" sz="2400">
              <a:latin typeface="Trebuchet MS" pitchFamily="34" charset="0"/>
              <a:cs typeface="Arial" pitchFamily="34" charset="0"/>
            </a:endParaRPr>
          </a:p>
          <a:p>
            <a:pPr marL="0" indent="0" algn="just" eaLnBrk="1" hangingPunct="1">
              <a:buFont typeface="Arial" pitchFamily="34" charset="0"/>
              <a:buNone/>
            </a:pPr>
            <a:endParaRPr lang="en-US" altLang="en-US" sz="2400">
              <a:latin typeface="Trebuchet MS" pitchFamily="34" charset="0"/>
              <a:cs typeface="Arial" pitchFamily="34" charset="0"/>
            </a:endParaRPr>
          </a:p>
          <a:p>
            <a:pPr marL="0" indent="0" algn="just" eaLnBrk="1" hangingPunct="1">
              <a:buFont typeface="Arial" pitchFamily="34" charset="0"/>
              <a:buNone/>
            </a:pPr>
            <a:endParaRPr lang="en-US" altLang="en-US" sz="2400">
              <a:latin typeface="Trebuchet MS" pitchFamily="34" charset="0"/>
              <a:cs typeface="Arial" pitchFamily="34" charset="0"/>
            </a:endParaRPr>
          </a:p>
          <a:p>
            <a:pPr marL="0" indent="0" algn="just" eaLnBrk="1" hangingPunct="1">
              <a:buFont typeface="Arial" pitchFamily="34" charset="0"/>
              <a:buNone/>
            </a:pPr>
            <a:r>
              <a:rPr lang="en-US" altLang="en-US" sz="2400">
                <a:latin typeface="Trebuchet MS" pitchFamily="34" charset="0"/>
                <a:cs typeface="Arial" pitchFamily="34" charset="0"/>
              </a:rPr>
              <a:t>Here we have also used that:</a:t>
            </a:r>
          </a:p>
        </p:txBody>
      </p:sp>
      <p:graphicFrame>
        <p:nvGraphicFramePr>
          <p:cNvPr id="673796" name="Object 4"/>
          <p:cNvGraphicFramePr>
            <a:graphicFrameLocks noChangeAspect="1"/>
          </p:cNvGraphicFramePr>
          <p:nvPr/>
        </p:nvGraphicFramePr>
        <p:xfrm>
          <a:off x="1908175" y="2852738"/>
          <a:ext cx="4437063" cy="1546225"/>
        </p:xfrm>
        <a:graphic>
          <a:graphicData uri="http://schemas.openxmlformats.org/presentationml/2006/ole">
            <mc:AlternateContent xmlns:mc="http://schemas.openxmlformats.org/markup-compatibility/2006">
              <mc:Choice xmlns:v="urn:schemas-microsoft-com:vml" Requires="v">
                <p:oleObj spid="_x0000_s12351" name="Equation" r:id="rId4" imgW="1637589" imgH="571252" progId="Equation.3">
                  <p:embed/>
                </p:oleObj>
              </mc:Choice>
              <mc:Fallback>
                <p:oleObj name="Equation" r:id="rId4" imgW="1637589" imgH="57125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2852738"/>
                        <a:ext cx="4437063" cy="1546225"/>
                      </a:xfrm>
                      <a:prstGeom prst="rect">
                        <a:avLst/>
                      </a:prstGeom>
                      <a:solidFill>
                        <a:srgbClr val="FEE8D8"/>
                      </a:solidFill>
                      <a:ln w="9525">
                        <a:solidFill>
                          <a:schemeClr val="tx1"/>
                        </a:solidFill>
                        <a:miter lim="800000"/>
                        <a:headEnd/>
                        <a:tailEnd/>
                      </a:ln>
                      <a:effectLst>
                        <a:outerShdw dist="71842" dir="18900000" algn="ctr" rotWithShape="0">
                          <a:srgbClr val="FF3399">
                            <a:alpha val="74997"/>
                          </a:srgbClr>
                        </a:outerShdw>
                      </a:effectLst>
                    </p:spPr>
                  </p:pic>
                </p:oleObj>
              </mc:Fallback>
            </mc:AlternateContent>
          </a:graphicData>
        </a:graphic>
      </p:graphicFrame>
      <p:sp>
        <p:nvSpPr>
          <p:cNvPr id="1229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C10334B3-933D-4328-A97C-F8D4E4DB1964}" type="slidenum">
              <a:rPr lang="en-AU" altLang="en-US" sz="1400" b="1" baseline="0" smtClean="0">
                <a:latin typeface="Trebuchet MS" pitchFamily="34" charset="0"/>
                <a:cs typeface="Arial" pitchFamily="34" charset="0"/>
              </a:rPr>
              <a:pPr/>
              <a:t>31</a:t>
            </a:fld>
            <a:endParaRPr lang="en-AU" altLang="en-US" sz="1400" b="1" baseline="0" dirty="0">
              <a:latin typeface="Trebuchet MS" pitchFamily="34" charset="0"/>
              <a:cs typeface="Arial" pitchFamily="34" charset="0"/>
            </a:endParaRPr>
          </a:p>
        </p:txBody>
      </p:sp>
      <p:graphicFrame>
        <p:nvGraphicFramePr>
          <p:cNvPr id="12291" name="Object 1"/>
          <p:cNvGraphicFramePr>
            <a:graphicFrameLocks noChangeAspect="1"/>
          </p:cNvGraphicFramePr>
          <p:nvPr/>
        </p:nvGraphicFramePr>
        <p:xfrm>
          <a:off x="4740275" y="4652963"/>
          <a:ext cx="2752725" cy="884237"/>
        </p:xfrm>
        <a:graphic>
          <a:graphicData uri="http://schemas.openxmlformats.org/presentationml/2006/ole">
            <mc:AlternateContent xmlns:mc="http://schemas.openxmlformats.org/markup-compatibility/2006">
              <mc:Choice xmlns:v="urn:schemas-microsoft-com:vml" Requires="v">
                <p:oleObj spid="_x0000_s12352" name="Equation" r:id="rId6" imgW="1346200" imgH="431800" progId="Equation.DSMT4">
                  <p:embed/>
                </p:oleObj>
              </mc:Choice>
              <mc:Fallback>
                <p:oleObj name="Equation" r:id="rId6" imgW="1346200" imgH="4318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0275" y="4652963"/>
                        <a:ext cx="275272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73796"/>
                                        </p:tgtEl>
                                        <p:attrNameLst>
                                          <p:attrName>style.visibility</p:attrName>
                                        </p:attrNameLst>
                                      </p:cBhvr>
                                      <p:to>
                                        <p:strVal val="visible"/>
                                      </p:to>
                                    </p:set>
                                    <p:animEffect transition="in" filter="dissolve">
                                      <p:cBhvr>
                                        <p:cTn id="7" dur="500"/>
                                        <p:tgtEl>
                                          <p:spTgt spid="67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945671AF-3F7D-4DBF-81EC-BF3A8DA23E3A}" type="slidenum">
              <a:rPr lang="en-AU" altLang="en-US" sz="1400" b="1" baseline="0" smtClean="0">
                <a:latin typeface="Trebuchet MS" pitchFamily="34" charset="0"/>
                <a:cs typeface="Arial" pitchFamily="34" charset="0"/>
              </a:rPr>
              <a:pPr/>
              <a:t>32</a:t>
            </a:fld>
            <a:endParaRPr lang="en-AU" altLang="en-US" sz="1400" b="1" baseline="0" dirty="0">
              <a:latin typeface="Trebuchet MS" pitchFamily="34" charset="0"/>
              <a:cs typeface="Arial" pitchFamily="34" charset="0"/>
            </a:endParaRPr>
          </a:p>
        </p:txBody>
      </p:sp>
      <p:sp>
        <p:nvSpPr>
          <p:cNvPr id="43012" name="Rectangle 2"/>
          <p:cNvSpPr>
            <a:spLocks noGrp="1" noChangeArrowheads="1"/>
          </p:cNvSpPr>
          <p:nvPr>
            <p:ph type="title"/>
          </p:nvPr>
        </p:nvSpPr>
        <p:spPr bwMode="auto">
          <a:xfrm>
            <a:off x="249238" y="323850"/>
            <a:ext cx="8894762" cy="1233488"/>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Estimating the ratio of two population variances</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132856"/>
            <a:ext cx="8462191" cy="20837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bwMode="auto">
          <a:xfrm>
            <a:off x="457200" y="549275"/>
            <a:ext cx="8229600" cy="884238"/>
          </a:xfrm>
        </p:spPr>
        <p:txBody>
          <a:bodyPr wrap="square" numCol="1" anchorCtr="0" compatLnSpc="1">
            <a:prstTxWarp prst="textNoShape">
              <a:avLst/>
            </a:prstTxWarp>
          </a:bodyPr>
          <a:lstStyle/>
          <a:p>
            <a:pPr algn="just"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Factors that identify</a:t>
            </a:r>
            <a:r>
              <a:rPr lang="en-AU" altLang="en-US" sz="3200" cap="none">
                <a:solidFill>
                  <a:srgbClr val="EA0088"/>
                </a:solidFill>
                <a:latin typeface="Trebuchet MS" pitchFamily="34" charset="0"/>
                <a:ea typeface="MS PGothic" pitchFamily="34" charset="-128"/>
                <a:cs typeface="Arial" pitchFamily="34" charset="0"/>
              </a:rPr>
              <a:t>…</a:t>
            </a:r>
            <a:endParaRPr altLang="en-US" sz="3200" cap="none">
              <a:solidFill>
                <a:srgbClr val="FF0000"/>
              </a:solidFill>
              <a:latin typeface="Trebuchet MS" pitchFamily="34" charset="0"/>
              <a:ea typeface="MS PGothic" pitchFamily="34" charset="-128"/>
              <a:cs typeface="Arial" pitchFamily="34" charset="0"/>
            </a:endParaRPr>
          </a:p>
        </p:txBody>
      </p:sp>
      <p:sp>
        <p:nvSpPr>
          <p:cNvPr id="4403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ACCE4F1F-BBA8-4EF8-A059-FE8571782693}" type="slidenum">
              <a:rPr lang="en-AU" altLang="en-US" sz="1400" b="1" baseline="0" smtClean="0">
                <a:latin typeface="Trebuchet MS" pitchFamily="34" charset="0"/>
                <a:cs typeface="Arial" pitchFamily="34" charset="0"/>
              </a:rPr>
              <a:pPr/>
              <a:t>33</a:t>
            </a:fld>
            <a:endParaRPr lang="en-AU" altLang="en-US" sz="1400" b="1" baseline="0" dirty="0">
              <a:latin typeface="Trebuchet MS" pitchFamily="34" charset="0"/>
              <a:cs typeface="Arial" pitchFamily="34"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04" y="1916832"/>
            <a:ext cx="8028384" cy="207372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idx="1"/>
          </p:nvPr>
        </p:nvSpPr>
        <p:spPr>
          <a:xfrm>
            <a:off x="685800" y="1628775"/>
            <a:ext cx="7772400" cy="4537075"/>
          </a:xfrm>
        </p:spPr>
        <p:txBody>
          <a:bodyPr/>
          <a:lstStyle/>
          <a:p>
            <a:pPr marL="0" lvl="1" indent="0" algn="just" eaLnBrk="1" hangingPunct="1">
              <a:spcAft>
                <a:spcPts val="1200"/>
              </a:spcAft>
              <a:buClr>
                <a:schemeClr val="accent2"/>
              </a:buClr>
              <a:buFontTx/>
              <a:buNone/>
            </a:pPr>
            <a:r>
              <a:rPr lang="en-US" altLang="en-US" sz="2400" dirty="0">
                <a:latin typeface="Trebuchet MS" pitchFamily="34" charset="0"/>
                <a:cs typeface="Arial" pitchFamily="34" charset="0"/>
              </a:rPr>
              <a:t>Two independent samples drawn from two normal populations provide the following information:</a:t>
            </a:r>
          </a:p>
          <a:p>
            <a:pPr marL="0" lvl="1" indent="0" algn="just" eaLnBrk="1" hangingPunct="1">
              <a:buClr>
                <a:schemeClr val="accent2"/>
              </a:buClr>
              <a:buFontTx/>
              <a:buNone/>
            </a:pPr>
            <a:r>
              <a:rPr lang="en-US" altLang="en-US" sz="2400" dirty="0">
                <a:latin typeface="Trebuchet MS" pitchFamily="34" charset="0"/>
                <a:cs typeface="Arial" pitchFamily="34" charset="0"/>
              </a:rPr>
              <a:t>	n</a:t>
            </a:r>
            <a:r>
              <a:rPr lang="en-US" altLang="en-US" sz="2400" baseline="-25000" dirty="0">
                <a:latin typeface="Trebuchet MS" pitchFamily="34" charset="0"/>
                <a:cs typeface="Arial" pitchFamily="34" charset="0"/>
              </a:rPr>
              <a:t>1</a:t>
            </a:r>
            <a:r>
              <a:rPr lang="en-US" altLang="en-US" sz="2400" dirty="0">
                <a:latin typeface="Trebuchet MS" pitchFamily="34" charset="0"/>
                <a:cs typeface="Arial" pitchFamily="34" charset="0"/>
              </a:rPr>
              <a:t> = 10	s</a:t>
            </a:r>
            <a:r>
              <a:rPr lang="en-US" altLang="en-US" sz="2400" baseline="-25000" dirty="0">
                <a:latin typeface="Trebuchet MS" pitchFamily="34" charset="0"/>
                <a:cs typeface="Arial" pitchFamily="34" charset="0"/>
              </a:rPr>
              <a:t>1</a:t>
            </a:r>
            <a:r>
              <a:rPr lang="en-US" altLang="en-US" sz="2400" baseline="30000" dirty="0">
                <a:latin typeface="Trebuchet MS" pitchFamily="34" charset="0"/>
                <a:cs typeface="Arial" pitchFamily="34" charset="0"/>
              </a:rPr>
              <a:t>2</a:t>
            </a:r>
            <a:r>
              <a:rPr lang="en-US" altLang="en-US" sz="2400" dirty="0">
                <a:latin typeface="Trebuchet MS" pitchFamily="34" charset="0"/>
                <a:cs typeface="Arial" pitchFamily="34" charset="0"/>
              </a:rPr>
              <a:t>= 20376.2</a:t>
            </a:r>
          </a:p>
          <a:p>
            <a:pPr marL="0" lvl="1" indent="0" algn="just" eaLnBrk="1" hangingPunct="1">
              <a:spcAft>
                <a:spcPts val="1200"/>
              </a:spcAft>
              <a:buClr>
                <a:schemeClr val="accent2"/>
              </a:buClr>
              <a:buFont typeface="Arial" pitchFamily="34" charset="0"/>
              <a:buNone/>
            </a:pPr>
            <a:r>
              <a:rPr lang="en-US" altLang="en-US" sz="2400" dirty="0">
                <a:latin typeface="Trebuchet MS" pitchFamily="34" charset="0"/>
                <a:cs typeface="Arial" pitchFamily="34" charset="0"/>
              </a:rPr>
              <a:t>	n</a:t>
            </a:r>
            <a:r>
              <a:rPr lang="en-US" altLang="en-US" sz="2400" baseline="-25000" dirty="0">
                <a:latin typeface="Trebuchet MS" pitchFamily="34" charset="0"/>
                <a:cs typeface="Arial" pitchFamily="34" charset="0"/>
              </a:rPr>
              <a:t>2</a:t>
            </a:r>
            <a:r>
              <a:rPr lang="en-US" altLang="en-US" sz="2400" dirty="0">
                <a:latin typeface="Trebuchet MS" pitchFamily="34" charset="0"/>
                <a:cs typeface="Arial" pitchFamily="34" charset="0"/>
              </a:rPr>
              <a:t> = 20	s</a:t>
            </a:r>
            <a:r>
              <a:rPr lang="en-US" altLang="en-US" sz="2400" baseline="-25000" dirty="0">
                <a:latin typeface="Trebuchet MS" pitchFamily="34" charset="0"/>
                <a:cs typeface="Arial" pitchFamily="34" charset="0"/>
              </a:rPr>
              <a:t>2</a:t>
            </a:r>
            <a:r>
              <a:rPr lang="en-US" altLang="en-US" sz="2400" baseline="30000" dirty="0">
                <a:latin typeface="Trebuchet MS" pitchFamily="34" charset="0"/>
                <a:cs typeface="Arial" pitchFamily="34" charset="0"/>
              </a:rPr>
              <a:t>2</a:t>
            </a:r>
            <a:r>
              <a:rPr lang="en-US" altLang="en-US" sz="2400" dirty="0">
                <a:latin typeface="Trebuchet MS" pitchFamily="34" charset="0"/>
                <a:cs typeface="Arial" pitchFamily="34" charset="0"/>
              </a:rPr>
              <a:t>= 214004</a:t>
            </a:r>
          </a:p>
          <a:p>
            <a:pPr marL="0" lvl="1" indent="0" algn="just" eaLnBrk="1" hangingPunct="1">
              <a:buClr>
                <a:schemeClr val="accent2"/>
              </a:buClr>
              <a:buFontTx/>
              <a:buNone/>
            </a:pPr>
            <a:r>
              <a:rPr lang="en-US" altLang="en-US" sz="2400" dirty="0">
                <a:latin typeface="Trebuchet MS" pitchFamily="34" charset="0"/>
                <a:cs typeface="Arial" pitchFamily="34" charset="0"/>
              </a:rPr>
              <a:t>Determine the 90% confidence interval estimate of the ratio of the two population variances.</a:t>
            </a:r>
          </a:p>
        </p:txBody>
      </p:sp>
      <p:sp>
        <p:nvSpPr>
          <p:cNvPr id="45059" name="Title 1"/>
          <p:cNvSpPr>
            <a:spLocks noGrp="1"/>
          </p:cNvSpPr>
          <p:nvPr>
            <p:ph type="title"/>
          </p:nvPr>
        </p:nvSpPr>
        <p:spPr bwMode="auto">
          <a:xfrm>
            <a:off x="395288" y="376238"/>
            <a:ext cx="8229600" cy="884237"/>
          </a:xfrm>
        </p:spPr>
        <p:txBody>
          <a:bodyPr wrap="square" numCol="1" anchorCtr="0" compatLnSpc="1">
            <a:prstTxWarp prst="textNoShape">
              <a:avLst/>
            </a:prstTxWarp>
          </a:bodyPr>
          <a:lstStyle/>
          <a:p>
            <a:pPr algn="just"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Example 2</a:t>
            </a:r>
          </a:p>
        </p:txBody>
      </p:sp>
      <p:sp>
        <p:nvSpPr>
          <p:cNvPr id="4506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EB51C2C9-7C41-41CD-8599-3A93C88F5449}" type="slidenum">
              <a:rPr lang="en-AU" altLang="en-US" sz="1400" b="1" baseline="0" smtClean="0">
                <a:latin typeface="Trebuchet MS" pitchFamily="34" charset="0"/>
                <a:cs typeface="Arial" pitchFamily="34" charset="0"/>
              </a:rPr>
              <a:pPr/>
              <a:t>34</a:t>
            </a:fld>
            <a:endParaRPr lang="en-AU" altLang="en-US" sz="1400" b="1" baseline="0" dirty="0">
              <a:latin typeface="Trebuchet MS" pitchFamily="34" charset="0"/>
              <a:cs typeface="Arial"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a:xfrm>
            <a:off x="468313" y="981075"/>
            <a:ext cx="8458200" cy="4537075"/>
          </a:xfrm>
        </p:spPr>
        <p:txBody>
          <a:bodyPr/>
          <a:lstStyle/>
          <a:p>
            <a:pPr marL="0" lvl="1" indent="0" eaLnBrk="1" hangingPunct="1">
              <a:lnSpc>
                <a:spcPct val="140000"/>
              </a:lnSpc>
              <a:buClr>
                <a:schemeClr val="tx1"/>
              </a:buClr>
              <a:buFont typeface="Arial" pitchFamily="34" charset="0"/>
              <a:buNone/>
            </a:pPr>
            <a:r>
              <a:rPr lang="en-US" altLang="en-US" sz="2200">
                <a:latin typeface="Trebuchet MS" pitchFamily="34" charset="0"/>
                <a:cs typeface="Arial" pitchFamily="34" charset="0"/>
              </a:rPr>
              <a:t>We find F</a:t>
            </a:r>
            <a:r>
              <a:rPr lang="en-US" altLang="en-US" sz="2200" baseline="-25000">
                <a:latin typeface="Trebuchet MS" pitchFamily="34" charset="0"/>
                <a:cs typeface="Arial" pitchFamily="34" charset="0"/>
                <a:sym typeface="Symbol" pitchFamily="18" charset="2"/>
              </a:rPr>
              <a:t></a:t>
            </a:r>
            <a:r>
              <a:rPr lang="en-US" altLang="en-US" sz="2200" baseline="-25000">
                <a:latin typeface="Trebuchet MS" pitchFamily="34" charset="0"/>
                <a:cs typeface="Arial" pitchFamily="34" charset="0"/>
              </a:rPr>
              <a:t>/2,v</a:t>
            </a:r>
            <a:r>
              <a:rPr lang="en-US" altLang="en-US" sz="2200" baseline="-40000">
                <a:latin typeface="Trebuchet MS" pitchFamily="34" charset="0"/>
                <a:cs typeface="Arial" pitchFamily="34" charset="0"/>
              </a:rPr>
              <a:t>1</a:t>
            </a:r>
            <a:r>
              <a:rPr lang="en-US" altLang="en-US" sz="2200" baseline="-25000">
                <a:latin typeface="Trebuchet MS" pitchFamily="34" charset="0"/>
                <a:cs typeface="Arial" pitchFamily="34" charset="0"/>
              </a:rPr>
              <a:t>,v</a:t>
            </a:r>
            <a:r>
              <a:rPr lang="en-US" altLang="en-US" sz="2200" baseline="-40000">
                <a:latin typeface="Trebuchet MS" pitchFamily="34" charset="0"/>
                <a:cs typeface="Arial" pitchFamily="34" charset="0"/>
              </a:rPr>
              <a:t>2</a:t>
            </a:r>
            <a:r>
              <a:rPr lang="en-US" altLang="en-US" sz="2200">
                <a:latin typeface="Trebuchet MS" pitchFamily="34" charset="0"/>
                <a:cs typeface="Arial" pitchFamily="34" charset="0"/>
              </a:rPr>
              <a:t> = F</a:t>
            </a:r>
            <a:r>
              <a:rPr lang="en-US" altLang="en-US" sz="2200" baseline="-25000">
                <a:latin typeface="Trebuchet MS" pitchFamily="34" charset="0"/>
                <a:cs typeface="Arial" pitchFamily="34" charset="0"/>
              </a:rPr>
              <a:t>0.05,9,19</a:t>
            </a:r>
            <a:r>
              <a:rPr lang="en-US" altLang="en-US" sz="2200">
                <a:latin typeface="Trebuchet MS" pitchFamily="34" charset="0"/>
                <a:cs typeface="Arial" pitchFamily="34" charset="0"/>
              </a:rPr>
              <a:t> = 2.42  and F</a:t>
            </a:r>
            <a:r>
              <a:rPr lang="en-US" altLang="en-US" sz="2200" baseline="-25000">
                <a:latin typeface="Trebuchet MS" pitchFamily="34" charset="0"/>
                <a:cs typeface="Arial" pitchFamily="34" charset="0"/>
                <a:sym typeface="Symbol" pitchFamily="18" charset="2"/>
              </a:rPr>
              <a:t></a:t>
            </a:r>
            <a:r>
              <a:rPr lang="en-US" altLang="en-US" sz="2200" baseline="-25000">
                <a:latin typeface="Trebuchet MS" pitchFamily="34" charset="0"/>
                <a:cs typeface="Arial" pitchFamily="34" charset="0"/>
              </a:rPr>
              <a:t>/2,v</a:t>
            </a:r>
            <a:r>
              <a:rPr lang="en-US" altLang="en-US" sz="2200" baseline="-40000">
                <a:latin typeface="Trebuchet MS" pitchFamily="34" charset="0"/>
                <a:cs typeface="Arial" pitchFamily="34" charset="0"/>
              </a:rPr>
              <a:t>2</a:t>
            </a:r>
            <a:r>
              <a:rPr lang="en-US" altLang="en-US" sz="2200" baseline="-25000">
                <a:latin typeface="Trebuchet MS" pitchFamily="34" charset="0"/>
                <a:cs typeface="Arial" pitchFamily="34" charset="0"/>
              </a:rPr>
              <a:t>,v</a:t>
            </a:r>
            <a:r>
              <a:rPr lang="en-US" altLang="en-US" sz="2200" baseline="-40000">
                <a:latin typeface="Trebuchet MS" pitchFamily="34" charset="0"/>
                <a:cs typeface="Arial" pitchFamily="34" charset="0"/>
              </a:rPr>
              <a:t>1</a:t>
            </a:r>
            <a:r>
              <a:rPr lang="en-US" altLang="en-US" sz="2200">
                <a:latin typeface="Trebuchet MS" pitchFamily="34" charset="0"/>
                <a:cs typeface="Arial" pitchFamily="34" charset="0"/>
              </a:rPr>
              <a:t> = F</a:t>
            </a:r>
            <a:r>
              <a:rPr lang="en-US" altLang="en-US" sz="2200" baseline="-25000">
                <a:latin typeface="Trebuchet MS" pitchFamily="34" charset="0"/>
                <a:cs typeface="Arial" pitchFamily="34" charset="0"/>
              </a:rPr>
              <a:t>0.05,19,9</a:t>
            </a:r>
            <a:r>
              <a:rPr lang="en-US" altLang="en-US" sz="2200">
                <a:latin typeface="Trebuchet MS" pitchFamily="34" charset="0"/>
                <a:cs typeface="Arial" pitchFamily="34" charset="0"/>
              </a:rPr>
              <a:t> = 2.94</a:t>
            </a:r>
          </a:p>
          <a:p>
            <a:pPr marL="0" lvl="1" indent="0" eaLnBrk="1" hangingPunct="1">
              <a:lnSpc>
                <a:spcPct val="140000"/>
              </a:lnSpc>
              <a:buClr>
                <a:schemeClr val="tx1"/>
              </a:buClr>
              <a:buFont typeface="Arial" pitchFamily="34" charset="0"/>
              <a:buNone/>
            </a:pPr>
            <a:r>
              <a:rPr lang="en-US" altLang="en-US" sz="2400">
                <a:latin typeface="Trebuchet MS" pitchFamily="34" charset="0"/>
                <a:cs typeface="Arial" pitchFamily="34" charset="0"/>
              </a:rPr>
              <a:t>LCL  	= (s</a:t>
            </a:r>
            <a:r>
              <a:rPr lang="en-US" altLang="en-US" sz="2400" baseline="-25000">
                <a:latin typeface="Trebuchet MS" pitchFamily="34" charset="0"/>
                <a:cs typeface="Arial" pitchFamily="34" charset="0"/>
              </a:rPr>
              <a:t>1</a:t>
            </a:r>
            <a:r>
              <a:rPr lang="en-US" altLang="en-US" sz="2400" baseline="30000">
                <a:latin typeface="Trebuchet MS" pitchFamily="34" charset="0"/>
                <a:cs typeface="Arial" pitchFamily="34" charset="0"/>
              </a:rPr>
              <a:t>2</a:t>
            </a:r>
            <a:r>
              <a:rPr lang="en-US" altLang="en-US" sz="2400">
                <a:latin typeface="Trebuchet MS" pitchFamily="34" charset="0"/>
                <a:cs typeface="Arial" pitchFamily="34" charset="0"/>
              </a:rPr>
              <a:t>/s</a:t>
            </a:r>
            <a:r>
              <a:rPr lang="en-US" altLang="en-US" sz="2400" baseline="-25000">
                <a:latin typeface="Trebuchet MS" pitchFamily="34" charset="0"/>
                <a:cs typeface="Arial" pitchFamily="34" charset="0"/>
              </a:rPr>
              <a:t>2</a:t>
            </a:r>
            <a:r>
              <a:rPr lang="en-US" altLang="en-US" sz="2400" baseline="30000">
                <a:latin typeface="Trebuchet MS" pitchFamily="34" charset="0"/>
                <a:cs typeface="Arial" pitchFamily="34" charset="0"/>
              </a:rPr>
              <a:t>2</a:t>
            </a:r>
            <a:r>
              <a:rPr lang="en-US" altLang="en-US" sz="2400">
                <a:latin typeface="Trebuchet MS" pitchFamily="34" charset="0"/>
                <a:cs typeface="Arial" pitchFamily="34" charset="0"/>
              </a:rPr>
              <a:t>)[1/F</a:t>
            </a:r>
            <a:r>
              <a:rPr lang="en-US" altLang="en-US" sz="2400" baseline="-25000">
                <a:latin typeface="Trebuchet MS" pitchFamily="34" charset="0"/>
                <a:cs typeface="Arial" pitchFamily="34" charset="0"/>
                <a:sym typeface="Symbol" pitchFamily="18" charset="2"/>
              </a:rPr>
              <a:t></a:t>
            </a:r>
            <a:r>
              <a:rPr lang="en-US" altLang="en-US" sz="2400" baseline="-25000">
                <a:latin typeface="Trebuchet MS" pitchFamily="34" charset="0"/>
                <a:cs typeface="Arial" pitchFamily="34" charset="0"/>
              </a:rPr>
              <a:t>/2,v</a:t>
            </a:r>
            <a:r>
              <a:rPr lang="en-US" altLang="en-US" sz="2400" baseline="-40000">
                <a:latin typeface="Trebuchet MS" pitchFamily="34" charset="0"/>
                <a:cs typeface="Arial" pitchFamily="34" charset="0"/>
              </a:rPr>
              <a:t>1</a:t>
            </a:r>
            <a:r>
              <a:rPr lang="en-US" altLang="en-US" sz="2400" baseline="-25000">
                <a:latin typeface="Trebuchet MS" pitchFamily="34" charset="0"/>
                <a:cs typeface="Arial" pitchFamily="34" charset="0"/>
              </a:rPr>
              <a:t>,v</a:t>
            </a:r>
            <a:r>
              <a:rPr lang="en-US" altLang="en-US" sz="2400" baseline="-40000">
                <a:latin typeface="Trebuchet MS" pitchFamily="34" charset="0"/>
                <a:cs typeface="Arial" pitchFamily="34" charset="0"/>
              </a:rPr>
              <a:t>2</a:t>
            </a:r>
            <a:r>
              <a:rPr lang="en-US" altLang="en-US" sz="2400">
                <a:latin typeface="Trebuchet MS" pitchFamily="34" charset="0"/>
                <a:cs typeface="Arial" pitchFamily="34" charset="0"/>
              </a:rPr>
              <a:t> ] </a:t>
            </a:r>
          </a:p>
          <a:p>
            <a:pPr marL="0" lvl="1" indent="0" eaLnBrk="1" hangingPunct="1">
              <a:lnSpc>
                <a:spcPct val="140000"/>
              </a:lnSpc>
              <a:buClr>
                <a:schemeClr val="tx1"/>
              </a:buClr>
              <a:buFont typeface="Arial" pitchFamily="34" charset="0"/>
              <a:buNone/>
            </a:pPr>
            <a:r>
              <a:rPr lang="en-US" altLang="en-US" sz="2400">
                <a:latin typeface="Trebuchet MS" pitchFamily="34" charset="0"/>
                <a:cs typeface="Arial" pitchFamily="34" charset="0"/>
              </a:rPr>
              <a:t>		= (s</a:t>
            </a:r>
            <a:r>
              <a:rPr lang="en-US" altLang="en-US" sz="2400" baseline="-25000">
                <a:latin typeface="Trebuchet MS" pitchFamily="34" charset="0"/>
                <a:cs typeface="Arial" pitchFamily="34" charset="0"/>
              </a:rPr>
              <a:t>1</a:t>
            </a:r>
            <a:r>
              <a:rPr lang="en-US" altLang="en-US" sz="2400" baseline="30000">
                <a:latin typeface="Trebuchet MS" pitchFamily="34" charset="0"/>
                <a:cs typeface="Arial" pitchFamily="34" charset="0"/>
              </a:rPr>
              <a:t>2</a:t>
            </a:r>
            <a:r>
              <a:rPr lang="en-US" altLang="en-US" sz="2400">
                <a:latin typeface="Trebuchet MS" pitchFamily="34" charset="0"/>
                <a:cs typeface="Arial" pitchFamily="34" charset="0"/>
              </a:rPr>
              <a:t>/s</a:t>
            </a:r>
            <a:r>
              <a:rPr lang="en-US" altLang="en-US" sz="2400" baseline="-25000">
                <a:latin typeface="Trebuchet MS" pitchFamily="34" charset="0"/>
                <a:cs typeface="Arial" pitchFamily="34" charset="0"/>
              </a:rPr>
              <a:t>2</a:t>
            </a:r>
            <a:r>
              <a:rPr lang="en-US" altLang="en-US" sz="2400" baseline="30000">
                <a:latin typeface="Trebuchet MS" pitchFamily="34" charset="0"/>
                <a:cs typeface="Arial" pitchFamily="34" charset="0"/>
              </a:rPr>
              <a:t>2</a:t>
            </a:r>
            <a:r>
              <a:rPr lang="en-US" altLang="en-US" sz="2400">
                <a:latin typeface="Trebuchet MS" pitchFamily="34" charset="0"/>
                <a:cs typeface="Arial" pitchFamily="34" charset="0"/>
              </a:rPr>
              <a:t>)[1/F</a:t>
            </a:r>
            <a:r>
              <a:rPr lang="en-US" altLang="en-US" sz="2400" baseline="-25000">
                <a:latin typeface="Trebuchet MS" pitchFamily="34" charset="0"/>
                <a:cs typeface="Arial" pitchFamily="34" charset="0"/>
              </a:rPr>
              <a:t>0.05,9,19</a:t>
            </a:r>
            <a:r>
              <a:rPr lang="en-US" altLang="en-US" sz="2400">
                <a:latin typeface="Trebuchet MS" pitchFamily="34" charset="0"/>
                <a:cs typeface="Arial" pitchFamily="34" charset="0"/>
              </a:rPr>
              <a:t> ] 	      </a:t>
            </a:r>
          </a:p>
          <a:p>
            <a:pPr marL="0" lvl="1" indent="0" eaLnBrk="1" hangingPunct="1">
              <a:lnSpc>
                <a:spcPct val="140000"/>
              </a:lnSpc>
              <a:buClr>
                <a:schemeClr val="tx1"/>
              </a:buClr>
              <a:buFont typeface="Arial" pitchFamily="34" charset="0"/>
              <a:buNone/>
            </a:pPr>
            <a:r>
              <a:rPr lang="en-US" altLang="en-US" sz="2400">
                <a:latin typeface="Trebuchet MS" pitchFamily="34" charset="0"/>
                <a:cs typeface="Arial" pitchFamily="34" charset="0"/>
              </a:rPr>
              <a:t>		= (20376.2/214004)[1/2.42] = 0.04</a:t>
            </a:r>
          </a:p>
          <a:p>
            <a:pPr marL="0" lvl="1" indent="0" eaLnBrk="1" hangingPunct="1">
              <a:lnSpc>
                <a:spcPct val="140000"/>
              </a:lnSpc>
              <a:buClr>
                <a:schemeClr val="tx1"/>
              </a:buClr>
              <a:buFont typeface="Arial" pitchFamily="34" charset="0"/>
              <a:buNone/>
            </a:pPr>
            <a:r>
              <a:rPr lang="en-US" altLang="en-US" sz="2400">
                <a:latin typeface="Trebuchet MS" pitchFamily="34" charset="0"/>
                <a:cs typeface="Arial" pitchFamily="34" charset="0"/>
              </a:rPr>
              <a:t>UCL 	= (s</a:t>
            </a:r>
            <a:r>
              <a:rPr lang="en-US" altLang="en-US" sz="2400" baseline="-25000">
                <a:latin typeface="Trebuchet MS" pitchFamily="34" charset="0"/>
                <a:cs typeface="Arial" pitchFamily="34" charset="0"/>
              </a:rPr>
              <a:t>1</a:t>
            </a:r>
            <a:r>
              <a:rPr lang="en-US" altLang="en-US" sz="2400" baseline="30000">
                <a:latin typeface="Trebuchet MS" pitchFamily="34" charset="0"/>
                <a:cs typeface="Arial" pitchFamily="34" charset="0"/>
              </a:rPr>
              <a:t>2</a:t>
            </a:r>
            <a:r>
              <a:rPr lang="en-US" altLang="en-US" sz="2400">
                <a:latin typeface="Trebuchet MS" pitchFamily="34" charset="0"/>
                <a:cs typeface="Arial" pitchFamily="34" charset="0"/>
              </a:rPr>
              <a:t>/s</a:t>
            </a:r>
            <a:r>
              <a:rPr lang="en-US" altLang="en-US" sz="2400" baseline="-25000">
                <a:latin typeface="Trebuchet MS" pitchFamily="34" charset="0"/>
                <a:cs typeface="Arial" pitchFamily="34" charset="0"/>
              </a:rPr>
              <a:t>2</a:t>
            </a:r>
            <a:r>
              <a:rPr lang="en-US" altLang="en-US" sz="2400" baseline="30000">
                <a:latin typeface="Trebuchet MS" pitchFamily="34" charset="0"/>
                <a:cs typeface="Arial" pitchFamily="34" charset="0"/>
              </a:rPr>
              <a:t>2</a:t>
            </a:r>
            <a:r>
              <a:rPr lang="en-US" altLang="en-US" sz="2400">
                <a:latin typeface="Trebuchet MS" pitchFamily="34" charset="0"/>
                <a:cs typeface="Arial" pitchFamily="34" charset="0"/>
              </a:rPr>
              <a:t>)[ F</a:t>
            </a:r>
            <a:r>
              <a:rPr lang="en-US" altLang="en-US" sz="2400" baseline="-25000">
                <a:latin typeface="Trebuchet MS" pitchFamily="34" charset="0"/>
                <a:cs typeface="Arial" pitchFamily="34" charset="0"/>
                <a:sym typeface="Symbol" pitchFamily="18" charset="2"/>
              </a:rPr>
              <a:t></a:t>
            </a:r>
            <a:r>
              <a:rPr lang="en-US" altLang="en-US" sz="2400" baseline="-25000">
                <a:latin typeface="Trebuchet MS" pitchFamily="34" charset="0"/>
                <a:cs typeface="Arial" pitchFamily="34" charset="0"/>
              </a:rPr>
              <a:t>/2,v</a:t>
            </a:r>
            <a:r>
              <a:rPr lang="en-US" altLang="en-US" sz="2400" baseline="-40000">
                <a:latin typeface="Trebuchet MS" pitchFamily="34" charset="0"/>
                <a:cs typeface="Arial" pitchFamily="34" charset="0"/>
              </a:rPr>
              <a:t>2</a:t>
            </a:r>
            <a:r>
              <a:rPr lang="en-US" altLang="en-US" sz="2400" baseline="-25000">
                <a:latin typeface="Trebuchet MS" pitchFamily="34" charset="0"/>
                <a:cs typeface="Arial" pitchFamily="34" charset="0"/>
              </a:rPr>
              <a:t>,v</a:t>
            </a:r>
            <a:r>
              <a:rPr lang="en-US" altLang="en-US" sz="2400" baseline="-40000">
                <a:latin typeface="Trebuchet MS" pitchFamily="34" charset="0"/>
                <a:cs typeface="Arial" pitchFamily="34" charset="0"/>
              </a:rPr>
              <a:t>1</a:t>
            </a:r>
            <a:r>
              <a:rPr lang="en-US" altLang="en-US" sz="2400">
                <a:latin typeface="Trebuchet MS" pitchFamily="34" charset="0"/>
                <a:cs typeface="Arial" pitchFamily="34" charset="0"/>
              </a:rPr>
              <a:t> ] </a:t>
            </a:r>
          </a:p>
          <a:p>
            <a:pPr marL="0" lvl="1" indent="0" eaLnBrk="1" hangingPunct="1">
              <a:lnSpc>
                <a:spcPct val="140000"/>
              </a:lnSpc>
              <a:buClr>
                <a:schemeClr val="tx1"/>
              </a:buClr>
              <a:buFont typeface="Arial" pitchFamily="34" charset="0"/>
              <a:buNone/>
            </a:pPr>
            <a:r>
              <a:rPr lang="en-US" altLang="en-US" sz="2400">
                <a:latin typeface="Trebuchet MS" pitchFamily="34" charset="0"/>
                <a:cs typeface="Arial" pitchFamily="34" charset="0"/>
              </a:rPr>
              <a:t>		= (s</a:t>
            </a:r>
            <a:r>
              <a:rPr lang="en-US" altLang="en-US" sz="2400" baseline="-25000">
                <a:latin typeface="Trebuchet MS" pitchFamily="34" charset="0"/>
                <a:cs typeface="Arial" pitchFamily="34" charset="0"/>
              </a:rPr>
              <a:t>1</a:t>
            </a:r>
            <a:r>
              <a:rPr lang="en-US" altLang="en-US" sz="2400" baseline="30000">
                <a:latin typeface="Trebuchet MS" pitchFamily="34" charset="0"/>
                <a:cs typeface="Arial" pitchFamily="34" charset="0"/>
              </a:rPr>
              <a:t>2</a:t>
            </a:r>
            <a:r>
              <a:rPr lang="en-US" altLang="en-US" sz="2400">
                <a:latin typeface="Trebuchet MS" pitchFamily="34" charset="0"/>
                <a:cs typeface="Arial" pitchFamily="34" charset="0"/>
              </a:rPr>
              <a:t>/s</a:t>
            </a:r>
            <a:r>
              <a:rPr lang="en-US" altLang="en-US" sz="2400" baseline="-25000">
                <a:latin typeface="Trebuchet MS" pitchFamily="34" charset="0"/>
                <a:cs typeface="Arial" pitchFamily="34" charset="0"/>
              </a:rPr>
              <a:t>2</a:t>
            </a:r>
            <a:r>
              <a:rPr lang="en-US" altLang="en-US" sz="2400" baseline="30000">
                <a:latin typeface="Trebuchet MS" pitchFamily="34" charset="0"/>
                <a:cs typeface="Arial" pitchFamily="34" charset="0"/>
              </a:rPr>
              <a:t>2</a:t>
            </a:r>
            <a:r>
              <a:rPr lang="en-US" altLang="en-US" sz="2400">
                <a:latin typeface="Trebuchet MS" pitchFamily="34" charset="0"/>
                <a:cs typeface="Arial" pitchFamily="34" charset="0"/>
              </a:rPr>
              <a:t>)[ F</a:t>
            </a:r>
            <a:r>
              <a:rPr lang="en-US" altLang="en-US" sz="2400" baseline="-25000">
                <a:latin typeface="Trebuchet MS" pitchFamily="34" charset="0"/>
                <a:cs typeface="Arial" pitchFamily="34" charset="0"/>
              </a:rPr>
              <a:t>0.05,19,9</a:t>
            </a:r>
            <a:r>
              <a:rPr lang="en-US" altLang="en-US" sz="2400">
                <a:latin typeface="Trebuchet MS" pitchFamily="34" charset="0"/>
                <a:cs typeface="Arial" pitchFamily="34" charset="0"/>
              </a:rPr>
              <a:t> ] 	             		  </a:t>
            </a:r>
          </a:p>
          <a:p>
            <a:pPr marL="0" lvl="1" indent="0" eaLnBrk="1" hangingPunct="1">
              <a:lnSpc>
                <a:spcPct val="140000"/>
              </a:lnSpc>
              <a:buClr>
                <a:schemeClr val="tx1"/>
              </a:buClr>
              <a:buFont typeface="Arial" pitchFamily="34" charset="0"/>
              <a:buNone/>
            </a:pPr>
            <a:r>
              <a:rPr lang="en-US" altLang="en-US" sz="2400">
                <a:latin typeface="Trebuchet MS" pitchFamily="34" charset="0"/>
                <a:cs typeface="Arial" pitchFamily="34" charset="0"/>
              </a:rPr>
              <a:t>		= (20376.2/214004)[2.94] = 0.28</a:t>
            </a:r>
          </a:p>
          <a:p>
            <a:pPr marL="0" lvl="1" indent="0" eaLnBrk="1" hangingPunct="1">
              <a:lnSpc>
                <a:spcPct val="140000"/>
              </a:lnSpc>
              <a:buClr>
                <a:schemeClr val="tx1"/>
              </a:buClr>
              <a:buFont typeface="Arial" pitchFamily="34" charset="0"/>
              <a:buNone/>
            </a:pPr>
            <a:r>
              <a:rPr lang="en-US" altLang="en-US" sz="2400">
                <a:solidFill>
                  <a:srgbClr val="00B050"/>
                </a:solidFill>
                <a:latin typeface="Trebuchet MS" pitchFamily="34" charset="0"/>
                <a:cs typeface="Arial" pitchFamily="34" charset="0"/>
              </a:rPr>
              <a:t>95% confidence interval estimate for </a:t>
            </a:r>
            <a:r>
              <a:rPr lang="en-US" altLang="en-US" sz="2400">
                <a:solidFill>
                  <a:srgbClr val="00B050"/>
                </a:solidFill>
                <a:latin typeface="Trebuchet MS" pitchFamily="34" charset="0"/>
                <a:cs typeface="Arial" pitchFamily="34" charset="0"/>
                <a:sym typeface="Symbol" pitchFamily="18" charset="2"/>
              </a:rPr>
              <a:t></a:t>
            </a:r>
            <a:r>
              <a:rPr lang="en-US" altLang="en-US" sz="2400" baseline="-25000">
                <a:solidFill>
                  <a:srgbClr val="00B050"/>
                </a:solidFill>
                <a:latin typeface="Trebuchet MS" pitchFamily="34" charset="0"/>
                <a:cs typeface="Arial" pitchFamily="34" charset="0"/>
              </a:rPr>
              <a:t>1</a:t>
            </a:r>
            <a:r>
              <a:rPr lang="en-US" altLang="en-US" sz="2400" baseline="30000">
                <a:solidFill>
                  <a:srgbClr val="00B050"/>
                </a:solidFill>
                <a:latin typeface="Trebuchet MS" pitchFamily="34" charset="0"/>
                <a:cs typeface="Arial" pitchFamily="34" charset="0"/>
              </a:rPr>
              <a:t>2</a:t>
            </a:r>
            <a:r>
              <a:rPr lang="en-US" altLang="en-US" sz="2400">
                <a:solidFill>
                  <a:srgbClr val="00B050"/>
                </a:solidFill>
                <a:latin typeface="Trebuchet MS" pitchFamily="34" charset="0"/>
                <a:cs typeface="Arial" pitchFamily="34" charset="0"/>
              </a:rPr>
              <a:t>/</a:t>
            </a:r>
            <a:r>
              <a:rPr lang="en-US" altLang="en-US" sz="2400">
                <a:solidFill>
                  <a:srgbClr val="00B050"/>
                </a:solidFill>
                <a:latin typeface="Trebuchet MS" pitchFamily="34" charset="0"/>
                <a:cs typeface="Arial" pitchFamily="34" charset="0"/>
                <a:sym typeface="Symbol" pitchFamily="18" charset="2"/>
              </a:rPr>
              <a:t></a:t>
            </a:r>
            <a:r>
              <a:rPr lang="en-US" altLang="en-US" sz="2400" baseline="-25000">
                <a:solidFill>
                  <a:srgbClr val="00B050"/>
                </a:solidFill>
                <a:latin typeface="Trebuchet MS" pitchFamily="34" charset="0"/>
                <a:cs typeface="Arial" pitchFamily="34" charset="0"/>
              </a:rPr>
              <a:t>2</a:t>
            </a:r>
            <a:r>
              <a:rPr lang="en-US" altLang="en-US" sz="2400" baseline="30000">
                <a:solidFill>
                  <a:srgbClr val="00B050"/>
                </a:solidFill>
                <a:latin typeface="Trebuchet MS" pitchFamily="34" charset="0"/>
                <a:cs typeface="Arial" pitchFamily="34" charset="0"/>
              </a:rPr>
              <a:t>2 </a:t>
            </a:r>
            <a:r>
              <a:rPr lang="en-US" altLang="en-US" sz="2400">
                <a:solidFill>
                  <a:srgbClr val="00B050"/>
                </a:solidFill>
                <a:latin typeface="Trebuchet MS" pitchFamily="34" charset="0"/>
                <a:cs typeface="Arial" pitchFamily="34" charset="0"/>
              </a:rPr>
              <a:t>is [0.04,0.28].</a:t>
            </a:r>
          </a:p>
          <a:p>
            <a:pPr marL="0" lvl="1" indent="0" algn="just" eaLnBrk="1" hangingPunct="1">
              <a:buClr>
                <a:schemeClr val="accent2"/>
              </a:buClr>
              <a:buFontTx/>
              <a:buNone/>
            </a:pPr>
            <a:endParaRPr lang="en-US" altLang="en-US" sz="2400">
              <a:latin typeface="Trebuchet MS" pitchFamily="34" charset="0"/>
              <a:cs typeface="Arial" pitchFamily="34" charset="0"/>
            </a:endParaRPr>
          </a:p>
        </p:txBody>
      </p:sp>
      <p:sp>
        <p:nvSpPr>
          <p:cNvPr id="46083" name="Title 1"/>
          <p:cNvSpPr>
            <a:spLocks noGrp="1"/>
          </p:cNvSpPr>
          <p:nvPr>
            <p:ph type="title"/>
          </p:nvPr>
        </p:nvSpPr>
        <p:spPr bwMode="auto">
          <a:xfrm>
            <a:off x="457200" y="188913"/>
            <a:ext cx="8229600" cy="884237"/>
          </a:xfrm>
        </p:spPr>
        <p:txBody>
          <a:bodyPr wrap="square" numCol="1" anchorCtr="0" compatLnSpc="1">
            <a:prstTxWarp prst="textNoShape">
              <a:avLst/>
            </a:prstTxWarp>
          </a:bodyPr>
          <a:lstStyle/>
          <a:p>
            <a:pPr algn="just"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Example 2 – Solution </a:t>
            </a:r>
          </a:p>
        </p:txBody>
      </p:sp>
      <p:sp>
        <p:nvSpPr>
          <p:cNvPr id="4608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7F5D3EE8-B07B-4E34-AABB-99EB3341F5BA}" type="slidenum">
              <a:rPr lang="en-AU" altLang="en-US" sz="1400" b="1" baseline="0" smtClean="0">
                <a:latin typeface="Trebuchet MS" pitchFamily="34" charset="0"/>
                <a:cs typeface="Arial" pitchFamily="34" charset="0"/>
              </a:rPr>
              <a:pPr/>
              <a:t>35</a:t>
            </a:fld>
            <a:endParaRPr lang="en-AU" altLang="en-US" sz="1400" b="1" baseline="0" dirty="0">
              <a:latin typeface="Trebuchet MS" pitchFamily="34" charset="0"/>
              <a:cs typeface="Arial" pitchFamily="3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7"/>
          <p:cNvSpPr>
            <a:spLocks noGrp="1" noChangeArrowheads="1"/>
          </p:cNvSpPr>
          <p:nvPr>
            <p:ph type="title"/>
          </p:nvPr>
        </p:nvSpPr>
        <p:spPr bwMode="auto">
          <a:xfrm>
            <a:off x="685800" y="457200"/>
            <a:ext cx="7772400" cy="762000"/>
          </a:xfrm>
        </p:spPr>
        <p:txBody>
          <a:bodyPr wrap="square" numCol="1" anchorCtr="0" compatLnSpc="1">
            <a:prstTxWarp prst="textNoShape">
              <a:avLst/>
            </a:prstTxWarp>
          </a:bodyPr>
          <a:lstStyle/>
          <a:p>
            <a:pPr algn="just"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Testing the equality of two population variances</a:t>
            </a:r>
          </a:p>
        </p:txBody>
      </p:sp>
      <mc:AlternateContent xmlns:mc="http://schemas.openxmlformats.org/markup-compatibility/2006" xmlns:a14="http://schemas.microsoft.com/office/drawing/2010/main">
        <mc:Choice Requires="a14">
          <p:sp>
            <p:nvSpPr>
              <p:cNvPr id="47107" name="Rectangle 5"/>
              <p:cNvSpPr>
                <a:spLocks noGrp="1" noChangeArrowheads="1"/>
              </p:cNvSpPr>
              <p:nvPr>
                <p:ph idx="1"/>
              </p:nvPr>
            </p:nvSpPr>
            <p:spPr>
              <a:xfrm>
                <a:off x="755650" y="1539875"/>
                <a:ext cx="8207375" cy="3328988"/>
              </a:xfrm>
            </p:spPr>
            <p:txBody>
              <a:bodyPr/>
              <a:lstStyle/>
              <a:p>
                <a:pPr marL="0" lvl="1" indent="0" eaLnBrk="1" hangingPunct="1">
                  <a:spcAft>
                    <a:spcPts val="1200"/>
                  </a:spcAft>
                  <a:buClr>
                    <a:schemeClr val="tx1"/>
                  </a:buClr>
                  <a:buFont typeface="Arial" pitchFamily="34" charset="0"/>
                  <a:buNone/>
                </a:pPr>
                <a:r>
                  <a:rPr lang="en-US" altLang="en-US" sz="2400" dirty="0">
                    <a:latin typeface="Trebuchet MS" pitchFamily="34" charset="0"/>
                    <a:cs typeface="Arial" pitchFamily="34" charset="0"/>
                  </a:rPr>
                  <a:t>Our null hypothesis is always</a:t>
                </a:r>
              </a:p>
              <a:p>
                <a:pPr marL="0" lvl="1" indent="0" eaLnBrk="1" hangingPunct="1">
                  <a:spcAft>
                    <a:spcPts val="1200"/>
                  </a:spcAft>
                  <a:buClr>
                    <a:schemeClr val="tx1"/>
                  </a:buClr>
                  <a:buFont typeface="Arial" pitchFamily="34" charset="0"/>
                  <a:buNone/>
                </a:pPr>
                <a:r>
                  <a:rPr lang="en-US" altLang="en-US" sz="2400" dirty="0">
                    <a:latin typeface="Trebuchet MS" pitchFamily="34" charset="0"/>
                    <a:cs typeface="Arial" pitchFamily="34" charset="0"/>
                  </a:rPr>
                  <a:t>		H</a:t>
                </a:r>
                <a:r>
                  <a:rPr lang="en-US" altLang="en-US" sz="2400" baseline="-25000" dirty="0">
                    <a:latin typeface="Trebuchet MS" pitchFamily="34" charset="0"/>
                    <a:cs typeface="Arial" pitchFamily="34" charset="0"/>
                  </a:rPr>
                  <a:t>0</a:t>
                </a:r>
                <a:r>
                  <a:rPr lang="en-US" altLang="en-US" sz="2400" dirty="0">
                    <a:latin typeface="Trebuchet MS" pitchFamily="34" charset="0"/>
                    <a:cs typeface="Arial" pitchFamily="34" charset="0"/>
                  </a:rPr>
                  <a:t>: </a:t>
                </a:r>
                <a:r>
                  <a:rPr lang="en-US" altLang="en-US" sz="2400" dirty="0">
                    <a:latin typeface="Trebuchet MS" pitchFamily="34" charset="0"/>
                    <a:cs typeface="Arial" pitchFamily="34" charset="0"/>
                    <a:sym typeface="Symbol" pitchFamily="18" charset="2"/>
                  </a:rPr>
                  <a:t></a:t>
                </a:r>
                <a:r>
                  <a:rPr lang="en-US" altLang="en-US" sz="2400" baseline="-25000" dirty="0">
                    <a:latin typeface="Trebuchet MS" pitchFamily="34" charset="0"/>
                    <a:cs typeface="Arial" pitchFamily="34" charset="0"/>
                  </a:rPr>
                  <a:t>1</a:t>
                </a:r>
                <a:r>
                  <a:rPr lang="en-US" altLang="en-US" sz="2400" baseline="30000" dirty="0">
                    <a:latin typeface="Trebuchet MS" pitchFamily="34" charset="0"/>
                    <a:cs typeface="Arial" pitchFamily="34" charset="0"/>
                  </a:rPr>
                  <a:t>2</a:t>
                </a:r>
                <a:r>
                  <a:rPr lang="en-US" altLang="en-US" sz="2400" dirty="0">
                    <a:latin typeface="Trebuchet MS" pitchFamily="34" charset="0"/>
                    <a:cs typeface="Arial" pitchFamily="34" charset="0"/>
                  </a:rPr>
                  <a:t>/</a:t>
                </a:r>
                <a:r>
                  <a:rPr lang="en-US" altLang="en-US" sz="2400" dirty="0">
                    <a:latin typeface="Trebuchet MS" pitchFamily="34" charset="0"/>
                    <a:cs typeface="Arial" pitchFamily="34" charset="0"/>
                    <a:sym typeface="Symbol" pitchFamily="18" charset="2"/>
                  </a:rPr>
                  <a:t></a:t>
                </a:r>
                <a:r>
                  <a:rPr lang="en-US" altLang="en-US" sz="2400" baseline="-25000" dirty="0">
                    <a:latin typeface="Trebuchet MS" pitchFamily="34" charset="0"/>
                    <a:cs typeface="Arial" pitchFamily="34" charset="0"/>
                  </a:rPr>
                  <a:t>2</a:t>
                </a:r>
                <a:r>
                  <a:rPr lang="en-US" altLang="en-US" sz="2400" baseline="30000" dirty="0">
                    <a:latin typeface="Trebuchet MS" pitchFamily="34" charset="0"/>
                    <a:cs typeface="Arial" pitchFamily="34" charset="0"/>
                  </a:rPr>
                  <a:t>2 </a:t>
                </a:r>
                <a:r>
                  <a:rPr lang="en-US" altLang="en-US" sz="2400" dirty="0">
                    <a:latin typeface="Trebuchet MS" pitchFamily="34" charset="0"/>
                    <a:cs typeface="Arial" pitchFamily="34" charset="0"/>
                  </a:rPr>
                  <a:t>= 1</a:t>
                </a:r>
              </a:p>
              <a:p>
                <a:pPr marL="0" lvl="1" indent="0" eaLnBrk="1" hangingPunct="1">
                  <a:buClr>
                    <a:schemeClr val="tx1"/>
                  </a:buClr>
                  <a:buFont typeface="Arial" pitchFamily="34" charset="0"/>
                  <a:buNone/>
                </a:pPr>
                <a:r>
                  <a:rPr lang="en-US" altLang="en-US" sz="2400" dirty="0">
                    <a:latin typeface="Trebuchet MS" pitchFamily="34" charset="0"/>
                    <a:cs typeface="Arial" pitchFamily="34" charset="0"/>
                  </a:rPr>
                  <a:t>Under this null hypothesis, the F-test statistic</a:t>
                </a:r>
              </a:p>
              <a:p>
                <a:pPr marL="0" lvl="1" indent="0" eaLnBrk="1" hangingPunct="1">
                  <a:buClr>
                    <a:schemeClr val="tx1"/>
                  </a:buClr>
                  <a:buFont typeface="Arial" pitchFamily="34" charset="0"/>
                  <a:buNone/>
                </a:pPr>
                <a:r>
                  <a:rPr lang="en-US" altLang="en-US" sz="2400" dirty="0">
                    <a:latin typeface="Trebuchet MS" pitchFamily="34" charset="0"/>
                    <a:cs typeface="Arial" pitchFamily="34" charset="0"/>
                  </a:rPr>
                  <a:t>  </a:t>
                </a:r>
              </a:p>
              <a:p>
                <a:pPr marL="0" lvl="1" indent="0" eaLnBrk="1" hangingPunct="1">
                  <a:buClr>
                    <a:schemeClr val="tx1"/>
                  </a:buClr>
                  <a:buFont typeface="Arial" pitchFamily="34" charset="0"/>
                  <a:buNone/>
                </a:pPr>
                <a:endParaRPr lang="en-US" altLang="en-US" sz="2400" dirty="0">
                  <a:latin typeface="Trebuchet MS" pitchFamily="34" charset="0"/>
                  <a:cs typeface="Arial" pitchFamily="34" charset="0"/>
                </a:endParaRPr>
              </a:p>
              <a:p>
                <a:pPr marL="0" lvl="1" indent="0" eaLnBrk="1" hangingPunct="1">
                  <a:spcBef>
                    <a:spcPts val="1200"/>
                  </a:spcBef>
                  <a:spcAft>
                    <a:spcPts val="1200"/>
                  </a:spcAft>
                  <a:buClr>
                    <a:schemeClr val="tx1"/>
                  </a:buClr>
                  <a:buFont typeface="Arial" pitchFamily="34" charset="0"/>
                  <a:buNone/>
                </a:pPr>
                <a:r>
                  <a:rPr lang="en-US" altLang="en-US" sz="2400" dirty="0">
                    <a:latin typeface="Trebuchet MS" pitchFamily="34" charset="0"/>
                    <a:cs typeface="Arial" pitchFamily="34" charset="0"/>
                  </a:rPr>
                  <a:t>Becomes</a:t>
                </a:r>
              </a:p>
              <a:p>
                <a:pPr marL="0" lvl="1" indent="0" eaLnBrk="1" hangingPunct="1">
                  <a:spcBef>
                    <a:spcPts val="1200"/>
                  </a:spcBef>
                  <a:spcAft>
                    <a:spcPts val="1200"/>
                  </a:spcAft>
                  <a:buClr>
                    <a:schemeClr val="tx1"/>
                  </a:buClr>
                  <a:buFont typeface="Arial" pitchFamily="34" charset="0"/>
                  <a:buNone/>
                </a:pPr>
                <a14:m>
                  <m:oMathPara xmlns:m="http://schemas.openxmlformats.org/officeDocument/2006/math">
                    <m:oMathParaPr>
                      <m:jc m:val="centerGroup"/>
                    </m:oMathParaPr>
                    <m:oMath xmlns:m="http://schemas.openxmlformats.org/officeDocument/2006/math">
                      <m:r>
                        <a:rPr lang="en-AU" altLang="en-US" sz="2400" b="0" i="1" smtClean="0">
                          <a:latin typeface="Cambria Math" panose="02040503050406030204" pitchFamily="18" charset="0"/>
                          <a:cs typeface="Arial" pitchFamily="34" charset="0"/>
                        </a:rPr>
                        <m:t>𝐹</m:t>
                      </m:r>
                      <m:r>
                        <a:rPr lang="en-AU" altLang="en-US" sz="2400" b="0" i="1" smtClean="0">
                          <a:latin typeface="Cambria Math" panose="02040503050406030204" pitchFamily="18" charset="0"/>
                          <a:cs typeface="Arial" pitchFamily="34" charset="0"/>
                        </a:rPr>
                        <m:t>=</m:t>
                      </m:r>
                      <m:f>
                        <m:fPr>
                          <m:ctrlPr>
                            <a:rPr lang="en-AU" altLang="en-US" sz="2400" b="0" i="1" smtClean="0">
                              <a:latin typeface="Cambria Math" panose="02040503050406030204" pitchFamily="18" charset="0"/>
                              <a:cs typeface="Arial" pitchFamily="34" charset="0"/>
                            </a:rPr>
                          </m:ctrlPr>
                        </m:fPr>
                        <m:num>
                          <m:sSubSup>
                            <m:sSubSupPr>
                              <m:ctrlPr>
                                <a:rPr lang="en-AU" altLang="en-US" sz="2400" b="0" i="1" smtClean="0">
                                  <a:latin typeface="Cambria Math" panose="02040503050406030204" pitchFamily="18" charset="0"/>
                                  <a:cs typeface="Arial" pitchFamily="34" charset="0"/>
                                </a:rPr>
                              </m:ctrlPr>
                            </m:sSubSupPr>
                            <m:e>
                              <m:r>
                                <a:rPr lang="en-AU" altLang="en-US" sz="2400" b="0" i="1" smtClean="0">
                                  <a:latin typeface="Cambria Math" panose="02040503050406030204" pitchFamily="18" charset="0"/>
                                  <a:cs typeface="Arial" pitchFamily="34" charset="0"/>
                                </a:rPr>
                                <m:t>𝑠</m:t>
                              </m:r>
                            </m:e>
                            <m:sub>
                              <m:r>
                                <a:rPr lang="en-AU" altLang="en-US" sz="2400" b="0" i="1" smtClean="0">
                                  <a:latin typeface="Cambria Math" panose="02040503050406030204" pitchFamily="18" charset="0"/>
                                  <a:cs typeface="Arial" pitchFamily="34" charset="0"/>
                                </a:rPr>
                                <m:t>1</m:t>
                              </m:r>
                            </m:sub>
                            <m:sup>
                              <m:r>
                                <a:rPr lang="en-AU" altLang="en-US" sz="2400" b="0" i="1" smtClean="0">
                                  <a:latin typeface="Cambria Math" panose="02040503050406030204" pitchFamily="18" charset="0"/>
                                  <a:cs typeface="Arial" pitchFamily="34" charset="0"/>
                                </a:rPr>
                                <m:t>2</m:t>
                              </m:r>
                            </m:sup>
                          </m:sSubSup>
                        </m:num>
                        <m:den>
                          <m:sSubSup>
                            <m:sSubSupPr>
                              <m:ctrlPr>
                                <a:rPr lang="en-AU" altLang="en-US" sz="2400" b="0" i="1" smtClean="0">
                                  <a:latin typeface="Cambria Math" panose="02040503050406030204" pitchFamily="18" charset="0"/>
                                  <a:cs typeface="Arial" pitchFamily="34" charset="0"/>
                                </a:rPr>
                              </m:ctrlPr>
                            </m:sSubSupPr>
                            <m:e>
                              <m:r>
                                <a:rPr lang="en-AU" altLang="en-US" sz="2400" b="0" i="1" smtClean="0">
                                  <a:latin typeface="Cambria Math" panose="02040503050406030204" pitchFamily="18" charset="0"/>
                                  <a:cs typeface="Arial" pitchFamily="34" charset="0"/>
                                </a:rPr>
                                <m:t>𝑠</m:t>
                              </m:r>
                            </m:e>
                            <m:sub>
                              <m:r>
                                <a:rPr lang="en-AU" altLang="en-US" sz="2400" b="0" i="1" smtClean="0">
                                  <a:latin typeface="Cambria Math" panose="02040503050406030204" pitchFamily="18" charset="0"/>
                                  <a:cs typeface="Arial" pitchFamily="34" charset="0"/>
                                </a:rPr>
                                <m:t>2</m:t>
                              </m:r>
                            </m:sub>
                            <m:sup>
                              <m:r>
                                <a:rPr lang="en-AU" altLang="en-US" sz="2400" b="0" i="1" smtClean="0">
                                  <a:latin typeface="Cambria Math" panose="02040503050406030204" pitchFamily="18" charset="0"/>
                                  <a:cs typeface="Arial" pitchFamily="34" charset="0"/>
                                </a:rPr>
                                <m:t>2</m:t>
                              </m:r>
                            </m:sup>
                          </m:sSubSup>
                        </m:den>
                      </m:f>
                      <m:r>
                        <a:rPr lang="en-AU" altLang="en-US" sz="2400" b="0" i="1" smtClean="0">
                          <a:latin typeface="Cambria Math" panose="02040503050406030204" pitchFamily="18" charset="0"/>
                          <a:cs typeface="Arial" pitchFamily="34" charset="0"/>
                        </a:rPr>
                        <m:t>~</m:t>
                      </m:r>
                      <m:sSub>
                        <m:sSubPr>
                          <m:ctrlPr>
                            <a:rPr lang="en-AU" altLang="en-US" sz="2400" b="0" i="1" smtClean="0">
                              <a:latin typeface="Cambria Math" panose="02040503050406030204" pitchFamily="18" charset="0"/>
                              <a:cs typeface="Arial" pitchFamily="34" charset="0"/>
                            </a:rPr>
                          </m:ctrlPr>
                        </m:sSubPr>
                        <m:e>
                          <m:r>
                            <a:rPr lang="en-AU" altLang="en-US" sz="2400" b="0" i="1" smtClean="0">
                              <a:latin typeface="Cambria Math" panose="02040503050406030204" pitchFamily="18" charset="0"/>
                              <a:cs typeface="Arial" pitchFamily="34" charset="0"/>
                            </a:rPr>
                            <m:t>𝐹</m:t>
                          </m:r>
                        </m:e>
                        <m:sub>
                          <m:sSub>
                            <m:sSubPr>
                              <m:ctrlPr>
                                <a:rPr lang="en-AU" altLang="en-US" sz="2400" b="0" i="1" smtClean="0">
                                  <a:latin typeface="Cambria Math" panose="02040503050406030204" pitchFamily="18" charset="0"/>
                                  <a:cs typeface="Arial" pitchFamily="34" charset="0"/>
                                </a:rPr>
                              </m:ctrlPr>
                            </m:sSubPr>
                            <m:e>
                              <m:r>
                                <a:rPr lang="en-AU" altLang="en-US" sz="2400" b="0" i="1" smtClean="0">
                                  <a:latin typeface="Cambria Math" panose="02040503050406030204" pitchFamily="18" charset="0"/>
                                  <a:cs typeface="Arial" pitchFamily="34" charset="0"/>
                                </a:rPr>
                                <m:t>𝑣</m:t>
                              </m:r>
                            </m:e>
                            <m:sub>
                              <m:r>
                                <a:rPr lang="en-AU" altLang="en-US" sz="2400" b="0" i="1" smtClean="0">
                                  <a:latin typeface="Cambria Math" panose="02040503050406030204" pitchFamily="18" charset="0"/>
                                  <a:cs typeface="Arial" pitchFamily="34" charset="0"/>
                                </a:rPr>
                                <m:t>1</m:t>
                              </m:r>
                            </m:sub>
                          </m:sSub>
                          <m:r>
                            <a:rPr lang="en-AU" altLang="en-US" sz="2400" b="0" i="1" smtClean="0">
                              <a:latin typeface="Cambria Math" panose="02040503050406030204" pitchFamily="18" charset="0"/>
                              <a:cs typeface="Arial" pitchFamily="34" charset="0"/>
                            </a:rPr>
                            <m:t>,</m:t>
                          </m:r>
                          <m:sSub>
                            <m:sSubPr>
                              <m:ctrlPr>
                                <a:rPr lang="en-AU" altLang="en-US" sz="2400" b="0" i="1" smtClean="0">
                                  <a:latin typeface="Cambria Math" panose="02040503050406030204" pitchFamily="18" charset="0"/>
                                  <a:cs typeface="Arial" pitchFamily="34" charset="0"/>
                                </a:rPr>
                              </m:ctrlPr>
                            </m:sSubPr>
                            <m:e>
                              <m:r>
                                <a:rPr lang="en-AU" altLang="en-US" sz="2400" b="0" i="1" smtClean="0">
                                  <a:latin typeface="Cambria Math" panose="02040503050406030204" pitchFamily="18" charset="0"/>
                                  <a:cs typeface="Arial" pitchFamily="34" charset="0"/>
                                </a:rPr>
                                <m:t>𝑣</m:t>
                              </m:r>
                            </m:e>
                            <m:sub>
                              <m:r>
                                <a:rPr lang="en-AU" altLang="en-US" sz="2400" b="0" i="1" smtClean="0">
                                  <a:latin typeface="Cambria Math" panose="02040503050406030204" pitchFamily="18" charset="0"/>
                                  <a:cs typeface="Arial" pitchFamily="34" charset="0"/>
                                </a:rPr>
                                <m:t>2</m:t>
                              </m:r>
                            </m:sub>
                          </m:sSub>
                        </m:sub>
                      </m:sSub>
                    </m:oMath>
                  </m:oMathPara>
                </a14:m>
                <a:endParaRPr lang="en-US" altLang="en-US" sz="2400" dirty="0">
                  <a:latin typeface="Trebuchet MS" pitchFamily="34" charset="0"/>
                  <a:cs typeface="Arial" pitchFamily="34" charset="0"/>
                </a:endParaRPr>
              </a:p>
            </p:txBody>
          </p:sp>
        </mc:Choice>
        <mc:Fallback xmlns="">
          <p:sp>
            <p:nvSpPr>
              <p:cNvPr id="47107" name="Rectangle 5"/>
              <p:cNvSpPr>
                <a:spLocks noGrp="1" noRot="1" noChangeAspect="1" noMove="1" noResize="1" noEditPoints="1" noAdjustHandles="1" noChangeArrowheads="1" noChangeShapeType="1" noTextEdit="1"/>
              </p:cNvSpPr>
              <p:nvPr>
                <p:ph idx="1"/>
              </p:nvPr>
            </p:nvSpPr>
            <p:spPr>
              <a:xfrm>
                <a:off x="755650" y="1539875"/>
                <a:ext cx="8207375" cy="3328988"/>
              </a:xfrm>
              <a:blipFill rotWithShape="0">
                <a:blip r:embed="rId3"/>
                <a:stretch>
                  <a:fillRect l="-1189" t="-1465" b="-19231"/>
                </a:stretch>
              </a:blipFill>
            </p:spPr>
            <p:txBody>
              <a:bodyPr/>
              <a:lstStyle/>
              <a:p>
                <a:r>
                  <a:rPr lang="en-AU">
                    <a:noFill/>
                  </a:rPr>
                  <a:t> </a:t>
                </a:r>
              </a:p>
            </p:txBody>
          </p:sp>
        </mc:Fallback>
      </mc:AlternateContent>
      <p:grpSp>
        <p:nvGrpSpPr>
          <p:cNvPr id="47108" name="Group 6"/>
          <p:cNvGrpSpPr>
            <a:grpSpLocks/>
          </p:cNvGrpSpPr>
          <p:nvPr/>
        </p:nvGrpSpPr>
        <p:grpSpPr bwMode="auto">
          <a:xfrm>
            <a:off x="1819275" y="3141663"/>
            <a:ext cx="1676400" cy="990600"/>
            <a:chOff x="2976" y="2993"/>
            <a:chExt cx="1056" cy="624"/>
          </a:xfrm>
        </p:grpSpPr>
        <p:sp>
          <p:nvSpPr>
            <p:cNvPr id="47116" name="Text Box 7"/>
            <p:cNvSpPr txBox="1">
              <a:spLocks noChangeArrowheads="1"/>
            </p:cNvSpPr>
            <p:nvPr/>
          </p:nvSpPr>
          <p:spPr bwMode="auto">
            <a:xfrm>
              <a:off x="2976" y="3168"/>
              <a:ext cx="3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a:latin typeface="Arial Narrow" pitchFamily="34" charset="0"/>
                  <a:cs typeface="Arial" pitchFamily="34" charset="0"/>
                </a:rPr>
                <a:t>F =</a:t>
              </a:r>
            </a:p>
          </p:txBody>
        </p:sp>
        <p:sp>
          <p:nvSpPr>
            <p:cNvPr id="47117" name="Text Box 8"/>
            <p:cNvSpPr txBox="1">
              <a:spLocks noChangeArrowheads="1"/>
            </p:cNvSpPr>
            <p:nvPr/>
          </p:nvSpPr>
          <p:spPr bwMode="auto">
            <a:xfrm>
              <a:off x="3360" y="2993"/>
              <a:ext cx="5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a:latin typeface="Arial Narrow" pitchFamily="34" charset="0"/>
                  <a:cs typeface="Arial" pitchFamily="34" charset="0"/>
                </a:rPr>
                <a:t>s</a:t>
              </a:r>
              <a:r>
                <a:rPr lang="en-US" altLang="en-US">
                  <a:latin typeface="Arial Narrow" pitchFamily="34" charset="0"/>
                  <a:cs typeface="Arial" pitchFamily="34" charset="0"/>
                </a:rPr>
                <a:t>1</a:t>
              </a:r>
              <a:r>
                <a:rPr lang="en-US" altLang="en-US" baseline="30000">
                  <a:latin typeface="Arial Narrow" pitchFamily="34" charset="0"/>
                  <a:cs typeface="Arial" pitchFamily="34" charset="0"/>
                </a:rPr>
                <a:t>2</a:t>
              </a:r>
              <a:r>
                <a:rPr lang="en-US" altLang="en-US" baseline="0">
                  <a:latin typeface="Arial Narrow" pitchFamily="34" charset="0"/>
                  <a:cs typeface="Arial" pitchFamily="34" charset="0"/>
                </a:rPr>
                <a:t>/</a:t>
              </a:r>
              <a:r>
                <a:rPr lang="en-US" altLang="en-US" baseline="0">
                  <a:latin typeface="Symbol" pitchFamily="18" charset="2"/>
                  <a:cs typeface="Arial" pitchFamily="34" charset="0"/>
                </a:rPr>
                <a:t>s</a:t>
              </a:r>
              <a:r>
                <a:rPr lang="en-US" altLang="en-US">
                  <a:latin typeface="Arial Narrow" pitchFamily="34" charset="0"/>
                  <a:cs typeface="Arial" pitchFamily="34" charset="0"/>
                </a:rPr>
                <a:t>1</a:t>
              </a:r>
              <a:r>
                <a:rPr lang="en-US" altLang="en-US" baseline="30000">
                  <a:latin typeface="Arial Narrow" pitchFamily="34" charset="0"/>
                  <a:cs typeface="Arial" pitchFamily="34" charset="0"/>
                </a:rPr>
                <a:t>2</a:t>
              </a:r>
              <a:endParaRPr lang="en-US" altLang="en-US" baseline="0">
                <a:latin typeface="Arial Narrow" pitchFamily="34" charset="0"/>
                <a:cs typeface="Arial" pitchFamily="34" charset="0"/>
              </a:endParaRPr>
            </a:p>
          </p:txBody>
        </p:sp>
        <p:sp>
          <p:nvSpPr>
            <p:cNvPr id="47118" name="Text Box 9"/>
            <p:cNvSpPr txBox="1">
              <a:spLocks noChangeArrowheads="1"/>
            </p:cNvSpPr>
            <p:nvPr/>
          </p:nvSpPr>
          <p:spPr bwMode="auto">
            <a:xfrm>
              <a:off x="3360" y="3329"/>
              <a:ext cx="5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a:latin typeface="Arial Narrow" pitchFamily="34" charset="0"/>
                  <a:cs typeface="Arial" pitchFamily="34" charset="0"/>
                </a:rPr>
                <a:t>s</a:t>
              </a:r>
              <a:r>
                <a:rPr lang="en-US" altLang="en-US">
                  <a:latin typeface="Arial Narrow" pitchFamily="34" charset="0"/>
                  <a:cs typeface="Arial" pitchFamily="34" charset="0"/>
                </a:rPr>
                <a:t>2</a:t>
              </a:r>
              <a:r>
                <a:rPr lang="en-US" altLang="en-US" baseline="30000">
                  <a:latin typeface="Arial Narrow" pitchFamily="34" charset="0"/>
                  <a:cs typeface="Arial" pitchFamily="34" charset="0"/>
                </a:rPr>
                <a:t>2</a:t>
              </a:r>
              <a:r>
                <a:rPr lang="en-US" altLang="en-US" baseline="0">
                  <a:latin typeface="Arial Narrow" pitchFamily="34" charset="0"/>
                  <a:cs typeface="Arial" pitchFamily="34" charset="0"/>
                </a:rPr>
                <a:t>/</a:t>
              </a:r>
              <a:r>
                <a:rPr lang="en-US" altLang="en-US" baseline="0">
                  <a:latin typeface="Symbol" pitchFamily="18" charset="2"/>
                  <a:cs typeface="Arial" pitchFamily="34" charset="0"/>
                </a:rPr>
                <a:t>s</a:t>
              </a:r>
              <a:r>
                <a:rPr lang="en-US" altLang="en-US">
                  <a:latin typeface="Arial Narrow" pitchFamily="34" charset="0"/>
                  <a:cs typeface="Arial" pitchFamily="34" charset="0"/>
                </a:rPr>
                <a:t>2</a:t>
              </a:r>
              <a:r>
                <a:rPr lang="en-US" altLang="en-US" baseline="30000">
                  <a:latin typeface="Arial Narrow" pitchFamily="34" charset="0"/>
                  <a:cs typeface="Arial" pitchFamily="34" charset="0"/>
                </a:rPr>
                <a:t>2</a:t>
              </a:r>
            </a:p>
          </p:txBody>
        </p:sp>
        <p:sp>
          <p:nvSpPr>
            <p:cNvPr id="47119" name="Line 10"/>
            <p:cNvSpPr>
              <a:spLocks noChangeShapeType="1"/>
            </p:cNvSpPr>
            <p:nvPr/>
          </p:nvSpPr>
          <p:spPr bwMode="auto">
            <a:xfrm>
              <a:off x="3312" y="331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
        <p:nvSpPr>
          <p:cNvPr id="47109" name="TextBox 1"/>
          <p:cNvSpPr txBox="1">
            <a:spLocks noChangeArrowheads="1"/>
          </p:cNvSpPr>
          <p:nvPr/>
        </p:nvSpPr>
        <p:spPr bwMode="auto">
          <a:xfrm>
            <a:off x="5420067" y="5517232"/>
            <a:ext cx="35429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800" baseline="0" dirty="0">
                <a:latin typeface="Trebuchet MS" pitchFamily="34" charset="0"/>
                <a:cs typeface="Arial" pitchFamily="34" charset="0"/>
              </a:rPr>
              <a:t>Where </a:t>
            </a:r>
            <a:r>
              <a:rPr lang="en-US" altLang="en-US" sz="1800" baseline="0" dirty="0" err="1">
                <a:latin typeface="Trebuchet MS" pitchFamily="34" charset="0"/>
                <a:cs typeface="Arial" pitchFamily="34" charset="0"/>
              </a:rPr>
              <a:t>d.f.</a:t>
            </a:r>
            <a:r>
              <a:rPr lang="en-US" altLang="en-US" sz="1800" baseline="0" dirty="0">
                <a:latin typeface="Trebuchet MS" pitchFamily="34" charset="0"/>
                <a:cs typeface="Arial" pitchFamily="34" charset="0"/>
              </a:rPr>
              <a:t>: v</a:t>
            </a:r>
            <a:r>
              <a:rPr lang="en-US" altLang="en-US" sz="1800" dirty="0">
                <a:latin typeface="Trebuchet MS" pitchFamily="34" charset="0"/>
                <a:cs typeface="Arial" pitchFamily="34" charset="0"/>
              </a:rPr>
              <a:t>1</a:t>
            </a:r>
            <a:r>
              <a:rPr lang="en-US" altLang="en-US" sz="1800" baseline="0" dirty="0">
                <a:latin typeface="Trebuchet MS" pitchFamily="34" charset="0"/>
                <a:cs typeface="Arial" pitchFamily="34" charset="0"/>
              </a:rPr>
              <a:t> = n</a:t>
            </a:r>
            <a:r>
              <a:rPr lang="en-US" altLang="en-US" sz="1800" dirty="0">
                <a:latin typeface="Trebuchet MS" pitchFamily="34" charset="0"/>
                <a:cs typeface="Arial" pitchFamily="34" charset="0"/>
              </a:rPr>
              <a:t>1</a:t>
            </a:r>
            <a:r>
              <a:rPr lang="en-US" altLang="en-US" sz="1800" baseline="0" dirty="0">
                <a:latin typeface="Trebuchet MS" pitchFamily="34" charset="0"/>
                <a:cs typeface="Arial" pitchFamily="34" charset="0"/>
              </a:rPr>
              <a:t>-1, v</a:t>
            </a:r>
            <a:r>
              <a:rPr lang="en-US" altLang="en-US" sz="1800" dirty="0">
                <a:latin typeface="Trebuchet MS" pitchFamily="34" charset="0"/>
                <a:cs typeface="Arial" pitchFamily="34" charset="0"/>
              </a:rPr>
              <a:t>2</a:t>
            </a:r>
            <a:r>
              <a:rPr lang="en-US" altLang="en-US" sz="1800" baseline="0" dirty="0">
                <a:latin typeface="Trebuchet MS" pitchFamily="34" charset="0"/>
                <a:cs typeface="Arial" pitchFamily="34" charset="0"/>
              </a:rPr>
              <a:t> = n</a:t>
            </a:r>
            <a:r>
              <a:rPr lang="en-US" altLang="en-US" sz="1800" dirty="0">
                <a:latin typeface="Trebuchet MS" pitchFamily="34" charset="0"/>
                <a:cs typeface="Arial" pitchFamily="34" charset="0"/>
              </a:rPr>
              <a:t>2</a:t>
            </a:r>
            <a:r>
              <a:rPr lang="en-US" altLang="en-US" sz="1800" baseline="0" dirty="0">
                <a:latin typeface="Trebuchet MS" pitchFamily="34" charset="0"/>
                <a:cs typeface="Arial" pitchFamily="34" charset="0"/>
              </a:rPr>
              <a:t>-1,  </a:t>
            </a:r>
          </a:p>
        </p:txBody>
      </p:sp>
      <p:sp>
        <p:nvSpPr>
          <p:cNvPr id="4711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8456B8B5-EA9B-47CE-A4E9-762D179C242F}" type="slidenum">
              <a:rPr lang="en-AU" altLang="en-US" sz="1400" b="1" baseline="0" smtClean="0">
                <a:latin typeface="Trebuchet MS" pitchFamily="34" charset="0"/>
                <a:cs typeface="Arial" pitchFamily="34" charset="0"/>
              </a:rPr>
              <a:pPr/>
              <a:t>36</a:t>
            </a:fld>
            <a:endParaRPr lang="en-AU" altLang="en-US" sz="1400" b="1" baseline="0" dirty="0">
              <a:latin typeface="Trebuchet MS"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title"/>
          </p:nvPr>
        </p:nvSpPr>
        <p:spPr bwMode="auto">
          <a:xfrm>
            <a:off x="611188" y="333375"/>
            <a:ext cx="7772400" cy="762000"/>
          </a:xfrm>
        </p:spPr>
        <p:txBody>
          <a:bodyPr wrap="square" numCol="1" anchorCtr="0" compatLnSpc="1">
            <a:prstTxWarp prst="textNoShape">
              <a:avLst/>
            </a:prstTxWarp>
          </a:bodyPr>
          <a:lstStyle/>
          <a:p>
            <a:pPr algn="just"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Testing the equality of two population variances…</a:t>
            </a:r>
          </a:p>
        </p:txBody>
      </p:sp>
      <p:sp>
        <p:nvSpPr>
          <p:cNvPr id="48131" name="Rectangle 5"/>
          <p:cNvSpPr>
            <a:spLocks noGrp="1" noChangeArrowheads="1"/>
          </p:cNvSpPr>
          <p:nvPr>
            <p:ph idx="1"/>
          </p:nvPr>
        </p:nvSpPr>
        <p:spPr>
          <a:xfrm>
            <a:off x="685800" y="1412875"/>
            <a:ext cx="8207375" cy="3328988"/>
          </a:xfrm>
        </p:spPr>
        <p:txBody>
          <a:bodyPr/>
          <a:lstStyle/>
          <a:p>
            <a:pPr marL="0" indent="0" algn="just" eaLnBrk="1" hangingPunct="1">
              <a:spcAft>
                <a:spcPts val="1200"/>
              </a:spcAft>
              <a:buFont typeface="Arial" pitchFamily="34" charset="0"/>
              <a:buNone/>
              <a:defRPr/>
            </a:pPr>
            <a:r>
              <a:rPr lang="en-US" altLang="en-US" sz="2200" dirty="0">
                <a:latin typeface="Trebuchet MS" pitchFamily="34" charset="0"/>
                <a:cs typeface="Arial" pitchFamily="34" charset="0"/>
              </a:rPr>
              <a:t>In comparing two population variances, we will almost always test the null hypothesis specifying that the population variances are equal, σ</a:t>
            </a:r>
            <a:r>
              <a:rPr lang="en-US" altLang="en-US" sz="2200" baseline="-25000" dirty="0">
                <a:latin typeface="Trebuchet MS" pitchFamily="34" charset="0"/>
                <a:cs typeface="Arial" pitchFamily="34" charset="0"/>
              </a:rPr>
              <a:t>1</a:t>
            </a:r>
            <a:r>
              <a:rPr lang="en-US" altLang="en-US" sz="2200" baseline="30000" dirty="0">
                <a:latin typeface="Trebuchet MS" pitchFamily="34" charset="0"/>
                <a:cs typeface="Arial" pitchFamily="34" charset="0"/>
              </a:rPr>
              <a:t>2 </a:t>
            </a:r>
            <a:r>
              <a:rPr lang="en-US" altLang="en-US" sz="2200" dirty="0">
                <a:latin typeface="Trebuchet MS" pitchFamily="34" charset="0"/>
                <a:cs typeface="Arial" pitchFamily="34" charset="0"/>
              </a:rPr>
              <a:t>= σ</a:t>
            </a:r>
            <a:r>
              <a:rPr lang="en-US" altLang="en-US" sz="2200" baseline="-25000" dirty="0">
                <a:latin typeface="Trebuchet MS" pitchFamily="34" charset="0"/>
                <a:cs typeface="Arial" pitchFamily="34" charset="0"/>
              </a:rPr>
              <a:t>2</a:t>
            </a:r>
            <a:r>
              <a:rPr lang="en-US" altLang="en-US" sz="2200" baseline="30000" dirty="0">
                <a:latin typeface="Trebuchet MS" pitchFamily="34" charset="0"/>
                <a:cs typeface="Arial" pitchFamily="34" charset="0"/>
              </a:rPr>
              <a:t>2</a:t>
            </a:r>
            <a:r>
              <a:rPr lang="en-US" altLang="en-US" sz="2200" dirty="0">
                <a:latin typeface="Trebuchet MS" pitchFamily="34" charset="0"/>
                <a:cs typeface="Arial" pitchFamily="34" charset="0"/>
              </a:rPr>
              <a:t>. That is,</a:t>
            </a:r>
          </a:p>
          <a:p>
            <a:pPr marL="0" indent="0" algn="just" eaLnBrk="1" hangingPunct="1">
              <a:spcAft>
                <a:spcPts val="1200"/>
              </a:spcAft>
              <a:buFont typeface="Arial" pitchFamily="34" charset="0"/>
              <a:buNone/>
              <a:defRPr/>
            </a:pPr>
            <a:r>
              <a:rPr lang="en-US" altLang="en-US" sz="2200" dirty="0">
                <a:latin typeface="Trebuchet MS" pitchFamily="34" charset="0"/>
                <a:cs typeface="Arial" pitchFamily="34" charset="0"/>
              </a:rPr>
              <a:t>		H</a:t>
            </a:r>
            <a:r>
              <a:rPr lang="en-US" altLang="en-US" sz="2200" baseline="-25000" dirty="0">
                <a:latin typeface="Trebuchet MS" pitchFamily="34" charset="0"/>
                <a:cs typeface="Arial" pitchFamily="34" charset="0"/>
              </a:rPr>
              <a:t>0</a:t>
            </a:r>
            <a:r>
              <a:rPr lang="en-US" altLang="en-US" sz="2200" dirty="0">
                <a:latin typeface="Trebuchet MS" pitchFamily="34" charset="0"/>
                <a:cs typeface="Arial" pitchFamily="34" charset="0"/>
              </a:rPr>
              <a:t>: σ</a:t>
            </a:r>
            <a:r>
              <a:rPr lang="en-US" altLang="en-US" sz="2200" baseline="-25000" dirty="0">
                <a:latin typeface="Trebuchet MS" pitchFamily="34" charset="0"/>
                <a:cs typeface="Arial" pitchFamily="34" charset="0"/>
              </a:rPr>
              <a:t>1</a:t>
            </a:r>
            <a:r>
              <a:rPr lang="en-US" altLang="en-US" sz="2200" baseline="30000" dirty="0">
                <a:latin typeface="Trebuchet MS" pitchFamily="34" charset="0"/>
                <a:cs typeface="Arial" pitchFamily="34" charset="0"/>
              </a:rPr>
              <a:t>2</a:t>
            </a:r>
            <a:r>
              <a:rPr lang="en-US" altLang="en-US" sz="2200" dirty="0">
                <a:latin typeface="Trebuchet MS" pitchFamily="34" charset="0"/>
                <a:cs typeface="Arial" pitchFamily="34" charset="0"/>
              </a:rPr>
              <a:t>/σ</a:t>
            </a:r>
            <a:r>
              <a:rPr lang="en-US" altLang="en-US" sz="2200" baseline="-25000" dirty="0">
                <a:latin typeface="Trebuchet MS" pitchFamily="34" charset="0"/>
                <a:cs typeface="Arial" pitchFamily="34" charset="0"/>
              </a:rPr>
              <a:t>2</a:t>
            </a:r>
            <a:r>
              <a:rPr lang="en-US" altLang="en-US" sz="2200" baseline="30000" dirty="0">
                <a:latin typeface="Trebuchet MS" pitchFamily="34" charset="0"/>
                <a:cs typeface="Arial" pitchFamily="34" charset="0"/>
              </a:rPr>
              <a:t>2</a:t>
            </a:r>
            <a:r>
              <a:rPr lang="en-US" altLang="en-US" sz="2200" dirty="0">
                <a:latin typeface="Trebuchet MS" pitchFamily="34" charset="0"/>
                <a:cs typeface="Arial" pitchFamily="34" charset="0"/>
              </a:rPr>
              <a:t> = 1</a:t>
            </a:r>
          </a:p>
          <a:p>
            <a:pPr marL="0" indent="0" algn="just" eaLnBrk="1" hangingPunct="1">
              <a:spcAft>
                <a:spcPts val="600"/>
              </a:spcAft>
              <a:buFont typeface="Arial" pitchFamily="34" charset="0"/>
              <a:buNone/>
              <a:defRPr/>
            </a:pPr>
            <a:r>
              <a:rPr lang="en-US" altLang="en-US" sz="2200" dirty="0">
                <a:latin typeface="Trebuchet MS" pitchFamily="34" charset="0"/>
                <a:cs typeface="Arial" pitchFamily="34" charset="0"/>
              </a:rPr>
              <a:t>As was the case in all other tests, we can formulate any of the three possible alternative hypotheses and the corresponding decision rule based on an F-test.</a:t>
            </a:r>
          </a:p>
          <a:p>
            <a:pPr marL="457200" indent="-457200" algn="just" eaLnBrk="1" hangingPunct="1">
              <a:buFont typeface="Arial" pitchFamily="34" charset="0"/>
              <a:buAutoNum type="arabicPlain"/>
              <a:defRPr/>
            </a:pPr>
            <a:r>
              <a:rPr lang="en-US" altLang="en-US" sz="2200" dirty="0">
                <a:latin typeface="Trebuchet MS" pitchFamily="34" charset="0"/>
                <a:cs typeface="Arial" pitchFamily="34" charset="0"/>
              </a:rPr>
              <a:t>H</a:t>
            </a:r>
            <a:r>
              <a:rPr lang="en-US" altLang="en-US" sz="2200" baseline="-25000" dirty="0">
                <a:latin typeface="Trebuchet MS" pitchFamily="34" charset="0"/>
                <a:cs typeface="Arial" pitchFamily="34" charset="0"/>
              </a:rPr>
              <a:t>A</a:t>
            </a:r>
            <a:r>
              <a:rPr lang="en-US" altLang="en-US" sz="2200" dirty="0">
                <a:latin typeface="Trebuchet MS" pitchFamily="34" charset="0"/>
                <a:cs typeface="Arial" pitchFamily="34" charset="0"/>
              </a:rPr>
              <a:t>: σ</a:t>
            </a:r>
            <a:r>
              <a:rPr lang="en-US" altLang="en-US" sz="2200" baseline="-25000" dirty="0">
                <a:latin typeface="Trebuchet MS" pitchFamily="34" charset="0"/>
                <a:cs typeface="Arial" pitchFamily="34" charset="0"/>
              </a:rPr>
              <a:t>1</a:t>
            </a:r>
            <a:r>
              <a:rPr lang="en-US" altLang="en-US" sz="2200" baseline="30000" dirty="0">
                <a:latin typeface="Trebuchet MS" pitchFamily="34" charset="0"/>
                <a:cs typeface="Arial" pitchFamily="34" charset="0"/>
              </a:rPr>
              <a:t>2</a:t>
            </a:r>
            <a:r>
              <a:rPr lang="en-US" altLang="en-US" sz="2200" dirty="0">
                <a:latin typeface="Trebuchet MS" pitchFamily="34" charset="0"/>
                <a:cs typeface="Arial" pitchFamily="34" charset="0"/>
              </a:rPr>
              <a:t>/σ</a:t>
            </a:r>
            <a:r>
              <a:rPr lang="en-US" altLang="en-US" sz="2200" baseline="-25000" dirty="0">
                <a:latin typeface="Trebuchet MS" pitchFamily="34" charset="0"/>
                <a:cs typeface="Arial" pitchFamily="34" charset="0"/>
              </a:rPr>
              <a:t>2</a:t>
            </a:r>
            <a:r>
              <a:rPr lang="en-US" altLang="en-US" sz="2200" baseline="30000" dirty="0">
                <a:latin typeface="Trebuchet MS" pitchFamily="34" charset="0"/>
                <a:cs typeface="Arial" pitchFamily="34" charset="0"/>
              </a:rPr>
              <a:t>2</a:t>
            </a:r>
            <a:r>
              <a:rPr lang="en-US" altLang="en-US" sz="2200" dirty="0">
                <a:latin typeface="Trebuchet MS" pitchFamily="34" charset="0"/>
                <a:cs typeface="Arial" pitchFamily="34" charset="0"/>
              </a:rPr>
              <a:t> ≠ 1, where the rejection region is F &gt; F</a:t>
            </a:r>
            <a:r>
              <a:rPr lang="en-US" altLang="en-US" sz="2200" baseline="-25000" dirty="0">
                <a:latin typeface="Trebuchet MS" pitchFamily="34" charset="0"/>
                <a:cs typeface="Arial" pitchFamily="34" charset="0"/>
                <a:sym typeface="Symbol"/>
              </a:rPr>
              <a:t></a:t>
            </a:r>
            <a:r>
              <a:rPr lang="en-US" altLang="en-US" sz="2200" baseline="-25000" dirty="0">
                <a:latin typeface="Trebuchet MS" pitchFamily="34" charset="0"/>
                <a:cs typeface="Arial" pitchFamily="34" charset="0"/>
              </a:rPr>
              <a:t>/2</a:t>
            </a:r>
            <a:r>
              <a:rPr lang="en-US" altLang="en-US" sz="2200" dirty="0">
                <a:latin typeface="Trebuchet MS" pitchFamily="34" charset="0"/>
                <a:cs typeface="Arial" pitchFamily="34" charset="0"/>
              </a:rPr>
              <a:t> 	</a:t>
            </a:r>
          </a:p>
          <a:p>
            <a:pPr marL="0" indent="0" algn="just" eaLnBrk="1" hangingPunct="1">
              <a:buNone/>
              <a:defRPr/>
            </a:pPr>
            <a:r>
              <a:rPr lang="en-US" altLang="en-US" sz="2200" dirty="0">
                <a:latin typeface="Trebuchet MS" pitchFamily="34" charset="0"/>
                <a:cs typeface="Arial" pitchFamily="34" charset="0"/>
              </a:rPr>
              <a:t>	or F &lt; F</a:t>
            </a:r>
            <a:r>
              <a:rPr lang="en-US" altLang="en-US" sz="2200" baseline="-25000" dirty="0">
                <a:latin typeface="Trebuchet MS" pitchFamily="34" charset="0"/>
                <a:cs typeface="Arial" pitchFamily="34" charset="0"/>
              </a:rPr>
              <a:t>1-(</a:t>
            </a:r>
            <a:r>
              <a:rPr lang="en-US" altLang="en-US" sz="2200" baseline="-25000" dirty="0">
                <a:latin typeface="Trebuchet MS" pitchFamily="34" charset="0"/>
                <a:cs typeface="Arial" pitchFamily="34" charset="0"/>
                <a:sym typeface="Symbol"/>
              </a:rPr>
              <a:t></a:t>
            </a:r>
            <a:r>
              <a:rPr lang="en-US" altLang="en-US" sz="2200" baseline="-25000" dirty="0">
                <a:latin typeface="Trebuchet MS" pitchFamily="34" charset="0"/>
                <a:cs typeface="Arial" pitchFamily="34" charset="0"/>
              </a:rPr>
              <a:t>/2)</a:t>
            </a:r>
            <a:r>
              <a:rPr lang="en-US" altLang="en-US" sz="2200" dirty="0">
                <a:latin typeface="Trebuchet MS" pitchFamily="34" charset="0"/>
                <a:cs typeface="Arial" pitchFamily="34" charset="0"/>
              </a:rPr>
              <a:t> </a:t>
            </a:r>
          </a:p>
          <a:p>
            <a:pPr algn="just" eaLnBrk="1" hangingPunct="1">
              <a:buFont typeface="Arial" pitchFamily="34" charset="0"/>
              <a:buNone/>
              <a:defRPr/>
            </a:pPr>
            <a:r>
              <a:rPr lang="en-US" altLang="en-US" sz="2200" dirty="0">
                <a:latin typeface="Trebuchet MS" pitchFamily="34" charset="0"/>
                <a:cs typeface="Arial" pitchFamily="34" charset="0"/>
              </a:rPr>
              <a:t>2	H</a:t>
            </a:r>
            <a:r>
              <a:rPr lang="en-US" altLang="en-US" sz="2200" baseline="-25000" dirty="0">
                <a:latin typeface="Trebuchet MS" pitchFamily="34" charset="0"/>
                <a:cs typeface="Arial" pitchFamily="34" charset="0"/>
              </a:rPr>
              <a:t>A</a:t>
            </a:r>
            <a:r>
              <a:rPr lang="en-US" altLang="en-US" sz="2200" dirty="0">
                <a:latin typeface="Trebuchet MS" pitchFamily="34" charset="0"/>
                <a:cs typeface="Arial" pitchFamily="34" charset="0"/>
              </a:rPr>
              <a:t>: σ</a:t>
            </a:r>
            <a:r>
              <a:rPr lang="en-US" altLang="en-US" sz="2200" baseline="-25000" dirty="0">
                <a:latin typeface="Trebuchet MS" pitchFamily="34" charset="0"/>
                <a:cs typeface="Arial" pitchFamily="34" charset="0"/>
              </a:rPr>
              <a:t>1</a:t>
            </a:r>
            <a:r>
              <a:rPr lang="en-US" altLang="en-US" sz="2200" baseline="30000" dirty="0">
                <a:latin typeface="Trebuchet MS" pitchFamily="34" charset="0"/>
                <a:cs typeface="Arial" pitchFamily="34" charset="0"/>
              </a:rPr>
              <a:t>2</a:t>
            </a:r>
            <a:r>
              <a:rPr lang="en-US" altLang="en-US" sz="2200" dirty="0">
                <a:latin typeface="Trebuchet MS" pitchFamily="34" charset="0"/>
                <a:cs typeface="Arial" pitchFamily="34" charset="0"/>
              </a:rPr>
              <a:t>/σ</a:t>
            </a:r>
            <a:r>
              <a:rPr lang="en-US" altLang="en-US" sz="2200" baseline="-25000" dirty="0">
                <a:latin typeface="Trebuchet MS" pitchFamily="34" charset="0"/>
                <a:cs typeface="Arial" pitchFamily="34" charset="0"/>
              </a:rPr>
              <a:t>2</a:t>
            </a:r>
            <a:r>
              <a:rPr lang="en-US" altLang="en-US" sz="2200" baseline="30000" dirty="0">
                <a:latin typeface="Trebuchet MS" pitchFamily="34" charset="0"/>
                <a:cs typeface="Arial" pitchFamily="34" charset="0"/>
              </a:rPr>
              <a:t>2</a:t>
            </a:r>
            <a:r>
              <a:rPr lang="en-US" altLang="en-US" sz="2200" dirty="0">
                <a:latin typeface="Trebuchet MS" pitchFamily="34" charset="0"/>
                <a:cs typeface="Arial" pitchFamily="34" charset="0"/>
              </a:rPr>
              <a:t> &gt; 1, where the rejection region is F &gt; F</a:t>
            </a:r>
            <a:r>
              <a:rPr lang="en-US" altLang="en-US" sz="2200" baseline="-25000" dirty="0">
                <a:latin typeface="Trebuchet MS" pitchFamily="34" charset="0"/>
                <a:cs typeface="Arial" pitchFamily="34" charset="0"/>
                <a:sym typeface="Symbol"/>
              </a:rPr>
              <a:t></a:t>
            </a:r>
            <a:endParaRPr lang="en-US" altLang="en-US" sz="2200" dirty="0">
              <a:latin typeface="Trebuchet MS" pitchFamily="34" charset="0"/>
              <a:cs typeface="Arial" pitchFamily="34" charset="0"/>
            </a:endParaRPr>
          </a:p>
          <a:p>
            <a:pPr algn="just" eaLnBrk="1" hangingPunct="1">
              <a:buNone/>
              <a:defRPr/>
            </a:pPr>
            <a:r>
              <a:rPr lang="en-US" altLang="en-US" sz="2200" dirty="0">
                <a:latin typeface="Trebuchet MS" pitchFamily="34" charset="0"/>
                <a:cs typeface="Arial" pitchFamily="34" charset="0"/>
              </a:rPr>
              <a:t>3	H</a:t>
            </a:r>
            <a:r>
              <a:rPr lang="en-US" altLang="en-US" sz="2200" baseline="-25000" dirty="0">
                <a:latin typeface="Trebuchet MS" pitchFamily="34" charset="0"/>
                <a:cs typeface="Arial" pitchFamily="34" charset="0"/>
              </a:rPr>
              <a:t>A</a:t>
            </a:r>
            <a:r>
              <a:rPr lang="en-US" altLang="en-US" sz="2200" dirty="0">
                <a:latin typeface="Trebuchet MS" pitchFamily="34" charset="0"/>
                <a:cs typeface="Arial" pitchFamily="34" charset="0"/>
              </a:rPr>
              <a:t>: σ</a:t>
            </a:r>
            <a:r>
              <a:rPr lang="en-US" altLang="en-US" sz="2200" baseline="-25000" dirty="0">
                <a:latin typeface="Trebuchet MS" pitchFamily="34" charset="0"/>
                <a:cs typeface="Arial" pitchFamily="34" charset="0"/>
              </a:rPr>
              <a:t>1</a:t>
            </a:r>
            <a:r>
              <a:rPr lang="en-US" altLang="en-US" sz="2200" baseline="30000" dirty="0">
                <a:latin typeface="Trebuchet MS" pitchFamily="34" charset="0"/>
                <a:cs typeface="Arial" pitchFamily="34" charset="0"/>
              </a:rPr>
              <a:t>2</a:t>
            </a:r>
            <a:r>
              <a:rPr lang="en-US" altLang="en-US" sz="2200" dirty="0">
                <a:latin typeface="Trebuchet MS" pitchFamily="34" charset="0"/>
                <a:cs typeface="Arial" pitchFamily="34" charset="0"/>
              </a:rPr>
              <a:t>/σ</a:t>
            </a:r>
            <a:r>
              <a:rPr lang="en-US" altLang="en-US" sz="2200" baseline="-25000" dirty="0">
                <a:latin typeface="Trebuchet MS" pitchFamily="34" charset="0"/>
                <a:cs typeface="Arial" pitchFamily="34" charset="0"/>
              </a:rPr>
              <a:t>2</a:t>
            </a:r>
            <a:r>
              <a:rPr lang="en-US" altLang="en-US" sz="2200" baseline="30000" dirty="0">
                <a:latin typeface="Trebuchet MS" pitchFamily="34" charset="0"/>
                <a:cs typeface="Arial" pitchFamily="34" charset="0"/>
              </a:rPr>
              <a:t>2</a:t>
            </a:r>
            <a:r>
              <a:rPr lang="en-US" altLang="en-US" sz="2200" dirty="0">
                <a:latin typeface="Trebuchet MS" pitchFamily="34" charset="0"/>
                <a:cs typeface="Arial" pitchFamily="34" charset="0"/>
              </a:rPr>
              <a:t> &lt; 1, where the rejection region is F &lt; F</a:t>
            </a:r>
            <a:r>
              <a:rPr lang="en-US" altLang="en-US" sz="2200" baseline="-25000" dirty="0">
                <a:latin typeface="Trebuchet MS" pitchFamily="34" charset="0"/>
                <a:cs typeface="Arial" pitchFamily="34" charset="0"/>
              </a:rPr>
              <a:t>1-</a:t>
            </a:r>
            <a:r>
              <a:rPr lang="en-US" altLang="en-US" sz="2200" baseline="-25000" dirty="0">
                <a:latin typeface="Trebuchet MS" pitchFamily="34" charset="0"/>
                <a:cs typeface="Arial" pitchFamily="34" charset="0"/>
                <a:sym typeface="Symbol"/>
              </a:rPr>
              <a:t> </a:t>
            </a:r>
            <a:endParaRPr lang="en-US" altLang="en-US" sz="2200" dirty="0">
              <a:latin typeface="Trebuchet MS" pitchFamily="34" charset="0"/>
              <a:cs typeface="Arial" pitchFamily="34" charset="0"/>
            </a:endParaRPr>
          </a:p>
          <a:p>
            <a:pPr algn="just" eaLnBrk="1" hangingPunct="1">
              <a:buFont typeface="Arial" pitchFamily="34" charset="0"/>
              <a:buNone/>
              <a:defRPr/>
            </a:pPr>
            <a:endParaRPr lang="en-US" altLang="en-US" sz="2200" dirty="0">
              <a:latin typeface="Trebuchet MS" pitchFamily="34" charset="0"/>
              <a:cs typeface="Arial" pitchFamily="34" charset="0"/>
            </a:endParaRPr>
          </a:p>
          <a:p>
            <a:pPr algn="just" eaLnBrk="1" hangingPunct="1">
              <a:buFont typeface="Arial" pitchFamily="34" charset="0"/>
              <a:buNone/>
              <a:defRPr/>
            </a:pPr>
            <a:endParaRPr lang="en-US" altLang="en-US" sz="2200" dirty="0">
              <a:latin typeface="Trebuchet MS" pitchFamily="34" charset="0"/>
              <a:cs typeface="Arial" pitchFamily="34" charset="0"/>
            </a:endParaRPr>
          </a:p>
        </p:txBody>
      </p:sp>
      <p:sp>
        <p:nvSpPr>
          <p:cNvPr id="4813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E4EB38F8-3DB4-421D-A54B-48A145A05855}" type="slidenum">
              <a:rPr lang="en-AU" altLang="en-US" sz="1400" b="1" baseline="0" smtClean="0">
                <a:latin typeface="Trebuchet MS" pitchFamily="34" charset="0"/>
                <a:cs typeface="Arial" pitchFamily="34" charset="0"/>
              </a:rPr>
              <a:pPr/>
              <a:t>37</a:t>
            </a:fld>
            <a:endParaRPr lang="en-AU" altLang="en-US" sz="1400" b="1" baseline="0" dirty="0">
              <a:latin typeface="Trebuchet MS"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bwMode="auto">
          <a:xfrm>
            <a:off x="457200" y="687388"/>
            <a:ext cx="8229600" cy="884237"/>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3</a:t>
            </a:r>
            <a:br>
              <a:rPr altLang="en-US" sz="3200" cap="none" dirty="0">
                <a:solidFill>
                  <a:srgbClr val="EA0088"/>
                </a:solidFill>
                <a:latin typeface="Trebuchet MS" pitchFamily="34" charset="0"/>
                <a:ea typeface="MS PGothic" pitchFamily="34" charset="-128"/>
                <a:cs typeface="Arial" pitchFamily="34" charset="0"/>
              </a:rPr>
            </a:br>
            <a:r>
              <a:rPr altLang="en-US" sz="3200" i="1" cap="none" dirty="0">
                <a:solidFill>
                  <a:srgbClr val="EA0088"/>
                </a:solidFill>
                <a:latin typeface="Trebuchet MS" pitchFamily="34" charset="0"/>
                <a:ea typeface="MS PGothic" pitchFamily="34" charset="-128"/>
                <a:cs typeface="Arial" pitchFamily="34" charset="0"/>
              </a:rPr>
              <a:t>(Example </a:t>
            </a:r>
            <a:r>
              <a:rPr lang="en-AU" altLang="en-US" sz="3200" i="1" cap="none" dirty="0">
                <a:solidFill>
                  <a:srgbClr val="EA0088"/>
                </a:solidFill>
                <a:latin typeface="Trebuchet MS" pitchFamily="34" charset="0"/>
                <a:ea typeface="MS PGothic" pitchFamily="34" charset="-128"/>
                <a:cs typeface="Arial" pitchFamily="34" charset="0"/>
              </a:rPr>
              <a:t>14.</a:t>
            </a:r>
            <a:r>
              <a:rPr altLang="en-US" sz="3200" i="1" cap="none" dirty="0">
                <a:solidFill>
                  <a:srgbClr val="EA0088"/>
                </a:solidFill>
                <a:latin typeface="Trebuchet MS" pitchFamily="34" charset="0"/>
                <a:ea typeface="MS PGothic" pitchFamily="34" charset="-128"/>
                <a:cs typeface="Arial" pitchFamily="34" charset="0"/>
              </a:rPr>
              <a:t>5, p591)</a:t>
            </a:r>
          </a:p>
        </p:txBody>
      </p:sp>
      <p:sp>
        <p:nvSpPr>
          <p:cNvPr id="49155" name="Content Placeholder 3"/>
          <p:cNvSpPr>
            <a:spLocks noGrp="1"/>
          </p:cNvSpPr>
          <p:nvPr>
            <p:ph idx="1"/>
          </p:nvPr>
        </p:nvSpPr>
        <p:spPr>
          <a:xfrm>
            <a:off x="539750" y="1773238"/>
            <a:ext cx="8135938" cy="4297362"/>
          </a:xfrm>
        </p:spPr>
        <p:txBody>
          <a:bodyPr/>
          <a:lstStyle/>
          <a:p>
            <a:pPr marL="0" indent="0" algn="just" eaLnBrk="1" hangingPunct="1">
              <a:buClr>
                <a:schemeClr val="tx1"/>
              </a:buClr>
              <a:buFont typeface="Arial" pitchFamily="34" charset="0"/>
              <a:buNone/>
            </a:pPr>
            <a:r>
              <a:rPr lang="en-US" altLang="en-US" sz="2400" dirty="0">
                <a:solidFill>
                  <a:srgbClr val="A34B73"/>
                </a:solidFill>
                <a:latin typeface="Trebuchet MS" pitchFamily="34" charset="0"/>
                <a:cs typeface="Arial" pitchFamily="34" charset="0"/>
              </a:rPr>
              <a:t>XM14-05 </a:t>
            </a:r>
            <a:r>
              <a:rPr lang="en-US" altLang="en-US" sz="2400" dirty="0">
                <a:latin typeface="Trebuchet MS" pitchFamily="34" charset="0"/>
                <a:cs typeface="Arial" pitchFamily="34" charset="0"/>
              </a:rPr>
              <a:t>In Example 13.2, we applied the unequal-variances t-test of μ</a:t>
            </a:r>
            <a:r>
              <a:rPr lang="en-US" altLang="en-US" sz="2400" baseline="-25000" dirty="0">
                <a:latin typeface="Trebuchet MS" pitchFamily="34" charset="0"/>
                <a:cs typeface="Arial" pitchFamily="34" charset="0"/>
              </a:rPr>
              <a:t>1</a:t>
            </a:r>
            <a:r>
              <a:rPr lang="en-US" altLang="en-US" sz="2400" dirty="0">
                <a:latin typeface="Trebuchet MS" pitchFamily="34" charset="0"/>
                <a:cs typeface="Arial" pitchFamily="34" charset="0"/>
              </a:rPr>
              <a:t> – μ</a:t>
            </a:r>
            <a:r>
              <a:rPr lang="en-US" altLang="en-US" sz="2400" baseline="-25000" dirty="0">
                <a:latin typeface="Trebuchet MS" pitchFamily="34" charset="0"/>
                <a:cs typeface="Arial" pitchFamily="34" charset="0"/>
              </a:rPr>
              <a:t>2</a:t>
            </a:r>
            <a:r>
              <a:rPr lang="en-US" altLang="en-US" sz="2400" dirty="0">
                <a:latin typeface="Trebuchet MS" pitchFamily="34" charset="0"/>
                <a:cs typeface="Arial" pitchFamily="34" charset="0"/>
              </a:rPr>
              <a:t>. We chose that test statistic after calculating the standard deviation of the sample of consumers of </a:t>
            </a:r>
            <a:r>
              <a:rPr lang="en-AU" altLang="en-US" sz="2400" dirty="0">
                <a:latin typeface="Trebuchet MS" pitchFamily="34" charset="0"/>
                <a:cs typeface="Arial" pitchFamily="34" charset="0"/>
              </a:rPr>
              <a:t>high-fibre</a:t>
            </a:r>
            <a:r>
              <a:rPr lang="en-US" altLang="en-US" sz="2400" dirty="0">
                <a:latin typeface="Trebuchet MS" pitchFamily="34" charset="0"/>
                <a:cs typeface="Arial" pitchFamily="34" charset="0"/>
              </a:rPr>
              <a:t> cereal to be 142.75 and the standard deviation of the sample of non-consumers of </a:t>
            </a:r>
            <a:r>
              <a:rPr lang="en-AU" altLang="en-US" sz="2400" dirty="0">
                <a:latin typeface="Trebuchet MS" pitchFamily="34" charset="0"/>
                <a:cs typeface="Arial" pitchFamily="34" charset="0"/>
              </a:rPr>
              <a:t>high-fibre</a:t>
            </a:r>
            <a:r>
              <a:rPr lang="en-US" altLang="en-US" sz="2400" dirty="0">
                <a:latin typeface="Trebuchet MS" pitchFamily="34" charset="0"/>
                <a:cs typeface="Arial" pitchFamily="34" charset="0"/>
              </a:rPr>
              <a:t> cereal to be 462.61. The difference between the two sample standard deviations appears to indicate that the population standard deviations (and, of course, variances) differ. We can make this process more formal by conducting an F-test of σ</a:t>
            </a:r>
            <a:r>
              <a:rPr lang="en-US" altLang="en-US" sz="2400" baseline="-25000" dirty="0">
                <a:latin typeface="Trebuchet MS" pitchFamily="34" charset="0"/>
                <a:cs typeface="Arial" pitchFamily="34" charset="0"/>
              </a:rPr>
              <a:t>1</a:t>
            </a:r>
            <a:r>
              <a:rPr lang="en-US" altLang="en-US" sz="2400" baseline="30000" dirty="0">
                <a:latin typeface="Trebuchet MS" pitchFamily="34" charset="0"/>
                <a:cs typeface="Arial" pitchFamily="34" charset="0"/>
              </a:rPr>
              <a:t>2</a:t>
            </a:r>
            <a:r>
              <a:rPr lang="en-US" altLang="en-US" sz="2400" dirty="0">
                <a:latin typeface="Trebuchet MS" pitchFamily="34" charset="0"/>
                <a:cs typeface="Arial" pitchFamily="34" charset="0"/>
              </a:rPr>
              <a:t>/σ</a:t>
            </a:r>
            <a:r>
              <a:rPr lang="en-US" altLang="en-US" sz="2400" baseline="-25000" dirty="0">
                <a:latin typeface="Trebuchet MS" pitchFamily="34" charset="0"/>
                <a:cs typeface="Arial" pitchFamily="34" charset="0"/>
              </a:rPr>
              <a:t>2</a:t>
            </a:r>
            <a:r>
              <a:rPr lang="en-US" altLang="en-US" sz="2400" baseline="30000" dirty="0">
                <a:latin typeface="Trebuchet MS" pitchFamily="34" charset="0"/>
                <a:cs typeface="Arial" pitchFamily="34" charset="0"/>
              </a:rPr>
              <a:t>2</a:t>
            </a:r>
            <a:r>
              <a:rPr lang="en-US" altLang="en-US" sz="2400" dirty="0">
                <a:latin typeface="Trebuchet MS" pitchFamily="34" charset="0"/>
                <a:cs typeface="Arial" pitchFamily="34" charset="0"/>
              </a:rPr>
              <a:t>. </a:t>
            </a:r>
          </a:p>
        </p:txBody>
      </p:sp>
      <p:sp>
        <p:nvSpPr>
          <p:cNvPr id="4915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1F6B9347-64F4-4CD2-B9BA-1F1F5993F4D0}" type="slidenum">
              <a:rPr lang="en-AU" altLang="en-US" sz="1400" b="1" baseline="0" smtClean="0">
                <a:latin typeface="Trebuchet MS" pitchFamily="34" charset="0"/>
                <a:cs typeface="Arial" pitchFamily="34" charset="0"/>
              </a:rPr>
              <a:pPr/>
              <a:t>38</a:t>
            </a:fld>
            <a:endParaRPr lang="en-AU" altLang="en-US" sz="1400" b="1" baseline="0" dirty="0">
              <a:latin typeface="Trebuchet MS" pitchFamily="34" charset="0"/>
              <a:cs typeface="Arial" pitchFamily="34"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a:xfrm>
            <a:off x="531813" y="1068388"/>
            <a:ext cx="8001000" cy="4881562"/>
          </a:xfrm>
        </p:spPr>
        <p:txBody>
          <a:bodyPr/>
          <a:lstStyle/>
          <a:p>
            <a:pPr marL="354013" lvl="1" indent="-354013" eaLnBrk="1" hangingPunct="1">
              <a:spcAft>
                <a:spcPts val="600"/>
              </a:spcAft>
              <a:buFont typeface="Arial" pitchFamily="34" charset="0"/>
              <a:buNone/>
              <a:defRPr/>
            </a:pPr>
            <a:r>
              <a:rPr lang="en-US" altLang="en-US" sz="2400" b="1" dirty="0">
                <a:solidFill>
                  <a:schemeClr val="accent1"/>
                </a:solidFill>
                <a:latin typeface="Trebuchet MS" pitchFamily="34" charset="0"/>
                <a:cs typeface="Arial" pitchFamily="34" charset="0"/>
              </a:rPr>
              <a:t>Solving manually</a:t>
            </a:r>
          </a:p>
          <a:p>
            <a:pPr marL="457200" lvl="1" indent="-457200" eaLnBrk="1" hangingPunct="1">
              <a:buFont typeface="Arial" pitchFamily="34" charset="0"/>
              <a:buAutoNum type="arabicPeriod"/>
              <a:defRPr/>
            </a:pPr>
            <a:r>
              <a:rPr lang="en-US" altLang="en-US" sz="2200" dirty="0">
                <a:latin typeface="Trebuchet MS" pitchFamily="34" charset="0"/>
                <a:cs typeface="Arial" pitchFamily="34" charset="0"/>
              </a:rPr>
              <a:t>The </a:t>
            </a:r>
            <a:r>
              <a:rPr lang="en-US" altLang="en-US" sz="2200" dirty="0">
                <a:solidFill>
                  <a:schemeClr val="accent1"/>
                </a:solidFill>
                <a:latin typeface="Trebuchet MS" pitchFamily="34" charset="0"/>
                <a:cs typeface="Arial" pitchFamily="34" charset="0"/>
              </a:rPr>
              <a:t>null and alternative hypotheses</a:t>
            </a:r>
            <a:r>
              <a:rPr lang="en-US" altLang="en-US" sz="2200" dirty="0">
                <a:latin typeface="Trebuchet MS" pitchFamily="34" charset="0"/>
                <a:cs typeface="Arial" pitchFamily="34" charset="0"/>
              </a:rPr>
              <a:t>:</a:t>
            </a:r>
            <a:br>
              <a:rPr lang="en-US" altLang="en-US" sz="2200" dirty="0">
                <a:latin typeface="Trebuchet MS" pitchFamily="34" charset="0"/>
                <a:cs typeface="Arial" pitchFamily="34" charset="0"/>
              </a:rPr>
            </a:br>
            <a:r>
              <a:rPr lang="en-US" altLang="en-US" sz="2200" dirty="0">
                <a:latin typeface="Trebuchet MS" pitchFamily="34" charset="0"/>
                <a:cs typeface="Arial" pitchFamily="34" charset="0"/>
              </a:rPr>
              <a:t>H</a:t>
            </a:r>
            <a:r>
              <a:rPr lang="en-US" altLang="en-US" sz="2200" baseline="-25000" dirty="0">
                <a:latin typeface="Trebuchet MS" pitchFamily="34" charset="0"/>
                <a:cs typeface="Arial" pitchFamily="34" charset="0"/>
              </a:rPr>
              <a:t>0</a:t>
            </a:r>
            <a:r>
              <a:rPr lang="en-US" altLang="en-US" sz="2200" dirty="0">
                <a:latin typeface="Trebuchet MS" pitchFamily="34" charset="0"/>
                <a:cs typeface="Arial" pitchFamily="34" charset="0"/>
              </a:rPr>
              <a:t>:   σ</a:t>
            </a:r>
            <a:r>
              <a:rPr lang="en-US" altLang="en-US" sz="2200" baseline="-25000" dirty="0">
                <a:latin typeface="Trebuchet MS" pitchFamily="34" charset="0"/>
                <a:cs typeface="Arial" pitchFamily="34" charset="0"/>
              </a:rPr>
              <a:t>1</a:t>
            </a:r>
            <a:r>
              <a:rPr lang="en-US" altLang="en-US" sz="2200" baseline="30000" dirty="0">
                <a:latin typeface="Trebuchet MS" pitchFamily="34" charset="0"/>
                <a:cs typeface="Arial" pitchFamily="34" charset="0"/>
              </a:rPr>
              <a:t>2</a:t>
            </a:r>
            <a:r>
              <a:rPr lang="en-US" altLang="en-US" sz="2200" dirty="0">
                <a:latin typeface="Trebuchet MS" pitchFamily="34" charset="0"/>
                <a:cs typeface="Arial" pitchFamily="34" charset="0"/>
              </a:rPr>
              <a:t>/σ</a:t>
            </a:r>
            <a:r>
              <a:rPr lang="en-US" altLang="en-US" sz="2200" baseline="-25000" dirty="0">
                <a:latin typeface="Trebuchet MS" pitchFamily="34" charset="0"/>
                <a:cs typeface="Arial" pitchFamily="34" charset="0"/>
              </a:rPr>
              <a:t>2</a:t>
            </a:r>
            <a:r>
              <a:rPr lang="en-US" altLang="en-US" sz="2200" baseline="30000" dirty="0">
                <a:latin typeface="Trebuchet MS" pitchFamily="34" charset="0"/>
                <a:cs typeface="Arial" pitchFamily="34" charset="0"/>
              </a:rPr>
              <a:t>2</a:t>
            </a:r>
            <a:r>
              <a:rPr lang="en-US" altLang="en-US" sz="2200" dirty="0">
                <a:latin typeface="Trebuchet MS" pitchFamily="34" charset="0"/>
                <a:cs typeface="Arial" pitchFamily="34" charset="0"/>
              </a:rPr>
              <a:t> = 1</a:t>
            </a:r>
          </a:p>
          <a:p>
            <a:pPr marL="0" lvl="1" indent="0" eaLnBrk="1" hangingPunct="1">
              <a:buFont typeface="Arial" pitchFamily="34" charset="0"/>
              <a:buNone/>
              <a:defRPr/>
            </a:pPr>
            <a:r>
              <a:rPr lang="en-US" altLang="en-US" sz="2200" dirty="0">
                <a:latin typeface="Trebuchet MS" pitchFamily="34" charset="0"/>
                <a:cs typeface="Arial" pitchFamily="34" charset="0"/>
              </a:rPr>
              <a:t>	H</a:t>
            </a:r>
            <a:r>
              <a:rPr lang="en-US" altLang="en-US" sz="2200" baseline="-25000" dirty="0">
                <a:latin typeface="Trebuchet MS" pitchFamily="34" charset="0"/>
                <a:cs typeface="Arial" pitchFamily="34" charset="0"/>
              </a:rPr>
              <a:t>A</a:t>
            </a:r>
            <a:r>
              <a:rPr lang="en-US" altLang="en-US" sz="2200" dirty="0">
                <a:latin typeface="Trebuchet MS" pitchFamily="34" charset="0"/>
                <a:cs typeface="Arial" pitchFamily="34" charset="0"/>
              </a:rPr>
              <a:t>:   σ</a:t>
            </a:r>
            <a:r>
              <a:rPr lang="en-US" altLang="en-US" sz="2200" baseline="-25000" dirty="0">
                <a:latin typeface="Trebuchet MS" pitchFamily="34" charset="0"/>
                <a:cs typeface="Arial" pitchFamily="34" charset="0"/>
              </a:rPr>
              <a:t>1</a:t>
            </a:r>
            <a:r>
              <a:rPr lang="en-US" altLang="en-US" sz="2200" baseline="30000" dirty="0">
                <a:latin typeface="Trebuchet MS" pitchFamily="34" charset="0"/>
                <a:cs typeface="Arial" pitchFamily="34" charset="0"/>
              </a:rPr>
              <a:t>2</a:t>
            </a:r>
            <a:r>
              <a:rPr lang="en-US" altLang="en-US" sz="2200" dirty="0">
                <a:latin typeface="Trebuchet MS" pitchFamily="34" charset="0"/>
                <a:cs typeface="Arial" pitchFamily="34" charset="0"/>
              </a:rPr>
              <a:t>/σ</a:t>
            </a:r>
            <a:r>
              <a:rPr lang="en-US" altLang="en-US" sz="2200" baseline="-25000" dirty="0">
                <a:latin typeface="Trebuchet MS" pitchFamily="34" charset="0"/>
                <a:cs typeface="Arial" pitchFamily="34" charset="0"/>
              </a:rPr>
              <a:t>2</a:t>
            </a:r>
            <a:r>
              <a:rPr lang="en-US" altLang="en-US" sz="2200" baseline="30000" dirty="0">
                <a:latin typeface="Trebuchet MS" pitchFamily="34" charset="0"/>
                <a:cs typeface="Arial" pitchFamily="34" charset="0"/>
              </a:rPr>
              <a:t>2</a:t>
            </a:r>
            <a:r>
              <a:rPr lang="en-US" altLang="en-US" sz="2200" dirty="0">
                <a:latin typeface="Trebuchet MS" pitchFamily="34" charset="0"/>
                <a:cs typeface="Arial" pitchFamily="34" charset="0"/>
              </a:rPr>
              <a:t> </a:t>
            </a:r>
            <a:r>
              <a:rPr lang="en-US" altLang="en-US" sz="2200" dirty="0">
                <a:latin typeface="Trebuchet MS" pitchFamily="34" charset="0"/>
                <a:cs typeface="Arial" pitchFamily="34" charset="0"/>
                <a:sym typeface="Symbol"/>
              </a:rPr>
              <a:t></a:t>
            </a:r>
            <a:r>
              <a:rPr lang="en-US" altLang="en-US" sz="2200" dirty="0">
                <a:latin typeface="Trebuchet MS" pitchFamily="34" charset="0"/>
                <a:cs typeface="Arial" pitchFamily="34" charset="0"/>
              </a:rPr>
              <a:t> 1</a:t>
            </a:r>
          </a:p>
          <a:p>
            <a:pPr marL="0" lvl="1" indent="0" eaLnBrk="1" hangingPunct="1">
              <a:buFont typeface="Arial" pitchFamily="34" charset="0"/>
              <a:buNone/>
              <a:defRPr/>
            </a:pPr>
            <a:r>
              <a:rPr lang="en-US" altLang="en-US" sz="2200" dirty="0">
                <a:latin typeface="Trebuchet MS" pitchFamily="34" charset="0"/>
                <a:cs typeface="Arial" pitchFamily="34" charset="0"/>
              </a:rPr>
              <a:t>2.	The </a:t>
            </a:r>
            <a:r>
              <a:rPr lang="en-US" altLang="en-US" sz="2200" dirty="0">
                <a:solidFill>
                  <a:schemeClr val="accent1"/>
                </a:solidFill>
                <a:latin typeface="Trebuchet MS" pitchFamily="34" charset="0"/>
                <a:cs typeface="Arial" pitchFamily="34" charset="0"/>
              </a:rPr>
              <a:t>test statistic under Ho </a:t>
            </a:r>
            <a:r>
              <a:rPr lang="en-US" altLang="en-US" sz="2200" dirty="0">
                <a:latin typeface="Trebuchet MS" pitchFamily="34" charset="0"/>
                <a:cs typeface="Arial" pitchFamily="34" charset="0"/>
              </a:rPr>
              <a:t>is </a:t>
            </a:r>
          </a:p>
          <a:p>
            <a:pPr marL="354013" lvl="1" indent="-354013" eaLnBrk="1" hangingPunct="1">
              <a:spcBef>
                <a:spcPts val="0"/>
              </a:spcBef>
              <a:buFontTx/>
              <a:buNone/>
              <a:defRPr/>
            </a:pPr>
            <a:endParaRPr lang="en-US" altLang="en-US" sz="2200" dirty="0">
              <a:latin typeface="Trebuchet MS" pitchFamily="34" charset="0"/>
              <a:cs typeface="Arial" pitchFamily="34" charset="0"/>
            </a:endParaRPr>
          </a:p>
          <a:p>
            <a:pPr marL="354013" lvl="1" indent="-354013" eaLnBrk="1" hangingPunct="1">
              <a:spcBef>
                <a:spcPts val="0"/>
              </a:spcBef>
              <a:buFontTx/>
              <a:buNone/>
              <a:defRPr/>
            </a:pPr>
            <a:r>
              <a:rPr lang="en-US" altLang="en-US" sz="2200" dirty="0">
                <a:latin typeface="Trebuchet MS" pitchFamily="34" charset="0"/>
                <a:cs typeface="Arial" pitchFamily="34" charset="0"/>
              </a:rPr>
              <a:t>3.		</a:t>
            </a:r>
            <a:r>
              <a:rPr lang="en-US" altLang="en-US" sz="2200" dirty="0">
                <a:solidFill>
                  <a:schemeClr val="accent1"/>
                </a:solidFill>
                <a:latin typeface="Trebuchet MS" pitchFamily="34" charset="0"/>
                <a:cs typeface="Arial" pitchFamily="34" charset="0"/>
              </a:rPr>
              <a:t>Level of significance</a:t>
            </a:r>
            <a:r>
              <a:rPr lang="en-US" altLang="en-US" sz="2200" dirty="0">
                <a:latin typeface="Trebuchet MS" pitchFamily="34" charset="0"/>
                <a:cs typeface="Arial" pitchFamily="34" charset="0"/>
              </a:rPr>
              <a:t>: α = 0.05</a:t>
            </a:r>
          </a:p>
          <a:p>
            <a:pPr marL="457200" lvl="1" indent="-457200" eaLnBrk="1" hangingPunct="1">
              <a:buFontTx/>
              <a:buAutoNum type="arabicPeriod" startAt="4"/>
              <a:defRPr/>
            </a:pPr>
            <a:r>
              <a:rPr lang="en-US" altLang="en-US" sz="2200" dirty="0">
                <a:latin typeface="Trebuchet MS" pitchFamily="34" charset="0"/>
                <a:cs typeface="Arial" pitchFamily="34" charset="0"/>
              </a:rPr>
              <a:t> </a:t>
            </a:r>
            <a:r>
              <a:rPr lang="en-US" altLang="en-US" sz="2200" dirty="0">
                <a:solidFill>
                  <a:schemeClr val="accent1"/>
                </a:solidFill>
                <a:latin typeface="Trebuchet MS" pitchFamily="34" charset="0"/>
                <a:cs typeface="Arial" pitchFamily="34" charset="0"/>
              </a:rPr>
              <a:t>Decision rule</a:t>
            </a:r>
            <a:r>
              <a:rPr lang="en-US" altLang="en-US" sz="2200" dirty="0">
                <a:latin typeface="Trebuchet MS" pitchFamily="34" charset="0"/>
                <a:cs typeface="Arial" pitchFamily="34" charset="0"/>
              </a:rPr>
              <a:t>: </a:t>
            </a:r>
          </a:p>
          <a:p>
            <a:pPr marL="0" lvl="1" indent="0" eaLnBrk="1" hangingPunct="1">
              <a:buFont typeface="Arial" pitchFamily="34" charset="0"/>
              <a:buNone/>
              <a:defRPr/>
            </a:pPr>
            <a:r>
              <a:rPr lang="en-US" altLang="en-US" sz="2200" dirty="0">
                <a:latin typeface="Trebuchet MS" pitchFamily="34" charset="0"/>
                <a:cs typeface="Arial" pitchFamily="34" charset="0"/>
              </a:rPr>
              <a:t>	Reject H</a:t>
            </a:r>
            <a:r>
              <a:rPr lang="en-US" altLang="en-US" sz="2200" baseline="-25000" dirty="0">
                <a:latin typeface="Trebuchet MS" pitchFamily="34" charset="0"/>
                <a:cs typeface="Arial" pitchFamily="34" charset="0"/>
              </a:rPr>
              <a:t>0</a:t>
            </a:r>
            <a:r>
              <a:rPr lang="en-US" altLang="en-US" sz="2200" dirty="0">
                <a:latin typeface="Trebuchet MS" pitchFamily="34" charset="0"/>
                <a:cs typeface="Arial" pitchFamily="34" charset="0"/>
              </a:rPr>
              <a:t> if </a:t>
            </a:r>
          </a:p>
          <a:p>
            <a:pPr marL="354013" lvl="1" indent="-354013" eaLnBrk="1" hangingPunct="1">
              <a:spcAft>
                <a:spcPts val="1200"/>
              </a:spcAft>
              <a:buFontTx/>
              <a:buNone/>
              <a:defRPr/>
            </a:pPr>
            <a:r>
              <a:rPr lang="en-US" altLang="en-US" sz="2200" dirty="0">
                <a:latin typeface="Trebuchet MS" pitchFamily="34" charset="0"/>
                <a:cs typeface="Arial" pitchFamily="34" charset="0"/>
              </a:rPr>
              <a:t>						</a:t>
            </a:r>
          </a:p>
          <a:p>
            <a:pPr marL="354013" lvl="1" indent="-354013" eaLnBrk="1" hangingPunct="1">
              <a:spcAft>
                <a:spcPts val="0"/>
              </a:spcAft>
              <a:buFontTx/>
              <a:buNone/>
              <a:defRPr/>
            </a:pPr>
            <a:r>
              <a:rPr lang="en-US" altLang="en-US" sz="2200" dirty="0">
                <a:latin typeface="Trebuchet MS" pitchFamily="34" charset="0"/>
                <a:cs typeface="Arial" pitchFamily="34" charset="0"/>
              </a:rPr>
              <a:t>			    </a:t>
            </a:r>
            <a:r>
              <a:rPr lang="en-US" altLang="en-US" sz="2200" dirty="0">
                <a:solidFill>
                  <a:schemeClr val="tx1">
                    <a:lumMod val="75000"/>
                    <a:lumOff val="25000"/>
                  </a:schemeClr>
                </a:solidFill>
                <a:latin typeface="Trebuchet MS" pitchFamily="34" charset="0"/>
                <a:cs typeface="Arial" pitchFamily="34" charset="0"/>
              </a:rPr>
              <a:t>OR</a:t>
            </a:r>
            <a:r>
              <a:rPr lang="en-US" altLang="en-US" sz="2200" dirty="0">
                <a:latin typeface="Trebuchet MS" pitchFamily="34" charset="0"/>
                <a:cs typeface="Arial" pitchFamily="34" charset="0"/>
              </a:rPr>
              <a:t> if p-value &lt; </a:t>
            </a:r>
            <a:r>
              <a:rPr lang="en-US" altLang="en-US" sz="2200" dirty="0">
                <a:latin typeface="Trebuchet MS" pitchFamily="34" charset="0"/>
                <a:cs typeface="Arial" pitchFamily="34" charset="0"/>
                <a:sym typeface="Symbol"/>
              </a:rPr>
              <a:t> = 0.05</a:t>
            </a:r>
          </a:p>
          <a:p>
            <a:pPr marL="354013" lvl="1" indent="-354013" eaLnBrk="1" hangingPunct="1">
              <a:spcAft>
                <a:spcPts val="1200"/>
              </a:spcAft>
              <a:buFont typeface="Arial" pitchFamily="34" charset="0"/>
              <a:buNone/>
              <a:defRPr/>
            </a:pPr>
            <a:r>
              <a:rPr lang="en-US" altLang="en-US" sz="2200" dirty="0">
                <a:latin typeface="Trebuchet MS" pitchFamily="34" charset="0"/>
                <a:cs typeface="Arial" pitchFamily="34" charset="0"/>
                <a:sym typeface="Symbol"/>
              </a:rPr>
              <a:t>		</a:t>
            </a:r>
            <a:r>
              <a:rPr lang="en-US" altLang="en-US" sz="2200" dirty="0">
                <a:latin typeface="Trebuchet MS" pitchFamily="34" charset="0"/>
                <a:cs typeface="Arial" pitchFamily="34" charset="0"/>
              </a:rPr>
              <a:t>Otherwise, do not reject H</a:t>
            </a:r>
            <a:r>
              <a:rPr lang="en-US" altLang="en-US" sz="2200" baseline="-25000" dirty="0">
                <a:latin typeface="Trebuchet MS" pitchFamily="34" charset="0"/>
                <a:cs typeface="Arial" pitchFamily="34" charset="0"/>
              </a:rPr>
              <a:t>0</a:t>
            </a:r>
            <a:r>
              <a:rPr lang="en-US" altLang="en-US" sz="2200" dirty="0">
                <a:latin typeface="Trebuchet MS" pitchFamily="34" charset="0"/>
                <a:cs typeface="Arial" pitchFamily="34" charset="0"/>
              </a:rPr>
              <a:t>. </a:t>
            </a:r>
          </a:p>
          <a:p>
            <a:pPr marL="354013" lvl="1" indent="-354013" eaLnBrk="1" hangingPunct="1">
              <a:spcAft>
                <a:spcPts val="1200"/>
              </a:spcAft>
              <a:buFontTx/>
              <a:buNone/>
              <a:defRPr/>
            </a:pPr>
            <a:endParaRPr lang="en-US" altLang="en-US" sz="2200" dirty="0">
              <a:latin typeface="Trebuchet MS" pitchFamily="34" charset="0"/>
              <a:cs typeface="Arial" pitchFamily="34" charset="0"/>
            </a:endParaRPr>
          </a:p>
        </p:txBody>
      </p:sp>
      <p:graphicFrame>
        <p:nvGraphicFramePr>
          <p:cNvPr id="13314" name="Object 2"/>
          <p:cNvGraphicFramePr>
            <a:graphicFrameLocks noChangeAspect="1"/>
          </p:cNvGraphicFramePr>
          <p:nvPr/>
        </p:nvGraphicFramePr>
        <p:xfrm>
          <a:off x="2636838" y="4151313"/>
          <a:ext cx="4022725" cy="501650"/>
        </p:xfrm>
        <a:graphic>
          <a:graphicData uri="http://schemas.openxmlformats.org/presentationml/2006/ole">
            <mc:AlternateContent xmlns:mc="http://schemas.openxmlformats.org/markup-compatibility/2006">
              <mc:Choice xmlns:v="urn:schemas-microsoft-com:vml" Requires="v">
                <p:oleObj spid="_x0000_s13404" name="Equation" r:id="rId4" imgW="1828800" imgH="228600" progId="Equation.DSMT4">
                  <p:embed/>
                </p:oleObj>
              </mc:Choice>
              <mc:Fallback>
                <p:oleObj name="Equation" r:id="rId4" imgW="1828800" imgH="228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6838" y="4151313"/>
                        <a:ext cx="40227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FDF098BF-B3C0-4DFE-B18A-97EB387E2DA4}" type="slidenum">
              <a:rPr lang="en-AU" altLang="en-US" sz="1400" b="1" baseline="0" smtClean="0">
                <a:latin typeface="Trebuchet MS" pitchFamily="34" charset="0"/>
                <a:cs typeface="Arial" pitchFamily="34" charset="0"/>
              </a:rPr>
              <a:pPr/>
              <a:t>39</a:t>
            </a:fld>
            <a:endParaRPr lang="en-AU" altLang="en-US" sz="1400" b="1" baseline="0" dirty="0">
              <a:latin typeface="Trebuchet MS" pitchFamily="34" charset="0"/>
              <a:cs typeface="Arial" pitchFamily="34" charset="0"/>
            </a:endParaRPr>
          </a:p>
        </p:txBody>
      </p:sp>
      <p:sp>
        <p:nvSpPr>
          <p:cNvPr id="13319" name="Title 1"/>
          <p:cNvSpPr>
            <a:spLocks noGrp="1"/>
          </p:cNvSpPr>
          <p:nvPr>
            <p:ph type="title"/>
          </p:nvPr>
        </p:nvSpPr>
        <p:spPr bwMode="auto">
          <a:xfrm>
            <a:off x="395288" y="260350"/>
            <a:ext cx="8229600" cy="647700"/>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Example 3 – Solution</a:t>
            </a:r>
            <a:endParaRPr altLang="en-US" sz="3200" i="1" cap="none">
              <a:solidFill>
                <a:srgbClr val="EA0088"/>
              </a:solidFill>
              <a:latin typeface="Trebuchet MS" pitchFamily="34" charset="0"/>
              <a:ea typeface="MS PGothic" pitchFamily="34" charset="-128"/>
              <a:cs typeface="Arial" pitchFamily="34" charset="0"/>
            </a:endParaRPr>
          </a:p>
        </p:txBody>
      </p:sp>
      <p:graphicFrame>
        <p:nvGraphicFramePr>
          <p:cNvPr id="13315" name="Object 3"/>
          <p:cNvGraphicFramePr>
            <a:graphicFrameLocks noChangeAspect="1"/>
          </p:cNvGraphicFramePr>
          <p:nvPr/>
        </p:nvGraphicFramePr>
        <p:xfrm>
          <a:off x="1122363" y="4581525"/>
          <a:ext cx="7653337" cy="503238"/>
        </p:xfrm>
        <a:graphic>
          <a:graphicData uri="http://schemas.openxmlformats.org/presentationml/2006/ole">
            <mc:AlternateContent xmlns:mc="http://schemas.openxmlformats.org/markup-compatibility/2006">
              <mc:Choice xmlns:v="urn:schemas-microsoft-com:vml" Requires="v">
                <p:oleObj spid="_x0000_s13405" name="Equation" r:id="rId6" imgW="3479800" imgH="228600" progId="Equation.DSMT4">
                  <p:embed/>
                </p:oleObj>
              </mc:Choice>
              <mc:Fallback>
                <p:oleObj name="Equation" r:id="rId6" imgW="3479800" imgH="2286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2363" y="4581525"/>
                        <a:ext cx="76533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6" name="Object 1"/>
          <p:cNvGraphicFramePr>
            <a:graphicFrameLocks noChangeAspect="1"/>
          </p:cNvGraphicFramePr>
          <p:nvPr/>
        </p:nvGraphicFramePr>
        <p:xfrm>
          <a:off x="4859338" y="2349500"/>
          <a:ext cx="977900" cy="1003300"/>
        </p:xfrm>
        <a:graphic>
          <a:graphicData uri="http://schemas.openxmlformats.org/presentationml/2006/ole">
            <mc:AlternateContent xmlns:mc="http://schemas.openxmlformats.org/markup-compatibility/2006">
              <mc:Choice xmlns:v="urn:schemas-microsoft-com:vml" Requires="v">
                <p:oleObj spid="_x0000_s13406" name="Equation" r:id="rId8" imgW="444307" imgH="457002" progId="Equation.DSMT4">
                  <p:embed/>
                </p:oleObj>
              </mc:Choice>
              <mc:Fallback>
                <p:oleObj name="Equation" r:id="rId8" imgW="444307" imgH="457002"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9338" y="2349500"/>
                        <a:ext cx="9779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395288" y="333375"/>
            <a:ext cx="8229600" cy="884238"/>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Learning objectives</a:t>
            </a:r>
          </a:p>
        </p:txBody>
      </p:sp>
      <p:sp>
        <p:nvSpPr>
          <p:cNvPr id="26627" name="Rectangle 3"/>
          <p:cNvSpPr>
            <a:spLocks noGrp="1" noChangeArrowheads="1"/>
          </p:cNvSpPr>
          <p:nvPr>
            <p:ph idx="1"/>
          </p:nvPr>
        </p:nvSpPr>
        <p:spPr>
          <a:xfrm>
            <a:off x="468313" y="1412875"/>
            <a:ext cx="8001000" cy="4297363"/>
          </a:xfrm>
        </p:spPr>
        <p:txBody>
          <a:bodyPr/>
          <a:lstStyle/>
          <a:p>
            <a:pPr marL="719138" indent="-719138" algn="just" eaLnBrk="1" hangingPunct="1">
              <a:buFont typeface="Arial" pitchFamily="34" charset="0"/>
              <a:buNone/>
            </a:pPr>
            <a:r>
              <a:rPr lang="en-US" altLang="en-US" sz="2400" b="1">
                <a:solidFill>
                  <a:srgbClr val="00B050"/>
                </a:solidFill>
                <a:latin typeface="Trebuchet MS" pitchFamily="34" charset="0"/>
                <a:cs typeface="Arial" pitchFamily="34" charset="0"/>
              </a:rPr>
              <a:t>LO1</a:t>
            </a:r>
            <a:r>
              <a:rPr lang="en-US" altLang="en-US" sz="2400">
                <a:solidFill>
                  <a:srgbClr val="00B050"/>
                </a:solidFill>
                <a:latin typeface="Trebuchet MS" pitchFamily="34" charset="0"/>
                <a:cs typeface="Arial" pitchFamily="34" charset="0"/>
              </a:rPr>
              <a:t> 		Understand the chi-squared distribution and the 		F-distribution</a:t>
            </a:r>
          </a:p>
          <a:p>
            <a:pPr marL="719138" indent="-719138" algn="just" eaLnBrk="1" hangingPunct="1">
              <a:buFont typeface="Arial" pitchFamily="34" charset="0"/>
              <a:buNone/>
            </a:pPr>
            <a:r>
              <a:rPr lang="en-US" altLang="en-US" sz="2400" b="1">
                <a:solidFill>
                  <a:srgbClr val="00B050"/>
                </a:solidFill>
                <a:latin typeface="Trebuchet MS" pitchFamily="34" charset="0"/>
                <a:cs typeface="Arial" pitchFamily="34" charset="0"/>
              </a:rPr>
              <a:t>LO2</a:t>
            </a:r>
            <a:r>
              <a:rPr lang="en-US" altLang="en-US" sz="2400">
                <a:solidFill>
                  <a:srgbClr val="00B050"/>
                </a:solidFill>
                <a:latin typeface="Trebuchet MS" pitchFamily="34" charset="0"/>
                <a:cs typeface="Arial" pitchFamily="34" charset="0"/>
              </a:rPr>
              <a:t> 		Identify the sampling distribution of the sample 		variance and derive an interval estimate for the 		population variance</a:t>
            </a:r>
          </a:p>
          <a:p>
            <a:pPr marL="719138" indent="-719138" algn="just" eaLnBrk="1" hangingPunct="1">
              <a:buFont typeface="Arial" pitchFamily="34" charset="0"/>
              <a:buNone/>
            </a:pPr>
            <a:r>
              <a:rPr lang="en-US" altLang="en-US" sz="2400" b="1">
                <a:solidFill>
                  <a:srgbClr val="00B050"/>
                </a:solidFill>
                <a:latin typeface="Trebuchet MS" pitchFamily="34" charset="0"/>
                <a:cs typeface="Arial" pitchFamily="34" charset="0"/>
              </a:rPr>
              <a:t>LO3</a:t>
            </a:r>
            <a:r>
              <a:rPr lang="en-US" altLang="en-US" sz="2400">
                <a:solidFill>
                  <a:srgbClr val="00B050"/>
                </a:solidFill>
                <a:latin typeface="Trebuchet MS" pitchFamily="34" charset="0"/>
                <a:cs typeface="Arial" pitchFamily="34" charset="0"/>
              </a:rPr>
              <a:t> 		Test hypotheses regarding population variance</a:t>
            </a:r>
          </a:p>
          <a:p>
            <a:pPr marL="719138" indent="-719138" algn="just" eaLnBrk="1" hangingPunct="1">
              <a:buFont typeface="Arial" pitchFamily="34" charset="0"/>
              <a:buNone/>
            </a:pPr>
            <a:r>
              <a:rPr lang="en-US" altLang="en-US" sz="2400" b="1">
                <a:solidFill>
                  <a:srgbClr val="00B050"/>
                </a:solidFill>
                <a:latin typeface="Trebuchet MS" pitchFamily="34" charset="0"/>
                <a:cs typeface="Arial" pitchFamily="34" charset="0"/>
              </a:rPr>
              <a:t>LO4</a:t>
            </a:r>
            <a:r>
              <a:rPr lang="en-US" altLang="en-US" sz="2400">
                <a:solidFill>
                  <a:srgbClr val="00B050"/>
                </a:solidFill>
                <a:latin typeface="Trebuchet MS" pitchFamily="34" charset="0"/>
                <a:cs typeface="Arial" pitchFamily="34" charset="0"/>
              </a:rPr>
              <a:t> 		Identify the sampling distribution of the ratio of 	two sample variances and derive an interval 	estimate for the ratio of two population variances</a:t>
            </a:r>
          </a:p>
          <a:p>
            <a:pPr marL="719138" indent="-719138" algn="just" eaLnBrk="1" hangingPunct="1">
              <a:buFont typeface="Arial" pitchFamily="34" charset="0"/>
              <a:buNone/>
            </a:pPr>
            <a:r>
              <a:rPr lang="en-US" altLang="en-US" sz="2400" b="1">
                <a:solidFill>
                  <a:srgbClr val="00B050"/>
                </a:solidFill>
                <a:latin typeface="Trebuchet MS" pitchFamily="34" charset="0"/>
                <a:cs typeface="Arial" pitchFamily="34" charset="0"/>
              </a:rPr>
              <a:t>LO5</a:t>
            </a:r>
            <a:r>
              <a:rPr lang="en-US" altLang="en-US" sz="2400">
                <a:solidFill>
                  <a:srgbClr val="00B050"/>
                </a:solidFill>
                <a:latin typeface="Trebuchet MS" pitchFamily="34" charset="0"/>
                <a:cs typeface="Arial" pitchFamily="34" charset="0"/>
              </a:rPr>
              <a:t> 		Test hypotheses comparing two population 			variances.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a:xfrm>
            <a:off x="323850" y="1068388"/>
            <a:ext cx="8001000" cy="4297362"/>
          </a:xfrm>
        </p:spPr>
        <p:txBody>
          <a:bodyPr/>
          <a:lstStyle/>
          <a:p>
            <a:pPr marL="354013" lvl="1" indent="-354013" eaLnBrk="1" hangingPunct="1">
              <a:buFont typeface="Arial" pitchFamily="34" charset="0"/>
              <a:buNone/>
              <a:defRPr/>
            </a:pPr>
            <a:r>
              <a:rPr lang="en-US" altLang="en-US" sz="2400" b="1" dirty="0">
                <a:solidFill>
                  <a:schemeClr val="accent1"/>
                </a:solidFill>
                <a:latin typeface="Trebuchet MS" pitchFamily="34" charset="0"/>
                <a:cs typeface="Arial" pitchFamily="34" charset="0"/>
              </a:rPr>
              <a:t>Solving manually</a:t>
            </a:r>
          </a:p>
          <a:p>
            <a:pPr marL="0" lvl="1" indent="0" eaLnBrk="1" hangingPunct="1">
              <a:buFont typeface="Arial" pitchFamily="34" charset="0"/>
              <a:buNone/>
              <a:defRPr/>
            </a:pPr>
            <a:r>
              <a:rPr lang="en-US" altLang="en-US" sz="2400" dirty="0">
                <a:latin typeface="Trebuchet MS" pitchFamily="34" charset="0"/>
                <a:cs typeface="Arial" pitchFamily="34" charset="0"/>
              </a:rPr>
              <a:t>5.	</a:t>
            </a:r>
            <a:r>
              <a:rPr lang="en-US" altLang="en-US" sz="2400" dirty="0">
                <a:solidFill>
                  <a:schemeClr val="accent1"/>
                </a:solidFill>
                <a:latin typeface="Trebuchet MS" pitchFamily="34" charset="0"/>
                <a:cs typeface="Arial" pitchFamily="34" charset="0"/>
              </a:rPr>
              <a:t>Value of the test statistic</a:t>
            </a:r>
            <a:r>
              <a:rPr lang="en-US" altLang="en-US" sz="2400" dirty="0">
                <a:latin typeface="Trebuchet MS" pitchFamily="34" charset="0"/>
                <a:cs typeface="Arial" pitchFamily="34" charset="0"/>
              </a:rPr>
              <a:t>:  F = s</a:t>
            </a:r>
            <a:r>
              <a:rPr lang="en-US" altLang="en-US" sz="2400" baseline="-25000" dirty="0">
                <a:latin typeface="Trebuchet MS" pitchFamily="34" charset="0"/>
                <a:cs typeface="Arial" pitchFamily="34" charset="0"/>
              </a:rPr>
              <a:t>1</a:t>
            </a:r>
            <a:r>
              <a:rPr lang="en-US" altLang="en-US" sz="2400" baseline="30000" dirty="0">
                <a:latin typeface="Trebuchet MS" pitchFamily="34" charset="0"/>
                <a:cs typeface="Arial" pitchFamily="34" charset="0"/>
              </a:rPr>
              <a:t>2</a:t>
            </a:r>
            <a:r>
              <a:rPr lang="en-US" altLang="en-US" sz="2400" dirty="0">
                <a:latin typeface="Trebuchet MS" pitchFamily="34" charset="0"/>
                <a:cs typeface="Arial" pitchFamily="34" charset="0"/>
              </a:rPr>
              <a:t>/s</a:t>
            </a:r>
            <a:r>
              <a:rPr lang="en-US" altLang="en-US" sz="2400" baseline="-25000" dirty="0">
                <a:latin typeface="Trebuchet MS" pitchFamily="34" charset="0"/>
                <a:cs typeface="Arial" pitchFamily="34" charset="0"/>
              </a:rPr>
              <a:t>2</a:t>
            </a:r>
            <a:r>
              <a:rPr lang="en-US" altLang="en-US" sz="2400" baseline="30000" dirty="0">
                <a:latin typeface="Trebuchet MS" pitchFamily="34" charset="0"/>
                <a:cs typeface="Arial" pitchFamily="34" charset="0"/>
              </a:rPr>
              <a:t>2 </a:t>
            </a:r>
            <a:r>
              <a:rPr lang="en-US" altLang="en-US" sz="2400" dirty="0">
                <a:latin typeface="Trebuchet MS" pitchFamily="34" charset="0"/>
                <a:cs typeface="Arial" pitchFamily="34" charset="0"/>
              </a:rPr>
              <a:t>= 0.0952</a:t>
            </a:r>
          </a:p>
          <a:p>
            <a:pPr marL="457200" lvl="1" indent="-457200" algn="just">
              <a:buFont typeface="Arial" pitchFamily="34" charset="0"/>
              <a:buAutoNum type="arabicPeriod" startAt="6"/>
              <a:defRPr/>
            </a:pPr>
            <a:r>
              <a:rPr lang="en-US" altLang="en-US" sz="2400" dirty="0">
                <a:latin typeface="Trebuchet MS" pitchFamily="34" charset="0"/>
                <a:cs typeface="Arial" pitchFamily="34" charset="0"/>
              </a:rPr>
              <a:t> </a:t>
            </a:r>
            <a:r>
              <a:rPr lang="en-US" altLang="en-US" sz="2400" dirty="0">
                <a:solidFill>
                  <a:schemeClr val="accent1"/>
                </a:solidFill>
                <a:latin typeface="Trebuchet MS" pitchFamily="34" charset="0"/>
                <a:cs typeface="Arial" pitchFamily="34" charset="0"/>
              </a:rPr>
              <a:t>Conclusion</a:t>
            </a:r>
            <a:r>
              <a:rPr lang="en-US" altLang="en-US" sz="2400" dirty="0">
                <a:latin typeface="Trebuchet MS" pitchFamily="34" charset="0"/>
                <a:cs typeface="Arial" pitchFamily="34" charset="0"/>
              </a:rPr>
              <a:t>: As F = 0.0952 &lt; 0.272, we reject H</a:t>
            </a:r>
            <a:r>
              <a:rPr lang="en-US" altLang="en-US" sz="2400" baseline="-25000" dirty="0">
                <a:latin typeface="Trebuchet MS" pitchFamily="34" charset="0"/>
                <a:cs typeface="Arial" pitchFamily="34" charset="0"/>
              </a:rPr>
              <a:t>o</a:t>
            </a:r>
            <a:r>
              <a:rPr lang="en-US" altLang="en-US" sz="2400" dirty="0">
                <a:latin typeface="Trebuchet MS" pitchFamily="34" charset="0"/>
                <a:cs typeface="Arial" pitchFamily="34" charset="0"/>
              </a:rPr>
              <a:t> in </a:t>
            </a:r>
            <a:r>
              <a:rPr lang="en-US" altLang="en-US" sz="2400" dirty="0" err="1">
                <a:latin typeface="Trebuchet MS" pitchFamily="34" charset="0"/>
                <a:cs typeface="Arial" pitchFamily="34" charset="0"/>
              </a:rPr>
              <a:t>favour</a:t>
            </a:r>
            <a:r>
              <a:rPr lang="en-US" altLang="en-US" sz="2400" dirty="0">
                <a:latin typeface="Trebuchet MS" pitchFamily="34" charset="0"/>
                <a:cs typeface="Arial" pitchFamily="34" charset="0"/>
              </a:rPr>
              <a:t> of the alternative (σ</a:t>
            </a:r>
            <a:r>
              <a:rPr lang="en-US" altLang="en-US" sz="2400" baseline="-25000" dirty="0">
                <a:latin typeface="Trebuchet MS" pitchFamily="34" charset="0"/>
                <a:cs typeface="Arial" pitchFamily="34" charset="0"/>
              </a:rPr>
              <a:t>1</a:t>
            </a:r>
            <a:r>
              <a:rPr lang="en-US" altLang="en-US" sz="2400" baseline="30000" dirty="0">
                <a:latin typeface="Trebuchet MS" pitchFamily="34" charset="0"/>
                <a:cs typeface="Arial" pitchFamily="34" charset="0"/>
              </a:rPr>
              <a:t>2</a:t>
            </a:r>
            <a:r>
              <a:rPr lang="en-US" altLang="en-US" sz="2400" dirty="0">
                <a:latin typeface="Trebuchet MS" pitchFamily="34" charset="0"/>
                <a:cs typeface="Arial" pitchFamily="34" charset="0"/>
              </a:rPr>
              <a:t>/σ</a:t>
            </a:r>
            <a:r>
              <a:rPr lang="en-US" altLang="en-US" sz="2400" baseline="-25000" dirty="0">
                <a:latin typeface="Trebuchet MS" pitchFamily="34" charset="0"/>
                <a:cs typeface="Arial" pitchFamily="34" charset="0"/>
              </a:rPr>
              <a:t>2</a:t>
            </a:r>
            <a:r>
              <a:rPr lang="en-US" altLang="en-US" sz="2400" baseline="30000" dirty="0">
                <a:latin typeface="Trebuchet MS" pitchFamily="34" charset="0"/>
                <a:cs typeface="Arial" pitchFamily="34" charset="0"/>
              </a:rPr>
              <a:t>2</a:t>
            </a:r>
            <a:r>
              <a:rPr lang="en-US" altLang="en-US" sz="2400" dirty="0">
                <a:latin typeface="Trebuchet MS" pitchFamily="34" charset="0"/>
                <a:cs typeface="Arial" pitchFamily="34" charset="0"/>
              </a:rPr>
              <a:t> </a:t>
            </a:r>
            <a:r>
              <a:rPr lang="en-US" altLang="en-US" sz="2400" dirty="0">
                <a:latin typeface="Trebuchet MS" pitchFamily="34" charset="0"/>
                <a:cs typeface="Arial" pitchFamily="34" charset="0"/>
                <a:sym typeface="Symbol"/>
              </a:rPr>
              <a:t></a:t>
            </a:r>
            <a:r>
              <a:rPr lang="en-US" altLang="en-US" sz="2400" dirty="0">
                <a:latin typeface="Trebuchet MS" pitchFamily="34" charset="0"/>
                <a:cs typeface="Arial" pitchFamily="34" charset="0"/>
              </a:rPr>
              <a:t> 1).</a:t>
            </a:r>
          </a:p>
          <a:p>
            <a:pPr marL="0" lvl="1" indent="0">
              <a:buFont typeface="Arial" pitchFamily="34" charset="0"/>
              <a:buNone/>
              <a:defRPr/>
            </a:pPr>
            <a:endParaRPr lang="en-US" altLang="en-US" sz="2400" dirty="0">
              <a:latin typeface="Trebuchet MS" pitchFamily="34" charset="0"/>
              <a:cs typeface="Arial" pitchFamily="34" charset="0"/>
            </a:endParaRPr>
          </a:p>
          <a:p>
            <a:pPr marL="0" lvl="1" indent="0" algn="just">
              <a:buFont typeface="Arial" pitchFamily="34" charset="0"/>
              <a:buNone/>
              <a:defRPr/>
            </a:pPr>
            <a:r>
              <a:rPr lang="en-US" altLang="en-US" sz="2400" dirty="0">
                <a:latin typeface="Trebuchet MS" pitchFamily="34" charset="0"/>
                <a:cs typeface="Arial" pitchFamily="34" charset="0"/>
              </a:rPr>
              <a:t>There is sufficient evidence in the data to conclude at the 5 percent level of significance that the two variances differ.</a:t>
            </a:r>
          </a:p>
        </p:txBody>
      </p:sp>
      <p:sp>
        <p:nvSpPr>
          <p:cNvPr id="5017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633E2ABA-F28A-4B16-8CA7-E1A119A6B6AA}" type="slidenum">
              <a:rPr lang="en-AU" altLang="en-US" sz="1400" b="1" baseline="0" smtClean="0">
                <a:latin typeface="Trebuchet MS" pitchFamily="34" charset="0"/>
                <a:cs typeface="Arial" pitchFamily="34" charset="0"/>
              </a:rPr>
              <a:pPr/>
              <a:t>40</a:t>
            </a:fld>
            <a:endParaRPr lang="en-AU" altLang="en-US" sz="1400" b="1" baseline="0" dirty="0">
              <a:latin typeface="Trebuchet MS" pitchFamily="34" charset="0"/>
              <a:cs typeface="Arial" pitchFamily="34" charset="0"/>
            </a:endParaRPr>
          </a:p>
        </p:txBody>
      </p:sp>
      <p:sp>
        <p:nvSpPr>
          <p:cNvPr id="14" name="Title 1"/>
          <p:cNvSpPr>
            <a:spLocks noGrp="1"/>
          </p:cNvSpPr>
          <p:nvPr>
            <p:ph type="title"/>
          </p:nvPr>
        </p:nvSpPr>
        <p:spPr bwMode="auto">
          <a:xfrm>
            <a:off x="395288" y="365125"/>
            <a:ext cx="8229600" cy="615950"/>
          </a:xfrm>
        </p:spPr>
        <p:txBody>
          <a:bodyPr wrap="square" numCol="1" anchorCtr="0" compatLnSpc="1">
            <a:prstTxWarp prst="textNoShape">
              <a:avLst/>
            </a:prstTxWarp>
          </a:bodyPr>
          <a:lstStyle/>
          <a:p>
            <a:pPr algn="l" eaLnBrk="1" hangingPunct="1">
              <a:defRPr/>
            </a:pPr>
            <a:r>
              <a:rPr altLang="en-US" sz="3200" cap="none">
                <a:solidFill>
                  <a:srgbClr val="EA0088"/>
                </a:solidFill>
                <a:latin typeface="Trebuchet MS" pitchFamily="34" charset="0"/>
                <a:cs typeface="Arial" pitchFamily="34" charset="0"/>
              </a:rPr>
              <a:t>Example 3 - Solution…</a:t>
            </a:r>
            <a:endParaRPr altLang="en-US" sz="3200" i="1" cap="none">
              <a:solidFill>
                <a:srgbClr val="EA0088"/>
              </a:solidFill>
              <a:latin typeface="Trebuchet MS"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250" y="2852738"/>
            <a:ext cx="4664075"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94269ABC-65E2-4442-B712-E2E72DC13E00}" type="slidenum">
              <a:rPr lang="en-AU" altLang="en-US" sz="1400" b="1" baseline="0" smtClean="0">
                <a:latin typeface="Trebuchet MS" pitchFamily="34" charset="0"/>
                <a:cs typeface="Arial" pitchFamily="34" charset="0"/>
              </a:rPr>
              <a:pPr/>
              <a:t>41</a:t>
            </a:fld>
            <a:endParaRPr lang="en-AU" altLang="en-US" sz="1400" b="1" baseline="0" dirty="0">
              <a:latin typeface="Trebuchet MS" pitchFamily="34" charset="0"/>
              <a:cs typeface="Arial" pitchFamily="34" charset="0"/>
            </a:endParaRPr>
          </a:p>
        </p:txBody>
      </p:sp>
      <p:sp>
        <p:nvSpPr>
          <p:cNvPr id="5" name="Rectangle 2"/>
          <p:cNvSpPr txBox="1">
            <a:spLocks noChangeArrowheads="1"/>
          </p:cNvSpPr>
          <p:nvPr/>
        </p:nvSpPr>
        <p:spPr bwMode="auto">
          <a:xfrm>
            <a:off x="488950" y="1204913"/>
            <a:ext cx="8115300" cy="1136650"/>
          </a:xfrm>
          <a:prstGeom prst="rect">
            <a:avLst/>
          </a:prstGeom>
          <a:noFill/>
          <a:ln>
            <a:noFill/>
          </a:ln>
          <a:extLst/>
        </p:spPr>
        <p:txBody>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54013" lvl="1" indent="-354013" eaLnBrk="1" hangingPunct="1">
              <a:buFont typeface="Arial" pitchFamily="34" charset="0"/>
              <a:buNone/>
              <a:defRPr/>
            </a:pPr>
            <a:r>
              <a:rPr lang="en-US" altLang="en-US" sz="2400" b="1" baseline="0" dirty="0">
                <a:solidFill>
                  <a:schemeClr val="accent1"/>
                </a:solidFill>
                <a:latin typeface="Trebuchet MS" pitchFamily="34" charset="0"/>
                <a:cs typeface="Arial" pitchFamily="34" charset="0"/>
              </a:rPr>
              <a:t>Using Excel (Data Analysis)</a:t>
            </a:r>
          </a:p>
          <a:p>
            <a:pPr marL="0" lvl="1" indent="0" algn="just" eaLnBrk="1" hangingPunct="1">
              <a:buFont typeface="Arial" pitchFamily="34" charset="0"/>
              <a:buNone/>
              <a:defRPr/>
            </a:pPr>
            <a:r>
              <a:rPr lang="en-AU" sz="2200" baseline="0" dirty="0">
                <a:latin typeface="Trebuchet MS" panose="020B0603020202020204" pitchFamily="34" charset="0"/>
                <a:cs typeface="Arial" panose="020B0604020202020204" pitchFamily="34" charset="0"/>
              </a:rPr>
              <a:t>In the </a:t>
            </a:r>
            <a:r>
              <a:rPr lang="en-AU" sz="2200" i="1" baseline="0" dirty="0">
                <a:latin typeface="Trebuchet MS" panose="020B0603020202020204" pitchFamily="34" charset="0"/>
                <a:cs typeface="Arial" panose="020B0604020202020204" pitchFamily="34" charset="0"/>
              </a:rPr>
              <a:t>F-Test Two Sample for Variances  </a:t>
            </a:r>
            <a:r>
              <a:rPr lang="en-AU" sz="2200" baseline="0" dirty="0">
                <a:latin typeface="Trebuchet MS" panose="020B0603020202020204" pitchFamily="34" charset="0"/>
                <a:cs typeface="Arial" panose="020B0604020202020204" pitchFamily="34" charset="0"/>
              </a:rPr>
              <a:t>dialogue box (shown below), in </a:t>
            </a:r>
            <a:r>
              <a:rPr lang="en-AU" sz="2200" b="1" baseline="0" dirty="0">
                <a:latin typeface="Trebuchet MS" panose="020B0603020202020204" pitchFamily="34" charset="0"/>
                <a:cs typeface="Arial" panose="020B0604020202020204" pitchFamily="34" charset="0"/>
              </a:rPr>
              <a:t>Data Analysis</a:t>
            </a:r>
            <a:r>
              <a:rPr lang="en-AU" sz="2200" baseline="0" dirty="0">
                <a:latin typeface="Trebuchet MS" panose="020B0603020202020204" pitchFamily="34" charset="0"/>
                <a:cs typeface="Arial" panose="020B0604020202020204" pitchFamily="34" charset="0"/>
              </a:rPr>
              <a:t>, enter the input and the output is presented in the next slide.</a:t>
            </a:r>
          </a:p>
          <a:p>
            <a:pPr marL="354013" lvl="1" indent="-354013" eaLnBrk="1" hangingPunct="1">
              <a:buFont typeface="Arial" pitchFamily="34" charset="0"/>
              <a:buNone/>
              <a:defRPr/>
            </a:pPr>
            <a:br>
              <a:rPr lang="en-US" altLang="en-US" sz="2400" baseline="0" dirty="0">
                <a:latin typeface="Trebuchet MS" pitchFamily="34" charset="0"/>
                <a:cs typeface="Arial" pitchFamily="34" charset="0"/>
              </a:rPr>
            </a:br>
            <a:endParaRPr lang="en-US" altLang="en-US" sz="2400" baseline="0" dirty="0">
              <a:latin typeface="Trebuchet MS" pitchFamily="34" charset="0"/>
              <a:cs typeface="Arial" pitchFamily="34" charset="0"/>
            </a:endParaRPr>
          </a:p>
        </p:txBody>
      </p:sp>
      <p:sp>
        <p:nvSpPr>
          <p:cNvPr id="51205" name="Title 1"/>
          <p:cNvSpPr>
            <a:spLocks noGrp="1"/>
          </p:cNvSpPr>
          <p:nvPr>
            <p:ph type="title"/>
          </p:nvPr>
        </p:nvSpPr>
        <p:spPr bwMode="auto">
          <a:xfrm>
            <a:off x="395288" y="365125"/>
            <a:ext cx="8229600" cy="615950"/>
          </a:xfrm>
        </p:spPr>
        <p:txBody>
          <a:bodyPr wrap="square" numCol="1" anchorCtr="0" compatLnSpc="1">
            <a:prstTxWarp prst="textNoShape">
              <a:avLst/>
            </a:prstTxWarp>
          </a:bodyPr>
          <a:lstStyle/>
          <a:p>
            <a:pPr algn="l" eaLnBrk="1" hangingPunct="1"/>
            <a:r>
              <a:rPr altLang="en-US" sz="3200" cap="none">
                <a:solidFill>
                  <a:srgbClr val="EA0088"/>
                </a:solidFill>
                <a:latin typeface="Trebuchet MS" pitchFamily="34" charset="0"/>
                <a:cs typeface="Arial" pitchFamily="34" charset="0"/>
              </a:rPr>
              <a:t>Example 3 - Solution…</a:t>
            </a:r>
            <a:endParaRPr altLang="en-US" sz="3200" i="1" cap="none">
              <a:solidFill>
                <a:srgbClr val="EA0088"/>
              </a:solidFill>
              <a:latin typeface="Trebuchet MS" pitchFamily="34" charset="0"/>
              <a:cs typeface="Arial" pitchFamily="34"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bwMode="auto">
          <a:xfrm>
            <a:off x="395288" y="365125"/>
            <a:ext cx="8229600" cy="615950"/>
          </a:xfrm>
        </p:spPr>
        <p:txBody>
          <a:bodyPr wrap="square" numCol="1" anchorCtr="0" compatLnSpc="1">
            <a:prstTxWarp prst="textNoShape">
              <a:avLst/>
            </a:prstTxWarp>
          </a:bodyPr>
          <a:lstStyle/>
          <a:p>
            <a:pPr algn="l" eaLnBrk="1" hangingPunct="1"/>
            <a:r>
              <a:rPr altLang="en-US" sz="3200" cap="none">
                <a:solidFill>
                  <a:srgbClr val="EA0088"/>
                </a:solidFill>
                <a:latin typeface="Trebuchet MS" pitchFamily="34" charset="0"/>
                <a:cs typeface="Arial" pitchFamily="34" charset="0"/>
              </a:rPr>
              <a:t>Example 3 - Solution…</a:t>
            </a:r>
            <a:endParaRPr altLang="en-US" sz="3200" i="1" cap="none">
              <a:solidFill>
                <a:srgbClr val="EA0088"/>
              </a:solidFill>
              <a:latin typeface="Trebuchet MS" pitchFamily="34" charset="0"/>
              <a:cs typeface="Arial" pitchFamily="34" charset="0"/>
            </a:endParaRPr>
          </a:p>
        </p:txBody>
      </p:sp>
      <p:sp>
        <p:nvSpPr>
          <p:cNvPr id="5222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32864EC1-0025-48C1-A55A-D994224A571B}" type="slidenum">
              <a:rPr lang="en-AU" altLang="en-US" sz="1400" b="1" baseline="0" smtClean="0">
                <a:latin typeface="Trebuchet MS" pitchFamily="34" charset="0"/>
                <a:cs typeface="Arial" pitchFamily="34" charset="0"/>
              </a:rPr>
              <a:pPr/>
              <a:t>42</a:t>
            </a:fld>
            <a:endParaRPr lang="en-AU" altLang="en-US" sz="1400" b="1" baseline="0" dirty="0">
              <a:latin typeface="Trebuchet MS" pitchFamily="34" charset="0"/>
              <a:cs typeface="Arial" pitchFamily="34" charset="0"/>
            </a:endParaRPr>
          </a:p>
        </p:txBody>
      </p:sp>
      <p:sp>
        <p:nvSpPr>
          <p:cNvPr id="5" name="Rectangle 2"/>
          <p:cNvSpPr txBox="1">
            <a:spLocks noChangeArrowheads="1"/>
          </p:cNvSpPr>
          <p:nvPr/>
        </p:nvSpPr>
        <p:spPr bwMode="auto">
          <a:xfrm>
            <a:off x="488950" y="1204913"/>
            <a:ext cx="6675438" cy="1136650"/>
          </a:xfrm>
          <a:prstGeom prst="rect">
            <a:avLst/>
          </a:prstGeom>
          <a:noFill/>
          <a:ln>
            <a:noFill/>
          </a:ln>
          <a:extLst/>
        </p:spPr>
        <p:txBody>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54013" lvl="1" indent="-354013" eaLnBrk="1" hangingPunct="1">
              <a:buFont typeface="Arial" pitchFamily="34" charset="0"/>
              <a:buNone/>
              <a:defRPr/>
            </a:pPr>
            <a:r>
              <a:rPr lang="en-US" altLang="en-US" sz="2400" b="1" baseline="0" dirty="0">
                <a:solidFill>
                  <a:schemeClr val="accent1"/>
                </a:solidFill>
                <a:latin typeface="Trebuchet MS" pitchFamily="34" charset="0"/>
                <a:cs typeface="Arial" pitchFamily="34" charset="0"/>
              </a:rPr>
              <a:t>Using Excel (Data Analysis)</a:t>
            </a:r>
          </a:p>
          <a:p>
            <a:pPr marL="0" lvl="1" indent="0" algn="just" eaLnBrk="1" hangingPunct="1">
              <a:buFont typeface="Arial" pitchFamily="34" charset="0"/>
              <a:buNone/>
              <a:defRPr/>
            </a:pPr>
            <a:r>
              <a:rPr lang="en-AU" sz="2200" baseline="0" dirty="0">
                <a:latin typeface="Trebuchet MS" panose="020B0603020202020204" pitchFamily="34" charset="0"/>
                <a:cs typeface="Arial" panose="020B0604020202020204" pitchFamily="34" charset="0"/>
              </a:rPr>
              <a:t>The Excel output is presented below.</a:t>
            </a:r>
          </a:p>
          <a:p>
            <a:pPr marL="354013" lvl="1" indent="-354013" eaLnBrk="1" hangingPunct="1">
              <a:buFont typeface="Arial" pitchFamily="34" charset="0"/>
              <a:buNone/>
              <a:defRPr/>
            </a:pPr>
            <a:br>
              <a:rPr lang="en-US" altLang="en-US" sz="2200" baseline="0" dirty="0">
                <a:latin typeface="Trebuchet MS" pitchFamily="34" charset="0"/>
                <a:cs typeface="Arial" pitchFamily="34" charset="0"/>
              </a:rPr>
            </a:br>
            <a:endParaRPr lang="en-US" altLang="en-US" sz="2200" baseline="0" dirty="0">
              <a:latin typeface="Trebuchet MS" pitchFamily="34" charset="0"/>
              <a:cs typeface="Arial" pitchFamily="34" charset="0"/>
            </a:endParaRPr>
          </a:p>
        </p:txBody>
      </p:sp>
      <p:sp>
        <p:nvSpPr>
          <p:cNvPr id="9" name="Content Placeholder 1"/>
          <p:cNvSpPr txBox="1">
            <a:spLocks/>
          </p:cNvSpPr>
          <p:nvPr/>
        </p:nvSpPr>
        <p:spPr bwMode="auto">
          <a:xfrm>
            <a:off x="5692775" y="2341563"/>
            <a:ext cx="3327400" cy="1797050"/>
          </a:xfrm>
          <a:prstGeom prst="rect">
            <a:avLst/>
          </a:prstGeom>
          <a:noFill/>
          <a:ln>
            <a:noFill/>
          </a:ln>
          <a:extLst/>
        </p:spPr>
        <p:txBody>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lgn="just">
              <a:buFont typeface="Arial" pitchFamily="34" charset="0"/>
              <a:buNone/>
              <a:defRPr/>
            </a:pPr>
            <a:r>
              <a:rPr lang="en-US" altLang="en-US" sz="2200" baseline="0" dirty="0">
                <a:solidFill>
                  <a:schemeClr val="tx1">
                    <a:lumMod val="75000"/>
                    <a:lumOff val="25000"/>
                  </a:schemeClr>
                </a:solidFill>
                <a:latin typeface="Trebuchet MS" pitchFamily="34" charset="0"/>
                <a:cs typeface="Arial" pitchFamily="34" charset="0"/>
              </a:rPr>
              <a:t>Conclusion</a:t>
            </a:r>
            <a:r>
              <a:rPr lang="en-US" altLang="en-US" sz="2200" baseline="0" dirty="0">
                <a:latin typeface="Trebuchet MS" pitchFamily="34" charset="0"/>
                <a:cs typeface="Arial" pitchFamily="34" charset="0"/>
              </a:rPr>
              <a:t>: As p-value = 2</a:t>
            </a:r>
            <a:r>
              <a:rPr lang="en-US" altLang="en-US" sz="2200" baseline="0" dirty="0">
                <a:latin typeface="Trebuchet MS" pitchFamily="34" charset="0"/>
                <a:cs typeface="Arial" pitchFamily="34" charset="0"/>
                <a:sym typeface="Symbol"/>
              </a:rPr>
              <a:t> </a:t>
            </a:r>
            <a:r>
              <a:rPr lang="en-US" altLang="en-US" sz="2200" baseline="0" dirty="0">
                <a:latin typeface="Trebuchet MS" pitchFamily="34" charset="0"/>
                <a:cs typeface="Arial" pitchFamily="34" charset="0"/>
              </a:rPr>
              <a:t>0.0005 = 0.001 &lt; 0.05 = </a:t>
            </a:r>
            <a:r>
              <a:rPr lang="en-US" altLang="en-US" sz="2200" baseline="0" dirty="0">
                <a:latin typeface="Trebuchet MS" pitchFamily="34" charset="0"/>
                <a:cs typeface="Arial" pitchFamily="34" charset="0"/>
                <a:sym typeface="Symbol"/>
              </a:rPr>
              <a:t></a:t>
            </a:r>
            <a:r>
              <a:rPr lang="en-US" altLang="en-US" sz="2200" baseline="0" dirty="0">
                <a:latin typeface="Trebuchet MS" pitchFamily="34" charset="0"/>
                <a:cs typeface="Arial" pitchFamily="34" charset="0"/>
              </a:rPr>
              <a:t>, we reject H</a:t>
            </a:r>
            <a:r>
              <a:rPr lang="en-US" altLang="en-US" sz="2200" dirty="0">
                <a:latin typeface="Trebuchet MS" pitchFamily="34" charset="0"/>
                <a:cs typeface="Arial" pitchFamily="34" charset="0"/>
              </a:rPr>
              <a:t>o</a:t>
            </a:r>
            <a:r>
              <a:rPr lang="en-US" altLang="en-US" sz="2200" baseline="0" dirty="0">
                <a:latin typeface="Trebuchet MS" pitchFamily="34" charset="0"/>
                <a:cs typeface="Arial" pitchFamily="34" charset="0"/>
              </a:rPr>
              <a:t> in </a:t>
            </a:r>
            <a:r>
              <a:rPr lang="en-US" altLang="en-US" sz="2200" baseline="0" dirty="0" err="1">
                <a:latin typeface="Trebuchet MS" pitchFamily="34" charset="0"/>
                <a:cs typeface="Arial" pitchFamily="34" charset="0"/>
              </a:rPr>
              <a:t>favour</a:t>
            </a:r>
            <a:r>
              <a:rPr lang="en-US" altLang="en-US" sz="2200" baseline="0" dirty="0">
                <a:latin typeface="Trebuchet MS" pitchFamily="34" charset="0"/>
                <a:cs typeface="Arial" pitchFamily="34" charset="0"/>
              </a:rPr>
              <a:t> of the alternative (σ</a:t>
            </a:r>
            <a:r>
              <a:rPr lang="en-US" altLang="en-US" sz="2200" dirty="0">
                <a:latin typeface="Trebuchet MS" pitchFamily="34" charset="0"/>
                <a:cs typeface="Arial" pitchFamily="34" charset="0"/>
              </a:rPr>
              <a:t>1</a:t>
            </a:r>
            <a:r>
              <a:rPr lang="en-US" altLang="en-US" sz="2200" baseline="30000" dirty="0">
                <a:latin typeface="Trebuchet MS" pitchFamily="34" charset="0"/>
                <a:cs typeface="Arial" pitchFamily="34" charset="0"/>
              </a:rPr>
              <a:t>2</a:t>
            </a:r>
            <a:r>
              <a:rPr lang="en-US" altLang="en-US" sz="2200" baseline="0" dirty="0">
                <a:latin typeface="Trebuchet MS" pitchFamily="34" charset="0"/>
                <a:cs typeface="Arial" pitchFamily="34" charset="0"/>
              </a:rPr>
              <a:t>/σ</a:t>
            </a:r>
            <a:r>
              <a:rPr lang="en-US" altLang="en-US" sz="2200" dirty="0">
                <a:latin typeface="Trebuchet MS" pitchFamily="34" charset="0"/>
                <a:cs typeface="Arial" pitchFamily="34" charset="0"/>
              </a:rPr>
              <a:t>2</a:t>
            </a:r>
            <a:r>
              <a:rPr lang="en-US" altLang="en-US" sz="2200" baseline="30000" dirty="0">
                <a:latin typeface="Trebuchet MS" pitchFamily="34" charset="0"/>
                <a:cs typeface="Arial" pitchFamily="34" charset="0"/>
              </a:rPr>
              <a:t>2</a:t>
            </a:r>
            <a:r>
              <a:rPr lang="en-US" altLang="en-US" sz="2200" baseline="0" dirty="0">
                <a:latin typeface="Trebuchet MS" pitchFamily="34" charset="0"/>
                <a:cs typeface="Arial" pitchFamily="34" charset="0"/>
              </a:rPr>
              <a:t> </a:t>
            </a:r>
            <a:r>
              <a:rPr lang="en-US" altLang="en-US" sz="2200" baseline="0" dirty="0">
                <a:latin typeface="Trebuchet MS" pitchFamily="34" charset="0"/>
                <a:cs typeface="Arial" pitchFamily="34" charset="0"/>
                <a:sym typeface="Symbol"/>
              </a:rPr>
              <a:t></a:t>
            </a:r>
            <a:r>
              <a:rPr lang="en-US" altLang="en-US" sz="2200" baseline="0" dirty="0">
                <a:latin typeface="Trebuchet MS" pitchFamily="34" charset="0"/>
                <a:cs typeface="Arial" pitchFamily="34" charset="0"/>
              </a:rPr>
              <a:t> 1).</a:t>
            </a:r>
          </a:p>
          <a:p>
            <a:pPr marL="0" lvl="1" indent="0">
              <a:buFont typeface="Arial" pitchFamily="34" charset="0"/>
              <a:buNone/>
              <a:defRPr/>
            </a:pPr>
            <a:endParaRPr lang="en-US" altLang="en-US" sz="2200" baseline="0" dirty="0">
              <a:latin typeface="Trebuchet MS" pitchFamily="34" charset="0"/>
              <a:cs typeface="Arial" pitchFamily="34" charset="0"/>
            </a:endParaRPr>
          </a:p>
        </p:txBody>
      </p:sp>
      <p:sp>
        <p:nvSpPr>
          <p:cNvPr id="3" name="Rectangle 2"/>
          <p:cNvSpPr/>
          <p:nvPr/>
        </p:nvSpPr>
        <p:spPr>
          <a:xfrm>
            <a:off x="854075" y="4724400"/>
            <a:ext cx="7605713" cy="1201738"/>
          </a:xfrm>
          <a:prstGeom prst="rect">
            <a:avLst/>
          </a:prstGeom>
        </p:spPr>
        <p:txBody>
          <a:bodyPr>
            <a:spAutoFit/>
          </a:bodyPr>
          <a:lstStyle/>
          <a:p>
            <a:pPr marL="0" lvl="1" algn="ctr">
              <a:buFont typeface="Arial" pitchFamily="34" charset="0"/>
              <a:buNone/>
              <a:defRPr/>
            </a:pPr>
            <a:r>
              <a:rPr lang="en-US" altLang="en-US" i="1" baseline="0" dirty="0">
                <a:solidFill>
                  <a:schemeClr val="tx1">
                    <a:lumMod val="75000"/>
                    <a:lumOff val="25000"/>
                  </a:schemeClr>
                </a:solidFill>
                <a:latin typeface="Trebuchet MS" pitchFamily="34" charset="0"/>
                <a:cs typeface="Arial" pitchFamily="34" charset="0"/>
              </a:rPr>
              <a:t>There is sufficient evidence in the data to conclude at the 5 percent level of significance that the two variances differ.</a:t>
            </a:r>
            <a:endParaRPr lang="en-AU" i="1" baseline="0" dirty="0">
              <a:solidFill>
                <a:schemeClr val="tx1">
                  <a:lumMod val="75000"/>
                  <a:lumOff val="25000"/>
                </a:schemeClr>
              </a:solidFill>
              <a:latin typeface="Times" pitchFamily="2" charset="0"/>
            </a:endParaRPr>
          </a:p>
        </p:txBody>
      </p:sp>
      <p:pic>
        <p:nvPicPr>
          <p:cNvPr id="522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103438"/>
            <a:ext cx="475297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32864EC1-0025-48C1-A55A-D994224A571B}" type="slidenum">
              <a:rPr lang="en-AU" altLang="en-US" sz="1400" b="1" baseline="0" smtClean="0">
                <a:latin typeface="Trebuchet MS" pitchFamily="34" charset="0"/>
                <a:cs typeface="Arial" pitchFamily="34" charset="0"/>
              </a:rPr>
              <a:pPr/>
              <a:t>43</a:t>
            </a:fld>
            <a:endParaRPr lang="en-AU" altLang="en-US" sz="1400" b="1" baseline="0" dirty="0">
              <a:latin typeface="Trebuchet MS" pitchFamily="34" charset="0"/>
              <a:cs typeface="Arial" pitchFamily="34" charset="0"/>
            </a:endParaRPr>
          </a:p>
        </p:txBody>
      </p:sp>
      <p:sp>
        <p:nvSpPr>
          <p:cNvPr id="10" name="Rectangle 2"/>
          <p:cNvSpPr>
            <a:spLocks noGrp="1" noChangeArrowheads="1"/>
          </p:cNvSpPr>
          <p:nvPr>
            <p:ph type="title"/>
          </p:nvPr>
        </p:nvSpPr>
        <p:spPr>
          <a:xfrm>
            <a:off x="395536" y="365125"/>
            <a:ext cx="8532812" cy="792163"/>
          </a:xfrm>
        </p:spPr>
        <p:txBody>
          <a:bodyPr/>
          <a:lstStyle/>
          <a:p>
            <a:pPr algn="l" eaLnBrk="1" hangingPunct="1">
              <a:defRPr/>
            </a:pPr>
            <a:r>
              <a:rPr lang="en-AU" altLang="en-US" sz="3200" cap="none" dirty="0">
                <a:solidFill>
                  <a:srgbClr val="EA0088"/>
                </a:solidFill>
                <a:latin typeface="Trebuchet MS" panose="020B0603020202020204" pitchFamily="34" charset="0"/>
              </a:rPr>
              <a:t>Summary of techniques – Inference about population variances</a:t>
            </a:r>
            <a:endParaRPr altLang="en-US" sz="3200" cap="none" dirty="0">
              <a:solidFill>
                <a:srgbClr val="EA0088"/>
              </a:solidFill>
              <a:latin typeface="Trebuchet MS" panose="020B0603020202020204"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340768"/>
            <a:ext cx="7979430" cy="4455334"/>
          </a:xfrm>
          <a:prstGeom prst="rect">
            <a:avLst/>
          </a:prstGeom>
        </p:spPr>
      </p:pic>
    </p:spTree>
    <p:extLst>
      <p:ext uri="{BB962C8B-B14F-4D97-AF65-F5344CB8AC3E}">
        <p14:creationId xmlns:p14="http://schemas.microsoft.com/office/powerpoint/2010/main" val="8661926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bwMode="auto">
          <a:xfrm>
            <a:off x="684213" y="549275"/>
            <a:ext cx="7772400" cy="661988"/>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Introduction</a:t>
            </a:r>
          </a:p>
        </p:txBody>
      </p:sp>
      <p:sp>
        <p:nvSpPr>
          <p:cNvPr id="28676" name="Rectangle 5"/>
          <p:cNvSpPr>
            <a:spLocks noGrp="1" noChangeArrowheads="1"/>
          </p:cNvSpPr>
          <p:nvPr>
            <p:ph idx="1"/>
          </p:nvPr>
        </p:nvSpPr>
        <p:spPr>
          <a:xfrm>
            <a:off x="755650" y="1412875"/>
            <a:ext cx="7920038" cy="4114800"/>
          </a:xfrm>
        </p:spPr>
        <p:txBody>
          <a:bodyPr/>
          <a:lstStyle/>
          <a:p>
            <a:pPr marL="0" indent="0" algn="just" eaLnBrk="1" hangingPunct="1">
              <a:buFontTx/>
              <a:buNone/>
              <a:defRPr/>
            </a:pPr>
            <a:r>
              <a:rPr lang="en-US" altLang="en-US" sz="2300" dirty="0">
                <a:latin typeface="Trebuchet MS" pitchFamily="34" charset="0"/>
              </a:rPr>
              <a:t>In this chapter we make inferences about population variance (s) by </a:t>
            </a:r>
            <a:r>
              <a:rPr lang="en-US" altLang="en-US" sz="2300" dirty="0" err="1">
                <a:latin typeface="Trebuchet MS" pitchFamily="34" charset="0"/>
              </a:rPr>
              <a:t>utilising</a:t>
            </a:r>
            <a:r>
              <a:rPr lang="en-US" altLang="en-US" sz="2300" dirty="0">
                <a:latin typeface="Trebuchet MS" pitchFamily="34" charset="0"/>
              </a:rPr>
              <a:t> the approach developed previously for making statistical inference about population parameters such as population mean μ and population proportion </a:t>
            </a:r>
            <a:r>
              <a:rPr lang="en-US" altLang="en-US" sz="2300" i="1" dirty="0">
                <a:latin typeface="Trebuchet MS" pitchFamily="34" charset="0"/>
              </a:rPr>
              <a:t>p</a:t>
            </a:r>
            <a:r>
              <a:rPr lang="en-US" altLang="en-US" sz="2300" dirty="0">
                <a:latin typeface="Trebuchet MS" pitchFamily="34" charset="0"/>
              </a:rPr>
              <a:t>.</a:t>
            </a:r>
          </a:p>
          <a:p>
            <a:pPr marL="0" indent="0" algn="just" eaLnBrk="1" hangingPunct="1">
              <a:buFontTx/>
              <a:buNone/>
              <a:defRPr/>
            </a:pPr>
            <a:endParaRPr lang="en-US" altLang="en-US" sz="2300" dirty="0">
              <a:latin typeface="Trebuchet MS" pitchFamily="34" charset="0"/>
            </a:endParaRPr>
          </a:p>
          <a:p>
            <a:pPr marL="0" indent="0" algn="just" eaLnBrk="1" hangingPunct="1">
              <a:spcAft>
                <a:spcPts val="600"/>
              </a:spcAft>
              <a:buFontTx/>
              <a:buNone/>
              <a:defRPr/>
            </a:pPr>
            <a:r>
              <a:rPr lang="en-US" altLang="en-US" sz="2300" dirty="0">
                <a:latin typeface="Trebuchet MS" pitchFamily="34" charset="0"/>
              </a:rPr>
              <a:t>As before, this can be achieved in 3 steps:</a:t>
            </a:r>
          </a:p>
          <a:p>
            <a:pPr marL="979488" indent="-979488" eaLnBrk="1" hangingPunct="1">
              <a:buFontTx/>
              <a:buNone/>
              <a:tabLst>
                <a:tab pos="979488" algn="l"/>
              </a:tabLst>
              <a:defRPr/>
            </a:pPr>
            <a:r>
              <a:rPr lang="en-US" altLang="en-US" sz="2300" dirty="0">
                <a:latin typeface="Trebuchet MS" pitchFamily="34" charset="0"/>
              </a:rPr>
              <a:t>Step 1:	Identify the parameter to be estimated or tested.</a:t>
            </a:r>
          </a:p>
          <a:p>
            <a:pPr marL="979488" indent="-979488" eaLnBrk="1" hangingPunct="1">
              <a:buFontTx/>
              <a:buNone/>
              <a:tabLst>
                <a:tab pos="979488" algn="l"/>
              </a:tabLst>
              <a:defRPr/>
            </a:pPr>
            <a:r>
              <a:rPr lang="en-US" altLang="en-US" sz="2300" dirty="0">
                <a:latin typeface="Trebuchet MS" pitchFamily="34" charset="0"/>
              </a:rPr>
              <a:t>Step 2:	Specify the parameter’s estimator and its sampling distribution.</a:t>
            </a:r>
          </a:p>
          <a:p>
            <a:pPr marL="979488" indent="-979488" eaLnBrk="1" hangingPunct="1">
              <a:buFontTx/>
              <a:buNone/>
              <a:tabLst>
                <a:tab pos="979488" algn="l"/>
              </a:tabLst>
              <a:defRPr/>
            </a:pPr>
            <a:r>
              <a:rPr lang="en-US" altLang="en-US" sz="2300" dirty="0">
                <a:latin typeface="Trebuchet MS" pitchFamily="34" charset="0"/>
              </a:rPr>
              <a:t>Step 3:	Construct an interval estimator or perform a test.</a:t>
            </a:r>
          </a:p>
        </p:txBody>
      </p:sp>
      <p:sp>
        <p:nvSpPr>
          <p:cNvPr id="2765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81F1977D-DF24-48B9-A929-893D0C946308}" type="slidenum">
              <a:rPr lang="en-AU" altLang="en-US" sz="1400" b="1" baseline="0" smtClean="0">
                <a:latin typeface="Trebuchet MS" pitchFamily="34" charset="0"/>
                <a:cs typeface="Arial" pitchFamily="34" charset="0"/>
              </a:rPr>
              <a:pPr/>
              <a:t>5</a:t>
            </a:fld>
            <a:endParaRPr lang="en-AU" altLang="en-US" sz="1400" b="1" baseline="0" dirty="0">
              <a:latin typeface="Trebuchet MS"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a:xfrm>
            <a:off x="760413" y="1308100"/>
            <a:ext cx="7699375" cy="3200400"/>
          </a:xfrm>
        </p:spPr>
        <p:txBody>
          <a:bodyPr/>
          <a:lstStyle/>
          <a:p>
            <a:pPr marL="0" indent="0" algn="just" eaLnBrk="1" hangingPunct="1">
              <a:spcAft>
                <a:spcPts val="1200"/>
              </a:spcAft>
              <a:buFont typeface="Arial" pitchFamily="34" charset="0"/>
              <a:buNone/>
            </a:pPr>
            <a:r>
              <a:rPr lang="en-US" altLang="en-US" sz="2400">
                <a:solidFill>
                  <a:srgbClr val="00B050"/>
                </a:solidFill>
                <a:latin typeface="Trebuchet MS" pitchFamily="34" charset="0"/>
                <a:cs typeface="Arial" pitchFamily="34" charset="0"/>
              </a:rPr>
              <a:t>For a single population, to draw inferences about variability, the parameter of interest is the population variance σ</a:t>
            </a:r>
            <a:r>
              <a:rPr lang="en-US" altLang="en-US" sz="2400" baseline="30000">
                <a:solidFill>
                  <a:srgbClr val="00B050"/>
                </a:solidFill>
                <a:latin typeface="Trebuchet MS" pitchFamily="34" charset="0"/>
                <a:cs typeface="Arial" pitchFamily="34" charset="0"/>
              </a:rPr>
              <a:t>2</a:t>
            </a:r>
            <a:r>
              <a:rPr lang="en-US" altLang="en-US" sz="2400">
                <a:solidFill>
                  <a:srgbClr val="00B050"/>
                </a:solidFill>
                <a:latin typeface="Trebuchet MS" pitchFamily="34" charset="0"/>
                <a:cs typeface="Arial" pitchFamily="34" charset="0"/>
              </a:rPr>
              <a:t>.</a:t>
            </a:r>
          </a:p>
          <a:p>
            <a:pPr marL="0" indent="0" algn="just" eaLnBrk="1" hangingPunct="1">
              <a:spcAft>
                <a:spcPts val="1200"/>
              </a:spcAft>
              <a:buFont typeface="Arial" pitchFamily="34" charset="0"/>
              <a:buNone/>
            </a:pPr>
            <a:r>
              <a:rPr lang="en-US" altLang="en-US" sz="2400">
                <a:solidFill>
                  <a:srgbClr val="0070C0"/>
                </a:solidFill>
                <a:latin typeface="Trebuchet MS" pitchFamily="34" charset="0"/>
                <a:cs typeface="Arial" pitchFamily="34" charset="0"/>
              </a:rPr>
              <a:t>To compare the variability of two populations, the parameter of interest is the ratio of the two variances σ</a:t>
            </a:r>
            <a:r>
              <a:rPr lang="en-US" altLang="en-US" sz="2400" baseline="-25000">
                <a:solidFill>
                  <a:srgbClr val="0070C0"/>
                </a:solidFill>
                <a:latin typeface="Trebuchet MS" pitchFamily="34" charset="0"/>
                <a:cs typeface="Arial" pitchFamily="34" charset="0"/>
              </a:rPr>
              <a:t>1</a:t>
            </a:r>
            <a:r>
              <a:rPr lang="en-US" altLang="en-US" sz="2400" baseline="30000">
                <a:solidFill>
                  <a:srgbClr val="0070C0"/>
                </a:solidFill>
                <a:latin typeface="Trebuchet MS" pitchFamily="34" charset="0"/>
                <a:cs typeface="Arial" pitchFamily="34" charset="0"/>
              </a:rPr>
              <a:t>2</a:t>
            </a:r>
            <a:r>
              <a:rPr lang="en-US" altLang="en-US" sz="2400">
                <a:solidFill>
                  <a:srgbClr val="0070C0"/>
                </a:solidFill>
                <a:latin typeface="Trebuchet MS" pitchFamily="34" charset="0"/>
                <a:cs typeface="Arial" pitchFamily="34" charset="0"/>
              </a:rPr>
              <a:t>/σ</a:t>
            </a:r>
            <a:r>
              <a:rPr lang="en-US" altLang="en-US" sz="2400" baseline="-25000">
                <a:solidFill>
                  <a:srgbClr val="0070C0"/>
                </a:solidFill>
                <a:latin typeface="Trebuchet MS" pitchFamily="34" charset="0"/>
                <a:cs typeface="Arial" pitchFamily="34" charset="0"/>
              </a:rPr>
              <a:t>2</a:t>
            </a:r>
            <a:r>
              <a:rPr lang="en-US" altLang="en-US" sz="2400" baseline="30000">
                <a:solidFill>
                  <a:srgbClr val="0070C0"/>
                </a:solidFill>
                <a:latin typeface="Trebuchet MS" pitchFamily="34" charset="0"/>
                <a:cs typeface="Arial" pitchFamily="34" charset="0"/>
              </a:rPr>
              <a:t>2</a:t>
            </a:r>
            <a:r>
              <a:rPr lang="en-US" altLang="en-US" sz="2400">
                <a:solidFill>
                  <a:srgbClr val="0070C0"/>
                </a:solidFill>
                <a:latin typeface="Trebuchet MS" pitchFamily="34" charset="0"/>
                <a:cs typeface="Arial" pitchFamily="34" charset="0"/>
              </a:rPr>
              <a:t>.</a:t>
            </a:r>
          </a:p>
          <a:p>
            <a:pPr marL="0" indent="0" algn="just" eaLnBrk="1" hangingPunct="1">
              <a:spcAft>
                <a:spcPts val="1200"/>
              </a:spcAft>
              <a:buFont typeface="Arial" pitchFamily="34" charset="0"/>
              <a:buNone/>
            </a:pPr>
            <a:r>
              <a:rPr lang="en-US" altLang="en-US" sz="2400">
                <a:solidFill>
                  <a:schemeClr val="tx2"/>
                </a:solidFill>
                <a:latin typeface="Trebuchet MS" pitchFamily="34" charset="0"/>
                <a:cs typeface="Arial" pitchFamily="34" charset="0"/>
              </a:rPr>
              <a:t>Inference about σ</a:t>
            </a:r>
            <a:r>
              <a:rPr lang="en-US" altLang="en-US" sz="2400" baseline="-25000">
                <a:solidFill>
                  <a:schemeClr val="tx2"/>
                </a:solidFill>
                <a:latin typeface="Trebuchet MS" pitchFamily="34" charset="0"/>
                <a:cs typeface="Arial" pitchFamily="34" charset="0"/>
              </a:rPr>
              <a:t>1</a:t>
            </a:r>
            <a:r>
              <a:rPr lang="en-US" altLang="en-US" sz="2400" baseline="30000">
                <a:solidFill>
                  <a:schemeClr val="tx2"/>
                </a:solidFill>
                <a:latin typeface="Trebuchet MS" pitchFamily="34" charset="0"/>
                <a:cs typeface="Arial" pitchFamily="34" charset="0"/>
              </a:rPr>
              <a:t>2</a:t>
            </a:r>
            <a:r>
              <a:rPr lang="en-US" altLang="en-US" sz="2400">
                <a:solidFill>
                  <a:schemeClr val="tx2"/>
                </a:solidFill>
                <a:latin typeface="Trebuchet MS" pitchFamily="34" charset="0"/>
                <a:cs typeface="Arial" pitchFamily="34" charset="0"/>
              </a:rPr>
              <a:t>/σ</a:t>
            </a:r>
            <a:r>
              <a:rPr lang="en-US" altLang="en-US" sz="2400" baseline="-25000">
                <a:solidFill>
                  <a:schemeClr val="tx2"/>
                </a:solidFill>
                <a:latin typeface="Trebuchet MS" pitchFamily="34" charset="0"/>
                <a:cs typeface="Arial" pitchFamily="34" charset="0"/>
              </a:rPr>
              <a:t>2</a:t>
            </a:r>
            <a:r>
              <a:rPr lang="en-US" altLang="en-US" sz="2400" baseline="30000">
                <a:solidFill>
                  <a:schemeClr val="tx2"/>
                </a:solidFill>
                <a:latin typeface="Trebuchet MS" pitchFamily="34" charset="0"/>
                <a:cs typeface="Arial" pitchFamily="34" charset="0"/>
              </a:rPr>
              <a:t>2</a:t>
            </a:r>
            <a:r>
              <a:rPr lang="en-US" altLang="en-US" sz="2400">
                <a:solidFill>
                  <a:schemeClr val="tx2"/>
                </a:solidFill>
                <a:latin typeface="Trebuchet MS" pitchFamily="34" charset="0"/>
                <a:cs typeface="Arial" pitchFamily="34" charset="0"/>
              </a:rPr>
              <a:t> is important as, noted earlier, the inference about the population mean difference μ</a:t>
            </a:r>
            <a:r>
              <a:rPr lang="en-US" altLang="en-US" sz="2400" baseline="-25000">
                <a:solidFill>
                  <a:schemeClr val="tx2"/>
                </a:solidFill>
                <a:latin typeface="Trebuchet MS" pitchFamily="34" charset="0"/>
                <a:cs typeface="Arial" pitchFamily="34" charset="0"/>
              </a:rPr>
              <a:t>1 </a:t>
            </a:r>
            <a:r>
              <a:rPr lang="en-US" altLang="en-US" sz="2400">
                <a:solidFill>
                  <a:schemeClr val="tx2"/>
                </a:solidFill>
                <a:latin typeface="Trebuchet MS" pitchFamily="34" charset="0"/>
                <a:cs typeface="Arial" pitchFamily="34" charset="0"/>
              </a:rPr>
              <a:t>- μ</a:t>
            </a:r>
            <a:r>
              <a:rPr lang="en-US" altLang="en-US" sz="2400" baseline="-25000">
                <a:solidFill>
                  <a:schemeClr val="tx2"/>
                </a:solidFill>
                <a:latin typeface="Trebuchet MS" pitchFamily="34" charset="0"/>
                <a:cs typeface="Arial" pitchFamily="34" charset="0"/>
              </a:rPr>
              <a:t>2</a:t>
            </a:r>
            <a:r>
              <a:rPr lang="en-US" altLang="en-US" sz="2400">
                <a:solidFill>
                  <a:schemeClr val="tx2"/>
                </a:solidFill>
                <a:latin typeface="Trebuchet MS" pitchFamily="34" charset="0"/>
                <a:cs typeface="Arial" pitchFamily="34" charset="0"/>
              </a:rPr>
              <a:t> depends on whether the variances are equal  (σ</a:t>
            </a:r>
            <a:r>
              <a:rPr lang="en-US" altLang="en-US" sz="2400" baseline="-25000">
                <a:solidFill>
                  <a:schemeClr val="tx2"/>
                </a:solidFill>
                <a:latin typeface="Trebuchet MS" pitchFamily="34" charset="0"/>
                <a:cs typeface="Arial" pitchFamily="34" charset="0"/>
              </a:rPr>
              <a:t>1</a:t>
            </a:r>
            <a:r>
              <a:rPr lang="en-US" altLang="en-US" sz="2400" baseline="30000">
                <a:solidFill>
                  <a:schemeClr val="tx2"/>
                </a:solidFill>
                <a:latin typeface="Trebuchet MS" pitchFamily="34" charset="0"/>
                <a:cs typeface="Arial" pitchFamily="34" charset="0"/>
              </a:rPr>
              <a:t>2 </a:t>
            </a:r>
            <a:r>
              <a:rPr lang="en-US" altLang="en-US" sz="2400">
                <a:solidFill>
                  <a:schemeClr val="tx2"/>
                </a:solidFill>
                <a:latin typeface="Trebuchet MS" pitchFamily="34" charset="0"/>
                <a:cs typeface="Arial" pitchFamily="34" charset="0"/>
              </a:rPr>
              <a:t>= σ</a:t>
            </a:r>
            <a:r>
              <a:rPr lang="en-US" altLang="en-US" sz="2400" baseline="-25000">
                <a:solidFill>
                  <a:schemeClr val="tx2"/>
                </a:solidFill>
                <a:latin typeface="Trebuchet MS" pitchFamily="34" charset="0"/>
                <a:cs typeface="Arial" pitchFamily="34" charset="0"/>
              </a:rPr>
              <a:t>2</a:t>
            </a:r>
            <a:r>
              <a:rPr lang="en-US" altLang="en-US" sz="2400" baseline="30000">
                <a:solidFill>
                  <a:schemeClr val="tx2"/>
                </a:solidFill>
                <a:latin typeface="Trebuchet MS" pitchFamily="34" charset="0"/>
                <a:cs typeface="Arial" pitchFamily="34" charset="0"/>
              </a:rPr>
              <a:t>2</a:t>
            </a:r>
            <a:r>
              <a:rPr lang="en-US" altLang="en-US" sz="2400">
                <a:solidFill>
                  <a:schemeClr val="tx2"/>
                </a:solidFill>
                <a:latin typeface="Trebuchet MS" pitchFamily="34" charset="0"/>
                <a:cs typeface="Arial" pitchFamily="34" charset="0"/>
              </a:rPr>
              <a:t>) or unequal (σ</a:t>
            </a:r>
            <a:r>
              <a:rPr lang="en-US" altLang="en-US" sz="2400" baseline="-25000">
                <a:solidFill>
                  <a:schemeClr val="tx2"/>
                </a:solidFill>
                <a:latin typeface="Trebuchet MS" pitchFamily="34" charset="0"/>
                <a:cs typeface="Arial" pitchFamily="34" charset="0"/>
              </a:rPr>
              <a:t>1</a:t>
            </a:r>
            <a:r>
              <a:rPr lang="en-US" altLang="en-US" sz="2400" baseline="30000">
                <a:solidFill>
                  <a:schemeClr val="tx2"/>
                </a:solidFill>
                <a:latin typeface="Trebuchet MS" pitchFamily="34" charset="0"/>
                <a:cs typeface="Arial" pitchFamily="34" charset="0"/>
              </a:rPr>
              <a:t>2 </a:t>
            </a:r>
            <a:r>
              <a:rPr lang="en-US" altLang="en-US" sz="2400">
                <a:solidFill>
                  <a:schemeClr val="tx2"/>
                </a:solidFill>
                <a:latin typeface="Trebuchet MS" pitchFamily="34" charset="0"/>
                <a:cs typeface="Arial" pitchFamily="34" charset="0"/>
              </a:rPr>
              <a:t>≠ σ</a:t>
            </a:r>
            <a:r>
              <a:rPr lang="en-US" altLang="en-US" sz="2400" baseline="-25000">
                <a:solidFill>
                  <a:schemeClr val="tx2"/>
                </a:solidFill>
                <a:latin typeface="Trebuchet MS" pitchFamily="34" charset="0"/>
                <a:cs typeface="Arial" pitchFamily="34" charset="0"/>
              </a:rPr>
              <a:t>2</a:t>
            </a:r>
            <a:r>
              <a:rPr lang="en-US" altLang="en-US" sz="2400" baseline="30000">
                <a:solidFill>
                  <a:schemeClr val="tx2"/>
                </a:solidFill>
                <a:latin typeface="Trebuchet MS" pitchFamily="34" charset="0"/>
                <a:cs typeface="Arial" pitchFamily="34" charset="0"/>
              </a:rPr>
              <a:t>2</a:t>
            </a:r>
            <a:r>
              <a:rPr lang="en-US" altLang="en-US" sz="2400">
                <a:solidFill>
                  <a:schemeClr val="tx2"/>
                </a:solidFill>
                <a:latin typeface="Trebuchet MS" pitchFamily="34" charset="0"/>
                <a:cs typeface="Arial" pitchFamily="34" charset="0"/>
              </a:rPr>
              <a:t>).</a:t>
            </a:r>
          </a:p>
        </p:txBody>
      </p:sp>
      <p:sp>
        <p:nvSpPr>
          <p:cNvPr id="28675" name="Rectangle 4"/>
          <p:cNvSpPr>
            <a:spLocks noGrp="1" noChangeArrowheads="1"/>
          </p:cNvSpPr>
          <p:nvPr>
            <p:ph type="title"/>
          </p:nvPr>
        </p:nvSpPr>
        <p:spPr bwMode="auto">
          <a:xfrm>
            <a:off x="684213" y="549275"/>
            <a:ext cx="8064500" cy="661988"/>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Inference about population variances</a:t>
            </a:r>
          </a:p>
        </p:txBody>
      </p:sp>
      <p:sp>
        <p:nvSpPr>
          <p:cNvPr id="2867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7C3E24E9-6576-4F79-9FAD-6C2ADE1E64A8}" type="slidenum">
              <a:rPr lang="en-AU" altLang="en-US" sz="1400" b="1" baseline="0" smtClean="0">
                <a:latin typeface="Trebuchet MS" pitchFamily="34" charset="0"/>
                <a:cs typeface="Arial" pitchFamily="34" charset="0"/>
              </a:rPr>
              <a:pPr/>
              <a:t>6</a:t>
            </a:fld>
            <a:endParaRPr lang="en-AU" altLang="en-US" sz="1400" b="1" baseline="0" dirty="0">
              <a:latin typeface="Trebuchet MS"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23850" y="260350"/>
            <a:ext cx="8132763" cy="792163"/>
          </a:xfrm>
        </p:spPr>
        <p:txBody>
          <a:bodyPr wrap="square" numCol="1" anchorCtr="0" compatLnSpc="1">
            <a:prstTxWarp prst="textNoShape">
              <a:avLst/>
            </a:prstTxWarp>
          </a:bodyPr>
          <a:lstStyle/>
          <a:p>
            <a:pPr algn="l" eaLnBrk="1" fontAlgn="base" hangingPunct="1">
              <a:spcAft>
                <a:spcPct val="0"/>
              </a:spcAft>
            </a:pPr>
            <a:r>
              <a:rPr lang="en-AU" altLang="en-US" sz="3200" cap="none" dirty="0">
                <a:solidFill>
                  <a:srgbClr val="EA0088"/>
                </a:solidFill>
                <a:latin typeface="Trebuchet MS" pitchFamily="34" charset="0"/>
                <a:ea typeface="MS PGothic" pitchFamily="34" charset="-128"/>
                <a:cs typeface="Arial" pitchFamily="34" charset="0"/>
              </a:rPr>
              <a:t>14.</a:t>
            </a:r>
            <a:r>
              <a:rPr altLang="en-US" sz="3200" cap="none" dirty="0">
                <a:solidFill>
                  <a:srgbClr val="EA0088"/>
                </a:solidFill>
                <a:latin typeface="Trebuchet MS" pitchFamily="34" charset="0"/>
                <a:ea typeface="MS PGothic" pitchFamily="34" charset="-128"/>
                <a:cs typeface="Arial" pitchFamily="34" charset="0"/>
              </a:rPr>
              <a:t>1 Inference about </a:t>
            </a:r>
            <a:r>
              <a:rPr altLang="en-US" sz="3200" cap="none" dirty="0">
                <a:solidFill>
                  <a:srgbClr val="EA0088"/>
                </a:solidFill>
                <a:latin typeface="Trebuchet MS" pitchFamily="34" charset="0"/>
                <a:ea typeface="MS PGothic" pitchFamily="34" charset="-128"/>
                <a:cs typeface="Arial" pitchFamily="34" charset="0"/>
                <a:sym typeface="Symbol" pitchFamily="18" charset="2"/>
              </a:rPr>
              <a:t></a:t>
            </a:r>
            <a:r>
              <a:rPr altLang="en-US" sz="3200" cap="none" baseline="30000" dirty="0">
                <a:solidFill>
                  <a:srgbClr val="EA0088"/>
                </a:solidFill>
                <a:latin typeface="Trebuchet MS" pitchFamily="34" charset="0"/>
                <a:ea typeface="MS PGothic" pitchFamily="34" charset="-128"/>
                <a:cs typeface="Arial" pitchFamily="34" charset="0"/>
                <a:sym typeface="Symbol" pitchFamily="18" charset="2"/>
              </a:rPr>
              <a:t>2</a:t>
            </a:r>
            <a:r>
              <a:rPr altLang="en-US" sz="3200" cap="none" dirty="0">
                <a:solidFill>
                  <a:srgbClr val="EA0088"/>
                </a:solidFill>
                <a:latin typeface="Trebuchet MS" pitchFamily="34" charset="0"/>
                <a:ea typeface="MS PGothic" pitchFamily="34" charset="-128"/>
                <a:cs typeface="Arial" pitchFamily="34" charset="0"/>
              </a:rPr>
              <a:t> </a:t>
            </a:r>
          </a:p>
        </p:txBody>
      </p:sp>
      <mc:AlternateContent xmlns:mc="http://schemas.openxmlformats.org/markup-compatibility/2006" xmlns:a14="http://schemas.microsoft.com/office/drawing/2010/main">
        <mc:Choice Requires="a14">
          <p:sp>
            <p:nvSpPr>
              <p:cNvPr id="31748" name="Rectangle 3"/>
              <p:cNvSpPr>
                <a:spLocks noGrp="1" noChangeArrowheads="1"/>
              </p:cNvSpPr>
              <p:nvPr>
                <p:ph idx="1"/>
              </p:nvPr>
            </p:nvSpPr>
            <p:spPr>
              <a:xfrm>
                <a:off x="468313" y="1268412"/>
                <a:ext cx="8424862" cy="4752875"/>
              </a:xfrm>
            </p:spPr>
            <p:txBody>
              <a:bodyPr/>
              <a:lstStyle/>
              <a:p>
                <a:pPr marL="0" indent="0" algn="just" eaLnBrk="1" hangingPunct="1">
                  <a:spcAft>
                    <a:spcPts val="1200"/>
                  </a:spcAft>
                  <a:buFont typeface="Arial" pitchFamily="34" charset="0"/>
                  <a:buNone/>
                  <a:defRPr/>
                </a:pPr>
                <a:r>
                  <a:rPr lang="en-US" altLang="en-US" sz="2400" dirty="0">
                    <a:latin typeface="Trebuchet MS" pitchFamily="34" charset="0"/>
                  </a:rPr>
                  <a:t>If we are interested in drawing inferences about a normal population’s variability, the parameter we need to investigate is the population variance σ</a:t>
                </a:r>
                <a:r>
                  <a:rPr lang="en-US" altLang="en-US" sz="2400" baseline="30000" dirty="0">
                    <a:latin typeface="Trebuchet MS" pitchFamily="34" charset="0"/>
                  </a:rPr>
                  <a:t>2</a:t>
                </a:r>
                <a:r>
                  <a:rPr lang="en-US" altLang="en-US" sz="2400" dirty="0">
                    <a:latin typeface="Trebuchet MS" pitchFamily="34" charset="0"/>
                  </a:rPr>
                  <a:t>.</a:t>
                </a:r>
              </a:p>
              <a:p>
                <a:pPr marL="0" indent="0" algn="just" eaLnBrk="1" hangingPunct="1">
                  <a:spcAft>
                    <a:spcPts val="1200"/>
                  </a:spcAft>
                  <a:buFont typeface="Arial" pitchFamily="34" charset="0"/>
                  <a:buNone/>
                  <a:defRPr/>
                </a:pPr>
                <a:r>
                  <a:rPr lang="en-US" altLang="en-US" sz="2400" dirty="0">
                    <a:solidFill>
                      <a:schemeClr val="tx2"/>
                    </a:solidFill>
                    <a:latin typeface="Trebuchet MS" pitchFamily="34" charset="0"/>
                  </a:rPr>
                  <a:t>The sample variance s</a:t>
                </a:r>
                <a:r>
                  <a:rPr lang="en-US" altLang="en-US" sz="2400" baseline="30000" dirty="0">
                    <a:solidFill>
                      <a:schemeClr val="tx2"/>
                    </a:solidFill>
                    <a:latin typeface="Trebuchet MS" pitchFamily="34" charset="0"/>
                  </a:rPr>
                  <a:t>2 </a:t>
                </a:r>
                <a:r>
                  <a:rPr lang="en-US" altLang="en-US" sz="2400" dirty="0">
                    <a:solidFill>
                      <a:schemeClr val="tx2"/>
                    </a:solidFill>
                    <a:latin typeface="Trebuchet MS" pitchFamily="34" charset="0"/>
                  </a:rPr>
                  <a:t>is an unbiased, consistent and efficient point estimator for σ</a:t>
                </a:r>
                <a:r>
                  <a:rPr lang="en-US" altLang="en-US" sz="2400" baseline="30000" dirty="0">
                    <a:solidFill>
                      <a:schemeClr val="tx2"/>
                    </a:solidFill>
                    <a:latin typeface="Trebuchet MS" pitchFamily="34" charset="0"/>
                  </a:rPr>
                  <a:t>2</a:t>
                </a:r>
                <a:r>
                  <a:rPr lang="en-US" altLang="en-US" sz="2400" dirty="0">
                    <a:solidFill>
                      <a:schemeClr val="tx2"/>
                    </a:solidFill>
                    <a:latin typeface="Trebuchet MS" pitchFamily="34" charset="0"/>
                  </a:rPr>
                  <a:t>. </a:t>
                </a:r>
              </a:p>
              <a:p>
                <a:pPr marL="0" indent="0" algn="just" eaLnBrk="1" hangingPunct="1">
                  <a:spcAft>
                    <a:spcPts val="600"/>
                  </a:spcAft>
                  <a:buFont typeface="Arial" pitchFamily="34" charset="0"/>
                  <a:buNone/>
                  <a:defRPr/>
                </a:pPr>
                <a:r>
                  <a:rPr lang="en-US" altLang="en-US" sz="2400" dirty="0">
                    <a:latin typeface="Trebuchet MS" pitchFamily="34" charset="0"/>
                  </a:rPr>
                  <a:t>Moreover, the </a:t>
                </a:r>
                <a:r>
                  <a:rPr lang="en-US" altLang="en-US" sz="2400" dirty="0">
                    <a:solidFill>
                      <a:srgbClr val="00B050"/>
                    </a:solidFill>
                    <a:latin typeface="Trebuchet MS" pitchFamily="34" charset="0"/>
                  </a:rPr>
                  <a:t>statistic                  </a:t>
                </a:r>
              </a:p>
              <a:p>
                <a:pPr marL="0" indent="0" algn="just" eaLnBrk="1" hangingPunct="1">
                  <a:spcAft>
                    <a:spcPts val="0"/>
                  </a:spcAft>
                  <a:buNone/>
                  <a:defRPr/>
                </a:pPr>
                <a:r>
                  <a:rPr lang="en-US" altLang="en-US" sz="2400" dirty="0">
                    <a:solidFill>
                      <a:srgbClr val="00B050"/>
                    </a:solidFill>
                    <a:latin typeface="Trebuchet MS" pitchFamily="34" charset="0"/>
                  </a:rPr>
                  <a:t>								where s</a:t>
                </a:r>
                <a:r>
                  <a:rPr lang="en-US" altLang="en-US" sz="2400" baseline="30000" dirty="0">
                    <a:solidFill>
                      <a:srgbClr val="00B050"/>
                    </a:solidFill>
                    <a:latin typeface="Trebuchet MS" pitchFamily="34" charset="0"/>
                  </a:rPr>
                  <a:t>2</a:t>
                </a:r>
                <a:r>
                  <a:rPr lang="en-US" altLang="en-US" sz="2400" dirty="0">
                    <a:solidFill>
                      <a:srgbClr val="00B050"/>
                    </a:solidFill>
                    <a:latin typeface="Trebuchet MS" pitchFamily="34" charset="0"/>
                  </a:rPr>
                  <a:t> = </a:t>
                </a:r>
                <a14:m>
                  <m:oMath xmlns:m="http://schemas.openxmlformats.org/officeDocument/2006/math">
                    <m:f>
                      <m:fPr>
                        <m:ctrlPr>
                          <a:rPr lang="en-US" altLang="en-US" sz="2400" i="1" smtClean="0">
                            <a:solidFill>
                              <a:srgbClr val="00B050"/>
                            </a:solidFill>
                            <a:latin typeface="Cambria Math" panose="02040503050406030204" pitchFamily="18" charset="0"/>
                          </a:rPr>
                        </m:ctrlPr>
                      </m:fPr>
                      <m:num>
                        <m:r>
                          <a:rPr lang="en-AU" altLang="en-US" sz="2400" b="0" i="1" smtClean="0">
                            <a:solidFill>
                              <a:srgbClr val="00B050"/>
                            </a:solidFill>
                            <a:latin typeface="Cambria Math" panose="02040503050406030204" pitchFamily="18" charset="0"/>
                          </a:rPr>
                          <m:t>1</m:t>
                        </m:r>
                      </m:num>
                      <m:den>
                        <m:r>
                          <a:rPr lang="en-AU" altLang="en-US" sz="2400" b="0" i="1" smtClean="0">
                            <a:solidFill>
                              <a:srgbClr val="00B050"/>
                            </a:solidFill>
                            <a:latin typeface="Cambria Math" panose="02040503050406030204" pitchFamily="18" charset="0"/>
                          </a:rPr>
                          <m:t>(</m:t>
                        </m:r>
                        <m:r>
                          <a:rPr lang="en-AU" altLang="en-US" sz="2400" b="0" i="1" smtClean="0">
                            <a:solidFill>
                              <a:srgbClr val="00B050"/>
                            </a:solidFill>
                            <a:latin typeface="Cambria Math" panose="02040503050406030204" pitchFamily="18" charset="0"/>
                          </a:rPr>
                          <m:t>𝑛</m:t>
                        </m:r>
                        <m:r>
                          <a:rPr lang="en-AU" altLang="en-US" sz="2400" b="0" i="1" smtClean="0">
                            <a:solidFill>
                              <a:srgbClr val="00B050"/>
                            </a:solidFill>
                            <a:latin typeface="Cambria Math" panose="02040503050406030204" pitchFamily="18" charset="0"/>
                          </a:rPr>
                          <m:t>−1)</m:t>
                        </m:r>
                      </m:den>
                    </m:f>
                    <m:d>
                      <m:dPr>
                        <m:begChr m:val="["/>
                        <m:endChr m:val="]"/>
                        <m:ctrlPr>
                          <a:rPr lang="en-US" altLang="en-US" sz="2400" i="1" smtClean="0">
                            <a:solidFill>
                              <a:srgbClr val="00B050"/>
                            </a:solidFill>
                            <a:latin typeface="Cambria Math" panose="02040503050406030204" pitchFamily="18" charset="0"/>
                          </a:rPr>
                        </m:ctrlPr>
                      </m:dPr>
                      <m:e>
                        <m:nary>
                          <m:naryPr>
                            <m:chr m:val="∑"/>
                            <m:subHide m:val="on"/>
                            <m:supHide m:val="on"/>
                            <m:ctrlPr>
                              <a:rPr lang="en-US" altLang="en-US" sz="2400" i="1" smtClean="0">
                                <a:solidFill>
                                  <a:srgbClr val="00B050"/>
                                </a:solidFill>
                                <a:latin typeface="Cambria Math" panose="02040503050406030204" pitchFamily="18" charset="0"/>
                              </a:rPr>
                            </m:ctrlPr>
                          </m:naryPr>
                          <m:sub/>
                          <m:sup/>
                          <m:e>
                            <m:sSubSup>
                              <m:sSubSupPr>
                                <m:ctrlPr>
                                  <a:rPr lang="en-US" altLang="en-US" sz="2400" i="1" smtClean="0">
                                    <a:solidFill>
                                      <a:srgbClr val="00B050"/>
                                    </a:solidFill>
                                    <a:latin typeface="Cambria Math" panose="02040503050406030204" pitchFamily="18" charset="0"/>
                                  </a:rPr>
                                </m:ctrlPr>
                              </m:sSubSupPr>
                              <m:e>
                                <m:r>
                                  <a:rPr lang="en-AU" altLang="en-US" sz="2400" b="0" i="1" smtClean="0">
                                    <a:solidFill>
                                      <a:srgbClr val="00B050"/>
                                    </a:solidFill>
                                    <a:latin typeface="Cambria Math" panose="02040503050406030204" pitchFamily="18" charset="0"/>
                                  </a:rPr>
                                  <m:t>𝑥</m:t>
                                </m:r>
                              </m:e>
                              <m:sub>
                                <m:r>
                                  <a:rPr lang="en-AU" altLang="en-US" sz="2400" b="0" i="1" smtClean="0">
                                    <a:solidFill>
                                      <a:srgbClr val="00B050"/>
                                    </a:solidFill>
                                    <a:latin typeface="Cambria Math" panose="02040503050406030204" pitchFamily="18" charset="0"/>
                                  </a:rPr>
                                  <m:t>𝑖</m:t>
                                </m:r>
                              </m:sub>
                              <m:sup>
                                <m:r>
                                  <a:rPr lang="en-AU" altLang="en-US" sz="2400" b="0" i="1" smtClean="0">
                                    <a:solidFill>
                                      <a:srgbClr val="00B050"/>
                                    </a:solidFill>
                                    <a:latin typeface="Cambria Math" panose="02040503050406030204" pitchFamily="18" charset="0"/>
                                  </a:rPr>
                                  <m:t>2</m:t>
                                </m:r>
                              </m:sup>
                            </m:sSubSup>
                            <m:r>
                              <a:rPr lang="en-AU" altLang="en-US" sz="2400" b="0" i="1" smtClean="0">
                                <a:solidFill>
                                  <a:srgbClr val="00B050"/>
                                </a:solidFill>
                                <a:latin typeface="Cambria Math" panose="02040503050406030204" pitchFamily="18" charset="0"/>
                              </a:rPr>
                              <m:t>−</m:t>
                            </m:r>
                            <m:sSup>
                              <m:sSupPr>
                                <m:ctrlPr>
                                  <a:rPr lang="en-AU" altLang="en-US" sz="2400" b="0" i="1" smtClean="0">
                                    <a:solidFill>
                                      <a:srgbClr val="00B050"/>
                                    </a:solidFill>
                                    <a:latin typeface="Cambria Math" panose="02040503050406030204" pitchFamily="18" charset="0"/>
                                  </a:rPr>
                                </m:ctrlPr>
                              </m:sSupPr>
                              <m:e>
                                <m:f>
                                  <m:fPr>
                                    <m:ctrlPr>
                                      <a:rPr lang="en-AU" altLang="en-US" sz="2400" b="0" i="1" smtClean="0">
                                        <a:solidFill>
                                          <a:srgbClr val="00B050"/>
                                        </a:solidFill>
                                        <a:latin typeface="Cambria Math" panose="02040503050406030204" pitchFamily="18" charset="0"/>
                                      </a:rPr>
                                    </m:ctrlPr>
                                  </m:fPr>
                                  <m:num>
                                    <m:d>
                                      <m:dPr>
                                        <m:ctrlPr>
                                          <a:rPr lang="en-AU" altLang="en-US" sz="2400" b="0" i="1" smtClean="0">
                                            <a:solidFill>
                                              <a:srgbClr val="00B050"/>
                                            </a:solidFill>
                                            <a:latin typeface="Cambria Math" panose="02040503050406030204" pitchFamily="18" charset="0"/>
                                          </a:rPr>
                                        </m:ctrlPr>
                                      </m:dPr>
                                      <m:e>
                                        <m:nary>
                                          <m:naryPr>
                                            <m:chr m:val="∑"/>
                                            <m:subHide m:val="on"/>
                                            <m:supHide m:val="on"/>
                                            <m:ctrlPr>
                                              <a:rPr lang="en-AU" altLang="en-US" sz="2400" i="1">
                                                <a:solidFill>
                                                  <a:srgbClr val="00B050"/>
                                                </a:solidFill>
                                                <a:latin typeface="Cambria Math" panose="02040503050406030204" pitchFamily="18" charset="0"/>
                                              </a:rPr>
                                            </m:ctrlPr>
                                          </m:naryPr>
                                          <m:sub/>
                                          <m:sup/>
                                          <m:e>
                                            <m:sSub>
                                              <m:sSubPr>
                                                <m:ctrlPr>
                                                  <a:rPr lang="en-AU" altLang="en-US" sz="2400" i="1">
                                                    <a:solidFill>
                                                      <a:srgbClr val="00B050"/>
                                                    </a:solidFill>
                                                    <a:latin typeface="Cambria Math" panose="02040503050406030204" pitchFamily="18" charset="0"/>
                                                  </a:rPr>
                                                </m:ctrlPr>
                                              </m:sSubPr>
                                              <m:e>
                                                <m:r>
                                                  <a:rPr lang="en-AU" altLang="en-US" sz="2400" i="1">
                                                    <a:solidFill>
                                                      <a:srgbClr val="00B050"/>
                                                    </a:solidFill>
                                                    <a:latin typeface="Cambria Math" panose="02040503050406030204" pitchFamily="18" charset="0"/>
                                                  </a:rPr>
                                                  <m:t>𝑥</m:t>
                                                </m:r>
                                              </m:e>
                                              <m:sub>
                                                <m:r>
                                                  <a:rPr lang="en-AU" altLang="en-US" sz="2400" i="1">
                                                    <a:solidFill>
                                                      <a:srgbClr val="00B050"/>
                                                    </a:solidFill>
                                                    <a:latin typeface="Cambria Math" panose="02040503050406030204" pitchFamily="18" charset="0"/>
                                                  </a:rPr>
                                                  <m:t>𝑖</m:t>
                                                </m:r>
                                              </m:sub>
                                            </m:sSub>
                                          </m:e>
                                        </m:nary>
                                      </m:e>
                                    </m:d>
                                  </m:num>
                                  <m:den>
                                    <m:r>
                                      <a:rPr lang="en-AU" altLang="en-US" sz="2400" b="0" i="1" smtClean="0">
                                        <a:solidFill>
                                          <a:srgbClr val="00B050"/>
                                        </a:solidFill>
                                        <a:latin typeface="Cambria Math" panose="02040503050406030204" pitchFamily="18" charset="0"/>
                                      </a:rPr>
                                      <m:t>𝑛</m:t>
                                    </m:r>
                                  </m:den>
                                </m:f>
                              </m:e>
                              <m:sup>
                                <m:r>
                                  <a:rPr lang="en-AU" altLang="en-US" sz="2400" b="0" i="1" smtClean="0">
                                    <a:solidFill>
                                      <a:srgbClr val="00B050"/>
                                    </a:solidFill>
                                    <a:latin typeface="Cambria Math" panose="02040503050406030204" pitchFamily="18" charset="0"/>
                                  </a:rPr>
                                  <m:t>2</m:t>
                                </m:r>
                              </m:sup>
                            </m:sSup>
                          </m:e>
                        </m:nary>
                      </m:e>
                    </m:d>
                  </m:oMath>
                </a14:m>
                <a:endParaRPr lang="en-US" altLang="en-US" sz="2400" dirty="0">
                  <a:solidFill>
                    <a:srgbClr val="00B050"/>
                  </a:solidFill>
                  <a:latin typeface="Trebuchet MS" pitchFamily="34" charset="0"/>
                </a:endParaRPr>
              </a:p>
              <a:p>
                <a:pPr marL="0" indent="0" algn="just" eaLnBrk="1" hangingPunct="1">
                  <a:spcBef>
                    <a:spcPts val="1200"/>
                  </a:spcBef>
                  <a:spcAft>
                    <a:spcPts val="0"/>
                  </a:spcAft>
                  <a:buFont typeface="Arial" pitchFamily="34" charset="0"/>
                  <a:buNone/>
                  <a:defRPr/>
                </a:pPr>
                <a:r>
                  <a:rPr lang="en-US" altLang="en-US" sz="2400" dirty="0">
                    <a:solidFill>
                      <a:srgbClr val="00B050"/>
                    </a:solidFill>
                    <a:latin typeface="Trebuchet MS" pitchFamily="34" charset="0"/>
                  </a:rPr>
                  <a:t>has a distribution called Chi-squared with </a:t>
                </a:r>
                <a:r>
                  <a:rPr lang="en-US" altLang="en-US" sz="2400" dirty="0" err="1">
                    <a:solidFill>
                      <a:srgbClr val="00B050"/>
                    </a:solidFill>
                    <a:latin typeface="Trebuchet MS" pitchFamily="34" charset="0"/>
                  </a:rPr>
                  <a:t>d.f.</a:t>
                </a:r>
                <a:r>
                  <a:rPr lang="en-US" altLang="en-US" sz="2400" dirty="0">
                    <a:solidFill>
                      <a:srgbClr val="00B050"/>
                    </a:solidFill>
                    <a:latin typeface="Trebuchet MS" pitchFamily="34" charset="0"/>
                  </a:rPr>
                  <a:t> = n – 1, if the population is normally distributed.</a:t>
                </a:r>
              </a:p>
              <a:p>
                <a:pPr algn="just" eaLnBrk="1" hangingPunct="1">
                  <a:defRPr/>
                </a:pPr>
                <a:endParaRPr lang="en-US" altLang="en-US" sz="2400" dirty="0">
                  <a:latin typeface="Trebuchet MS" pitchFamily="34" charset="0"/>
                </a:endParaRPr>
              </a:p>
            </p:txBody>
          </p:sp>
        </mc:Choice>
        <mc:Fallback xmlns="">
          <p:sp>
            <p:nvSpPr>
              <p:cNvPr id="31748" name="Rectangle 3"/>
              <p:cNvSpPr>
                <a:spLocks noGrp="1" noRot="1" noChangeAspect="1" noMove="1" noResize="1" noEditPoints="1" noAdjustHandles="1" noChangeArrowheads="1" noChangeShapeType="1" noTextEdit="1"/>
              </p:cNvSpPr>
              <p:nvPr>
                <p:ph idx="1"/>
              </p:nvPr>
            </p:nvSpPr>
            <p:spPr>
              <a:xfrm>
                <a:off x="468313" y="1268412"/>
                <a:ext cx="8424862" cy="4752875"/>
              </a:xfrm>
              <a:blipFill rotWithShape="0">
                <a:blip r:embed="rId4"/>
                <a:stretch>
                  <a:fillRect l="-1158" t="-1026" r="-1085"/>
                </a:stretch>
              </a:blipFill>
            </p:spPr>
            <p:txBody>
              <a:bodyPr/>
              <a:lstStyle/>
              <a:p>
                <a:r>
                  <a:rPr lang="en-AU">
                    <a:noFill/>
                  </a:rPr>
                  <a:t> </a:t>
                </a:r>
              </a:p>
            </p:txBody>
          </p:sp>
        </mc:Fallback>
      </mc:AlternateContent>
      <p:graphicFrame>
        <p:nvGraphicFramePr>
          <p:cNvPr id="1026" name="Object 3"/>
          <p:cNvGraphicFramePr>
            <a:graphicFrameLocks noChangeAspect="1"/>
          </p:cNvGraphicFramePr>
          <p:nvPr/>
        </p:nvGraphicFramePr>
        <p:xfrm>
          <a:off x="2176463" y="4089400"/>
          <a:ext cx="1765300" cy="893763"/>
        </p:xfrm>
        <a:graphic>
          <a:graphicData uri="http://schemas.openxmlformats.org/presentationml/2006/ole">
            <mc:AlternateContent xmlns:mc="http://schemas.openxmlformats.org/markup-compatibility/2006">
              <mc:Choice xmlns:v="urn:schemas-microsoft-com:vml" Requires="v">
                <p:oleObj spid="_x0000_s1058" name="Equation" r:id="rId5" imgW="850531" imgH="406224" progId="Equation.DSMT4">
                  <p:embed/>
                </p:oleObj>
              </mc:Choice>
              <mc:Fallback>
                <p:oleObj name="Equation" r:id="rId5" imgW="850531" imgH="406224"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6463" y="4089400"/>
                        <a:ext cx="17653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1C89CD48-C9E6-4045-B03A-BFDC34E532C2}" type="slidenum">
              <a:rPr lang="en-AU" altLang="en-US" sz="1400" b="1" baseline="0" smtClean="0">
                <a:latin typeface="Trebuchet MS" pitchFamily="34" charset="0"/>
                <a:cs typeface="Arial" pitchFamily="34" charset="0"/>
              </a:rPr>
              <a:pPr/>
              <a:t>7</a:t>
            </a:fld>
            <a:endParaRPr lang="en-AU" altLang="en-US" sz="1400" b="1" baseline="0" dirty="0">
              <a:latin typeface="Trebuchet MS"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bwMode="auto">
          <a:xfrm>
            <a:off x="323850" y="260350"/>
            <a:ext cx="8132763" cy="792163"/>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Inference about </a:t>
            </a:r>
            <a:r>
              <a:rPr altLang="en-US" sz="3200" cap="none" dirty="0">
                <a:solidFill>
                  <a:srgbClr val="EA0088"/>
                </a:solidFill>
                <a:latin typeface="Trebuchet MS" pitchFamily="34" charset="0"/>
                <a:ea typeface="MS PGothic" pitchFamily="34" charset="-128"/>
                <a:cs typeface="Arial" pitchFamily="34" charset="0"/>
                <a:sym typeface="Symbol" pitchFamily="18" charset="2"/>
              </a:rPr>
              <a:t></a:t>
            </a:r>
            <a:r>
              <a:rPr altLang="en-US" sz="3200" cap="none" baseline="30000" dirty="0">
                <a:solidFill>
                  <a:srgbClr val="EA0088"/>
                </a:solidFill>
                <a:latin typeface="Trebuchet MS" pitchFamily="34" charset="0"/>
                <a:ea typeface="MS PGothic" pitchFamily="34" charset="-128"/>
                <a:cs typeface="Arial" pitchFamily="34" charset="0"/>
                <a:sym typeface="Symbol" pitchFamily="18" charset="2"/>
              </a:rPr>
              <a:t>2</a:t>
            </a:r>
            <a:r>
              <a:rPr altLang="en-US" sz="3200" cap="none" dirty="0">
                <a:solidFill>
                  <a:srgbClr val="EA0088"/>
                </a:solidFill>
                <a:latin typeface="Trebuchet MS" pitchFamily="34" charset="0"/>
                <a:ea typeface="MS PGothic" pitchFamily="34" charset="-128"/>
                <a:cs typeface="Arial" pitchFamily="34" charset="0"/>
                <a:sym typeface="Symbol" pitchFamily="18" charset="2"/>
              </a:rPr>
              <a:t>…</a:t>
            </a:r>
            <a:endParaRPr altLang="en-US" sz="3200" cap="none" dirty="0">
              <a:solidFill>
                <a:srgbClr val="EA0088"/>
              </a:solidFill>
              <a:latin typeface="Trebuchet MS" pitchFamily="34" charset="0"/>
              <a:ea typeface="MS PGothic" pitchFamily="34" charset="-128"/>
              <a:cs typeface="Arial" pitchFamily="34" charset="0"/>
            </a:endParaRPr>
          </a:p>
        </p:txBody>
      </p:sp>
      <p:pic>
        <p:nvPicPr>
          <p:cNvPr id="2052"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05038"/>
            <a:ext cx="565467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 name="Object 4"/>
          <p:cNvGraphicFramePr>
            <a:graphicFrameLocks noChangeAspect="1"/>
          </p:cNvGraphicFramePr>
          <p:nvPr/>
        </p:nvGraphicFramePr>
        <p:xfrm>
          <a:off x="3325813" y="1565275"/>
          <a:ext cx="5567362" cy="1116013"/>
        </p:xfrm>
        <a:graphic>
          <a:graphicData uri="http://schemas.openxmlformats.org/presentationml/2006/ole">
            <mc:AlternateContent xmlns:mc="http://schemas.openxmlformats.org/markup-compatibility/2006">
              <mc:Choice xmlns:v="urn:schemas-microsoft-com:vml" Requires="v">
                <p:oleObj spid="_x0000_s2082" name="Equation" r:id="rId5" imgW="1853396" imgH="406224" progId="Equation.DSMT4">
                  <p:embed/>
                </p:oleObj>
              </mc:Choice>
              <mc:Fallback>
                <p:oleObj name="Equation" r:id="rId5" imgW="1853396" imgH="406224"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5813" y="1565275"/>
                        <a:ext cx="5567362" cy="1116013"/>
                      </a:xfrm>
                      <a:prstGeom prst="rect">
                        <a:avLst/>
                      </a:prstGeom>
                      <a:solidFill>
                        <a:srgbClr val="F2D7E0"/>
                      </a:solidFill>
                      <a:ln w="9525">
                        <a:solidFill>
                          <a:schemeClr val="tx1"/>
                        </a:solidFill>
                        <a:miter lim="800000"/>
                        <a:headEnd/>
                        <a:tailEnd/>
                      </a:ln>
                      <a:effectLst>
                        <a:outerShdw dist="56796" dir="20006097" algn="ctr" rotWithShape="0">
                          <a:schemeClr val="accent2">
                            <a:alpha val="74997"/>
                          </a:schemeClr>
                        </a:outerShdw>
                      </a:effectLst>
                    </p:spPr>
                  </p:pic>
                </p:oleObj>
              </mc:Fallback>
            </mc:AlternateContent>
          </a:graphicData>
        </a:graphic>
      </p:graphicFrame>
      <p:sp>
        <p:nvSpPr>
          <p:cNvPr id="205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B6452DDA-BCC3-4A5D-9582-1FB57FC44A74}" type="slidenum">
              <a:rPr lang="en-AU" altLang="en-US" sz="1400" b="1" baseline="0" smtClean="0">
                <a:latin typeface="Trebuchet MS" pitchFamily="34" charset="0"/>
                <a:cs typeface="Arial" pitchFamily="34" charset="0"/>
              </a:rPr>
              <a:pPr/>
              <a:t>8</a:t>
            </a:fld>
            <a:endParaRPr lang="en-AU" altLang="en-US" sz="1400" b="1" baseline="0" dirty="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reeform 2"/>
          <p:cNvSpPr>
            <a:spLocks/>
          </p:cNvSpPr>
          <p:nvPr/>
        </p:nvSpPr>
        <p:spPr bwMode="auto">
          <a:xfrm>
            <a:off x="2819400" y="896938"/>
            <a:ext cx="3962400" cy="1905000"/>
          </a:xfrm>
          <a:custGeom>
            <a:avLst/>
            <a:gdLst>
              <a:gd name="T0" fmla="*/ 0 w 2496"/>
              <a:gd name="T1" fmla="*/ 0 h 1200"/>
              <a:gd name="T2" fmla="*/ 0 w 2496"/>
              <a:gd name="T3" fmla="*/ 2147483647 h 1200"/>
              <a:gd name="T4" fmla="*/ 2147483647 w 2496"/>
              <a:gd name="T5" fmla="*/ 2147483647 h 1200"/>
              <a:gd name="T6" fmla="*/ 0 60000 65536"/>
              <a:gd name="T7" fmla="*/ 0 60000 65536"/>
              <a:gd name="T8" fmla="*/ 0 60000 65536"/>
              <a:gd name="T9" fmla="*/ 0 w 2496"/>
              <a:gd name="T10" fmla="*/ 0 h 1200"/>
              <a:gd name="T11" fmla="*/ 2496 w 2496"/>
              <a:gd name="T12" fmla="*/ 1200 h 1200"/>
            </a:gdLst>
            <a:ahLst/>
            <a:cxnLst>
              <a:cxn ang="T6">
                <a:pos x="T0" y="T1"/>
              </a:cxn>
              <a:cxn ang="T7">
                <a:pos x="T2" y="T3"/>
              </a:cxn>
              <a:cxn ang="T8">
                <a:pos x="T4" y="T5"/>
              </a:cxn>
            </a:cxnLst>
            <a:rect l="T9" t="T10" r="T11" b="T12"/>
            <a:pathLst>
              <a:path w="2496" h="1200">
                <a:moveTo>
                  <a:pt x="0" y="0"/>
                </a:moveTo>
                <a:lnTo>
                  <a:pt x="0" y="1200"/>
                </a:lnTo>
                <a:lnTo>
                  <a:pt x="2496" y="120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3076" name="Freeform 3"/>
          <p:cNvSpPr>
            <a:spLocks/>
          </p:cNvSpPr>
          <p:nvPr/>
        </p:nvSpPr>
        <p:spPr bwMode="auto">
          <a:xfrm>
            <a:off x="2819400" y="1492250"/>
            <a:ext cx="3810000" cy="1309688"/>
          </a:xfrm>
          <a:custGeom>
            <a:avLst/>
            <a:gdLst>
              <a:gd name="T0" fmla="*/ 0 w 3120"/>
              <a:gd name="T1" fmla="*/ 2147483647 h 1080"/>
              <a:gd name="T2" fmla="*/ 2147483647 w 3120"/>
              <a:gd name="T3" fmla="*/ 2147483647 h 1080"/>
              <a:gd name="T4" fmla="*/ 2147483647 w 3120"/>
              <a:gd name="T5" fmla="*/ 2147483647 h 1080"/>
              <a:gd name="T6" fmla="*/ 2147483647 w 3120"/>
              <a:gd name="T7" fmla="*/ 2147483647 h 1080"/>
              <a:gd name="T8" fmla="*/ 2147483647 w 3120"/>
              <a:gd name="T9" fmla="*/ 2147483647 h 1080"/>
              <a:gd name="T10" fmla="*/ 0 60000 65536"/>
              <a:gd name="T11" fmla="*/ 0 60000 65536"/>
              <a:gd name="T12" fmla="*/ 0 60000 65536"/>
              <a:gd name="T13" fmla="*/ 0 60000 65536"/>
              <a:gd name="T14" fmla="*/ 0 60000 65536"/>
              <a:gd name="T15" fmla="*/ 0 w 3120"/>
              <a:gd name="T16" fmla="*/ 0 h 1080"/>
              <a:gd name="T17" fmla="*/ 3120 w 3120"/>
              <a:gd name="T18" fmla="*/ 1080 h 1080"/>
            </a:gdLst>
            <a:ahLst/>
            <a:cxnLst>
              <a:cxn ang="T10">
                <a:pos x="T0" y="T1"/>
              </a:cxn>
              <a:cxn ang="T11">
                <a:pos x="T2" y="T3"/>
              </a:cxn>
              <a:cxn ang="T12">
                <a:pos x="T4" y="T5"/>
              </a:cxn>
              <a:cxn ang="T13">
                <a:pos x="T6" y="T7"/>
              </a:cxn>
              <a:cxn ang="T14">
                <a:pos x="T8" y="T9"/>
              </a:cxn>
            </a:cxnLst>
            <a:rect l="T15" t="T16" r="T17" b="T18"/>
            <a:pathLst>
              <a:path w="3120" h="1080">
                <a:moveTo>
                  <a:pt x="0" y="1080"/>
                </a:moveTo>
                <a:cubicBezTo>
                  <a:pt x="156" y="708"/>
                  <a:pt x="312" y="336"/>
                  <a:pt x="480" y="168"/>
                </a:cubicBezTo>
                <a:cubicBezTo>
                  <a:pt x="648" y="0"/>
                  <a:pt x="800" y="8"/>
                  <a:pt x="1008" y="72"/>
                </a:cubicBezTo>
                <a:cubicBezTo>
                  <a:pt x="1216" y="136"/>
                  <a:pt x="1376" y="416"/>
                  <a:pt x="1728" y="552"/>
                </a:cubicBezTo>
                <a:cubicBezTo>
                  <a:pt x="2080" y="688"/>
                  <a:pt x="2600" y="788"/>
                  <a:pt x="3120" y="88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662532" name="Line 4"/>
          <p:cNvSpPr>
            <a:spLocks noChangeShapeType="1"/>
          </p:cNvSpPr>
          <p:nvPr/>
        </p:nvSpPr>
        <p:spPr bwMode="auto">
          <a:xfrm>
            <a:off x="6248400" y="2501900"/>
            <a:ext cx="0" cy="36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078" name="Line 5"/>
          <p:cNvSpPr>
            <a:spLocks noChangeShapeType="1"/>
          </p:cNvSpPr>
          <p:nvPr/>
        </p:nvSpPr>
        <p:spPr bwMode="auto">
          <a:xfrm>
            <a:off x="3352800" y="1757363"/>
            <a:ext cx="0" cy="1092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62534" name="Text Box 6"/>
          <p:cNvSpPr txBox="1">
            <a:spLocks noChangeArrowheads="1"/>
          </p:cNvSpPr>
          <p:nvPr/>
        </p:nvSpPr>
        <p:spPr bwMode="auto">
          <a:xfrm>
            <a:off x="6342063" y="1757363"/>
            <a:ext cx="325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a:latin typeface="Arial Narrow" pitchFamily="34" charset="0"/>
                <a:cs typeface="Arial" pitchFamily="34" charset="0"/>
              </a:rPr>
              <a:t>A</a:t>
            </a:r>
          </a:p>
        </p:txBody>
      </p:sp>
      <p:sp>
        <p:nvSpPr>
          <p:cNvPr id="3080" name="Text Box 7"/>
          <p:cNvSpPr txBox="1">
            <a:spLocks noChangeArrowheads="1"/>
          </p:cNvSpPr>
          <p:nvPr/>
        </p:nvSpPr>
        <p:spPr bwMode="auto">
          <a:xfrm>
            <a:off x="2989263" y="690563"/>
            <a:ext cx="325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a:latin typeface="Arial Narrow" pitchFamily="34" charset="0"/>
                <a:cs typeface="Arial" pitchFamily="34" charset="0"/>
              </a:rPr>
              <a:t>A</a:t>
            </a:r>
          </a:p>
        </p:txBody>
      </p:sp>
      <p:sp>
        <p:nvSpPr>
          <p:cNvPr id="662536" name="Line 8"/>
          <p:cNvSpPr>
            <a:spLocks noChangeShapeType="1"/>
          </p:cNvSpPr>
          <p:nvPr/>
        </p:nvSpPr>
        <p:spPr bwMode="auto">
          <a:xfrm flipH="1">
            <a:off x="6400800" y="217805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082" name="Line 9"/>
          <p:cNvSpPr>
            <a:spLocks noChangeShapeType="1"/>
          </p:cNvSpPr>
          <p:nvPr/>
        </p:nvSpPr>
        <p:spPr bwMode="auto">
          <a:xfrm>
            <a:off x="3081338" y="118745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083" name="Text Box 10"/>
          <p:cNvSpPr txBox="1">
            <a:spLocks noChangeArrowheads="1"/>
          </p:cNvSpPr>
          <p:nvPr/>
        </p:nvSpPr>
        <p:spPr bwMode="auto">
          <a:xfrm>
            <a:off x="5900738" y="2787650"/>
            <a:ext cx="598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a:latin typeface="Symbol" pitchFamily="18" charset="2"/>
                <a:cs typeface="Arial" pitchFamily="34" charset="0"/>
              </a:rPr>
              <a:t>c</a:t>
            </a:r>
            <a:r>
              <a:rPr lang="en-US" altLang="en-US" baseline="30000">
                <a:latin typeface="Symbol" pitchFamily="18" charset="2"/>
                <a:cs typeface="Arial" pitchFamily="34" charset="0"/>
              </a:rPr>
              <a:t>2</a:t>
            </a:r>
            <a:r>
              <a:rPr lang="en-US" altLang="en-US">
                <a:latin typeface="Symbol" pitchFamily="18" charset="2"/>
                <a:cs typeface="Arial" pitchFamily="34" charset="0"/>
              </a:rPr>
              <a:t>A</a:t>
            </a:r>
            <a:endParaRPr lang="en-US" altLang="en-US" baseline="0">
              <a:latin typeface="Arial Narrow" pitchFamily="34" charset="0"/>
              <a:cs typeface="Arial" pitchFamily="34" charset="0"/>
            </a:endParaRPr>
          </a:p>
        </p:txBody>
      </p:sp>
      <p:sp>
        <p:nvSpPr>
          <p:cNvPr id="3084" name="Text Box 11"/>
          <p:cNvSpPr txBox="1">
            <a:spLocks noChangeArrowheads="1"/>
          </p:cNvSpPr>
          <p:nvPr/>
        </p:nvSpPr>
        <p:spPr bwMode="auto">
          <a:xfrm>
            <a:off x="3081338" y="2787650"/>
            <a:ext cx="71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a:latin typeface="Symbol" pitchFamily="18" charset="2"/>
                <a:cs typeface="Arial" pitchFamily="34" charset="0"/>
              </a:rPr>
              <a:t>c</a:t>
            </a:r>
            <a:r>
              <a:rPr lang="en-US" altLang="en-US" baseline="30000">
                <a:latin typeface="Symbol" pitchFamily="18" charset="2"/>
                <a:cs typeface="Arial" pitchFamily="34" charset="0"/>
              </a:rPr>
              <a:t>2</a:t>
            </a:r>
            <a:r>
              <a:rPr lang="en-US" altLang="en-US">
                <a:latin typeface="Arial Narrow" pitchFamily="34" charset="0"/>
                <a:cs typeface="Arial" pitchFamily="34" charset="0"/>
              </a:rPr>
              <a:t>1-A</a:t>
            </a:r>
            <a:endParaRPr lang="en-US" altLang="en-US" baseline="0">
              <a:latin typeface="Arial Narrow" pitchFamily="34" charset="0"/>
              <a:cs typeface="Arial" pitchFamily="34" charset="0"/>
            </a:endParaRPr>
          </a:p>
        </p:txBody>
      </p:sp>
      <p:sp>
        <p:nvSpPr>
          <p:cNvPr id="3085" name="Text Box 12"/>
          <p:cNvSpPr txBox="1">
            <a:spLocks noChangeArrowheads="1"/>
          </p:cNvSpPr>
          <p:nvPr/>
        </p:nvSpPr>
        <p:spPr bwMode="auto">
          <a:xfrm>
            <a:off x="395288" y="115888"/>
            <a:ext cx="2444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3200" baseline="0">
                <a:solidFill>
                  <a:srgbClr val="EA0088"/>
                </a:solidFill>
                <a:latin typeface="Trebuchet MS" pitchFamily="34" charset="0"/>
                <a:cs typeface="Arial" pitchFamily="34" charset="0"/>
              </a:rPr>
              <a:t>The </a:t>
            </a:r>
            <a:r>
              <a:rPr lang="en-US" altLang="en-US" sz="3200" baseline="0">
                <a:solidFill>
                  <a:srgbClr val="EA0088"/>
                </a:solidFill>
                <a:latin typeface="Trebuchet MS" pitchFamily="34" charset="0"/>
                <a:cs typeface="Arial" pitchFamily="34" charset="0"/>
                <a:sym typeface="Symbol" pitchFamily="18" charset="2"/>
              </a:rPr>
              <a:t></a:t>
            </a:r>
            <a:r>
              <a:rPr lang="en-US" altLang="en-US" sz="3200" baseline="30000">
                <a:solidFill>
                  <a:srgbClr val="EA0088"/>
                </a:solidFill>
                <a:latin typeface="Trebuchet MS" pitchFamily="34" charset="0"/>
                <a:cs typeface="Arial" pitchFamily="34" charset="0"/>
              </a:rPr>
              <a:t>2</a:t>
            </a:r>
            <a:r>
              <a:rPr lang="en-US" altLang="en-US" sz="3200" baseline="0">
                <a:solidFill>
                  <a:srgbClr val="EA0088"/>
                </a:solidFill>
                <a:latin typeface="Trebuchet MS" pitchFamily="34" charset="0"/>
                <a:cs typeface="Arial" pitchFamily="34" charset="0"/>
              </a:rPr>
              <a:t> table</a:t>
            </a:r>
          </a:p>
        </p:txBody>
      </p:sp>
      <p:graphicFrame>
        <p:nvGraphicFramePr>
          <p:cNvPr id="3074" name="Object 13"/>
          <p:cNvGraphicFramePr>
            <a:graphicFrameLocks noChangeAspect="1"/>
          </p:cNvGraphicFramePr>
          <p:nvPr/>
        </p:nvGraphicFramePr>
        <p:xfrm>
          <a:off x="1752600" y="4113213"/>
          <a:ext cx="5867400" cy="1763712"/>
        </p:xfrm>
        <a:graphic>
          <a:graphicData uri="http://schemas.openxmlformats.org/presentationml/2006/ole">
            <mc:AlternateContent xmlns:mc="http://schemas.openxmlformats.org/markup-compatibility/2006">
              <mc:Choice xmlns:v="urn:schemas-microsoft-com:vml" Requires="v">
                <p:oleObj spid="_x0000_s3133" name="Worksheet" r:id="rId4" imgW="7734300" imgH="2374900" progId="Excel.Sheet.8">
                  <p:embed/>
                </p:oleObj>
              </mc:Choice>
              <mc:Fallback>
                <p:oleObj name="Worksheet" r:id="rId4" imgW="7734300" imgH="2374900" progId="Excel.Sheet.8">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4113213"/>
                        <a:ext cx="5867400" cy="1763712"/>
                      </a:xfrm>
                      <a:prstGeom prst="rect">
                        <a:avLst/>
                      </a:prstGeom>
                      <a:solidFill>
                        <a:srgbClr val="CCFFCC"/>
                      </a:solidFill>
                      <a:ln w="9525">
                        <a:solidFill>
                          <a:schemeClr val="tx1"/>
                        </a:solidFill>
                        <a:miter lim="800000"/>
                        <a:headEnd/>
                        <a:tailEnd/>
                      </a:ln>
                      <a:effectLst>
                        <a:outerShdw dist="107763" dir="18900000" algn="ctr" rotWithShape="0">
                          <a:schemeClr val="bg2">
                            <a:alpha val="74997"/>
                          </a:schemeClr>
                        </a:outerShdw>
                      </a:effectLst>
                    </p:spPr>
                  </p:pic>
                </p:oleObj>
              </mc:Fallback>
            </mc:AlternateContent>
          </a:graphicData>
        </a:graphic>
      </p:graphicFrame>
      <p:sp>
        <p:nvSpPr>
          <p:cNvPr id="662542" name="Oval 14"/>
          <p:cNvSpPr>
            <a:spLocks noChangeArrowheads="1"/>
          </p:cNvSpPr>
          <p:nvPr/>
        </p:nvSpPr>
        <p:spPr bwMode="auto">
          <a:xfrm>
            <a:off x="4038600" y="4348163"/>
            <a:ext cx="457200" cy="228600"/>
          </a:xfrm>
          <a:prstGeom prst="ellipse">
            <a:avLst/>
          </a:prstGeom>
          <a:solidFill>
            <a:schemeClr val="bg1"/>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662543" name="Oval 15"/>
          <p:cNvSpPr>
            <a:spLocks noChangeArrowheads="1"/>
          </p:cNvSpPr>
          <p:nvPr/>
        </p:nvSpPr>
        <p:spPr bwMode="auto">
          <a:xfrm>
            <a:off x="6278563" y="4359275"/>
            <a:ext cx="457200" cy="228600"/>
          </a:xfrm>
          <a:prstGeom prst="ellipse">
            <a:avLst/>
          </a:prstGeom>
          <a:solidFill>
            <a:schemeClr val="bg1"/>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3088" name="Text Box 16"/>
          <p:cNvSpPr txBox="1">
            <a:spLocks noChangeArrowheads="1"/>
          </p:cNvSpPr>
          <p:nvPr/>
        </p:nvSpPr>
        <p:spPr bwMode="auto">
          <a:xfrm>
            <a:off x="2667000" y="4119563"/>
            <a:ext cx="4954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a:latin typeface="Symbol" pitchFamily="18" charset="2"/>
                <a:cs typeface="Arial" pitchFamily="34" charset="0"/>
              </a:rPr>
              <a:t>c</a:t>
            </a:r>
            <a:r>
              <a:rPr lang="en-US" altLang="en-US" baseline="30000">
                <a:latin typeface="Symbol" pitchFamily="18" charset="2"/>
                <a:cs typeface="Arial" pitchFamily="34" charset="0"/>
              </a:rPr>
              <a:t>2</a:t>
            </a:r>
            <a:r>
              <a:rPr lang="en-US" altLang="en-US">
                <a:latin typeface="Symbol" pitchFamily="18" charset="2"/>
                <a:cs typeface="Arial" pitchFamily="34" charset="0"/>
              </a:rPr>
              <a:t>.995         </a:t>
            </a:r>
            <a:r>
              <a:rPr lang="en-US" altLang="en-US" baseline="0">
                <a:latin typeface="Symbol" pitchFamily="18" charset="2"/>
                <a:cs typeface="Arial" pitchFamily="34" charset="0"/>
              </a:rPr>
              <a:t>c</a:t>
            </a:r>
            <a:r>
              <a:rPr lang="en-US" altLang="en-US" baseline="30000">
                <a:latin typeface="Symbol" pitchFamily="18" charset="2"/>
                <a:cs typeface="Arial" pitchFamily="34" charset="0"/>
              </a:rPr>
              <a:t>2</a:t>
            </a:r>
            <a:r>
              <a:rPr lang="en-US" altLang="en-US">
                <a:latin typeface="Symbol" pitchFamily="18" charset="2"/>
                <a:cs typeface="Arial" pitchFamily="34" charset="0"/>
              </a:rPr>
              <a:t>.990     </a:t>
            </a:r>
            <a:r>
              <a:rPr lang="en-US" altLang="en-US" baseline="0">
                <a:latin typeface="Symbol" pitchFamily="18" charset="2"/>
                <a:cs typeface="Arial" pitchFamily="34" charset="0"/>
              </a:rPr>
              <a:t>c</a:t>
            </a:r>
            <a:r>
              <a:rPr lang="en-US" altLang="en-US" baseline="30000">
                <a:latin typeface="Symbol" pitchFamily="18" charset="2"/>
                <a:cs typeface="Arial" pitchFamily="34" charset="0"/>
              </a:rPr>
              <a:t>2</a:t>
            </a:r>
            <a:r>
              <a:rPr lang="en-US" altLang="en-US">
                <a:latin typeface="Symbol" pitchFamily="18" charset="2"/>
                <a:cs typeface="Arial" pitchFamily="34" charset="0"/>
              </a:rPr>
              <a:t>.975              </a:t>
            </a:r>
            <a:r>
              <a:rPr lang="en-US" altLang="en-US" baseline="0">
                <a:latin typeface="Symbol" pitchFamily="18" charset="2"/>
                <a:cs typeface="Arial" pitchFamily="34" charset="0"/>
              </a:rPr>
              <a:t>c</a:t>
            </a:r>
            <a:r>
              <a:rPr lang="en-US" altLang="en-US" baseline="30000">
                <a:latin typeface="Symbol" pitchFamily="18" charset="2"/>
                <a:cs typeface="Arial" pitchFamily="34" charset="0"/>
              </a:rPr>
              <a:t>2</a:t>
            </a:r>
            <a:r>
              <a:rPr lang="en-US" altLang="en-US">
                <a:latin typeface="Symbol" pitchFamily="18" charset="2"/>
                <a:cs typeface="Arial" pitchFamily="34" charset="0"/>
              </a:rPr>
              <a:t>.010</a:t>
            </a:r>
            <a:r>
              <a:rPr lang="en-US" altLang="en-US" baseline="0">
                <a:latin typeface="Symbol" pitchFamily="18" charset="2"/>
                <a:cs typeface="Arial" pitchFamily="34" charset="0"/>
              </a:rPr>
              <a:t>   c</a:t>
            </a:r>
            <a:r>
              <a:rPr lang="en-US" altLang="en-US" baseline="30000">
                <a:latin typeface="Symbol" pitchFamily="18" charset="2"/>
                <a:cs typeface="Arial" pitchFamily="34" charset="0"/>
              </a:rPr>
              <a:t>2</a:t>
            </a:r>
            <a:r>
              <a:rPr lang="en-US" altLang="en-US">
                <a:latin typeface="Symbol" pitchFamily="18" charset="2"/>
                <a:cs typeface="Arial" pitchFamily="34" charset="0"/>
              </a:rPr>
              <a:t>.005</a:t>
            </a:r>
            <a:endParaRPr lang="en-US" altLang="en-US" baseline="0">
              <a:latin typeface="Arial Narrow" pitchFamily="34" charset="0"/>
              <a:cs typeface="Arial" pitchFamily="34" charset="0"/>
            </a:endParaRPr>
          </a:p>
        </p:txBody>
      </p:sp>
      <p:sp>
        <p:nvSpPr>
          <p:cNvPr id="662545" name="Oval 17"/>
          <p:cNvSpPr>
            <a:spLocks noChangeArrowheads="1"/>
          </p:cNvSpPr>
          <p:nvPr/>
        </p:nvSpPr>
        <p:spPr bwMode="auto">
          <a:xfrm>
            <a:off x="3352800" y="3052763"/>
            <a:ext cx="533400" cy="304800"/>
          </a:xfrm>
          <a:prstGeom prst="ellipse">
            <a:avLst/>
          </a:prstGeom>
          <a:solidFill>
            <a:schemeClr val="bg1"/>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1800" baseline="0">
                <a:latin typeface="Arial Narrow" pitchFamily="34" charset="0"/>
                <a:cs typeface="Arial" pitchFamily="34" charset="0"/>
              </a:rPr>
              <a:t>.990</a:t>
            </a:r>
          </a:p>
        </p:txBody>
      </p:sp>
      <p:sp>
        <p:nvSpPr>
          <p:cNvPr id="662546" name="Freeform 18"/>
          <p:cNvSpPr>
            <a:spLocks/>
          </p:cNvSpPr>
          <p:nvPr/>
        </p:nvSpPr>
        <p:spPr bwMode="auto">
          <a:xfrm>
            <a:off x="3581400" y="3357563"/>
            <a:ext cx="685800" cy="990600"/>
          </a:xfrm>
          <a:custGeom>
            <a:avLst/>
            <a:gdLst>
              <a:gd name="T0" fmla="*/ 2147483647 w 432"/>
              <a:gd name="T1" fmla="*/ 2147483647 h 624"/>
              <a:gd name="T2" fmla="*/ 2147483647 w 432"/>
              <a:gd name="T3" fmla="*/ 2147483647 h 624"/>
              <a:gd name="T4" fmla="*/ 0 w 432"/>
              <a:gd name="T5" fmla="*/ 2147483647 h 624"/>
              <a:gd name="T6" fmla="*/ 0 w 432"/>
              <a:gd name="T7" fmla="*/ 0 h 624"/>
              <a:gd name="T8" fmla="*/ 0 60000 65536"/>
              <a:gd name="T9" fmla="*/ 0 60000 65536"/>
              <a:gd name="T10" fmla="*/ 0 60000 65536"/>
              <a:gd name="T11" fmla="*/ 0 60000 65536"/>
              <a:gd name="T12" fmla="*/ 0 w 432"/>
              <a:gd name="T13" fmla="*/ 0 h 624"/>
              <a:gd name="T14" fmla="*/ 432 w 432"/>
              <a:gd name="T15" fmla="*/ 624 h 624"/>
            </a:gdLst>
            <a:ahLst/>
            <a:cxnLst>
              <a:cxn ang="T8">
                <a:pos x="T0" y="T1"/>
              </a:cxn>
              <a:cxn ang="T9">
                <a:pos x="T2" y="T3"/>
              </a:cxn>
              <a:cxn ang="T10">
                <a:pos x="T4" y="T5"/>
              </a:cxn>
              <a:cxn ang="T11">
                <a:pos x="T6" y="T7"/>
              </a:cxn>
            </a:cxnLst>
            <a:rect l="T12" t="T13" r="T14" b="T15"/>
            <a:pathLst>
              <a:path w="432" h="624">
                <a:moveTo>
                  <a:pt x="432" y="624"/>
                </a:moveTo>
                <a:lnTo>
                  <a:pt x="432" y="528"/>
                </a:lnTo>
                <a:lnTo>
                  <a:pt x="0" y="192"/>
                </a:lnTo>
                <a:lnTo>
                  <a:pt x="0"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662548" name="Oval 20"/>
          <p:cNvSpPr>
            <a:spLocks noChangeArrowheads="1"/>
          </p:cNvSpPr>
          <p:nvPr/>
        </p:nvSpPr>
        <p:spPr bwMode="auto">
          <a:xfrm>
            <a:off x="6180138" y="3049588"/>
            <a:ext cx="533400" cy="304800"/>
          </a:xfrm>
          <a:prstGeom prst="ellipse">
            <a:avLst/>
          </a:prstGeom>
          <a:solidFill>
            <a:schemeClr val="bg1"/>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1800" baseline="0">
                <a:latin typeface="Arial Narrow" pitchFamily="34" charset="0"/>
                <a:cs typeface="Arial" pitchFamily="34" charset="0"/>
              </a:rPr>
              <a:t>.010</a:t>
            </a:r>
          </a:p>
        </p:txBody>
      </p:sp>
      <p:sp>
        <p:nvSpPr>
          <p:cNvPr id="662549" name="Line 21"/>
          <p:cNvSpPr>
            <a:spLocks noChangeShapeType="1"/>
          </p:cNvSpPr>
          <p:nvPr/>
        </p:nvSpPr>
        <p:spPr bwMode="auto">
          <a:xfrm flipV="1">
            <a:off x="6477000" y="3357563"/>
            <a:ext cx="1588"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662550" name="Line 22"/>
          <p:cNvSpPr>
            <a:spLocks noChangeShapeType="1"/>
          </p:cNvSpPr>
          <p:nvPr/>
        </p:nvSpPr>
        <p:spPr bwMode="auto">
          <a:xfrm flipV="1">
            <a:off x="6477000" y="2671763"/>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662551" name="Text Box 23"/>
          <p:cNvSpPr txBox="1">
            <a:spLocks noChangeArrowheads="1"/>
          </p:cNvSpPr>
          <p:nvPr/>
        </p:nvSpPr>
        <p:spPr bwMode="auto">
          <a:xfrm>
            <a:off x="6537325" y="1757363"/>
            <a:ext cx="717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a:latin typeface="Arial Narrow" pitchFamily="34" charset="0"/>
                <a:cs typeface="Arial" pitchFamily="34" charset="0"/>
              </a:rPr>
              <a:t>=0.01</a:t>
            </a:r>
          </a:p>
        </p:txBody>
      </p:sp>
      <p:sp>
        <p:nvSpPr>
          <p:cNvPr id="662552" name="Text Box 24"/>
          <p:cNvSpPr txBox="1">
            <a:spLocks noChangeArrowheads="1"/>
          </p:cNvSpPr>
          <p:nvPr/>
        </p:nvSpPr>
        <p:spPr bwMode="auto">
          <a:xfrm>
            <a:off x="3200400" y="690563"/>
            <a:ext cx="717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a:latin typeface="Arial Narrow" pitchFamily="34" charset="0"/>
                <a:cs typeface="Arial" pitchFamily="34" charset="0"/>
              </a:rPr>
              <a:t>=0.01</a:t>
            </a:r>
          </a:p>
        </p:txBody>
      </p:sp>
      <p:sp>
        <p:nvSpPr>
          <p:cNvPr id="662554" name="Line 26"/>
          <p:cNvSpPr>
            <a:spLocks noChangeShapeType="1"/>
          </p:cNvSpPr>
          <p:nvPr/>
        </p:nvSpPr>
        <p:spPr bwMode="auto">
          <a:xfrm>
            <a:off x="6248400" y="2519363"/>
            <a:ext cx="0" cy="36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62556" name="AutoShape 28"/>
          <p:cNvSpPr>
            <a:spLocks noChangeArrowheads="1"/>
          </p:cNvSpPr>
          <p:nvPr/>
        </p:nvSpPr>
        <p:spPr bwMode="auto">
          <a:xfrm>
            <a:off x="1900238" y="5186363"/>
            <a:ext cx="4881562" cy="30321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662557" name="AutoShape 29"/>
          <p:cNvSpPr>
            <a:spLocks noChangeArrowheads="1"/>
          </p:cNvSpPr>
          <p:nvPr/>
        </p:nvSpPr>
        <p:spPr bwMode="auto">
          <a:xfrm>
            <a:off x="6019800" y="4160838"/>
            <a:ext cx="762000" cy="13303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662558" name="Rectangle 30"/>
          <p:cNvSpPr>
            <a:spLocks noChangeArrowheads="1"/>
          </p:cNvSpPr>
          <p:nvPr/>
        </p:nvSpPr>
        <p:spPr bwMode="auto">
          <a:xfrm>
            <a:off x="6019800" y="5186363"/>
            <a:ext cx="762000" cy="3048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662559" name="Freeform 31"/>
          <p:cNvSpPr>
            <a:spLocks/>
          </p:cNvSpPr>
          <p:nvPr/>
        </p:nvSpPr>
        <p:spPr bwMode="auto">
          <a:xfrm>
            <a:off x="5638800" y="3205163"/>
            <a:ext cx="381000" cy="1981200"/>
          </a:xfrm>
          <a:custGeom>
            <a:avLst/>
            <a:gdLst>
              <a:gd name="T0" fmla="*/ 2147483647 w 240"/>
              <a:gd name="T1" fmla="*/ 2147483647 h 1248"/>
              <a:gd name="T2" fmla="*/ 0 w 240"/>
              <a:gd name="T3" fmla="*/ 2147483647 h 1248"/>
              <a:gd name="T4" fmla="*/ 0 w 240"/>
              <a:gd name="T5" fmla="*/ 2147483647 h 1248"/>
              <a:gd name="T6" fmla="*/ 2147483647 w 240"/>
              <a:gd name="T7" fmla="*/ 0 h 1248"/>
              <a:gd name="T8" fmla="*/ 0 60000 65536"/>
              <a:gd name="T9" fmla="*/ 0 60000 65536"/>
              <a:gd name="T10" fmla="*/ 0 60000 65536"/>
              <a:gd name="T11" fmla="*/ 0 60000 65536"/>
              <a:gd name="T12" fmla="*/ 0 w 240"/>
              <a:gd name="T13" fmla="*/ 0 h 1248"/>
              <a:gd name="T14" fmla="*/ 240 w 240"/>
              <a:gd name="T15" fmla="*/ 1248 h 1248"/>
            </a:gdLst>
            <a:ahLst/>
            <a:cxnLst>
              <a:cxn ang="T8">
                <a:pos x="T0" y="T1"/>
              </a:cxn>
              <a:cxn ang="T9">
                <a:pos x="T2" y="T3"/>
              </a:cxn>
              <a:cxn ang="T10">
                <a:pos x="T4" y="T5"/>
              </a:cxn>
              <a:cxn ang="T11">
                <a:pos x="T6" y="T7"/>
              </a:cxn>
            </a:cxnLst>
            <a:rect l="T12" t="T13" r="T14" b="T15"/>
            <a:pathLst>
              <a:path w="240" h="1248">
                <a:moveTo>
                  <a:pt x="240" y="1248"/>
                </a:moveTo>
                <a:lnTo>
                  <a:pt x="0" y="1008"/>
                </a:lnTo>
                <a:lnTo>
                  <a:pt x="0" y="144"/>
                </a:lnTo>
                <a:lnTo>
                  <a:pt x="240"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662561" name="Text Box 33"/>
          <p:cNvSpPr txBox="1">
            <a:spLocks noChangeArrowheads="1"/>
          </p:cNvSpPr>
          <p:nvPr/>
        </p:nvSpPr>
        <p:spPr bwMode="auto">
          <a:xfrm>
            <a:off x="4343400" y="3509963"/>
            <a:ext cx="18034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2000" baseline="0">
                <a:latin typeface="Symbol" pitchFamily="18" charset="2"/>
                <a:cs typeface="Arial" pitchFamily="34" charset="0"/>
              </a:rPr>
              <a:t>c</a:t>
            </a:r>
            <a:r>
              <a:rPr lang="en-US" altLang="en-US" sz="2000" baseline="30000">
                <a:latin typeface="Symbol" pitchFamily="18" charset="2"/>
                <a:cs typeface="Arial" pitchFamily="34" charset="0"/>
              </a:rPr>
              <a:t>2</a:t>
            </a:r>
            <a:r>
              <a:rPr lang="en-US" altLang="en-US" sz="2000">
                <a:latin typeface="Symbol" pitchFamily="18" charset="2"/>
                <a:cs typeface="Arial" pitchFamily="34" charset="0"/>
              </a:rPr>
              <a:t>.</a:t>
            </a:r>
            <a:r>
              <a:rPr lang="en-US" altLang="en-US" sz="2000">
                <a:latin typeface="Arial Narrow" pitchFamily="34" charset="0"/>
                <a:cs typeface="Arial" pitchFamily="34" charset="0"/>
              </a:rPr>
              <a:t>01,10</a:t>
            </a:r>
            <a:r>
              <a:rPr lang="en-US" altLang="en-US" sz="2000" baseline="0">
                <a:latin typeface="Symbol" pitchFamily="18" charset="2"/>
                <a:cs typeface="Arial" pitchFamily="34" charset="0"/>
              </a:rPr>
              <a:t> = </a:t>
            </a:r>
            <a:r>
              <a:rPr lang="en-US" altLang="en-US" sz="2000" baseline="0">
                <a:latin typeface="Arial Narrow" pitchFamily="34" charset="0"/>
                <a:cs typeface="Arial" pitchFamily="34" charset="0"/>
              </a:rPr>
              <a:t>23.2093</a:t>
            </a:r>
            <a:endParaRPr lang="en-US" altLang="en-US" sz="2000" baseline="0">
              <a:latin typeface="Symbol" pitchFamily="18" charset="2"/>
              <a:cs typeface="Arial" pitchFamily="34" charset="0"/>
            </a:endParaRPr>
          </a:p>
        </p:txBody>
      </p:sp>
      <p:sp>
        <p:nvSpPr>
          <p:cNvPr id="31" name="Line 8"/>
          <p:cNvSpPr>
            <a:spLocks noChangeShapeType="1"/>
          </p:cNvSpPr>
          <p:nvPr/>
        </p:nvSpPr>
        <p:spPr bwMode="auto">
          <a:xfrm flipH="1">
            <a:off x="5364163" y="1671638"/>
            <a:ext cx="431800" cy="522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2" name="Text Box 23"/>
          <p:cNvSpPr txBox="1">
            <a:spLocks noChangeArrowheads="1"/>
          </p:cNvSpPr>
          <p:nvPr/>
        </p:nvSpPr>
        <p:spPr bwMode="auto">
          <a:xfrm>
            <a:off x="5724525" y="1304925"/>
            <a:ext cx="11033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a:latin typeface="Arial Narrow" pitchFamily="34" charset="0"/>
                <a:cs typeface="Arial" pitchFamily="34" charset="0"/>
              </a:rPr>
              <a:t>d.f. = 10</a:t>
            </a:r>
          </a:p>
        </p:txBody>
      </p:sp>
      <p:sp>
        <p:nvSpPr>
          <p:cNvPr id="310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14.</a:t>
            </a:r>
            <a:fld id="{26FA8448-594B-41DF-AC64-1D54BFE2C745}" type="slidenum">
              <a:rPr lang="en-AU" altLang="en-US" sz="1400" b="1" baseline="0" smtClean="0">
                <a:latin typeface="Trebuchet MS" pitchFamily="34" charset="0"/>
                <a:cs typeface="Arial" pitchFamily="34" charset="0"/>
              </a:rPr>
              <a:pPr/>
              <a:t>9</a:t>
            </a:fld>
            <a:endParaRPr lang="en-AU" altLang="en-US" sz="1400" b="1" baseline="0" dirty="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6253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62536"/>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66253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62542"/>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662546"/>
                                        </p:tgtEl>
                                        <p:attrNameLst>
                                          <p:attrName>style.visibility</p:attrName>
                                        </p:attrNameLst>
                                      </p:cBhvr>
                                      <p:to>
                                        <p:strVal val="visible"/>
                                      </p:to>
                                    </p:set>
                                  </p:childTnLst>
                                </p:cTn>
                              </p:par>
                            </p:childTnLst>
                          </p:cTn>
                        </p:par>
                        <p:par>
                          <p:cTn id="20" fill="hold" nodeType="afterGroup">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662545"/>
                                        </p:tgtEl>
                                        <p:attrNameLst>
                                          <p:attrName>style.visibility</p:attrName>
                                        </p:attrNameLst>
                                      </p:cBhvr>
                                      <p:to>
                                        <p:strVal val="visible"/>
                                      </p:to>
                                    </p:set>
                                  </p:childTnLst>
                                </p:cTn>
                              </p:par>
                            </p:childTnLst>
                          </p:cTn>
                        </p:par>
                        <p:par>
                          <p:cTn id="23" fill="hold" nodeType="afterGroup">
                            <p:stCondLst>
                              <p:cond delay="1500"/>
                            </p:stCondLst>
                            <p:childTnLst>
                              <p:par>
                                <p:cTn id="24" presetID="2" presetClass="entr" presetSubtype="1" fill="hold" grpId="0" nodeType="afterEffect">
                                  <p:stCondLst>
                                    <p:cond delay="0"/>
                                  </p:stCondLst>
                                  <p:childTnLst>
                                    <p:set>
                                      <p:cBhvr>
                                        <p:cTn id="25" dur="1" fill="hold">
                                          <p:stCondLst>
                                            <p:cond delay="0"/>
                                          </p:stCondLst>
                                        </p:cTn>
                                        <p:tgtEl>
                                          <p:spTgt spid="662552"/>
                                        </p:tgtEl>
                                        <p:attrNameLst>
                                          <p:attrName>style.visibility</p:attrName>
                                        </p:attrNameLst>
                                      </p:cBhvr>
                                      <p:to>
                                        <p:strVal val="visible"/>
                                      </p:to>
                                    </p:set>
                                    <p:anim calcmode="lin" valueType="num">
                                      <p:cBhvr additive="base">
                                        <p:cTn id="26" dur="500" fill="hold"/>
                                        <p:tgtEl>
                                          <p:spTgt spid="662552"/>
                                        </p:tgtEl>
                                        <p:attrNameLst>
                                          <p:attrName>ppt_x</p:attrName>
                                        </p:attrNameLst>
                                      </p:cBhvr>
                                      <p:tavLst>
                                        <p:tav tm="0">
                                          <p:val>
                                            <p:strVal val="#ppt_x"/>
                                          </p:val>
                                        </p:tav>
                                        <p:tav tm="100000">
                                          <p:val>
                                            <p:strVal val="#ppt_x"/>
                                          </p:val>
                                        </p:tav>
                                      </p:tavLst>
                                    </p:anim>
                                    <p:anim calcmode="lin" valueType="num">
                                      <p:cBhvr additive="base">
                                        <p:cTn id="27" dur="500" fill="hold"/>
                                        <p:tgtEl>
                                          <p:spTgt spid="662552"/>
                                        </p:tgtEl>
                                        <p:attrNameLst>
                                          <p:attrName>ppt_y</p:attrName>
                                        </p:attrNameLst>
                                      </p:cBhvr>
                                      <p:tavLst>
                                        <p:tav tm="0">
                                          <p:val>
                                            <p:strVal val="0-#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662543"/>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662554"/>
                                        </p:tgtEl>
                                        <p:attrNameLst>
                                          <p:attrName>style.visibility</p:attrName>
                                        </p:attrNameLst>
                                      </p:cBhvr>
                                      <p:to>
                                        <p:strVal val="visible"/>
                                      </p:to>
                                    </p:se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662549"/>
                                        </p:tgtEl>
                                        <p:attrNameLst>
                                          <p:attrName>style.visibility</p:attrName>
                                        </p:attrNameLst>
                                      </p:cBhvr>
                                      <p:to>
                                        <p:strVal val="visible"/>
                                      </p:to>
                                    </p:set>
                                  </p:childTnLst>
                                </p:cTn>
                              </p:par>
                            </p:childTnLst>
                          </p:cTn>
                        </p:par>
                        <p:par>
                          <p:cTn id="38" fill="hold" nodeType="afterGroup">
                            <p:stCondLst>
                              <p:cond delay="1500"/>
                            </p:stCondLst>
                            <p:childTnLst>
                              <p:par>
                                <p:cTn id="39" presetID="1" presetClass="entr" presetSubtype="0" fill="hold" grpId="0" nodeType="afterEffect">
                                  <p:stCondLst>
                                    <p:cond delay="0"/>
                                  </p:stCondLst>
                                  <p:childTnLst>
                                    <p:set>
                                      <p:cBhvr>
                                        <p:cTn id="40" dur="1" fill="hold">
                                          <p:stCondLst>
                                            <p:cond delay="499"/>
                                          </p:stCondLst>
                                        </p:cTn>
                                        <p:tgtEl>
                                          <p:spTgt spid="66254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662550"/>
                                        </p:tgtEl>
                                        <p:attrNameLst>
                                          <p:attrName>style.visibility</p:attrName>
                                        </p:attrNameLst>
                                      </p:cBhvr>
                                      <p:to>
                                        <p:strVal val="visible"/>
                                      </p:to>
                                    </p:set>
                                  </p:childTnLst>
                                </p:cTn>
                              </p:par>
                            </p:childTnLst>
                          </p:cTn>
                        </p:par>
                        <p:par>
                          <p:cTn id="45" fill="hold" nodeType="afterGroup">
                            <p:stCondLst>
                              <p:cond delay="500"/>
                            </p:stCondLst>
                            <p:childTnLst>
                              <p:par>
                                <p:cTn id="46" presetID="2" presetClass="entr" presetSubtype="2" fill="hold" grpId="0" nodeType="afterEffect">
                                  <p:stCondLst>
                                    <p:cond delay="0"/>
                                  </p:stCondLst>
                                  <p:childTnLst>
                                    <p:set>
                                      <p:cBhvr>
                                        <p:cTn id="47" dur="1" fill="hold">
                                          <p:stCondLst>
                                            <p:cond delay="0"/>
                                          </p:stCondLst>
                                        </p:cTn>
                                        <p:tgtEl>
                                          <p:spTgt spid="662551"/>
                                        </p:tgtEl>
                                        <p:attrNameLst>
                                          <p:attrName>style.visibility</p:attrName>
                                        </p:attrNameLst>
                                      </p:cBhvr>
                                      <p:to>
                                        <p:strVal val="visible"/>
                                      </p:to>
                                    </p:set>
                                    <p:anim calcmode="lin" valueType="num">
                                      <p:cBhvr additive="base">
                                        <p:cTn id="48" dur="500" fill="hold"/>
                                        <p:tgtEl>
                                          <p:spTgt spid="662551"/>
                                        </p:tgtEl>
                                        <p:attrNameLst>
                                          <p:attrName>ppt_x</p:attrName>
                                        </p:attrNameLst>
                                      </p:cBhvr>
                                      <p:tavLst>
                                        <p:tav tm="0">
                                          <p:val>
                                            <p:strVal val="1+#ppt_w/2"/>
                                          </p:val>
                                        </p:tav>
                                        <p:tav tm="100000">
                                          <p:val>
                                            <p:strVal val="#ppt_x"/>
                                          </p:val>
                                        </p:tav>
                                      </p:tavLst>
                                    </p:anim>
                                    <p:anim calcmode="lin" valueType="num">
                                      <p:cBhvr additive="base">
                                        <p:cTn id="49" dur="500" fill="hold"/>
                                        <p:tgtEl>
                                          <p:spTgt spid="662551"/>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662557"/>
                                        </p:tgtEl>
                                        <p:attrNameLst>
                                          <p:attrName>style.visibility</p:attrName>
                                        </p:attrNameLst>
                                      </p:cBhvr>
                                      <p:to>
                                        <p:strVal val="visible"/>
                                      </p:to>
                                    </p:set>
                                    <p:anim calcmode="lin" valueType="num">
                                      <p:cBhvr additive="base">
                                        <p:cTn id="54" dur="500" fill="hold"/>
                                        <p:tgtEl>
                                          <p:spTgt spid="662557"/>
                                        </p:tgtEl>
                                        <p:attrNameLst>
                                          <p:attrName>ppt_x</p:attrName>
                                        </p:attrNameLst>
                                      </p:cBhvr>
                                      <p:tavLst>
                                        <p:tav tm="0">
                                          <p:val>
                                            <p:strVal val="1+#ppt_w/2"/>
                                          </p:val>
                                        </p:tav>
                                        <p:tav tm="100000">
                                          <p:val>
                                            <p:strVal val="#ppt_x"/>
                                          </p:val>
                                        </p:tav>
                                      </p:tavLst>
                                    </p:anim>
                                    <p:anim calcmode="lin" valueType="num">
                                      <p:cBhvr additive="base">
                                        <p:cTn id="55" dur="500" fill="hold"/>
                                        <p:tgtEl>
                                          <p:spTgt spid="662557"/>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500"/>
                            </p:stCondLst>
                            <p:childTnLst>
                              <p:par>
                                <p:cTn id="57" presetID="2" presetClass="entr" presetSubtype="8" fill="hold" grpId="0" nodeType="afterEffect">
                                  <p:stCondLst>
                                    <p:cond delay="0"/>
                                  </p:stCondLst>
                                  <p:childTnLst>
                                    <p:set>
                                      <p:cBhvr>
                                        <p:cTn id="58" dur="1" fill="hold">
                                          <p:stCondLst>
                                            <p:cond delay="0"/>
                                          </p:stCondLst>
                                        </p:cTn>
                                        <p:tgtEl>
                                          <p:spTgt spid="662556"/>
                                        </p:tgtEl>
                                        <p:attrNameLst>
                                          <p:attrName>style.visibility</p:attrName>
                                        </p:attrNameLst>
                                      </p:cBhvr>
                                      <p:to>
                                        <p:strVal val="visible"/>
                                      </p:to>
                                    </p:set>
                                    <p:anim calcmode="lin" valueType="num">
                                      <p:cBhvr additive="base">
                                        <p:cTn id="59" dur="500" fill="hold"/>
                                        <p:tgtEl>
                                          <p:spTgt spid="662556"/>
                                        </p:tgtEl>
                                        <p:attrNameLst>
                                          <p:attrName>ppt_x</p:attrName>
                                        </p:attrNameLst>
                                      </p:cBhvr>
                                      <p:tavLst>
                                        <p:tav tm="0">
                                          <p:val>
                                            <p:strVal val="0-#ppt_w/2"/>
                                          </p:val>
                                        </p:tav>
                                        <p:tav tm="100000">
                                          <p:val>
                                            <p:strVal val="#ppt_x"/>
                                          </p:val>
                                        </p:tav>
                                      </p:tavLst>
                                    </p:anim>
                                    <p:anim calcmode="lin" valueType="num">
                                      <p:cBhvr additive="base">
                                        <p:cTn id="60" dur="500" fill="hold"/>
                                        <p:tgtEl>
                                          <p:spTgt spid="662556"/>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1000"/>
                            </p:stCondLst>
                            <p:childTnLst>
                              <p:par>
                                <p:cTn id="62" presetID="2" presetClass="entr" presetSubtype="4" fill="hold" grpId="0" nodeType="afterEffect">
                                  <p:stCondLst>
                                    <p:cond delay="500"/>
                                  </p:stCondLst>
                                  <p:childTnLst>
                                    <p:set>
                                      <p:cBhvr>
                                        <p:cTn id="63" dur="1" fill="hold">
                                          <p:stCondLst>
                                            <p:cond delay="0"/>
                                          </p:stCondLst>
                                        </p:cTn>
                                        <p:tgtEl>
                                          <p:spTgt spid="662558"/>
                                        </p:tgtEl>
                                        <p:attrNameLst>
                                          <p:attrName>style.visibility</p:attrName>
                                        </p:attrNameLst>
                                      </p:cBhvr>
                                      <p:to>
                                        <p:strVal val="visible"/>
                                      </p:to>
                                    </p:set>
                                    <p:anim calcmode="lin" valueType="num">
                                      <p:cBhvr additive="base">
                                        <p:cTn id="64" dur="500" fill="hold"/>
                                        <p:tgtEl>
                                          <p:spTgt spid="662558"/>
                                        </p:tgtEl>
                                        <p:attrNameLst>
                                          <p:attrName>ppt_x</p:attrName>
                                        </p:attrNameLst>
                                      </p:cBhvr>
                                      <p:tavLst>
                                        <p:tav tm="0">
                                          <p:val>
                                            <p:strVal val="#ppt_x"/>
                                          </p:val>
                                        </p:tav>
                                        <p:tav tm="100000">
                                          <p:val>
                                            <p:strVal val="#ppt_x"/>
                                          </p:val>
                                        </p:tav>
                                      </p:tavLst>
                                    </p:anim>
                                    <p:anim calcmode="lin" valueType="num">
                                      <p:cBhvr additive="base">
                                        <p:cTn id="65" dur="500" fill="hold"/>
                                        <p:tgtEl>
                                          <p:spTgt spid="662558"/>
                                        </p:tgtEl>
                                        <p:attrNameLst>
                                          <p:attrName>ppt_y</p:attrName>
                                        </p:attrNameLst>
                                      </p:cBhvr>
                                      <p:tavLst>
                                        <p:tav tm="0">
                                          <p:val>
                                            <p:strVal val="1+#ppt_h/2"/>
                                          </p:val>
                                        </p:tav>
                                        <p:tav tm="100000">
                                          <p:val>
                                            <p:strVal val="#ppt_y"/>
                                          </p:val>
                                        </p:tav>
                                      </p:tavLst>
                                    </p:anim>
                                  </p:childTnLst>
                                </p:cTn>
                              </p:par>
                            </p:childTnLst>
                          </p:cTn>
                        </p:par>
                        <p:par>
                          <p:cTn id="66" fill="hold" nodeType="afterGroup">
                            <p:stCondLst>
                              <p:cond delay="2000"/>
                            </p:stCondLst>
                            <p:childTnLst>
                              <p:par>
                                <p:cTn id="67" presetID="22" presetClass="entr" presetSubtype="4" fill="hold" grpId="0" nodeType="afterEffect">
                                  <p:stCondLst>
                                    <p:cond delay="500"/>
                                  </p:stCondLst>
                                  <p:childTnLst>
                                    <p:set>
                                      <p:cBhvr>
                                        <p:cTn id="68" dur="1" fill="hold">
                                          <p:stCondLst>
                                            <p:cond delay="0"/>
                                          </p:stCondLst>
                                        </p:cTn>
                                        <p:tgtEl>
                                          <p:spTgt spid="662559"/>
                                        </p:tgtEl>
                                        <p:attrNameLst>
                                          <p:attrName>style.visibility</p:attrName>
                                        </p:attrNameLst>
                                      </p:cBhvr>
                                      <p:to>
                                        <p:strVal val="visible"/>
                                      </p:to>
                                    </p:set>
                                    <p:animEffect transition="in" filter="wipe(down)">
                                      <p:cBhvr>
                                        <p:cTn id="69" dur="500"/>
                                        <p:tgtEl>
                                          <p:spTgt spid="662559"/>
                                        </p:tgtEl>
                                      </p:cBhvr>
                                    </p:animEffect>
                                  </p:childTnLst>
                                </p:cTn>
                              </p:par>
                            </p:childTnLst>
                          </p:cTn>
                        </p:par>
                        <p:par>
                          <p:cTn id="70" fill="hold" nodeType="afterGroup">
                            <p:stCondLst>
                              <p:cond delay="3000"/>
                            </p:stCondLst>
                            <p:childTnLst>
                              <p:par>
                                <p:cTn id="71" presetID="4" presetClass="entr" presetSubtype="16" fill="hold" grpId="0" nodeType="afterEffect">
                                  <p:stCondLst>
                                    <p:cond delay="0"/>
                                  </p:stCondLst>
                                  <p:childTnLst>
                                    <p:set>
                                      <p:cBhvr>
                                        <p:cTn id="72" dur="1" fill="hold">
                                          <p:stCondLst>
                                            <p:cond delay="0"/>
                                          </p:stCondLst>
                                        </p:cTn>
                                        <p:tgtEl>
                                          <p:spTgt spid="662561"/>
                                        </p:tgtEl>
                                        <p:attrNameLst>
                                          <p:attrName>style.visibility</p:attrName>
                                        </p:attrNameLst>
                                      </p:cBhvr>
                                      <p:to>
                                        <p:strVal val="visible"/>
                                      </p:to>
                                    </p:set>
                                    <p:animEffect transition="in" filter="box(in)">
                                      <p:cBhvr>
                                        <p:cTn id="73" dur="500"/>
                                        <p:tgtEl>
                                          <p:spTgt spid="662561"/>
                                        </p:tgtEl>
                                      </p:cBhvr>
                                    </p:animEffect>
                                  </p:childTnLst>
                                </p:cTn>
                              </p:par>
                            </p:childTnLst>
                          </p:cTn>
                        </p:par>
                        <p:par>
                          <p:cTn id="74" fill="hold" nodeType="afterGroup">
                            <p:stCondLst>
                              <p:cond delay="3500"/>
                            </p:stCondLst>
                            <p:childTnLst>
                              <p:par>
                                <p:cTn id="75" presetID="1" presetClass="entr" presetSubtype="0" fill="hold" grpId="0" nodeType="afterEffect">
                                  <p:stCondLst>
                                    <p:cond delay="0"/>
                                  </p:stCondLst>
                                  <p:childTnLst>
                                    <p:set>
                                      <p:cBhvr>
                                        <p:cTn id="76" dur="1" fill="hold">
                                          <p:stCondLst>
                                            <p:cond delay="499"/>
                                          </p:stCondLst>
                                        </p:cTn>
                                        <p:tgtEl>
                                          <p:spTgt spid="31"/>
                                        </p:tgtEl>
                                        <p:attrNameLst>
                                          <p:attrName>style.visibility</p:attrName>
                                        </p:attrNameLst>
                                      </p:cBhvr>
                                      <p:to>
                                        <p:strVal val="visible"/>
                                      </p:to>
                                    </p:set>
                                  </p:childTnLst>
                                </p:cTn>
                              </p:par>
                            </p:childTnLst>
                          </p:cTn>
                        </p:par>
                        <p:par>
                          <p:cTn id="77" fill="hold" nodeType="afterGroup">
                            <p:stCondLst>
                              <p:cond delay="4000"/>
                            </p:stCondLst>
                            <p:childTnLst>
                              <p:par>
                                <p:cTn id="78" presetID="2" presetClass="entr" presetSubtype="2" fill="hold" grpId="0" nodeType="afterEffect">
                                  <p:stCondLst>
                                    <p:cond delay="0"/>
                                  </p:stCondLst>
                                  <p:childTnLst>
                                    <p:set>
                                      <p:cBhvr>
                                        <p:cTn id="79" dur="1" fill="hold">
                                          <p:stCondLst>
                                            <p:cond delay="0"/>
                                          </p:stCondLst>
                                        </p:cTn>
                                        <p:tgtEl>
                                          <p:spTgt spid="32"/>
                                        </p:tgtEl>
                                        <p:attrNameLst>
                                          <p:attrName>style.visibility</p:attrName>
                                        </p:attrNameLst>
                                      </p:cBhvr>
                                      <p:to>
                                        <p:strVal val="visible"/>
                                      </p:to>
                                    </p:set>
                                    <p:anim calcmode="lin" valueType="num">
                                      <p:cBhvr additive="base">
                                        <p:cTn id="80" dur="500" fill="hold"/>
                                        <p:tgtEl>
                                          <p:spTgt spid="32"/>
                                        </p:tgtEl>
                                        <p:attrNameLst>
                                          <p:attrName>ppt_x</p:attrName>
                                        </p:attrNameLst>
                                      </p:cBhvr>
                                      <p:tavLst>
                                        <p:tav tm="0">
                                          <p:val>
                                            <p:strVal val="1+#ppt_w/2"/>
                                          </p:val>
                                        </p:tav>
                                        <p:tav tm="100000">
                                          <p:val>
                                            <p:strVal val="#ppt_x"/>
                                          </p:val>
                                        </p:tav>
                                      </p:tavLst>
                                    </p:anim>
                                    <p:anim calcmode="lin" valueType="num">
                                      <p:cBhvr additive="base">
                                        <p:cTn id="81"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2" grpId="0" animBg="1"/>
      <p:bldP spid="662534" grpId="0" autoUpdateAnimBg="0"/>
      <p:bldP spid="662536" grpId="0" animBg="1"/>
      <p:bldP spid="662542" grpId="0" animBg="1"/>
      <p:bldP spid="662543" grpId="0" animBg="1"/>
      <p:bldP spid="662545" grpId="0" animBg="1" autoUpdateAnimBg="0"/>
      <p:bldP spid="662546" grpId="0" animBg="1"/>
      <p:bldP spid="662548" grpId="0" animBg="1" autoUpdateAnimBg="0"/>
      <p:bldP spid="662549" grpId="0" animBg="1"/>
      <p:bldP spid="662550" grpId="0" animBg="1"/>
      <p:bldP spid="662551" grpId="0" autoUpdateAnimBg="0"/>
      <p:bldP spid="662552" grpId="0" autoUpdateAnimBg="0"/>
      <p:bldP spid="662554" grpId="0" animBg="1"/>
      <p:bldP spid="662556" grpId="0" animBg="1"/>
      <p:bldP spid="662557" grpId="0" animBg="1"/>
      <p:bldP spid="662558" grpId="0" animBg="1"/>
      <p:bldP spid="662559" grpId="0" animBg="1"/>
      <p:bldP spid="662561" grpId="0" animBg="1" autoUpdateAnimBg="0"/>
      <p:bldP spid="31" grpId="0" animBg="1"/>
      <p:bldP spid="32" grpId="0" autoUpdateAnimBg="0"/>
    </p:bldLst>
  </p:timing>
</p:sld>
</file>

<file path=ppt/theme/theme1.xml><?xml version="1.0" encoding="utf-8"?>
<a:theme xmlns:a="http://schemas.openxmlformats.org/drawingml/2006/main" name="latest">
  <a:themeElements>
    <a:clrScheme name="Custom 3">
      <a:dk1>
        <a:srgbClr val="00206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latest.thmx</Template>
  <TotalTime>1804</TotalTime>
  <Words>1379</Words>
  <Application>Microsoft Office PowerPoint</Application>
  <PresentationFormat>On-screen Show (4:3)</PresentationFormat>
  <Paragraphs>287</Paragraphs>
  <Slides>43</Slides>
  <Notes>29</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2</vt:i4>
      </vt:variant>
      <vt:variant>
        <vt:lpstr>Slide Titles</vt:lpstr>
      </vt:variant>
      <vt:variant>
        <vt:i4>43</vt:i4>
      </vt:variant>
    </vt:vector>
  </HeadingPairs>
  <TitlesOfParts>
    <vt:vector size="60" baseType="lpstr">
      <vt:lpstr>MS PGothic</vt:lpstr>
      <vt:lpstr>MS PGothic</vt:lpstr>
      <vt:lpstr>Arial</vt:lpstr>
      <vt:lpstr>Arial Narrow</vt:lpstr>
      <vt:lpstr>Arial Rounded MT Bold</vt:lpstr>
      <vt:lpstr>Calibri</vt:lpstr>
      <vt:lpstr>Cambria</vt:lpstr>
      <vt:lpstr>Cambria Math</vt:lpstr>
      <vt:lpstr>Symbol</vt:lpstr>
      <vt:lpstr>Times</vt:lpstr>
      <vt:lpstr>Trebuchet MS</vt:lpstr>
      <vt:lpstr>Verdana</vt:lpstr>
      <vt:lpstr>Wingdings</vt:lpstr>
      <vt:lpstr>latest</vt:lpstr>
      <vt:lpstr>Office Theme</vt:lpstr>
      <vt:lpstr>Equation</vt:lpstr>
      <vt:lpstr>Worksheet</vt:lpstr>
      <vt:lpstr>PowerPoint Presentation</vt:lpstr>
      <vt:lpstr>Chapter 14</vt:lpstr>
      <vt:lpstr>Chapter outline</vt:lpstr>
      <vt:lpstr>Learning objectives</vt:lpstr>
      <vt:lpstr>Introduction</vt:lpstr>
      <vt:lpstr>Inference about population variances</vt:lpstr>
      <vt:lpstr>14.1 Inference about 2 </vt:lpstr>
      <vt:lpstr>Inference about 2…</vt:lpstr>
      <vt:lpstr>PowerPoint Presentation</vt:lpstr>
      <vt:lpstr>Estimating the population variance σ2  </vt:lpstr>
      <vt:lpstr>Estimating the population variance σ2</vt:lpstr>
      <vt:lpstr>Estimating the population variance 2 </vt:lpstr>
      <vt:lpstr>Testing the population variance 2 </vt:lpstr>
      <vt:lpstr>Identifying factors</vt:lpstr>
      <vt:lpstr>Example 1 – Consistency of fills from a container filling machine  (Example 14.2, p577)</vt:lpstr>
      <vt:lpstr>Example 1(a) – Solution</vt:lpstr>
      <vt:lpstr>Example 1(a) – Solution</vt:lpstr>
      <vt:lpstr>Example 1(b) – Solution</vt:lpstr>
      <vt:lpstr>PowerPoint Presentation</vt:lpstr>
      <vt:lpstr>PowerPoint Presentation</vt:lpstr>
      <vt:lpstr>PowerPoint Presentation</vt:lpstr>
      <vt:lpstr>PowerPoint Presentation</vt:lpstr>
      <vt:lpstr>Checking the required condition</vt:lpstr>
      <vt:lpstr>14.2 Inference about 12/22</vt:lpstr>
      <vt:lpstr>Inference about 12/22</vt:lpstr>
      <vt:lpstr>F-distribution</vt:lpstr>
      <vt:lpstr>F-distribution…</vt:lpstr>
      <vt:lpstr>Reading F-values from the F-table</vt:lpstr>
      <vt:lpstr>Reading F-values from the F-table</vt:lpstr>
      <vt:lpstr>Estimating the ratio of two population variances</vt:lpstr>
      <vt:lpstr>Estimating the ratio of two population variances</vt:lpstr>
      <vt:lpstr>Estimating the ratio of two population variances</vt:lpstr>
      <vt:lpstr>Factors that identify…</vt:lpstr>
      <vt:lpstr>Example 2</vt:lpstr>
      <vt:lpstr>Example 2 – Solution </vt:lpstr>
      <vt:lpstr>Testing the equality of two population variances</vt:lpstr>
      <vt:lpstr>Testing the equality of two population variances…</vt:lpstr>
      <vt:lpstr>Example 3 (Example 14.5, p591)</vt:lpstr>
      <vt:lpstr>Example 3 – Solution</vt:lpstr>
      <vt:lpstr>Example 3 - Solution…</vt:lpstr>
      <vt:lpstr>Example 3 - Solution…</vt:lpstr>
      <vt:lpstr>Example 3 - Solution…</vt:lpstr>
      <vt:lpstr>Summary of techniques – Inference about population variances</vt:lpstr>
    </vt:vector>
  </TitlesOfParts>
  <Company>Thomson Learning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 Selvanathan</dc:creator>
  <cp:lastModifiedBy>Katz, Nathan</cp:lastModifiedBy>
  <cp:revision>206</cp:revision>
  <cp:lastPrinted>2016-11-02T04:25:44Z</cp:lastPrinted>
  <dcterms:created xsi:type="dcterms:W3CDTF">2011-01-11T22:16:42Z</dcterms:created>
  <dcterms:modified xsi:type="dcterms:W3CDTF">2017-01-12T00:54:11Z</dcterms:modified>
</cp:coreProperties>
</file>