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xml" ContentType="application/vnd.openxmlformats-officedocument.presentationml.tags+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7.xml" ContentType="application/vnd.openxmlformats-officedocument.presentationml.tags+xml"/>
  <Override PartName="/ppt/notesSlides/notesSlide4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4.xml" ContentType="application/vnd.openxmlformats-officedocument.presentationml.notesSlide+xml"/>
  <Override PartName="/ppt/tags/tag29.xml" ContentType="application/vnd.openxmlformats-officedocument.presentationml.tags+xml"/>
  <Override PartName="/ppt/notesSlides/notesSlide45.xml" ContentType="application/vnd.openxmlformats-officedocument.presentationml.notesSlide+xml"/>
  <Override PartName="/ppt/tags/tag30.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32.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33.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6.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7.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38.xml" ContentType="application/vnd.openxmlformats-officedocument.presentationml.tags+xml"/>
  <Override PartName="/ppt/notesSlides/notesSlide75.xml" ContentType="application/vnd.openxmlformats-officedocument.presentationml.notesSlide+xml"/>
  <Override PartName="/ppt/tags/tag39.xml" ContentType="application/vnd.openxmlformats-officedocument.presentationml.tags+xml"/>
  <Override PartName="/ppt/notesSlides/notesSlide76.xml" ContentType="application/vnd.openxmlformats-officedocument.presentationml.notesSlide+xml"/>
  <Override PartName="/ppt/tags/tag40.xml" ContentType="application/vnd.openxmlformats-officedocument.presentationml.tags+xml"/>
  <Override PartName="/ppt/notesSlides/notesSlide77.xml" ContentType="application/vnd.openxmlformats-officedocument.presentationml.notesSlide+xml"/>
  <Override PartName="/ppt/tags/tag41.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37" r:id="rId1"/>
    <p:sldMasterId id="2147483950" r:id="rId2"/>
  </p:sldMasterIdLst>
  <p:notesMasterIdLst>
    <p:notesMasterId r:id="rId142"/>
  </p:notesMasterIdLst>
  <p:handoutMasterIdLst>
    <p:handoutMasterId r:id="rId143"/>
  </p:handoutMasterIdLst>
  <p:sldIdLst>
    <p:sldId id="439" r:id="rId3"/>
    <p:sldId id="257" r:id="rId4"/>
    <p:sldId id="366" r:id="rId5"/>
    <p:sldId id="367" r:id="rId6"/>
    <p:sldId id="259" r:id="rId7"/>
    <p:sldId id="399" r:id="rId8"/>
    <p:sldId id="400" r:id="rId9"/>
    <p:sldId id="260" r:id="rId10"/>
    <p:sldId id="398" r:id="rId11"/>
    <p:sldId id="261" r:id="rId12"/>
    <p:sldId id="401" r:id="rId13"/>
    <p:sldId id="262" r:id="rId14"/>
    <p:sldId id="263" r:id="rId15"/>
    <p:sldId id="370"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317" r:id="rId34"/>
    <p:sldId id="283" r:id="rId35"/>
    <p:sldId id="315" r:id="rId36"/>
    <p:sldId id="402" r:id="rId37"/>
    <p:sldId id="284" r:id="rId38"/>
    <p:sldId id="318" r:id="rId39"/>
    <p:sldId id="371" r:id="rId40"/>
    <p:sldId id="373" r:id="rId41"/>
    <p:sldId id="372" r:id="rId42"/>
    <p:sldId id="375" r:id="rId43"/>
    <p:sldId id="376" r:id="rId44"/>
    <p:sldId id="379" r:id="rId45"/>
    <p:sldId id="380" r:id="rId46"/>
    <p:sldId id="326" r:id="rId47"/>
    <p:sldId id="377" r:id="rId48"/>
    <p:sldId id="403" r:id="rId49"/>
    <p:sldId id="378" r:id="rId50"/>
    <p:sldId id="319" r:id="rId51"/>
    <p:sldId id="404" r:id="rId52"/>
    <p:sldId id="405" r:id="rId53"/>
    <p:sldId id="406" r:id="rId54"/>
    <p:sldId id="407" r:id="rId55"/>
    <p:sldId id="408" r:id="rId56"/>
    <p:sldId id="409" r:id="rId57"/>
    <p:sldId id="410" r:id="rId58"/>
    <p:sldId id="411" r:id="rId59"/>
    <p:sldId id="412" r:id="rId60"/>
    <p:sldId id="424" r:id="rId61"/>
    <p:sldId id="413" r:id="rId62"/>
    <p:sldId id="414" r:id="rId63"/>
    <p:sldId id="415" r:id="rId64"/>
    <p:sldId id="416" r:id="rId65"/>
    <p:sldId id="417" r:id="rId66"/>
    <p:sldId id="418" r:id="rId67"/>
    <p:sldId id="419" r:id="rId68"/>
    <p:sldId id="420" r:id="rId69"/>
    <p:sldId id="421" r:id="rId70"/>
    <p:sldId id="422" r:id="rId71"/>
    <p:sldId id="423" r:id="rId72"/>
    <p:sldId id="287" r:id="rId73"/>
    <p:sldId id="327" r:id="rId74"/>
    <p:sldId id="328" r:id="rId75"/>
    <p:sldId id="288" r:id="rId76"/>
    <p:sldId id="329" r:id="rId77"/>
    <p:sldId id="290" r:id="rId78"/>
    <p:sldId id="291" r:id="rId79"/>
    <p:sldId id="330" r:id="rId80"/>
    <p:sldId id="292" r:id="rId81"/>
    <p:sldId id="293" r:id="rId82"/>
    <p:sldId id="295" r:id="rId83"/>
    <p:sldId id="331" r:id="rId84"/>
    <p:sldId id="296" r:id="rId85"/>
    <p:sldId id="297" r:id="rId86"/>
    <p:sldId id="298" r:id="rId87"/>
    <p:sldId id="299" r:id="rId88"/>
    <p:sldId id="425" r:id="rId89"/>
    <p:sldId id="333" r:id="rId90"/>
    <p:sldId id="300" r:id="rId91"/>
    <p:sldId id="426" r:id="rId92"/>
    <p:sldId id="301" r:id="rId93"/>
    <p:sldId id="383" r:id="rId94"/>
    <p:sldId id="384" r:id="rId95"/>
    <p:sldId id="385" r:id="rId96"/>
    <p:sldId id="386" r:id="rId97"/>
    <p:sldId id="428" r:id="rId98"/>
    <p:sldId id="429" r:id="rId99"/>
    <p:sldId id="430" r:id="rId100"/>
    <p:sldId id="431" r:id="rId101"/>
    <p:sldId id="387" r:id="rId102"/>
    <p:sldId id="335" r:id="rId103"/>
    <p:sldId id="427" r:id="rId104"/>
    <p:sldId id="336" r:id="rId105"/>
    <p:sldId id="337" r:id="rId106"/>
    <p:sldId id="338" r:id="rId107"/>
    <p:sldId id="339" r:id="rId108"/>
    <p:sldId id="341" r:id="rId109"/>
    <p:sldId id="342" r:id="rId110"/>
    <p:sldId id="432" r:id="rId111"/>
    <p:sldId id="343" r:id="rId112"/>
    <p:sldId id="344" r:id="rId113"/>
    <p:sldId id="345" r:id="rId114"/>
    <p:sldId id="346" r:id="rId115"/>
    <p:sldId id="347" r:id="rId116"/>
    <p:sldId id="438" r:id="rId117"/>
    <p:sldId id="348" r:id="rId118"/>
    <p:sldId id="350" r:id="rId119"/>
    <p:sldId id="351" r:id="rId120"/>
    <p:sldId id="353" r:id="rId121"/>
    <p:sldId id="354" r:id="rId122"/>
    <p:sldId id="355" r:id="rId123"/>
    <p:sldId id="390" r:id="rId124"/>
    <p:sldId id="433" r:id="rId125"/>
    <p:sldId id="434" r:id="rId126"/>
    <p:sldId id="435" r:id="rId127"/>
    <p:sldId id="436" r:id="rId128"/>
    <p:sldId id="356" r:id="rId129"/>
    <p:sldId id="395" r:id="rId130"/>
    <p:sldId id="392" r:id="rId131"/>
    <p:sldId id="396" r:id="rId132"/>
    <p:sldId id="393" r:id="rId133"/>
    <p:sldId id="397" r:id="rId134"/>
    <p:sldId id="394" r:id="rId135"/>
    <p:sldId id="361" r:id="rId136"/>
    <p:sldId id="362" r:id="rId137"/>
    <p:sldId id="363" r:id="rId138"/>
    <p:sldId id="437" r:id="rId139"/>
    <p:sldId id="365" r:id="rId140"/>
    <p:sldId id="440" r:id="rId141"/>
  </p:sldIdLst>
  <p:sldSz cx="9144000" cy="6858000" type="screen4x3"/>
  <p:notesSz cx="6858000" cy="9144000"/>
  <p:defaultTex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1pPr>
    <a:lvl2pPr marL="4572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5pPr>
    <a:lvl6pPr marL="2286000" algn="l" defTabSz="914400" rtl="0" eaLnBrk="1" latinLnBrk="0" hangingPunct="1">
      <a:defRPr sz="2400" kern="1200" baseline="-25000">
        <a:solidFill>
          <a:schemeClr val="tx1"/>
        </a:solidFill>
        <a:latin typeface="Times" charset="0"/>
        <a:ea typeface="ＭＳ Ｐゴシック" charset="-128"/>
        <a:cs typeface="+mn-cs"/>
      </a:defRPr>
    </a:lvl6pPr>
    <a:lvl7pPr marL="2743200" algn="l" defTabSz="914400" rtl="0" eaLnBrk="1" latinLnBrk="0" hangingPunct="1">
      <a:defRPr sz="2400" kern="1200" baseline="-25000">
        <a:solidFill>
          <a:schemeClr val="tx1"/>
        </a:solidFill>
        <a:latin typeface="Times" charset="0"/>
        <a:ea typeface="ＭＳ Ｐゴシック" charset="-128"/>
        <a:cs typeface="+mn-cs"/>
      </a:defRPr>
    </a:lvl7pPr>
    <a:lvl8pPr marL="3200400" algn="l" defTabSz="914400" rtl="0" eaLnBrk="1" latinLnBrk="0" hangingPunct="1">
      <a:defRPr sz="2400" kern="1200" baseline="-25000">
        <a:solidFill>
          <a:schemeClr val="tx1"/>
        </a:solidFill>
        <a:latin typeface="Times" charset="0"/>
        <a:ea typeface="ＭＳ Ｐゴシック" charset="-128"/>
        <a:cs typeface="+mn-cs"/>
      </a:defRPr>
    </a:lvl8pPr>
    <a:lvl9pPr marL="3657600" algn="l" defTabSz="914400" rtl="0" eaLnBrk="1" latinLnBrk="0" hangingPunct="1">
      <a:defRPr sz="2400" kern="1200" baseline="-250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66E06"/>
    <a:srgbClr val="EA0088"/>
    <a:srgbClr val="CCE680"/>
    <a:srgbClr val="FF0000"/>
    <a:srgbClr val="FFFF99"/>
    <a:srgbClr val="FFFFCC"/>
    <a:srgbClr val="E1E3F3"/>
    <a:srgbClr val="E6F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78" autoAdjust="0"/>
  </p:normalViewPr>
  <p:slideViewPr>
    <p:cSldViewPr>
      <p:cViewPr varScale="1">
        <p:scale>
          <a:sx n="91" d="100"/>
          <a:sy n="91" d="100"/>
        </p:scale>
        <p:origin x="510" y="7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80" d="100"/>
          <a:sy n="80" d="100"/>
        </p:scale>
        <p:origin x="-197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e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png"/><Relationship Id="rId1" Type="http://schemas.openxmlformats.org/officeDocument/2006/relationships/image" Target="../media/image79.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ea typeface="+mn-ea"/>
              </a:defRPr>
            </a:lvl1pPr>
          </a:lstStyle>
          <a:p>
            <a:pPr>
              <a:defRPr/>
            </a:pPr>
            <a:endParaRPr lang="en-AU"/>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ea typeface="+mn-ea"/>
              </a:defRPr>
            </a:lvl1pPr>
          </a:lstStyle>
          <a:p>
            <a:pPr>
              <a:defRPr/>
            </a:pPr>
            <a:endParaRPr lang="en-AU"/>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ea typeface="+mn-ea"/>
              </a:defRPr>
            </a:lvl1pPr>
          </a:lstStyle>
          <a:p>
            <a:pPr>
              <a:defRPr/>
            </a:pPr>
            <a:endParaRPr lang="en-AU"/>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48287925-0F3F-4499-8F0A-818AFA391701}" type="slidenum">
              <a:rPr lang="en-AU"/>
              <a:pPr>
                <a:defRPr/>
              </a:pPr>
              <a:t>‹#›</a:t>
            </a:fld>
            <a:endParaRPr lang="en-AU"/>
          </a:p>
        </p:txBody>
      </p:sp>
    </p:spTree>
    <p:extLst>
      <p:ext uri="{BB962C8B-B14F-4D97-AF65-F5344CB8AC3E}">
        <p14:creationId xmlns:p14="http://schemas.microsoft.com/office/powerpoint/2010/main" val="3699900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ea typeface="+mn-ea"/>
              </a:defRPr>
            </a:lvl1pPr>
          </a:lstStyle>
          <a:p>
            <a:pPr>
              <a:defRPr/>
            </a:pPr>
            <a:endParaRPr lang="en-AU"/>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ea typeface="+mn-ea"/>
              </a:defRPr>
            </a:lvl1pPr>
          </a:lstStyle>
          <a:p>
            <a:pPr>
              <a:defRPr/>
            </a:pPr>
            <a:endParaRPr lang="en-AU"/>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ea typeface="+mn-ea"/>
              </a:defRPr>
            </a:lvl1pPr>
          </a:lstStyle>
          <a:p>
            <a:pPr>
              <a:defRPr/>
            </a:pPr>
            <a:endParaRPr lang="en-AU"/>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9701BA34-F9F0-41FF-A2DE-5235DADF245B}" type="slidenum">
              <a:rPr lang="en-AU"/>
              <a:pPr>
                <a:defRPr/>
              </a:pPr>
              <a:t>‹#›</a:t>
            </a:fld>
            <a:endParaRPr lang="en-AU"/>
          </a:p>
        </p:txBody>
      </p:sp>
    </p:spTree>
    <p:extLst>
      <p:ext uri="{BB962C8B-B14F-4D97-AF65-F5344CB8AC3E}">
        <p14:creationId xmlns:p14="http://schemas.microsoft.com/office/powerpoint/2010/main" val="1450316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701BA34-F9F0-41FF-A2DE-5235DADF245B}" type="slidenum">
              <a:rPr lang="en-AU" smtClean="0"/>
              <a:pPr>
                <a:defRPr/>
              </a:pPr>
              <a:t>1</a:t>
            </a:fld>
            <a:endParaRPr lang="en-AU"/>
          </a:p>
        </p:txBody>
      </p:sp>
    </p:spTree>
    <p:extLst>
      <p:ext uri="{BB962C8B-B14F-4D97-AF65-F5344CB8AC3E}">
        <p14:creationId xmlns:p14="http://schemas.microsoft.com/office/powerpoint/2010/main" val="2736209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8D8B15A0-C5A1-45BD-BF9A-6D63D483804A}" type="slidenum">
              <a:rPr lang="en-AU" altLang="en-US" sz="1200" baseline="0" smtClean="0"/>
              <a:pPr/>
              <a:t>12</a:t>
            </a:fld>
            <a:endParaRPr lang="en-AU" altLang="en-US" sz="1200" baseline="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88587942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0D6A32-3107-4075-92C6-71C08D90DE34}" type="slidenum">
              <a:rPr lang="en-AU" altLang="en-US" sz="1200" baseline="0" smtClean="0"/>
              <a:pPr/>
              <a:t>128</a:t>
            </a:fld>
            <a:endParaRPr lang="en-AU" altLang="en-US" sz="1200" baseline="0"/>
          </a:p>
        </p:txBody>
      </p:sp>
    </p:spTree>
    <p:extLst>
      <p:ext uri="{BB962C8B-B14F-4D97-AF65-F5344CB8AC3E}">
        <p14:creationId xmlns:p14="http://schemas.microsoft.com/office/powerpoint/2010/main" val="157581542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0D6A32-3107-4075-92C6-71C08D90DE34}" type="slidenum">
              <a:rPr lang="en-AU" altLang="en-US" sz="1200" baseline="0" smtClean="0"/>
              <a:pPr/>
              <a:t>129</a:t>
            </a:fld>
            <a:endParaRPr lang="en-AU" altLang="en-US" sz="1200" baseline="0"/>
          </a:p>
        </p:txBody>
      </p:sp>
    </p:spTree>
    <p:extLst>
      <p:ext uri="{BB962C8B-B14F-4D97-AF65-F5344CB8AC3E}">
        <p14:creationId xmlns:p14="http://schemas.microsoft.com/office/powerpoint/2010/main" val="268845931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0D6A32-3107-4075-92C6-71C08D90DE34}" type="slidenum">
              <a:rPr lang="en-AU" altLang="en-US" sz="1200" baseline="0" smtClean="0"/>
              <a:pPr/>
              <a:t>130</a:t>
            </a:fld>
            <a:endParaRPr lang="en-AU" altLang="en-US" sz="1200" baseline="0"/>
          </a:p>
        </p:txBody>
      </p:sp>
    </p:spTree>
    <p:extLst>
      <p:ext uri="{BB962C8B-B14F-4D97-AF65-F5344CB8AC3E}">
        <p14:creationId xmlns:p14="http://schemas.microsoft.com/office/powerpoint/2010/main" val="163959270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0D6A32-3107-4075-92C6-71C08D90DE34}" type="slidenum">
              <a:rPr lang="en-AU" altLang="en-US" sz="1200" baseline="0" smtClean="0"/>
              <a:pPr/>
              <a:t>131</a:t>
            </a:fld>
            <a:endParaRPr lang="en-AU" altLang="en-US" sz="1200" baseline="0"/>
          </a:p>
        </p:txBody>
      </p:sp>
    </p:spTree>
    <p:extLst>
      <p:ext uri="{BB962C8B-B14F-4D97-AF65-F5344CB8AC3E}">
        <p14:creationId xmlns:p14="http://schemas.microsoft.com/office/powerpoint/2010/main" val="41226741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0D6A32-3107-4075-92C6-71C08D90DE34}" type="slidenum">
              <a:rPr lang="en-AU" altLang="en-US" sz="1200" baseline="0" smtClean="0"/>
              <a:pPr/>
              <a:t>132</a:t>
            </a:fld>
            <a:endParaRPr lang="en-AU" altLang="en-US" sz="1200" baseline="0"/>
          </a:p>
        </p:txBody>
      </p:sp>
    </p:spTree>
    <p:extLst>
      <p:ext uri="{BB962C8B-B14F-4D97-AF65-F5344CB8AC3E}">
        <p14:creationId xmlns:p14="http://schemas.microsoft.com/office/powerpoint/2010/main" val="15105874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0D6A32-3107-4075-92C6-71C08D90DE34}" type="slidenum">
              <a:rPr lang="en-AU" altLang="en-US" sz="1200" baseline="0" smtClean="0"/>
              <a:pPr/>
              <a:t>133</a:t>
            </a:fld>
            <a:endParaRPr lang="en-AU" altLang="en-US" sz="1200" baseline="0"/>
          </a:p>
        </p:txBody>
      </p:sp>
    </p:spTree>
    <p:extLst>
      <p:ext uri="{BB962C8B-B14F-4D97-AF65-F5344CB8AC3E}">
        <p14:creationId xmlns:p14="http://schemas.microsoft.com/office/powerpoint/2010/main" val="146644510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9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1CB6813B-C950-48C0-B25E-06C5BCC7304B}" type="slidenum">
              <a:rPr lang="en-AU" altLang="en-US" sz="1200" baseline="0" smtClean="0"/>
              <a:pPr/>
              <a:t>134</a:t>
            </a:fld>
            <a:endParaRPr lang="en-AU" altLang="en-US" sz="1200" baseline="0"/>
          </a:p>
        </p:txBody>
      </p:sp>
    </p:spTree>
    <p:extLst>
      <p:ext uri="{BB962C8B-B14F-4D97-AF65-F5344CB8AC3E}">
        <p14:creationId xmlns:p14="http://schemas.microsoft.com/office/powerpoint/2010/main" val="52764612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0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0825DC4B-E224-43B5-8BFA-29DE5FC599DB}" type="slidenum">
              <a:rPr lang="en-AU" altLang="en-US" sz="1200" baseline="0" smtClean="0"/>
              <a:pPr/>
              <a:t>135</a:t>
            </a:fld>
            <a:endParaRPr lang="en-AU" altLang="en-US" sz="1200" baseline="0"/>
          </a:p>
        </p:txBody>
      </p:sp>
    </p:spTree>
    <p:extLst>
      <p:ext uri="{BB962C8B-B14F-4D97-AF65-F5344CB8AC3E}">
        <p14:creationId xmlns:p14="http://schemas.microsoft.com/office/powerpoint/2010/main" val="11859425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ln/>
        </p:spPr>
      </p:sp>
      <p:sp>
        <p:nvSpPr>
          <p:cNvPr id="211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1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EE1E9A2-3DAE-4146-8DA6-7358E38667C4}" type="slidenum">
              <a:rPr lang="en-AU" altLang="en-US" sz="1200" baseline="0" smtClean="0"/>
              <a:pPr/>
              <a:t>136</a:t>
            </a:fld>
            <a:endParaRPr lang="en-AU" altLang="en-US" sz="1200" baseline="0"/>
          </a:p>
        </p:txBody>
      </p:sp>
    </p:spTree>
    <p:extLst>
      <p:ext uri="{BB962C8B-B14F-4D97-AF65-F5344CB8AC3E}">
        <p14:creationId xmlns:p14="http://schemas.microsoft.com/office/powerpoint/2010/main" val="168470398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ln/>
        </p:spPr>
      </p:sp>
      <p:sp>
        <p:nvSpPr>
          <p:cNvPr id="212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8DEAA005-E57A-481F-9EAB-C7DFB589D687}" type="slidenum">
              <a:rPr lang="en-AU" altLang="en-US" sz="1200" baseline="0" smtClean="0"/>
              <a:pPr/>
              <a:t>137</a:t>
            </a:fld>
            <a:endParaRPr lang="en-AU" altLang="en-US" sz="1200" baseline="0"/>
          </a:p>
        </p:txBody>
      </p:sp>
      <p:sp>
        <p:nvSpPr>
          <p:cNvPr id="212996" name="Notes Placeholder 4"/>
          <p:cNvSpPr>
            <a:spLocks noGrp="1"/>
          </p:cNvSpPr>
          <p:nvPr/>
        </p:nvSpPr>
        <p:spPr bwMode="auto">
          <a:xfrm>
            <a:off x="914400" y="4343400"/>
            <a:ext cx="5029200" cy="4114800"/>
          </a:xfrm>
          <a:prstGeom prst="rect">
            <a:avLst/>
          </a:prstGeom>
        </p:spPr>
        <p:txBody>
          <a:bodyPr/>
          <a:lstStyle>
            <a:lvl1pPr>
              <a:spcBef>
                <a:spcPct val="30000"/>
              </a:spcBef>
              <a:defRPr sz="1200">
                <a:solidFill>
                  <a:schemeClr val="tx1"/>
                </a:solidFill>
                <a:latin typeface="Times" charset="0"/>
                <a:ea typeface="ＭＳ Ｐゴシック" charset="-128"/>
              </a:defRPr>
            </a:lvl1pPr>
            <a:lvl2pPr marL="742950" indent="-285750">
              <a:spcBef>
                <a:spcPct val="30000"/>
              </a:spcBef>
              <a:defRPr sz="1200">
                <a:solidFill>
                  <a:schemeClr val="tx1"/>
                </a:solidFill>
                <a:latin typeface="Times" charset="0"/>
                <a:ea typeface="ＭＳ Ｐゴシック" charset="-128"/>
              </a:defRPr>
            </a:lvl2pPr>
            <a:lvl3pPr marL="1143000" indent="-228600">
              <a:spcBef>
                <a:spcPct val="30000"/>
              </a:spcBef>
              <a:defRPr sz="1200">
                <a:solidFill>
                  <a:schemeClr val="tx1"/>
                </a:solidFill>
                <a:latin typeface="Times" charset="0"/>
                <a:ea typeface="ＭＳ Ｐゴシック" charset="-128"/>
              </a:defRPr>
            </a:lvl3pPr>
            <a:lvl4pPr marL="1600200" indent="-228600">
              <a:spcBef>
                <a:spcPct val="30000"/>
              </a:spcBef>
              <a:defRPr sz="1200">
                <a:solidFill>
                  <a:schemeClr val="tx1"/>
                </a:solidFill>
                <a:latin typeface="Times" charset="0"/>
                <a:ea typeface="ＭＳ Ｐゴシック" charset="-128"/>
              </a:defRPr>
            </a:lvl4pPr>
            <a:lvl5pPr marL="2057400" indent="-228600">
              <a:spcBef>
                <a:spcPct val="30000"/>
              </a:spcBef>
              <a:defRPr sz="1200">
                <a:solidFill>
                  <a:schemeClr val="tx1"/>
                </a:solidFill>
                <a:latin typeface="Times"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charset="-128"/>
              </a:defRPr>
            </a:lvl9pPr>
          </a:lstStyle>
          <a:p>
            <a:endParaRPr lang="en-US" altLang="en-US" baseline="0"/>
          </a:p>
        </p:txBody>
      </p:sp>
    </p:spTree>
    <p:extLst>
      <p:ext uri="{BB962C8B-B14F-4D97-AF65-F5344CB8AC3E}">
        <p14:creationId xmlns:p14="http://schemas.microsoft.com/office/powerpoint/2010/main" val="4058538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3588F3A1-27D8-4597-9D77-2CE9E2D99A04}" type="slidenum">
              <a:rPr lang="en-AU" altLang="en-US" sz="1200" baseline="0" smtClean="0"/>
              <a:pPr/>
              <a:t>13</a:t>
            </a:fld>
            <a:endParaRPr lang="en-AU" altLang="en-US" sz="1200" baseline="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3422595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4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B30DFE3-3051-4626-AAAB-EBDA61431486}" type="slidenum">
              <a:rPr lang="en-AU" altLang="en-US" sz="1200" baseline="0" smtClean="0"/>
              <a:pPr/>
              <a:t>138</a:t>
            </a:fld>
            <a:endParaRPr lang="en-AU" altLang="en-US" sz="1200" baseline="0"/>
          </a:p>
        </p:txBody>
      </p:sp>
    </p:spTree>
    <p:extLst>
      <p:ext uri="{BB962C8B-B14F-4D97-AF65-F5344CB8AC3E}">
        <p14:creationId xmlns:p14="http://schemas.microsoft.com/office/powerpoint/2010/main" val="33799638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4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B30DFE3-3051-4626-AAAB-EBDA61431486}" type="slidenum">
              <a:rPr lang="en-AU" altLang="en-US" sz="1200" baseline="0" smtClean="0"/>
              <a:pPr/>
              <a:t>139</a:t>
            </a:fld>
            <a:endParaRPr lang="en-AU" altLang="en-US" sz="1200" baseline="0"/>
          </a:p>
        </p:txBody>
      </p:sp>
    </p:spTree>
    <p:extLst>
      <p:ext uri="{BB962C8B-B14F-4D97-AF65-F5344CB8AC3E}">
        <p14:creationId xmlns:p14="http://schemas.microsoft.com/office/powerpoint/2010/main" val="422840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3588F3A1-27D8-4597-9D77-2CE9E2D99A04}" type="slidenum">
              <a:rPr lang="en-AU" altLang="en-US" sz="1200" baseline="0" smtClean="0"/>
              <a:pPr/>
              <a:t>14</a:t>
            </a:fld>
            <a:endParaRPr lang="en-AU" altLang="en-US" sz="1200" baseline="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78191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2D8AC5D0-3D20-4619-AB40-9B24AB128E4C}" type="slidenum">
              <a:rPr lang="en-AU" altLang="en-US" sz="1200" baseline="0" smtClean="0"/>
              <a:pPr/>
              <a:t>15</a:t>
            </a:fld>
            <a:endParaRPr lang="en-AU" altLang="en-US" sz="1200" baseline="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7429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CC2480B2-DC85-409E-9DEC-60D1E86D597D}" type="slidenum">
              <a:rPr lang="en-AU" altLang="en-US" sz="1200" baseline="0" smtClean="0"/>
              <a:pPr/>
              <a:t>16</a:t>
            </a:fld>
            <a:endParaRPr lang="en-AU" altLang="en-US" sz="1200" baseline="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3592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730A51DF-F856-44E4-9689-B6FDDA5C42A3}" type="slidenum">
              <a:rPr lang="en-AU" altLang="en-US" sz="1200" baseline="0" smtClean="0"/>
              <a:pPr/>
              <a:t>17</a:t>
            </a:fld>
            <a:endParaRPr lang="en-AU" altLang="en-US" sz="1200" baseline="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31069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CAA15D2E-6183-410E-8BBE-94CAB4E06F61}" type="slidenum">
              <a:rPr lang="en-AU" altLang="en-US" sz="1200" baseline="0" smtClean="0"/>
              <a:pPr/>
              <a:t>18</a:t>
            </a:fld>
            <a:endParaRPr lang="en-AU" altLang="en-US" sz="1200" baseline="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199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7861E544-5B0D-43DC-AE05-1E602F75C3AA}" type="slidenum">
              <a:rPr lang="en-AU" altLang="en-US" sz="1200" baseline="0" smtClean="0"/>
              <a:pPr/>
              <a:t>19</a:t>
            </a:fld>
            <a:endParaRPr lang="en-AU" altLang="en-US" sz="1200" baseline="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11243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3F93455-274B-4FD1-BF2B-B05C32442A09}" type="slidenum">
              <a:rPr lang="en-AU" altLang="en-US" sz="1200" baseline="0" smtClean="0"/>
              <a:pPr/>
              <a:t>20</a:t>
            </a:fld>
            <a:endParaRPr lang="en-AU" altLang="en-US" sz="1200" baseline="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5673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0DDFF53E-A589-4349-9F64-5D1FAC67991E}" type="slidenum">
              <a:rPr lang="en-AU" altLang="en-US" sz="1200" baseline="0" smtClean="0"/>
              <a:pPr/>
              <a:t>21</a:t>
            </a:fld>
            <a:endParaRPr lang="en-AU" altLang="en-US" sz="1200" baseline="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4606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CA9B5DAB-67B3-4918-B556-AB1308A7F352}" type="slidenum">
              <a:rPr lang="en-AU" altLang="en-US" sz="1200" baseline="0" smtClean="0"/>
              <a:pPr/>
              <a:t>2</a:t>
            </a:fld>
            <a:endParaRPr lang="en-AU" altLang="en-US" sz="1200" baseline="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8858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1D0AF02F-D427-4E5A-9205-054A333B629A}" type="slidenum">
              <a:rPr lang="en-AU" altLang="en-US" sz="1200" baseline="0" smtClean="0"/>
              <a:pPr/>
              <a:t>22</a:t>
            </a:fld>
            <a:endParaRPr lang="en-AU" altLang="en-US" sz="1200" baseline="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28185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DC452101-1EBD-4300-92E7-25953F156F4B}" type="slidenum">
              <a:rPr lang="en-AU" altLang="en-US" sz="1200" baseline="0" smtClean="0"/>
              <a:pPr/>
              <a:t>23</a:t>
            </a:fld>
            <a:endParaRPr lang="en-AU" altLang="en-US" sz="1200" baseline="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78286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A77F1AB-8EEA-4F00-8D46-15EDCD91D730}" type="slidenum">
              <a:rPr lang="en-AU" altLang="en-US" sz="1200" baseline="0" smtClean="0"/>
              <a:pPr/>
              <a:t>24</a:t>
            </a:fld>
            <a:endParaRPr lang="en-AU" altLang="en-US" sz="1200" baseline="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3685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2C7A5CF5-F9F6-4B4E-A9C6-A2F27E01A4A9}" type="slidenum">
              <a:rPr lang="en-AU" altLang="en-US" sz="1200" baseline="0" smtClean="0"/>
              <a:pPr/>
              <a:t>25</a:t>
            </a:fld>
            <a:endParaRPr lang="en-AU" altLang="en-US" sz="1200" baseline="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58221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3086567B-89E3-479E-8B6D-55BE263DBBF9}" type="slidenum">
              <a:rPr lang="en-AU" altLang="en-US" sz="1200" baseline="0" smtClean="0"/>
              <a:pPr/>
              <a:t>26</a:t>
            </a:fld>
            <a:endParaRPr lang="en-AU" altLang="en-US" sz="1200" baseline="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77255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3467DEF6-D949-43C4-BEAB-1BDA278D9F20}" type="slidenum">
              <a:rPr lang="en-AU" altLang="en-US" sz="1200" baseline="0" smtClean="0"/>
              <a:pPr/>
              <a:t>27</a:t>
            </a:fld>
            <a:endParaRPr lang="en-AU" altLang="en-US" sz="1200" baseline="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3953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8981ED23-9876-4968-A592-C8AF14762248}" type="slidenum">
              <a:rPr lang="en-AU" altLang="en-US" sz="1200" baseline="0" smtClean="0"/>
              <a:pPr/>
              <a:t>28</a:t>
            </a:fld>
            <a:endParaRPr lang="en-AU" altLang="en-US" sz="1200" baseline="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68008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63635A5-035D-4329-9960-522598383DA8}" type="slidenum">
              <a:rPr lang="en-AU" altLang="en-US" sz="1200" baseline="0" smtClean="0"/>
              <a:pPr/>
              <a:t>29</a:t>
            </a:fld>
            <a:endParaRPr lang="en-AU" altLang="en-US" sz="1200" baseline="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23408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67C0919-F594-4BF7-9B6E-249AA4C1C1C8}" type="slidenum">
              <a:rPr lang="en-AU" altLang="en-US" sz="1200" baseline="0" smtClean="0"/>
              <a:pPr/>
              <a:t>30</a:t>
            </a:fld>
            <a:endParaRPr lang="en-AU" altLang="en-US" sz="1200" baseline="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64948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EB5C413A-645F-4671-98CE-83A000ECC5AC}" type="slidenum">
              <a:rPr lang="en-AU" altLang="en-US" sz="1200" baseline="0" smtClean="0"/>
              <a:pPr/>
              <a:t>31</a:t>
            </a:fld>
            <a:endParaRPr lang="en-AU" altLang="en-US" sz="1200" baseline="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8141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E0606CC-7585-489D-8B80-747C4FDD8CAD}" type="slidenum">
              <a:rPr lang="en-AU" altLang="en-US" sz="1200" baseline="0" smtClean="0"/>
              <a:pPr/>
              <a:t>5</a:t>
            </a:fld>
            <a:endParaRPr lang="en-AU" altLang="en-US" sz="1200" baseline="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57620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88D4575-4AF2-4A3D-A9D8-211E2CB6553C}" type="slidenum">
              <a:rPr lang="en-AU" altLang="en-US" sz="1200" baseline="0" smtClean="0"/>
              <a:pPr/>
              <a:t>32</a:t>
            </a:fld>
            <a:endParaRPr lang="en-AU" altLang="en-US" sz="1200" baseline="0"/>
          </a:p>
        </p:txBody>
      </p:sp>
    </p:spTree>
    <p:extLst>
      <p:ext uri="{BB962C8B-B14F-4D97-AF65-F5344CB8AC3E}">
        <p14:creationId xmlns:p14="http://schemas.microsoft.com/office/powerpoint/2010/main" val="521361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AE37A2F-6952-4B88-B0B6-EE472E4F033A}" type="slidenum">
              <a:rPr lang="en-AU" altLang="en-US" sz="1200" baseline="0" smtClean="0"/>
              <a:pPr/>
              <a:t>33</a:t>
            </a:fld>
            <a:endParaRPr lang="en-AU" altLang="en-US" sz="1200" baseline="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24201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6B78B83C-9CF3-46AE-9743-FFFEDD9122BC}" type="slidenum">
              <a:rPr lang="en-AU" altLang="en-US" sz="1200" baseline="0" smtClean="0"/>
              <a:pPr/>
              <a:t>34</a:t>
            </a:fld>
            <a:endParaRPr lang="en-AU" altLang="en-US" sz="1200" baseline="0"/>
          </a:p>
        </p:txBody>
      </p:sp>
    </p:spTree>
    <p:extLst>
      <p:ext uri="{BB962C8B-B14F-4D97-AF65-F5344CB8AC3E}">
        <p14:creationId xmlns:p14="http://schemas.microsoft.com/office/powerpoint/2010/main" val="3282960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6B78B83C-9CF3-46AE-9743-FFFEDD9122BC}" type="slidenum">
              <a:rPr lang="en-AU" altLang="en-US" sz="1200" baseline="0" smtClean="0"/>
              <a:pPr/>
              <a:t>35</a:t>
            </a:fld>
            <a:endParaRPr lang="en-AU" altLang="en-US" sz="1200" baseline="0"/>
          </a:p>
        </p:txBody>
      </p:sp>
    </p:spTree>
    <p:extLst>
      <p:ext uri="{BB962C8B-B14F-4D97-AF65-F5344CB8AC3E}">
        <p14:creationId xmlns:p14="http://schemas.microsoft.com/office/powerpoint/2010/main" val="2242002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CC013F90-0D64-4DE9-B3C3-04E6AECEF218}" type="slidenum">
              <a:rPr lang="en-AU" altLang="en-US" sz="1200" baseline="0" smtClean="0"/>
              <a:pPr/>
              <a:t>36</a:t>
            </a:fld>
            <a:endParaRPr lang="en-AU" altLang="en-US" sz="1200" baseline="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62893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C8E397A-5E8D-4A6B-873C-703B6F31A376}" type="slidenum">
              <a:rPr lang="en-AU" altLang="en-US" sz="1200" baseline="0" smtClean="0"/>
              <a:pPr/>
              <a:t>37</a:t>
            </a:fld>
            <a:endParaRPr lang="en-AU" altLang="en-US" sz="1200" baseline="0"/>
          </a:p>
        </p:txBody>
      </p:sp>
    </p:spTree>
    <p:extLst>
      <p:ext uri="{BB962C8B-B14F-4D97-AF65-F5344CB8AC3E}">
        <p14:creationId xmlns:p14="http://schemas.microsoft.com/office/powerpoint/2010/main" val="33785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701BA34-F9F0-41FF-A2DE-5235DADF245B}" type="slidenum">
              <a:rPr lang="en-AU" smtClean="0"/>
              <a:pPr>
                <a:defRPr/>
              </a:pPr>
              <a:t>42</a:t>
            </a:fld>
            <a:endParaRPr lang="en-AU"/>
          </a:p>
        </p:txBody>
      </p:sp>
    </p:spTree>
    <p:extLst>
      <p:ext uri="{BB962C8B-B14F-4D97-AF65-F5344CB8AC3E}">
        <p14:creationId xmlns:p14="http://schemas.microsoft.com/office/powerpoint/2010/main" val="2529384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701BA34-F9F0-41FF-A2DE-5235DADF245B}" type="slidenum">
              <a:rPr lang="en-AU" smtClean="0"/>
              <a:pPr>
                <a:defRPr/>
              </a:pPr>
              <a:t>43</a:t>
            </a:fld>
            <a:endParaRPr lang="en-AU"/>
          </a:p>
        </p:txBody>
      </p:sp>
    </p:spTree>
    <p:extLst>
      <p:ext uri="{BB962C8B-B14F-4D97-AF65-F5344CB8AC3E}">
        <p14:creationId xmlns:p14="http://schemas.microsoft.com/office/powerpoint/2010/main" val="2529384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701BA34-F9F0-41FF-A2DE-5235DADF245B}" type="slidenum">
              <a:rPr lang="en-AU" smtClean="0"/>
              <a:pPr>
                <a:defRPr/>
              </a:pPr>
              <a:t>44</a:t>
            </a:fld>
            <a:endParaRPr lang="en-AU"/>
          </a:p>
        </p:txBody>
      </p:sp>
    </p:spTree>
    <p:extLst>
      <p:ext uri="{BB962C8B-B14F-4D97-AF65-F5344CB8AC3E}">
        <p14:creationId xmlns:p14="http://schemas.microsoft.com/office/powerpoint/2010/main" val="2529384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D38A0C7B-1027-42E6-8BE5-397647A2C5A1}" type="slidenum">
              <a:rPr lang="en-AU" altLang="en-US" sz="1200" baseline="0" smtClean="0"/>
              <a:pPr/>
              <a:t>45</a:t>
            </a:fld>
            <a:endParaRPr lang="en-AU" altLang="en-US" sz="1200" baseline="0"/>
          </a:p>
        </p:txBody>
      </p:sp>
    </p:spTree>
    <p:extLst>
      <p:ext uri="{BB962C8B-B14F-4D97-AF65-F5344CB8AC3E}">
        <p14:creationId xmlns:p14="http://schemas.microsoft.com/office/powerpoint/2010/main" val="29112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5074E6C-60A6-4FC2-A12F-5E31A29D13D6}" type="slidenum">
              <a:rPr lang="en-AU" altLang="en-US" sz="1200" baseline="0" smtClean="0"/>
              <a:pPr/>
              <a:t>6</a:t>
            </a:fld>
            <a:endParaRPr lang="en-AU" altLang="en-US" sz="1200" baseline="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277666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22609E9A-D087-489A-9E1B-FCDE1F1084AC}" type="slidenum">
              <a:rPr lang="en-AU" altLang="en-US" sz="1200" baseline="0" smtClean="0"/>
              <a:pPr/>
              <a:t>46</a:t>
            </a:fld>
            <a:endParaRPr lang="en-AU" altLang="en-US" sz="1200" baseline="0"/>
          </a:p>
        </p:txBody>
      </p:sp>
    </p:spTree>
    <p:extLst>
      <p:ext uri="{BB962C8B-B14F-4D97-AF65-F5344CB8AC3E}">
        <p14:creationId xmlns:p14="http://schemas.microsoft.com/office/powerpoint/2010/main" val="2107689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22609E9A-D087-489A-9E1B-FCDE1F1084AC}" type="slidenum">
              <a:rPr lang="en-AU" altLang="en-US" sz="1200" baseline="0" smtClean="0"/>
              <a:pPr/>
              <a:t>47</a:t>
            </a:fld>
            <a:endParaRPr lang="en-AU" altLang="en-US" sz="1200" baseline="0"/>
          </a:p>
        </p:txBody>
      </p:sp>
    </p:spTree>
    <p:extLst>
      <p:ext uri="{BB962C8B-B14F-4D97-AF65-F5344CB8AC3E}">
        <p14:creationId xmlns:p14="http://schemas.microsoft.com/office/powerpoint/2010/main" val="32054812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7677FC3-2C59-47C6-9A36-2D58263B295D}" type="slidenum">
              <a:rPr lang="en-AU" altLang="en-US" sz="1200" baseline="0" smtClean="0"/>
              <a:pPr/>
              <a:t>48</a:t>
            </a:fld>
            <a:endParaRPr lang="en-AU" altLang="en-US" sz="1200" baseline="0"/>
          </a:p>
        </p:txBody>
      </p:sp>
    </p:spTree>
    <p:extLst>
      <p:ext uri="{BB962C8B-B14F-4D97-AF65-F5344CB8AC3E}">
        <p14:creationId xmlns:p14="http://schemas.microsoft.com/office/powerpoint/2010/main" val="3429295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D0F6CD7A-DA9E-4C6B-922C-2CE03E05E909}" type="slidenum">
              <a:rPr lang="en-AU" altLang="en-US" sz="1200" baseline="0" smtClean="0"/>
              <a:pPr/>
              <a:t>49</a:t>
            </a:fld>
            <a:endParaRPr lang="en-AU" altLang="en-US" sz="1200" baseline="0"/>
          </a:p>
        </p:txBody>
      </p:sp>
      <p:sp>
        <p:nvSpPr>
          <p:cNvPr id="152580" name="Notes Placeholder 4"/>
          <p:cNvSpPr>
            <a:spLocks noGrp="1"/>
          </p:cNvSpPr>
          <p:nvPr/>
        </p:nvSpPr>
        <p:spPr bwMode="auto">
          <a:xfrm>
            <a:off x="914400" y="4343400"/>
            <a:ext cx="5029200" cy="4114800"/>
          </a:xfrm>
          <a:prstGeom prst="rect">
            <a:avLst/>
          </a:prstGeom>
        </p:spPr>
        <p:txBody>
          <a:bodyPr/>
          <a:lstStyle>
            <a:lvl1pPr>
              <a:spcBef>
                <a:spcPct val="30000"/>
              </a:spcBef>
              <a:defRPr sz="1200">
                <a:solidFill>
                  <a:schemeClr val="tx1"/>
                </a:solidFill>
                <a:latin typeface="Times" charset="0"/>
                <a:ea typeface="ＭＳ Ｐゴシック" charset="-128"/>
              </a:defRPr>
            </a:lvl1pPr>
            <a:lvl2pPr marL="742950" indent="-285750">
              <a:spcBef>
                <a:spcPct val="30000"/>
              </a:spcBef>
              <a:defRPr sz="1200">
                <a:solidFill>
                  <a:schemeClr val="tx1"/>
                </a:solidFill>
                <a:latin typeface="Times" charset="0"/>
                <a:ea typeface="ＭＳ Ｐゴシック" charset="-128"/>
              </a:defRPr>
            </a:lvl2pPr>
            <a:lvl3pPr marL="1143000" indent="-228600">
              <a:spcBef>
                <a:spcPct val="30000"/>
              </a:spcBef>
              <a:defRPr sz="1200">
                <a:solidFill>
                  <a:schemeClr val="tx1"/>
                </a:solidFill>
                <a:latin typeface="Times" charset="0"/>
                <a:ea typeface="ＭＳ Ｐゴシック" charset="-128"/>
              </a:defRPr>
            </a:lvl3pPr>
            <a:lvl4pPr marL="1600200" indent="-228600">
              <a:spcBef>
                <a:spcPct val="30000"/>
              </a:spcBef>
              <a:defRPr sz="1200">
                <a:solidFill>
                  <a:schemeClr val="tx1"/>
                </a:solidFill>
                <a:latin typeface="Times" charset="0"/>
                <a:ea typeface="ＭＳ Ｐゴシック" charset="-128"/>
              </a:defRPr>
            </a:lvl4pPr>
            <a:lvl5pPr marL="2057400" indent="-228600">
              <a:spcBef>
                <a:spcPct val="30000"/>
              </a:spcBef>
              <a:defRPr sz="1200">
                <a:solidFill>
                  <a:schemeClr val="tx1"/>
                </a:solidFill>
                <a:latin typeface="Times"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charset="-128"/>
              </a:defRPr>
            </a:lvl9pPr>
          </a:lstStyle>
          <a:p>
            <a:endParaRPr lang="en-US" altLang="en-US" baseline="0"/>
          </a:p>
        </p:txBody>
      </p:sp>
    </p:spTree>
    <p:extLst>
      <p:ext uri="{BB962C8B-B14F-4D97-AF65-F5344CB8AC3E}">
        <p14:creationId xmlns:p14="http://schemas.microsoft.com/office/powerpoint/2010/main" val="1923619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852015C-6D67-4559-8132-F9160BA1188C}" type="slidenum">
              <a:rPr lang="en-AU" altLang="en-US" sz="1200" baseline="0" smtClean="0"/>
              <a:pPr/>
              <a:t>71</a:t>
            </a:fld>
            <a:endParaRPr lang="en-AU" altLang="en-US" sz="1200" baseline="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96206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EA02745A-6C9B-47DF-9703-93A419FDF5BB}" type="slidenum">
              <a:rPr lang="en-AU" altLang="en-US" sz="1200" baseline="0" smtClean="0"/>
              <a:pPr/>
              <a:t>72</a:t>
            </a:fld>
            <a:endParaRPr lang="en-AU" altLang="en-US" sz="1200" baseline="0"/>
          </a:p>
        </p:txBody>
      </p:sp>
    </p:spTree>
    <p:extLst>
      <p:ext uri="{BB962C8B-B14F-4D97-AF65-F5344CB8AC3E}">
        <p14:creationId xmlns:p14="http://schemas.microsoft.com/office/powerpoint/2010/main" val="2180256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CB04616C-4179-4585-8289-1E0BF1715542}" type="slidenum">
              <a:rPr lang="en-AU" altLang="en-US" sz="1200" baseline="0" smtClean="0"/>
              <a:pPr/>
              <a:t>73</a:t>
            </a:fld>
            <a:endParaRPr lang="en-AU" altLang="en-US" sz="1200" baseline="0"/>
          </a:p>
        </p:txBody>
      </p:sp>
    </p:spTree>
    <p:extLst>
      <p:ext uri="{BB962C8B-B14F-4D97-AF65-F5344CB8AC3E}">
        <p14:creationId xmlns:p14="http://schemas.microsoft.com/office/powerpoint/2010/main" val="698567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A50E09A-4E34-479A-AC9F-364F2B5B795C}" type="slidenum">
              <a:rPr lang="en-AU" altLang="en-US" sz="1200" baseline="0" smtClean="0"/>
              <a:pPr/>
              <a:t>74</a:t>
            </a:fld>
            <a:endParaRPr lang="en-AU" altLang="en-US" sz="1200" baseline="0"/>
          </a:p>
        </p:txBody>
      </p:sp>
      <p:sp>
        <p:nvSpPr>
          <p:cNvPr id="156675" name="Rectangle 2"/>
          <p:cNvSpPr>
            <a:spLocks noGrp="1" noRot="1" noChangeAspect="1" noChangeArrowheads="1" noTextEdit="1"/>
          </p:cNvSpPr>
          <p:nvPr>
            <p:ph type="sldImg"/>
          </p:nvPr>
        </p:nvSpPr>
        <p:spPr>
          <a:xfrm>
            <a:off x="3429000" y="2400300"/>
            <a:ext cx="0" cy="0"/>
          </a:xfrm>
          <a:ln/>
        </p:spPr>
      </p:sp>
      <p:sp>
        <p:nvSpPr>
          <p:cNvPr id="156676" name="Rectangle 3"/>
          <p:cNvSpPr>
            <a:spLocks noGrp="1" noChangeArrowheads="1"/>
          </p:cNvSpPr>
          <p:nvPr>
            <p:ph type="body" idx="1"/>
          </p:nvPr>
        </p:nvSpPr>
        <p:spPr>
          <a:xfrm>
            <a:off x="914400" y="5940425"/>
            <a:ext cx="2119313" cy="920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41235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92A533-0ECD-4150-A95D-161BF79B1ADF}" type="slidenum">
              <a:rPr lang="en-AU" altLang="en-US" sz="1200" baseline="0" smtClean="0"/>
              <a:pPr/>
              <a:t>75</a:t>
            </a:fld>
            <a:endParaRPr lang="en-AU" altLang="en-US" sz="1200" baseline="0"/>
          </a:p>
        </p:txBody>
      </p:sp>
    </p:spTree>
    <p:extLst>
      <p:ext uri="{BB962C8B-B14F-4D97-AF65-F5344CB8AC3E}">
        <p14:creationId xmlns:p14="http://schemas.microsoft.com/office/powerpoint/2010/main" val="15519885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685A3A5-1004-48E7-94D4-FFEEC20E5A03}" type="slidenum">
              <a:rPr lang="en-AU" altLang="en-US" sz="1200" baseline="0" smtClean="0"/>
              <a:pPr/>
              <a:t>76</a:t>
            </a:fld>
            <a:endParaRPr lang="en-AU" altLang="en-US" sz="1200" baseline="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435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C1B48DAB-1DF1-4D72-8F03-FC76D8F8142D}" type="slidenum">
              <a:rPr lang="en-AU" altLang="en-US" sz="1200" baseline="0" smtClean="0"/>
              <a:pPr/>
              <a:t>7</a:t>
            </a:fld>
            <a:endParaRPr lang="en-AU" altLang="en-US" sz="1200" baseline="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868492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124B59D1-8A10-4245-AEF0-D77D5B1214C0}" type="slidenum">
              <a:rPr lang="en-AU" altLang="en-US" sz="1200" baseline="0" smtClean="0"/>
              <a:pPr/>
              <a:t>77</a:t>
            </a:fld>
            <a:endParaRPr lang="en-AU" altLang="en-US" sz="1200" baseline="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191158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FC7E5A2A-C65C-4BFF-849E-0C07A9D7EFFD}" type="slidenum">
              <a:rPr lang="en-AU" altLang="en-US" sz="1200" baseline="0" smtClean="0"/>
              <a:pPr/>
              <a:t>78</a:t>
            </a:fld>
            <a:endParaRPr lang="en-AU" altLang="en-US" sz="1200" baseline="0"/>
          </a:p>
        </p:txBody>
      </p:sp>
      <p:sp>
        <p:nvSpPr>
          <p:cNvPr id="160772" name="Notes Placeholder 4"/>
          <p:cNvSpPr>
            <a:spLocks noGrp="1"/>
          </p:cNvSpPr>
          <p:nvPr/>
        </p:nvSpPr>
        <p:spPr bwMode="auto">
          <a:xfrm>
            <a:off x="914400" y="4343400"/>
            <a:ext cx="5029200" cy="4114800"/>
          </a:xfrm>
          <a:prstGeom prst="rect">
            <a:avLst/>
          </a:prstGeom>
        </p:spPr>
        <p:txBody>
          <a:bodyPr/>
          <a:lstStyle>
            <a:lvl1pPr>
              <a:spcBef>
                <a:spcPct val="30000"/>
              </a:spcBef>
              <a:defRPr sz="1200">
                <a:solidFill>
                  <a:schemeClr val="tx1"/>
                </a:solidFill>
                <a:latin typeface="Times" charset="0"/>
                <a:ea typeface="ＭＳ Ｐゴシック" charset="-128"/>
              </a:defRPr>
            </a:lvl1pPr>
            <a:lvl2pPr marL="742950" indent="-285750">
              <a:spcBef>
                <a:spcPct val="30000"/>
              </a:spcBef>
              <a:defRPr sz="1200">
                <a:solidFill>
                  <a:schemeClr val="tx1"/>
                </a:solidFill>
                <a:latin typeface="Times" charset="0"/>
                <a:ea typeface="ＭＳ Ｐゴシック" charset="-128"/>
              </a:defRPr>
            </a:lvl2pPr>
            <a:lvl3pPr marL="1143000" indent="-228600">
              <a:spcBef>
                <a:spcPct val="30000"/>
              </a:spcBef>
              <a:defRPr sz="1200">
                <a:solidFill>
                  <a:schemeClr val="tx1"/>
                </a:solidFill>
                <a:latin typeface="Times" charset="0"/>
                <a:ea typeface="ＭＳ Ｐゴシック" charset="-128"/>
              </a:defRPr>
            </a:lvl3pPr>
            <a:lvl4pPr marL="1600200" indent="-228600">
              <a:spcBef>
                <a:spcPct val="30000"/>
              </a:spcBef>
              <a:defRPr sz="1200">
                <a:solidFill>
                  <a:schemeClr val="tx1"/>
                </a:solidFill>
                <a:latin typeface="Times" charset="0"/>
                <a:ea typeface="ＭＳ Ｐゴシック" charset="-128"/>
              </a:defRPr>
            </a:lvl4pPr>
            <a:lvl5pPr marL="2057400" indent="-228600">
              <a:spcBef>
                <a:spcPct val="30000"/>
              </a:spcBef>
              <a:defRPr sz="1200">
                <a:solidFill>
                  <a:schemeClr val="tx1"/>
                </a:solidFill>
                <a:latin typeface="Times"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charset="-128"/>
              </a:defRPr>
            </a:lvl9pPr>
          </a:lstStyle>
          <a:p>
            <a:endParaRPr lang="en-US" altLang="en-US" baseline="0"/>
          </a:p>
        </p:txBody>
      </p:sp>
    </p:spTree>
    <p:extLst>
      <p:ext uri="{BB962C8B-B14F-4D97-AF65-F5344CB8AC3E}">
        <p14:creationId xmlns:p14="http://schemas.microsoft.com/office/powerpoint/2010/main" val="6464519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B09E805-5E3F-4384-9151-F6129252FFAB}" type="slidenum">
              <a:rPr lang="en-AU" altLang="en-US" sz="1200" baseline="0" smtClean="0"/>
              <a:pPr/>
              <a:t>79</a:t>
            </a:fld>
            <a:endParaRPr lang="en-AU" altLang="en-US" sz="1200" baseline="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62679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046C4C9-C588-400A-9C0E-E4166F0C810B}" type="slidenum">
              <a:rPr lang="en-AU" altLang="en-US" sz="1200" baseline="0" smtClean="0"/>
              <a:pPr/>
              <a:t>80</a:t>
            </a:fld>
            <a:endParaRPr lang="en-AU" altLang="en-US" sz="1200" baseline="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840137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20A8F25F-0D4F-46B9-9066-E2FFCF057598}" type="slidenum">
              <a:rPr lang="en-AU" altLang="en-US" sz="1200" baseline="0" smtClean="0"/>
              <a:pPr/>
              <a:t>81</a:t>
            </a:fld>
            <a:endParaRPr lang="en-AU" altLang="en-US" sz="1200" baseline="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233503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21957178-DE99-42F8-898C-4FB1D72B728A}" type="slidenum">
              <a:rPr lang="en-AU" altLang="en-US" sz="1200" baseline="0" smtClean="0"/>
              <a:pPr/>
              <a:t>82</a:t>
            </a:fld>
            <a:endParaRPr lang="en-AU" altLang="en-US" sz="1200" baseline="0"/>
          </a:p>
        </p:txBody>
      </p:sp>
    </p:spTree>
    <p:extLst>
      <p:ext uri="{BB962C8B-B14F-4D97-AF65-F5344CB8AC3E}">
        <p14:creationId xmlns:p14="http://schemas.microsoft.com/office/powerpoint/2010/main" val="3215905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D0DCAA1F-E1C0-4DF7-A5AE-139898168158}" type="slidenum">
              <a:rPr lang="en-AU" altLang="en-US" sz="1200" baseline="0" smtClean="0"/>
              <a:pPr/>
              <a:t>83</a:t>
            </a:fld>
            <a:endParaRPr lang="en-AU" altLang="en-US" sz="1200" baseline="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0739959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4947CB0E-C177-434F-8498-7EE9556F85E1}" type="slidenum">
              <a:rPr lang="en-AU" altLang="en-US" sz="1200" baseline="0" smtClean="0"/>
              <a:pPr/>
              <a:t>84</a:t>
            </a:fld>
            <a:endParaRPr lang="en-AU" altLang="en-US" sz="1200" baseline="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622164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7951CADF-071F-4576-8C93-B251FFB7CE9C}" type="slidenum">
              <a:rPr lang="en-AU" altLang="en-US" sz="1200" baseline="0" smtClean="0"/>
              <a:pPr/>
              <a:t>85</a:t>
            </a:fld>
            <a:endParaRPr lang="en-AU" altLang="en-US" sz="1200" baseline="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930404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C4DE4B8A-CEAC-4A59-B6C5-31719A156368}" type="slidenum">
              <a:rPr lang="en-AU" altLang="en-US" sz="1200" baseline="0" smtClean="0"/>
              <a:pPr/>
              <a:t>86</a:t>
            </a:fld>
            <a:endParaRPr lang="en-AU" altLang="en-US" sz="1200" baseline="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50901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3DC743D7-3A34-4EDC-9911-D84F7BED1712}" type="slidenum">
              <a:rPr lang="en-AU" altLang="en-US" sz="1200" baseline="0" smtClean="0"/>
              <a:pPr/>
              <a:t>8</a:t>
            </a:fld>
            <a:endParaRPr lang="en-AU" altLang="en-US" sz="1200" baseline="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aseline="0" dirty="0"/>
          </a:p>
        </p:txBody>
      </p:sp>
    </p:spTree>
    <p:extLst>
      <p:ext uri="{BB962C8B-B14F-4D97-AF65-F5344CB8AC3E}">
        <p14:creationId xmlns:p14="http://schemas.microsoft.com/office/powerpoint/2010/main" val="656894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DBC8C7EC-D907-487E-B466-0688EF90BBFB}" type="slidenum">
              <a:rPr lang="en-AU" altLang="en-US" sz="1200" baseline="0" smtClean="0"/>
              <a:pPr/>
              <a:t>88</a:t>
            </a:fld>
            <a:endParaRPr lang="en-AU" altLang="en-US" sz="1200" baseline="0"/>
          </a:p>
        </p:txBody>
      </p:sp>
    </p:spTree>
    <p:extLst>
      <p:ext uri="{BB962C8B-B14F-4D97-AF65-F5344CB8AC3E}">
        <p14:creationId xmlns:p14="http://schemas.microsoft.com/office/powerpoint/2010/main" val="6745948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27224AD-0FFC-4A48-9C2D-CAF355D898A2}" type="slidenum">
              <a:rPr lang="en-AU" altLang="en-US" sz="1200" baseline="0" smtClean="0"/>
              <a:pPr/>
              <a:t>89</a:t>
            </a:fld>
            <a:endParaRPr lang="en-AU" altLang="en-US" sz="1200" baseline="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820868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27224AD-0FFC-4A48-9C2D-CAF355D898A2}" type="slidenum">
              <a:rPr lang="en-AU" altLang="en-US" sz="1200" baseline="0" smtClean="0"/>
              <a:pPr/>
              <a:t>90</a:t>
            </a:fld>
            <a:endParaRPr lang="en-AU" altLang="en-US" sz="1200" baseline="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96027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4CF6C75-C141-4E8D-9049-39580A5BE73A}" type="slidenum">
              <a:rPr lang="en-AU" altLang="en-US" sz="1200" baseline="0" smtClean="0"/>
              <a:pPr/>
              <a:t>91</a:t>
            </a:fld>
            <a:endParaRPr lang="en-AU" altLang="en-US" sz="1200" baseline="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46284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4CF6C75-C141-4E8D-9049-39580A5BE73A}" type="slidenum">
              <a:rPr lang="en-AU" altLang="en-US" sz="1200" baseline="0" smtClean="0"/>
              <a:pPr/>
              <a:t>92</a:t>
            </a:fld>
            <a:endParaRPr lang="en-AU" altLang="en-US" sz="1200" baseline="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882323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4CF6C75-C141-4E8D-9049-39580A5BE73A}" type="slidenum">
              <a:rPr lang="en-AU" altLang="en-US" sz="1200" baseline="0" smtClean="0"/>
              <a:pPr/>
              <a:t>93</a:t>
            </a:fld>
            <a:endParaRPr lang="en-AU" altLang="en-US" sz="1200" baseline="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972961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4CF6C75-C141-4E8D-9049-39580A5BE73A}" type="slidenum">
              <a:rPr lang="en-AU" altLang="en-US" sz="1200" baseline="0" smtClean="0"/>
              <a:pPr/>
              <a:t>94</a:t>
            </a:fld>
            <a:endParaRPr lang="en-AU" altLang="en-US" sz="1200" baseline="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263309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4CF6C75-C141-4E8D-9049-39580A5BE73A}" type="slidenum">
              <a:rPr lang="en-AU" altLang="en-US" sz="1200" baseline="0" smtClean="0"/>
              <a:pPr/>
              <a:t>95</a:t>
            </a:fld>
            <a:endParaRPr lang="en-AU" altLang="en-US" sz="1200" baseline="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6943679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4CF6C75-C141-4E8D-9049-39580A5BE73A}" type="slidenum">
              <a:rPr lang="en-AU" altLang="en-US" sz="1200" baseline="0" smtClean="0"/>
              <a:pPr/>
              <a:t>96</a:t>
            </a:fld>
            <a:endParaRPr lang="en-AU" altLang="en-US" sz="1200" baseline="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9129084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4CF6C75-C141-4E8D-9049-39580A5BE73A}" type="slidenum">
              <a:rPr lang="en-AU" altLang="en-US" sz="1200" baseline="0" smtClean="0"/>
              <a:pPr/>
              <a:t>97</a:t>
            </a:fld>
            <a:endParaRPr lang="en-AU" altLang="en-US" sz="1200" baseline="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033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3DC743D7-3A34-4EDC-9911-D84F7BED1712}" type="slidenum">
              <a:rPr lang="en-AU" altLang="en-US" sz="1200" baseline="0" smtClean="0"/>
              <a:pPr/>
              <a:t>9</a:t>
            </a:fld>
            <a:endParaRPr lang="en-AU" altLang="en-US" sz="1200" baseline="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aseline="0" dirty="0"/>
          </a:p>
        </p:txBody>
      </p:sp>
    </p:spTree>
    <p:extLst>
      <p:ext uri="{BB962C8B-B14F-4D97-AF65-F5344CB8AC3E}">
        <p14:creationId xmlns:p14="http://schemas.microsoft.com/office/powerpoint/2010/main" val="5306971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75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7400C26-1718-49B9-A535-4E4F8FE4EE83}" type="slidenum">
              <a:rPr lang="en-AU" altLang="en-US" sz="1200" baseline="0" smtClean="0"/>
              <a:pPr/>
              <a:t>98</a:t>
            </a:fld>
            <a:endParaRPr lang="en-AU" altLang="en-US" sz="1200" baseline="0"/>
          </a:p>
        </p:txBody>
      </p:sp>
    </p:spTree>
    <p:extLst>
      <p:ext uri="{BB962C8B-B14F-4D97-AF65-F5344CB8AC3E}">
        <p14:creationId xmlns:p14="http://schemas.microsoft.com/office/powerpoint/2010/main" val="23472690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8772A8D8-E612-47C6-ABB2-F8029D680D3B}" type="slidenum">
              <a:rPr lang="en-AU" altLang="en-US" sz="1200" baseline="0" smtClean="0"/>
              <a:pPr/>
              <a:t>99</a:t>
            </a:fld>
            <a:endParaRPr lang="en-AU" altLang="en-US" sz="1200" baseline="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569979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4CF6C75-C141-4E8D-9049-39580A5BE73A}" type="slidenum">
              <a:rPr lang="en-AU" altLang="en-US" sz="1200" baseline="0" smtClean="0"/>
              <a:pPr/>
              <a:t>100</a:t>
            </a:fld>
            <a:endParaRPr lang="en-AU" altLang="en-US" sz="1200" baseline="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632150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7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4D87354D-D94B-40BA-BED3-A0283CCD3DAD}" type="slidenum">
              <a:rPr lang="en-AU" altLang="en-US" sz="1200" baseline="0" smtClean="0"/>
              <a:pPr/>
              <a:t>101</a:t>
            </a:fld>
            <a:endParaRPr lang="en-AU" altLang="en-US" sz="1200" baseline="0"/>
          </a:p>
        </p:txBody>
      </p:sp>
    </p:spTree>
    <p:extLst>
      <p:ext uri="{BB962C8B-B14F-4D97-AF65-F5344CB8AC3E}">
        <p14:creationId xmlns:p14="http://schemas.microsoft.com/office/powerpoint/2010/main" val="4727759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CB7A199F-9555-4A85-B1B2-3E4B4A0538B4}" type="slidenum">
              <a:rPr lang="en-AU" altLang="en-US" sz="1200" baseline="0" smtClean="0"/>
              <a:pPr/>
              <a:t>102</a:t>
            </a:fld>
            <a:endParaRPr lang="en-AU" altLang="en-US" sz="1200" baseline="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79664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8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DED9E051-B13A-44E7-8966-ACF50945D4A7}" type="slidenum">
              <a:rPr lang="en-AU" altLang="en-US" sz="1200" baseline="0" smtClean="0"/>
              <a:pPr/>
              <a:t>103</a:t>
            </a:fld>
            <a:endParaRPr lang="en-AU" altLang="en-US" sz="1200" baseline="0"/>
          </a:p>
        </p:txBody>
      </p:sp>
    </p:spTree>
    <p:extLst>
      <p:ext uri="{BB962C8B-B14F-4D97-AF65-F5344CB8AC3E}">
        <p14:creationId xmlns:p14="http://schemas.microsoft.com/office/powerpoint/2010/main" val="26649129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18825C3E-941E-411E-9DEA-71591C4362D1}" type="slidenum">
              <a:rPr lang="en-AU" altLang="en-US" sz="1200" baseline="0" smtClean="0"/>
              <a:pPr/>
              <a:t>104</a:t>
            </a:fld>
            <a:endParaRPr lang="en-AU" altLang="en-US" sz="1200" baseline="0"/>
          </a:p>
        </p:txBody>
      </p:sp>
    </p:spTree>
    <p:extLst>
      <p:ext uri="{BB962C8B-B14F-4D97-AF65-F5344CB8AC3E}">
        <p14:creationId xmlns:p14="http://schemas.microsoft.com/office/powerpoint/2010/main" val="37982157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0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9DA23DFC-0A73-4543-A766-8DE0E7506E01}" type="slidenum">
              <a:rPr lang="en-AU" altLang="en-US" sz="1200" baseline="0" smtClean="0"/>
              <a:pPr/>
              <a:t>105</a:t>
            </a:fld>
            <a:endParaRPr lang="en-AU" altLang="en-US" sz="1200" baseline="0"/>
          </a:p>
        </p:txBody>
      </p:sp>
    </p:spTree>
    <p:extLst>
      <p:ext uri="{BB962C8B-B14F-4D97-AF65-F5344CB8AC3E}">
        <p14:creationId xmlns:p14="http://schemas.microsoft.com/office/powerpoint/2010/main" val="12095164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B6ED6530-445D-45D9-82F8-B16D578A6A0D}" type="slidenum">
              <a:rPr lang="en-AU" altLang="en-US" sz="1200" baseline="0" smtClean="0"/>
              <a:pPr/>
              <a:t>106</a:t>
            </a:fld>
            <a:endParaRPr lang="en-AU" altLang="en-US" sz="1200" baseline="0"/>
          </a:p>
        </p:txBody>
      </p:sp>
    </p:spTree>
    <p:extLst>
      <p:ext uri="{BB962C8B-B14F-4D97-AF65-F5344CB8AC3E}">
        <p14:creationId xmlns:p14="http://schemas.microsoft.com/office/powerpoint/2010/main" val="9099078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E66069F-3BCE-4041-A2A5-0372D40E8E4B}" type="slidenum">
              <a:rPr lang="en-AU" altLang="en-US" sz="1200" baseline="0" smtClean="0"/>
              <a:pPr/>
              <a:t>107</a:t>
            </a:fld>
            <a:endParaRPr lang="en-AU" altLang="en-US" sz="1200" baseline="0"/>
          </a:p>
        </p:txBody>
      </p:sp>
    </p:spTree>
    <p:extLst>
      <p:ext uri="{BB962C8B-B14F-4D97-AF65-F5344CB8AC3E}">
        <p14:creationId xmlns:p14="http://schemas.microsoft.com/office/powerpoint/2010/main" val="338769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76C7576-CF0A-4D4B-9D76-0EA490C61691}" type="slidenum">
              <a:rPr lang="en-AU" altLang="en-US" sz="1200" baseline="0" smtClean="0"/>
              <a:pPr/>
              <a:t>10</a:t>
            </a:fld>
            <a:endParaRPr lang="en-AU" altLang="en-US" sz="1200" baseline="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11528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884E0C08-B229-4AD7-B5F1-035C57319E6A}" type="slidenum">
              <a:rPr lang="en-AU" altLang="en-US" sz="1200" baseline="0" smtClean="0"/>
              <a:pPr/>
              <a:t>108</a:t>
            </a:fld>
            <a:endParaRPr lang="en-AU" altLang="en-US" sz="1200" baseline="0"/>
          </a:p>
        </p:txBody>
      </p:sp>
    </p:spTree>
    <p:extLst>
      <p:ext uri="{BB962C8B-B14F-4D97-AF65-F5344CB8AC3E}">
        <p14:creationId xmlns:p14="http://schemas.microsoft.com/office/powerpoint/2010/main" val="41884610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884E0C08-B229-4AD7-B5F1-035C57319E6A}" type="slidenum">
              <a:rPr lang="en-AU" altLang="en-US" sz="1200" baseline="0" smtClean="0"/>
              <a:pPr/>
              <a:t>109</a:t>
            </a:fld>
            <a:endParaRPr lang="en-AU" altLang="en-US" sz="1200" baseline="0"/>
          </a:p>
        </p:txBody>
      </p:sp>
    </p:spTree>
    <p:extLst>
      <p:ext uri="{BB962C8B-B14F-4D97-AF65-F5344CB8AC3E}">
        <p14:creationId xmlns:p14="http://schemas.microsoft.com/office/powerpoint/2010/main" val="17880566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2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2B99BB5D-49CF-4904-B4E5-307133055C85}" type="slidenum">
              <a:rPr lang="en-AU" altLang="en-US" sz="1200" baseline="0" smtClean="0"/>
              <a:pPr/>
              <a:t>110</a:t>
            </a:fld>
            <a:endParaRPr lang="en-AU" altLang="en-US" sz="1200" baseline="0"/>
          </a:p>
        </p:txBody>
      </p:sp>
    </p:spTree>
    <p:extLst>
      <p:ext uri="{BB962C8B-B14F-4D97-AF65-F5344CB8AC3E}">
        <p14:creationId xmlns:p14="http://schemas.microsoft.com/office/powerpoint/2010/main" val="29942146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3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B08B6E8C-659F-4A55-BD1C-7B061FDEC6E6}" type="slidenum">
              <a:rPr lang="en-AU" altLang="en-US" sz="1200" baseline="0" smtClean="0"/>
              <a:pPr/>
              <a:t>111</a:t>
            </a:fld>
            <a:endParaRPr lang="en-AU" altLang="en-US" sz="1200" baseline="0"/>
          </a:p>
        </p:txBody>
      </p:sp>
    </p:spTree>
    <p:extLst>
      <p:ext uri="{BB962C8B-B14F-4D97-AF65-F5344CB8AC3E}">
        <p14:creationId xmlns:p14="http://schemas.microsoft.com/office/powerpoint/2010/main" val="34903066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14D1B667-E78D-4496-8568-267C7552C44E}" type="slidenum">
              <a:rPr lang="en-AU" altLang="en-US" sz="1200" baseline="0" smtClean="0"/>
              <a:pPr/>
              <a:t>112</a:t>
            </a:fld>
            <a:endParaRPr lang="en-AU" altLang="en-US" sz="1200" baseline="0"/>
          </a:p>
        </p:txBody>
      </p:sp>
    </p:spTree>
    <p:extLst>
      <p:ext uri="{BB962C8B-B14F-4D97-AF65-F5344CB8AC3E}">
        <p14:creationId xmlns:p14="http://schemas.microsoft.com/office/powerpoint/2010/main" val="409392734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5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B9D9E92A-14D3-42A9-9145-3F9189566C19}" type="slidenum">
              <a:rPr lang="en-AU" altLang="en-US" sz="1200" baseline="0" smtClean="0"/>
              <a:pPr/>
              <a:t>113</a:t>
            </a:fld>
            <a:endParaRPr lang="en-AU" altLang="en-US" sz="1200" baseline="0"/>
          </a:p>
        </p:txBody>
      </p:sp>
    </p:spTree>
    <p:extLst>
      <p:ext uri="{BB962C8B-B14F-4D97-AF65-F5344CB8AC3E}">
        <p14:creationId xmlns:p14="http://schemas.microsoft.com/office/powerpoint/2010/main" val="27595366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96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1FC7659-FF91-4C74-AD40-1330493709DA}" type="slidenum">
              <a:rPr lang="en-AU" altLang="en-US" sz="1200" baseline="0" smtClean="0"/>
              <a:pPr/>
              <a:t>114</a:t>
            </a:fld>
            <a:endParaRPr lang="en-AU" altLang="en-US" sz="1200" baseline="0"/>
          </a:p>
        </p:txBody>
      </p:sp>
    </p:spTree>
    <p:extLst>
      <p:ext uri="{BB962C8B-B14F-4D97-AF65-F5344CB8AC3E}">
        <p14:creationId xmlns:p14="http://schemas.microsoft.com/office/powerpoint/2010/main" val="35019780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96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1FC7659-FF91-4C74-AD40-1330493709DA}" type="slidenum">
              <a:rPr lang="en-AU" altLang="en-US" sz="1200" baseline="0" smtClean="0"/>
              <a:pPr/>
              <a:t>115</a:t>
            </a:fld>
            <a:endParaRPr lang="en-AU" altLang="en-US" sz="1200" baseline="0"/>
          </a:p>
        </p:txBody>
      </p:sp>
    </p:spTree>
    <p:extLst>
      <p:ext uri="{BB962C8B-B14F-4D97-AF65-F5344CB8AC3E}">
        <p14:creationId xmlns:p14="http://schemas.microsoft.com/office/powerpoint/2010/main" val="42037947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7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75FBBCA8-294D-4FA9-9792-1EE580F36F57}" type="slidenum">
              <a:rPr lang="en-AU" altLang="en-US" sz="1200" baseline="0" smtClean="0"/>
              <a:pPr/>
              <a:t>116</a:t>
            </a:fld>
            <a:endParaRPr lang="en-AU" altLang="en-US" sz="1200" baseline="0"/>
          </a:p>
        </p:txBody>
      </p:sp>
    </p:spTree>
    <p:extLst>
      <p:ext uri="{BB962C8B-B14F-4D97-AF65-F5344CB8AC3E}">
        <p14:creationId xmlns:p14="http://schemas.microsoft.com/office/powerpoint/2010/main" val="24986852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B3095059-69DD-4A97-B57D-4FF63EBE555E}" type="slidenum">
              <a:rPr lang="en-AU" altLang="en-US" sz="1200" baseline="0" smtClean="0"/>
              <a:pPr/>
              <a:t>117</a:t>
            </a:fld>
            <a:endParaRPr lang="en-AU" altLang="en-US" sz="1200" baseline="0"/>
          </a:p>
        </p:txBody>
      </p:sp>
    </p:spTree>
    <p:extLst>
      <p:ext uri="{BB962C8B-B14F-4D97-AF65-F5344CB8AC3E}">
        <p14:creationId xmlns:p14="http://schemas.microsoft.com/office/powerpoint/2010/main" val="290225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A76C7576-CF0A-4D4B-9D76-0EA490C61691}" type="slidenum">
              <a:rPr lang="en-AU" altLang="en-US" sz="1200" baseline="0" smtClean="0"/>
              <a:pPr/>
              <a:t>11</a:t>
            </a:fld>
            <a:endParaRPr lang="en-AU" altLang="en-US" sz="1200" baseline="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963821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0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3AF85B71-83C1-47C6-B810-BD395A9AF4D6}" type="slidenum">
              <a:rPr lang="en-AU" altLang="en-US" sz="1200" baseline="0" smtClean="0"/>
              <a:pPr/>
              <a:t>118</a:t>
            </a:fld>
            <a:endParaRPr lang="en-AU" altLang="en-US" sz="1200" baseline="0"/>
          </a:p>
        </p:txBody>
      </p:sp>
    </p:spTree>
    <p:extLst>
      <p:ext uri="{BB962C8B-B14F-4D97-AF65-F5344CB8AC3E}">
        <p14:creationId xmlns:p14="http://schemas.microsoft.com/office/powerpoint/2010/main" val="33930681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ln/>
        </p:spPr>
      </p:sp>
      <p:sp>
        <p:nvSpPr>
          <p:cNvPr id="201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1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B9A2215B-BAB6-4C68-AE4C-45605D791C6F}" type="slidenum">
              <a:rPr lang="en-AU" altLang="en-US" sz="1200" baseline="0" smtClean="0"/>
              <a:pPr/>
              <a:t>119</a:t>
            </a:fld>
            <a:endParaRPr lang="en-AU" altLang="en-US" sz="1200" baseline="0"/>
          </a:p>
        </p:txBody>
      </p:sp>
    </p:spTree>
    <p:extLst>
      <p:ext uri="{BB962C8B-B14F-4D97-AF65-F5344CB8AC3E}">
        <p14:creationId xmlns:p14="http://schemas.microsoft.com/office/powerpoint/2010/main" val="28973594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2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1FEF7DF7-D86C-4A0A-9835-63D41D204871}" type="slidenum">
              <a:rPr lang="en-AU" altLang="en-US" sz="1200" baseline="0" smtClean="0"/>
              <a:pPr/>
              <a:t>120</a:t>
            </a:fld>
            <a:endParaRPr lang="en-AU" altLang="en-US" sz="1200" baseline="0"/>
          </a:p>
        </p:txBody>
      </p:sp>
    </p:spTree>
    <p:extLst>
      <p:ext uri="{BB962C8B-B14F-4D97-AF65-F5344CB8AC3E}">
        <p14:creationId xmlns:p14="http://schemas.microsoft.com/office/powerpoint/2010/main" val="3224826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3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75087498-B2E4-454F-91F0-8E5EAB887E59}" type="slidenum">
              <a:rPr lang="en-AU" altLang="en-US" sz="1200" baseline="0" smtClean="0"/>
              <a:pPr/>
              <a:t>121</a:t>
            </a:fld>
            <a:endParaRPr lang="en-AU" altLang="en-US" sz="1200" baseline="0"/>
          </a:p>
        </p:txBody>
      </p:sp>
    </p:spTree>
    <p:extLst>
      <p:ext uri="{BB962C8B-B14F-4D97-AF65-F5344CB8AC3E}">
        <p14:creationId xmlns:p14="http://schemas.microsoft.com/office/powerpoint/2010/main" val="27532119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701BA34-F9F0-41FF-A2DE-5235DADF245B}" type="slidenum">
              <a:rPr lang="en-AU" smtClean="0"/>
              <a:pPr>
                <a:defRPr/>
              </a:pPr>
              <a:t>122</a:t>
            </a:fld>
            <a:endParaRPr lang="en-AU"/>
          </a:p>
        </p:txBody>
      </p:sp>
    </p:spTree>
    <p:extLst>
      <p:ext uri="{BB962C8B-B14F-4D97-AF65-F5344CB8AC3E}">
        <p14:creationId xmlns:p14="http://schemas.microsoft.com/office/powerpoint/2010/main" val="3831563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701BA34-F9F0-41FF-A2DE-5235DADF245B}" type="slidenum">
              <a:rPr lang="en-AU" smtClean="0"/>
              <a:pPr>
                <a:defRPr/>
              </a:pPr>
              <a:t>123</a:t>
            </a:fld>
            <a:endParaRPr lang="en-AU"/>
          </a:p>
        </p:txBody>
      </p:sp>
    </p:spTree>
    <p:extLst>
      <p:ext uri="{BB962C8B-B14F-4D97-AF65-F5344CB8AC3E}">
        <p14:creationId xmlns:p14="http://schemas.microsoft.com/office/powerpoint/2010/main" val="38315634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0D6A32-3107-4075-92C6-71C08D90DE34}" type="slidenum">
              <a:rPr lang="en-AU" altLang="en-US" sz="1200" baseline="0" smtClean="0"/>
              <a:pPr/>
              <a:t>124</a:t>
            </a:fld>
            <a:endParaRPr lang="en-AU" altLang="en-US" sz="1200" baseline="0"/>
          </a:p>
        </p:txBody>
      </p:sp>
    </p:spTree>
    <p:extLst>
      <p:ext uri="{BB962C8B-B14F-4D97-AF65-F5344CB8AC3E}">
        <p14:creationId xmlns:p14="http://schemas.microsoft.com/office/powerpoint/2010/main" val="29751649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7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8E348BA7-80C2-4E9D-B99B-E53756CE24CF}" type="slidenum">
              <a:rPr lang="en-AU" altLang="en-US" sz="1200" baseline="0" smtClean="0"/>
              <a:pPr/>
              <a:t>125</a:t>
            </a:fld>
            <a:endParaRPr lang="en-AU" altLang="en-US" sz="1200" baseline="0"/>
          </a:p>
        </p:txBody>
      </p:sp>
    </p:spTree>
    <p:extLst>
      <p:ext uri="{BB962C8B-B14F-4D97-AF65-F5344CB8AC3E}">
        <p14:creationId xmlns:p14="http://schemas.microsoft.com/office/powerpoint/2010/main" val="277495310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a:ln/>
        </p:spPr>
      </p:sp>
      <p:sp>
        <p:nvSpPr>
          <p:cNvPr id="208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8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EC01220A-BDE0-4DDC-ACFF-A35E62A901FB}" type="slidenum">
              <a:rPr lang="en-AU" altLang="en-US" sz="1200" baseline="0" smtClean="0"/>
              <a:pPr/>
              <a:t>126</a:t>
            </a:fld>
            <a:endParaRPr lang="en-AU" altLang="en-US" sz="1200" baseline="0"/>
          </a:p>
        </p:txBody>
      </p:sp>
    </p:spTree>
    <p:extLst>
      <p:ext uri="{BB962C8B-B14F-4D97-AF65-F5344CB8AC3E}">
        <p14:creationId xmlns:p14="http://schemas.microsoft.com/office/powerpoint/2010/main" val="392182740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fld id="{500D6A32-3107-4075-92C6-71C08D90DE34}" type="slidenum">
              <a:rPr lang="en-AU" altLang="en-US" sz="1200" baseline="0" smtClean="0"/>
              <a:pPr/>
              <a:t>127</a:t>
            </a:fld>
            <a:endParaRPr lang="en-AU" altLang="en-US" sz="1200" baseline="0"/>
          </a:p>
        </p:txBody>
      </p:sp>
    </p:spTree>
    <p:extLst>
      <p:ext uri="{BB962C8B-B14F-4D97-AF65-F5344CB8AC3E}">
        <p14:creationId xmlns:p14="http://schemas.microsoft.com/office/powerpoint/2010/main" val="354516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pPr>
              <a:defRPr/>
            </a:pPr>
            <a:fld id="{26744605-270F-4366-B4D4-D80DA4A5F8DB}" type="slidenum">
              <a:rPr lang="en-AU" smtClean="0"/>
              <a:pPr>
                <a:defRPr/>
              </a:pPr>
              <a:t>‹#›</a:t>
            </a:fld>
            <a:endParaRPr lang="en-AU">
              <a:latin typeface="Times" charset="0"/>
            </a:endParaRPr>
          </a:p>
        </p:txBody>
      </p:sp>
    </p:spTree>
    <p:extLst>
      <p:ext uri="{BB962C8B-B14F-4D97-AF65-F5344CB8AC3E}">
        <p14:creationId xmlns:p14="http://schemas.microsoft.com/office/powerpoint/2010/main" val="9435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11AF7813-63B8-4FBD-A687-063D1F861A6D}"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AEE2908E-07C7-4693-883E-385F0A9A1D5C}" type="slidenum">
              <a:rPr lang="en-AU" smtClean="0"/>
              <a:pPr>
                <a:defRPr/>
              </a:pPr>
              <a:t>‹#›</a:t>
            </a:fld>
            <a:endParaRPr lang="en-AU">
              <a:latin typeface="Times" charset="0"/>
            </a:endParaRPr>
          </a:p>
        </p:txBody>
      </p:sp>
    </p:spTree>
    <p:extLst>
      <p:ext uri="{BB962C8B-B14F-4D97-AF65-F5344CB8AC3E}">
        <p14:creationId xmlns:p14="http://schemas.microsoft.com/office/powerpoint/2010/main" val="326930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E6F0A5DD-D3B8-4521-BBDD-449AAC73AE0B}"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8C30B5A0-AB96-4DA7-9B61-4D53DC72C660}" type="slidenum">
              <a:rPr lang="en-AU" smtClean="0"/>
              <a:pPr>
                <a:defRPr/>
              </a:pPr>
              <a:t>‹#›</a:t>
            </a:fld>
            <a:endParaRPr lang="en-AU">
              <a:latin typeface="Times" charset="0"/>
            </a:endParaRPr>
          </a:p>
        </p:txBody>
      </p:sp>
    </p:spTree>
    <p:extLst>
      <p:ext uri="{BB962C8B-B14F-4D97-AF65-F5344CB8AC3E}">
        <p14:creationId xmlns:p14="http://schemas.microsoft.com/office/powerpoint/2010/main" val="170706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fld id="{F42C4214-59B5-48DE-8C64-9A1C0A1E2A12}" type="slidenum">
              <a:rPr lang="en-AU" smtClean="0"/>
              <a:pPr>
                <a:defRPr/>
              </a:pPr>
              <a:t>‹#›</a:t>
            </a:fld>
            <a:endParaRPr lang="en-AU"/>
          </a:p>
        </p:txBody>
      </p:sp>
    </p:spTree>
    <p:extLst>
      <p:ext uri="{BB962C8B-B14F-4D97-AF65-F5344CB8AC3E}">
        <p14:creationId xmlns:p14="http://schemas.microsoft.com/office/powerpoint/2010/main" val="73959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4126608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880464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4248384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561436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571155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A7AAE244-24D0-439C-BC57-C0342FC3F508}" type="datetimeFigureOut">
              <a:rPr lang="en-US" altLang="en-US" sz="1800" baseline="0" smtClean="0">
                <a:solidFill>
                  <a:prstClr val="black"/>
                </a:solidFill>
                <a:latin typeface="Calibri" panose="020F0502020204030204" pitchFamily="34" charset="0"/>
                <a:ea typeface="MS PGothic" panose="020B0600070205080204" pitchFamily="34" charset="-128"/>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397881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1ABA727-737C-4576-89DD-457DA12A1110}" type="datetimeFigureOut">
              <a:rPr lang="en-US" altLang="en-US" sz="1800" baseline="0" smtClean="0">
                <a:solidFill>
                  <a:prstClr val="black"/>
                </a:solidFill>
                <a:latin typeface="Calibri" panose="020F0502020204030204" pitchFamily="34" charset="0"/>
                <a:ea typeface="MS PGothic" panose="020B0600070205080204" pitchFamily="34" charset="-128"/>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48507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a:defRPr/>
            </a:pPr>
            <a:fld id="{D61EA313-FF71-4406-9F53-2596550FE54C}" type="slidenum">
              <a:rPr lang="en-AU" smtClean="0"/>
              <a:pPr>
                <a:defRPr/>
              </a:pPr>
              <a:t>‹#›</a:t>
            </a:fld>
            <a:endParaRPr lang="en-AU">
              <a:latin typeface="Times" charset="0"/>
            </a:endParaRPr>
          </a:p>
        </p:txBody>
      </p:sp>
    </p:spTree>
    <p:extLst>
      <p:ext uri="{BB962C8B-B14F-4D97-AF65-F5344CB8AC3E}">
        <p14:creationId xmlns:p14="http://schemas.microsoft.com/office/powerpoint/2010/main" val="1628449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EFFA9400-4BA2-4D23-A526-9A38A8873F98}" type="datetimeFigureOut">
              <a:rPr lang="en-US" altLang="en-US" sz="1800" baseline="0" smtClean="0">
                <a:solidFill>
                  <a:prstClr val="black"/>
                </a:solidFill>
                <a:latin typeface="Calibri" panose="020F0502020204030204" pitchFamily="34" charset="0"/>
                <a:ea typeface="MS PGothic" panose="020B0600070205080204" pitchFamily="34" charset="-128"/>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168784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5021FBA5-8790-4AD3-BDE3-C8BC4C5AE0E5}" type="datetimeFigureOut">
              <a:rPr lang="en-US" altLang="en-US" sz="1800" baseline="0" smtClean="0">
                <a:solidFill>
                  <a:prstClr val="black"/>
                </a:solidFill>
                <a:latin typeface="Calibri" panose="020F0502020204030204" pitchFamily="34" charset="0"/>
                <a:ea typeface="MS PGothic" panose="020B0600070205080204" pitchFamily="34" charset="-128"/>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112325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1B0EB4D4-28F1-46CB-BFDE-B7DA6ADD3216}" type="datetimeFigureOut">
              <a:rPr lang="en-US" altLang="en-US" sz="1800" baseline="0" smtClean="0">
                <a:solidFill>
                  <a:prstClr val="black"/>
                </a:solidFill>
                <a:latin typeface="Calibri" panose="020F0502020204030204" pitchFamily="34" charset="0"/>
                <a:ea typeface="MS PGothic" panose="020B0600070205080204" pitchFamily="34" charset="-128"/>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155721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E7202319-6D73-4DA3-8AA8-F2CACC840208}" type="datetimeFigureOut">
              <a:rPr lang="en-US" altLang="en-US" sz="1800" baseline="0" smtClean="0">
                <a:solidFill>
                  <a:prstClr val="black"/>
                </a:solidFill>
                <a:latin typeface="Calibri" panose="020F0502020204030204" pitchFamily="34" charset="0"/>
                <a:ea typeface="MS PGothic" panose="020B0600070205080204" pitchFamily="34" charset="-128"/>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7126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BC7EF375-7B9B-4B5D-BFC8-C7DF2E344D14}" type="slidenum">
              <a:rPr lang="en-AU" smtClean="0"/>
              <a:pPr>
                <a:defRPr/>
              </a:pPr>
              <a:t>‹#›</a:t>
            </a:fld>
            <a:endParaRPr lang="en-AU">
              <a:latin typeface="Times" charset="0"/>
            </a:endParaRPr>
          </a:p>
        </p:txBody>
      </p:sp>
    </p:spTree>
    <p:extLst>
      <p:ext uri="{BB962C8B-B14F-4D97-AF65-F5344CB8AC3E}">
        <p14:creationId xmlns:p14="http://schemas.microsoft.com/office/powerpoint/2010/main" val="152817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FB2691F0-AA38-4D7E-A06D-154EDE7E3DC4}" type="slidenum">
              <a:rPr lang="en-AU" smtClean="0"/>
              <a:pPr>
                <a:defRPr/>
              </a:pPr>
              <a:t>‹#›</a:t>
            </a:fld>
            <a:endParaRPr lang="en-AU">
              <a:latin typeface="Times" charset="0"/>
            </a:endParaRPr>
          </a:p>
        </p:txBody>
      </p:sp>
    </p:spTree>
    <p:extLst>
      <p:ext uri="{BB962C8B-B14F-4D97-AF65-F5344CB8AC3E}">
        <p14:creationId xmlns:p14="http://schemas.microsoft.com/office/powerpoint/2010/main" val="231040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pPr>
              <a:defRPr/>
            </a:pPr>
            <a:fld id="{80AB5CCB-0BF8-4882-B04F-3286080F5F1B}" type="slidenum">
              <a:rPr lang="en-AU" smtClean="0"/>
              <a:pPr>
                <a:defRPr/>
              </a:pPr>
              <a:t>‹#›</a:t>
            </a:fld>
            <a:endParaRPr lang="en-AU">
              <a:latin typeface="Times" charset="0"/>
            </a:endParaRPr>
          </a:p>
        </p:txBody>
      </p:sp>
    </p:spTree>
    <p:extLst>
      <p:ext uri="{BB962C8B-B14F-4D97-AF65-F5344CB8AC3E}">
        <p14:creationId xmlns:p14="http://schemas.microsoft.com/office/powerpoint/2010/main" val="82729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71313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FDF5EFD6-5CB9-4ED6-9F64-A57CACB191CE}" type="slidenum">
              <a:rPr lang="en-AU" smtClean="0"/>
              <a:pPr>
                <a:defRPr/>
              </a:pPr>
              <a:t>‹#›</a:t>
            </a:fld>
            <a:endParaRPr lang="en-AU">
              <a:latin typeface="Times" charset="0"/>
            </a:endParaRPr>
          </a:p>
        </p:txBody>
      </p:sp>
    </p:spTree>
    <p:extLst>
      <p:ext uri="{BB962C8B-B14F-4D97-AF65-F5344CB8AC3E}">
        <p14:creationId xmlns:p14="http://schemas.microsoft.com/office/powerpoint/2010/main" val="181825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7AE4D61E-5DAF-4608-B95C-62FAA51AC78B}"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5E76C942-57C8-4C9E-AF93-755634FF6987}" type="slidenum">
              <a:rPr lang="en-AU" smtClean="0"/>
              <a:pPr>
                <a:defRPr/>
              </a:pPr>
              <a:t>‹#›</a:t>
            </a:fld>
            <a:endParaRPr lang="en-AU">
              <a:latin typeface="Times" charset="0"/>
            </a:endParaRPr>
          </a:p>
        </p:txBody>
      </p:sp>
    </p:spTree>
    <p:extLst>
      <p:ext uri="{BB962C8B-B14F-4D97-AF65-F5344CB8AC3E}">
        <p14:creationId xmlns:p14="http://schemas.microsoft.com/office/powerpoint/2010/main" val="36837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A92CB0C0-8555-429D-800A-59EE2471875E}"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A8C53E49-A203-4AB7-8598-B18027CD07E8}" type="slidenum">
              <a:rPr lang="en-AU" smtClean="0"/>
              <a:pPr>
                <a:defRPr/>
              </a:pPr>
              <a:t>‹#›</a:t>
            </a:fld>
            <a:endParaRPr lang="en-AU">
              <a:latin typeface="Times" charset="0"/>
            </a:endParaRPr>
          </a:p>
        </p:txBody>
      </p:sp>
    </p:spTree>
    <p:extLst>
      <p:ext uri="{BB962C8B-B14F-4D97-AF65-F5344CB8AC3E}">
        <p14:creationId xmlns:p14="http://schemas.microsoft.com/office/powerpoint/2010/main" val="314575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fld id="{F42C4214-59B5-48DE-8C64-9A1C0A1E2A12}" type="slidenum">
              <a:rPr lang="en-AU" smtClean="0"/>
              <a:pPr>
                <a:defRPr/>
              </a:pPr>
              <a:t>‹#›</a:t>
            </a:fld>
            <a:endParaRPr lang="en-AU"/>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Lst>
  <p:hf sldNum="0" hdr="0" ftr="0" dt="0"/>
  <p:txStyles>
    <p:title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408179725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74.xml"/><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4.bin"/><Relationship Id="rId5" Type="http://schemas.openxmlformats.org/officeDocument/2006/relationships/image" Target="../media/image79.png"/><Relationship Id="rId4" Type="http://schemas.openxmlformats.org/officeDocument/2006/relationships/oleObject" Target="../embeddings/oleObject53.bin"/><Relationship Id="rId9" Type="http://schemas.openxmlformats.org/officeDocument/2006/relationships/image" Target="../media/image81.e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76.tmp"/></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2.tmp"/><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3.tmp"/><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85.tmp"/><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86.tmp"/><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90.tmp"/><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91.tmp"/><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93.tmp"/><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6.xml"/><Relationship Id="rId7" Type="http://schemas.openxmlformats.org/officeDocument/2006/relationships/image" Target="../media/image11.wmf"/><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9.bin"/><Relationship Id="rId5" Type="http://schemas.openxmlformats.org/officeDocument/2006/relationships/image" Target="../media/image1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4.png"/><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5.tmp"/></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13.vml"/><Relationship Id="rId6" Type="http://schemas.openxmlformats.org/officeDocument/2006/relationships/image" Target="../media/image26.png"/><Relationship Id="rId5" Type="http://schemas.openxmlformats.org/officeDocument/2006/relationships/oleObject" Target="../embeddings/oleObject23.bin"/><Relationship Id="rId4"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2.tmp"/></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slideLayout" Target="../slideLayouts/slideLayout2.xml"/><Relationship Id="rId7" Type="http://schemas.openxmlformats.org/officeDocument/2006/relationships/image" Target="../media/image35.wmf"/><Relationship Id="rId2" Type="http://schemas.openxmlformats.org/officeDocument/2006/relationships/tags" Target="../tags/tag10.xml"/><Relationship Id="rId1" Type="http://schemas.openxmlformats.org/officeDocument/2006/relationships/vmlDrawing" Target="../drawings/vmlDrawing15.vml"/><Relationship Id="rId6" Type="http://schemas.openxmlformats.org/officeDocument/2006/relationships/oleObject" Target="../embeddings/oleObject26.bin"/><Relationship Id="rId5" Type="http://schemas.openxmlformats.org/officeDocument/2006/relationships/image" Target="../media/image34.wmf"/><Relationship Id="rId4" Type="http://schemas.openxmlformats.org/officeDocument/2006/relationships/oleObject" Target="../embeddings/oleObject25.bin"/><Relationship Id="rId9" Type="http://schemas.openxmlformats.org/officeDocument/2006/relationships/image" Target="../media/image36.wmf"/></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6.vml"/><Relationship Id="rId5" Type="http://schemas.openxmlformats.org/officeDocument/2006/relationships/image" Target="../media/image37.w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0.wmf"/><Relationship Id="rId2" Type="http://schemas.openxmlformats.org/officeDocument/2006/relationships/tags" Target="../tags/tag15.xml"/><Relationship Id="rId1" Type="http://schemas.openxmlformats.org/officeDocument/2006/relationships/vmlDrawing" Target="../drawings/vmlDrawing17.vml"/><Relationship Id="rId6" Type="http://schemas.openxmlformats.org/officeDocument/2006/relationships/oleObject" Target="../embeddings/oleObject30.bin"/><Relationship Id="rId5" Type="http://schemas.openxmlformats.org/officeDocument/2006/relationships/image" Target="../media/image39.w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8.vml"/><Relationship Id="rId5" Type="http://schemas.openxmlformats.org/officeDocument/2006/relationships/image" Target="../media/image41.wmf"/><Relationship Id="rId4" Type="http://schemas.openxmlformats.org/officeDocument/2006/relationships/oleObject" Target="../embeddings/oleObject31.bin"/></Relationships>
</file>

<file path=ppt/slides/_rels/slide59.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6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45.wmf"/><Relationship Id="rId4" Type="http://schemas.openxmlformats.org/officeDocument/2006/relationships/oleObject" Target="../embeddings/oleObject32.bin"/></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46.wmf"/><Relationship Id="rId4" Type="http://schemas.openxmlformats.org/officeDocument/2006/relationships/oleObject" Target="../embeddings/oleObject33.bin"/></Relationships>
</file>

<file path=ppt/slides/_rels/slide6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6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vmlDrawing" Target="../drawings/vmlDrawing21.vml"/><Relationship Id="rId5" Type="http://schemas.openxmlformats.org/officeDocument/2006/relationships/image" Target="../media/image51.wmf"/><Relationship Id="rId4" Type="http://schemas.openxmlformats.org/officeDocument/2006/relationships/oleObject" Target="../embeddings/oleObject34.bin"/></Relationships>
</file>

<file path=ppt/slides/_rels/slide6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53.png"/></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8.wmf"/><Relationship Id="rId18" Type="http://schemas.openxmlformats.org/officeDocument/2006/relationships/oleObject" Target="../embeddings/oleObject42.bin"/><Relationship Id="rId3" Type="http://schemas.openxmlformats.org/officeDocument/2006/relationships/notesSlide" Target="../notesSlides/notesSlide56.xml"/><Relationship Id="rId21" Type="http://schemas.openxmlformats.org/officeDocument/2006/relationships/image" Target="../media/image62.wmf"/><Relationship Id="rId7" Type="http://schemas.openxmlformats.org/officeDocument/2006/relationships/image" Target="../media/image55.wmf"/><Relationship Id="rId12" Type="http://schemas.openxmlformats.org/officeDocument/2006/relationships/oleObject" Target="../embeddings/oleObject39.bin"/><Relationship Id="rId17" Type="http://schemas.openxmlformats.org/officeDocument/2006/relationships/image" Target="../media/image60.wmf"/><Relationship Id="rId2" Type="http://schemas.openxmlformats.org/officeDocument/2006/relationships/slideLayout" Target="../slideLayouts/slideLayout2.xml"/><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vmlDrawing" Target="../drawings/vmlDrawing22.vml"/><Relationship Id="rId6" Type="http://schemas.openxmlformats.org/officeDocument/2006/relationships/oleObject" Target="../embeddings/oleObject36.bin"/><Relationship Id="rId11" Type="http://schemas.openxmlformats.org/officeDocument/2006/relationships/image" Target="../media/image57.wmf"/><Relationship Id="rId5" Type="http://schemas.openxmlformats.org/officeDocument/2006/relationships/image" Target="../media/image54.emf"/><Relationship Id="rId15" Type="http://schemas.openxmlformats.org/officeDocument/2006/relationships/image" Target="../media/image59.wmf"/><Relationship Id="rId10" Type="http://schemas.openxmlformats.org/officeDocument/2006/relationships/oleObject" Target="../embeddings/oleObject38.bin"/><Relationship Id="rId19" Type="http://schemas.openxmlformats.org/officeDocument/2006/relationships/image" Target="../media/image61.wmf"/><Relationship Id="rId4" Type="http://schemas.openxmlformats.org/officeDocument/2006/relationships/oleObject" Target="../embeddings/oleObject35.bin"/><Relationship Id="rId9" Type="http://schemas.openxmlformats.org/officeDocument/2006/relationships/image" Target="../media/image56.wmf"/><Relationship Id="rId14" Type="http://schemas.openxmlformats.org/officeDocument/2006/relationships/oleObject" Target="../embeddings/oleObject40.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57.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5.bin"/><Relationship Id="rId11" Type="http://schemas.openxmlformats.org/officeDocument/2006/relationships/image" Target="../media/image66.wmf"/><Relationship Id="rId5" Type="http://schemas.openxmlformats.org/officeDocument/2006/relationships/image" Target="../media/image63.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65.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58.xml"/><Relationship Id="rId7" Type="http://schemas.openxmlformats.org/officeDocument/2006/relationships/image" Target="../media/image68.wmf"/><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oleObject" Target="../embeddings/oleObject49.bin"/><Relationship Id="rId5" Type="http://schemas.openxmlformats.org/officeDocument/2006/relationships/image" Target="../media/image67.wmf"/><Relationship Id="rId4" Type="http://schemas.openxmlformats.org/officeDocument/2006/relationships/oleObject" Target="../embeddings/oleObject48.bin"/><Relationship Id="rId9" Type="http://schemas.openxmlformats.org/officeDocument/2006/relationships/image" Target="../media/image69.w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2.bin"/><Relationship Id="rId5" Type="http://schemas.openxmlformats.org/officeDocument/2006/relationships/image" Target="../media/image70.wmf"/><Relationship Id="rId4" Type="http://schemas.openxmlformats.org/officeDocument/2006/relationships/oleObject" Target="../embeddings/oleObject51.bin"/></Relationships>
</file>

<file path=ppt/slides/_rels/slide8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6.tmp"/><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77.emf"/></Relationships>
</file>

<file path=ppt/slides/_rels/slide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131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395288" y="476250"/>
            <a:ext cx="8512175" cy="64928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Factors that identify…</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a:t>
            </a:fld>
            <a:endParaRPr lang="en-AU" altLang="en-US" sz="1400" b="1" baseline="0" dirty="0">
              <a:latin typeface="Trebuchet MS" panose="020B0603020202020204"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72816"/>
            <a:ext cx="8316416" cy="2546902"/>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title"/>
          </p:nvPr>
        </p:nvSpPr>
        <p:spPr>
          <a:xfrm>
            <a:off x="457200" y="312514"/>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p:sp>
        <p:nvSpPr>
          <p:cNvPr id="63491" name="Rectangle 2"/>
          <p:cNvSpPr>
            <a:spLocks noGrp="1" noChangeArrowheads="1"/>
          </p:cNvSpPr>
          <p:nvPr>
            <p:ph idx="1"/>
          </p:nvPr>
        </p:nvSpPr>
        <p:spPr>
          <a:xfrm>
            <a:off x="539552" y="1363885"/>
            <a:ext cx="8136904" cy="4297363"/>
          </a:xfrm>
        </p:spPr>
        <p:txBody>
          <a:bodyPr/>
          <a:lstStyle/>
          <a:p>
            <a:pPr marL="0" indent="0" algn="just">
              <a:buNone/>
            </a:pPr>
            <a:r>
              <a:rPr lang="en-US" sz="2400" b="1" dirty="0">
                <a:latin typeface="Trebuchet MS" panose="020B0603020202020204" pitchFamily="34" charset="0"/>
              </a:rPr>
              <a:t>Interpreting the results</a:t>
            </a:r>
          </a:p>
          <a:p>
            <a:pPr marL="457200" indent="-457200" algn="just">
              <a:buAutoNum type="alphaLcParenR"/>
            </a:pPr>
            <a:r>
              <a:rPr lang="en-AU" sz="2400" dirty="0">
                <a:solidFill>
                  <a:srgbClr val="CC0000"/>
                </a:solidFill>
                <a:latin typeface="Trebuchet MS" panose="020B0603020202020204" pitchFamily="34" charset="0"/>
              </a:rPr>
              <a:t>There is very strong evidence to infer that on certain days the mean listening time is greater than on other days. An examination of the results reveals that on Fridays and Saturdays, teenagers usually spend more time listening to radio music. The top hits should be played more frequently on those days.</a:t>
            </a:r>
          </a:p>
          <a:p>
            <a:pPr marL="457200" indent="-457200" algn="just">
              <a:buFont typeface="Arial" charset="0"/>
              <a:buAutoNum type="alphaLcParenR"/>
            </a:pPr>
            <a:r>
              <a:rPr lang="en-AU" sz="2400" dirty="0">
                <a:solidFill>
                  <a:srgbClr val="00B050"/>
                </a:solidFill>
                <a:latin typeface="Trebuchet MS" panose="020B0603020202020204" pitchFamily="34" charset="0"/>
              </a:rPr>
              <a:t>The value of the </a:t>
            </a:r>
            <a:r>
              <a:rPr lang="en-AU" sz="2400" i="1" dirty="0">
                <a:solidFill>
                  <a:srgbClr val="00B050"/>
                </a:solidFill>
                <a:latin typeface="Trebuchet MS" panose="020B0603020202020204" pitchFamily="34" charset="0"/>
              </a:rPr>
              <a:t>F</a:t>
            </a:r>
            <a:r>
              <a:rPr lang="en-AU" sz="2400" dirty="0">
                <a:solidFill>
                  <a:srgbClr val="00B050"/>
                </a:solidFill>
                <a:latin typeface="Trebuchet MS" panose="020B0603020202020204" pitchFamily="34" charset="0"/>
              </a:rPr>
              <a:t>-statistic to determine if differences exist among teenagers (rows) is 2.63. Its </a:t>
            </a:r>
            <a:r>
              <a:rPr lang="en-AU" sz="2400" i="1" dirty="0">
                <a:solidFill>
                  <a:srgbClr val="00B050"/>
                </a:solidFill>
                <a:latin typeface="Trebuchet MS" panose="020B0603020202020204" pitchFamily="34" charset="0"/>
              </a:rPr>
              <a:t>p</a:t>
            </a:r>
            <a:r>
              <a:rPr lang="en-AU" sz="2400" dirty="0">
                <a:solidFill>
                  <a:srgbClr val="00B050"/>
                </a:solidFill>
                <a:latin typeface="Trebuchet MS" panose="020B0603020202020204" pitchFamily="34" charset="0"/>
              </a:rPr>
              <a:t>-value is 0. This indicates that differences among the teenagers (rows) also exist.</a:t>
            </a:r>
            <a:endParaRPr lang="en-US" sz="2400" dirty="0">
              <a:solidFill>
                <a:srgbClr val="00B050"/>
              </a:solidFill>
              <a:latin typeface="Trebuchet MS" panose="020B0603020202020204" pitchFamily="34" charset="0"/>
            </a:endParaRPr>
          </a:p>
          <a:p>
            <a:pPr marL="457200" indent="-457200" algn="just">
              <a:buAutoNum type="alphaLcParenR"/>
            </a:pPr>
            <a:endParaRPr lang="en-US" sz="2400" dirty="0">
              <a:latin typeface="Trebuchet MS" panose="020B0603020202020204" pitchFamily="34" charset="0"/>
            </a:endParaRPr>
          </a:p>
          <a:p>
            <a:pPr marL="457200" indent="-457200" algn="just">
              <a:buAutoNum type="alphaLcParenR"/>
            </a:pPr>
            <a:endParaRPr lang="en-US" sz="2400" dirty="0">
              <a:latin typeface="Trebuchet MS" panose="020B0603020202020204" pitchFamily="34" charset="0"/>
            </a:endParaRPr>
          </a:p>
        </p:txBody>
      </p:sp>
      <p:sp>
        <p:nvSpPr>
          <p:cNvPr id="5" name="Slide Number Placeholder 3"/>
          <p:cNvSpPr>
            <a:spLocks noGrp="1"/>
          </p:cNvSpPr>
          <p:nvPr>
            <p:ph type="sldNum" sz="quarter" idx="10"/>
          </p:nvPr>
        </p:nvSpPr>
        <p:spPr>
          <a:xfrm>
            <a:off x="8316416" y="0"/>
            <a:ext cx="827584"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100</a:t>
            </a:fld>
            <a:endParaRPr lang="en-AU" altLang="en-US" sz="1400" b="1" baseline="0" dirty="0">
              <a:latin typeface="Trebuchet MS" panose="020B0603020202020204" pitchFamily="34" charset="0"/>
            </a:endParaRPr>
          </a:p>
        </p:txBody>
      </p:sp>
      <p:sp>
        <p:nvSpPr>
          <p:cNvPr id="6" name="AutoShape 5"/>
          <p:cNvSpPr>
            <a:spLocks noChangeArrowheads="1"/>
          </p:cNvSpPr>
          <p:nvPr/>
        </p:nvSpPr>
        <p:spPr bwMode="auto">
          <a:xfrm>
            <a:off x="6009456"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INTERPRET</a:t>
            </a:r>
          </a:p>
        </p:txBody>
      </p:sp>
    </p:spTree>
    <p:extLst>
      <p:ext uri="{BB962C8B-B14F-4D97-AF65-F5344CB8AC3E}">
        <p14:creationId xmlns:p14="http://schemas.microsoft.com/office/powerpoint/2010/main" val="30193955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316416" y="0"/>
            <a:ext cx="827584"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101</a:t>
            </a:fld>
            <a:endParaRPr lang="en-AU" altLang="en-US" sz="1400" b="1" baseline="0" dirty="0">
              <a:latin typeface="Trebuchet MS" panose="020B0603020202020204" pitchFamily="34" charset="0"/>
            </a:endParaRPr>
          </a:p>
        </p:txBody>
      </p:sp>
      <p:sp>
        <p:nvSpPr>
          <p:cNvPr id="79875" name="Text Box 5"/>
          <p:cNvSpPr txBox="1">
            <a:spLocks noChangeArrowheads="1"/>
          </p:cNvSpPr>
          <p:nvPr/>
        </p:nvSpPr>
        <p:spPr bwMode="auto">
          <a:xfrm>
            <a:off x="395288" y="1052736"/>
            <a:ext cx="8520112"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spcAft>
                <a:spcPts val="1200"/>
              </a:spcAft>
            </a:pPr>
            <a:r>
              <a:rPr lang="en-US" b="1" baseline="0" dirty="0">
                <a:solidFill>
                  <a:schemeClr val="accent1"/>
                </a:solidFill>
                <a:latin typeface="Trebuchet MS" panose="020B0603020202020204" pitchFamily="34" charset="0"/>
              </a:rPr>
              <a:t>Checking the required conditions</a:t>
            </a:r>
          </a:p>
          <a:p>
            <a:pPr algn="just"/>
            <a:r>
              <a:rPr lang="en-US" altLang="en-US" baseline="0" dirty="0">
                <a:latin typeface="Trebuchet MS" panose="020B0603020202020204" pitchFamily="34" charset="0"/>
              </a:rPr>
              <a:t>The F-test of the </a:t>
            </a:r>
            <a:r>
              <a:rPr lang="en-US" altLang="en-US" baseline="0" dirty="0" err="1">
                <a:latin typeface="Trebuchet MS" panose="020B0603020202020204" pitchFamily="34" charset="0"/>
              </a:rPr>
              <a:t>randomised</a:t>
            </a:r>
            <a:r>
              <a:rPr lang="en-US" altLang="en-US" baseline="0" dirty="0">
                <a:latin typeface="Trebuchet MS" panose="020B0603020202020204" pitchFamily="34" charset="0"/>
              </a:rPr>
              <a:t> block design of the analysis of variance has the same requirements as the independent samples design. That is, the random variable must be normally distributed and the population variances must be equal. </a:t>
            </a:r>
          </a:p>
          <a:p>
            <a:pPr algn="just"/>
            <a:endParaRPr lang="en-US" altLang="en-US" baseline="0" dirty="0">
              <a:latin typeface="Trebuchet MS" panose="020B0603020202020204" pitchFamily="34" charset="0"/>
            </a:endParaRPr>
          </a:p>
          <a:p>
            <a:pPr algn="just"/>
            <a:r>
              <a:rPr lang="en-US" altLang="en-US" baseline="0" dirty="0">
                <a:latin typeface="Trebuchet MS" panose="020B0603020202020204" pitchFamily="34" charset="0"/>
              </a:rPr>
              <a:t>The histograms (see below) appear to support the validity of our results; the reductions appear to be normal. </a:t>
            </a:r>
          </a:p>
          <a:p>
            <a:pPr algn="just"/>
            <a:endParaRPr lang="en-US" altLang="en-US" baseline="0" dirty="0">
              <a:latin typeface="Trebuchet MS" panose="020B0603020202020204" pitchFamily="34" charset="0"/>
            </a:endParaRPr>
          </a:p>
          <a:p>
            <a:pPr algn="just"/>
            <a:r>
              <a:rPr lang="en-US" altLang="en-US" baseline="0" dirty="0">
                <a:latin typeface="Trebuchet MS" panose="020B0603020202020204" pitchFamily="34" charset="0"/>
              </a:rPr>
              <a:t>The equality of variances requirement also appears to be met (see below). </a:t>
            </a:r>
          </a:p>
        </p:txBody>
      </p:sp>
      <p:sp>
        <p:nvSpPr>
          <p:cNvPr id="6" name="Rectangle 5"/>
          <p:cNvSpPr>
            <a:spLocks noGrp="1" noChangeArrowheads="1"/>
          </p:cNvSpPr>
          <p:nvPr>
            <p:ph type="title"/>
          </p:nvPr>
        </p:nvSpPr>
        <p:spPr>
          <a:xfrm>
            <a:off x="457200" y="188640"/>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685800" y="260648"/>
            <a:ext cx="7772400" cy="67627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Checking the required conditions</a:t>
            </a:r>
          </a:p>
        </p:txBody>
      </p:sp>
      <p:sp>
        <p:nvSpPr>
          <p:cNvPr id="18438" name="Rectangle 3"/>
          <p:cNvSpPr>
            <a:spLocks noGrp="1" noChangeArrowheads="1"/>
          </p:cNvSpPr>
          <p:nvPr>
            <p:ph idx="1"/>
          </p:nvPr>
        </p:nvSpPr>
        <p:spPr>
          <a:xfrm>
            <a:off x="684213" y="980728"/>
            <a:ext cx="7991475" cy="1152525"/>
          </a:xfrm>
        </p:spPr>
        <p:txBody>
          <a:bodyPr/>
          <a:lstStyle/>
          <a:p>
            <a:pPr marL="0" indent="0" algn="just" eaLnBrk="1" hangingPunct="1">
              <a:buFontTx/>
              <a:buNone/>
            </a:pPr>
            <a:r>
              <a:rPr lang="en-US" altLang="en-US" sz="2200" dirty="0">
                <a:latin typeface="Trebuchet MS" panose="020B0603020202020204" pitchFamily="34" charset="0"/>
              </a:rPr>
              <a:t>Observing the histograms of the seven populations, we can assume that all the distributions are approximately normally distributed.</a:t>
            </a:r>
          </a:p>
        </p:txBody>
      </p:sp>
      <p:sp>
        <p:nvSpPr>
          <p:cNvPr id="13"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102</a:t>
            </a:fld>
            <a:endParaRPr lang="en-AU" altLang="en-US" sz="1400" b="1" baseline="0" dirty="0">
              <a:latin typeface="Trebuchet MS" panose="020B0603020202020204" pitchFamily="34" charset="0"/>
            </a:endParaRPr>
          </a:p>
        </p:txBody>
      </p:sp>
      <p:grpSp>
        <p:nvGrpSpPr>
          <p:cNvPr id="18439" name="Group 4"/>
          <p:cNvGrpSpPr>
            <a:grpSpLocks/>
          </p:cNvGrpSpPr>
          <p:nvPr/>
        </p:nvGrpSpPr>
        <p:grpSpPr bwMode="auto">
          <a:xfrm>
            <a:off x="971550" y="2017962"/>
            <a:ext cx="3784600" cy="2171154"/>
            <a:chOff x="704" y="2056"/>
            <a:chExt cx="2384" cy="1342"/>
          </a:xfrm>
        </p:grpSpPr>
        <p:graphicFrame>
          <p:nvGraphicFramePr>
            <p:cNvPr id="18436" name="Object 5"/>
            <p:cNvGraphicFramePr>
              <a:graphicFrameLocks noChangeAspect="1"/>
            </p:cNvGraphicFramePr>
            <p:nvPr/>
          </p:nvGraphicFramePr>
          <p:xfrm>
            <a:off x="704" y="2096"/>
            <a:ext cx="2384" cy="1302"/>
          </p:xfrm>
          <a:graphic>
            <a:graphicData uri="http://schemas.openxmlformats.org/presentationml/2006/ole">
              <mc:AlternateContent xmlns:mc="http://schemas.openxmlformats.org/markup-compatibility/2006">
                <mc:Choice xmlns:v="urn:schemas-microsoft-com:vml" Requires="v">
                  <p:oleObj spid="_x0000_s35992" r:id="rId4" imgW="3785944" imgH="2103302" progId="Excel.Sheet.8">
                    <p:embed/>
                  </p:oleObj>
                </mc:Choice>
                <mc:Fallback>
                  <p:oleObj r:id="rId4" imgW="3785944" imgH="2103302" progId="Excel.Sheet.8">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 y="2096"/>
                          <a:ext cx="2384" cy="1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4" name="Text Box 6"/>
            <p:cNvSpPr txBox="1">
              <a:spLocks noChangeArrowheads="1"/>
            </p:cNvSpPr>
            <p:nvPr/>
          </p:nvSpPr>
          <p:spPr bwMode="auto">
            <a:xfrm>
              <a:off x="1608" y="2056"/>
              <a:ext cx="56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latin typeface="Arial Narrow" charset="0"/>
                </a:rPr>
                <a:t>Sunday</a:t>
              </a:r>
            </a:p>
          </p:txBody>
        </p:sp>
      </p:grpSp>
      <p:grpSp>
        <p:nvGrpSpPr>
          <p:cNvPr id="18440" name="Group 7"/>
          <p:cNvGrpSpPr>
            <a:grpSpLocks/>
          </p:cNvGrpSpPr>
          <p:nvPr/>
        </p:nvGrpSpPr>
        <p:grpSpPr bwMode="auto">
          <a:xfrm>
            <a:off x="4859338" y="2017415"/>
            <a:ext cx="3632200" cy="2146300"/>
            <a:chOff x="3152" y="2006"/>
            <a:chExt cx="2288" cy="1352"/>
          </a:xfrm>
        </p:grpSpPr>
        <p:graphicFrame>
          <p:nvGraphicFramePr>
            <p:cNvPr id="18435" name="Object 8"/>
            <p:cNvGraphicFramePr>
              <a:graphicFrameLocks noChangeAspect="1"/>
            </p:cNvGraphicFramePr>
            <p:nvPr/>
          </p:nvGraphicFramePr>
          <p:xfrm>
            <a:off x="3152" y="2045"/>
            <a:ext cx="2288" cy="1313"/>
          </p:xfrm>
          <a:graphic>
            <a:graphicData uri="http://schemas.openxmlformats.org/presentationml/2006/ole">
              <mc:AlternateContent xmlns:mc="http://schemas.openxmlformats.org/markup-compatibility/2006">
                <mc:Choice xmlns:v="urn:schemas-microsoft-com:vml" Requires="v">
                  <p:oleObj spid="_x0000_s35993" r:id="rId6" imgW="3633531" imgH="2085013" progId="Excel.Sheet.8">
                    <p:embed/>
                  </p:oleObj>
                </mc:Choice>
                <mc:Fallback>
                  <p:oleObj r:id="rId6" imgW="3633531" imgH="2085013" progId="Excel.Sheet.8">
                    <p:embed/>
                    <p:pic>
                      <p:nvPicPr>
                        <p:cNvPr id="0" name="Picture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 y="2045"/>
                          <a:ext cx="2288" cy="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3" name="Text Box 9"/>
            <p:cNvSpPr txBox="1">
              <a:spLocks noChangeArrowheads="1"/>
            </p:cNvSpPr>
            <p:nvPr/>
          </p:nvSpPr>
          <p:spPr bwMode="auto">
            <a:xfrm>
              <a:off x="3901" y="2006"/>
              <a:ext cx="5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latin typeface="Arial Narrow" charset="0"/>
                </a:rPr>
                <a:t>Monday</a:t>
              </a:r>
            </a:p>
          </p:txBody>
        </p:sp>
      </p:grpSp>
      <p:sp>
        <p:nvSpPr>
          <p:cNvPr id="791562" name="Rectangle 10"/>
          <p:cNvSpPr>
            <a:spLocks noChangeArrowheads="1"/>
          </p:cNvSpPr>
          <p:nvPr/>
        </p:nvSpPr>
        <p:spPr bwMode="auto">
          <a:xfrm>
            <a:off x="468313" y="4581128"/>
            <a:ext cx="49418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eaLnBrk="1" hangingPunct="1">
              <a:spcBef>
                <a:spcPct val="20000"/>
              </a:spcBef>
              <a:buClr>
                <a:srgbClr val="FF0000"/>
              </a:buClr>
            </a:pPr>
            <a:r>
              <a:rPr lang="en-US" altLang="en-US" sz="2200" baseline="0" dirty="0">
                <a:latin typeface="Trebuchet MS" panose="020B0603020202020204" pitchFamily="34" charset="0"/>
              </a:rPr>
              <a:t>The population variances seem to be equal. See the sample variances:</a:t>
            </a:r>
          </a:p>
        </p:txBody>
      </p:sp>
      <p:graphicFrame>
        <p:nvGraphicFramePr>
          <p:cNvPr id="791563" name="Object 11"/>
          <p:cNvGraphicFramePr>
            <a:graphicFrameLocks noChangeAspect="1"/>
          </p:cNvGraphicFramePr>
          <p:nvPr>
            <p:extLst>
              <p:ext uri="{D42A27DB-BD31-4B8C-83A1-F6EECF244321}">
                <p14:modId xmlns:p14="http://schemas.microsoft.com/office/powerpoint/2010/main" val="2835127943"/>
              </p:ext>
            </p:extLst>
          </p:nvPr>
        </p:nvGraphicFramePr>
        <p:xfrm>
          <a:off x="5651500" y="4221088"/>
          <a:ext cx="1750971" cy="1642939"/>
        </p:xfrm>
        <a:graphic>
          <a:graphicData uri="http://schemas.openxmlformats.org/presentationml/2006/ole">
            <mc:AlternateContent xmlns:mc="http://schemas.openxmlformats.org/markup-compatibility/2006">
              <mc:Choice xmlns:v="urn:schemas-microsoft-com:vml" Requires="v">
                <p:oleObj spid="_x0000_s35994" name="Worksheet" r:id="rId8" imgW="1224720" imgH="1146960" progId="Excel.Sheet.8">
                  <p:embed/>
                </p:oleObj>
              </mc:Choice>
              <mc:Fallback>
                <p:oleObj name="Worksheet" r:id="rId8" imgW="1224720" imgH="1146960" progId="Excel.Sheet.8">
                  <p:embed/>
                  <p:pic>
                    <p:nvPicPr>
                      <p:cNvPr id="0" name="Picture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4221088"/>
                        <a:ext cx="1750971" cy="1642939"/>
                      </a:xfrm>
                      <a:prstGeom prst="rect">
                        <a:avLst/>
                      </a:prstGeom>
                      <a:solidFill>
                        <a:schemeClr val="bg1"/>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021748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15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791563"/>
                                        </p:tgtEl>
                                        <p:attrNameLst>
                                          <p:attrName>style.visibility</p:attrName>
                                        </p:attrNameLst>
                                      </p:cBhvr>
                                      <p:to>
                                        <p:strVal val="visible"/>
                                      </p:to>
                                    </p:set>
                                    <p:animEffect transition="in" filter="box(out)">
                                      <p:cBhvr>
                                        <p:cTn id="11" dur="500"/>
                                        <p:tgtEl>
                                          <p:spTgt spid="791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2"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95288" y="620713"/>
            <a:ext cx="7772400" cy="51752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Violation of the required conditions</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103</a:t>
            </a:fld>
            <a:endParaRPr lang="en-AU" altLang="en-US" sz="1400" b="1" baseline="0" dirty="0">
              <a:latin typeface="Trebuchet MS" panose="020B0603020202020204" pitchFamily="34" charset="0"/>
            </a:endParaRPr>
          </a:p>
        </p:txBody>
      </p:sp>
      <p:sp>
        <p:nvSpPr>
          <p:cNvPr id="80899" name="Text Box 3"/>
          <p:cNvSpPr txBox="1">
            <a:spLocks noChangeArrowheads="1"/>
          </p:cNvSpPr>
          <p:nvPr/>
        </p:nvSpPr>
        <p:spPr bwMode="auto">
          <a:xfrm>
            <a:off x="468313" y="1412875"/>
            <a:ext cx="82184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r>
              <a:rPr lang="en-US" altLang="en-US" baseline="0" dirty="0">
                <a:latin typeface="Trebuchet MS" panose="020B0603020202020204" pitchFamily="34" charset="0"/>
              </a:rPr>
              <a:t>When the response is not normally distributed, we can replace the </a:t>
            </a:r>
            <a:r>
              <a:rPr lang="en-US" altLang="en-US" baseline="0" dirty="0" err="1">
                <a:latin typeface="Trebuchet MS" panose="020B0603020202020204" pitchFamily="34" charset="0"/>
              </a:rPr>
              <a:t>randomised</a:t>
            </a:r>
            <a:r>
              <a:rPr lang="en-US" altLang="en-US" baseline="0" dirty="0">
                <a:latin typeface="Trebuchet MS" panose="020B0603020202020204" pitchFamily="34" charset="0"/>
              </a:rPr>
              <a:t> block analysis of variance with the Friedman test, which is introduced in Section 20.3.</a:t>
            </a:r>
          </a:p>
          <a:p>
            <a:pPr algn="just"/>
            <a:endParaRPr lang="en-US" altLang="en-US" baseline="0" dirty="0">
              <a:latin typeface="Trebuchet MS" panose="020B0603020202020204" pitchFamily="34" charset="0"/>
            </a:endParaRPr>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95288" y="260350"/>
            <a:ext cx="8424862" cy="108585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Developing an understanding of statistical concepts</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104</a:t>
            </a:fld>
            <a:endParaRPr lang="en-AU" altLang="en-US" sz="1400" b="1" baseline="0" dirty="0">
              <a:latin typeface="Trebuchet MS" panose="020B0603020202020204" pitchFamily="34" charset="0"/>
            </a:endParaRPr>
          </a:p>
        </p:txBody>
      </p:sp>
      <p:sp>
        <p:nvSpPr>
          <p:cNvPr id="81923" name="Text Box 3"/>
          <p:cNvSpPr txBox="1">
            <a:spLocks noChangeArrowheads="1"/>
          </p:cNvSpPr>
          <p:nvPr/>
        </p:nvSpPr>
        <p:spPr bwMode="auto">
          <a:xfrm>
            <a:off x="395288" y="1412776"/>
            <a:ext cx="83534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r>
              <a:rPr lang="en-US" altLang="en-US" baseline="0" dirty="0">
                <a:latin typeface="Trebuchet MS" panose="020B0603020202020204" pitchFamily="34" charset="0"/>
              </a:rPr>
              <a:t>As we explained previously, the </a:t>
            </a:r>
            <a:r>
              <a:rPr lang="en-US" altLang="en-US" baseline="0" dirty="0" err="1">
                <a:latin typeface="Trebuchet MS" panose="020B0603020202020204" pitchFamily="34" charset="0"/>
              </a:rPr>
              <a:t>randomised</a:t>
            </a:r>
            <a:r>
              <a:rPr lang="en-US" altLang="en-US" baseline="0" dirty="0">
                <a:latin typeface="Trebuchet MS" panose="020B0603020202020204" pitchFamily="34" charset="0"/>
              </a:rPr>
              <a:t> block experiment is an extension of the matched pairs experiment discussed in Section 13.2. </a:t>
            </a:r>
          </a:p>
          <a:p>
            <a:pPr algn="just"/>
            <a:endParaRPr lang="en-US" altLang="en-US" baseline="0" dirty="0">
              <a:latin typeface="Trebuchet MS" panose="020B0603020202020204" pitchFamily="34" charset="0"/>
            </a:endParaRPr>
          </a:p>
          <a:p>
            <a:pPr algn="just"/>
            <a:r>
              <a:rPr lang="en-US" altLang="en-US" baseline="0" dirty="0">
                <a:latin typeface="Trebuchet MS" panose="020B0603020202020204" pitchFamily="34" charset="0"/>
              </a:rPr>
              <a:t>In the matched pairs experiment, we simply remove the effect of the variation caused by differences between the experimental units. </a:t>
            </a:r>
          </a:p>
          <a:p>
            <a:pPr algn="just"/>
            <a:endParaRPr lang="en-US" altLang="en-US" baseline="0" dirty="0">
              <a:latin typeface="Trebuchet MS" panose="020B0603020202020204" pitchFamily="34" charset="0"/>
            </a:endParaRPr>
          </a:p>
          <a:p>
            <a:pPr algn="just"/>
            <a:r>
              <a:rPr lang="en-US" altLang="en-US" baseline="0" dirty="0">
                <a:latin typeface="Trebuchet MS" panose="020B0603020202020204" pitchFamily="34" charset="0"/>
              </a:rPr>
              <a:t>The effect of this removal is seen in the decrease in the value of the standard error (compared to the standard error in the test statistic produced from independent samples) and the increase in the value of the t-statistic. </a:t>
            </a:r>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3"/>
          <p:cNvSpPr txBox="1">
            <a:spLocks noChangeArrowheads="1"/>
          </p:cNvSpPr>
          <p:nvPr/>
        </p:nvSpPr>
        <p:spPr bwMode="auto">
          <a:xfrm>
            <a:off x="395536" y="1484313"/>
            <a:ext cx="828015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r>
              <a:rPr lang="en-US" altLang="en-US" baseline="0" dirty="0">
                <a:latin typeface="Trebuchet MS" panose="020B0603020202020204" pitchFamily="34" charset="0"/>
              </a:rPr>
              <a:t>In the </a:t>
            </a:r>
            <a:r>
              <a:rPr lang="en-US" altLang="en-US" baseline="0" dirty="0" err="1">
                <a:latin typeface="Trebuchet MS" panose="020B0603020202020204" pitchFamily="34" charset="0"/>
              </a:rPr>
              <a:t>randomised</a:t>
            </a:r>
            <a:r>
              <a:rPr lang="en-US" altLang="en-US" baseline="0" dirty="0">
                <a:latin typeface="Trebuchet MS" panose="020B0603020202020204" pitchFamily="34" charset="0"/>
              </a:rPr>
              <a:t> block experiment of the analysis of variance, we actually measure the variation between the blocks by computing SSB. </a:t>
            </a:r>
          </a:p>
          <a:p>
            <a:pPr algn="just"/>
            <a:endParaRPr lang="en-US" altLang="en-US" baseline="0" dirty="0">
              <a:latin typeface="Trebuchet MS" panose="020B0603020202020204" pitchFamily="34" charset="0"/>
            </a:endParaRPr>
          </a:p>
          <a:p>
            <a:pPr algn="just"/>
            <a:r>
              <a:rPr lang="en-US" altLang="en-US" baseline="0" dirty="0">
                <a:latin typeface="Trebuchet MS" panose="020B0603020202020204" pitchFamily="34" charset="0"/>
              </a:rPr>
              <a:t>The sum of squares for error is reduced by SSB, making it easier to detect differences between the treatments. </a:t>
            </a:r>
          </a:p>
          <a:p>
            <a:pPr algn="just"/>
            <a:endParaRPr lang="en-US" altLang="en-US" baseline="0" dirty="0">
              <a:latin typeface="Trebuchet MS" panose="020B0603020202020204" pitchFamily="34" charset="0"/>
            </a:endParaRPr>
          </a:p>
          <a:p>
            <a:pPr algn="just"/>
            <a:r>
              <a:rPr lang="en-US" altLang="en-US" baseline="0" dirty="0">
                <a:latin typeface="Trebuchet MS" panose="020B0603020202020204" pitchFamily="34" charset="0"/>
              </a:rPr>
              <a:t>Additionally, we can test to determine whether the blocks differ – a procedure we were unable to perform in the matched pairs experiment.</a:t>
            </a:r>
          </a:p>
        </p:txBody>
      </p:sp>
      <p:sp>
        <p:nvSpPr>
          <p:cNvPr id="82947" name="Rectangle 2"/>
          <p:cNvSpPr>
            <a:spLocks noGrp="1" noChangeArrowheads="1"/>
          </p:cNvSpPr>
          <p:nvPr>
            <p:ph type="title"/>
          </p:nvPr>
        </p:nvSpPr>
        <p:spPr>
          <a:xfrm>
            <a:off x="395288" y="260350"/>
            <a:ext cx="8424862" cy="108585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Developing an understanding of statistical concepts</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105</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95288" y="260350"/>
            <a:ext cx="7772400" cy="50482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Identifying factors</a:t>
            </a:r>
          </a:p>
        </p:txBody>
      </p:sp>
      <p:sp>
        <p:nvSpPr>
          <p:cNvPr id="7"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106</a:t>
            </a:fld>
            <a:endParaRPr lang="en-AU" altLang="en-US" sz="1400" b="1" baseline="0" dirty="0">
              <a:latin typeface="Trebuchet MS" panose="020B0603020202020204" pitchFamily="34" charset="0"/>
            </a:endParaRPr>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88" y="1628800"/>
            <a:ext cx="8446051" cy="2808312"/>
          </a:xfrm>
          <a:prstGeom prst="rect">
            <a:avLst/>
          </a:prstGeom>
        </p:spPr>
      </p:pic>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323850" y="579438"/>
            <a:ext cx="8820150" cy="576262"/>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15.5  Two-factor analysis of variance</a:t>
            </a:r>
          </a:p>
        </p:txBody>
      </p:sp>
      <p:sp>
        <p:nvSpPr>
          <p:cNvPr id="90114" name="Rectangle 5"/>
          <p:cNvSpPr>
            <a:spLocks noGrp="1" noChangeArrowheads="1"/>
          </p:cNvSpPr>
          <p:nvPr>
            <p:ph idx="1"/>
          </p:nvPr>
        </p:nvSpPr>
        <p:spPr>
          <a:xfrm>
            <a:off x="468313" y="1371600"/>
            <a:ext cx="8280400" cy="4114800"/>
          </a:xfrm>
        </p:spPr>
        <p:txBody>
          <a:bodyPr/>
          <a:lstStyle/>
          <a:p>
            <a:pPr marL="0" indent="0" algn="just">
              <a:buFontTx/>
              <a:buNone/>
            </a:pPr>
            <a:r>
              <a:rPr lang="en-US" altLang="en-US" sz="2400" dirty="0">
                <a:latin typeface="Trebuchet MS" panose="020B0603020202020204" pitchFamily="34" charset="0"/>
              </a:rPr>
              <a:t>In Section 15.1, we addressed problems where the data were generated from single-factor experiments. </a:t>
            </a:r>
          </a:p>
          <a:p>
            <a:pPr marL="0" indent="0" algn="just">
              <a:buFontTx/>
              <a:buNone/>
            </a:pPr>
            <a:endParaRPr lang="en-US" altLang="en-US" sz="2400" dirty="0">
              <a:latin typeface="Trebuchet MS" panose="020B0603020202020204" pitchFamily="34" charset="0"/>
            </a:endParaRPr>
          </a:p>
          <a:p>
            <a:pPr marL="0" indent="0" algn="just">
              <a:buFontTx/>
              <a:buNone/>
            </a:pPr>
            <a:r>
              <a:rPr lang="en-US" altLang="en-US" sz="2400" dirty="0">
                <a:latin typeface="Trebuchet MS" panose="020B0603020202020204" pitchFamily="34" charset="0"/>
              </a:rPr>
              <a:t>In Example 1, the treatments were the characteristics categories. Thus, there were three levels of a single factor. In this section, we address the problem where the experiment features two factors. </a:t>
            </a:r>
          </a:p>
          <a:p>
            <a:pPr marL="0" indent="0" algn="just">
              <a:buFontTx/>
              <a:buNone/>
            </a:pPr>
            <a:endParaRPr lang="en-US" altLang="en-US" sz="2400" dirty="0">
              <a:latin typeface="Trebuchet MS" panose="020B0603020202020204" pitchFamily="34" charset="0"/>
            </a:endParaRPr>
          </a:p>
          <a:p>
            <a:pPr marL="0" indent="0" algn="just">
              <a:buFontTx/>
              <a:buNone/>
            </a:pPr>
            <a:r>
              <a:rPr lang="en-US" altLang="en-US" sz="2400" dirty="0">
                <a:latin typeface="Trebuchet MS" panose="020B0603020202020204" pitchFamily="34" charset="0"/>
              </a:rPr>
              <a:t>The general term for such data-gathering procedures is </a:t>
            </a:r>
            <a:r>
              <a:rPr lang="en-US" altLang="en-US" sz="2400" b="1" dirty="0">
                <a:latin typeface="Trebuchet MS" panose="020B0603020202020204" pitchFamily="34" charset="0"/>
              </a:rPr>
              <a:t>factorial experiment</a:t>
            </a:r>
            <a:r>
              <a:rPr lang="en-US" altLang="en-US" sz="2400" dirty="0">
                <a:latin typeface="Trebuchet MS" panose="020B0603020202020204" pitchFamily="34" charset="0"/>
              </a:rPr>
              <a:t>. </a:t>
            </a:r>
          </a:p>
          <a:p>
            <a:pPr marL="0" indent="0">
              <a:buFontTx/>
              <a:buNone/>
            </a:pPr>
            <a:r>
              <a:rPr lang="en-US" altLang="en-US" sz="2400" dirty="0">
                <a:latin typeface="Trebuchet MS" panose="020B0603020202020204" pitchFamily="34" charset="0"/>
              </a:rPr>
              <a:t> </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107</a:t>
            </a:fld>
            <a:endParaRPr lang="en-AU" altLang="en-US" sz="1400" b="1" baseline="0" dirty="0">
              <a:latin typeface="Trebuchet MS" panose="020B0603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23850" y="404813"/>
            <a:ext cx="7772400" cy="576262"/>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Two-factor analysis of variance…</a:t>
            </a:r>
          </a:p>
        </p:txBody>
      </p:sp>
      <p:sp>
        <p:nvSpPr>
          <p:cNvPr id="91139" name="Rectangle 5"/>
          <p:cNvSpPr>
            <a:spLocks noGrp="1" noChangeArrowheads="1"/>
          </p:cNvSpPr>
          <p:nvPr>
            <p:ph idx="1"/>
          </p:nvPr>
        </p:nvSpPr>
        <p:spPr>
          <a:xfrm>
            <a:off x="468313" y="1268413"/>
            <a:ext cx="7772400" cy="4114800"/>
          </a:xfrm>
        </p:spPr>
        <p:txBody>
          <a:bodyPr/>
          <a:lstStyle/>
          <a:p>
            <a:pPr marL="0" indent="0" algn="just">
              <a:spcAft>
                <a:spcPts val="1200"/>
              </a:spcAft>
              <a:buFontTx/>
              <a:buNone/>
            </a:pPr>
            <a:r>
              <a:rPr lang="en-US" altLang="en-US" sz="2400" dirty="0">
                <a:latin typeface="Trebuchet MS" panose="020B0603020202020204" pitchFamily="34" charset="0"/>
              </a:rPr>
              <a:t>In factorial experiments, we can examine the effect on the response variable of two or more factors, although in this book we address the problem of only two factors. </a:t>
            </a:r>
          </a:p>
          <a:p>
            <a:pPr marL="0" indent="0" algn="just">
              <a:buFontTx/>
              <a:buNone/>
            </a:pPr>
            <a:r>
              <a:rPr lang="en-US" altLang="en-US" sz="2400" dirty="0">
                <a:latin typeface="Trebuchet MS" panose="020B0603020202020204" pitchFamily="34" charset="0"/>
              </a:rPr>
              <a:t>We can use the analysis of variance to determine whether the levels of each factor are different from one another.</a:t>
            </a:r>
          </a:p>
          <a:p>
            <a:pPr marL="0" indent="0" algn="just">
              <a:buFontTx/>
              <a:buNone/>
            </a:pPr>
            <a:r>
              <a:rPr lang="en-US" altLang="en-US" sz="2400" dirty="0">
                <a:latin typeface="Trebuchet MS" panose="020B0603020202020204" pitchFamily="34" charset="0"/>
              </a:rPr>
              <a:t> </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108</a:t>
            </a:fld>
            <a:endParaRPr lang="en-AU" altLang="en-US" sz="1400" b="1" baseline="0" dirty="0">
              <a:latin typeface="Trebuchet MS" panose="020B0603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23850" y="404813"/>
            <a:ext cx="7772400" cy="576262"/>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Identifying factors…</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109</a:t>
            </a:fld>
            <a:endParaRPr lang="en-AU" altLang="en-US" sz="1400" b="1" baseline="0" dirty="0">
              <a:latin typeface="Trebuchet MS" panose="020B0603020202020204"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02" y="1916832"/>
            <a:ext cx="7732306" cy="2251662"/>
          </a:xfrm>
          <a:prstGeom prst="rect">
            <a:avLst/>
          </a:prstGeom>
        </p:spPr>
      </p:pic>
    </p:spTree>
    <p:extLst>
      <p:ext uri="{BB962C8B-B14F-4D97-AF65-F5344CB8AC3E}">
        <p14:creationId xmlns:p14="http://schemas.microsoft.com/office/powerpoint/2010/main" val="391945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395288" y="476250"/>
            <a:ext cx="8512175" cy="64928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a:t>
            </a:r>
            <a:br>
              <a:rPr lang="en-US" altLang="en-US" sz="3200" cap="none" dirty="0">
                <a:solidFill>
                  <a:srgbClr val="EA0088"/>
                </a:solidFill>
                <a:latin typeface="Trebuchet MS" charset="0"/>
                <a:ea typeface="ＭＳ Ｐゴシック" charset="0"/>
                <a:cs typeface="ＭＳ Ｐゴシック" charset="0"/>
              </a:rPr>
            </a:br>
            <a:r>
              <a:rPr lang="en-US" altLang="en-US" sz="2800" i="1" cap="none" dirty="0">
                <a:solidFill>
                  <a:srgbClr val="EA0088"/>
                </a:solidFill>
                <a:latin typeface="Trebuchet MS" charset="0"/>
                <a:ea typeface="ＭＳ Ｐゴシック" charset="0"/>
                <a:cs typeface="ＭＳ Ｐゴシック" charset="0"/>
              </a:rPr>
              <a:t>(Example 15.1, p602)</a:t>
            </a:r>
            <a:endParaRPr lang="en-US" altLang="en-US" sz="3200" cap="none" dirty="0">
              <a:solidFill>
                <a:srgbClr val="EA0088"/>
              </a:solidFill>
              <a:latin typeface="Trebuchet MS" charset="0"/>
              <a:ea typeface="ＭＳ Ｐゴシック" charset="0"/>
              <a:cs typeface="ＭＳ Ｐゴシック" charset="0"/>
            </a:endParaRPr>
          </a:p>
        </p:txBody>
      </p:sp>
      <p:sp>
        <p:nvSpPr>
          <p:cNvPr id="40963" name="Rectangle 2"/>
          <p:cNvSpPr>
            <a:spLocks noGrp="1" noChangeArrowheads="1"/>
          </p:cNvSpPr>
          <p:nvPr>
            <p:ph idx="1"/>
          </p:nvPr>
        </p:nvSpPr>
        <p:spPr>
          <a:xfrm>
            <a:off x="539750" y="1491010"/>
            <a:ext cx="8229600" cy="4386262"/>
          </a:xfrm>
        </p:spPr>
        <p:txBody>
          <a:bodyPr/>
          <a:lstStyle/>
          <a:p>
            <a:pPr marL="0" lvl="1" indent="0" algn="just" eaLnBrk="1" hangingPunct="1">
              <a:buFontTx/>
              <a:buNone/>
            </a:pPr>
            <a:r>
              <a:rPr lang="en-AU" altLang="en-US" sz="2400" dirty="0">
                <a:latin typeface="Trebuchet MS" panose="020B0603020202020204" pitchFamily="34" charset="0"/>
              </a:rPr>
              <a:t>An apple juice manufacturer is planning to develop a new product, a liquid concentrate. The marketing manager has to decide how to market the new product. Three strategies are considered:</a:t>
            </a:r>
          </a:p>
          <a:p>
            <a:pPr marL="342900" lvl="1" indent="-342900" algn="just">
              <a:buFont typeface="Arial" panose="020B0604020202020204" pitchFamily="34" charset="0"/>
              <a:buChar char="•"/>
            </a:pPr>
            <a:r>
              <a:rPr lang="en-AU" altLang="en-US" sz="2400" dirty="0">
                <a:solidFill>
                  <a:srgbClr val="CC0000"/>
                </a:solidFill>
                <a:latin typeface="Trebuchet MS" panose="020B0603020202020204" pitchFamily="34" charset="0"/>
              </a:rPr>
              <a:t> emphasise convenience of using the product</a:t>
            </a:r>
          </a:p>
          <a:p>
            <a:pPr marL="342900" lvl="1" indent="-342900" algn="just">
              <a:buFont typeface="Arial" panose="020B0604020202020204" pitchFamily="34" charset="0"/>
              <a:buChar char="•"/>
            </a:pPr>
            <a:r>
              <a:rPr lang="en-AU" altLang="en-US" sz="2400" dirty="0">
                <a:solidFill>
                  <a:schemeClr val="tx1">
                    <a:lumMod val="50000"/>
                    <a:lumOff val="50000"/>
                  </a:schemeClr>
                </a:solidFill>
                <a:latin typeface="Trebuchet MS" panose="020B0603020202020204" pitchFamily="34" charset="0"/>
              </a:rPr>
              <a:t> emphasise quality of the product</a:t>
            </a:r>
          </a:p>
          <a:p>
            <a:pPr marL="342900" lvl="1" indent="-342900" algn="just">
              <a:buFont typeface="Arial" panose="020B0604020202020204" pitchFamily="34" charset="0"/>
              <a:buChar char="•"/>
            </a:pPr>
            <a:r>
              <a:rPr lang="en-AU" altLang="en-US" sz="2400" dirty="0">
                <a:solidFill>
                  <a:srgbClr val="00B050"/>
                </a:solidFill>
                <a:latin typeface="Trebuchet MS" panose="020B0603020202020204" pitchFamily="34" charset="0"/>
              </a:rPr>
              <a:t> emphasise product’s low price.</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38439520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idx="1"/>
          </p:nvPr>
        </p:nvSpPr>
        <p:spPr>
          <a:xfrm>
            <a:off x="395536" y="1690464"/>
            <a:ext cx="8496944" cy="4114800"/>
          </a:xfrm>
        </p:spPr>
        <p:txBody>
          <a:bodyPr/>
          <a:lstStyle/>
          <a:p>
            <a:pPr marL="0" indent="0" algn="just">
              <a:spcAft>
                <a:spcPts val="1200"/>
              </a:spcAft>
              <a:buFontTx/>
              <a:buNone/>
            </a:pPr>
            <a:r>
              <a:rPr lang="en-US" altLang="en-US" sz="2400" dirty="0">
                <a:latin typeface="Trebuchet MS" panose="020B0603020202020204" pitchFamily="34" charset="0"/>
              </a:rPr>
              <a:t>One measure of the health of a nation’s economy is how quickly it creates jobs. </a:t>
            </a:r>
          </a:p>
          <a:p>
            <a:pPr marL="0" indent="0" algn="just">
              <a:spcAft>
                <a:spcPts val="1200"/>
              </a:spcAft>
              <a:buFontTx/>
              <a:buNone/>
            </a:pPr>
            <a:r>
              <a:rPr lang="en-US" altLang="en-US" sz="2400" dirty="0">
                <a:latin typeface="Trebuchet MS" panose="020B0603020202020204" pitchFamily="34" charset="0"/>
              </a:rPr>
              <a:t>One aspect of this issue is the number of jobs individuals hold. </a:t>
            </a:r>
          </a:p>
          <a:p>
            <a:pPr marL="0" indent="0" algn="just">
              <a:buFontTx/>
              <a:buNone/>
            </a:pPr>
            <a:r>
              <a:rPr lang="en-US" altLang="en-US" sz="2400" dirty="0">
                <a:latin typeface="Trebuchet MS" panose="020B0603020202020204" pitchFamily="34" charset="0"/>
              </a:rPr>
              <a:t>As part of a study on job tenure, a survey was conducted in which a random sample of 80 people aged between 37 and 45 were asked how many jobs they have held in their lifetimes. Also recorded were gender and educational attainment. </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110</a:t>
            </a:fld>
            <a:endParaRPr lang="en-AU" altLang="en-US" sz="1400" b="1" baseline="0" dirty="0">
              <a:latin typeface="Trebuchet MS" panose="020B0603020202020204" pitchFamily="34" charset="0"/>
            </a:endParaRPr>
          </a:p>
        </p:txBody>
      </p:sp>
      <p:sp>
        <p:nvSpPr>
          <p:cNvPr id="92163" name="Rectangle 2"/>
          <p:cNvSpPr txBox="1">
            <a:spLocks noChangeArrowheads="1"/>
          </p:cNvSpPr>
          <p:nvPr/>
        </p:nvSpPr>
        <p:spPr bwMode="auto">
          <a:xfrm>
            <a:off x="323850" y="462756"/>
            <a:ext cx="8352606" cy="661988"/>
          </a:xfrm>
          <a:prstGeom prst="rect">
            <a:avLst/>
          </a:prstGeom>
          <a:extLst/>
        </p:spPr>
        <p:txBody>
          <a:bodyPr vert="horz" lIns="91440" tIns="45720" rIns="91440" bIns="45720" rtlCol="0" anchor="ctr">
            <a:noAutofit/>
          </a:bodyPr>
          <a:lstStyle>
            <a:lvl1pPr defTabSz="457200" eaLnBrk="1" fontAlgn="auto" hangingPunct="1">
              <a:spcAft>
                <a:spcPts val="0"/>
              </a:spcAft>
              <a:defRPr lang="en-US" sz="3200" cap="none" dirty="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sz="3000" baseline="0" dirty="0"/>
              <a:t>Example 4 – Comparing the lifetime number of jobs by educational level</a:t>
            </a:r>
          </a:p>
          <a:p>
            <a:r>
              <a:rPr lang="en-US" altLang="en-US" sz="2800" i="1" baseline="0" dirty="0"/>
              <a:t>(Example 15.6, p647)</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idx="1"/>
          </p:nvPr>
        </p:nvSpPr>
        <p:spPr>
          <a:xfrm>
            <a:off x="468313" y="1196975"/>
            <a:ext cx="8280400" cy="4114800"/>
          </a:xfrm>
        </p:spPr>
        <p:txBody>
          <a:bodyPr/>
          <a:lstStyle/>
          <a:p>
            <a:pPr algn="just">
              <a:buFontTx/>
              <a:buNone/>
              <a:defRPr/>
            </a:pPr>
            <a:r>
              <a:rPr lang="en-US" sz="2400" dirty="0">
                <a:latin typeface="Trebuchet MS" panose="020B0603020202020204" pitchFamily="34" charset="0"/>
              </a:rPr>
              <a:t>The categories are</a:t>
            </a:r>
          </a:p>
          <a:p>
            <a:pPr algn="just">
              <a:buFontTx/>
              <a:buNone/>
              <a:defRPr/>
            </a:pPr>
            <a:r>
              <a:rPr lang="en-US" sz="2400" dirty="0">
                <a:latin typeface="Trebuchet MS" panose="020B0603020202020204" pitchFamily="34" charset="0"/>
              </a:rPr>
              <a:t>	</a:t>
            </a:r>
            <a:r>
              <a:rPr lang="en-US" sz="2400" dirty="0">
                <a:solidFill>
                  <a:schemeClr val="accent1"/>
                </a:solidFill>
                <a:latin typeface="Trebuchet MS" panose="020B0603020202020204" pitchFamily="34" charset="0"/>
              </a:rPr>
              <a:t>Less than high school (E1)</a:t>
            </a:r>
          </a:p>
          <a:p>
            <a:pPr algn="just">
              <a:buFontTx/>
              <a:buNone/>
              <a:defRPr/>
            </a:pPr>
            <a:r>
              <a:rPr lang="en-US" sz="2400" dirty="0">
                <a:latin typeface="Trebuchet MS" panose="020B0603020202020204" pitchFamily="34" charset="0"/>
              </a:rPr>
              <a:t>	</a:t>
            </a:r>
            <a:r>
              <a:rPr lang="en-US" sz="2400" dirty="0">
                <a:solidFill>
                  <a:schemeClr val="tx1">
                    <a:lumMod val="50000"/>
                    <a:lumOff val="50000"/>
                  </a:schemeClr>
                </a:solidFill>
                <a:latin typeface="Trebuchet MS" panose="020B0603020202020204" pitchFamily="34" charset="0"/>
              </a:rPr>
              <a:t>High school (E2)</a:t>
            </a:r>
          </a:p>
          <a:p>
            <a:pPr algn="just">
              <a:buFontTx/>
              <a:buNone/>
              <a:defRPr/>
            </a:pPr>
            <a:r>
              <a:rPr lang="en-US" sz="2400" dirty="0">
                <a:latin typeface="Trebuchet MS" panose="020B0603020202020204" pitchFamily="34" charset="0"/>
              </a:rPr>
              <a:t>	</a:t>
            </a:r>
            <a:r>
              <a:rPr lang="en-US" sz="2400" dirty="0">
                <a:solidFill>
                  <a:srgbClr val="00B050"/>
                </a:solidFill>
                <a:latin typeface="Trebuchet MS" panose="020B0603020202020204" pitchFamily="34" charset="0"/>
              </a:rPr>
              <a:t>Some college/university but no degree (E3)</a:t>
            </a:r>
          </a:p>
          <a:p>
            <a:pPr algn="just">
              <a:spcAft>
                <a:spcPts val="1200"/>
              </a:spcAft>
              <a:buFontTx/>
              <a:buNone/>
              <a:defRPr/>
            </a:pPr>
            <a:r>
              <a:rPr lang="en-US" sz="2400" dirty="0">
                <a:latin typeface="Trebuchet MS" panose="020B0603020202020204" pitchFamily="34" charset="0"/>
              </a:rPr>
              <a:t>	</a:t>
            </a:r>
            <a:r>
              <a:rPr lang="en-US" sz="2400" dirty="0">
                <a:solidFill>
                  <a:schemeClr val="tx2"/>
                </a:solidFill>
                <a:latin typeface="Trebuchet MS" panose="020B0603020202020204" pitchFamily="34" charset="0"/>
              </a:rPr>
              <a:t>At least one university degree (E4)</a:t>
            </a:r>
          </a:p>
          <a:p>
            <a:pPr marL="0" indent="0" algn="just">
              <a:spcAft>
                <a:spcPts val="1200"/>
              </a:spcAft>
              <a:buFontTx/>
              <a:buNone/>
              <a:defRPr/>
            </a:pPr>
            <a:r>
              <a:rPr lang="en-US" sz="2400" dirty="0">
                <a:latin typeface="Trebuchet MS" panose="020B0603020202020204" pitchFamily="34" charset="0"/>
              </a:rPr>
              <a:t>The data were recorded for each of the </a:t>
            </a:r>
            <a:r>
              <a:rPr lang="en-US" sz="2400" dirty="0">
                <a:solidFill>
                  <a:schemeClr val="accent1"/>
                </a:solidFill>
                <a:latin typeface="Trebuchet MS" panose="020B0603020202020204" pitchFamily="34" charset="0"/>
              </a:rPr>
              <a:t>eight categories of gender and education</a:t>
            </a:r>
            <a:r>
              <a:rPr lang="en-US" sz="2400" dirty="0">
                <a:latin typeface="Trebuchet MS" panose="020B0603020202020204" pitchFamily="34" charset="0"/>
              </a:rPr>
              <a:t>. [XM16-07]</a:t>
            </a:r>
          </a:p>
          <a:p>
            <a:pPr marL="0" indent="0" algn="just">
              <a:buFontTx/>
              <a:buNone/>
              <a:defRPr/>
            </a:pPr>
            <a:r>
              <a:rPr lang="en-US" sz="2400" dirty="0">
                <a:latin typeface="Trebuchet MS" panose="020B0603020202020204" pitchFamily="34" charset="0"/>
              </a:rPr>
              <a:t>Can we infer that differences exist between genders and educational levels? </a:t>
            </a:r>
          </a:p>
          <a:p>
            <a:pPr algn="just">
              <a:buFontTx/>
              <a:buNone/>
              <a:defRPr/>
            </a:pPr>
            <a:endParaRPr lang="en-US" sz="2400" dirty="0">
              <a:latin typeface="Trebuchet MS" panose="020B0603020202020204" pitchFamily="34" charset="0"/>
            </a:endParaRPr>
          </a:p>
          <a:p>
            <a:pPr algn="just">
              <a:buFontTx/>
              <a:buNone/>
              <a:defRPr/>
            </a:pPr>
            <a:r>
              <a:rPr lang="en-US" sz="2400" dirty="0">
                <a:latin typeface="Trebuchet MS" panose="020B0603020202020204" pitchFamily="34" charset="0"/>
              </a:rPr>
              <a:t> </a:t>
            </a:r>
          </a:p>
        </p:txBody>
      </p:sp>
      <p:sp>
        <p:nvSpPr>
          <p:cNvPr id="5" name="Slide Number Placeholder 3"/>
          <p:cNvSpPr>
            <a:spLocks noGrp="1"/>
          </p:cNvSpPr>
          <p:nvPr>
            <p:ph type="sldNum" sz="quarter" idx="10"/>
          </p:nvPr>
        </p:nvSpPr>
        <p:spPr>
          <a:xfrm>
            <a:off x="8316416" y="0"/>
            <a:ext cx="827584"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111</a:t>
            </a:fld>
            <a:endParaRPr lang="en-AU" altLang="en-US" sz="1400" b="1" baseline="0" dirty="0">
              <a:latin typeface="Trebuchet MS" panose="020B0603020202020204" pitchFamily="34" charset="0"/>
            </a:endParaRPr>
          </a:p>
        </p:txBody>
      </p:sp>
      <p:sp>
        <p:nvSpPr>
          <p:cNvPr id="93187"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112</a:t>
            </a:fld>
            <a:endParaRPr lang="en-AU" altLang="en-US" sz="1400" b="1" baseline="0" dirty="0">
              <a:latin typeface="Trebuchet MS" panose="020B0603020202020204"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340768"/>
            <a:ext cx="7925906" cy="384863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idx="1"/>
          </p:nvPr>
        </p:nvSpPr>
        <p:spPr>
          <a:xfrm>
            <a:off x="468313" y="1268413"/>
            <a:ext cx="7772400" cy="4114800"/>
          </a:xfrm>
        </p:spPr>
        <p:txBody>
          <a:bodyPr/>
          <a:lstStyle/>
          <a:p>
            <a:pPr marL="0" indent="0" algn="just">
              <a:spcAft>
                <a:spcPts val="1200"/>
              </a:spcAft>
              <a:buNone/>
            </a:pPr>
            <a:r>
              <a:rPr lang="en-US" altLang="en-US" sz="2400" dirty="0">
                <a:latin typeface="Trebuchet MS" panose="020B0603020202020204" pitchFamily="34" charset="0"/>
              </a:rPr>
              <a:t>We begin by treating this example as a </a:t>
            </a:r>
            <a:r>
              <a:rPr lang="en-US" altLang="en-US" sz="2400" dirty="0">
                <a:solidFill>
                  <a:schemeClr val="accent1"/>
                </a:solidFill>
                <a:latin typeface="Trebuchet MS" panose="020B0603020202020204" pitchFamily="34" charset="0"/>
              </a:rPr>
              <a:t>one-way analysis of variance with eight treatments</a:t>
            </a:r>
            <a:r>
              <a:rPr lang="en-US" altLang="en-US" sz="2400" dirty="0">
                <a:latin typeface="Trebuchet MS" panose="020B0603020202020204" pitchFamily="34" charset="0"/>
              </a:rPr>
              <a:t>. </a:t>
            </a:r>
          </a:p>
          <a:p>
            <a:pPr marL="0" indent="0" algn="just">
              <a:spcAft>
                <a:spcPts val="1200"/>
              </a:spcAft>
              <a:buNone/>
            </a:pPr>
            <a:r>
              <a:rPr lang="en-US" altLang="en-US" sz="2400" dirty="0">
                <a:latin typeface="Trebuchet MS" panose="020B0603020202020204" pitchFamily="34" charset="0"/>
              </a:rPr>
              <a:t>However, the treatments are defined by two different </a:t>
            </a:r>
            <a:r>
              <a:rPr lang="en-US" altLang="en-US" sz="2400" i="1" dirty="0">
                <a:solidFill>
                  <a:schemeClr val="tx1">
                    <a:lumMod val="50000"/>
                    <a:lumOff val="50000"/>
                  </a:schemeClr>
                </a:solidFill>
                <a:latin typeface="Trebuchet MS" panose="020B0603020202020204" pitchFamily="34" charset="0"/>
              </a:rPr>
              <a:t>factors</a:t>
            </a:r>
            <a:r>
              <a:rPr lang="en-US" altLang="en-US" sz="2400" dirty="0">
                <a:latin typeface="Trebuchet MS" panose="020B0603020202020204" pitchFamily="34" charset="0"/>
              </a:rPr>
              <a:t>. </a:t>
            </a:r>
          </a:p>
          <a:p>
            <a:pPr marL="0" indent="0" algn="just">
              <a:spcAft>
                <a:spcPts val="1200"/>
              </a:spcAft>
              <a:buNone/>
            </a:pPr>
            <a:r>
              <a:rPr lang="en-US" altLang="en-US" sz="2400" dirty="0">
                <a:latin typeface="Trebuchet MS" panose="020B0603020202020204" pitchFamily="34" charset="0"/>
              </a:rPr>
              <a:t>One factor is </a:t>
            </a:r>
            <a:r>
              <a:rPr lang="en-US" altLang="en-US" sz="2400" i="1" dirty="0">
                <a:solidFill>
                  <a:schemeClr val="tx1">
                    <a:lumMod val="50000"/>
                    <a:lumOff val="50000"/>
                  </a:schemeClr>
                </a:solidFill>
                <a:latin typeface="Trebuchet MS" panose="020B0603020202020204" pitchFamily="34" charset="0"/>
              </a:rPr>
              <a:t>gender</a:t>
            </a:r>
            <a:r>
              <a:rPr lang="en-US" altLang="en-US" sz="2400" dirty="0">
                <a:latin typeface="Trebuchet MS" panose="020B0603020202020204" pitchFamily="34" charset="0"/>
              </a:rPr>
              <a:t>, which has two </a:t>
            </a:r>
            <a:r>
              <a:rPr lang="en-US" altLang="en-US" sz="2400" i="1" dirty="0">
                <a:solidFill>
                  <a:schemeClr val="tx1">
                    <a:lumMod val="50000"/>
                    <a:lumOff val="50000"/>
                  </a:schemeClr>
                </a:solidFill>
                <a:latin typeface="Trebuchet MS" panose="020B0603020202020204" pitchFamily="34" charset="0"/>
              </a:rPr>
              <a:t>levels</a:t>
            </a:r>
            <a:r>
              <a:rPr lang="en-US" altLang="en-US" sz="2400" dirty="0">
                <a:latin typeface="Trebuchet MS" panose="020B0603020202020204" pitchFamily="34" charset="0"/>
              </a:rPr>
              <a:t> (male, female). </a:t>
            </a:r>
          </a:p>
          <a:p>
            <a:pPr marL="0" indent="0" algn="just">
              <a:spcAft>
                <a:spcPts val="1200"/>
              </a:spcAft>
              <a:buNone/>
            </a:pPr>
            <a:r>
              <a:rPr lang="en-US" altLang="en-US" sz="2400" dirty="0">
                <a:latin typeface="Trebuchet MS" panose="020B0603020202020204" pitchFamily="34" charset="0"/>
              </a:rPr>
              <a:t>The second factor is </a:t>
            </a:r>
            <a:r>
              <a:rPr lang="en-US" altLang="en-US" sz="2400" i="1" dirty="0">
                <a:solidFill>
                  <a:schemeClr val="tx1">
                    <a:lumMod val="50000"/>
                    <a:lumOff val="50000"/>
                  </a:schemeClr>
                </a:solidFill>
                <a:latin typeface="Trebuchet MS" panose="020B0603020202020204" pitchFamily="34" charset="0"/>
              </a:rPr>
              <a:t>educational attainment</a:t>
            </a:r>
            <a:r>
              <a:rPr lang="en-US" altLang="en-US" sz="2400" dirty="0">
                <a:latin typeface="Trebuchet MS" panose="020B0603020202020204" pitchFamily="34" charset="0"/>
              </a:rPr>
              <a:t>, which has four </a:t>
            </a:r>
            <a:r>
              <a:rPr lang="en-US" altLang="en-US" sz="2400" i="1" dirty="0">
                <a:solidFill>
                  <a:schemeClr val="tx1">
                    <a:lumMod val="50000"/>
                    <a:lumOff val="50000"/>
                  </a:schemeClr>
                </a:solidFill>
                <a:latin typeface="Trebuchet MS" panose="020B0603020202020204" pitchFamily="34" charset="0"/>
              </a:rPr>
              <a:t>levels</a:t>
            </a:r>
            <a:r>
              <a:rPr lang="en-US" altLang="en-US" sz="2400" dirty="0">
                <a:latin typeface="Trebuchet MS" panose="020B0603020202020204" pitchFamily="34" charset="0"/>
              </a:rPr>
              <a:t> (E1, E2, E3, E4).</a:t>
            </a:r>
          </a:p>
        </p:txBody>
      </p:sp>
      <p:sp>
        <p:nvSpPr>
          <p:cNvPr id="7" name="Slide Number Placeholder 3"/>
          <p:cNvSpPr>
            <a:spLocks noGrp="1"/>
          </p:cNvSpPr>
          <p:nvPr>
            <p:ph type="sldNum" sz="quarter" idx="10"/>
          </p:nvPr>
        </p:nvSpPr>
        <p:spPr>
          <a:xfrm>
            <a:off x="8229600" y="0"/>
            <a:ext cx="914400"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113</a:t>
            </a:fld>
            <a:endParaRPr lang="en-AU" altLang="en-US" sz="1400" b="1" baseline="0" dirty="0">
              <a:latin typeface="Trebuchet MS" panose="020B0603020202020204" pitchFamily="34" charset="0"/>
            </a:endParaRPr>
          </a:p>
        </p:txBody>
      </p:sp>
      <p:sp>
        <p:nvSpPr>
          <p:cNvPr id="95235" name="AutoShape 5"/>
          <p:cNvSpPr>
            <a:spLocks noChangeArrowheads="1"/>
          </p:cNvSpPr>
          <p:nvPr/>
        </p:nvSpPr>
        <p:spPr bwMode="auto">
          <a:xfrm>
            <a:off x="6297488"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
        <p:nvSpPr>
          <p:cNvPr id="6" name="Rectangle 2"/>
          <p:cNvSpPr txBox="1">
            <a:spLocks noChangeArrowheads="1"/>
          </p:cNvSpPr>
          <p:nvPr/>
        </p:nvSpPr>
        <p:spPr bwMode="auto">
          <a:xfrm>
            <a:off x="476250" y="4127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258" name="Rectangle 5"/>
              <p:cNvSpPr>
                <a:spLocks noGrp="1" noChangeArrowheads="1"/>
              </p:cNvSpPr>
              <p:nvPr>
                <p:ph idx="1"/>
              </p:nvPr>
            </p:nvSpPr>
            <p:spPr>
              <a:xfrm>
                <a:off x="468312" y="1268413"/>
                <a:ext cx="8424168" cy="4114800"/>
              </a:xfrm>
            </p:spPr>
            <p:txBody>
              <a:bodyPr/>
              <a:lstStyle/>
              <a:p>
                <a:pPr marL="0" indent="0" algn="just">
                  <a:spcAft>
                    <a:spcPts val="600"/>
                  </a:spcAft>
                  <a:buFontTx/>
                  <a:buNone/>
                </a:pPr>
                <a:r>
                  <a:rPr lang="en-US" altLang="en-US" sz="2400" dirty="0">
                    <a:latin typeface="Trebuchet MS" panose="020B0603020202020204" pitchFamily="34" charset="0"/>
                  </a:rPr>
                  <a:t>We can proceed to solve this problem in the same way we did in Example 1. That is, we test the following </a:t>
                </a:r>
                <a:r>
                  <a:rPr lang="en-US" altLang="en-US" sz="2400" dirty="0">
                    <a:solidFill>
                      <a:schemeClr val="tx1">
                        <a:lumMod val="75000"/>
                        <a:lumOff val="25000"/>
                      </a:schemeClr>
                    </a:solidFill>
                    <a:latin typeface="Trebuchet MS" panose="020B0603020202020204" pitchFamily="34" charset="0"/>
                  </a:rPr>
                  <a:t>hypotheses</a:t>
                </a:r>
                <a:r>
                  <a:rPr lang="en-US" altLang="en-US" sz="2400" dirty="0">
                    <a:latin typeface="Trebuchet MS" panose="020B0603020202020204" pitchFamily="34" charset="0"/>
                  </a:rPr>
                  <a:t>: </a:t>
                </a:r>
              </a:p>
              <a:p>
                <a:pPr marL="0" indent="0" algn="just">
                  <a:spcBef>
                    <a:spcPts val="0"/>
                  </a:spcBef>
                  <a:buFontTx/>
                  <a:buNone/>
                </a:pPr>
                <a:r>
                  <a:rPr lang="en-US" altLang="en-US" sz="2400" dirty="0">
                    <a:latin typeface="Trebuchet MS" panose="020B0603020202020204" pitchFamily="34" charset="0"/>
                  </a:rPr>
                  <a:t>	H</a:t>
                </a:r>
                <a:r>
                  <a:rPr lang="en-US" altLang="en-US" sz="2400" baseline="-25000" dirty="0">
                    <a:latin typeface="Trebuchet MS" panose="020B0603020202020204" pitchFamily="34" charset="0"/>
                  </a:rPr>
                  <a:t>o</a:t>
                </a:r>
                <a:r>
                  <a:rPr lang="en-US" altLang="en-US" sz="2400" dirty="0">
                    <a:latin typeface="Trebuchet MS" panose="020B0603020202020204" pitchFamily="34" charset="0"/>
                  </a:rPr>
                  <a:t>: </a:t>
                </a:r>
                <a:r>
                  <a:rPr lang="en-US" altLang="en-US" sz="2400" dirty="0">
                    <a:latin typeface="Trebuchet MS" panose="020B0603020202020204" pitchFamily="34" charset="0"/>
                    <a:sym typeface="Symbol" charset="2"/>
                  </a:rPr>
                  <a:t></a:t>
                </a:r>
                <a:r>
                  <a:rPr lang="en-US" altLang="en-US" sz="2400" baseline="-25000" dirty="0">
                    <a:latin typeface="Trebuchet MS" panose="020B0603020202020204" pitchFamily="34" charset="0"/>
                    <a:sym typeface="Symbol" charset="2"/>
                  </a:rPr>
                  <a:t>1</a:t>
                </a:r>
                <a:r>
                  <a:rPr lang="en-US" altLang="en-US" sz="2400" dirty="0">
                    <a:latin typeface="Trebuchet MS" panose="020B0603020202020204" pitchFamily="34" charset="0"/>
                    <a:sym typeface="Symbol" charset="2"/>
                  </a:rPr>
                  <a:t> = </a:t>
                </a:r>
                <a:r>
                  <a:rPr lang="en-US" altLang="en-US" sz="2400" baseline="-25000" dirty="0">
                    <a:latin typeface="Trebuchet MS" panose="020B0603020202020204" pitchFamily="34" charset="0"/>
                    <a:sym typeface="Symbol" charset="2"/>
                  </a:rPr>
                  <a:t>2</a:t>
                </a:r>
                <a:r>
                  <a:rPr lang="en-US" altLang="en-US" sz="2400" dirty="0">
                    <a:latin typeface="Trebuchet MS" panose="020B0603020202020204" pitchFamily="34" charset="0"/>
                    <a:sym typeface="Symbol" charset="2"/>
                  </a:rPr>
                  <a:t> = </a:t>
                </a:r>
                <a:r>
                  <a:rPr lang="en-US" altLang="en-US" sz="2400" baseline="-25000" dirty="0">
                    <a:latin typeface="Trebuchet MS" panose="020B0603020202020204" pitchFamily="34" charset="0"/>
                    <a:sym typeface="Symbol" charset="2"/>
                  </a:rPr>
                  <a:t>3</a:t>
                </a:r>
                <a:r>
                  <a:rPr lang="en-US" altLang="en-US" sz="2400" dirty="0">
                    <a:latin typeface="Trebuchet MS" panose="020B0603020202020204" pitchFamily="34" charset="0"/>
                    <a:sym typeface="Symbol" charset="2"/>
                  </a:rPr>
                  <a:t> = </a:t>
                </a:r>
                <a:r>
                  <a:rPr lang="en-US" altLang="en-US" sz="2400" baseline="-25000" dirty="0">
                    <a:latin typeface="Trebuchet MS" panose="020B0603020202020204" pitchFamily="34" charset="0"/>
                    <a:sym typeface="Symbol" charset="2"/>
                  </a:rPr>
                  <a:t>4</a:t>
                </a:r>
                <a:r>
                  <a:rPr lang="en-US" altLang="en-US" sz="2400" dirty="0">
                    <a:latin typeface="Trebuchet MS" panose="020B0603020202020204" pitchFamily="34" charset="0"/>
                    <a:sym typeface="Symbol" charset="2"/>
                  </a:rPr>
                  <a:t> = </a:t>
                </a:r>
                <a:r>
                  <a:rPr lang="en-US" altLang="en-US" sz="2400" baseline="-25000" dirty="0">
                    <a:latin typeface="Trebuchet MS" panose="020B0603020202020204" pitchFamily="34" charset="0"/>
                    <a:sym typeface="Symbol" charset="2"/>
                  </a:rPr>
                  <a:t>5</a:t>
                </a:r>
                <a:r>
                  <a:rPr lang="en-US" altLang="en-US" sz="2400" dirty="0">
                    <a:latin typeface="Trebuchet MS" panose="020B0603020202020204" pitchFamily="34" charset="0"/>
                    <a:sym typeface="Symbol" charset="2"/>
                  </a:rPr>
                  <a:t> = </a:t>
                </a:r>
                <a:r>
                  <a:rPr lang="en-US" altLang="en-US" sz="2400" baseline="-25000" dirty="0">
                    <a:latin typeface="Trebuchet MS" panose="020B0603020202020204" pitchFamily="34" charset="0"/>
                    <a:sym typeface="Symbol" charset="2"/>
                  </a:rPr>
                  <a:t>6</a:t>
                </a:r>
                <a:r>
                  <a:rPr lang="en-US" altLang="en-US" sz="2400" dirty="0">
                    <a:latin typeface="Trebuchet MS" panose="020B0603020202020204" pitchFamily="34" charset="0"/>
                    <a:sym typeface="Symbol" charset="2"/>
                  </a:rPr>
                  <a:t> = </a:t>
                </a:r>
                <a:r>
                  <a:rPr lang="en-US" altLang="en-US" sz="2400" baseline="-25000" dirty="0">
                    <a:latin typeface="Trebuchet MS" panose="020B0603020202020204" pitchFamily="34" charset="0"/>
                    <a:sym typeface="Symbol" charset="2"/>
                  </a:rPr>
                  <a:t>7</a:t>
                </a:r>
                <a:r>
                  <a:rPr lang="en-US" altLang="en-US" sz="2400" dirty="0">
                    <a:latin typeface="Trebuchet MS" panose="020B0603020202020204" pitchFamily="34" charset="0"/>
                    <a:sym typeface="Symbol" charset="2"/>
                  </a:rPr>
                  <a:t> = </a:t>
                </a:r>
                <a:r>
                  <a:rPr lang="en-US" altLang="en-US" sz="2400" baseline="-25000" dirty="0">
                    <a:latin typeface="Trebuchet MS" panose="020B0603020202020204" pitchFamily="34" charset="0"/>
                    <a:sym typeface="Symbol" charset="2"/>
                  </a:rPr>
                  <a:t>8</a:t>
                </a:r>
                <a:endParaRPr lang="en-US" altLang="en-US" sz="2400" dirty="0">
                  <a:latin typeface="Trebuchet MS" panose="020B0603020202020204" pitchFamily="34" charset="0"/>
                </a:endParaRPr>
              </a:p>
              <a:p>
                <a:pPr marL="0" indent="0" algn="just">
                  <a:spcAft>
                    <a:spcPts val="600"/>
                  </a:spcAft>
                  <a:buFontTx/>
                  <a:buNone/>
                </a:pPr>
                <a:r>
                  <a:rPr lang="en-US" altLang="en-US" sz="2400" dirty="0">
                    <a:latin typeface="Trebuchet MS" panose="020B0603020202020204" pitchFamily="34" charset="0"/>
                  </a:rPr>
                  <a:t>	H</a:t>
                </a:r>
                <a:r>
                  <a:rPr lang="en-US" altLang="en-US" sz="2400" baseline="-25000" dirty="0">
                    <a:latin typeface="Trebuchet MS" panose="020B0603020202020204" pitchFamily="34" charset="0"/>
                  </a:rPr>
                  <a:t>A</a:t>
                </a:r>
                <a:r>
                  <a:rPr lang="en-US" altLang="en-US" sz="2400" dirty="0">
                    <a:latin typeface="Trebuchet MS" panose="020B0603020202020204" pitchFamily="34" charset="0"/>
                  </a:rPr>
                  <a:t>: At least two means differ.</a:t>
                </a:r>
              </a:p>
              <a:p>
                <a:pPr marL="457200" indent="-457200">
                  <a:buAutoNum type="arabicPeriod" startAt="2"/>
                </a:pPr>
                <a:r>
                  <a:rPr lang="en-AU" sz="2400" dirty="0">
                    <a:solidFill>
                      <a:schemeClr val="tx1">
                        <a:lumMod val="75000"/>
                        <a:lumOff val="25000"/>
                      </a:schemeClr>
                    </a:solidFill>
                    <a:latin typeface="Trebuchet MS" panose="020B0603020202020204" pitchFamily="34" charset="0"/>
                  </a:rPr>
                  <a:t>Test statistic</a:t>
                </a:r>
                <a:r>
                  <a:rPr lang="en-AU" sz="2400" dirty="0">
                    <a:latin typeface="Trebuchet MS" panose="020B0603020202020204" pitchFamily="34" charset="0"/>
                  </a:rPr>
                  <a:t>:</a:t>
                </a:r>
              </a:p>
              <a:p>
                <a:pPr marL="0" indent="0">
                  <a:spcAft>
                    <a:spcPts val="1200"/>
                  </a:spcAft>
                  <a:buNone/>
                </a:pPr>
                <a:r>
                  <a:rPr lang="en-AU" sz="2400" dirty="0">
                    <a:latin typeface="Trebuchet MS" panose="020B0603020202020204" pitchFamily="34" charset="0"/>
                  </a:rPr>
                  <a:t>	</a:t>
                </a:r>
                <a14:m>
                  <m:oMath xmlns:m="http://schemas.openxmlformats.org/officeDocument/2006/math">
                    <m:r>
                      <a:rPr lang="en-AU" sz="2400" i="1">
                        <a:latin typeface="Cambria Math"/>
                      </a:rPr>
                      <m:t>𝐹</m:t>
                    </m:r>
                    <m:r>
                      <a:rPr lang="en-AU" sz="2400" i="1">
                        <a:latin typeface="Cambria Math"/>
                      </a:rPr>
                      <m:t>=</m:t>
                    </m:r>
                    <m:f>
                      <m:fPr>
                        <m:ctrlPr>
                          <a:rPr lang="en-AU" sz="2400" i="1">
                            <a:latin typeface="Cambria Math" panose="02040503050406030204" pitchFamily="18" charset="0"/>
                          </a:rPr>
                        </m:ctrlPr>
                      </m:fPr>
                      <m:num>
                        <m:r>
                          <a:rPr lang="en-AU" sz="2400" i="1">
                            <a:latin typeface="Cambria Math"/>
                          </a:rPr>
                          <m:t>𝑀𝑆𝑇</m:t>
                        </m:r>
                      </m:num>
                      <m:den>
                        <m:r>
                          <a:rPr lang="en-AU" sz="2400" i="1">
                            <a:latin typeface="Cambria Math"/>
                          </a:rPr>
                          <m:t>𝑀𝑆𝐸</m:t>
                        </m:r>
                      </m:den>
                    </m:f>
                    <m:r>
                      <a:rPr lang="en-AU" sz="2400" i="1">
                        <a:latin typeface="Cambria Math"/>
                      </a:rPr>
                      <m:t> </m:t>
                    </m:r>
                  </m:oMath>
                </a14:m>
                <a:r>
                  <a:rPr lang="en-AU" sz="2400" dirty="0">
                    <a:latin typeface="Trebuchet MS" panose="020B0603020202020204" pitchFamily="34" charset="0"/>
                  </a:rPr>
                  <a:t>~ F</a:t>
                </a:r>
                <a:r>
                  <a:rPr lang="en-AU" sz="2400" baseline="-25000" dirty="0">
                    <a:latin typeface="Trebuchet MS" panose="020B0603020202020204" pitchFamily="34" charset="0"/>
                  </a:rPr>
                  <a:t>7,72</a:t>
                </a:r>
                <a:r>
                  <a:rPr lang="en-AU" sz="2400" dirty="0">
                    <a:latin typeface="Trebuchet MS" panose="020B0603020202020204" pitchFamily="34" charset="0"/>
                  </a:rPr>
                  <a:t> 		n = 80, k=8</a:t>
                </a:r>
              </a:p>
              <a:p>
                <a:pPr marL="457200" indent="-457200">
                  <a:spcAft>
                    <a:spcPts val="1200"/>
                  </a:spcAft>
                  <a:buAutoNum type="arabicPeriod" startAt="3"/>
                </a:pPr>
                <a:r>
                  <a:rPr lang="en-AU" sz="2400" dirty="0">
                    <a:solidFill>
                      <a:schemeClr val="tx1">
                        <a:lumMod val="75000"/>
                        <a:lumOff val="25000"/>
                      </a:schemeClr>
                    </a:solidFill>
                    <a:latin typeface="Trebuchet MS" panose="020B0603020202020204" pitchFamily="34" charset="0"/>
                  </a:rPr>
                  <a:t>Level of significance</a:t>
                </a:r>
                <a:r>
                  <a:rPr lang="en-AU" sz="2400" dirty="0">
                    <a:latin typeface="Trebuchet MS" panose="020B0603020202020204" pitchFamily="34" charset="0"/>
                  </a:rPr>
                  <a:t>:   	</a:t>
                </a:r>
                <a:r>
                  <a:rPr lang="en-AU" sz="2400" dirty="0">
                    <a:latin typeface="Trebuchet MS" panose="020B0603020202020204" pitchFamily="34" charset="0"/>
                    <a:sym typeface="Symbol"/>
                  </a:rPr>
                  <a:t></a:t>
                </a:r>
                <a:r>
                  <a:rPr lang="en-AU" sz="2400" dirty="0">
                    <a:latin typeface="Trebuchet MS" panose="020B0603020202020204" pitchFamily="34" charset="0"/>
                  </a:rPr>
                  <a:t> = 0.05</a:t>
                </a:r>
              </a:p>
              <a:p>
                <a:pPr marL="457200" indent="-457200">
                  <a:buAutoNum type="arabicPeriod" startAt="4"/>
                </a:pPr>
                <a:r>
                  <a:rPr lang="en-AU" sz="2400" dirty="0">
                    <a:solidFill>
                      <a:schemeClr val="tx1">
                        <a:lumMod val="75000"/>
                        <a:lumOff val="25000"/>
                      </a:schemeClr>
                    </a:solidFill>
                    <a:latin typeface="Trebuchet MS" panose="020B0603020202020204" pitchFamily="34" charset="0"/>
                  </a:rPr>
                  <a:t>Decision rule</a:t>
                </a:r>
                <a:r>
                  <a:rPr lang="en-AU" sz="2400" dirty="0">
                    <a:latin typeface="Trebuchet MS" panose="020B0603020202020204" pitchFamily="34" charset="0"/>
                  </a:rPr>
                  <a:t>: </a:t>
                </a:r>
                <a:r>
                  <a:rPr lang="en-AU" sz="2400" i="1" dirty="0">
                    <a:latin typeface="Trebuchet MS" panose="020B0603020202020204" pitchFamily="34" charset="0"/>
                  </a:rPr>
                  <a:t>R</a:t>
                </a:r>
                <a:r>
                  <a:rPr lang="en-AU" sz="2400" dirty="0">
                    <a:latin typeface="Trebuchet MS" panose="020B0603020202020204" pitchFamily="34" charset="0"/>
                  </a:rPr>
                  <a:t>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 if </a:t>
                </a:r>
                <a:r>
                  <a:rPr lang="en-AU" sz="2400" i="1" dirty="0">
                    <a:latin typeface="Trebuchet MS" panose="020B0603020202020204" pitchFamily="34" charset="0"/>
                  </a:rPr>
                  <a:t>F </a:t>
                </a:r>
                <a:r>
                  <a:rPr lang="en-AU" sz="2400" dirty="0">
                    <a:latin typeface="Trebuchet MS" panose="020B0603020202020204" pitchFamily="34" charset="0"/>
                  </a:rPr>
                  <a:t>&gt; </a:t>
                </a:r>
                <a:r>
                  <a:rPr lang="en-AU" sz="2400" i="1" dirty="0" err="1">
                    <a:latin typeface="Trebuchet MS" panose="020B0603020202020204" pitchFamily="34" charset="0"/>
                  </a:rPr>
                  <a:t>F</a:t>
                </a:r>
                <a:r>
                  <a:rPr lang="en-AU" sz="2400" baseline="-25000" dirty="0" err="1">
                    <a:latin typeface="Trebuchet MS" panose="020B0603020202020204" pitchFamily="34" charset="0"/>
                    <a:sym typeface="Symbol"/>
                  </a:rPr>
                  <a:t></a:t>
                </a:r>
                <a:r>
                  <a:rPr lang="en-AU" sz="2400" baseline="-25000" dirty="0" err="1">
                    <a:latin typeface="Trebuchet MS" panose="020B0603020202020204" pitchFamily="34" charset="0"/>
                  </a:rPr>
                  <a:t>,</a:t>
                </a:r>
                <a:r>
                  <a:rPr lang="en-AU" sz="2400" i="1" baseline="-25000" dirty="0" err="1">
                    <a:latin typeface="Trebuchet MS" panose="020B0603020202020204" pitchFamily="34" charset="0"/>
                  </a:rPr>
                  <a:t>k</a:t>
                </a:r>
                <a:r>
                  <a:rPr lang="en-AU" sz="2400" baseline="-25000" dirty="0">
                    <a:latin typeface="Trebuchet MS" panose="020B0603020202020204" pitchFamily="34" charset="0"/>
                  </a:rPr>
                  <a:t>–1,</a:t>
                </a:r>
                <a:r>
                  <a:rPr lang="en-AU" sz="2400" i="1" baseline="-25000" dirty="0">
                    <a:latin typeface="Trebuchet MS" panose="020B0603020202020204" pitchFamily="34" charset="0"/>
                  </a:rPr>
                  <a:t>n</a:t>
                </a:r>
                <a:r>
                  <a:rPr lang="en-AU" sz="2400" baseline="-25000" dirty="0">
                    <a:latin typeface="Trebuchet MS" panose="020B0603020202020204" pitchFamily="34" charset="0"/>
                  </a:rPr>
                  <a:t>–</a:t>
                </a:r>
                <a:r>
                  <a:rPr lang="en-AU" sz="2400" i="1" baseline="-25000" dirty="0">
                    <a:latin typeface="Trebuchet MS" panose="020B0603020202020204" pitchFamily="34" charset="0"/>
                  </a:rPr>
                  <a:t>k</a:t>
                </a:r>
                <a:r>
                  <a:rPr lang="en-AU" sz="2400" i="1" dirty="0">
                    <a:latin typeface="Trebuchet MS" panose="020B0603020202020204" pitchFamily="34" charset="0"/>
                  </a:rPr>
                  <a:t> </a:t>
                </a:r>
                <a:r>
                  <a:rPr lang="en-AU" sz="2400" dirty="0">
                    <a:latin typeface="Trebuchet MS" panose="020B0603020202020204" pitchFamily="34" charset="0"/>
                  </a:rPr>
                  <a:t>= </a:t>
                </a:r>
                <a:r>
                  <a:rPr lang="en-AU" sz="2400" i="1" dirty="0">
                    <a:latin typeface="Trebuchet MS" panose="020B0603020202020204" pitchFamily="34" charset="0"/>
                  </a:rPr>
                  <a:t>F</a:t>
                </a:r>
                <a:r>
                  <a:rPr lang="en-AU" sz="2400" baseline="-25000" dirty="0">
                    <a:latin typeface="Trebuchet MS" panose="020B0603020202020204" pitchFamily="34" charset="0"/>
                  </a:rPr>
                  <a:t>0.05,7,72</a:t>
                </a:r>
                <a:r>
                  <a:rPr lang="en-AU" sz="2400" dirty="0">
                    <a:latin typeface="Trebuchet MS" panose="020B0603020202020204" pitchFamily="34" charset="0"/>
                  </a:rPr>
                  <a:t> = 2.14.</a:t>
                </a:r>
              </a:p>
              <a:p>
                <a:pPr marL="0" indent="0" algn="ctr">
                  <a:spcAft>
                    <a:spcPts val="1200"/>
                  </a:spcAft>
                  <a:buNone/>
                </a:pPr>
                <a:r>
                  <a:rPr lang="en-AU" sz="2400" dirty="0">
                    <a:latin typeface="Trebuchet MS" panose="020B0603020202020204" pitchFamily="34" charset="0"/>
                  </a:rPr>
                  <a:t>		Alternatively, reject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 if </a:t>
                </a:r>
                <a:r>
                  <a:rPr lang="en-AU" sz="2400" i="1" dirty="0">
                    <a:latin typeface="Trebuchet MS" panose="020B0603020202020204" pitchFamily="34" charset="0"/>
                  </a:rPr>
                  <a:t>p</a:t>
                </a:r>
                <a:r>
                  <a:rPr lang="en-AU" sz="2400" dirty="0">
                    <a:latin typeface="Trebuchet MS" panose="020B0603020202020204" pitchFamily="34" charset="0"/>
                  </a:rPr>
                  <a:t>-value &lt; </a:t>
                </a:r>
                <a:r>
                  <a:rPr lang="en-AU" sz="2400" dirty="0">
                    <a:latin typeface="Trebuchet MS" panose="020B0603020202020204" pitchFamily="34" charset="0"/>
                    <a:sym typeface="Symbol"/>
                  </a:rPr>
                  <a:t> = </a:t>
                </a:r>
                <a:r>
                  <a:rPr lang="en-AU" sz="2400" dirty="0">
                    <a:latin typeface="Trebuchet MS" panose="020B0603020202020204" pitchFamily="34" charset="0"/>
                  </a:rPr>
                  <a:t>0.05</a:t>
                </a:r>
              </a:p>
              <a:p>
                <a:pPr marL="457200" indent="-457200">
                  <a:spcAft>
                    <a:spcPts val="1200"/>
                  </a:spcAft>
                  <a:buAutoNum type="arabicPeriod" startAt="3"/>
                </a:pPr>
                <a:endParaRPr lang="en-AU" sz="2400" dirty="0">
                  <a:latin typeface="Trebuchet MS" panose="020B0603020202020204" pitchFamily="34" charset="0"/>
                </a:endParaRPr>
              </a:p>
            </p:txBody>
          </p:sp>
        </mc:Choice>
        <mc:Fallback xmlns="">
          <p:sp>
            <p:nvSpPr>
              <p:cNvPr id="96258" name="Rectangle 5"/>
              <p:cNvSpPr>
                <a:spLocks noGrp="1" noRot="1" noChangeAspect="1" noMove="1" noResize="1" noEditPoints="1" noAdjustHandles="1" noChangeArrowheads="1" noChangeShapeType="1" noTextEdit="1"/>
              </p:cNvSpPr>
              <p:nvPr>
                <p:ph idx="1"/>
              </p:nvPr>
            </p:nvSpPr>
            <p:spPr>
              <a:xfrm>
                <a:off x="468312" y="1268413"/>
                <a:ext cx="8424168" cy="4114800"/>
              </a:xfrm>
              <a:blipFill rotWithShape="1">
                <a:blip r:embed="rId3" cstate="print"/>
                <a:stretch>
                  <a:fillRect l="-1158" t="-1185" r="-1085" b="-11852"/>
                </a:stretch>
              </a:blipFill>
            </p:spPr>
            <p:txBody>
              <a:bodyPr/>
              <a:lstStyle/>
              <a:p>
                <a:r>
                  <a:rPr lang="en-AU">
                    <a:noFill/>
                  </a:rPr>
                  <a:t> </a:t>
                </a:r>
              </a:p>
            </p:txBody>
          </p:sp>
        </mc:Fallback>
      </mc:AlternateContent>
      <p:sp>
        <p:nvSpPr>
          <p:cNvPr id="7" name="Slide Number Placeholder 3"/>
          <p:cNvSpPr>
            <a:spLocks noGrp="1"/>
          </p:cNvSpPr>
          <p:nvPr>
            <p:ph type="sldNum" sz="quarter" idx="10"/>
          </p:nvPr>
        </p:nvSpPr>
        <p:spPr>
          <a:xfrm>
            <a:off x="8248650" y="0"/>
            <a:ext cx="895350"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114</a:t>
            </a:fld>
            <a:endParaRPr lang="en-AU" altLang="en-US" sz="1400" b="1" baseline="0" dirty="0">
              <a:latin typeface="Trebuchet MS" panose="020B0603020202020204" pitchFamily="34" charset="0"/>
            </a:endParaRPr>
          </a:p>
        </p:txBody>
      </p:sp>
      <p:sp>
        <p:nvSpPr>
          <p:cNvPr id="6" name="Rectangle 2"/>
          <p:cNvSpPr txBox="1">
            <a:spLocks noChangeArrowheads="1"/>
          </p:cNvSpPr>
          <p:nvPr/>
        </p:nvSpPr>
        <p:spPr bwMode="auto">
          <a:xfrm>
            <a:off x="476250" y="4127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
        <p:nvSpPr>
          <p:cNvPr id="8" name="AutoShape 5"/>
          <p:cNvSpPr>
            <a:spLocks noChangeArrowheads="1"/>
          </p:cNvSpPr>
          <p:nvPr/>
        </p:nvSpPr>
        <p:spPr bwMode="auto">
          <a:xfrm>
            <a:off x="6297488"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258" name="Rectangle 5"/>
              <p:cNvSpPr>
                <a:spLocks noGrp="1" noChangeArrowheads="1"/>
              </p:cNvSpPr>
              <p:nvPr>
                <p:ph idx="1"/>
              </p:nvPr>
            </p:nvSpPr>
            <p:spPr>
              <a:xfrm>
                <a:off x="468312" y="1268413"/>
                <a:ext cx="8496176" cy="4114800"/>
              </a:xfrm>
            </p:spPr>
            <p:txBody>
              <a:bodyPr/>
              <a:lstStyle/>
              <a:p>
                <a:pPr marL="457200" indent="-457200">
                  <a:buAutoNum type="arabicPeriod" startAt="5"/>
                </a:pPr>
                <a:r>
                  <a:rPr lang="en-AU" sz="2400" dirty="0">
                    <a:solidFill>
                      <a:schemeClr val="tx1">
                        <a:lumMod val="75000"/>
                        <a:lumOff val="25000"/>
                      </a:schemeClr>
                    </a:solidFill>
                    <a:latin typeface="Trebuchet MS" panose="020B0603020202020204" pitchFamily="34" charset="0"/>
                  </a:rPr>
                  <a:t>Value of the test statistic and </a:t>
                </a:r>
                <a:r>
                  <a:rPr lang="en-AU" sz="2400" i="1" dirty="0">
                    <a:solidFill>
                      <a:schemeClr val="tx1">
                        <a:lumMod val="75000"/>
                        <a:lumOff val="25000"/>
                      </a:schemeClr>
                    </a:solidFill>
                    <a:latin typeface="Trebuchet MS" panose="020B0603020202020204" pitchFamily="34" charset="0"/>
                  </a:rPr>
                  <a:t>p</a:t>
                </a:r>
                <a:r>
                  <a:rPr lang="en-AU" sz="2400" dirty="0">
                    <a:solidFill>
                      <a:schemeClr val="tx1">
                        <a:lumMod val="75000"/>
                        <a:lumOff val="25000"/>
                      </a:schemeClr>
                    </a:solidFill>
                    <a:latin typeface="Trebuchet MS" panose="020B0603020202020204" pitchFamily="34" charset="0"/>
                  </a:rPr>
                  <a:t>-value</a:t>
                </a:r>
                <a:r>
                  <a:rPr lang="en-AU" sz="2400" dirty="0">
                    <a:latin typeface="Trebuchet MS" panose="020B0603020202020204" pitchFamily="34" charset="0"/>
                  </a:rPr>
                  <a:t>: From the output,</a:t>
                </a:r>
              </a:p>
              <a:p>
                <a:pPr marL="0" indent="0">
                  <a:buNone/>
                </a:pPr>
                <a:r>
                  <a:rPr lang="en-AU" sz="2400" dirty="0">
                    <a:latin typeface="Trebuchet MS" panose="020B0603020202020204" pitchFamily="34" charset="0"/>
                  </a:rPr>
                  <a:t>			</a:t>
                </a:r>
                <a14:m>
                  <m:oMath xmlns:m="http://schemas.openxmlformats.org/officeDocument/2006/math">
                    <m:r>
                      <a:rPr lang="en-AU" sz="2400" i="1">
                        <a:latin typeface="Cambria Math"/>
                      </a:rPr>
                      <m:t>𝐹</m:t>
                    </m:r>
                    <m:r>
                      <a:rPr lang="en-AU" sz="2400" i="1">
                        <a:latin typeface="Cambria Math"/>
                      </a:rPr>
                      <m:t>=</m:t>
                    </m:r>
                    <m:f>
                      <m:fPr>
                        <m:ctrlPr>
                          <a:rPr lang="en-AU" sz="2400" i="1">
                            <a:latin typeface="Cambria Math" panose="02040503050406030204" pitchFamily="18" charset="0"/>
                          </a:rPr>
                        </m:ctrlPr>
                      </m:fPr>
                      <m:num>
                        <m:r>
                          <a:rPr lang="en-AU" sz="2400" i="1">
                            <a:latin typeface="Cambria Math"/>
                          </a:rPr>
                          <m:t>𝑀𝑆𝑇</m:t>
                        </m:r>
                      </m:num>
                      <m:den>
                        <m:r>
                          <a:rPr lang="en-AU" sz="2400" i="1">
                            <a:latin typeface="Cambria Math"/>
                          </a:rPr>
                          <m:t>𝑀𝑆𝐸</m:t>
                        </m:r>
                      </m:den>
                    </m:f>
                    <m:r>
                      <a:rPr lang="en-AU" sz="2400" i="1">
                        <a:latin typeface="Cambria Math"/>
                      </a:rPr>
                      <m:t>=</m:t>
                    </m:r>
                    <m:r>
                      <a:rPr lang="en-AU" sz="2400" b="0" i="1" smtClean="0">
                        <a:latin typeface="Cambria Math"/>
                      </a:rPr>
                      <m:t>2.17</m:t>
                    </m:r>
                  </m:oMath>
                </a14:m>
                <a:endParaRPr lang="en-AU" sz="2400" dirty="0">
                  <a:latin typeface="Trebuchet MS" panose="020B0603020202020204" pitchFamily="34" charset="0"/>
                </a:endParaRPr>
              </a:p>
              <a:p>
                <a:pPr marL="457200" indent="-457200">
                  <a:buAutoNum type="arabicPeriod" startAt="6"/>
                </a:pPr>
                <a:r>
                  <a:rPr lang="en-AU" sz="2400" dirty="0">
                    <a:solidFill>
                      <a:schemeClr val="tx1">
                        <a:lumMod val="75000"/>
                        <a:lumOff val="25000"/>
                      </a:schemeClr>
                    </a:solidFill>
                    <a:latin typeface="Trebuchet MS" panose="020B0603020202020204" pitchFamily="34" charset="0"/>
                  </a:rPr>
                  <a:t>Conclusion</a:t>
                </a:r>
                <a:r>
                  <a:rPr lang="en-AU" sz="2400" dirty="0">
                    <a:latin typeface="Trebuchet MS" panose="020B0603020202020204" pitchFamily="34" charset="0"/>
                  </a:rPr>
                  <a:t>: </a:t>
                </a:r>
              </a:p>
              <a:p>
                <a:pPr marL="449263" indent="0" algn="just">
                  <a:spcAft>
                    <a:spcPts val="0"/>
                  </a:spcAft>
                  <a:buNone/>
                </a:pPr>
                <a:r>
                  <a:rPr lang="en-AU" sz="2400" dirty="0">
                    <a:latin typeface="Trebuchet MS" panose="020B0603020202020204" pitchFamily="34" charset="0"/>
                  </a:rPr>
                  <a:t>Since </a:t>
                </a:r>
                <a:r>
                  <a:rPr lang="en-AU" sz="2400" i="1" dirty="0">
                    <a:latin typeface="Trebuchet MS" panose="020B0603020202020204" pitchFamily="34" charset="0"/>
                  </a:rPr>
                  <a:t>F </a:t>
                </a:r>
                <a:r>
                  <a:rPr lang="en-AU" sz="2400" dirty="0">
                    <a:latin typeface="Trebuchet MS" panose="020B0603020202020204" pitchFamily="34" charset="0"/>
                  </a:rPr>
                  <a:t>= 2.17 &gt; </a:t>
                </a:r>
                <a:r>
                  <a:rPr lang="en-AU" sz="2400" dirty="0" err="1">
                    <a:latin typeface="Trebuchet MS" panose="020B0603020202020204" pitchFamily="34" charset="0"/>
                  </a:rPr>
                  <a:t>F</a:t>
                </a:r>
                <a:r>
                  <a:rPr lang="en-AU" sz="2400" baseline="-25000" dirty="0" err="1">
                    <a:latin typeface="Trebuchet MS" panose="020B0603020202020204" pitchFamily="34" charset="0"/>
                  </a:rPr>
                  <a:t>critical</a:t>
                </a:r>
                <a:r>
                  <a:rPr lang="en-AU" sz="2400" dirty="0">
                    <a:latin typeface="Trebuchet MS" panose="020B0603020202020204" pitchFamily="34" charset="0"/>
                  </a:rPr>
                  <a:t> = 2.14 and </a:t>
                </a:r>
                <a:r>
                  <a:rPr lang="en-AU" sz="2400" i="1" dirty="0">
                    <a:latin typeface="Trebuchet MS" panose="020B0603020202020204" pitchFamily="34" charset="0"/>
                  </a:rPr>
                  <a:t>p</a:t>
                </a:r>
                <a:r>
                  <a:rPr lang="en-AU" sz="2400" dirty="0">
                    <a:latin typeface="Trebuchet MS" panose="020B0603020202020204" pitchFamily="34" charset="0"/>
                  </a:rPr>
                  <a:t>-value = P(F &gt; 2.17) = 0.0467 &lt; </a:t>
                </a:r>
                <a:r>
                  <a:rPr lang="en-AU" sz="2400" dirty="0">
                    <a:latin typeface="Trebuchet MS" panose="020B0603020202020204" pitchFamily="34" charset="0"/>
                    <a:sym typeface="Symbol"/>
                  </a:rPr>
                  <a:t> = </a:t>
                </a:r>
                <a:r>
                  <a:rPr lang="en-AU" sz="2400" dirty="0">
                    <a:latin typeface="Trebuchet MS" panose="020B0603020202020204" pitchFamily="34" charset="0"/>
                  </a:rPr>
                  <a:t>0.05, reject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 </a:t>
                </a:r>
              </a:p>
              <a:p>
                <a:pPr marL="0" indent="0" algn="ctr">
                  <a:buFontTx/>
                  <a:buNone/>
                </a:pPr>
                <a:endParaRPr lang="en-US" altLang="en-US" sz="2400" dirty="0">
                  <a:latin typeface="Trebuchet MS" panose="020B0603020202020204" pitchFamily="34" charset="0"/>
                </a:endParaRPr>
              </a:p>
              <a:p>
                <a:pPr marL="0" indent="0" algn="ctr">
                  <a:buFontTx/>
                  <a:buNone/>
                </a:pPr>
                <a:r>
                  <a:rPr lang="en-US" altLang="en-US" sz="2400" dirty="0">
                    <a:solidFill>
                      <a:schemeClr val="tx1">
                        <a:lumMod val="75000"/>
                        <a:lumOff val="25000"/>
                      </a:schemeClr>
                    </a:solidFill>
                    <a:latin typeface="Trebuchet MS" panose="020B0603020202020204" pitchFamily="34" charset="0"/>
                  </a:rPr>
                  <a:t>We conclude that there are differences in the number of jobs between the eight treatments. </a:t>
                </a:r>
              </a:p>
              <a:p>
                <a:pPr marL="0" indent="0" algn="ctr">
                  <a:buNone/>
                </a:pPr>
                <a:endParaRPr lang="en-AU" sz="2400" dirty="0">
                  <a:latin typeface="Trebuchet MS" panose="020B0603020202020204" pitchFamily="34" charset="0"/>
                </a:endParaRPr>
              </a:p>
            </p:txBody>
          </p:sp>
        </mc:Choice>
        <mc:Fallback xmlns="">
          <p:sp>
            <p:nvSpPr>
              <p:cNvPr id="96258" name="Rectangle 5"/>
              <p:cNvSpPr>
                <a:spLocks noGrp="1" noRot="1" noChangeAspect="1" noMove="1" noResize="1" noEditPoints="1" noAdjustHandles="1" noChangeArrowheads="1" noChangeShapeType="1" noTextEdit="1"/>
              </p:cNvSpPr>
              <p:nvPr>
                <p:ph idx="1"/>
              </p:nvPr>
            </p:nvSpPr>
            <p:spPr>
              <a:xfrm>
                <a:off x="468312" y="1268413"/>
                <a:ext cx="8496176" cy="4114800"/>
              </a:xfrm>
              <a:blipFill rotWithShape="1">
                <a:blip r:embed="rId3"/>
                <a:stretch>
                  <a:fillRect l="-1076" t="-1185" r="-1076"/>
                </a:stretch>
              </a:blipFill>
            </p:spPr>
            <p:txBody>
              <a:bodyPr/>
              <a:lstStyle/>
              <a:p>
                <a:r>
                  <a:rPr lang="en-AU">
                    <a:noFill/>
                  </a:rPr>
                  <a:t> </a:t>
                </a:r>
              </a:p>
            </p:txBody>
          </p:sp>
        </mc:Fallback>
      </mc:AlternateContent>
      <p:sp>
        <p:nvSpPr>
          <p:cNvPr id="7" name="Slide Number Placeholder 3"/>
          <p:cNvSpPr>
            <a:spLocks noGrp="1"/>
          </p:cNvSpPr>
          <p:nvPr>
            <p:ph type="sldNum" sz="quarter" idx="10"/>
          </p:nvPr>
        </p:nvSpPr>
        <p:spPr>
          <a:xfrm>
            <a:off x="8248650" y="0"/>
            <a:ext cx="895350"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115</a:t>
            </a:fld>
            <a:endParaRPr lang="en-AU" altLang="en-US" sz="1400" b="1" baseline="0" dirty="0">
              <a:latin typeface="Trebuchet MS" panose="020B0603020202020204" pitchFamily="34" charset="0"/>
            </a:endParaRPr>
          </a:p>
        </p:txBody>
      </p:sp>
      <p:sp>
        <p:nvSpPr>
          <p:cNvPr id="6" name="Rectangle 2"/>
          <p:cNvSpPr txBox="1">
            <a:spLocks noChangeArrowheads="1"/>
          </p:cNvSpPr>
          <p:nvPr/>
        </p:nvSpPr>
        <p:spPr bwMode="auto">
          <a:xfrm>
            <a:off x="476250" y="4127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
        <p:nvSpPr>
          <p:cNvPr id="8" name="AutoShape 5"/>
          <p:cNvSpPr>
            <a:spLocks noChangeArrowheads="1"/>
          </p:cNvSpPr>
          <p:nvPr/>
        </p:nvSpPr>
        <p:spPr bwMode="auto">
          <a:xfrm>
            <a:off x="6297488"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COMPUTE</a:t>
            </a:r>
          </a:p>
        </p:txBody>
      </p:sp>
      <p:sp>
        <p:nvSpPr>
          <p:cNvPr id="9" name="AutoShape 5"/>
          <p:cNvSpPr>
            <a:spLocks noChangeArrowheads="1"/>
          </p:cNvSpPr>
          <p:nvPr/>
        </p:nvSpPr>
        <p:spPr bwMode="auto">
          <a:xfrm>
            <a:off x="6297488" y="929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INTERPRET</a:t>
            </a:r>
          </a:p>
        </p:txBody>
      </p:sp>
    </p:spTree>
    <p:extLst>
      <p:ext uri="{BB962C8B-B14F-4D97-AF65-F5344CB8AC3E}">
        <p14:creationId xmlns:p14="http://schemas.microsoft.com/office/powerpoint/2010/main" val="42105679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idx="1"/>
          </p:nvPr>
        </p:nvSpPr>
        <p:spPr/>
        <p:txBody>
          <a:bodyPr/>
          <a:lstStyle/>
          <a:p>
            <a:pPr>
              <a:buFontTx/>
              <a:buNone/>
            </a:pPr>
            <a:r>
              <a:rPr lang="en-US" altLang="en-US"/>
              <a:t>  </a:t>
            </a:r>
          </a:p>
        </p:txBody>
      </p:sp>
      <p:sp>
        <p:nvSpPr>
          <p:cNvPr id="8" name="Slide Number Placeholder 3"/>
          <p:cNvSpPr>
            <a:spLocks noGrp="1"/>
          </p:cNvSpPr>
          <p:nvPr>
            <p:ph type="sldNum" sz="quarter" idx="10"/>
          </p:nvPr>
        </p:nvSpPr>
        <p:spPr>
          <a:xfrm>
            <a:off x="8248650" y="0"/>
            <a:ext cx="895350"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116</a:t>
            </a:fld>
            <a:endParaRPr lang="en-AU" altLang="en-US" sz="1400" b="1" baseline="0" dirty="0">
              <a:latin typeface="Trebuchet MS" panose="020B0603020202020204" pitchFamily="34" charset="0"/>
            </a:endParaRPr>
          </a:p>
        </p:txBody>
      </p:sp>
      <p:pic>
        <p:nvPicPr>
          <p:cNvPr id="9728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1412875"/>
            <a:ext cx="7777163"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AutoShape 5"/>
          <p:cNvSpPr>
            <a:spLocks noChangeArrowheads="1"/>
          </p:cNvSpPr>
          <p:nvPr/>
        </p:nvSpPr>
        <p:spPr bwMode="auto">
          <a:xfrm>
            <a:off x="6225480"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
        <p:nvSpPr>
          <p:cNvPr id="7" name="Rectangle 2"/>
          <p:cNvSpPr txBox="1">
            <a:spLocks noChangeArrowheads="1"/>
          </p:cNvSpPr>
          <p:nvPr/>
        </p:nvSpPr>
        <p:spPr bwMode="auto">
          <a:xfrm>
            <a:off x="476250" y="4127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idx="1"/>
          </p:nvPr>
        </p:nvSpPr>
        <p:spPr>
          <a:xfrm>
            <a:off x="395288" y="1258416"/>
            <a:ext cx="8065144" cy="4114800"/>
          </a:xfrm>
        </p:spPr>
        <p:txBody>
          <a:bodyPr/>
          <a:lstStyle/>
          <a:p>
            <a:pPr algn="just">
              <a:spcAft>
                <a:spcPts val="1200"/>
              </a:spcAft>
              <a:buFontTx/>
              <a:buNone/>
            </a:pPr>
            <a:r>
              <a:rPr lang="en-US" altLang="en-US" sz="2400" dirty="0">
                <a:solidFill>
                  <a:schemeClr val="accent1"/>
                </a:solidFill>
                <a:latin typeface="Trebuchet MS" panose="020B0603020202020204" pitchFamily="34" charset="0"/>
              </a:rPr>
              <a:t>This statistical result raises more questions. </a:t>
            </a:r>
          </a:p>
          <a:p>
            <a:pPr algn="just">
              <a:spcAft>
                <a:spcPts val="1200"/>
              </a:spcAft>
            </a:pPr>
            <a:r>
              <a:rPr lang="en-US" altLang="en-US" sz="2400" dirty="0">
                <a:latin typeface="Trebuchet MS" panose="020B0603020202020204" pitchFamily="34" charset="0"/>
              </a:rPr>
              <a:t>Namely, can we conclude that the differences in the mean number of jobs are caused by differences between males and females? </a:t>
            </a:r>
          </a:p>
          <a:p>
            <a:pPr algn="just">
              <a:spcAft>
                <a:spcPts val="1200"/>
              </a:spcAft>
            </a:pPr>
            <a:r>
              <a:rPr lang="en-US" altLang="en-US" sz="2400" dirty="0">
                <a:latin typeface="Trebuchet MS" panose="020B0603020202020204" pitchFamily="34" charset="0"/>
              </a:rPr>
              <a:t>Or are they caused by differences between educational levels? </a:t>
            </a:r>
          </a:p>
          <a:p>
            <a:pPr algn="just">
              <a:spcAft>
                <a:spcPts val="1200"/>
              </a:spcAft>
            </a:pPr>
            <a:r>
              <a:rPr lang="en-US" altLang="en-US" sz="2400" dirty="0">
                <a:latin typeface="Trebuchet MS" panose="020B0603020202020204" pitchFamily="34" charset="0"/>
              </a:rPr>
              <a:t>Or, perhaps, are there combinations, called </a:t>
            </a:r>
            <a:r>
              <a:rPr lang="en-US" altLang="en-US" sz="2400" b="1" dirty="0">
                <a:latin typeface="Trebuchet MS" panose="020B0603020202020204" pitchFamily="34" charset="0"/>
              </a:rPr>
              <a:t>interactions </a:t>
            </a:r>
            <a:r>
              <a:rPr lang="en-US" altLang="en-US" sz="2400" dirty="0">
                <a:latin typeface="Trebuchet MS" panose="020B0603020202020204" pitchFamily="34" charset="0"/>
              </a:rPr>
              <a:t>of gender and education that result in especially high or low numbers? </a:t>
            </a:r>
          </a:p>
          <a:p>
            <a:pPr algn="just">
              <a:buFontTx/>
              <a:buNone/>
            </a:pPr>
            <a:endParaRPr lang="en-US" altLang="en-US" sz="2400" dirty="0">
              <a:latin typeface="Trebuchet MS" panose="020B0603020202020204" pitchFamily="34" charset="0"/>
            </a:endParaRPr>
          </a:p>
        </p:txBody>
      </p:sp>
      <p:sp>
        <p:nvSpPr>
          <p:cNvPr id="6" name="Slide Number Placeholder 3"/>
          <p:cNvSpPr>
            <a:spLocks noGrp="1"/>
          </p:cNvSpPr>
          <p:nvPr>
            <p:ph type="sldNum" sz="quarter" idx="10"/>
          </p:nvPr>
        </p:nvSpPr>
        <p:spPr>
          <a:xfrm>
            <a:off x="8248650" y="0"/>
            <a:ext cx="895350"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117</a:t>
            </a:fld>
            <a:endParaRPr lang="en-AU" altLang="en-US" sz="1400" b="1" baseline="0" dirty="0">
              <a:latin typeface="Trebuchet MS" panose="020B0603020202020204" pitchFamily="34" charset="0"/>
            </a:endParaRPr>
          </a:p>
        </p:txBody>
      </p:sp>
      <p:sp>
        <p:nvSpPr>
          <p:cNvPr id="5" name="Rectangle 2"/>
          <p:cNvSpPr txBox="1">
            <a:spLocks noChangeArrowheads="1"/>
          </p:cNvSpPr>
          <p:nvPr/>
        </p:nvSpPr>
        <p:spPr bwMode="auto">
          <a:xfrm>
            <a:off x="476250" y="4127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44016" y="333375"/>
            <a:ext cx="7772400" cy="51752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Terminology</a:t>
            </a:r>
          </a:p>
        </p:txBody>
      </p:sp>
      <p:sp>
        <p:nvSpPr>
          <p:cNvPr id="100355" name="Rectangle 3"/>
          <p:cNvSpPr>
            <a:spLocks noGrp="1" noChangeArrowheads="1"/>
          </p:cNvSpPr>
          <p:nvPr>
            <p:ph idx="1"/>
          </p:nvPr>
        </p:nvSpPr>
        <p:spPr>
          <a:xfrm>
            <a:off x="612973" y="981075"/>
            <a:ext cx="7991475" cy="4114800"/>
          </a:xfrm>
        </p:spPr>
        <p:txBody>
          <a:bodyPr/>
          <a:lstStyle/>
          <a:p>
            <a:pPr marL="0" indent="0" algn="just">
              <a:spcAft>
                <a:spcPts val="1200"/>
              </a:spcAft>
              <a:buNone/>
            </a:pPr>
            <a:r>
              <a:rPr lang="en-US" altLang="en-US" sz="2400" dirty="0">
                <a:latin typeface="Trebuchet MS" panose="020B0603020202020204" pitchFamily="34" charset="0"/>
              </a:rPr>
              <a:t>A </a:t>
            </a:r>
            <a:r>
              <a:rPr lang="en-US" altLang="en-US" sz="2400" b="1" i="1" dirty="0">
                <a:solidFill>
                  <a:schemeClr val="tx1">
                    <a:lumMod val="75000"/>
                    <a:lumOff val="25000"/>
                  </a:schemeClr>
                </a:solidFill>
                <a:latin typeface="Trebuchet MS" panose="020B0603020202020204" pitchFamily="34" charset="0"/>
              </a:rPr>
              <a:t>complete factorial experiment</a:t>
            </a:r>
            <a:r>
              <a:rPr lang="en-US" altLang="en-US" sz="2400" dirty="0">
                <a:solidFill>
                  <a:schemeClr val="tx1">
                    <a:lumMod val="75000"/>
                    <a:lumOff val="25000"/>
                  </a:schemeClr>
                </a:solidFill>
                <a:latin typeface="Trebuchet MS" panose="020B0603020202020204" pitchFamily="34" charset="0"/>
              </a:rPr>
              <a:t> </a:t>
            </a:r>
            <a:r>
              <a:rPr lang="en-US" altLang="en-US" sz="2400" dirty="0">
                <a:latin typeface="Trebuchet MS" panose="020B0603020202020204" pitchFamily="34" charset="0"/>
              </a:rPr>
              <a:t>is an experiment in which the data for </a:t>
            </a:r>
            <a:r>
              <a:rPr lang="en-US" altLang="en-US" sz="2400" b="1" dirty="0">
                <a:solidFill>
                  <a:srgbClr val="0000FF"/>
                </a:solidFill>
                <a:latin typeface="Trebuchet MS" panose="020B0603020202020204" pitchFamily="34" charset="0"/>
              </a:rPr>
              <a:t>all</a:t>
            </a:r>
            <a:r>
              <a:rPr lang="en-US" altLang="en-US" sz="2400" dirty="0">
                <a:latin typeface="Trebuchet MS" panose="020B0603020202020204" pitchFamily="34" charset="0"/>
              </a:rPr>
              <a:t> possible combinations of the levels of the factors are gathered. This is also known as a </a:t>
            </a:r>
            <a:r>
              <a:rPr lang="en-US" altLang="en-US" sz="2400" b="1" i="1" dirty="0">
                <a:solidFill>
                  <a:schemeClr val="tx1">
                    <a:lumMod val="75000"/>
                    <a:lumOff val="25000"/>
                  </a:schemeClr>
                </a:solidFill>
                <a:latin typeface="Trebuchet MS" panose="020B0603020202020204" pitchFamily="34" charset="0"/>
              </a:rPr>
              <a:t>two-way classification</a:t>
            </a:r>
            <a:r>
              <a:rPr lang="en-US" altLang="en-US" sz="2400" dirty="0">
                <a:latin typeface="Trebuchet MS" panose="020B0603020202020204" pitchFamily="34" charset="0"/>
              </a:rPr>
              <a:t>.</a:t>
            </a:r>
          </a:p>
          <a:p>
            <a:pPr marL="0" indent="0" algn="just">
              <a:spcAft>
                <a:spcPts val="1200"/>
              </a:spcAft>
              <a:buNone/>
            </a:pPr>
            <a:r>
              <a:rPr lang="en-US" altLang="en-US" sz="2400" dirty="0">
                <a:latin typeface="Trebuchet MS" panose="020B0603020202020204" pitchFamily="34" charset="0"/>
              </a:rPr>
              <a:t>The two factors are usually labelled </a:t>
            </a:r>
            <a:r>
              <a:rPr lang="en-US" altLang="en-US" sz="2400" b="1" dirty="0">
                <a:latin typeface="Trebuchet MS" panose="020B0603020202020204" pitchFamily="34" charset="0"/>
              </a:rPr>
              <a:t>A</a:t>
            </a:r>
            <a:r>
              <a:rPr lang="en-US" altLang="en-US" sz="2400" dirty="0">
                <a:latin typeface="Trebuchet MS" panose="020B0603020202020204" pitchFamily="34" charset="0"/>
              </a:rPr>
              <a:t> and </a:t>
            </a:r>
            <a:r>
              <a:rPr lang="en-US" altLang="en-US" sz="2400" b="1" dirty="0">
                <a:latin typeface="Trebuchet MS" panose="020B0603020202020204" pitchFamily="34" charset="0"/>
              </a:rPr>
              <a:t>B</a:t>
            </a:r>
            <a:r>
              <a:rPr lang="en-US" altLang="en-US" sz="2400" dirty="0">
                <a:latin typeface="Trebuchet MS" panose="020B0603020202020204" pitchFamily="34" charset="0"/>
              </a:rPr>
              <a:t>, with the </a:t>
            </a:r>
            <a:r>
              <a:rPr lang="en-US" altLang="en-US" sz="2400" i="1" dirty="0">
                <a:latin typeface="Trebuchet MS" panose="020B0603020202020204" pitchFamily="34" charset="0"/>
              </a:rPr>
              <a:t>number of levels of each factor</a:t>
            </a:r>
            <a:r>
              <a:rPr lang="en-US" altLang="en-US" sz="2400" i="1" dirty="0">
                <a:solidFill>
                  <a:schemeClr val="accent1"/>
                </a:solidFill>
                <a:latin typeface="Trebuchet MS" panose="020B0603020202020204" pitchFamily="34" charset="0"/>
              </a:rPr>
              <a:t> </a:t>
            </a:r>
            <a:r>
              <a:rPr lang="en-US" altLang="en-US" sz="2400" dirty="0">
                <a:latin typeface="Trebuchet MS" panose="020B0603020202020204" pitchFamily="34" charset="0"/>
              </a:rPr>
              <a:t>denoted by </a:t>
            </a:r>
            <a:r>
              <a:rPr lang="en-US" altLang="en-US" sz="2400" b="1" dirty="0">
                <a:solidFill>
                  <a:schemeClr val="tx1">
                    <a:lumMod val="75000"/>
                    <a:lumOff val="25000"/>
                  </a:schemeClr>
                </a:solidFill>
                <a:latin typeface="Trebuchet MS" panose="020B0603020202020204" pitchFamily="34" charset="0"/>
              </a:rPr>
              <a:t>a</a:t>
            </a:r>
            <a:r>
              <a:rPr lang="en-US" altLang="en-US" sz="2400" dirty="0">
                <a:latin typeface="Trebuchet MS" panose="020B0603020202020204" pitchFamily="34" charset="0"/>
              </a:rPr>
              <a:t> and </a:t>
            </a:r>
            <a:r>
              <a:rPr lang="en-US" altLang="en-US" sz="2400" b="1" dirty="0">
                <a:solidFill>
                  <a:schemeClr val="tx1">
                    <a:lumMod val="75000"/>
                    <a:lumOff val="25000"/>
                  </a:schemeClr>
                </a:solidFill>
                <a:latin typeface="Trebuchet MS" panose="020B0603020202020204" pitchFamily="34" charset="0"/>
              </a:rPr>
              <a:t>b</a:t>
            </a:r>
            <a:r>
              <a:rPr lang="en-US" altLang="en-US" sz="2400" dirty="0">
                <a:latin typeface="Trebuchet MS" panose="020B0603020202020204" pitchFamily="34" charset="0"/>
              </a:rPr>
              <a:t> respectively.</a:t>
            </a:r>
          </a:p>
          <a:p>
            <a:pPr marL="0" indent="0" algn="just">
              <a:spcAft>
                <a:spcPts val="1200"/>
              </a:spcAft>
              <a:buNone/>
            </a:pPr>
            <a:r>
              <a:rPr lang="en-US" altLang="en-US" sz="2400" dirty="0">
                <a:latin typeface="Trebuchet MS" panose="020B0603020202020204" pitchFamily="34" charset="0"/>
              </a:rPr>
              <a:t>The number of observations for each combination is called a </a:t>
            </a:r>
            <a:r>
              <a:rPr lang="en-US" altLang="en-US" sz="2400" b="1" i="1" dirty="0">
                <a:solidFill>
                  <a:schemeClr val="tx1">
                    <a:lumMod val="75000"/>
                    <a:lumOff val="25000"/>
                  </a:schemeClr>
                </a:solidFill>
                <a:latin typeface="Trebuchet MS" panose="020B0603020202020204" pitchFamily="34" charset="0"/>
              </a:rPr>
              <a:t>replicate</a:t>
            </a:r>
            <a:r>
              <a:rPr lang="en-US" altLang="en-US" sz="2400" dirty="0">
                <a:latin typeface="Trebuchet MS" panose="020B0603020202020204" pitchFamily="34" charset="0"/>
              </a:rPr>
              <a:t>, and is denoted by </a:t>
            </a:r>
            <a:r>
              <a:rPr lang="en-US" altLang="en-US" sz="2400" b="1" dirty="0">
                <a:solidFill>
                  <a:schemeClr val="tx1">
                    <a:lumMod val="75000"/>
                    <a:lumOff val="25000"/>
                  </a:schemeClr>
                </a:solidFill>
                <a:latin typeface="Trebuchet MS" panose="020B0603020202020204" pitchFamily="34" charset="0"/>
              </a:rPr>
              <a:t>r</a:t>
            </a:r>
            <a:r>
              <a:rPr lang="en-US" altLang="en-US" sz="2400" dirty="0">
                <a:latin typeface="Trebuchet MS" panose="020B0603020202020204" pitchFamily="34" charset="0"/>
              </a:rPr>
              <a:t>. For our purposes, </a:t>
            </a:r>
            <a:r>
              <a:rPr lang="en-US" altLang="en-US" sz="2400" dirty="0">
                <a:solidFill>
                  <a:schemeClr val="accent1"/>
                </a:solidFill>
                <a:latin typeface="Trebuchet MS" panose="020B0603020202020204" pitchFamily="34" charset="0"/>
              </a:rPr>
              <a:t>the number of replicates will be the same for each treatment</a:t>
            </a:r>
            <a:r>
              <a:rPr lang="en-US" altLang="en-US" sz="2400" dirty="0">
                <a:latin typeface="Trebuchet MS" panose="020B0603020202020204" pitchFamily="34" charset="0"/>
              </a:rPr>
              <a:t>, that is, they are </a:t>
            </a:r>
            <a:r>
              <a:rPr lang="en-US" altLang="en-US" sz="2400" b="1" i="1" dirty="0">
                <a:solidFill>
                  <a:schemeClr val="tx1">
                    <a:lumMod val="75000"/>
                    <a:lumOff val="25000"/>
                  </a:schemeClr>
                </a:solidFill>
                <a:latin typeface="Trebuchet MS" panose="020B0603020202020204" pitchFamily="34" charset="0"/>
              </a:rPr>
              <a:t>balanced</a:t>
            </a:r>
            <a:r>
              <a:rPr lang="en-US" altLang="en-US" sz="2400" dirty="0">
                <a:latin typeface="Trebuchet MS" panose="020B0603020202020204" pitchFamily="34" charset="0"/>
              </a:rPr>
              <a:t>.</a:t>
            </a: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118</a:t>
            </a:fld>
            <a:endParaRPr lang="en-AU" altLang="en-US" sz="1400" b="1" baseline="0" dirty="0">
              <a:latin typeface="Trebuchet MS" panose="020B060302020202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9750" y="332656"/>
            <a:ext cx="7772400" cy="59055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Terminology…</a:t>
            </a:r>
          </a:p>
        </p:txBody>
      </p:sp>
      <p:sp>
        <p:nvSpPr>
          <p:cNvPr id="101379" name="Rectangle 3"/>
          <p:cNvSpPr>
            <a:spLocks noGrp="1" noChangeArrowheads="1"/>
          </p:cNvSpPr>
          <p:nvPr>
            <p:ph idx="1"/>
          </p:nvPr>
        </p:nvSpPr>
        <p:spPr>
          <a:xfrm>
            <a:off x="684213" y="1196975"/>
            <a:ext cx="7772400" cy="3240088"/>
          </a:xfrm>
        </p:spPr>
        <p:txBody>
          <a:bodyPr/>
          <a:lstStyle/>
          <a:p>
            <a:pPr marL="0" indent="0" algn="just">
              <a:lnSpc>
                <a:spcPct val="90000"/>
              </a:lnSpc>
              <a:buFontTx/>
              <a:buNone/>
            </a:pPr>
            <a:r>
              <a:rPr lang="en-US" altLang="en-US" sz="2400" dirty="0">
                <a:latin typeface="Trebuchet MS" panose="020B0603020202020204" pitchFamily="34" charset="0"/>
              </a:rPr>
              <a:t>Thus, we use a complete factorial experiment where the number of treatments is </a:t>
            </a:r>
            <a:r>
              <a:rPr lang="en-US" altLang="en-US" sz="2400" b="1" dirty="0">
                <a:latin typeface="Trebuchet MS" panose="020B0603020202020204" pitchFamily="34" charset="0"/>
              </a:rPr>
              <a:t>ab</a:t>
            </a:r>
            <a:r>
              <a:rPr lang="en-US" altLang="en-US" sz="2400" dirty="0">
                <a:latin typeface="Trebuchet MS" panose="020B0603020202020204" pitchFamily="34" charset="0"/>
              </a:rPr>
              <a:t> with </a:t>
            </a:r>
            <a:r>
              <a:rPr lang="en-US" altLang="en-US" sz="2400" b="1" dirty="0">
                <a:latin typeface="Trebuchet MS" panose="020B0603020202020204" pitchFamily="34" charset="0"/>
              </a:rPr>
              <a:t>r</a:t>
            </a:r>
            <a:r>
              <a:rPr lang="en-US" altLang="en-US" sz="2400" dirty="0">
                <a:latin typeface="Trebuchet MS" panose="020B0603020202020204" pitchFamily="34" charset="0"/>
              </a:rPr>
              <a:t> replicates per treatment. </a:t>
            </a:r>
          </a:p>
          <a:p>
            <a:pPr marL="0" indent="0" algn="just">
              <a:lnSpc>
                <a:spcPct val="90000"/>
              </a:lnSpc>
              <a:buFontTx/>
              <a:buNone/>
            </a:pPr>
            <a:endParaRPr lang="en-US" altLang="en-US" sz="2400" dirty="0">
              <a:latin typeface="Trebuchet MS" panose="020B0603020202020204" pitchFamily="34" charset="0"/>
            </a:endParaRPr>
          </a:p>
          <a:p>
            <a:pPr marL="0" indent="0" algn="just">
              <a:lnSpc>
                <a:spcPct val="90000"/>
              </a:lnSpc>
              <a:buFontTx/>
              <a:buNone/>
            </a:pPr>
            <a:r>
              <a:rPr lang="en-US" altLang="en-US" sz="2400" dirty="0">
                <a:latin typeface="Trebuchet MS" panose="020B0603020202020204" pitchFamily="34" charset="0"/>
              </a:rPr>
              <a:t>In Example 4, </a:t>
            </a:r>
            <a:r>
              <a:rPr lang="en-US" altLang="en-US" sz="2400" b="1" dirty="0">
                <a:latin typeface="Trebuchet MS" panose="020B0603020202020204" pitchFamily="34" charset="0"/>
              </a:rPr>
              <a:t>a</a:t>
            </a:r>
            <a:r>
              <a:rPr lang="en-US" altLang="en-US" sz="2400" dirty="0">
                <a:latin typeface="Trebuchet MS" panose="020B0603020202020204" pitchFamily="34" charset="0"/>
              </a:rPr>
              <a:t> = 2, </a:t>
            </a:r>
            <a:r>
              <a:rPr lang="en-US" altLang="en-US" sz="2400" b="1" dirty="0">
                <a:latin typeface="Trebuchet MS" panose="020B0603020202020204" pitchFamily="34" charset="0"/>
              </a:rPr>
              <a:t>b</a:t>
            </a:r>
            <a:r>
              <a:rPr lang="en-US" altLang="en-US" sz="2400" dirty="0">
                <a:latin typeface="Trebuchet MS" panose="020B0603020202020204" pitchFamily="34" charset="0"/>
              </a:rPr>
              <a:t> = 4, and </a:t>
            </a:r>
            <a:r>
              <a:rPr lang="en-US" altLang="en-US" sz="2400" b="1" dirty="0">
                <a:latin typeface="Trebuchet MS" panose="020B0603020202020204" pitchFamily="34" charset="0"/>
              </a:rPr>
              <a:t>r</a:t>
            </a:r>
            <a:r>
              <a:rPr lang="en-US" altLang="en-US" sz="2400" dirty="0">
                <a:latin typeface="Trebuchet MS" panose="020B0603020202020204" pitchFamily="34" charset="0"/>
              </a:rPr>
              <a:t> = 10. </a:t>
            </a:r>
          </a:p>
          <a:p>
            <a:pPr marL="0" indent="0" algn="just">
              <a:lnSpc>
                <a:spcPct val="90000"/>
              </a:lnSpc>
              <a:buFontTx/>
              <a:buNone/>
            </a:pPr>
            <a:endParaRPr lang="en-US" altLang="en-US" sz="2400" dirty="0">
              <a:latin typeface="Trebuchet MS" panose="020B0603020202020204" pitchFamily="34" charset="0"/>
            </a:endParaRPr>
          </a:p>
          <a:p>
            <a:pPr marL="0" indent="0" algn="just">
              <a:lnSpc>
                <a:spcPct val="90000"/>
              </a:lnSpc>
              <a:buFontTx/>
              <a:buNone/>
            </a:pPr>
            <a:r>
              <a:rPr lang="en-US" altLang="en-US" sz="2400" dirty="0">
                <a:latin typeface="Trebuchet MS" panose="020B0603020202020204" pitchFamily="34" charset="0"/>
              </a:rPr>
              <a:t>As a result, we have 10 observations for each of the eight treatments. </a:t>
            </a:r>
          </a:p>
          <a:p>
            <a:pPr marL="0" indent="0">
              <a:lnSpc>
                <a:spcPct val="90000"/>
              </a:lnSpc>
              <a:buFontTx/>
              <a:buNone/>
            </a:pPr>
            <a:endParaRPr lang="en-US" altLang="en-US" sz="2400" dirty="0">
              <a:latin typeface="Trebuchet MS" panose="020B0603020202020204" pitchFamily="34" charset="0"/>
            </a:endParaRP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119</a:t>
            </a:fld>
            <a:endParaRPr lang="en-AU" altLang="en-US" sz="1400" b="1" baseline="0" dirty="0">
              <a:latin typeface="Trebuchet MS" panose="020B0603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395288" y="260648"/>
            <a:ext cx="8512175" cy="64928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a:t>
            </a:r>
          </a:p>
        </p:txBody>
      </p:sp>
      <p:sp>
        <p:nvSpPr>
          <p:cNvPr id="40963" name="Rectangle 2"/>
          <p:cNvSpPr>
            <a:spLocks noGrp="1" noChangeArrowheads="1"/>
          </p:cNvSpPr>
          <p:nvPr>
            <p:ph idx="1"/>
          </p:nvPr>
        </p:nvSpPr>
        <p:spPr>
          <a:xfrm>
            <a:off x="468313" y="1268413"/>
            <a:ext cx="4679751" cy="5113337"/>
          </a:xfrm>
        </p:spPr>
        <p:txBody>
          <a:bodyPr/>
          <a:lstStyle/>
          <a:p>
            <a:pPr marL="0" indent="0" algn="just" eaLnBrk="1" hangingPunct="1">
              <a:buFontTx/>
              <a:buNone/>
              <a:defRPr/>
            </a:pPr>
            <a:r>
              <a:rPr lang="en-US" sz="2400" dirty="0">
                <a:latin typeface="Trebuchet MS" panose="020B0603020202020204" pitchFamily="34" charset="0"/>
                <a:ea typeface="+mn-ea"/>
              </a:rPr>
              <a:t>An experiment was conducted as follows:</a:t>
            </a:r>
          </a:p>
          <a:p>
            <a:pPr algn="just" eaLnBrk="1" hangingPunct="1">
              <a:defRPr/>
            </a:pPr>
            <a:r>
              <a:rPr lang="en-US" sz="2200" dirty="0">
                <a:latin typeface="Trebuchet MS" panose="020B0603020202020204" pitchFamily="34" charset="0"/>
                <a:ea typeface="+mn-ea"/>
              </a:rPr>
              <a:t>In three cities an advertising campaign was launched.</a:t>
            </a:r>
          </a:p>
          <a:p>
            <a:pPr algn="just" eaLnBrk="1" hangingPunct="1">
              <a:defRPr/>
            </a:pPr>
            <a:r>
              <a:rPr lang="en-US" sz="2200" dirty="0">
                <a:latin typeface="Trebuchet MS" panose="020B0603020202020204" pitchFamily="34" charset="0"/>
                <a:ea typeface="+mn-ea"/>
              </a:rPr>
              <a:t>In each city only one of the three characteristics (convenience, quality, and price) was </a:t>
            </a:r>
            <a:r>
              <a:rPr lang="en-AU" sz="2200" dirty="0">
                <a:latin typeface="Trebuchet MS" panose="020B0603020202020204" pitchFamily="34" charset="0"/>
                <a:ea typeface="+mn-ea"/>
              </a:rPr>
              <a:t>emphasised</a:t>
            </a:r>
            <a:r>
              <a:rPr lang="en-US" sz="2200" dirty="0">
                <a:latin typeface="Trebuchet MS" panose="020B0603020202020204" pitchFamily="34" charset="0"/>
                <a:ea typeface="+mn-ea"/>
              </a:rPr>
              <a:t>.</a:t>
            </a:r>
          </a:p>
          <a:p>
            <a:pPr algn="just" eaLnBrk="1" hangingPunct="1">
              <a:defRPr/>
            </a:pPr>
            <a:r>
              <a:rPr lang="en-US" sz="2200" dirty="0">
                <a:latin typeface="Trebuchet MS" panose="020B0603020202020204" pitchFamily="34" charset="0"/>
                <a:ea typeface="+mn-ea"/>
              </a:rPr>
              <a:t>The weekly sales were recorded for twenty weeks following the beginning of the campaigns.</a:t>
            </a:r>
          </a:p>
        </p:txBody>
      </p:sp>
      <p:sp>
        <p:nvSpPr>
          <p:cNvPr id="8"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a:t>
            </a:fld>
            <a:endParaRPr lang="en-AU" altLang="en-US" sz="1400" b="1" baseline="0" dirty="0">
              <a:latin typeface="Trebuchet MS" panose="020B0603020202020204" pitchFamily="34"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1518457499"/>
              </p:ext>
            </p:extLst>
          </p:nvPr>
        </p:nvGraphicFramePr>
        <p:xfrm>
          <a:off x="5508104" y="1052736"/>
          <a:ext cx="3409950" cy="4629150"/>
        </p:xfrm>
        <a:graphic>
          <a:graphicData uri="http://schemas.openxmlformats.org/presentationml/2006/ole">
            <mc:AlternateContent xmlns:mc="http://schemas.openxmlformats.org/markup-compatibility/2006">
              <mc:Choice xmlns:v="urn:schemas-microsoft-com:vml" Requires="v">
                <p:oleObj spid="_x0000_s1181" name="Worksheet" r:id="rId4" imgW="3152909" imgH="4286275" progId="Excel.Sheet.8">
                  <p:embed/>
                </p:oleObj>
              </mc:Choice>
              <mc:Fallback>
                <p:oleObj name="Worksheet" r:id="rId4" imgW="3152909" imgH="4286275" progId="Excel.Sheet.8">
                  <p:embed/>
                  <p:pic>
                    <p:nvPicPr>
                      <p:cNvPr id="0" name="Picture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1052736"/>
                        <a:ext cx="3409950" cy="4629150"/>
                      </a:xfrm>
                      <a:prstGeom prst="rect">
                        <a:avLst/>
                      </a:prstGeom>
                      <a:noFill/>
                      <a:ln w="9525">
                        <a:solidFill>
                          <a:srgbClr val="0099FF"/>
                        </a:solidFill>
                        <a:miter lim="800000"/>
                        <a:headEnd/>
                        <a:tailEnd/>
                      </a:ln>
                      <a:effectLst>
                        <a:outerShdw dist="53882" dir="2700000" algn="ctr" rotWithShape="0">
                          <a:schemeClr val="tx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idx="1"/>
          </p:nvPr>
        </p:nvSpPr>
        <p:spPr>
          <a:xfrm>
            <a:off x="395288" y="1186408"/>
            <a:ext cx="8534400" cy="4114800"/>
          </a:xfrm>
        </p:spPr>
        <p:txBody>
          <a:bodyPr/>
          <a:lstStyle/>
          <a:p>
            <a:pPr marL="0" indent="0">
              <a:lnSpc>
                <a:spcPct val="90000"/>
              </a:lnSpc>
              <a:spcAft>
                <a:spcPts val="600"/>
              </a:spcAft>
              <a:buFontTx/>
              <a:buNone/>
            </a:pPr>
            <a:r>
              <a:rPr lang="en-US" altLang="en-US" sz="2400" dirty="0">
                <a:latin typeface="Trebuchet MS" panose="020B0603020202020204" pitchFamily="34" charset="0"/>
              </a:rPr>
              <a:t>If you examine the ANOVA table, you can see that the </a:t>
            </a:r>
          </a:p>
          <a:p>
            <a:pPr marL="0" indent="0">
              <a:lnSpc>
                <a:spcPct val="90000"/>
              </a:lnSpc>
              <a:buFontTx/>
              <a:buNone/>
            </a:pPr>
            <a:r>
              <a:rPr lang="en-US" altLang="en-US" sz="2400" dirty="0">
                <a:latin typeface="Trebuchet MS" panose="020B0603020202020204" pitchFamily="34" charset="0"/>
              </a:rPr>
              <a:t>	</a:t>
            </a:r>
            <a:r>
              <a:rPr lang="en-US" altLang="en-US" sz="2400" dirty="0">
                <a:solidFill>
                  <a:schemeClr val="accent1"/>
                </a:solidFill>
                <a:latin typeface="Trebuchet MS" panose="020B0603020202020204" pitchFamily="34" charset="0"/>
              </a:rPr>
              <a:t>Total variation is SS(Total) = 879.55</a:t>
            </a:r>
          </a:p>
          <a:p>
            <a:pPr marL="0" indent="0">
              <a:lnSpc>
                <a:spcPct val="90000"/>
              </a:lnSpc>
              <a:buFontTx/>
              <a:buNone/>
            </a:pPr>
            <a:r>
              <a:rPr lang="en-US" altLang="en-US" sz="2400" dirty="0">
                <a:solidFill>
                  <a:schemeClr val="accent1"/>
                </a:solidFill>
                <a:latin typeface="Trebuchet MS" panose="020B0603020202020204" pitchFamily="34" charset="0"/>
              </a:rPr>
              <a:t>	Sum of squares for treatments is SST = 153.35</a:t>
            </a:r>
          </a:p>
          <a:p>
            <a:pPr marL="0" indent="0">
              <a:lnSpc>
                <a:spcPct val="90000"/>
              </a:lnSpc>
              <a:buFontTx/>
              <a:buNone/>
            </a:pPr>
            <a:r>
              <a:rPr lang="en-US" altLang="en-US" sz="2400" dirty="0">
                <a:solidFill>
                  <a:schemeClr val="accent1"/>
                </a:solidFill>
                <a:latin typeface="Trebuchet MS" panose="020B0603020202020204" pitchFamily="34" charset="0"/>
              </a:rPr>
              <a:t>	Sum of squares for error is SSE = 726.20. </a:t>
            </a:r>
          </a:p>
          <a:p>
            <a:pPr marL="0" indent="0">
              <a:lnSpc>
                <a:spcPct val="90000"/>
              </a:lnSpc>
              <a:buFontTx/>
              <a:buNone/>
            </a:pPr>
            <a:endParaRPr lang="en-US" altLang="en-US" sz="2400" dirty="0">
              <a:latin typeface="Trebuchet MS" panose="020B0603020202020204" pitchFamily="34" charset="0"/>
            </a:endParaRPr>
          </a:p>
          <a:p>
            <a:pPr marL="0" indent="0">
              <a:lnSpc>
                <a:spcPct val="90000"/>
              </a:lnSpc>
              <a:buFontTx/>
              <a:buNone/>
            </a:pPr>
            <a:r>
              <a:rPr lang="en-US" altLang="en-US" sz="2400" dirty="0">
                <a:latin typeface="Trebuchet MS" panose="020B0603020202020204" pitchFamily="34" charset="0"/>
              </a:rPr>
              <a:t>The variation caused by the treatments is measured by SST. </a:t>
            </a:r>
          </a:p>
          <a:p>
            <a:pPr marL="0" indent="0">
              <a:lnSpc>
                <a:spcPct val="90000"/>
              </a:lnSpc>
              <a:buFontTx/>
              <a:buNone/>
            </a:pPr>
            <a:endParaRPr lang="en-US" altLang="en-US" sz="2400" dirty="0">
              <a:latin typeface="Trebuchet MS" panose="020B0603020202020204" pitchFamily="34" charset="0"/>
            </a:endParaRPr>
          </a:p>
          <a:p>
            <a:pPr marL="0" indent="0" algn="just">
              <a:lnSpc>
                <a:spcPct val="90000"/>
              </a:lnSpc>
              <a:buFontTx/>
              <a:buNone/>
            </a:pPr>
            <a:r>
              <a:rPr lang="en-US" altLang="en-US" sz="2400" dirty="0">
                <a:solidFill>
                  <a:schemeClr val="tx1">
                    <a:lumMod val="75000"/>
                    <a:lumOff val="25000"/>
                  </a:schemeClr>
                </a:solidFill>
                <a:latin typeface="Trebuchet MS" panose="020B0603020202020204" pitchFamily="34" charset="0"/>
              </a:rPr>
              <a:t>In order to determine whether the differences are due to factor A, factor B, or some interaction between the two factors, we need to partition SST into three sources. These are SS(A), SS(B), and SS(AB). </a:t>
            </a:r>
          </a:p>
          <a:p>
            <a:pPr marL="0" indent="0">
              <a:lnSpc>
                <a:spcPct val="90000"/>
              </a:lnSpc>
              <a:buFontTx/>
              <a:buNone/>
            </a:pPr>
            <a:endParaRPr lang="en-US" altLang="en-US" sz="2400" dirty="0">
              <a:latin typeface="Trebuchet MS" panose="020B0603020202020204" pitchFamily="34" charset="0"/>
            </a:endParaRPr>
          </a:p>
        </p:txBody>
      </p:sp>
      <p:sp>
        <p:nvSpPr>
          <p:cNvPr id="6" name="Slide Number Placeholder 3"/>
          <p:cNvSpPr>
            <a:spLocks noGrp="1"/>
          </p:cNvSpPr>
          <p:nvPr>
            <p:ph type="sldNum" sz="quarter" idx="10"/>
          </p:nvPr>
        </p:nvSpPr>
        <p:spPr>
          <a:xfrm>
            <a:off x="8316416" y="0"/>
            <a:ext cx="827584"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120</a:t>
            </a:fld>
            <a:endParaRPr lang="en-AU" altLang="en-US" sz="1400" b="1" baseline="0" dirty="0">
              <a:latin typeface="Trebuchet MS" panose="020B0603020202020204" pitchFamily="34" charset="0"/>
            </a:endParaRPr>
          </a:p>
        </p:txBody>
      </p:sp>
      <p:sp>
        <p:nvSpPr>
          <p:cNvPr id="5" name="Rectangle 2"/>
          <p:cNvSpPr txBox="1">
            <a:spLocks noChangeArrowheads="1"/>
          </p:cNvSpPr>
          <p:nvPr/>
        </p:nvSpPr>
        <p:spPr bwMode="auto">
          <a:xfrm>
            <a:off x="400000" y="332656"/>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50825" y="332656"/>
            <a:ext cx="7772400" cy="576263"/>
          </a:xfrm>
        </p:spPr>
        <p:txBody>
          <a:bodyPr/>
          <a:lstStyle/>
          <a:p>
            <a:pPr algn="l"/>
            <a:r>
              <a:rPr lang="en-US" altLang="en-US" sz="3200" cap="none" dirty="0">
                <a:solidFill>
                  <a:srgbClr val="EA0088"/>
                </a:solidFill>
                <a:latin typeface="Trebuchet MS" panose="020B0603020202020204" pitchFamily="34" charset="0"/>
              </a:rPr>
              <a:t>ANOVA Table</a:t>
            </a:r>
          </a:p>
        </p:txBody>
      </p:sp>
      <p:sp>
        <p:nvSpPr>
          <p:cNvPr id="6"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121</a:t>
            </a:fld>
            <a:endParaRPr lang="en-AU" altLang="en-US" sz="1400" b="1" baseline="0" dirty="0">
              <a:latin typeface="Trebuchet MS" panose="020B0603020202020204" pitchFamily="34" charset="0"/>
            </a:endParaRPr>
          </a:p>
        </p:txBody>
      </p:sp>
      <p:graphicFrame>
        <p:nvGraphicFramePr>
          <p:cNvPr id="57424" name="Group 80"/>
          <p:cNvGraphicFramePr>
            <a:graphicFrameLocks noGrp="1"/>
          </p:cNvGraphicFramePr>
          <p:nvPr>
            <p:extLst>
              <p:ext uri="{D42A27DB-BD31-4B8C-83A1-F6EECF244321}">
                <p14:modId xmlns:p14="http://schemas.microsoft.com/office/powerpoint/2010/main" val="1194900653"/>
              </p:ext>
            </p:extLst>
          </p:nvPr>
        </p:nvGraphicFramePr>
        <p:xfrm>
          <a:off x="250825" y="1124744"/>
          <a:ext cx="8686800" cy="4222750"/>
        </p:xfrm>
        <a:graphic>
          <a:graphicData uri="http://schemas.openxmlformats.org/drawingml/2006/table">
            <a:tbl>
              <a:tblPr/>
              <a:tblGrid>
                <a:gridCol w="1379538">
                  <a:extLst>
                    <a:ext uri="{9D8B030D-6E8A-4147-A177-3AD203B41FA5}">
                      <a16:colId xmlns:a16="http://schemas.microsoft.com/office/drawing/2014/main" val="20000"/>
                    </a:ext>
                  </a:extLst>
                </a:gridCol>
                <a:gridCol w="1135062">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2646363">
                  <a:extLst>
                    <a:ext uri="{9D8B030D-6E8A-4147-A177-3AD203B41FA5}">
                      <a16:colId xmlns:a16="http://schemas.microsoft.com/office/drawing/2014/main" val="20003"/>
                    </a:ext>
                  </a:extLst>
                </a:gridCol>
                <a:gridCol w="2239962">
                  <a:extLst>
                    <a:ext uri="{9D8B030D-6E8A-4147-A177-3AD203B41FA5}">
                      <a16:colId xmlns:a16="http://schemas.microsoft.com/office/drawing/2014/main" val="20004"/>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Source of variation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Sum of squares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Mean square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ahoma" charset="0"/>
                          <a:ea typeface="ＭＳ Ｐゴシック" charset="-128"/>
                        </a:rPr>
                        <a:t>F</a:t>
                      </a:r>
                      <a:r>
                        <a:rPr kumimoji="0" lang="en-US" sz="1600" b="0" i="0" u="none" strike="noStrike" cap="none" normalizeH="0" baseline="0">
                          <a:ln>
                            <a:noFill/>
                          </a:ln>
                          <a:solidFill>
                            <a:schemeClr val="tx1"/>
                          </a:solidFill>
                          <a:effectLst/>
                          <a:latin typeface="Tahoma" charset="0"/>
                          <a:ea typeface="ＭＳ Ｐゴシック" charset="-128"/>
                        </a:rPr>
                        <a:t>  Statistic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ahoma" charset="0"/>
                          <a:ea typeface="ＭＳ Ｐゴシック" charset="-128"/>
                        </a:rPr>
                        <a:t>Factor 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ahoma" charset="0"/>
                          <a:ea typeface="ＭＳ Ｐゴシック" charset="-128"/>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ahoma" charset="0"/>
                          <a:ea typeface="ＭＳ Ｐゴシック" charset="-128"/>
                        </a:rPr>
                        <a:t>SS(A)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ahoma" charset="0"/>
                          <a:ea typeface="ＭＳ Ｐゴシック" charset="-128"/>
                        </a:rPr>
                        <a:t>MS(A)=SS(A)/(a-1)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ahoma" charset="0"/>
                          <a:ea typeface="ＭＳ Ｐゴシック" charset="-128"/>
                        </a:rPr>
                        <a:t>F=MS(A)/MSE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FF"/>
                          </a:solidFill>
                          <a:effectLst/>
                          <a:latin typeface="Tahoma" charset="0"/>
                          <a:ea typeface="ＭＳ Ｐゴシック" charset="-128"/>
                        </a:rPr>
                        <a:t>Factor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FF"/>
                          </a:solidFill>
                          <a:effectLst/>
                          <a:latin typeface="Tahoma" charset="0"/>
                          <a:ea typeface="ＭＳ Ｐゴシック" charset="-128"/>
                        </a:rPr>
                        <a:t>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FF"/>
                          </a:solidFill>
                          <a:effectLst/>
                          <a:latin typeface="Tahoma" charset="0"/>
                          <a:ea typeface="ＭＳ Ｐゴシック" charset="-128"/>
                        </a:rPr>
                        <a:t>SS(B)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FF"/>
                          </a:solidFill>
                          <a:effectLst/>
                          <a:latin typeface="Tahoma" charset="0"/>
                          <a:ea typeface="ＭＳ Ｐゴシック" charset="-128"/>
                        </a:rPr>
                        <a:t>MS(B)=SS(B)/(b-1)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FF"/>
                          </a:solidFill>
                          <a:effectLst/>
                          <a:latin typeface="Tahoma" charset="0"/>
                          <a:ea typeface="ＭＳ Ｐゴシック" charset="-128"/>
                        </a:rPr>
                        <a:t>F=MS(B)/MSE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8000"/>
                          </a:solidFill>
                          <a:effectLst/>
                          <a:latin typeface="Tahoma" charset="0"/>
                          <a:ea typeface="ＭＳ Ｐゴシック" charset="-128"/>
                        </a:rPr>
                        <a:t>Interaction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8000"/>
                          </a:solidFill>
                          <a:effectLst/>
                          <a:latin typeface="Tahoma" charset="0"/>
                          <a:ea typeface="ＭＳ Ｐゴシック" charset="-128"/>
                        </a:rPr>
                        <a:t>(a-1)(b-1)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8000"/>
                          </a:solidFill>
                          <a:effectLst/>
                          <a:latin typeface="Tahoma" charset="0"/>
                          <a:ea typeface="ＭＳ Ｐゴシック" charset="-128"/>
                        </a:rPr>
                        <a:t>SS(AB)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8000"/>
                          </a:solidFill>
                          <a:effectLst/>
                          <a:latin typeface="Tahoma" charset="0"/>
                          <a:ea typeface="ＭＳ Ｐゴシック" charset="-128"/>
                        </a:rPr>
                        <a:t>MS(AB) =        SS(AB)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8000"/>
                          </a:solidFill>
                          <a:effectLst/>
                          <a:latin typeface="Tahoma" charset="0"/>
                          <a:ea typeface="ＭＳ Ｐゴシック" charset="-128"/>
                        </a:rPr>
                        <a:t>                      [(a-1)(b-1)]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8000"/>
                          </a:solidFill>
                          <a:effectLst/>
                          <a:latin typeface="Tahoma" charset="0"/>
                          <a:ea typeface="ＭＳ Ｐゴシック" charset="-128"/>
                        </a:rPr>
                        <a:t>F=MS(AB)/MSE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Error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n–ab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SSE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MSE=SSE/(n–ab)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ahoma"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SS(Total)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ahoma"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ahoma" charset="0"/>
                        <a:ea typeface="ＭＳ Ｐゴシック" charset="-128"/>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3472" name="Line 81"/>
          <p:cNvSpPr>
            <a:spLocks noChangeShapeType="1"/>
          </p:cNvSpPr>
          <p:nvPr/>
        </p:nvSpPr>
        <p:spPr bwMode="auto">
          <a:xfrm>
            <a:off x="5508625" y="3709566"/>
            <a:ext cx="1066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72400" y="0"/>
            <a:ext cx="971600"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122</a:t>
            </a:fld>
            <a:endParaRPr lang="en-AU" altLang="en-US" sz="1400" b="1" baseline="0" dirty="0">
              <a:latin typeface="Trebuchet MS" panose="020B0603020202020204" pitchFamily="34" charset="0"/>
            </a:endParaRPr>
          </a:p>
        </p:txBody>
      </p:sp>
      <p:sp>
        <p:nvSpPr>
          <p:cNvPr id="6" name="Rectangle 2"/>
          <p:cNvSpPr txBox="1">
            <a:spLocks noChangeArrowheads="1"/>
          </p:cNvSpPr>
          <p:nvPr/>
        </p:nvSpPr>
        <p:spPr>
          <a:xfrm>
            <a:off x="250825" y="332656"/>
            <a:ext cx="7772400" cy="576263"/>
          </a:xfrm>
          <a:prstGeom prst="rect">
            <a:avLst/>
          </a:prstGeom>
        </p:spPr>
        <p:txBody>
          <a:bodyPr vert="horz" lIns="91440" tIns="45720" rIns="91440" bIns="45720" rtlCol="0" anchor="ctr">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altLang="en-US" sz="3200" cap="none" baseline="0" dirty="0">
                <a:solidFill>
                  <a:srgbClr val="EA0088"/>
                </a:solidFill>
                <a:latin typeface="Trebuchet MS" panose="020B0603020202020204" pitchFamily="34" charset="0"/>
              </a:rPr>
              <a:t>F-test for two factor ANOVA</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412776"/>
            <a:ext cx="8244408" cy="3485718"/>
          </a:xfrm>
          <a:prstGeom prst="rect">
            <a:avLst/>
          </a:prstGeom>
        </p:spPr>
      </p:pic>
    </p:spTree>
    <p:extLst>
      <p:ext uri="{BB962C8B-B14F-4D97-AF65-F5344CB8AC3E}">
        <p14:creationId xmlns:p14="http://schemas.microsoft.com/office/powerpoint/2010/main" val="23388232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72400" y="0"/>
            <a:ext cx="971600"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123</a:t>
            </a:fld>
            <a:endParaRPr lang="en-AU" altLang="en-US" sz="1400" b="1" baseline="0" dirty="0">
              <a:latin typeface="Trebuchet MS" panose="020B0603020202020204" pitchFamily="34" charset="0"/>
            </a:endParaRPr>
          </a:p>
        </p:txBody>
      </p:sp>
      <p:sp>
        <p:nvSpPr>
          <p:cNvPr id="6" name="Rectangle 2"/>
          <p:cNvSpPr txBox="1">
            <a:spLocks noChangeArrowheads="1"/>
          </p:cNvSpPr>
          <p:nvPr/>
        </p:nvSpPr>
        <p:spPr>
          <a:xfrm>
            <a:off x="250825" y="332656"/>
            <a:ext cx="7772400" cy="576263"/>
          </a:xfrm>
          <a:prstGeom prst="rect">
            <a:avLst/>
          </a:prstGeom>
        </p:spPr>
        <p:txBody>
          <a:bodyPr vert="horz" lIns="91440" tIns="45720" rIns="91440" bIns="45720" rtlCol="0" anchor="ctr">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altLang="en-US" sz="3200" cap="none" baseline="0" dirty="0">
                <a:solidFill>
                  <a:srgbClr val="EA0088"/>
                </a:solidFill>
                <a:latin typeface="Trebuchet MS" panose="020B0603020202020204" pitchFamily="34" charset="0"/>
              </a:rPr>
              <a:t>F-test for two factor ANOVA…</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700808"/>
            <a:ext cx="8318175" cy="2915833"/>
          </a:xfrm>
          <a:prstGeom prst="rect">
            <a:avLst/>
          </a:prstGeom>
        </p:spPr>
      </p:pic>
    </p:spTree>
    <p:extLst>
      <p:ext uri="{BB962C8B-B14F-4D97-AF65-F5344CB8AC3E}">
        <p14:creationId xmlns:p14="http://schemas.microsoft.com/office/powerpoint/2010/main" val="14328953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395288" y="1196975"/>
            <a:ext cx="8497887" cy="4114800"/>
          </a:xfrm>
        </p:spPr>
        <p:txBody>
          <a:bodyPr/>
          <a:lstStyle/>
          <a:p>
            <a:pPr marL="0" indent="0">
              <a:buFontTx/>
              <a:buNone/>
            </a:pPr>
            <a:r>
              <a:rPr lang="en-US" altLang="en-US" sz="2400" b="1" dirty="0">
                <a:solidFill>
                  <a:schemeClr val="tx2"/>
                </a:solidFill>
                <a:latin typeface="Trebuchet MS" panose="020B0603020202020204" pitchFamily="34" charset="0"/>
              </a:rPr>
              <a:t>Using Excel (Data Analysis)</a:t>
            </a:r>
          </a:p>
        </p:txBody>
      </p:sp>
      <p:sp>
        <p:nvSpPr>
          <p:cNvPr id="6"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124</a:t>
            </a:fld>
            <a:endParaRPr lang="en-AU" altLang="en-US" sz="1400" b="1" baseline="0" dirty="0">
              <a:latin typeface="Trebuchet MS" panose="020B0603020202020204" pitchFamily="34" charset="0"/>
            </a:endParaRPr>
          </a:p>
        </p:txBody>
      </p:sp>
      <p:sp>
        <p:nvSpPr>
          <p:cNvPr id="10445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41" y="1669906"/>
            <a:ext cx="8444433" cy="3507932"/>
          </a:xfrm>
          <a:prstGeom prst="rect">
            <a:avLst/>
          </a:prstGeom>
        </p:spPr>
      </p:pic>
    </p:spTree>
    <p:extLst>
      <p:ext uri="{BB962C8B-B14F-4D97-AF65-F5344CB8AC3E}">
        <p14:creationId xmlns:p14="http://schemas.microsoft.com/office/powerpoint/2010/main" val="11314032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395288" y="1196752"/>
            <a:ext cx="8748712" cy="1008062"/>
          </a:xfrm>
        </p:spPr>
        <p:txBody>
          <a:bodyPr/>
          <a:lstStyle/>
          <a:p>
            <a:pPr>
              <a:lnSpc>
                <a:spcPct val="90000"/>
              </a:lnSpc>
              <a:buFontTx/>
              <a:buNone/>
            </a:pPr>
            <a:r>
              <a:rPr lang="en-US" altLang="en-US" sz="2400" b="1" dirty="0">
                <a:solidFill>
                  <a:schemeClr val="tx2"/>
                </a:solidFill>
                <a:latin typeface="Trebuchet MS" panose="020B0603020202020204" pitchFamily="34" charset="0"/>
              </a:rPr>
              <a:t>Using Excel (Data Analysis)</a:t>
            </a:r>
          </a:p>
          <a:p>
            <a:pPr marL="0" indent="0" algn="just">
              <a:buNone/>
            </a:pPr>
            <a:r>
              <a:rPr lang="en-AU" sz="2400" dirty="0">
                <a:latin typeface="Trebuchet MS" panose="020B0603020202020204" pitchFamily="34" charset="0"/>
                <a:cs typeface="Arial" panose="020B0604020202020204" pitchFamily="34" charset="0"/>
              </a:rPr>
              <a:t>In the </a:t>
            </a:r>
            <a:r>
              <a:rPr lang="en-AU" sz="2400" b="1" dirty="0">
                <a:latin typeface="Trebuchet MS" panose="020B0603020202020204" pitchFamily="34" charset="0"/>
                <a:cs typeface="Arial" panose="020B0604020202020204" pitchFamily="34" charset="0"/>
              </a:rPr>
              <a:t>Data Analysis </a:t>
            </a:r>
            <a:r>
              <a:rPr lang="en-AU" sz="2400" dirty="0">
                <a:latin typeface="Trebuchet MS" panose="020B0603020202020204" pitchFamily="34" charset="0"/>
                <a:cs typeface="Arial" panose="020B0604020202020204" pitchFamily="34" charset="0"/>
              </a:rPr>
              <a:t>dialogue box (shown below), enter the input and the output is presented in the next slide.</a:t>
            </a:r>
          </a:p>
          <a:p>
            <a:pPr>
              <a:lnSpc>
                <a:spcPct val="90000"/>
              </a:lnSpc>
              <a:buFontTx/>
              <a:buNone/>
            </a:pPr>
            <a:endParaRPr lang="en-US" altLang="en-US" sz="2400" dirty="0">
              <a:latin typeface="Trebuchet MS" panose="020B0603020202020204" pitchFamily="34" charset="0"/>
            </a:endParaRPr>
          </a:p>
        </p:txBody>
      </p:sp>
      <p:sp>
        <p:nvSpPr>
          <p:cNvPr id="7"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125</a:t>
            </a:fld>
            <a:endParaRPr lang="en-AU" altLang="en-US" sz="1400" b="1" baseline="0" dirty="0">
              <a:latin typeface="Trebuchet MS" panose="020B0603020202020204" pitchFamily="34" charset="0"/>
            </a:endParaRPr>
          </a:p>
        </p:txBody>
      </p:sp>
      <p:pic>
        <p:nvPicPr>
          <p:cNvPr id="10649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1" y="2564905"/>
            <a:ext cx="5397821" cy="326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AutoShape 5"/>
          <p:cNvSpPr>
            <a:spLocks noChangeArrowheads="1"/>
          </p:cNvSpPr>
          <p:nvPr/>
        </p:nvSpPr>
        <p:spPr bwMode="auto">
          <a:xfrm>
            <a:off x="6153472" y="404664"/>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
        <p:nvSpPr>
          <p:cNvPr id="10650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Tree>
    <p:extLst>
      <p:ext uri="{BB962C8B-B14F-4D97-AF65-F5344CB8AC3E}">
        <p14:creationId xmlns:p14="http://schemas.microsoft.com/office/powerpoint/2010/main" val="10854827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a:xfrm>
            <a:off x="395288" y="1125538"/>
            <a:ext cx="8497887" cy="4114800"/>
          </a:xfrm>
        </p:spPr>
        <p:txBody>
          <a:bodyPr/>
          <a:lstStyle/>
          <a:p>
            <a:pPr>
              <a:lnSpc>
                <a:spcPct val="90000"/>
              </a:lnSpc>
              <a:spcAft>
                <a:spcPts val="1200"/>
              </a:spcAft>
              <a:buNone/>
            </a:pPr>
            <a:r>
              <a:rPr lang="en-US" altLang="en-US" sz="2000" b="1" dirty="0">
                <a:solidFill>
                  <a:schemeClr val="tx2"/>
                </a:solidFill>
                <a:latin typeface="Trebuchet MS" panose="020B0603020202020204" pitchFamily="34" charset="0"/>
              </a:rPr>
              <a:t>Using Excel (Data Analysis)</a:t>
            </a:r>
          </a:p>
          <a:p>
            <a:pPr>
              <a:lnSpc>
                <a:spcPct val="90000"/>
              </a:lnSpc>
              <a:buFontTx/>
              <a:buNone/>
            </a:pPr>
            <a:r>
              <a:rPr lang="en-US" altLang="en-US" sz="2300" b="1" dirty="0">
                <a:solidFill>
                  <a:schemeClr val="tx1">
                    <a:lumMod val="75000"/>
                    <a:lumOff val="25000"/>
                  </a:schemeClr>
                </a:solidFill>
                <a:latin typeface="Trebuchet MS" panose="020B0603020202020204" pitchFamily="34" charset="0"/>
              </a:rPr>
              <a:t>ANOVA table part of the output </a:t>
            </a:r>
          </a:p>
          <a:p>
            <a:pPr>
              <a:lnSpc>
                <a:spcPct val="90000"/>
              </a:lnSpc>
              <a:buFontTx/>
              <a:buNone/>
            </a:pPr>
            <a:endParaRPr lang="en-US" altLang="en-US" sz="2300" b="1" dirty="0">
              <a:latin typeface="Trebuchet MS" panose="020B0603020202020204" pitchFamily="34" charset="0"/>
            </a:endParaRPr>
          </a:p>
          <a:p>
            <a:pPr>
              <a:lnSpc>
                <a:spcPct val="90000"/>
              </a:lnSpc>
              <a:buFontTx/>
              <a:buNone/>
            </a:pPr>
            <a:endParaRPr lang="en-US" altLang="en-US" sz="2300" b="1" dirty="0">
              <a:latin typeface="Trebuchet MS" panose="020B0603020202020204" pitchFamily="34" charset="0"/>
            </a:endParaRPr>
          </a:p>
          <a:p>
            <a:pPr>
              <a:lnSpc>
                <a:spcPct val="90000"/>
              </a:lnSpc>
              <a:buFontTx/>
              <a:buNone/>
            </a:pPr>
            <a:endParaRPr lang="en-US" altLang="en-US" sz="2300" b="1" dirty="0">
              <a:latin typeface="Trebuchet MS" panose="020B0603020202020204" pitchFamily="34" charset="0"/>
            </a:endParaRPr>
          </a:p>
          <a:p>
            <a:pPr>
              <a:lnSpc>
                <a:spcPct val="90000"/>
              </a:lnSpc>
              <a:buFontTx/>
              <a:buNone/>
            </a:pPr>
            <a:endParaRPr lang="en-US" altLang="en-US" sz="2300" b="1" dirty="0">
              <a:latin typeface="Trebuchet MS" panose="020B0603020202020204" pitchFamily="34" charset="0"/>
            </a:endParaRPr>
          </a:p>
          <a:p>
            <a:pPr>
              <a:lnSpc>
                <a:spcPct val="90000"/>
              </a:lnSpc>
              <a:buFontTx/>
              <a:buNone/>
            </a:pPr>
            <a:endParaRPr lang="en-US" altLang="en-US" sz="2300" b="1" dirty="0">
              <a:latin typeface="Trebuchet MS" panose="020B0603020202020204" pitchFamily="34" charset="0"/>
            </a:endParaRPr>
          </a:p>
          <a:p>
            <a:pPr>
              <a:lnSpc>
                <a:spcPct val="90000"/>
              </a:lnSpc>
              <a:buFontTx/>
              <a:buNone/>
            </a:pPr>
            <a:endParaRPr lang="en-US" altLang="en-US" sz="2300" b="1" dirty="0">
              <a:latin typeface="Trebuchet MS" panose="020B0603020202020204" pitchFamily="34" charset="0"/>
            </a:endParaRPr>
          </a:p>
          <a:p>
            <a:pPr>
              <a:lnSpc>
                <a:spcPct val="90000"/>
              </a:lnSpc>
              <a:buFontTx/>
              <a:buNone/>
            </a:pPr>
            <a:endParaRPr lang="en-US" altLang="en-US" sz="2300" b="1" dirty="0">
              <a:latin typeface="Trebuchet MS" panose="020B0603020202020204" pitchFamily="34" charset="0"/>
            </a:endParaRPr>
          </a:p>
          <a:p>
            <a:pPr>
              <a:lnSpc>
                <a:spcPct val="90000"/>
              </a:lnSpc>
              <a:buFontTx/>
              <a:buNone/>
            </a:pPr>
            <a:endParaRPr lang="en-US" altLang="en-US" sz="2300" b="1" dirty="0">
              <a:latin typeface="Trebuchet MS" panose="020B0603020202020204" pitchFamily="34" charset="0"/>
            </a:endParaRPr>
          </a:p>
        </p:txBody>
      </p:sp>
      <p:sp>
        <p:nvSpPr>
          <p:cNvPr id="7"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126</a:t>
            </a:fld>
            <a:endParaRPr lang="en-AU" altLang="en-US" sz="1400" b="1" baseline="0" dirty="0">
              <a:latin typeface="Trebuchet MS" panose="020B0603020202020204" pitchFamily="34" charset="0"/>
            </a:endParaRPr>
          </a:p>
        </p:txBody>
      </p:sp>
      <p:pic>
        <p:nvPicPr>
          <p:cNvPr id="1075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2276872"/>
            <a:ext cx="8208963"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AutoShape 5"/>
          <p:cNvSpPr>
            <a:spLocks noChangeArrowheads="1"/>
          </p:cNvSpPr>
          <p:nvPr/>
        </p:nvSpPr>
        <p:spPr bwMode="auto">
          <a:xfrm>
            <a:off x="6225480" y="47667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
        <p:nvSpPr>
          <p:cNvPr id="107525"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Tree>
    <p:extLst>
      <p:ext uri="{BB962C8B-B14F-4D97-AF65-F5344CB8AC3E}">
        <p14:creationId xmlns:p14="http://schemas.microsoft.com/office/powerpoint/2010/main" val="12963130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4450" name="Rectangle 3"/>
              <p:cNvSpPr>
                <a:spLocks noGrp="1" noChangeArrowheads="1"/>
              </p:cNvSpPr>
              <p:nvPr>
                <p:ph idx="1"/>
              </p:nvPr>
            </p:nvSpPr>
            <p:spPr>
              <a:xfrm>
                <a:off x="395288" y="1052736"/>
                <a:ext cx="8569200" cy="4114800"/>
              </a:xfrm>
            </p:spPr>
            <p:txBody>
              <a:bodyPr/>
              <a:lstStyle/>
              <a:p>
                <a:pPr marL="0" indent="0">
                  <a:spcAft>
                    <a:spcPts val="1200"/>
                  </a:spcAft>
                  <a:buNone/>
                </a:pPr>
                <a:r>
                  <a:rPr lang="en-AU" sz="2400" b="1" dirty="0">
                    <a:solidFill>
                      <a:schemeClr val="tx2"/>
                    </a:solidFill>
                    <a:latin typeface="Trebuchet MS" panose="020B0603020202020204" pitchFamily="34" charset="0"/>
                  </a:rPr>
                  <a:t>Test for differences in number of jobs between men and women</a:t>
                </a:r>
              </a:p>
              <a:p>
                <a:pPr marL="0" indent="0">
                  <a:buNone/>
                </a:pPr>
                <a:r>
                  <a:rPr lang="en-AU" sz="2400" i="1" dirty="0">
                    <a:solidFill>
                      <a:schemeClr val="tx1">
                        <a:lumMod val="75000"/>
                        <a:lumOff val="25000"/>
                      </a:schemeClr>
                    </a:solidFill>
                    <a:latin typeface="Trebuchet MS" panose="020B0603020202020204" pitchFamily="34" charset="0"/>
                  </a:rPr>
                  <a:t>Hypotheses:</a:t>
                </a:r>
              </a:p>
              <a:p>
                <a:pPr marL="898525" indent="-539750">
                  <a:buNone/>
                </a:pPr>
                <a:r>
                  <a:rPr lang="en-AU" sz="2200" i="1" dirty="0">
                    <a:latin typeface="Trebuchet MS" panose="020B0603020202020204" pitchFamily="34" charset="0"/>
                  </a:rPr>
                  <a:t>H</a:t>
                </a:r>
                <a:r>
                  <a:rPr lang="en-AU" sz="2200" baseline="-25000" dirty="0">
                    <a:latin typeface="Trebuchet MS" panose="020B0603020202020204" pitchFamily="34" charset="0"/>
                  </a:rPr>
                  <a:t>0</a:t>
                </a:r>
                <a:r>
                  <a:rPr lang="en-AU" sz="2200" dirty="0">
                    <a:latin typeface="Trebuchet MS" panose="020B0603020202020204" pitchFamily="34" charset="0"/>
                  </a:rPr>
                  <a:t>:	The means of the two levels of factor A (gender) are equal.</a:t>
                </a:r>
              </a:p>
              <a:p>
                <a:pPr marL="898525" indent="-539750">
                  <a:spcAft>
                    <a:spcPts val="1200"/>
                  </a:spcAft>
                  <a:buNone/>
                </a:pPr>
                <a:r>
                  <a:rPr lang="en-AU" sz="2200" i="1" dirty="0">
                    <a:latin typeface="Trebuchet MS" panose="020B0603020202020204" pitchFamily="34" charset="0"/>
                  </a:rPr>
                  <a:t>H</a:t>
                </a:r>
                <a:r>
                  <a:rPr lang="en-AU" sz="2200" baseline="-25000" dirty="0">
                    <a:latin typeface="Trebuchet MS" panose="020B0603020202020204" pitchFamily="34" charset="0"/>
                  </a:rPr>
                  <a:t>A</a:t>
                </a:r>
                <a:r>
                  <a:rPr lang="en-AU" sz="2200" dirty="0">
                    <a:latin typeface="Trebuchet MS" panose="020B0603020202020204" pitchFamily="34" charset="0"/>
                  </a:rPr>
                  <a:t>:	At least two means differ.</a:t>
                </a:r>
              </a:p>
              <a:p>
                <a:pPr marL="0" indent="0">
                  <a:spcAft>
                    <a:spcPts val="1200"/>
                  </a:spcAft>
                  <a:buNone/>
                </a:pPr>
                <a:r>
                  <a:rPr lang="en-AU" sz="2400" i="1" dirty="0">
                    <a:solidFill>
                      <a:schemeClr val="tx1">
                        <a:lumMod val="75000"/>
                        <a:lumOff val="25000"/>
                      </a:schemeClr>
                    </a:solidFill>
                    <a:latin typeface="Trebuchet MS" panose="020B0603020202020204" pitchFamily="34" charset="0"/>
                  </a:rPr>
                  <a:t>Test statistic</a:t>
                </a:r>
                <a:r>
                  <a:rPr lang="en-AU" sz="2400" dirty="0">
                    <a:solidFill>
                      <a:schemeClr val="tx1">
                        <a:lumMod val="75000"/>
                        <a:lumOff val="25000"/>
                      </a:schemeClr>
                    </a:solidFill>
                    <a:latin typeface="Trebuchet MS" panose="020B0603020202020204" pitchFamily="34" charset="0"/>
                  </a:rPr>
                  <a:t>: </a:t>
                </a:r>
                <a:r>
                  <a:rPr lang="en-AU" sz="2400" i="1" dirty="0">
                    <a:latin typeface="Trebuchet MS" panose="020B0603020202020204" pitchFamily="34" charset="0"/>
                  </a:rPr>
                  <a:t>F </a:t>
                </a:r>
                <a:r>
                  <a:rPr lang="en-AU" sz="2400" dirty="0">
                    <a:latin typeface="Trebuchet MS" panose="020B060302020202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a:rPr>
                          <m:t>𝑀𝑆</m:t>
                        </m:r>
                        <m:r>
                          <a:rPr lang="en-AU" sz="2400" b="0" i="1" smtClean="0">
                            <a:latin typeface="Cambria Math"/>
                          </a:rPr>
                          <m:t>(</m:t>
                        </m:r>
                        <m:r>
                          <a:rPr lang="en-AU" sz="2400" b="0" i="1" smtClean="0">
                            <a:latin typeface="Cambria Math"/>
                          </a:rPr>
                          <m:t>𝐴</m:t>
                        </m:r>
                        <m:r>
                          <a:rPr lang="en-AU" sz="2400" b="0" i="1" smtClean="0">
                            <a:latin typeface="Cambria Math"/>
                          </a:rPr>
                          <m:t>)</m:t>
                        </m:r>
                      </m:num>
                      <m:den>
                        <m:r>
                          <a:rPr lang="en-AU" sz="2400" b="0" i="1" smtClean="0">
                            <a:latin typeface="Cambria Math"/>
                          </a:rPr>
                          <m:t>𝑀𝑆𝐸</m:t>
                        </m:r>
                      </m:den>
                    </m:f>
                  </m:oMath>
                </a14:m>
                <a:endParaRPr lang="en-AU" sz="2400" dirty="0">
                  <a:latin typeface="Trebuchet MS" panose="020B0603020202020204" pitchFamily="34" charset="0"/>
                </a:endParaRPr>
              </a:p>
              <a:p>
                <a:pPr marL="0" indent="0" algn="just">
                  <a:buNone/>
                </a:pPr>
                <a:r>
                  <a:rPr lang="en-AU" sz="2400" i="1" dirty="0">
                    <a:solidFill>
                      <a:schemeClr val="tx1">
                        <a:lumMod val="75000"/>
                        <a:lumOff val="25000"/>
                      </a:schemeClr>
                    </a:solidFill>
                    <a:latin typeface="Trebuchet MS" panose="020B0603020202020204" pitchFamily="34" charset="0"/>
                  </a:rPr>
                  <a:t>Value of the test statistic</a:t>
                </a:r>
                <a:r>
                  <a:rPr lang="en-AU" sz="2400" dirty="0">
                    <a:latin typeface="Trebuchet MS" panose="020B0603020202020204" pitchFamily="34" charset="0"/>
                  </a:rPr>
                  <a:t>: From the computer output, we find	MS(A) = 11.25, MSE = 10.09. Thus </a:t>
                </a:r>
                <a:r>
                  <a:rPr lang="en-AU" sz="2400" i="1" dirty="0">
                    <a:latin typeface="Trebuchet MS" panose="020B0603020202020204" pitchFamily="34" charset="0"/>
                  </a:rPr>
                  <a:t>F </a:t>
                </a:r>
                <a:r>
                  <a:rPr lang="en-AU" sz="2400" dirty="0">
                    <a:latin typeface="Trebuchet MS" panose="020B0603020202020204" pitchFamily="34" charset="0"/>
                  </a:rPr>
                  <a:t>= 11.25/10.09 = 1.12. Also, </a:t>
                </a:r>
                <a:r>
                  <a:rPr lang="en-AU" sz="2400" i="1" dirty="0">
                    <a:latin typeface="Trebuchet MS" panose="020B0603020202020204" pitchFamily="34" charset="0"/>
                  </a:rPr>
                  <a:t>p</a:t>
                </a:r>
                <a:r>
                  <a:rPr lang="en-AU" sz="2400" dirty="0">
                    <a:latin typeface="Trebuchet MS" panose="020B0603020202020204" pitchFamily="34" charset="0"/>
                  </a:rPr>
                  <a:t>-value = 0.2944.</a:t>
                </a:r>
              </a:p>
            </p:txBody>
          </p:sp>
        </mc:Choice>
        <mc:Fallback xmlns="">
          <p:sp>
            <p:nvSpPr>
              <p:cNvPr id="104450" name="Rectangle 3"/>
              <p:cNvSpPr>
                <a:spLocks noGrp="1" noRot="1" noChangeAspect="1" noMove="1" noResize="1" noEditPoints="1" noAdjustHandles="1" noChangeArrowheads="1" noChangeShapeType="1" noTextEdit="1"/>
              </p:cNvSpPr>
              <p:nvPr>
                <p:ph idx="1"/>
              </p:nvPr>
            </p:nvSpPr>
            <p:spPr>
              <a:xfrm>
                <a:off x="395288" y="1052736"/>
                <a:ext cx="8569200" cy="4114800"/>
              </a:xfrm>
              <a:blipFill rotWithShape="1">
                <a:blip r:embed="rId3" cstate="print"/>
                <a:stretch>
                  <a:fillRect l="-1138" t="-1185" r="-1067" b="-8741"/>
                </a:stretch>
              </a:blipFill>
            </p:spPr>
            <p:txBody>
              <a:bodyPr/>
              <a:lstStyle/>
              <a:p>
                <a:r>
                  <a:rPr lang="en-AU">
                    <a:noFill/>
                  </a:rPr>
                  <a:t> </a:t>
                </a:r>
              </a:p>
            </p:txBody>
          </p:sp>
        </mc:Fallback>
      </mc:AlternateContent>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127</a:t>
            </a:fld>
            <a:endParaRPr lang="en-AU" altLang="en-US" sz="1400" b="1" baseline="0" dirty="0">
              <a:latin typeface="Trebuchet MS" panose="020B0603020202020204" pitchFamily="34" charset="0"/>
            </a:endParaRPr>
          </a:p>
        </p:txBody>
      </p:sp>
      <p:sp>
        <p:nvSpPr>
          <p:cNvPr id="10445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Complete Solution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395288" y="1196975"/>
            <a:ext cx="8497191" cy="4114800"/>
          </a:xfrm>
        </p:spPr>
        <p:txBody>
          <a:bodyPr/>
          <a:lstStyle/>
          <a:p>
            <a:pPr marL="0" indent="0">
              <a:spcAft>
                <a:spcPts val="1200"/>
              </a:spcAft>
              <a:buNone/>
            </a:pPr>
            <a:r>
              <a:rPr lang="en-AU" sz="2400" b="1" dirty="0">
                <a:solidFill>
                  <a:schemeClr val="tx2"/>
                </a:solidFill>
                <a:latin typeface="Trebuchet MS" panose="020B0603020202020204" pitchFamily="34" charset="0"/>
              </a:rPr>
              <a:t>Test for differences in number of jobs between men and women…</a:t>
            </a:r>
          </a:p>
          <a:p>
            <a:pPr marL="0" indent="0" algn="just">
              <a:buNone/>
            </a:pPr>
            <a:r>
              <a:rPr lang="en-AU" sz="2400" i="1" dirty="0">
                <a:solidFill>
                  <a:schemeClr val="tx1">
                    <a:lumMod val="75000"/>
                    <a:lumOff val="25000"/>
                  </a:schemeClr>
                </a:solidFill>
                <a:latin typeface="Trebuchet MS" panose="020B0603020202020204" pitchFamily="34" charset="0"/>
              </a:rPr>
              <a:t>Conclusion</a:t>
            </a:r>
            <a:r>
              <a:rPr lang="en-AU" sz="2400" dirty="0">
                <a:latin typeface="Trebuchet MS" panose="020B0603020202020204" pitchFamily="34" charset="0"/>
              </a:rPr>
              <a:t>: </a:t>
            </a:r>
          </a:p>
          <a:p>
            <a:pPr marL="0" indent="0" algn="just">
              <a:buNone/>
            </a:pPr>
            <a:r>
              <a:rPr lang="en-AU" sz="2400" dirty="0">
                <a:latin typeface="Trebuchet MS" panose="020B0603020202020204" pitchFamily="34" charset="0"/>
              </a:rPr>
              <a:t>	As </a:t>
            </a:r>
            <a:r>
              <a:rPr lang="en-AU" sz="2400" i="1" dirty="0">
                <a:latin typeface="Trebuchet MS" panose="020B0603020202020204" pitchFamily="34" charset="0"/>
              </a:rPr>
              <a:t>p</a:t>
            </a:r>
            <a:r>
              <a:rPr lang="en-AU" sz="2400" dirty="0">
                <a:latin typeface="Trebuchet MS" panose="020B0603020202020204" pitchFamily="34" charset="0"/>
              </a:rPr>
              <a:t>-value = 0.2944 &gt; </a:t>
            </a:r>
            <a:r>
              <a:rPr lang="en-AU" sz="2400" dirty="0">
                <a:latin typeface="Trebuchet MS" panose="020B0603020202020204" pitchFamily="34" charset="0"/>
                <a:sym typeface="Symbol"/>
              </a:rPr>
              <a:t> = 0.05, d</a:t>
            </a:r>
            <a:r>
              <a:rPr lang="en-AU" sz="2400" dirty="0">
                <a:latin typeface="Trebuchet MS" panose="020B0603020202020204" pitchFamily="34" charset="0"/>
              </a:rPr>
              <a:t>o not reject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a:t>
            </a:r>
          </a:p>
          <a:p>
            <a:pPr marL="0" indent="0" algn="just">
              <a:buNone/>
            </a:pPr>
            <a:endParaRPr lang="en-AU" sz="2400" dirty="0">
              <a:latin typeface="Trebuchet MS" panose="020B0603020202020204" pitchFamily="34" charset="0"/>
            </a:endParaRPr>
          </a:p>
          <a:p>
            <a:pPr marL="0" indent="0" algn="just">
              <a:buNone/>
            </a:pPr>
            <a:r>
              <a:rPr lang="en-AU" sz="2400" dirty="0">
                <a:solidFill>
                  <a:schemeClr val="tx1">
                    <a:lumMod val="75000"/>
                    <a:lumOff val="25000"/>
                  </a:schemeClr>
                </a:solidFill>
                <a:latin typeface="Trebuchet MS" panose="020B0603020202020204" pitchFamily="34" charset="0"/>
              </a:rPr>
              <a:t>There is not enough evidence at the 5% significance level to infer that differences in the number of jobs exist between men and women.</a:t>
            </a:r>
            <a:endParaRPr lang="en-US" altLang="en-US" sz="2400" dirty="0">
              <a:solidFill>
                <a:schemeClr val="tx1">
                  <a:lumMod val="75000"/>
                  <a:lumOff val="25000"/>
                </a:schemeClr>
              </a:solidFill>
              <a:latin typeface="Trebuchet MS" panose="020B0603020202020204" pitchFamily="34" charset="0"/>
            </a:endParaRPr>
          </a:p>
        </p:txBody>
      </p:sp>
      <p:sp>
        <p:nvSpPr>
          <p:cNvPr id="6"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128</a:t>
            </a:fld>
            <a:endParaRPr lang="en-AU" altLang="en-US" sz="1400" b="1" baseline="0" dirty="0">
              <a:latin typeface="Trebuchet MS" panose="020B0603020202020204" pitchFamily="34" charset="0"/>
            </a:endParaRPr>
          </a:p>
        </p:txBody>
      </p:sp>
      <p:sp>
        <p:nvSpPr>
          <p:cNvPr id="10445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Complete Solution…</a:t>
            </a:r>
          </a:p>
        </p:txBody>
      </p:sp>
    </p:spTree>
    <p:extLst>
      <p:ext uri="{BB962C8B-B14F-4D97-AF65-F5344CB8AC3E}">
        <p14:creationId xmlns:p14="http://schemas.microsoft.com/office/powerpoint/2010/main" val="13940239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4450" name="Rectangle 3"/>
              <p:cNvSpPr>
                <a:spLocks noGrp="1" noChangeArrowheads="1"/>
              </p:cNvSpPr>
              <p:nvPr>
                <p:ph idx="1"/>
              </p:nvPr>
            </p:nvSpPr>
            <p:spPr>
              <a:xfrm>
                <a:off x="395288" y="1124744"/>
                <a:ext cx="8497887" cy="4114800"/>
              </a:xfrm>
            </p:spPr>
            <p:txBody>
              <a:bodyPr/>
              <a:lstStyle/>
              <a:p>
                <a:pPr marL="0" indent="0" algn="just">
                  <a:spcAft>
                    <a:spcPts val="1200"/>
                  </a:spcAft>
                  <a:buNone/>
                </a:pPr>
                <a:r>
                  <a:rPr lang="en-AU" sz="2400" b="1" dirty="0">
                    <a:solidFill>
                      <a:schemeClr val="tx2"/>
                    </a:solidFill>
                    <a:latin typeface="Trebuchet MS" panose="020B0603020202020204" pitchFamily="34" charset="0"/>
                  </a:rPr>
                  <a:t>Test for differences in number of jobs between education levels</a:t>
                </a:r>
              </a:p>
              <a:p>
                <a:pPr marL="0" indent="0" algn="just">
                  <a:buNone/>
                </a:pPr>
                <a:r>
                  <a:rPr lang="en-AU" sz="2400" i="1" dirty="0">
                    <a:solidFill>
                      <a:schemeClr val="tx1">
                        <a:lumMod val="75000"/>
                        <a:lumOff val="25000"/>
                      </a:schemeClr>
                    </a:solidFill>
                    <a:latin typeface="Trebuchet MS" panose="020B0603020202020204" pitchFamily="34" charset="0"/>
                  </a:rPr>
                  <a:t>Hypotheses:</a:t>
                </a:r>
              </a:p>
              <a:p>
                <a:pPr marL="979488" indent="-538163" algn="just">
                  <a:buNone/>
                </a:pPr>
                <a:r>
                  <a:rPr lang="en-AU" sz="2200" i="1" dirty="0">
                    <a:latin typeface="Trebuchet MS" panose="020B0603020202020204" pitchFamily="34" charset="0"/>
                  </a:rPr>
                  <a:t>H</a:t>
                </a:r>
                <a:r>
                  <a:rPr lang="en-AU" sz="2200" baseline="-25000" dirty="0">
                    <a:latin typeface="Trebuchet MS" panose="020B0603020202020204" pitchFamily="34" charset="0"/>
                  </a:rPr>
                  <a:t>0</a:t>
                </a:r>
                <a:r>
                  <a:rPr lang="en-AU" sz="2200" dirty="0">
                    <a:latin typeface="Trebuchet MS" panose="020B0603020202020204" pitchFamily="34" charset="0"/>
                  </a:rPr>
                  <a:t>:	The means of the four levels of factor B (education level) are equal.</a:t>
                </a:r>
              </a:p>
              <a:p>
                <a:pPr marL="979488" indent="-538163" algn="just">
                  <a:spcAft>
                    <a:spcPts val="1200"/>
                  </a:spcAft>
                  <a:buNone/>
                </a:pPr>
                <a:r>
                  <a:rPr lang="en-AU" sz="2200" i="1" dirty="0">
                    <a:latin typeface="Trebuchet MS" panose="020B0603020202020204" pitchFamily="34" charset="0"/>
                  </a:rPr>
                  <a:t>H</a:t>
                </a:r>
                <a:r>
                  <a:rPr lang="en-AU" sz="2200" baseline="-25000" dirty="0">
                    <a:latin typeface="Trebuchet MS" panose="020B0603020202020204" pitchFamily="34" charset="0"/>
                  </a:rPr>
                  <a:t>A</a:t>
                </a:r>
                <a:r>
                  <a:rPr lang="en-AU" sz="2200" dirty="0">
                    <a:latin typeface="Trebuchet MS" panose="020B0603020202020204" pitchFamily="34" charset="0"/>
                  </a:rPr>
                  <a:t>:	At least two means differ.</a:t>
                </a:r>
              </a:p>
              <a:p>
                <a:pPr marL="0" indent="0">
                  <a:spcAft>
                    <a:spcPts val="1200"/>
                  </a:spcAft>
                  <a:buNone/>
                </a:pPr>
                <a:r>
                  <a:rPr lang="en-AU" sz="2400" i="1" dirty="0">
                    <a:solidFill>
                      <a:schemeClr val="tx1">
                        <a:lumMod val="75000"/>
                        <a:lumOff val="25000"/>
                      </a:schemeClr>
                    </a:solidFill>
                    <a:latin typeface="Trebuchet MS" panose="020B0603020202020204" pitchFamily="34" charset="0"/>
                  </a:rPr>
                  <a:t>Test statistic</a:t>
                </a:r>
                <a:r>
                  <a:rPr lang="en-AU" sz="2400" dirty="0">
                    <a:latin typeface="Trebuchet MS" panose="020B0603020202020204" pitchFamily="34" charset="0"/>
                  </a:rPr>
                  <a:t>: </a:t>
                </a:r>
                <a:r>
                  <a:rPr lang="en-AU" sz="2400" i="1" dirty="0">
                    <a:latin typeface="Trebuchet MS" panose="020B0603020202020204" pitchFamily="34" charset="0"/>
                  </a:rPr>
                  <a:t>F </a:t>
                </a:r>
                <a:r>
                  <a:rPr lang="en-AU" sz="2400" dirty="0">
                    <a:latin typeface="Trebuchet MS" panose="020B0603020202020204" pitchFamily="34" charset="0"/>
                  </a:rPr>
                  <a:t>= </a:t>
                </a:r>
                <a14:m>
                  <m:oMath xmlns:m="http://schemas.openxmlformats.org/officeDocument/2006/math">
                    <m:f>
                      <m:fPr>
                        <m:ctrlPr>
                          <a:rPr lang="en-AU" sz="2400" i="1">
                            <a:latin typeface="Cambria Math" panose="02040503050406030204" pitchFamily="18" charset="0"/>
                          </a:rPr>
                        </m:ctrlPr>
                      </m:fPr>
                      <m:num>
                        <m:r>
                          <a:rPr lang="en-AU" sz="2400" i="1">
                            <a:latin typeface="Cambria Math"/>
                          </a:rPr>
                          <m:t>𝑀𝑆</m:t>
                        </m:r>
                        <m:r>
                          <a:rPr lang="en-AU" sz="2400" i="1">
                            <a:latin typeface="Cambria Math"/>
                          </a:rPr>
                          <m:t>(</m:t>
                        </m:r>
                        <m:r>
                          <a:rPr lang="en-AU" sz="2400" b="0" i="1" smtClean="0">
                            <a:latin typeface="Cambria Math"/>
                          </a:rPr>
                          <m:t>𝐵</m:t>
                        </m:r>
                        <m:r>
                          <a:rPr lang="en-AU" sz="2400" i="1">
                            <a:latin typeface="Cambria Math"/>
                          </a:rPr>
                          <m:t>)</m:t>
                        </m:r>
                      </m:num>
                      <m:den>
                        <m:r>
                          <a:rPr lang="en-AU" sz="2400" i="1">
                            <a:latin typeface="Cambria Math"/>
                          </a:rPr>
                          <m:t>𝑀𝑆𝐸</m:t>
                        </m:r>
                      </m:den>
                    </m:f>
                  </m:oMath>
                </a14:m>
                <a:endParaRPr lang="en-AU" sz="2400" dirty="0">
                  <a:latin typeface="Trebuchet MS" panose="020B0603020202020204" pitchFamily="34" charset="0"/>
                </a:endParaRPr>
              </a:p>
              <a:p>
                <a:pPr marL="0" indent="0" algn="just">
                  <a:buNone/>
                </a:pPr>
                <a:r>
                  <a:rPr lang="en-AU" sz="2400" i="1" dirty="0">
                    <a:solidFill>
                      <a:schemeClr val="tx1">
                        <a:lumMod val="75000"/>
                        <a:lumOff val="25000"/>
                      </a:schemeClr>
                    </a:solidFill>
                    <a:latin typeface="Trebuchet MS" panose="020B0603020202020204" pitchFamily="34" charset="0"/>
                  </a:rPr>
                  <a:t>Value of the test statistic</a:t>
                </a:r>
                <a:r>
                  <a:rPr lang="en-AU" sz="2400" dirty="0">
                    <a:latin typeface="Trebuchet MS" panose="020B0603020202020204" pitchFamily="34" charset="0"/>
                  </a:rPr>
                  <a:t>: From the computer output, we find MS(B) = 45.28 and MSE = 10.09. Thus, </a:t>
                </a:r>
                <a:r>
                  <a:rPr lang="en-AU" sz="2400" i="1" dirty="0">
                    <a:latin typeface="Trebuchet MS" panose="020B0603020202020204" pitchFamily="34" charset="0"/>
                  </a:rPr>
                  <a:t>F </a:t>
                </a:r>
                <a:r>
                  <a:rPr lang="en-AU" sz="2400" dirty="0">
                    <a:latin typeface="Trebuchet MS" panose="020B0603020202020204" pitchFamily="34" charset="0"/>
                  </a:rPr>
                  <a:t>= 45.28/10.09 = 4.49. Also </a:t>
                </a:r>
                <a:r>
                  <a:rPr lang="en-AU" sz="2400" i="1" dirty="0">
                    <a:latin typeface="Trebuchet MS" panose="020B0603020202020204" pitchFamily="34" charset="0"/>
                  </a:rPr>
                  <a:t>p</a:t>
                </a:r>
                <a:r>
                  <a:rPr lang="en-AU" sz="2400" dirty="0">
                    <a:latin typeface="Trebuchet MS" panose="020B0603020202020204" pitchFamily="34" charset="0"/>
                  </a:rPr>
                  <a:t>-value = 0.0060.</a:t>
                </a:r>
              </a:p>
            </p:txBody>
          </p:sp>
        </mc:Choice>
        <mc:Fallback xmlns="">
          <p:sp>
            <p:nvSpPr>
              <p:cNvPr id="104450" name="Rectangle 3"/>
              <p:cNvSpPr>
                <a:spLocks noGrp="1" noRot="1" noChangeAspect="1" noMove="1" noResize="1" noEditPoints="1" noAdjustHandles="1" noChangeArrowheads="1" noChangeShapeType="1" noTextEdit="1"/>
              </p:cNvSpPr>
              <p:nvPr>
                <p:ph idx="1"/>
              </p:nvPr>
            </p:nvSpPr>
            <p:spPr>
              <a:xfrm>
                <a:off x="395288" y="1124744"/>
                <a:ext cx="8497887" cy="4114800"/>
              </a:xfrm>
              <a:blipFill rotWithShape="1">
                <a:blip r:embed="rId3" cstate="print"/>
                <a:stretch>
                  <a:fillRect l="-1148" t="-1185" r="-1076" b="-16889"/>
                </a:stretch>
              </a:blipFill>
            </p:spPr>
            <p:txBody>
              <a:bodyPr/>
              <a:lstStyle/>
              <a:p>
                <a:r>
                  <a:rPr lang="en-AU">
                    <a:noFill/>
                  </a:rPr>
                  <a:t> </a:t>
                </a:r>
              </a:p>
            </p:txBody>
          </p:sp>
        </mc:Fallback>
      </mc:AlternateContent>
      <p:sp>
        <p:nvSpPr>
          <p:cNvPr id="6"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129</a:t>
            </a:fld>
            <a:endParaRPr lang="en-AU" altLang="en-US" sz="1400" b="1" baseline="0" dirty="0">
              <a:latin typeface="Trebuchet MS" panose="020B0603020202020204" pitchFamily="34" charset="0"/>
            </a:endParaRPr>
          </a:p>
        </p:txBody>
      </p:sp>
      <p:sp>
        <p:nvSpPr>
          <p:cNvPr id="10445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Complete Solution…</a:t>
            </a:r>
          </a:p>
        </p:txBody>
      </p:sp>
    </p:spTree>
    <p:extLst>
      <p:ext uri="{BB962C8B-B14F-4D97-AF65-F5344CB8AC3E}">
        <p14:creationId xmlns:p14="http://schemas.microsoft.com/office/powerpoint/2010/main" val="174709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title"/>
          </p:nvPr>
        </p:nvSpPr>
        <p:spPr>
          <a:xfrm>
            <a:off x="395288" y="332656"/>
            <a:ext cx="8512175" cy="64928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 – Solution</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a:t>
            </a:fld>
            <a:endParaRPr lang="en-AU" altLang="en-US" sz="1400" b="1" baseline="0" dirty="0">
              <a:latin typeface="Trebuchet MS" panose="020B0603020202020204" pitchFamily="34" charset="0"/>
            </a:endParaRPr>
          </a:p>
        </p:txBody>
      </p:sp>
      <p:sp>
        <p:nvSpPr>
          <p:cNvPr id="749573" name="Rectangle 5"/>
          <p:cNvSpPr>
            <a:spLocks noChangeArrowheads="1"/>
          </p:cNvSpPr>
          <p:nvPr/>
        </p:nvSpPr>
        <p:spPr bwMode="auto">
          <a:xfrm>
            <a:off x="539750" y="1196752"/>
            <a:ext cx="80645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361950" indent="-3619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marL="0" lvl="1" indent="0" algn="just" eaLnBrk="1" hangingPunct="1">
              <a:spcBef>
                <a:spcPts val="0"/>
              </a:spcBef>
              <a:spcAft>
                <a:spcPts val="1200"/>
              </a:spcAft>
            </a:pPr>
            <a:r>
              <a:rPr lang="en-US" altLang="en-US" baseline="0" dirty="0">
                <a:latin typeface="Trebuchet MS" panose="020B0603020202020204" pitchFamily="34" charset="0"/>
              </a:rPr>
              <a:t>The data are </a:t>
            </a:r>
            <a:r>
              <a:rPr lang="en-US" altLang="en-US" baseline="0" dirty="0">
                <a:solidFill>
                  <a:schemeClr val="tx1">
                    <a:lumMod val="75000"/>
                    <a:lumOff val="25000"/>
                  </a:schemeClr>
                </a:solidFill>
                <a:latin typeface="Trebuchet MS" panose="020B0603020202020204" pitchFamily="34" charset="0"/>
              </a:rPr>
              <a:t>numerical</a:t>
            </a:r>
            <a:r>
              <a:rPr lang="en-US" altLang="en-US" baseline="0" dirty="0">
                <a:latin typeface="Trebuchet MS" panose="020B0603020202020204" pitchFamily="34" charset="0"/>
              </a:rPr>
              <a:t>.</a:t>
            </a:r>
          </a:p>
          <a:p>
            <a:pPr marL="0" lvl="1" indent="0" algn="just" eaLnBrk="1" hangingPunct="1">
              <a:spcBef>
                <a:spcPts val="0"/>
              </a:spcBef>
              <a:spcAft>
                <a:spcPts val="1200"/>
              </a:spcAft>
            </a:pPr>
            <a:r>
              <a:rPr lang="en-US" altLang="en-US" baseline="0" dirty="0">
                <a:latin typeface="Trebuchet MS" panose="020B0603020202020204" pitchFamily="34" charset="0"/>
              </a:rPr>
              <a:t>Our </a:t>
            </a:r>
            <a:r>
              <a:rPr lang="en-US" altLang="en-US" baseline="0" dirty="0">
                <a:solidFill>
                  <a:schemeClr val="tx1">
                    <a:lumMod val="75000"/>
                    <a:lumOff val="25000"/>
                  </a:schemeClr>
                </a:solidFill>
                <a:latin typeface="Trebuchet MS" panose="020B0603020202020204" pitchFamily="34" charset="0"/>
              </a:rPr>
              <a:t>problem objective </a:t>
            </a:r>
            <a:r>
              <a:rPr lang="en-US" altLang="en-US" baseline="0" dirty="0">
                <a:latin typeface="Trebuchet MS" panose="020B0603020202020204" pitchFamily="34" charset="0"/>
              </a:rPr>
              <a:t>is to compare sales in three cities.</a:t>
            </a:r>
          </a:p>
          <a:p>
            <a:pPr marL="0" lvl="1" indent="0" algn="just" eaLnBrk="1" hangingPunct="1">
              <a:spcBef>
                <a:spcPts val="0"/>
              </a:spcBef>
              <a:spcAft>
                <a:spcPts val="1200"/>
              </a:spcAft>
            </a:pPr>
            <a:r>
              <a:rPr lang="en-US" altLang="en-US" baseline="0" dirty="0">
                <a:latin typeface="Trebuchet MS" panose="020B0603020202020204" pitchFamily="34" charset="0"/>
              </a:rPr>
              <a:t>We </a:t>
            </a:r>
            <a:r>
              <a:rPr lang="en-AU" altLang="en-US" baseline="0" dirty="0">
                <a:latin typeface="Trebuchet MS" panose="020B0603020202020204" pitchFamily="34" charset="0"/>
              </a:rPr>
              <a:t>hypothesise</a:t>
            </a:r>
            <a:r>
              <a:rPr lang="en-US" altLang="en-US" baseline="0" dirty="0">
                <a:latin typeface="Trebuchet MS" panose="020B0603020202020204" pitchFamily="34" charset="0"/>
              </a:rPr>
              <a:t> on the relationships between the three mean weekly sales:</a:t>
            </a:r>
          </a:p>
          <a:p>
            <a:pPr>
              <a:spcBef>
                <a:spcPts val="0"/>
              </a:spcBef>
              <a:spcAft>
                <a:spcPts val="1200"/>
              </a:spcAft>
            </a:pPr>
            <a:r>
              <a:rPr lang="en-US" altLang="en-US" baseline="0" dirty="0">
                <a:latin typeface="Trebuchet MS" panose="020B0603020202020204" pitchFamily="34" charset="0"/>
              </a:rPr>
              <a:t>     	H</a:t>
            </a:r>
            <a:r>
              <a:rPr lang="en-US" altLang="en-US" dirty="0">
                <a:latin typeface="Trebuchet MS" panose="020B0603020202020204" pitchFamily="34" charset="0"/>
              </a:rPr>
              <a:t>0</a:t>
            </a:r>
            <a:r>
              <a:rPr lang="en-US" altLang="en-US" baseline="0" dirty="0">
                <a:latin typeface="Trebuchet MS" panose="020B0603020202020204" pitchFamily="34" charset="0"/>
              </a:rPr>
              <a:t>: µ</a:t>
            </a:r>
            <a:r>
              <a:rPr lang="en-US" altLang="en-US" dirty="0">
                <a:latin typeface="Trebuchet MS" panose="020B0603020202020204" pitchFamily="34" charset="0"/>
              </a:rPr>
              <a:t>1</a:t>
            </a:r>
            <a:r>
              <a:rPr lang="en-US" altLang="en-US" baseline="0" dirty="0">
                <a:latin typeface="Trebuchet MS" panose="020B0603020202020204" pitchFamily="34" charset="0"/>
              </a:rPr>
              <a:t> = µ</a:t>
            </a:r>
            <a:r>
              <a:rPr lang="en-US" altLang="en-US" dirty="0">
                <a:latin typeface="Trebuchet MS" panose="020B0603020202020204" pitchFamily="34" charset="0"/>
              </a:rPr>
              <a:t>2</a:t>
            </a:r>
            <a:r>
              <a:rPr lang="en-US" altLang="en-US" baseline="0" dirty="0">
                <a:latin typeface="Trebuchet MS" panose="020B0603020202020204" pitchFamily="34" charset="0"/>
              </a:rPr>
              <a:t>= µ</a:t>
            </a:r>
            <a:r>
              <a:rPr lang="en-US" altLang="en-US" dirty="0">
                <a:latin typeface="Trebuchet MS" panose="020B0603020202020204" pitchFamily="34" charset="0"/>
              </a:rPr>
              <a:t>3</a:t>
            </a:r>
          </a:p>
          <a:p>
            <a:pPr>
              <a:spcBef>
                <a:spcPts val="0"/>
              </a:spcBef>
              <a:spcAft>
                <a:spcPts val="1800"/>
              </a:spcAft>
            </a:pPr>
            <a:r>
              <a:rPr lang="en-US" altLang="en-US" baseline="0" dirty="0">
                <a:latin typeface="Trebuchet MS" panose="020B0603020202020204" pitchFamily="34" charset="0"/>
              </a:rPr>
              <a:t>	H</a:t>
            </a:r>
            <a:r>
              <a:rPr lang="en-US" altLang="en-US" dirty="0">
                <a:latin typeface="Trebuchet MS" panose="020B0603020202020204" pitchFamily="34" charset="0"/>
              </a:rPr>
              <a:t>A</a:t>
            </a:r>
            <a:r>
              <a:rPr lang="en-US" altLang="en-US" baseline="0" dirty="0">
                <a:latin typeface="Trebuchet MS" panose="020B0603020202020204" pitchFamily="34" charset="0"/>
              </a:rPr>
              <a:t>: At least two means differ.</a:t>
            </a:r>
          </a:p>
          <a:p>
            <a:pPr algn="just">
              <a:spcBef>
                <a:spcPts val="0"/>
              </a:spcBef>
              <a:spcAft>
                <a:spcPts val="1200"/>
              </a:spcAft>
            </a:pPr>
            <a:r>
              <a:rPr lang="en-US" altLang="en-US" baseline="0" dirty="0">
                <a:latin typeface="Trebuchet MS" panose="020B0603020202020204" pitchFamily="34" charset="0"/>
              </a:rPr>
              <a:t>To perform the </a:t>
            </a:r>
            <a:r>
              <a:rPr lang="en-US" altLang="en-US" i="1" baseline="0" dirty="0">
                <a:latin typeface="Trebuchet MS" panose="020B0603020202020204" pitchFamily="34" charset="0"/>
              </a:rPr>
              <a:t>analysis of variance </a:t>
            </a:r>
            <a:r>
              <a:rPr lang="en-US" altLang="en-US" baseline="0" dirty="0">
                <a:latin typeface="Trebuchet MS" panose="020B0603020202020204" pitchFamily="34" charset="0"/>
              </a:rPr>
              <a:t>we need to build an </a:t>
            </a:r>
            <a:r>
              <a:rPr lang="en-US" altLang="en-US" i="1" baseline="0" dirty="0">
                <a:solidFill>
                  <a:schemeClr val="tx1">
                    <a:lumMod val="75000"/>
                    <a:lumOff val="25000"/>
                  </a:schemeClr>
                </a:solidFill>
                <a:latin typeface="Trebuchet MS" panose="020B0603020202020204" pitchFamily="34" charset="0"/>
              </a:rPr>
              <a:t>F</a:t>
            </a:r>
            <a:r>
              <a:rPr lang="en-US" altLang="en-US" baseline="0" dirty="0">
                <a:solidFill>
                  <a:schemeClr val="tx1">
                    <a:lumMod val="75000"/>
                    <a:lumOff val="25000"/>
                  </a:schemeClr>
                </a:solidFill>
                <a:latin typeface="Trebuchet MS" panose="020B0603020202020204" pitchFamily="34" charset="0"/>
              </a:rPr>
              <a:t>-statistic</a:t>
            </a:r>
            <a:r>
              <a:rPr lang="en-US" altLang="en-US" baseline="0" dirty="0">
                <a:latin typeface="Trebuchet MS" panose="020B0603020202020204" pitchFamily="34" charset="0"/>
              </a:rPr>
              <a:t>.</a:t>
            </a:r>
          </a:p>
          <a:p>
            <a:pPr marL="342900" indent="-342900">
              <a:buFont typeface="Arial" panose="020B0604020202020204" pitchFamily="34" charset="0"/>
              <a:buChar char="•"/>
            </a:pPr>
            <a:endParaRPr lang="en-US" altLang="en-US" baseline="0" dirty="0">
              <a:latin typeface="Trebuchet MS" panose="020B0603020202020204" pitchFamily="34" charset="0"/>
            </a:endParaRPr>
          </a:p>
          <a:p>
            <a:pPr marL="342900" indent="-342900">
              <a:buFont typeface="Arial" panose="020B0604020202020204" pitchFamily="34" charset="0"/>
              <a:buChar char="•"/>
            </a:pPr>
            <a:endParaRPr lang="en-US" altLang="en-US" baseline="0" dirty="0">
              <a:latin typeface="Trebuchet MS" panose="020B0603020202020204" pitchFamily="34" charset="0"/>
            </a:endParaRPr>
          </a:p>
          <a:p>
            <a:pPr marL="342900" indent="-342900">
              <a:buFont typeface="Arial" panose="020B0604020202020204" pitchFamily="34" charset="0"/>
              <a:buChar char="•"/>
            </a:pPr>
            <a:endParaRPr lang="en-US" altLang="en-US" baseline="0" dirty="0">
              <a:latin typeface="Trebuchet MS" panose="020B0603020202020204" pitchFamily="34" charset="0"/>
            </a:endParaRPr>
          </a:p>
          <a:p>
            <a:pPr lvl="1" eaLnBrk="1" hangingPunct="1">
              <a:spcBef>
                <a:spcPct val="20000"/>
              </a:spcBef>
              <a:buFont typeface="Arial" panose="020B0604020202020204" pitchFamily="34" charset="0"/>
              <a:buChar char="•"/>
            </a:pPr>
            <a:endParaRPr lang="en-US" altLang="en-US" baseline="0" dirty="0">
              <a:latin typeface="Trebuchet MS" panose="020B0603020202020204" pitchFamily="34" charset="0"/>
            </a:endParaRPr>
          </a:p>
        </p:txBody>
      </p:sp>
      <p:sp>
        <p:nvSpPr>
          <p:cNvPr id="6"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49573"/>
                                        </p:tgtEl>
                                        <p:attrNameLst>
                                          <p:attrName>style.visibility</p:attrName>
                                        </p:attrNameLst>
                                      </p:cBhvr>
                                      <p:to>
                                        <p:strVal val="visible"/>
                                      </p:to>
                                    </p:set>
                                    <p:anim calcmode="lin" valueType="num">
                                      <p:cBhvr additive="base">
                                        <p:cTn id="7" dur="500" fill="hold"/>
                                        <p:tgtEl>
                                          <p:spTgt spid="749573"/>
                                        </p:tgtEl>
                                        <p:attrNameLst>
                                          <p:attrName>ppt_x</p:attrName>
                                        </p:attrNameLst>
                                      </p:cBhvr>
                                      <p:tavLst>
                                        <p:tav tm="0">
                                          <p:val>
                                            <p:strVal val="1+#ppt_w/2"/>
                                          </p:val>
                                        </p:tav>
                                        <p:tav tm="100000">
                                          <p:val>
                                            <p:strVal val="#ppt_x"/>
                                          </p:val>
                                        </p:tav>
                                      </p:tavLst>
                                    </p:anim>
                                    <p:anim calcmode="lin" valueType="num">
                                      <p:cBhvr additive="base">
                                        <p:cTn id="8" dur="500" fill="hold"/>
                                        <p:tgtEl>
                                          <p:spTgt spid="749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3"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395288" y="1196975"/>
            <a:ext cx="8497887" cy="4114800"/>
          </a:xfrm>
        </p:spPr>
        <p:txBody>
          <a:bodyPr/>
          <a:lstStyle/>
          <a:p>
            <a:pPr marL="0" indent="0" algn="just">
              <a:buNone/>
            </a:pPr>
            <a:r>
              <a:rPr lang="en-AU" sz="2400" b="1" dirty="0">
                <a:solidFill>
                  <a:schemeClr val="tx2"/>
                </a:solidFill>
                <a:latin typeface="Trebuchet MS" panose="020B0603020202020204" pitchFamily="34" charset="0"/>
              </a:rPr>
              <a:t>Test for differences in number of jobs between education levels …</a:t>
            </a:r>
          </a:p>
          <a:p>
            <a:pPr marL="0" indent="0" algn="just">
              <a:buNone/>
            </a:pPr>
            <a:endParaRPr lang="en-AU" sz="2400" i="1" dirty="0">
              <a:latin typeface="Trebuchet MS" panose="020B0603020202020204" pitchFamily="34" charset="0"/>
            </a:endParaRPr>
          </a:p>
          <a:p>
            <a:pPr marL="0" indent="0" algn="just">
              <a:buNone/>
            </a:pPr>
            <a:r>
              <a:rPr lang="en-AU" sz="2400" i="1" dirty="0">
                <a:solidFill>
                  <a:schemeClr val="tx1">
                    <a:lumMod val="75000"/>
                    <a:lumOff val="25000"/>
                  </a:schemeClr>
                </a:solidFill>
                <a:latin typeface="Trebuchet MS" panose="020B0603020202020204" pitchFamily="34" charset="0"/>
              </a:rPr>
              <a:t>Conclusion</a:t>
            </a:r>
            <a:r>
              <a:rPr lang="en-AU" sz="2400" dirty="0">
                <a:latin typeface="Trebuchet MS" panose="020B0603020202020204" pitchFamily="34" charset="0"/>
              </a:rPr>
              <a:t>: </a:t>
            </a:r>
          </a:p>
          <a:p>
            <a:pPr marL="0" indent="0" algn="just">
              <a:buNone/>
            </a:pPr>
            <a:r>
              <a:rPr lang="en-AU" sz="2400" dirty="0">
                <a:latin typeface="Trebuchet MS" panose="020B0603020202020204" pitchFamily="34" charset="0"/>
              </a:rPr>
              <a:t>As </a:t>
            </a:r>
            <a:r>
              <a:rPr lang="en-AU" sz="2400" i="1" dirty="0">
                <a:latin typeface="Trebuchet MS" panose="020B0603020202020204" pitchFamily="34" charset="0"/>
              </a:rPr>
              <a:t>p</a:t>
            </a:r>
            <a:r>
              <a:rPr lang="en-AU" sz="2400" dirty="0">
                <a:latin typeface="Trebuchet MS" panose="020B0603020202020204" pitchFamily="34" charset="0"/>
              </a:rPr>
              <a:t>-value = 0.006 &lt; </a:t>
            </a:r>
            <a:r>
              <a:rPr lang="en-AU" sz="2400" dirty="0">
                <a:latin typeface="Trebuchet MS" panose="020B0603020202020204" pitchFamily="34" charset="0"/>
                <a:sym typeface="Symbol"/>
              </a:rPr>
              <a:t> = 0.05, </a:t>
            </a:r>
            <a:r>
              <a:rPr lang="en-AU" sz="2400" dirty="0">
                <a:latin typeface="Trebuchet MS" panose="020B0603020202020204" pitchFamily="34" charset="0"/>
              </a:rPr>
              <a:t>reject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a:t>
            </a:r>
          </a:p>
          <a:p>
            <a:pPr marL="0" indent="0" algn="just">
              <a:buNone/>
            </a:pPr>
            <a:endParaRPr lang="en-AU" sz="2400" dirty="0">
              <a:latin typeface="Trebuchet MS" panose="020B0603020202020204" pitchFamily="34" charset="0"/>
            </a:endParaRPr>
          </a:p>
          <a:p>
            <a:pPr marL="0" indent="0" algn="just">
              <a:buNone/>
            </a:pPr>
            <a:r>
              <a:rPr lang="en-AU" sz="2400" dirty="0">
                <a:solidFill>
                  <a:schemeClr val="tx1">
                    <a:lumMod val="75000"/>
                    <a:lumOff val="25000"/>
                  </a:schemeClr>
                </a:solidFill>
                <a:latin typeface="Trebuchet MS" panose="020B0603020202020204" pitchFamily="34" charset="0"/>
              </a:rPr>
              <a:t>There is sufficient evidence at the 5% significance level to infer that differences in the number of jobs exist between educational levels.</a:t>
            </a:r>
            <a:endParaRPr lang="en-US" altLang="en-US" sz="2400" dirty="0">
              <a:solidFill>
                <a:schemeClr val="tx1">
                  <a:lumMod val="75000"/>
                  <a:lumOff val="25000"/>
                </a:schemeClr>
              </a:solidFill>
              <a:latin typeface="Trebuchet MS" panose="020B0603020202020204" pitchFamily="34" charset="0"/>
            </a:endParaRPr>
          </a:p>
        </p:txBody>
      </p:sp>
      <p:sp>
        <p:nvSpPr>
          <p:cNvPr id="6"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130</a:t>
            </a:fld>
            <a:endParaRPr lang="en-AU" altLang="en-US" sz="1400" b="1" baseline="0" dirty="0">
              <a:latin typeface="Trebuchet MS" panose="020B0603020202020204" pitchFamily="34" charset="0"/>
            </a:endParaRPr>
          </a:p>
        </p:txBody>
      </p:sp>
      <p:sp>
        <p:nvSpPr>
          <p:cNvPr id="10445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Complete Solution…</a:t>
            </a:r>
          </a:p>
        </p:txBody>
      </p:sp>
    </p:spTree>
    <p:extLst>
      <p:ext uri="{BB962C8B-B14F-4D97-AF65-F5344CB8AC3E}">
        <p14:creationId xmlns:p14="http://schemas.microsoft.com/office/powerpoint/2010/main" val="7266704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4450" name="Rectangle 3"/>
              <p:cNvSpPr>
                <a:spLocks noGrp="1" noChangeArrowheads="1"/>
              </p:cNvSpPr>
              <p:nvPr>
                <p:ph idx="1"/>
              </p:nvPr>
            </p:nvSpPr>
            <p:spPr>
              <a:xfrm>
                <a:off x="395288" y="1124744"/>
                <a:ext cx="8497887" cy="4114800"/>
              </a:xfrm>
            </p:spPr>
            <p:txBody>
              <a:bodyPr/>
              <a:lstStyle/>
              <a:p>
                <a:pPr marL="0" indent="0" algn="just">
                  <a:spcAft>
                    <a:spcPts val="1200"/>
                  </a:spcAft>
                  <a:buNone/>
                </a:pPr>
                <a:r>
                  <a:rPr lang="en-AU" sz="2400" b="1" dirty="0">
                    <a:solidFill>
                      <a:schemeClr val="tx2"/>
                    </a:solidFill>
                    <a:latin typeface="Trebuchet MS" panose="020B0603020202020204" pitchFamily="34" charset="0"/>
                  </a:rPr>
                  <a:t>Test for interaction between factors A and B</a:t>
                </a:r>
              </a:p>
              <a:p>
                <a:pPr marL="0" indent="0" algn="just">
                  <a:buNone/>
                </a:pPr>
                <a:r>
                  <a:rPr lang="en-AU" sz="2400" i="1" dirty="0">
                    <a:solidFill>
                      <a:schemeClr val="tx1">
                        <a:lumMod val="75000"/>
                        <a:lumOff val="25000"/>
                      </a:schemeClr>
                    </a:solidFill>
                    <a:latin typeface="Trebuchet MS" panose="020B0603020202020204" pitchFamily="34" charset="0"/>
                  </a:rPr>
                  <a:t>Hypotheses:</a:t>
                </a:r>
              </a:p>
              <a:p>
                <a:pPr marL="898525" indent="-539750" algn="just">
                  <a:buNone/>
                </a:pPr>
                <a:r>
                  <a:rPr lang="en-AU" sz="2200" i="1" dirty="0">
                    <a:latin typeface="Trebuchet MS" panose="020B0603020202020204" pitchFamily="34" charset="0"/>
                  </a:rPr>
                  <a:t>H</a:t>
                </a:r>
                <a:r>
                  <a:rPr lang="en-AU" sz="2200" baseline="-25000" dirty="0">
                    <a:latin typeface="Trebuchet MS" panose="020B0603020202020204" pitchFamily="34" charset="0"/>
                  </a:rPr>
                  <a:t>0</a:t>
                </a:r>
                <a:r>
                  <a:rPr lang="en-AU" sz="2200" dirty="0">
                    <a:latin typeface="Trebuchet MS" panose="020B0603020202020204" pitchFamily="34" charset="0"/>
                  </a:rPr>
                  <a:t>:	Factors A and B do not interact to affect the mean number of jobs.</a:t>
                </a:r>
              </a:p>
              <a:p>
                <a:pPr marL="898525" indent="-539750" algn="just">
                  <a:buNone/>
                </a:pPr>
                <a:r>
                  <a:rPr lang="en-AU" sz="2200" i="1" dirty="0">
                    <a:latin typeface="Trebuchet MS" panose="020B0603020202020204" pitchFamily="34" charset="0"/>
                  </a:rPr>
                  <a:t>H</a:t>
                </a:r>
                <a:r>
                  <a:rPr lang="en-AU" sz="2200" baseline="-25000" dirty="0">
                    <a:latin typeface="Trebuchet MS" panose="020B0603020202020204" pitchFamily="34" charset="0"/>
                  </a:rPr>
                  <a:t>A</a:t>
                </a:r>
                <a:r>
                  <a:rPr lang="en-AU" sz="2200" dirty="0">
                    <a:latin typeface="Trebuchet MS" panose="020B0603020202020204" pitchFamily="34" charset="0"/>
                  </a:rPr>
                  <a:t>:	Factors A and B do interact to affect the mean number of jobs.</a:t>
                </a:r>
              </a:p>
              <a:p>
                <a:pPr marL="0" indent="0">
                  <a:buNone/>
                </a:pPr>
                <a:r>
                  <a:rPr lang="en-AU" sz="2400" i="1" dirty="0">
                    <a:solidFill>
                      <a:schemeClr val="tx1">
                        <a:lumMod val="75000"/>
                        <a:lumOff val="25000"/>
                      </a:schemeClr>
                    </a:solidFill>
                    <a:latin typeface="Trebuchet MS" panose="020B0603020202020204" pitchFamily="34" charset="0"/>
                  </a:rPr>
                  <a:t>Test statistic</a:t>
                </a:r>
                <a:r>
                  <a:rPr lang="en-AU" sz="2400" dirty="0">
                    <a:latin typeface="Trebuchet MS" panose="020B0603020202020204" pitchFamily="34" charset="0"/>
                  </a:rPr>
                  <a:t>: </a:t>
                </a:r>
                <a:r>
                  <a:rPr lang="en-AU" sz="2400" i="1" dirty="0">
                    <a:latin typeface="Trebuchet MS" panose="020B0603020202020204" pitchFamily="34" charset="0"/>
                  </a:rPr>
                  <a:t>F </a:t>
                </a:r>
                <a:r>
                  <a:rPr lang="en-AU" sz="2400" dirty="0">
                    <a:latin typeface="Trebuchet MS" panose="020B0603020202020204" pitchFamily="34" charset="0"/>
                  </a:rPr>
                  <a:t>= </a:t>
                </a:r>
                <a14:m>
                  <m:oMath xmlns:m="http://schemas.openxmlformats.org/officeDocument/2006/math">
                    <m:f>
                      <m:fPr>
                        <m:ctrlPr>
                          <a:rPr lang="en-AU" sz="2400" i="1">
                            <a:latin typeface="Cambria Math" panose="02040503050406030204" pitchFamily="18" charset="0"/>
                          </a:rPr>
                        </m:ctrlPr>
                      </m:fPr>
                      <m:num>
                        <m:r>
                          <a:rPr lang="en-AU" sz="2400" i="1">
                            <a:latin typeface="Cambria Math"/>
                          </a:rPr>
                          <m:t>𝑀𝑆</m:t>
                        </m:r>
                        <m:r>
                          <a:rPr lang="en-AU" sz="2400" i="1">
                            <a:latin typeface="Cambria Math"/>
                          </a:rPr>
                          <m:t>(</m:t>
                        </m:r>
                        <m:r>
                          <a:rPr lang="en-AU" sz="2400" b="0" i="1" smtClean="0">
                            <a:latin typeface="Cambria Math"/>
                          </a:rPr>
                          <m:t>𝐴</m:t>
                        </m:r>
                        <m:r>
                          <a:rPr lang="en-AU" sz="2400" i="1">
                            <a:latin typeface="Cambria Math"/>
                          </a:rPr>
                          <m:t>𝐵</m:t>
                        </m:r>
                        <m:r>
                          <a:rPr lang="en-AU" sz="2400" i="1">
                            <a:latin typeface="Cambria Math"/>
                          </a:rPr>
                          <m:t>)</m:t>
                        </m:r>
                      </m:num>
                      <m:den>
                        <m:r>
                          <a:rPr lang="en-AU" sz="2400" i="1">
                            <a:latin typeface="Cambria Math"/>
                          </a:rPr>
                          <m:t>𝑀𝑆𝐸</m:t>
                        </m:r>
                      </m:den>
                    </m:f>
                  </m:oMath>
                </a14:m>
                <a:endParaRPr lang="en-AU" sz="2400" dirty="0">
                  <a:latin typeface="Trebuchet MS" panose="020B0603020202020204" pitchFamily="34" charset="0"/>
                </a:endParaRPr>
              </a:p>
              <a:p>
                <a:pPr marL="0" indent="0" algn="just">
                  <a:buNone/>
                </a:pPr>
                <a:r>
                  <a:rPr lang="en-AU" sz="2400" i="1" dirty="0">
                    <a:solidFill>
                      <a:schemeClr val="tx1">
                        <a:lumMod val="75000"/>
                        <a:lumOff val="25000"/>
                      </a:schemeClr>
                    </a:solidFill>
                    <a:latin typeface="Trebuchet MS" panose="020B0603020202020204" pitchFamily="34" charset="0"/>
                  </a:rPr>
                  <a:t>Value of the test statistic</a:t>
                </a:r>
                <a:r>
                  <a:rPr lang="en-AU" sz="2400" dirty="0">
                    <a:latin typeface="Trebuchet MS" panose="020B0603020202020204" pitchFamily="34" charset="0"/>
                  </a:rPr>
                  <a:t>: From the computer output, we have MS(AB) = 2.08, MSE = 10.09. Thus </a:t>
                </a:r>
                <a:r>
                  <a:rPr lang="en-AU" sz="2400" i="1" dirty="0">
                    <a:latin typeface="Trebuchet MS" panose="020B0603020202020204" pitchFamily="34" charset="0"/>
                  </a:rPr>
                  <a:t>F </a:t>
                </a:r>
                <a:r>
                  <a:rPr lang="en-AU" sz="2400" dirty="0">
                    <a:latin typeface="Trebuchet MS" panose="020B0603020202020204" pitchFamily="34" charset="0"/>
                  </a:rPr>
                  <a:t>= 2.08/10.09 = 0.21. Also, </a:t>
                </a:r>
                <a:r>
                  <a:rPr lang="en-AU" sz="2400" i="1" dirty="0">
                    <a:latin typeface="Trebuchet MS" panose="020B0603020202020204" pitchFamily="34" charset="0"/>
                  </a:rPr>
                  <a:t>p</a:t>
                </a:r>
                <a:r>
                  <a:rPr lang="en-AU" sz="2400" dirty="0">
                    <a:latin typeface="Trebuchet MS" panose="020B0603020202020204" pitchFamily="34" charset="0"/>
                  </a:rPr>
                  <a:t>-value = 0.8915.</a:t>
                </a:r>
                <a:endParaRPr lang="en-US" altLang="en-US" sz="2400" dirty="0">
                  <a:latin typeface="Trebuchet MS" panose="020B0603020202020204" pitchFamily="34" charset="0"/>
                </a:endParaRPr>
              </a:p>
            </p:txBody>
          </p:sp>
        </mc:Choice>
        <mc:Fallback xmlns="">
          <p:sp>
            <p:nvSpPr>
              <p:cNvPr id="104450" name="Rectangle 3"/>
              <p:cNvSpPr>
                <a:spLocks noGrp="1" noRot="1" noChangeAspect="1" noMove="1" noResize="1" noEditPoints="1" noAdjustHandles="1" noChangeArrowheads="1" noChangeShapeType="1" noTextEdit="1"/>
              </p:cNvSpPr>
              <p:nvPr>
                <p:ph idx="1"/>
              </p:nvPr>
            </p:nvSpPr>
            <p:spPr>
              <a:xfrm>
                <a:off x="395288" y="1124744"/>
                <a:ext cx="8497887" cy="4114800"/>
              </a:xfrm>
              <a:blipFill rotWithShape="1">
                <a:blip r:embed="rId3" cstate="print"/>
                <a:stretch>
                  <a:fillRect l="-1148" t="-1185" r="-1076" b="-8741"/>
                </a:stretch>
              </a:blipFill>
            </p:spPr>
            <p:txBody>
              <a:bodyPr/>
              <a:lstStyle/>
              <a:p>
                <a:r>
                  <a:rPr lang="en-AU">
                    <a:noFill/>
                  </a:rPr>
                  <a:t> </a:t>
                </a:r>
              </a:p>
            </p:txBody>
          </p:sp>
        </mc:Fallback>
      </mc:AlternateContent>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131</a:t>
            </a:fld>
            <a:endParaRPr lang="en-AU" altLang="en-US" sz="1400" b="1" baseline="0" dirty="0">
              <a:latin typeface="Trebuchet MS" panose="020B0603020202020204" pitchFamily="34" charset="0"/>
            </a:endParaRPr>
          </a:p>
        </p:txBody>
      </p:sp>
      <p:sp>
        <p:nvSpPr>
          <p:cNvPr id="10445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Complete Solution…</a:t>
            </a:r>
          </a:p>
        </p:txBody>
      </p:sp>
    </p:spTree>
    <p:extLst>
      <p:ext uri="{BB962C8B-B14F-4D97-AF65-F5344CB8AC3E}">
        <p14:creationId xmlns:p14="http://schemas.microsoft.com/office/powerpoint/2010/main" val="13398615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395288" y="1124744"/>
            <a:ext cx="8497887" cy="4114800"/>
          </a:xfrm>
        </p:spPr>
        <p:txBody>
          <a:bodyPr/>
          <a:lstStyle/>
          <a:p>
            <a:pPr marL="0" indent="0" algn="just">
              <a:buNone/>
            </a:pPr>
            <a:r>
              <a:rPr lang="en-AU" sz="2400" b="1" dirty="0">
                <a:solidFill>
                  <a:schemeClr val="tx2"/>
                </a:solidFill>
                <a:latin typeface="Trebuchet MS" panose="020B0603020202020204" pitchFamily="34" charset="0"/>
              </a:rPr>
              <a:t>Test for interaction between factors A and B…</a:t>
            </a:r>
            <a:endParaRPr lang="en-AU" sz="2400" dirty="0">
              <a:solidFill>
                <a:schemeClr val="tx2"/>
              </a:solidFill>
              <a:latin typeface="Trebuchet MS" panose="020B0603020202020204" pitchFamily="34" charset="0"/>
            </a:endParaRPr>
          </a:p>
          <a:p>
            <a:pPr marL="0" indent="0" algn="just">
              <a:buNone/>
            </a:pPr>
            <a:endParaRPr lang="en-AU" sz="2400" i="1" dirty="0">
              <a:latin typeface="Trebuchet MS" panose="020B0603020202020204" pitchFamily="34" charset="0"/>
            </a:endParaRPr>
          </a:p>
          <a:p>
            <a:pPr marL="0" indent="0" algn="just">
              <a:buNone/>
            </a:pPr>
            <a:r>
              <a:rPr lang="en-AU" sz="2400" i="1" dirty="0">
                <a:solidFill>
                  <a:schemeClr val="tx1">
                    <a:lumMod val="75000"/>
                    <a:lumOff val="25000"/>
                  </a:schemeClr>
                </a:solidFill>
                <a:latin typeface="Trebuchet MS" panose="020B0603020202020204" pitchFamily="34" charset="0"/>
              </a:rPr>
              <a:t>Conclusion</a:t>
            </a:r>
            <a:r>
              <a:rPr lang="en-AU" sz="2400" dirty="0">
                <a:latin typeface="Trebuchet MS" panose="020B0603020202020204" pitchFamily="34" charset="0"/>
              </a:rPr>
              <a:t>: </a:t>
            </a:r>
          </a:p>
          <a:p>
            <a:pPr marL="0" indent="0" algn="just">
              <a:buNone/>
            </a:pPr>
            <a:r>
              <a:rPr lang="en-AU" sz="2400" dirty="0">
                <a:latin typeface="Trebuchet MS" panose="020B0603020202020204" pitchFamily="34" charset="0"/>
              </a:rPr>
              <a:t>	As </a:t>
            </a:r>
            <a:r>
              <a:rPr lang="en-AU" sz="2400" i="1" dirty="0">
                <a:latin typeface="Trebuchet MS" panose="020B0603020202020204" pitchFamily="34" charset="0"/>
              </a:rPr>
              <a:t>p</a:t>
            </a:r>
            <a:r>
              <a:rPr lang="en-AU" sz="2400" dirty="0">
                <a:latin typeface="Trebuchet MS" panose="020B0603020202020204" pitchFamily="34" charset="0"/>
              </a:rPr>
              <a:t>-value = 0.8915 &gt; </a:t>
            </a:r>
            <a:r>
              <a:rPr lang="en-AU" sz="2400" dirty="0">
                <a:latin typeface="Trebuchet MS" panose="020B0603020202020204" pitchFamily="34" charset="0"/>
                <a:sym typeface="Symbol"/>
              </a:rPr>
              <a:t> = 0.05, d</a:t>
            </a:r>
            <a:r>
              <a:rPr lang="en-AU" sz="2400" dirty="0">
                <a:latin typeface="Trebuchet MS" panose="020B0603020202020204" pitchFamily="34" charset="0"/>
              </a:rPr>
              <a:t>o not reject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a:t>
            </a:r>
          </a:p>
          <a:p>
            <a:pPr marL="0" indent="0" algn="just">
              <a:buNone/>
            </a:pPr>
            <a:endParaRPr lang="en-AU" sz="2400" dirty="0">
              <a:latin typeface="Trebuchet MS" panose="020B0603020202020204" pitchFamily="34" charset="0"/>
            </a:endParaRPr>
          </a:p>
          <a:p>
            <a:pPr marL="0" indent="0" algn="just">
              <a:buNone/>
            </a:pPr>
            <a:r>
              <a:rPr lang="en-AU" sz="2400" dirty="0">
                <a:solidFill>
                  <a:schemeClr val="tx1">
                    <a:lumMod val="75000"/>
                    <a:lumOff val="25000"/>
                  </a:schemeClr>
                </a:solidFill>
                <a:latin typeface="Trebuchet MS" panose="020B0603020202020204" pitchFamily="34" charset="0"/>
              </a:rPr>
              <a:t>There is not enough evidence to conclude that there is interaction between gender and education.</a:t>
            </a:r>
            <a:endParaRPr lang="en-US" altLang="en-US" sz="2400" dirty="0">
              <a:solidFill>
                <a:schemeClr val="tx1">
                  <a:lumMod val="75000"/>
                  <a:lumOff val="25000"/>
                </a:schemeClr>
              </a:solidFill>
              <a:latin typeface="Trebuchet MS" panose="020B0603020202020204" pitchFamily="34" charset="0"/>
            </a:endParaRP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132</a:t>
            </a:fld>
            <a:endParaRPr lang="en-AU" altLang="en-US" sz="1400" b="1" baseline="0" dirty="0">
              <a:latin typeface="Trebuchet MS" panose="020B0603020202020204" pitchFamily="34" charset="0"/>
            </a:endParaRPr>
          </a:p>
        </p:txBody>
      </p:sp>
      <p:sp>
        <p:nvSpPr>
          <p:cNvPr id="10445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Complete Solution…</a:t>
            </a:r>
          </a:p>
        </p:txBody>
      </p:sp>
    </p:spTree>
    <p:extLst>
      <p:ext uri="{BB962C8B-B14F-4D97-AF65-F5344CB8AC3E}">
        <p14:creationId xmlns:p14="http://schemas.microsoft.com/office/powerpoint/2010/main" val="7770768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323528" y="980728"/>
            <a:ext cx="8497887" cy="4114800"/>
          </a:xfrm>
        </p:spPr>
        <p:txBody>
          <a:bodyPr/>
          <a:lstStyle/>
          <a:p>
            <a:pPr marL="0" indent="0" algn="just">
              <a:spcAft>
                <a:spcPts val="1200"/>
              </a:spcAft>
              <a:buNone/>
            </a:pPr>
            <a:r>
              <a:rPr lang="en-AU" sz="2400" b="1" dirty="0">
                <a:solidFill>
                  <a:schemeClr val="tx2"/>
                </a:solidFill>
                <a:latin typeface="Trebuchet MS" panose="020B0603020202020204" pitchFamily="34" charset="0"/>
              </a:rPr>
              <a:t>Interpreting the results</a:t>
            </a:r>
          </a:p>
          <a:p>
            <a:pPr marL="0" indent="0" algn="just">
              <a:buNone/>
            </a:pPr>
            <a:r>
              <a:rPr lang="en-AU" sz="2000" dirty="0">
                <a:latin typeface="Trebuchet MS" panose="020B0603020202020204" pitchFamily="34" charset="0"/>
              </a:rPr>
              <a:t>Figure 15.5 is a graph of the mean responses for each of the eight treatments. As you can see, there are small (not significant) differences between males and females. There are significant differences between males and females with different educational backgrounds. Finally, there is no interaction.</a:t>
            </a:r>
          </a:p>
        </p:txBody>
      </p:sp>
      <p:sp>
        <p:nvSpPr>
          <p:cNvPr id="6"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133</a:t>
            </a:fld>
            <a:endParaRPr lang="en-AU" altLang="en-US" sz="1400" b="1" baseline="0" dirty="0">
              <a:latin typeface="Trebuchet MS" panose="020B0603020202020204" pitchFamily="34" charset="0"/>
            </a:endParaRPr>
          </a:p>
        </p:txBody>
      </p:sp>
      <p:sp>
        <p:nvSpPr>
          <p:cNvPr id="104451" name="Rectangle 2"/>
          <p:cNvSpPr txBox="1">
            <a:spLocks noChangeArrowheads="1"/>
          </p:cNvSpPr>
          <p:nvPr/>
        </p:nvSpPr>
        <p:spPr bwMode="auto">
          <a:xfrm>
            <a:off x="323850" y="260350"/>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Complete Solution…</a:t>
            </a:r>
          </a:p>
        </p:txBody>
      </p:sp>
      <p:sp>
        <p:nvSpPr>
          <p:cNvPr id="7" name="AutoShape 5"/>
          <p:cNvSpPr>
            <a:spLocks noChangeArrowheads="1"/>
          </p:cNvSpPr>
          <p:nvPr/>
        </p:nvSpPr>
        <p:spPr bwMode="auto">
          <a:xfrm>
            <a:off x="6516216" y="476672"/>
            <a:ext cx="2448272"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INTERPRET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3176971"/>
            <a:ext cx="5112568" cy="2556285"/>
          </a:xfrm>
          <a:prstGeom prst="rect">
            <a:avLst/>
          </a:prstGeom>
        </p:spPr>
      </p:pic>
    </p:spTree>
    <p:extLst>
      <p:ext uri="{BB962C8B-B14F-4D97-AF65-F5344CB8AC3E}">
        <p14:creationId xmlns:p14="http://schemas.microsoft.com/office/powerpoint/2010/main" val="13463442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a:xfrm>
            <a:off x="616024" y="1484784"/>
            <a:ext cx="7772400" cy="4114800"/>
          </a:xfrm>
        </p:spPr>
        <p:txBody>
          <a:bodyPr/>
          <a:lstStyle/>
          <a:p>
            <a:pPr marL="0" indent="0" algn="just">
              <a:lnSpc>
                <a:spcPct val="90000"/>
              </a:lnSpc>
              <a:spcAft>
                <a:spcPts val="1200"/>
              </a:spcAft>
              <a:buNone/>
            </a:pPr>
            <a:r>
              <a:rPr lang="en-US" altLang="en-US" sz="2400" dirty="0">
                <a:solidFill>
                  <a:srgbClr val="CC0000"/>
                </a:solidFill>
                <a:latin typeface="Trebuchet MS" panose="020B0603020202020204" pitchFamily="34" charset="0"/>
              </a:rPr>
              <a:t>There are significant differences between the mean number of jobs held by people with different educational backgrounds. </a:t>
            </a:r>
          </a:p>
          <a:p>
            <a:pPr marL="0" indent="0" algn="just">
              <a:lnSpc>
                <a:spcPct val="90000"/>
              </a:lnSpc>
              <a:spcAft>
                <a:spcPts val="1200"/>
              </a:spcAft>
              <a:buNone/>
            </a:pPr>
            <a:r>
              <a:rPr lang="en-US" altLang="en-US" sz="2400" dirty="0">
                <a:solidFill>
                  <a:schemeClr val="tx1">
                    <a:lumMod val="50000"/>
                    <a:lumOff val="50000"/>
                  </a:schemeClr>
                </a:solidFill>
                <a:latin typeface="Trebuchet MS" panose="020B0603020202020204" pitchFamily="34" charset="0"/>
              </a:rPr>
              <a:t>There is no difference between the mean number of jobs held by men and women.</a:t>
            </a:r>
          </a:p>
          <a:p>
            <a:pPr marL="0" indent="0" algn="just">
              <a:lnSpc>
                <a:spcPct val="90000"/>
              </a:lnSpc>
              <a:spcAft>
                <a:spcPts val="1200"/>
              </a:spcAft>
              <a:buNone/>
            </a:pPr>
            <a:r>
              <a:rPr lang="en-US" altLang="en-US" sz="2400" dirty="0">
                <a:solidFill>
                  <a:srgbClr val="00B050"/>
                </a:solidFill>
                <a:latin typeface="Trebuchet MS" panose="020B0603020202020204" pitchFamily="34" charset="0"/>
              </a:rPr>
              <a:t>Finally, there is no interaction. </a:t>
            </a:r>
          </a:p>
          <a:p>
            <a:pPr algn="just">
              <a:lnSpc>
                <a:spcPct val="90000"/>
              </a:lnSpc>
              <a:buFontTx/>
              <a:buNone/>
            </a:pPr>
            <a:r>
              <a:rPr lang="en-US" altLang="en-US" sz="2400" dirty="0">
                <a:latin typeface="Trebuchet MS" panose="020B0603020202020204" pitchFamily="34" charset="0"/>
              </a:rPr>
              <a:t> </a:t>
            </a:r>
          </a:p>
          <a:p>
            <a:pPr algn="just">
              <a:lnSpc>
                <a:spcPct val="90000"/>
              </a:lnSpc>
              <a:buFontTx/>
              <a:buNone/>
            </a:pPr>
            <a:endParaRPr lang="en-US" altLang="en-US" sz="2400" dirty="0">
              <a:latin typeface="Trebuchet MS" panose="020B0603020202020204" pitchFamily="34" charset="0"/>
            </a:endParaRPr>
          </a:p>
        </p:txBody>
      </p:sp>
      <p:sp>
        <p:nvSpPr>
          <p:cNvPr id="6"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134</a:t>
            </a:fld>
            <a:endParaRPr lang="en-AU" altLang="en-US" sz="1400" b="1" baseline="0" dirty="0">
              <a:latin typeface="Trebuchet MS" panose="020B0603020202020204" pitchFamily="34" charset="0"/>
            </a:endParaRPr>
          </a:p>
        </p:txBody>
      </p:sp>
      <p:sp>
        <p:nvSpPr>
          <p:cNvPr id="108547" name="AutoShape 5"/>
          <p:cNvSpPr>
            <a:spLocks noChangeArrowheads="1"/>
          </p:cNvSpPr>
          <p:nvPr/>
        </p:nvSpPr>
        <p:spPr bwMode="auto">
          <a:xfrm>
            <a:off x="6225480" y="620688"/>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INTERPRET</a:t>
            </a:r>
          </a:p>
        </p:txBody>
      </p:sp>
      <p:sp>
        <p:nvSpPr>
          <p:cNvPr id="108548" name="Rectangle 2"/>
          <p:cNvSpPr txBox="1">
            <a:spLocks noChangeArrowheads="1"/>
          </p:cNvSpPr>
          <p:nvPr/>
        </p:nvSpPr>
        <p:spPr bwMode="auto">
          <a:xfrm>
            <a:off x="472008" y="462756"/>
            <a:ext cx="7772400" cy="661988"/>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dirty="0"/>
              <a:t>Example 4 – Solution…</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idx="1"/>
          </p:nvPr>
        </p:nvSpPr>
        <p:spPr>
          <a:xfrm>
            <a:off x="395288" y="1412875"/>
            <a:ext cx="8281168" cy="4114800"/>
          </a:xfrm>
        </p:spPr>
        <p:txBody>
          <a:bodyPr/>
          <a:lstStyle/>
          <a:p>
            <a:pPr algn="just">
              <a:spcAft>
                <a:spcPts val="1800"/>
              </a:spcAft>
            </a:pPr>
            <a:r>
              <a:rPr lang="en-US" altLang="en-US" sz="2400" dirty="0">
                <a:latin typeface="Trebuchet MS" panose="020B0603020202020204" pitchFamily="34" charset="0"/>
              </a:rPr>
              <a:t>In the two versions of Example 4, we conducted the tests of each factor and then the test for interaction.</a:t>
            </a:r>
          </a:p>
          <a:p>
            <a:pPr algn="just">
              <a:spcAft>
                <a:spcPts val="1800"/>
              </a:spcAft>
            </a:pPr>
            <a:r>
              <a:rPr lang="en-US" altLang="en-US" sz="2400" dirty="0">
                <a:latin typeface="Trebuchet MS" panose="020B0603020202020204" pitchFamily="34" charset="0"/>
              </a:rPr>
              <a:t>However, if there is evidence of interaction, the tests of the factors are irrelevant. </a:t>
            </a:r>
          </a:p>
          <a:p>
            <a:pPr algn="just">
              <a:spcAft>
                <a:spcPts val="1800"/>
              </a:spcAft>
            </a:pPr>
            <a:r>
              <a:rPr lang="en-US" altLang="en-US" sz="2400" dirty="0">
                <a:latin typeface="Trebuchet MS" panose="020B0603020202020204" pitchFamily="34" charset="0"/>
              </a:rPr>
              <a:t>There may or not be differences between the levels of factor A and of the levels of factor B. </a:t>
            </a:r>
          </a:p>
          <a:p>
            <a:pPr algn="just">
              <a:spcAft>
                <a:spcPts val="1800"/>
              </a:spcAft>
            </a:pPr>
            <a:r>
              <a:rPr lang="en-US" altLang="en-US" sz="2400" dirty="0">
                <a:latin typeface="Trebuchet MS" panose="020B0603020202020204" pitchFamily="34" charset="0"/>
              </a:rPr>
              <a:t>Accordingly, we change the order of conducting the F-Tests.</a:t>
            </a:r>
          </a:p>
          <a:p>
            <a:endParaRPr lang="en-US" altLang="en-US" sz="2400" dirty="0">
              <a:latin typeface="Trebuchet MS" panose="020B0603020202020204" pitchFamily="34" charset="0"/>
            </a:endParaRPr>
          </a:p>
        </p:txBody>
      </p:sp>
      <p:sp>
        <p:nvSpPr>
          <p:cNvPr id="5"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135</a:t>
            </a:fld>
            <a:endParaRPr lang="en-AU" altLang="en-US" sz="1400" b="1" baseline="0" dirty="0">
              <a:latin typeface="Trebuchet MS" panose="020B0603020202020204" pitchFamily="34" charset="0"/>
            </a:endParaRPr>
          </a:p>
        </p:txBody>
      </p:sp>
      <p:sp>
        <p:nvSpPr>
          <p:cNvPr id="6" name="Rectangle 2"/>
          <p:cNvSpPr txBox="1">
            <a:spLocks noChangeArrowheads="1"/>
          </p:cNvSpPr>
          <p:nvPr/>
        </p:nvSpPr>
        <p:spPr bwMode="auto">
          <a:xfrm>
            <a:off x="250824" y="333375"/>
            <a:ext cx="8425631" cy="1008063"/>
          </a:xfrm>
          <a:prstGeom prst="rect">
            <a:avLst/>
          </a:prstGeom>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dirty="0"/>
              <a:t>Order of testing in the two-factor analysis of variance</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0" y="1628775"/>
            <a:ext cx="8991600" cy="609600"/>
          </a:xfrm>
        </p:spPr>
        <p:txBody>
          <a:bodyPr/>
          <a:lstStyle/>
          <a:p>
            <a:br>
              <a:rPr lang="en-US" altLang="en-US" sz="3000" b="1">
                <a:solidFill>
                  <a:schemeClr val="tx1"/>
                </a:solidFill>
              </a:rPr>
            </a:br>
            <a:endParaRPr lang="en-US" altLang="en-US" sz="3000"/>
          </a:p>
        </p:txBody>
      </p:sp>
      <p:sp>
        <p:nvSpPr>
          <p:cNvPr id="110595" name="Content Placeholder 2"/>
          <p:cNvSpPr>
            <a:spLocks noGrp="1"/>
          </p:cNvSpPr>
          <p:nvPr>
            <p:ph idx="1"/>
          </p:nvPr>
        </p:nvSpPr>
        <p:spPr>
          <a:xfrm>
            <a:off x="323850" y="1628775"/>
            <a:ext cx="7772400" cy="2592388"/>
          </a:xfrm>
        </p:spPr>
        <p:txBody>
          <a:bodyPr/>
          <a:lstStyle/>
          <a:p>
            <a:pPr algn="just">
              <a:spcAft>
                <a:spcPts val="1800"/>
              </a:spcAft>
            </a:pPr>
            <a:r>
              <a:rPr lang="en-US" altLang="en-US" sz="2400" dirty="0">
                <a:latin typeface="Trebuchet MS" panose="020B0603020202020204" pitchFamily="34" charset="0"/>
              </a:rPr>
              <a:t>Test for interaction first. </a:t>
            </a:r>
          </a:p>
          <a:p>
            <a:pPr algn="just">
              <a:spcAft>
                <a:spcPts val="1800"/>
              </a:spcAft>
            </a:pPr>
            <a:r>
              <a:rPr lang="en-US" altLang="en-US" sz="2400" dirty="0">
                <a:latin typeface="Trebuchet MS" panose="020B0603020202020204" pitchFamily="34" charset="0"/>
              </a:rPr>
              <a:t>If there is enough evidence to infer that there is interaction, do not conduct the other tests.</a:t>
            </a:r>
          </a:p>
          <a:p>
            <a:pPr algn="just">
              <a:spcAft>
                <a:spcPts val="1800"/>
              </a:spcAft>
            </a:pPr>
            <a:r>
              <a:rPr lang="en-US" altLang="en-US" sz="2400" dirty="0">
                <a:latin typeface="Trebuchet MS" panose="020B0603020202020204" pitchFamily="34" charset="0"/>
              </a:rPr>
              <a:t>If there is not enough evidence to conclude that there is interaction proceed to conduct the F-tests for factors A and B.</a:t>
            </a:r>
          </a:p>
          <a:p>
            <a:pPr algn="just">
              <a:buFontTx/>
              <a:buNone/>
            </a:pPr>
            <a:endParaRPr lang="en-US" altLang="en-US" sz="2400" dirty="0">
              <a:latin typeface="Trebuchet MS" panose="020B0603020202020204" pitchFamily="34" charset="0"/>
            </a:endParaRPr>
          </a:p>
        </p:txBody>
      </p:sp>
      <p:sp>
        <p:nvSpPr>
          <p:cNvPr id="6"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136</a:t>
            </a:fld>
            <a:endParaRPr lang="en-AU" altLang="en-US" sz="1400" b="1" baseline="0" dirty="0">
              <a:latin typeface="Trebuchet MS" panose="020B0603020202020204" pitchFamily="34" charset="0"/>
            </a:endParaRPr>
          </a:p>
        </p:txBody>
      </p:sp>
      <p:sp>
        <p:nvSpPr>
          <p:cNvPr id="110596" name="Rectangle 2"/>
          <p:cNvSpPr txBox="1">
            <a:spLocks noChangeArrowheads="1"/>
          </p:cNvSpPr>
          <p:nvPr/>
        </p:nvSpPr>
        <p:spPr bwMode="auto">
          <a:xfrm>
            <a:off x="250824" y="333375"/>
            <a:ext cx="8353623" cy="1008063"/>
          </a:xfrm>
          <a:prstGeom prst="rect">
            <a:avLst/>
          </a:prstGeom>
          <a:extLst/>
        </p:spPr>
        <p:txBody>
          <a:bodyPr vert="horz" lIns="91440" tIns="45720" rIns="91440" bIns="45720" rtlCol="0" anchor="ctr">
            <a:noAutofit/>
          </a:bodyPr>
          <a:lstStyle>
            <a:defPPr>
              <a:defRPr lang="en-AU"/>
            </a:defPPr>
            <a:lvl1pPr defTabSz="457200" eaLnBrk="1" fontAlgn="auto" hangingPunct="1">
              <a:spcAft>
                <a:spcPts val="0"/>
              </a:spcAft>
              <a:defRPr sz="3200" cap="none" baseline="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dirty="0"/>
              <a:t>Order of testing in the two-factor analysis of variance…</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23850" y="333375"/>
            <a:ext cx="7772400" cy="64770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Identifying factors…</a:t>
            </a:r>
          </a:p>
        </p:txBody>
      </p:sp>
      <p:sp>
        <p:nvSpPr>
          <p:cNvPr id="7"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137</a:t>
            </a:fld>
            <a:endParaRPr lang="en-AU" altLang="en-US" sz="1400" b="1" baseline="0" dirty="0">
              <a:latin typeface="Trebuchet MS" panose="020B0603020202020204"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772816"/>
            <a:ext cx="8604448" cy="2494043"/>
          </a:xfrm>
          <a:prstGeom prst="rect">
            <a:avLst/>
          </a:prstGeom>
        </p:spPr>
      </p:pic>
    </p:spTree>
    <p:extLst>
      <p:ext uri="{BB962C8B-B14F-4D97-AF65-F5344CB8AC3E}">
        <p14:creationId xmlns:p14="http://schemas.microsoft.com/office/powerpoint/2010/main" val="15465738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23850" y="333375"/>
            <a:ext cx="7772400" cy="647700"/>
          </a:xfrm>
        </p:spPr>
        <p:txBody>
          <a:bodyPr/>
          <a:lstStyle/>
          <a:p>
            <a:pPr algn="just"/>
            <a:r>
              <a:rPr lang="en-US" altLang="en-US" sz="3200" cap="none" dirty="0">
                <a:solidFill>
                  <a:srgbClr val="EA0088"/>
                </a:solidFill>
                <a:latin typeface="Trebuchet MS" charset="0"/>
                <a:ea typeface="ＭＳ Ｐゴシック" charset="0"/>
                <a:cs typeface="ＭＳ Ｐゴシック" charset="0"/>
              </a:rPr>
              <a:t>Summary</a:t>
            </a:r>
            <a:r>
              <a:rPr lang="en-US" altLang="en-US" sz="3200" dirty="0"/>
              <a:t> </a:t>
            </a:r>
            <a:r>
              <a:rPr lang="en-US" altLang="en-US" sz="3200" cap="none" dirty="0">
                <a:solidFill>
                  <a:srgbClr val="EA0088"/>
                </a:solidFill>
                <a:latin typeface="Trebuchet MS" charset="0"/>
                <a:ea typeface="ＭＳ Ｐゴシック" charset="0"/>
                <a:cs typeface="ＭＳ Ｐゴシック" charset="0"/>
              </a:rPr>
              <a:t>of ANOVA…</a:t>
            </a:r>
          </a:p>
        </p:txBody>
      </p:sp>
      <p:sp>
        <p:nvSpPr>
          <p:cNvPr id="30"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138</a:t>
            </a:fld>
            <a:endParaRPr lang="en-AU" altLang="en-US" sz="1400" b="1" baseline="0" dirty="0">
              <a:latin typeface="Trebuchet MS" panose="020B0603020202020204" pitchFamily="34" charset="0"/>
            </a:endParaRPr>
          </a:p>
        </p:txBody>
      </p:sp>
      <p:grpSp>
        <p:nvGrpSpPr>
          <p:cNvPr id="2" name="Group 1"/>
          <p:cNvGrpSpPr/>
          <p:nvPr/>
        </p:nvGrpSpPr>
        <p:grpSpPr>
          <a:xfrm>
            <a:off x="445126" y="1201936"/>
            <a:ext cx="8661287" cy="4560035"/>
            <a:chOff x="225425" y="1034421"/>
            <a:chExt cx="9387798" cy="5346843"/>
          </a:xfrm>
        </p:grpSpPr>
        <p:pic>
          <p:nvPicPr>
            <p:cNvPr id="112643" name="Picture 4" descr="DAHelp.tiff                                                    00156B33PowerBook HD                   BB7549B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327275"/>
              <a:ext cx="48006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Text Box 5"/>
            <p:cNvSpPr txBox="1">
              <a:spLocks noChangeArrowheads="1"/>
            </p:cNvSpPr>
            <p:nvPr/>
          </p:nvSpPr>
          <p:spPr bwMode="auto">
            <a:xfrm>
              <a:off x="990600" y="1532897"/>
              <a:ext cx="3871417" cy="43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1800" b="1" baseline="0" dirty="0">
                  <a:solidFill>
                    <a:srgbClr val="00B050"/>
                  </a:solidFill>
                  <a:latin typeface="Tahoma" charset="0"/>
                </a:rPr>
                <a:t>One-way analysis of variance</a:t>
              </a:r>
            </a:p>
          </p:txBody>
        </p:sp>
        <p:sp>
          <p:nvSpPr>
            <p:cNvPr id="112645" name="Text Box 6"/>
            <p:cNvSpPr txBox="1">
              <a:spLocks noChangeArrowheads="1"/>
            </p:cNvSpPr>
            <p:nvPr/>
          </p:nvSpPr>
          <p:spPr bwMode="auto">
            <a:xfrm>
              <a:off x="5486400" y="1034421"/>
              <a:ext cx="4126823" cy="43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1800" b="1" baseline="0" dirty="0">
                  <a:solidFill>
                    <a:srgbClr val="C00000"/>
                  </a:solidFill>
                  <a:latin typeface="Tahoma" charset="0"/>
                </a:rPr>
                <a:t>Two-factor analysis of variance</a:t>
              </a:r>
            </a:p>
          </p:txBody>
        </p:sp>
        <p:sp>
          <p:nvSpPr>
            <p:cNvPr id="112646" name="Text Box 7"/>
            <p:cNvSpPr txBox="1">
              <a:spLocks noChangeArrowheads="1"/>
            </p:cNvSpPr>
            <p:nvPr/>
          </p:nvSpPr>
          <p:spPr bwMode="auto">
            <a:xfrm>
              <a:off x="3683838" y="5623412"/>
              <a:ext cx="3899216" cy="75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1800" b="1" baseline="0" dirty="0">
                  <a:solidFill>
                    <a:schemeClr val="tx1">
                      <a:lumMod val="75000"/>
                      <a:lumOff val="25000"/>
                    </a:schemeClr>
                  </a:solidFill>
                  <a:latin typeface="Tahoma" charset="0"/>
                </a:rPr>
                <a:t>Two-way analysis of variance</a:t>
              </a:r>
            </a:p>
            <a:p>
              <a:r>
                <a:rPr lang="en-US" altLang="en-US" sz="1800" b="1" baseline="0" dirty="0">
                  <a:solidFill>
                    <a:schemeClr val="tx1">
                      <a:lumMod val="75000"/>
                      <a:lumOff val="25000"/>
                    </a:schemeClr>
                  </a:solidFill>
                  <a:latin typeface="Tahoma" charset="0"/>
                </a:rPr>
                <a:t>a.k.a. </a:t>
              </a:r>
              <a:r>
                <a:rPr lang="en-US" altLang="en-US" sz="1800" b="1" baseline="0" dirty="0" err="1">
                  <a:solidFill>
                    <a:schemeClr val="tx1">
                      <a:lumMod val="75000"/>
                      <a:lumOff val="25000"/>
                    </a:schemeClr>
                  </a:solidFill>
                  <a:latin typeface="Tahoma" charset="0"/>
                </a:rPr>
                <a:t>randomised</a:t>
              </a:r>
              <a:r>
                <a:rPr lang="en-US" altLang="en-US" sz="1800" b="1" baseline="0" dirty="0">
                  <a:solidFill>
                    <a:schemeClr val="tx1">
                      <a:lumMod val="75000"/>
                      <a:lumOff val="25000"/>
                    </a:schemeClr>
                  </a:solidFill>
                  <a:latin typeface="Tahoma" charset="0"/>
                </a:rPr>
                <a:t> blocks</a:t>
              </a:r>
            </a:p>
          </p:txBody>
        </p:sp>
        <p:sp>
          <p:nvSpPr>
            <p:cNvPr id="112647" name="Rectangle 8"/>
            <p:cNvSpPr>
              <a:spLocks noChangeArrowheads="1"/>
            </p:cNvSpPr>
            <p:nvPr/>
          </p:nvSpPr>
          <p:spPr bwMode="auto">
            <a:xfrm>
              <a:off x="225425" y="1490663"/>
              <a:ext cx="152400" cy="6858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48" name="Rectangle 9"/>
            <p:cNvSpPr>
              <a:spLocks noChangeArrowheads="1"/>
            </p:cNvSpPr>
            <p:nvPr/>
          </p:nvSpPr>
          <p:spPr bwMode="auto">
            <a:xfrm>
              <a:off x="381000" y="1489075"/>
              <a:ext cx="152400" cy="8382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49" name="Rectangle 10"/>
            <p:cNvSpPr>
              <a:spLocks noChangeArrowheads="1"/>
            </p:cNvSpPr>
            <p:nvPr/>
          </p:nvSpPr>
          <p:spPr bwMode="auto">
            <a:xfrm>
              <a:off x="533400" y="1489075"/>
              <a:ext cx="152400" cy="5334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0" name="Rectangle 11"/>
            <p:cNvSpPr>
              <a:spLocks noChangeArrowheads="1"/>
            </p:cNvSpPr>
            <p:nvPr/>
          </p:nvSpPr>
          <p:spPr bwMode="auto">
            <a:xfrm>
              <a:off x="685800" y="1489075"/>
              <a:ext cx="152400" cy="6858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1" name="Freeform 12"/>
            <p:cNvSpPr>
              <a:spLocks/>
            </p:cNvSpPr>
            <p:nvPr/>
          </p:nvSpPr>
          <p:spPr bwMode="auto">
            <a:xfrm>
              <a:off x="1143000" y="1946275"/>
              <a:ext cx="1524000" cy="1219200"/>
            </a:xfrm>
            <a:custGeom>
              <a:avLst/>
              <a:gdLst>
                <a:gd name="T0" fmla="*/ 0 w 960"/>
                <a:gd name="T1" fmla="*/ 0 h 768"/>
                <a:gd name="T2" fmla="*/ 2147483647 w 960"/>
                <a:gd name="T3" fmla="*/ 2147483647 h 768"/>
                <a:gd name="T4" fmla="*/ 2147483647 w 960"/>
                <a:gd name="T5" fmla="*/ 2147483647 h 768"/>
                <a:gd name="T6" fmla="*/ 0 60000 65536"/>
                <a:gd name="T7" fmla="*/ 0 60000 65536"/>
                <a:gd name="T8" fmla="*/ 0 60000 65536"/>
                <a:gd name="T9" fmla="*/ 0 w 960"/>
                <a:gd name="T10" fmla="*/ 0 h 768"/>
                <a:gd name="T11" fmla="*/ 960 w 960"/>
                <a:gd name="T12" fmla="*/ 768 h 768"/>
              </a:gdLst>
              <a:ahLst/>
              <a:cxnLst>
                <a:cxn ang="T6">
                  <a:pos x="T0" y="T1"/>
                </a:cxn>
                <a:cxn ang="T7">
                  <a:pos x="T2" y="T3"/>
                </a:cxn>
                <a:cxn ang="T8">
                  <a:pos x="T4" y="T5"/>
                </a:cxn>
              </a:cxnLst>
              <a:rect l="T9" t="T10" r="T11" b="T12"/>
              <a:pathLst>
                <a:path w="960" h="768">
                  <a:moveTo>
                    <a:pt x="0" y="0"/>
                  </a:moveTo>
                  <a:cubicBezTo>
                    <a:pt x="64" y="104"/>
                    <a:pt x="128" y="208"/>
                    <a:pt x="288" y="336"/>
                  </a:cubicBezTo>
                  <a:cubicBezTo>
                    <a:pt x="448" y="464"/>
                    <a:pt x="704" y="616"/>
                    <a:pt x="960" y="768"/>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12652" name="Rectangle 13"/>
            <p:cNvSpPr>
              <a:spLocks noChangeArrowheads="1"/>
            </p:cNvSpPr>
            <p:nvPr/>
          </p:nvSpPr>
          <p:spPr bwMode="auto">
            <a:xfrm>
              <a:off x="7693025" y="5259388"/>
              <a:ext cx="155575" cy="836612"/>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3" name="Rectangle 14"/>
            <p:cNvSpPr>
              <a:spLocks noChangeArrowheads="1"/>
            </p:cNvSpPr>
            <p:nvPr/>
          </p:nvSpPr>
          <p:spPr bwMode="auto">
            <a:xfrm>
              <a:off x="7848600" y="5257800"/>
              <a:ext cx="152400" cy="8382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4" name="Rectangle 15"/>
            <p:cNvSpPr>
              <a:spLocks noChangeArrowheads="1"/>
            </p:cNvSpPr>
            <p:nvPr/>
          </p:nvSpPr>
          <p:spPr bwMode="auto">
            <a:xfrm>
              <a:off x="8001000" y="5257800"/>
              <a:ext cx="152400" cy="8382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5" name="Rectangle 16"/>
            <p:cNvSpPr>
              <a:spLocks noChangeArrowheads="1"/>
            </p:cNvSpPr>
            <p:nvPr/>
          </p:nvSpPr>
          <p:spPr bwMode="auto">
            <a:xfrm>
              <a:off x="8153400" y="5257800"/>
              <a:ext cx="152400" cy="8382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6" name="Rectangle 17"/>
            <p:cNvSpPr>
              <a:spLocks noChangeArrowheads="1"/>
            </p:cNvSpPr>
            <p:nvPr/>
          </p:nvSpPr>
          <p:spPr bwMode="auto">
            <a:xfrm rot="-5400000">
              <a:off x="7848600" y="5181600"/>
              <a:ext cx="152400" cy="7620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7" name="Rectangle 18"/>
            <p:cNvSpPr>
              <a:spLocks noChangeArrowheads="1"/>
            </p:cNvSpPr>
            <p:nvPr/>
          </p:nvSpPr>
          <p:spPr bwMode="auto">
            <a:xfrm rot="-5400000">
              <a:off x="7848600" y="5334000"/>
              <a:ext cx="152400" cy="7620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8" name="Rectangle 19"/>
            <p:cNvSpPr>
              <a:spLocks noChangeArrowheads="1"/>
            </p:cNvSpPr>
            <p:nvPr/>
          </p:nvSpPr>
          <p:spPr bwMode="auto">
            <a:xfrm rot="-5400000">
              <a:off x="7848600" y="5638800"/>
              <a:ext cx="152400" cy="7620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59" name="Rectangle 20"/>
            <p:cNvSpPr>
              <a:spLocks noChangeArrowheads="1"/>
            </p:cNvSpPr>
            <p:nvPr/>
          </p:nvSpPr>
          <p:spPr bwMode="auto">
            <a:xfrm rot="-5400000">
              <a:off x="7848600" y="5486400"/>
              <a:ext cx="152400" cy="7620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60" name="Rectangle 21"/>
            <p:cNvSpPr>
              <a:spLocks noChangeArrowheads="1"/>
            </p:cNvSpPr>
            <p:nvPr/>
          </p:nvSpPr>
          <p:spPr bwMode="auto">
            <a:xfrm rot="-5400000">
              <a:off x="7848600" y="5029200"/>
              <a:ext cx="152400" cy="7620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61" name="Freeform 22"/>
            <p:cNvSpPr>
              <a:spLocks/>
            </p:cNvSpPr>
            <p:nvPr/>
          </p:nvSpPr>
          <p:spPr bwMode="auto">
            <a:xfrm>
              <a:off x="5410200" y="3581400"/>
              <a:ext cx="2806700" cy="2057400"/>
            </a:xfrm>
            <a:custGeom>
              <a:avLst/>
              <a:gdLst>
                <a:gd name="T0" fmla="*/ 2147483647 w 1768"/>
                <a:gd name="T1" fmla="*/ 2147483647 h 1296"/>
                <a:gd name="T2" fmla="*/ 2147483647 w 1768"/>
                <a:gd name="T3" fmla="*/ 2147483647 h 1296"/>
                <a:gd name="T4" fmla="*/ 0 w 1768"/>
                <a:gd name="T5" fmla="*/ 0 h 1296"/>
                <a:gd name="T6" fmla="*/ 0 60000 65536"/>
                <a:gd name="T7" fmla="*/ 0 60000 65536"/>
                <a:gd name="T8" fmla="*/ 0 60000 65536"/>
                <a:gd name="T9" fmla="*/ 0 w 1768"/>
                <a:gd name="T10" fmla="*/ 0 h 1296"/>
                <a:gd name="T11" fmla="*/ 1768 w 1768"/>
                <a:gd name="T12" fmla="*/ 1296 h 1296"/>
              </a:gdLst>
              <a:ahLst/>
              <a:cxnLst>
                <a:cxn ang="T6">
                  <a:pos x="T0" y="T1"/>
                </a:cxn>
                <a:cxn ang="T7">
                  <a:pos x="T2" y="T3"/>
                </a:cxn>
                <a:cxn ang="T8">
                  <a:pos x="T4" y="T5"/>
                </a:cxn>
              </a:cxnLst>
              <a:rect l="T9" t="T10" r="T11" b="T12"/>
              <a:pathLst>
                <a:path w="1768" h="1296">
                  <a:moveTo>
                    <a:pt x="1104" y="1296"/>
                  </a:moveTo>
                  <a:cubicBezTo>
                    <a:pt x="1436" y="972"/>
                    <a:pt x="1768" y="648"/>
                    <a:pt x="1584" y="432"/>
                  </a:cubicBezTo>
                  <a:cubicBezTo>
                    <a:pt x="1400" y="216"/>
                    <a:pt x="700" y="108"/>
                    <a:pt x="0" y="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12662" name="Rectangle 23"/>
            <p:cNvSpPr>
              <a:spLocks noChangeArrowheads="1"/>
            </p:cNvSpPr>
            <p:nvPr/>
          </p:nvSpPr>
          <p:spPr bwMode="auto">
            <a:xfrm>
              <a:off x="8150225" y="1449388"/>
              <a:ext cx="155575" cy="836612"/>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63" name="Rectangle 24"/>
            <p:cNvSpPr>
              <a:spLocks noChangeArrowheads="1"/>
            </p:cNvSpPr>
            <p:nvPr/>
          </p:nvSpPr>
          <p:spPr bwMode="auto">
            <a:xfrm>
              <a:off x="8305800" y="1447800"/>
              <a:ext cx="152400" cy="8382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64" name="Rectangle 25"/>
            <p:cNvSpPr>
              <a:spLocks noChangeArrowheads="1"/>
            </p:cNvSpPr>
            <p:nvPr/>
          </p:nvSpPr>
          <p:spPr bwMode="auto">
            <a:xfrm>
              <a:off x="8458200" y="1447800"/>
              <a:ext cx="152400" cy="8382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65" name="Rectangle 26"/>
            <p:cNvSpPr>
              <a:spLocks noChangeArrowheads="1"/>
            </p:cNvSpPr>
            <p:nvPr/>
          </p:nvSpPr>
          <p:spPr bwMode="auto">
            <a:xfrm>
              <a:off x="8610600" y="1447800"/>
              <a:ext cx="152400" cy="838200"/>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66" name="Rectangle 27"/>
            <p:cNvSpPr>
              <a:spLocks noChangeArrowheads="1"/>
            </p:cNvSpPr>
            <p:nvPr/>
          </p:nvSpPr>
          <p:spPr bwMode="auto">
            <a:xfrm rot="-5400000">
              <a:off x="8191500" y="1333500"/>
              <a:ext cx="381000" cy="7620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67" name="Rectangle 28"/>
            <p:cNvSpPr>
              <a:spLocks noChangeArrowheads="1"/>
            </p:cNvSpPr>
            <p:nvPr/>
          </p:nvSpPr>
          <p:spPr bwMode="auto">
            <a:xfrm rot="-5400000">
              <a:off x="8191500" y="1714500"/>
              <a:ext cx="381000" cy="7620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668" name="Freeform 29"/>
            <p:cNvSpPr>
              <a:spLocks/>
            </p:cNvSpPr>
            <p:nvPr/>
          </p:nvSpPr>
          <p:spPr bwMode="auto">
            <a:xfrm>
              <a:off x="5181600" y="1447800"/>
              <a:ext cx="1651000" cy="1905000"/>
            </a:xfrm>
            <a:custGeom>
              <a:avLst/>
              <a:gdLst>
                <a:gd name="T0" fmla="*/ 2147483647 w 1040"/>
                <a:gd name="T1" fmla="*/ 0 h 1200"/>
                <a:gd name="T2" fmla="*/ 2147483647 w 1040"/>
                <a:gd name="T3" fmla="*/ 2147483647 h 1200"/>
                <a:gd name="T4" fmla="*/ 0 w 1040"/>
                <a:gd name="T5" fmla="*/ 2147483647 h 1200"/>
                <a:gd name="T6" fmla="*/ 0 60000 65536"/>
                <a:gd name="T7" fmla="*/ 0 60000 65536"/>
                <a:gd name="T8" fmla="*/ 0 60000 65536"/>
                <a:gd name="T9" fmla="*/ 0 w 1040"/>
                <a:gd name="T10" fmla="*/ 0 h 1200"/>
                <a:gd name="T11" fmla="*/ 1040 w 1040"/>
                <a:gd name="T12" fmla="*/ 1200 h 1200"/>
              </a:gdLst>
              <a:ahLst/>
              <a:cxnLst>
                <a:cxn ang="T6">
                  <a:pos x="T0" y="T1"/>
                </a:cxn>
                <a:cxn ang="T7">
                  <a:pos x="T2" y="T3"/>
                </a:cxn>
                <a:cxn ang="T8">
                  <a:pos x="T4" y="T5"/>
                </a:cxn>
              </a:cxnLst>
              <a:rect l="T9" t="T10" r="T11" b="T12"/>
              <a:pathLst>
                <a:path w="1040" h="1200">
                  <a:moveTo>
                    <a:pt x="480" y="0"/>
                  </a:moveTo>
                  <a:cubicBezTo>
                    <a:pt x="760" y="236"/>
                    <a:pt x="1040" y="472"/>
                    <a:pt x="960" y="672"/>
                  </a:cubicBezTo>
                  <a:cubicBezTo>
                    <a:pt x="880" y="872"/>
                    <a:pt x="440" y="1036"/>
                    <a:pt x="0" y="120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0"/>
          </p:nvPr>
        </p:nvSpPr>
        <p:spPr>
          <a:xfrm>
            <a:off x="8244408" y="0"/>
            <a:ext cx="899592"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139</a:t>
            </a:fld>
            <a:endParaRPr lang="en-AU" altLang="en-US" sz="1400" b="1" baseline="0" dirty="0">
              <a:latin typeface="Trebuchet MS" panose="020B0603020202020204" pitchFamily="34" charset="0"/>
            </a:endParaRPr>
          </a:p>
        </p:txBody>
      </p:sp>
      <p:sp>
        <p:nvSpPr>
          <p:cNvPr id="33" name="Rectangle 2"/>
          <p:cNvSpPr>
            <a:spLocks noGrp="1" noChangeArrowheads="1"/>
          </p:cNvSpPr>
          <p:nvPr>
            <p:ph type="title"/>
          </p:nvPr>
        </p:nvSpPr>
        <p:spPr>
          <a:xfrm>
            <a:off x="395536" y="365125"/>
            <a:ext cx="8532812" cy="792163"/>
          </a:xfrm>
        </p:spPr>
        <p:txBody>
          <a:bodyPr/>
          <a:lstStyle/>
          <a:p>
            <a:pPr algn="l" eaLnBrk="1" hangingPunct="1">
              <a:defRPr/>
            </a:pPr>
            <a:r>
              <a:rPr lang="en-AU" altLang="en-US" sz="3200" cap="none" dirty="0">
                <a:solidFill>
                  <a:srgbClr val="EA0088"/>
                </a:solidFill>
                <a:latin typeface="Trebuchet MS" panose="020B0603020202020204" pitchFamily="34" charset="0"/>
              </a:rPr>
              <a:t>Summary of techniques – Comparing two or more populations - ANOVA</a:t>
            </a:r>
            <a:endParaRPr altLang="en-US" sz="3200" cap="none" dirty="0">
              <a:solidFill>
                <a:srgbClr val="EA0088"/>
              </a:solidFill>
              <a:latin typeface="Trebuchet MS" panose="020B0603020202020204"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759" y="1522413"/>
            <a:ext cx="6802365" cy="4169192"/>
          </a:xfrm>
          <a:prstGeom prst="rect">
            <a:avLst/>
          </a:prstGeom>
        </p:spPr>
      </p:pic>
    </p:spTree>
    <p:extLst>
      <p:ext uri="{BB962C8B-B14F-4D97-AF65-F5344CB8AC3E}">
        <p14:creationId xmlns:p14="http://schemas.microsoft.com/office/powerpoint/2010/main" val="369750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title"/>
          </p:nvPr>
        </p:nvSpPr>
        <p:spPr>
          <a:xfrm>
            <a:off x="395288" y="332656"/>
            <a:ext cx="8512175" cy="64928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 – Solution…</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14</a:t>
            </a:fld>
            <a:endParaRPr lang="en-AU" altLang="en-US" sz="1400" b="1" baseline="0" dirty="0">
              <a:latin typeface="Trebuchet MS" panose="020B0603020202020204" pitchFamily="34" charset="0"/>
            </a:endParaRPr>
          </a:p>
        </p:txBody>
      </p:sp>
      <mc:AlternateContent xmlns:mc="http://schemas.openxmlformats.org/markup-compatibility/2006" xmlns:a14="http://schemas.microsoft.com/office/drawing/2010/main">
        <mc:Choice Requires="a14">
          <p:sp>
            <p:nvSpPr>
              <p:cNvPr id="749573" name="Rectangle 5"/>
              <p:cNvSpPr>
                <a:spLocks noChangeArrowheads="1"/>
              </p:cNvSpPr>
              <p:nvPr/>
            </p:nvSpPr>
            <p:spPr bwMode="auto">
              <a:xfrm>
                <a:off x="467544" y="1341438"/>
                <a:ext cx="8388226" cy="4419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361950" indent="-3619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marL="0" lvl="1" indent="0" algn="just" eaLnBrk="1" hangingPunct="1">
                  <a:spcBef>
                    <a:spcPct val="20000"/>
                  </a:spcBef>
                </a:pPr>
                <a:r>
                  <a:rPr lang="en-US" altLang="en-US" baseline="0" dirty="0">
                    <a:latin typeface="Trebuchet MS" panose="020B0603020202020204" pitchFamily="34" charset="0"/>
                  </a:rPr>
                  <a:t>Based on the given data, we calculate the following </a:t>
                </a:r>
                <a:r>
                  <a:rPr lang="en-US" altLang="en-US" baseline="0" dirty="0">
                    <a:solidFill>
                      <a:schemeClr val="accent1"/>
                    </a:solidFill>
                    <a:latin typeface="Trebuchet MS" panose="020B0603020202020204" pitchFamily="34" charset="0"/>
                  </a:rPr>
                  <a:t>summary statistics</a:t>
                </a:r>
                <a:r>
                  <a:rPr lang="en-US" altLang="en-US" baseline="0" dirty="0">
                    <a:latin typeface="Trebuchet MS" panose="020B0603020202020204" pitchFamily="34" charset="0"/>
                  </a:rPr>
                  <a:t>.</a:t>
                </a:r>
              </a:p>
              <a:p>
                <a:pPr marL="0" lvl="1" indent="0" algn="just" eaLnBrk="1" hangingPunct="1">
                  <a:spcBef>
                    <a:spcPct val="20000"/>
                  </a:spcBef>
                </a:pPr>
                <a:endParaRPr lang="en-AU" altLang="en-US" baseline="0" dirty="0">
                  <a:latin typeface="Trebuchet MS" panose="020B0603020202020204" pitchFamily="34" charset="0"/>
                </a:endParaRPr>
              </a:p>
              <a:p>
                <a:pPr marL="0" lvl="1" indent="0" algn="just" eaLnBrk="1" hangingPunct="1">
                  <a:spcBef>
                    <a:spcPct val="20000"/>
                  </a:spcBef>
                </a:pPr>
                <a:r>
                  <a:rPr lang="en-AU" altLang="en-US" baseline="0" dirty="0">
                    <a:latin typeface="Trebuchet MS" panose="020B0603020202020204" pitchFamily="34" charset="0"/>
                  </a:rPr>
                  <a:t>	</a:t>
                </a:r>
                <a:r>
                  <a:rPr lang="en-AU" altLang="en-US" baseline="0" dirty="0">
                    <a:solidFill>
                      <a:srgbClr val="CC0000"/>
                    </a:solidFill>
                    <a:latin typeface="Trebuchet MS" panose="020B0603020202020204" pitchFamily="34" charset="0"/>
                  </a:rPr>
                  <a:t>Sample 1		Sample 2		Sample 3</a:t>
                </a:r>
              </a:p>
              <a:p>
                <a:pPr marL="0" lvl="1" indent="0" algn="just" eaLnBrk="1" hangingPunct="1">
                  <a:spcBef>
                    <a:spcPct val="20000"/>
                  </a:spcBef>
                </a:pPr>
                <a:r>
                  <a:rPr lang="en-AU" altLang="en-US" baseline="0" dirty="0">
                    <a:latin typeface="Trebuchet MS" panose="020B0603020202020204" pitchFamily="34" charset="0"/>
                  </a:rPr>
                  <a:t>	n</a:t>
                </a:r>
                <a:r>
                  <a:rPr lang="en-AU" altLang="en-US" dirty="0">
                    <a:latin typeface="Trebuchet MS" panose="020B0603020202020204" pitchFamily="34" charset="0"/>
                  </a:rPr>
                  <a:t>1</a:t>
                </a:r>
                <a:r>
                  <a:rPr lang="en-AU" altLang="en-US" baseline="0" dirty="0">
                    <a:latin typeface="Trebuchet MS" panose="020B0603020202020204" pitchFamily="34" charset="0"/>
                  </a:rPr>
                  <a:t> = 20		n</a:t>
                </a:r>
                <a:r>
                  <a:rPr lang="en-AU" altLang="en-US" dirty="0">
                    <a:latin typeface="Trebuchet MS" panose="020B0603020202020204" pitchFamily="34" charset="0"/>
                  </a:rPr>
                  <a:t>2</a:t>
                </a:r>
                <a:r>
                  <a:rPr lang="en-AU" altLang="en-US" baseline="0" dirty="0">
                    <a:latin typeface="Trebuchet MS" panose="020B0603020202020204" pitchFamily="34" charset="0"/>
                  </a:rPr>
                  <a:t> = 20		n</a:t>
                </a:r>
                <a:r>
                  <a:rPr lang="en-AU" altLang="en-US" dirty="0">
                    <a:latin typeface="Trebuchet MS" panose="020B0603020202020204" pitchFamily="34" charset="0"/>
                  </a:rPr>
                  <a:t>3</a:t>
                </a:r>
                <a:r>
                  <a:rPr lang="en-AU" altLang="en-US" baseline="0" dirty="0">
                    <a:latin typeface="Trebuchet MS" panose="020B0603020202020204" pitchFamily="34" charset="0"/>
                  </a:rPr>
                  <a:t> = 20</a:t>
                </a:r>
              </a:p>
              <a:p>
                <a:pPr marL="0" lvl="1" indent="0" algn="just" eaLnBrk="1" hangingPunct="1">
                  <a:spcBef>
                    <a:spcPct val="20000"/>
                  </a:spcBef>
                </a:pPr>
                <a:r>
                  <a:rPr lang="en-AU" altLang="en-US" baseline="0" dirty="0">
                    <a:latin typeface="Trebuchet MS" panose="020B0603020202020204" pitchFamily="34" charset="0"/>
                  </a:rPr>
                  <a:t>	</a:t>
                </a:r>
                <a14:m>
                  <m:oMath xmlns:m="http://schemas.openxmlformats.org/officeDocument/2006/math">
                    <m:sSub>
                      <m:sSubPr>
                        <m:ctrlPr>
                          <a:rPr lang="en-AU" altLang="en-US" i="1" baseline="0" smtClean="0">
                            <a:latin typeface="Cambria Math" panose="02040503050406030204" pitchFamily="18" charset="0"/>
                          </a:rPr>
                        </m:ctrlPr>
                      </m:sSubPr>
                      <m:e>
                        <m:acc>
                          <m:accPr>
                            <m:chr m:val="̅"/>
                            <m:ctrlPr>
                              <a:rPr lang="en-AU" altLang="en-US" i="1" baseline="0" smtClean="0">
                                <a:latin typeface="Cambria Math" panose="02040503050406030204" pitchFamily="18" charset="0"/>
                              </a:rPr>
                            </m:ctrlPr>
                          </m:accPr>
                          <m:e>
                            <m:r>
                              <a:rPr lang="en-AU" altLang="en-US" b="0" i="1" baseline="0" smtClean="0">
                                <a:latin typeface="Cambria Math"/>
                              </a:rPr>
                              <m:t>𝑥</m:t>
                            </m:r>
                          </m:e>
                        </m:acc>
                      </m:e>
                      <m:sub>
                        <m:r>
                          <a:rPr lang="en-AU" altLang="en-US" b="0" i="1" baseline="0" smtClean="0">
                            <a:latin typeface="Cambria Math"/>
                          </a:rPr>
                          <m:t>1</m:t>
                        </m:r>
                      </m:sub>
                    </m:sSub>
                  </m:oMath>
                </a14:m>
                <a:r>
                  <a:rPr lang="en-US" altLang="en-US" baseline="0" dirty="0">
                    <a:latin typeface="Trebuchet MS" panose="020B0603020202020204" pitchFamily="34" charset="0"/>
                  </a:rPr>
                  <a:t> = 577.55		</a:t>
                </a:r>
                <a14:m>
                  <m:oMath xmlns:m="http://schemas.openxmlformats.org/officeDocument/2006/math">
                    <m:sSub>
                      <m:sSubPr>
                        <m:ctrlPr>
                          <a:rPr lang="en-AU" altLang="en-US" i="1" baseline="0" smtClean="0">
                            <a:latin typeface="Cambria Math" panose="02040503050406030204" pitchFamily="18" charset="0"/>
                          </a:rPr>
                        </m:ctrlPr>
                      </m:sSubPr>
                      <m:e>
                        <m:acc>
                          <m:accPr>
                            <m:chr m:val="̅"/>
                            <m:ctrlPr>
                              <a:rPr lang="en-AU" altLang="en-US" i="1" baseline="0" smtClean="0">
                                <a:latin typeface="Cambria Math" panose="02040503050406030204" pitchFamily="18" charset="0"/>
                              </a:rPr>
                            </m:ctrlPr>
                          </m:accPr>
                          <m:e>
                            <m:r>
                              <a:rPr lang="en-AU" altLang="en-US" b="0" i="1" baseline="0" smtClean="0">
                                <a:latin typeface="Cambria Math"/>
                              </a:rPr>
                              <m:t>𝑥</m:t>
                            </m:r>
                          </m:e>
                        </m:acc>
                      </m:e>
                      <m:sub>
                        <m:r>
                          <a:rPr lang="en-AU" altLang="en-US" b="0" i="1" baseline="0" smtClean="0">
                            <a:latin typeface="Cambria Math"/>
                          </a:rPr>
                          <m:t>2</m:t>
                        </m:r>
                      </m:sub>
                    </m:sSub>
                  </m:oMath>
                </a14:m>
                <a:r>
                  <a:rPr lang="en-US" altLang="en-US" baseline="0" dirty="0">
                    <a:latin typeface="Trebuchet MS" panose="020B0603020202020204" pitchFamily="34" charset="0"/>
                  </a:rPr>
                  <a:t> = 653		</a:t>
                </a:r>
                <a14:m>
                  <m:oMath xmlns:m="http://schemas.openxmlformats.org/officeDocument/2006/math">
                    <m:sSub>
                      <m:sSubPr>
                        <m:ctrlPr>
                          <a:rPr lang="en-AU" altLang="en-US" i="1" baseline="0" smtClean="0">
                            <a:latin typeface="Cambria Math" panose="02040503050406030204" pitchFamily="18" charset="0"/>
                          </a:rPr>
                        </m:ctrlPr>
                      </m:sSubPr>
                      <m:e>
                        <m:acc>
                          <m:accPr>
                            <m:chr m:val="̅"/>
                            <m:ctrlPr>
                              <a:rPr lang="en-AU" altLang="en-US" i="1" baseline="0" smtClean="0">
                                <a:latin typeface="Cambria Math" panose="02040503050406030204" pitchFamily="18" charset="0"/>
                              </a:rPr>
                            </m:ctrlPr>
                          </m:accPr>
                          <m:e>
                            <m:r>
                              <a:rPr lang="en-AU" altLang="en-US" b="0" i="1" baseline="0" smtClean="0">
                                <a:latin typeface="Cambria Math"/>
                              </a:rPr>
                              <m:t>𝑥</m:t>
                            </m:r>
                          </m:e>
                        </m:acc>
                      </m:e>
                      <m:sub>
                        <m:r>
                          <a:rPr lang="en-AU" altLang="en-US" b="0" i="1" baseline="0" smtClean="0">
                            <a:latin typeface="Cambria Math"/>
                          </a:rPr>
                          <m:t>3</m:t>
                        </m:r>
                      </m:sub>
                    </m:sSub>
                  </m:oMath>
                </a14:m>
                <a:r>
                  <a:rPr lang="en-US" altLang="en-US" baseline="0" dirty="0">
                    <a:latin typeface="Trebuchet MS" panose="020B0603020202020204" pitchFamily="34" charset="0"/>
                  </a:rPr>
                  <a:t> = 608.65</a:t>
                </a:r>
              </a:p>
              <a:p>
                <a:pPr marL="0" lvl="1" indent="0" algn="just" eaLnBrk="1" hangingPunct="1">
                  <a:spcBef>
                    <a:spcPct val="20000"/>
                  </a:spcBef>
                </a:pPr>
                <a:r>
                  <a:rPr lang="en-US" altLang="en-US" baseline="0" dirty="0">
                    <a:latin typeface="Trebuchet MS" panose="020B0603020202020204" pitchFamily="34" charset="0"/>
                  </a:rPr>
                  <a:t>	s</a:t>
                </a:r>
                <a:r>
                  <a:rPr lang="en-US" altLang="en-US" dirty="0">
                    <a:latin typeface="Trebuchet MS" panose="020B0603020202020204" pitchFamily="34" charset="0"/>
                  </a:rPr>
                  <a:t>1</a:t>
                </a:r>
                <a:r>
                  <a:rPr lang="en-US" altLang="en-US" baseline="30000" dirty="0">
                    <a:latin typeface="Trebuchet MS" panose="020B0603020202020204" pitchFamily="34" charset="0"/>
                  </a:rPr>
                  <a:t>2</a:t>
                </a:r>
                <a:r>
                  <a:rPr lang="en-US" altLang="en-US" baseline="0" dirty="0">
                    <a:latin typeface="Trebuchet MS" panose="020B0603020202020204" pitchFamily="34" charset="0"/>
                  </a:rPr>
                  <a:t> = 10774.44	s</a:t>
                </a:r>
                <a:r>
                  <a:rPr lang="en-US" altLang="en-US" dirty="0">
                    <a:latin typeface="Trebuchet MS" panose="020B0603020202020204" pitchFamily="34" charset="0"/>
                  </a:rPr>
                  <a:t>2</a:t>
                </a:r>
                <a:r>
                  <a:rPr lang="en-US" altLang="en-US" baseline="30000" dirty="0">
                    <a:latin typeface="Trebuchet MS" panose="020B0603020202020204" pitchFamily="34" charset="0"/>
                  </a:rPr>
                  <a:t>2</a:t>
                </a:r>
                <a:r>
                  <a:rPr lang="en-US" altLang="en-US" baseline="0" dirty="0">
                    <a:latin typeface="Trebuchet MS" panose="020B0603020202020204" pitchFamily="34" charset="0"/>
                  </a:rPr>
                  <a:t> = 7238.61		s</a:t>
                </a:r>
                <a:r>
                  <a:rPr lang="en-US" altLang="en-US" dirty="0">
                    <a:latin typeface="Trebuchet MS" panose="020B0603020202020204" pitchFamily="34" charset="0"/>
                  </a:rPr>
                  <a:t>3</a:t>
                </a:r>
                <a:r>
                  <a:rPr lang="en-US" altLang="en-US" baseline="30000" dirty="0">
                    <a:latin typeface="Trebuchet MS" panose="020B0603020202020204" pitchFamily="34" charset="0"/>
                  </a:rPr>
                  <a:t>2</a:t>
                </a:r>
                <a:r>
                  <a:rPr lang="en-US" altLang="en-US" baseline="0" dirty="0">
                    <a:latin typeface="Trebuchet MS" panose="020B0603020202020204" pitchFamily="34" charset="0"/>
                  </a:rPr>
                  <a:t> = 8670.24</a:t>
                </a:r>
              </a:p>
              <a:p>
                <a:pPr marL="0" lvl="1" indent="0" algn="just" eaLnBrk="1" hangingPunct="1">
                  <a:spcBef>
                    <a:spcPct val="20000"/>
                  </a:spcBef>
                </a:pPr>
                <a:endParaRPr lang="en-US" altLang="en-US" baseline="0" dirty="0">
                  <a:latin typeface="Trebuchet MS" panose="020B0603020202020204" pitchFamily="34" charset="0"/>
                </a:endParaRPr>
              </a:p>
              <a:p>
                <a:pPr marL="0" lvl="1" indent="0" algn="just" eaLnBrk="1" hangingPunct="1">
                  <a:spcBef>
                    <a:spcPct val="20000"/>
                  </a:spcBef>
                </a:pPr>
                <a:r>
                  <a:rPr lang="en-US" altLang="en-US" baseline="0" dirty="0">
                    <a:latin typeface="Trebuchet MS" panose="020B0603020202020204" pitchFamily="34" charset="0"/>
                  </a:rPr>
                  <a:t>Overall, k = 3, n = 60, </a:t>
                </a:r>
                <a14:m>
                  <m:oMath xmlns:m="http://schemas.openxmlformats.org/officeDocument/2006/math">
                    <m:acc>
                      <m:accPr>
                        <m:chr m:val="̿"/>
                        <m:ctrlPr>
                          <a:rPr lang="en-US" altLang="en-US" i="1" baseline="0" dirty="0" smtClean="0">
                            <a:latin typeface="Cambria Math" panose="02040503050406030204" pitchFamily="18" charset="0"/>
                          </a:rPr>
                        </m:ctrlPr>
                      </m:accPr>
                      <m:e>
                        <m:r>
                          <a:rPr lang="en-AU" altLang="en-US" b="0" i="1" baseline="0" dirty="0" smtClean="0">
                            <a:latin typeface="Cambria Math"/>
                          </a:rPr>
                          <m:t>𝑋</m:t>
                        </m:r>
                      </m:e>
                    </m:acc>
                  </m:oMath>
                </a14:m>
                <a:r>
                  <a:rPr lang="en-US" altLang="en-US" baseline="0" dirty="0">
                    <a:latin typeface="Trebuchet MS" panose="020B0603020202020204" pitchFamily="34" charset="0"/>
                  </a:rPr>
                  <a:t>= 613.07</a:t>
                </a:r>
              </a:p>
              <a:p>
                <a:pPr marL="0" lvl="1" indent="0" algn="just" eaLnBrk="1" hangingPunct="1">
                  <a:spcBef>
                    <a:spcPct val="20000"/>
                  </a:spcBef>
                </a:pPr>
                <a:endParaRPr lang="en-US" altLang="en-US" baseline="0" dirty="0">
                  <a:latin typeface="Trebuchet MS" panose="020B0603020202020204" pitchFamily="34" charset="0"/>
                </a:endParaRPr>
              </a:p>
              <a:p>
                <a:pPr marL="0" lvl="1" indent="0" algn="just" eaLnBrk="1" hangingPunct="1">
                  <a:spcBef>
                    <a:spcPct val="20000"/>
                  </a:spcBef>
                </a:pPr>
                <a:endParaRPr lang="en-US" altLang="en-US" baseline="0" dirty="0">
                  <a:latin typeface="Trebuchet MS" panose="020B0603020202020204" pitchFamily="34" charset="0"/>
                </a:endParaRPr>
              </a:p>
              <a:p>
                <a:pPr marL="0" lvl="1" indent="0" algn="just" eaLnBrk="1" hangingPunct="1">
                  <a:spcBef>
                    <a:spcPct val="20000"/>
                  </a:spcBef>
                </a:pPr>
                <a:endParaRPr lang="en-US" altLang="en-US" baseline="0" dirty="0">
                  <a:latin typeface="Trebuchet MS" panose="020B0603020202020204" pitchFamily="34" charset="0"/>
                </a:endParaRPr>
              </a:p>
              <a:p>
                <a:pPr marL="0" lvl="1" indent="0" algn="just" eaLnBrk="1" hangingPunct="1">
                  <a:spcBef>
                    <a:spcPct val="20000"/>
                  </a:spcBef>
                </a:pPr>
                <a:endParaRPr lang="en-US" altLang="en-US" baseline="0" dirty="0">
                  <a:latin typeface="Trebuchet MS" panose="020B0603020202020204" pitchFamily="34" charset="0"/>
                </a:endParaRPr>
              </a:p>
            </p:txBody>
          </p:sp>
        </mc:Choice>
        <mc:Fallback xmlns="">
          <p:sp>
            <p:nvSpPr>
              <p:cNvPr id="749573" name="Rectangle 5"/>
              <p:cNvSpPr>
                <a:spLocks noRot="1" noChangeAspect="1" noMove="1" noResize="1" noEditPoints="1" noAdjustHandles="1" noChangeArrowheads="1" noChangeShapeType="1" noTextEdit="1"/>
              </p:cNvSpPr>
              <p:nvPr/>
            </p:nvSpPr>
            <p:spPr bwMode="auto">
              <a:xfrm>
                <a:off x="467544" y="1341438"/>
                <a:ext cx="8388226" cy="4419600"/>
              </a:xfrm>
              <a:prstGeom prst="rect">
                <a:avLst/>
              </a:prstGeom>
              <a:blipFill rotWithShape="1">
                <a:blip r:embed="rId3" cstate="print"/>
                <a:stretch>
                  <a:fillRect l="-1163" t="-1103" r="-1090"/>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AU">
                    <a:noFill/>
                  </a:rPr>
                  <a:t> </a:t>
                </a:r>
              </a:p>
            </p:txBody>
          </p:sp>
        </mc:Fallback>
      </mc:AlternateContent>
      <p:sp>
        <p:nvSpPr>
          <p:cNvPr id="6"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extLst>
      <p:ext uri="{BB962C8B-B14F-4D97-AF65-F5344CB8AC3E}">
        <p14:creationId xmlns:p14="http://schemas.microsoft.com/office/powerpoint/2010/main" val="2096542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49573"/>
                                        </p:tgtEl>
                                        <p:attrNameLst>
                                          <p:attrName>style.visibility</p:attrName>
                                        </p:attrNameLst>
                                      </p:cBhvr>
                                      <p:to>
                                        <p:strVal val="visible"/>
                                      </p:to>
                                    </p:set>
                                    <p:anim calcmode="lin" valueType="num">
                                      <p:cBhvr additive="base">
                                        <p:cTn id="7" dur="500" fill="hold"/>
                                        <p:tgtEl>
                                          <p:spTgt spid="749573"/>
                                        </p:tgtEl>
                                        <p:attrNameLst>
                                          <p:attrName>ppt_x</p:attrName>
                                        </p:attrNameLst>
                                      </p:cBhvr>
                                      <p:tavLst>
                                        <p:tav tm="0">
                                          <p:val>
                                            <p:strVal val="1+#ppt_w/2"/>
                                          </p:val>
                                        </p:tav>
                                        <p:tav tm="100000">
                                          <p:val>
                                            <p:strVal val="#ppt_x"/>
                                          </p:val>
                                        </p:tav>
                                      </p:tavLst>
                                    </p:anim>
                                    <p:anim calcmode="lin" valueType="num">
                                      <p:cBhvr additive="base">
                                        <p:cTn id="8" dur="500" fill="hold"/>
                                        <p:tgtEl>
                                          <p:spTgt spid="749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67544" y="371128"/>
            <a:ext cx="7848600" cy="609600"/>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 – Solution…</a:t>
            </a:r>
          </a:p>
        </p:txBody>
      </p:sp>
      <p:sp>
        <p:nvSpPr>
          <p:cNvPr id="45060" name="Rectangle 3"/>
          <p:cNvSpPr>
            <a:spLocks noGrp="1" noChangeArrowheads="1"/>
          </p:cNvSpPr>
          <p:nvPr>
            <p:ph idx="1"/>
          </p:nvPr>
        </p:nvSpPr>
        <p:spPr>
          <a:xfrm>
            <a:off x="467544" y="1196975"/>
            <a:ext cx="8280919" cy="4568825"/>
          </a:xfrm>
        </p:spPr>
        <p:txBody>
          <a:bodyPr/>
          <a:lstStyle/>
          <a:p>
            <a:pPr eaLnBrk="1" hangingPunct="1">
              <a:buFontTx/>
              <a:buNone/>
            </a:pPr>
            <a:r>
              <a:rPr lang="en-US" altLang="en-US" sz="2400" dirty="0">
                <a:latin typeface="Trebuchet MS" panose="020B0603020202020204" pitchFamily="34" charset="0"/>
              </a:rPr>
              <a:t>In the context of Example 1:</a:t>
            </a:r>
          </a:p>
          <a:p>
            <a:pPr marL="358775" indent="-301625" algn="just"/>
            <a:r>
              <a:rPr lang="en-US" altLang="en-US" sz="2400" i="1" dirty="0">
                <a:solidFill>
                  <a:schemeClr val="tx1">
                    <a:lumMod val="75000"/>
                    <a:lumOff val="25000"/>
                  </a:schemeClr>
                </a:solidFill>
                <a:latin typeface="Trebuchet MS" panose="020B0603020202020204" pitchFamily="34" charset="0"/>
              </a:rPr>
              <a:t>Response variable</a:t>
            </a:r>
            <a:r>
              <a:rPr lang="en-US" altLang="en-US" sz="2400" dirty="0">
                <a:solidFill>
                  <a:schemeClr val="tx1">
                    <a:lumMod val="75000"/>
                    <a:lumOff val="25000"/>
                  </a:schemeClr>
                </a:solidFill>
                <a:latin typeface="Trebuchet MS" panose="020B0603020202020204" pitchFamily="34" charset="0"/>
              </a:rPr>
              <a:t> </a:t>
            </a:r>
            <a:r>
              <a:rPr lang="en-US" altLang="en-US" sz="2400" dirty="0">
                <a:latin typeface="Trebuchet MS" panose="020B0603020202020204" pitchFamily="34" charset="0"/>
              </a:rPr>
              <a:t>– weekly sales</a:t>
            </a:r>
          </a:p>
          <a:p>
            <a:pPr marL="358775" indent="-301625" algn="just"/>
            <a:r>
              <a:rPr lang="en-US" altLang="en-US" sz="2400" i="1" dirty="0">
                <a:solidFill>
                  <a:schemeClr val="tx1">
                    <a:lumMod val="75000"/>
                    <a:lumOff val="25000"/>
                  </a:schemeClr>
                </a:solidFill>
                <a:latin typeface="Trebuchet MS" panose="020B0603020202020204" pitchFamily="34" charset="0"/>
              </a:rPr>
              <a:t>Responses</a:t>
            </a:r>
            <a:r>
              <a:rPr lang="en-US" altLang="en-US" sz="2400" b="1" dirty="0">
                <a:latin typeface="Trebuchet MS" panose="020B0603020202020204" pitchFamily="34" charset="0"/>
              </a:rPr>
              <a:t> </a:t>
            </a:r>
            <a:r>
              <a:rPr lang="en-US" altLang="en-US" sz="2400" dirty="0">
                <a:latin typeface="Trebuchet MS" panose="020B0603020202020204" pitchFamily="34" charset="0"/>
              </a:rPr>
              <a:t>– actual sale values</a:t>
            </a:r>
          </a:p>
          <a:p>
            <a:pPr marL="358775" indent="-301625" algn="just"/>
            <a:r>
              <a:rPr lang="en-US" altLang="en-US" sz="2400" i="1" dirty="0">
                <a:solidFill>
                  <a:schemeClr val="tx1">
                    <a:lumMod val="75000"/>
                    <a:lumOff val="25000"/>
                  </a:schemeClr>
                </a:solidFill>
                <a:latin typeface="Trebuchet MS" panose="020B0603020202020204" pitchFamily="34" charset="0"/>
              </a:rPr>
              <a:t>Experimental unit</a:t>
            </a:r>
            <a:r>
              <a:rPr lang="en-US" altLang="en-US" sz="2400" dirty="0">
                <a:solidFill>
                  <a:schemeClr val="tx1">
                    <a:lumMod val="75000"/>
                    <a:lumOff val="25000"/>
                  </a:schemeClr>
                </a:solidFill>
                <a:latin typeface="Trebuchet MS" panose="020B0603020202020204" pitchFamily="34" charset="0"/>
              </a:rPr>
              <a:t> </a:t>
            </a:r>
            <a:r>
              <a:rPr lang="en-US" altLang="en-US" sz="2400" dirty="0">
                <a:latin typeface="Trebuchet MS" panose="020B0603020202020204" pitchFamily="34" charset="0"/>
              </a:rPr>
              <a:t>– weeks in the three cities when we record sales figures.</a:t>
            </a:r>
          </a:p>
          <a:p>
            <a:pPr marL="358775" indent="-301625" algn="just"/>
            <a:r>
              <a:rPr lang="en-US" altLang="en-US" sz="2400" i="1" dirty="0">
                <a:solidFill>
                  <a:schemeClr val="tx1">
                    <a:lumMod val="75000"/>
                    <a:lumOff val="25000"/>
                  </a:schemeClr>
                </a:solidFill>
                <a:latin typeface="Trebuchet MS" panose="020B0603020202020204" pitchFamily="34" charset="0"/>
              </a:rPr>
              <a:t>Factor</a:t>
            </a:r>
            <a:r>
              <a:rPr lang="en-US" altLang="en-US" sz="2400" i="1" dirty="0">
                <a:latin typeface="Trebuchet MS" panose="020B0603020202020204" pitchFamily="34" charset="0"/>
              </a:rPr>
              <a:t> </a:t>
            </a:r>
            <a:r>
              <a:rPr lang="en-US" altLang="en-US" sz="2400" dirty="0">
                <a:latin typeface="Trebuchet MS" panose="020B0603020202020204" pitchFamily="34" charset="0"/>
              </a:rPr>
              <a:t>– the criterion by which we classify the populations (the treatments). In this problems the factor is the marketing strategy.</a:t>
            </a:r>
          </a:p>
          <a:p>
            <a:pPr marL="358775" indent="-301625" algn="just"/>
            <a:r>
              <a:rPr lang="en-US" altLang="en-US" sz="2400" i="1" dirty="0">
                <a:solidFill>
                  <a:schemeClr val="tx1">
                    <a:lumMod val="75000"/>
                    <a:lumOff val="25000"/>
                  </a:schemeClr>
                </a:solidFill>
                <a:latin typeface="Trebuchet MS" panose="020B0603020202020204" pitchFamily="34" charset="0"/>
              </a:rPr>
              <a:t>Factor levels</a:t>
            </a:r>
            <a:r>
              <a:rPr lang="en-US" altLang="en-US" sz="2400" dirty="0">
                <a:solidFill>
                  <a:schemeClr val="tx1">
                    <a:lumMod val="75000"/>
                    <a:lumOff val="25000"/>
                  </a:schemeClr>
                </a:solidFill>
                <a:latin typeface="Trebuchet MS" panose="020B0603020202020204" pitchFamily="34" charset="0"/>
              </a:rPr>
              <a:t> </a:t>
            </a:r>
            <a:r>
              <a:rPr lang="en-US" altLang="en-US" sz="2400" dirty="0">
                <a:latin typeface="Trebuchet MS" panose="020B0603020202020204" pitchFamily="34" charset="0"/>
              </a:rPr>
              <a:t>– the population (treatment) names. In this example, factor levels are the three marketing strategies, namely convenience, quality and price.</a:t>
            </a:r>
            <a:endParaRPr lang="en-US" altLang="en-US" sz="2400" b="1" dirty="0">
              <a:latin typeface="Trebuchet MS" panose="020B0603020202020204" pitchFamily="34" charset="0"/>
            </a:endParaRP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15</a:t>
            </a:fld>
            <a:endParaRPr lang="en-AU" altLang="en-US" sz="1400" b="1" baseline="0" dirty="0">
              <a:latin typeface="Trebuchet MS" panose="020B0603020202020204" pitchFamily="34" charset="0"/>
            </a:endParaRPr>
          </a:p>
        </p:txBody>
      </p:sp>
      <p:sp>
        <p:nvSpPr>
          <p:cNvPr id="6"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0"/>
          <p:cNvSpPr>
            <a:spLocks noGrp="1" noChangeArrowheads="1"/>
          </p:cNvSpPr>
          <p:nvPr>
            <p:ph type="title"/>
          </p:nvPr>
        </p:nvSpPr>
        <p:spPr>
          <a:xfrm>
            <a:off x="539750" y="404664"/>
            <a:ext cx="7772400" cy="588963"/>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The rationale behind the test statistic </a:t>
            </a:r>
            <a:endParaRPr lang="en-AU" altLang="en-US" sz="3200" cap="none" dirty="0">
              <a:solidFill>
                <a:srgbClr val="EA0088"/>
              </a:solidFill>
              <a:latin typeface="Trebuchet MS" charset="0"/>
              <a:ea typeface="ＭＳ Ｐゴシック" charset="0"/>
              <a:cs typeface="ＭＳ Ｐゴシック" charset="0"/>
            </a:endParaRPr>
          </a:p>
        </p:txBody>
      </p:sp>
      <p:sp>
        <p:nvSpPr>
          <p:cNvPr id="46084" name="Rectangle 11"/>
          <p:cNvSpPr>
            <a:spLocks noGrp="1" noChangeArrowheads="1"/>
          </p:cNvSpPr>
          <p:nvPr>
            <p:ph idx="1"/>
          </p:nvPr>
        </p:nvSpPr>
        <p:spPr>
          <a:xfrm>
            <a:off x="611560" y="1772816"/>
            <a:ext cx="7772400" cy="35779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FontTx/>
              <a:buNone/>
            </a:pPr>
            <a:r>
              <a:rPr lang="en-US" altLang="en-US" sz="2400" dirty="0">
                <a:latin typeface="Trebuchet MS" panose="020B0603020202020204" pitchFamily="34" charset="0"/>
              </a:rPr>
              <a:t>Two types of variability are employed when testing for the equality of the population means.</a:t>
            </a:r>
            <a:endParaRPr lang="en-AU" altLang="en-US" sz="2400" dirty="0">
              <a:latin typeface="Trebuchet MS" panose="020B0603020202020204" pitchFamily="34" charset="0"/>
            </a:endParaRP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16</a:t>
            </a:fld>
            <a:endParaRPr lang="en-AU" altLang="en-US" sz="1400" b="1" baseline="0" dirty="0">
              <a:latin typeface="Trebuchet MS" panose="020B0603020202020204" pitchFamily="34" charset="0"/>
            </a:endParaRPr>
          </a:p>
        </p:txBody>
      </p:sp>
      <p:sp>
        <p:nvSpPr>
          <p:cNvPr id="6" name="AutoShape 4"/>
          <p:cNvSpPr>
            <a:spLocks noChangeArrowheads="1"/>
          </p:cNvSpPr>
          <p:nvPr/>
        </p:nvSpPr>
        <p:spPr bwMode="auto">
          <a:xfrm>
            <a:off x="7020272" y="1124744"/>
            <a:ext cx="2018928"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Freeform 2"/>
          <p:cNvSpPr>
            <a:spLocks/>
          </p:cNvSpPr>
          <p:nvPr/>
        </p:nvSpPr>
        <p:spPr bwMode="auto">
          <a:xfrm>
            <a:off x="4633913" y="381000"/>
            <a:ext cx="3803650" cy="5334000"/>
          </a:xfrm>
          <a:custGeom>
            <a:avLst/>
            <a:gdLst>
              <a:gd name="T0" fmla="*/ 0 w 2016"/>
              <a:gd name="T1" fmla="*/ 0 h 1488"/>
              <a:gd name="T2" fmla="*/ 0 w 2016"/>
              <a:gd name="T3" fmla="*/ 2147483647 h 1488"/>
              <a:gd name="T4" fmla="*/ 2147483647 w 2016"/>
              <a:gd name="T5" fmla="*/ 2147483647 h 1488"/>
              <a:gd name="T6" fmla="*/ 2147483647 w 2016"/>
              <a:gd name="T7" fmla="*/ 2147483647 h 1488"/>
              <a:gd name="T8" fmla="*/ 0 60000 65536"/>
              <a:gd name="T9" fmla="*/ 0 60000 65536"/>
              <a:gd name="T10" fmla="*/ 0 60000 65536"/>
              <a:gd name="T11" fmla="*/ 0 60000 65536"/>
              <a:gd name="T12" fmla="*/ 0 w 2016"/>
              <a:gd name="T13" fmla="*/ 0 h 1488"/>
              <a:gd name="T14" fmla="*/ 2016 w 2016"/>
              <a:gd name="T15" fmla="*/ 1488 h 1488"/>
            </a:gdLst>
            <a:ahLst/>
            <a:cxnLst>
              <a:cxn ang="T8">
                <a:pos x="T0" y="T1"/>
              </a:cxn>
              <a:cxn ang="T9">
                <a:pos x="T2" y="T3"/>
              </a:cxn>
              <a:cxn ang="T10">
                <a:pos x="T4" y="T5"/>
              </a:cxn>
              <a:cxn ang="T11">
                <a:pos x="T6" y="T7"/>
              </a:cxn>
            </a:cxnLst>
            <a:rect l="T12" t="T13" r="T14" b="T15"/>
            <a:pathLst>
              <a:path w="2016" h="1488">
                <a:moveTo>
                  <a:pt x="0" y="0"/>
                </a:moveTo>
                <a:lnTo>
                  <a:pt x="0" y="1488"/>
                </a:lnTo>
                <a:lnTo>
                  <a:pt x="1776" y="1488"/>
                </a:lnTo>
                <a:lnTo>
                  <a:pt x="2016" y="1488"/>
                </a:lnTo>
              </a:path>
            </a:pathLst>
          </a:custGeom>
          <a:noFill/>
          <a:ln w="9525">
            <a:solidFill>
              <a:srgbClr val="FF00FF"/>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47108" name="Freeform 3"/>
          <p:cNvSpPr>
            <a:spLocks/>
          </p:cNvSpPr>
          <p:nvPr/>
        </p:nvSpPr>
        <p:spPr bwMode="auto">
          <a:xfrm>
            <a:off x="844550" y="1371600"/>
            <a:ext cx="3200400" cy="4343400"/>
          </a:xfrm>
          <a:custGeom>
            <a:avLst/>
            <a:gdLst>
              <a:gd name="T0" fmla="*/ 0 w 2016"/>
              <a:gd name="T1" fmla="*/ 0 h 1488"/>
              <a:gd name="T2" fmla="*/ 0 w 2016"/>
              <a:gd name="T3" fmla="*/ 2147483647 h 1488"/>
              <a:gd name="T4" fmla="*/ 2147483647 w 2016"/>
              <a:gd name="T5" fmla="*/ 2147483647 h 1488"/>
              <a:gd name="T6" fmla="*/ 2147483647 w 2016"/>
              <a:gd name="T7" fmla="*/ 2147483647 h 1488"/>
              <a:gd name="T8" fmla="*/ 0 60000 65536"/>
              <a:gd name="T9" fmla="*/ 0 60000 65536"/>
              <a:gd name="T10" fmla="*/ 0 60000 65536"/>
              <a:gd name="T11" fmla="*/ 0 60000 65536"/>
              <a:gd name="T12" fmla="*/ 0 w 2016"/>
              <a:gd name="T13" fmla="*/ 0 h 1488"/>
              <a:gd name="T14" fmla="*/ 2016 w 2016"/>
              <a:gd name="T15" fmla="*/ 1488 h 1488"/>
            </a:gdLst>
            <a:ahLst/>
            <a:cxnLst>
              <a:cxn ang="T8">
                <a:pos x="T0" y="T1"/>
              </a:cxn>
              <a:cxn ang="T9">
                <a:pos x="T2" y="T3"/>
              </a:cxn>
              <a:cxn ang="T10">
                <a:pos x="T4" y="T5"/>
              </a:cxn>
              <a:cxn ang="T11">
                <a:pos x="T6" y="T7"/>
              </a:cxn>
            </a:cxnLst>
            <a:rect l="T12" t="T13" r="T14" b="T15"/>
            <a:pathLst>
              <a:path w="2016" h="1488">
                <a:moveTo>
                  <a:pt x="0" y="0"/>
                </a:moveTo>
                <a:lnTo>
                  <a:pt x="0" y="1488"/>
                </a:lnTo>
                <a:lnTo>
                  <a:pt x="1776" y="1488"/>
                </a:lnTo>
                <a:lnTo>
                  <a:pt x="2016" y="1488"/>
                </a:lnTo>
              </a:path>
            </a:pathLst>
          </a:custGeom>
          <a:noFill/>
          <a:ln w="9525">
            <a:solidFill>
              <a:srgbClr val="FF00FF"/>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54692" name="Rectangle 4"/>
          <p:cNvSpPr>
            <a:spLocks noChangeArrowheads="1"/>
          </p:cNvSpPr>
          <p:nvPr/>
        </p:nvSpPr>
        <p:spPr bwMode="auto">
          <a:xfrm>
            <a:off x="1885950" y="2743200"/>
            <a:ext cx="5048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baseline="0" dirty="0">
                <a:latin typeface="Trebuchet MS" panose="020B0603020202020204" pitchFamily="34" charset="0"/>
              </a:rPr>
              <a:t>Graphical demonstration:</a:t>
            </a:r>
          </a:p>
          <a:p>
            <a:r>
              <a:rPr lang="en-US" altLang="en-US" baseline="0" dirty="0">
                <a:latin typeface="Trebuchet MS" panose="020B0603020202020204" pitchFamily="34" charset="0"/>
              </a:rPr>
              <a:t>Employing two types of variability</a:t>
            </a:r>
          </a:p>
        </p:txBody>
      </p:sp>
      <p:sp>
        <p:nvSpPr>
          <p:cNvPr id="6" name="Slide Number Placeholder 3"/>
          <p:cNvSpPr txBox="1">
            <a:spLocks/>
          </p:cNvSpPr>
          <p:nvPr/>
        </p:nvSpPr>
        <p:spPr>
          <a:xfrm>
            <a:off x="8388424" y="0"/>
            <a:ext cx="755576" cy="4046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1pPr>
            <a:lvl2pPr marL="742950" indent="-28575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2pPr>
            <a:lvl3pPr marL="11430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3pPr>
            <a:lvl4pPr marL="16002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4pPr>
            <a:lvl5pPr marL="20574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5pPr>
            <a:lvl6pPr marL="25146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6pPr>
            <a:lvl7pPr marL="29718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7pPr>
            <a:lvl8pPr marL="34290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8pPr>
            <a:lvl9pPr marL="38862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17</a:t>
            </a:fld>
            <a:endParaRPr lang="en-AU" altLang="en-US" sz="1400" b="1" baseline="0"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54692"/>
                                        </p:tgtEl>
                                        <p:attrNameLst>
                                          <p:attrName>style.visibility</p:attrName>
                                        </p:attrNameLst>
                                      </p:cBhvr>
                                      <p:to>
                                        <p:strVal val="visible"/>
                                      </p:to>
                                    </p:set>
                                    <p:anim calcmode="lin" valueType="num">
                                      <p:cBhvr additive="base">
                                        <p:cTn id="7" dur="500" fill="hold"/>
                                        <p:tgtEl>
                                          <p:spTgt spid="754692"/>
                                        </p:tgtEl>
                                        <p:attrNameLst>
                                          <p:attrName>ppt_x</p:attrName>
                                        </p:attrNameLst>
                                      </p:cBhvr>
                                      <p:tavLst>
                                        <p:tav tm="0">
                                          <p:val>
                                            <p:strVal val="#ppt_x"/>
                                          </p:val>
                                        </p:tav>
                                        <p:tav tm="100000">
                                          <p:val>
                                            <p:strVal val="#ppt_x"/>
                                          </p:val>
                                        </p:tav>
                                      </p:tavLst>
                                    </p:anim>
                                    <p:anim calcmode="lin" valueType="num">
                                      <p:cBhvr additive="base">
                                        <p:cTn id="8" dur="500" fill="hold"/>
                                        <p:tgtEl>
                                          <p:spTgt spid="75469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7546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1" name="Group 2"/>
          <p:cNvGrpSpPr>
            <a:grpSpLocks/>
          </p:cNvGrpSpPr>
          <p:nvPr/>
        </p:nvGrpSpPr>
        <p:grpSpPr bwMode="auto">
          <a:xfrm>
            <a:off x="4386585" y="44624"/>
            <a:ext cx="4413250" cy="5867400"/>
            <a:chOff x="2698" y="144"/>
            <a:chExt cx="2780" cy="3696"/>
          </a:xfrm>
        </p:grpSpPr>
        <p:sp>
          <p:nvSpPr>
            <p:cNvPr id="3157" name="Rectangle 3"/>
            <p:cNvSpPr>
              <a:spLocks noChangeArrowheads="1"/>
            </p:cNvSpPr>
            <p:nvPr/>
          </p:nvSpPr>
          <p:spPr bwMode="auto">
            <a:xfrm>
              <a:off x="2723" y="144"/>
              <a:ext cx="2755" cy="3681"/>
            </a:xfrm>
            <a:prstGeom prst="rect">
              <a:avLst/>
            </a:prstGeom>
            <a:solidFill>
              <a:srgbClr val="FFFFC3"/>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endParaRPr lang="en-US" altLang="en-US" baseline="0"/>
            </a:p>
          </p:txBody>
        </p:sp>
        <p:grpSp>
          <p:nvGrpSpPr>
            <p:cNvPr id="3158" name="Group 4"/>
            <p:cNvGrpSpPr>
              <a:grpSpLocks/>
            </p:cNvGrpSpPr>
            <p:nvPr/>
          </p:nvGrpSpPr>
          <p:grpSpPr bwMode="auto">
            <a:xfrm>
              <a:off x="2698" y="144"/>
              <a:ext cx="2679" cy="3696"/>
              <a:chOff x="2698" y="144"/>
              <a:chExt cx="2679" cy="3696"/>
            </a:xfrm>
          </p:grpSpPr>
          <p:grpSp>
            <p:nvGrpSpPr>
              <p:cNvPr id="3160" name="Group 5"/>
              <p:cNvGrpSpPr>
                <a:grpSpLocks/>
              </p:cNvGrpSpPr>
              <p:nvPr/>
            </p:nvGrpSpPr>
            <p:grpSpPr bwMode="auto">
              <a:xfrm>
                <a:off x="2698" y="144"/>
                <a:ext cx="2679" cy="3696"/>
                <a:chOff x="2698" y="144"/>
                <a:chExt cx="2679" cy="3696"/>
              </a:xfrm>
            </p:grpSpPr>
            <p:sp>
              <p:nvSpPr>
                <p:cNvPr id="3162" name="Text Box 6"/>
                <p:cNvSpPr txBox="1">
                  <a:spLocks noChangeArrowheads="1"/>
                </p:cNvSpPr>
                <p:nvPr/>
              </p:nvSpPr>
              <p:spPr bwMode="auto">
                <a:xfrm>
                  <a:off x="2715" y="1209"/>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20</a:t>
                  </a:r>
                  <a:endParaRPr lang="en-US" altLang="en-US" sz="1800" baseline="0"/>
                </a:p>
              </p:txBody>
            </p:sp>
            <p:sp>
              <p:nvSpPr>
                <p:cNvPr id="3163" name="Text Box 7"/>
                <p:cNvSpPr txBox="1">
                  <a:spLocks noChangeArrowheads="1"/>
                </p:cNvSpPr>
                <p:nvPr/>
              </p:nvSpPr>
              <p:spPr bwMode="auto">
                <a:xfrm>
                  <a:off x="2715" y="720"/>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25</a:t>
                  </a:r>
                  <a:endParaRPr lang="en-US" altLang="en-US" sz="1800" baseline="0"/>
                </a:p>
              </p:txBody>
            </p:sp>
            <p:sp>
              <p:nvSpPr>
                <p:cNvPr id="3164" name="Text Box 8"/>
                <p:cNvSpPr txBox="1">
                  <a:spLocks noChangeArrowheads="1"/>
                </p:cNvSpPr>
                <p:nvPr/>
              </p:nvSpPr>
              <p:spPr bwMode="auto">
                <a:xfrm>
                  <a:off x="2715" y="144"/>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30</a:t>
                  </a:r>
                  <a:endParaRPr lang="en-US" altLang="en-US" sz="1800" baseline="0"/>
                </a:p>
              </p:txBody>
            </p:sp>
            <p:sp>
              <p:nvSpPr>
                <p:cNvPr id="3165" name="Text Box 9"/>
                <p:cNvSpPr txBox="1">
                  <a:spLocks noChangeArrowheads="1"/>
                </p:cNvSpPr>
                <p:nvPr/>
              </p:nvSpPr>
              <p:spPr bwMode="auto">
                <a:xfrm>
                  <a:off x="2781" y="3369"/>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1</a:t>
                  </a:r>
                </a:p>
              </p:txBody>
            </p:sp>
            <p:sp>
              <p:nvSpPr>
                <p:cNvPr id="3166" name="Text Box 10"/>
                <p:cNvSpPr txBox="1">
                  <a:spLocks noChangeArrowheads="1"/>
                </p:cNvSpPr>
                <p:nvPr/>
              </p:nvSpPr>
              <p:spPr bwMode="auto">
                <a:xfrm>
                  <a:off x="2771" y="2806"/>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7</a:t>
                  </a:r>
                  <a:endParaRPr lang="en-US" altLang="en-US" sz="1800" baseline="0"/>
                </a:p>
              </p:txBody>
            </p:sp>
            <p:sp>
              <p:nvSpPr>
                <p:cNvPr id="3167" name="Text Box 11"/>
                <p:cNvSpPr txBox="1">
                  <a:spLocks noChangeArrowheads="1"/>
                </p:cNvSpPr>
                <p:nvPr/>
              </p:nvSpPr>
              <p:spPr bwMode="auto">
                <a:xfrm>
                  <a:off x="2847" y="3609"/>
                  <a:ext cx="7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Treatment 1</a:t>
                  </a:r>
                </a:p>
              </p:txBody>
            </p:sp>
            <p:sp>
              <p:nvSpPr>
                <p:cNvPr id="3168" name="Text Box 12"/>
                <p:cNvSpPr txBox="1">
                  <a:spLocks noChangeArrowheads="1"/>
                </p:cNvSpPr>
                <p:nvPr/>
              </p:nvSpPr>
              <p:spPr bwMode="auto">
                <a:xfrm>
                  <a:off x="3807" y="3609"/>
                  <a:ext cx="7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Treatment 2</a:t>
                  </a:r>
                </a:p>
              </p:txBody>
            </p:sp>
            <p:sp>
              <p:nvSpPr>
                <p:cNvPr id="3169" name="Text Box 13"/>
                <p:cNvSpPr txBox="1">
                  <a:spLocks noChangeArrowheads="1"/>
                </p:cNvSpPr>
                <p:nvPr/>
              </p:nvSpPr>
              <p:spPr bwMode="auto">
                <a:xfrm>
                  <a:off x="4623" y="3596"/>
                  <a:ext cx="7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Treatment 3</a:t>
                  </a:r>
                </a:p>
              </p:txBody>
            </p:sp>
            <p:sp>
              <p:nvSpPr>
                <p:cNvPr id="3170" name="Text Box 14"/>
                <p:cNvSpPr txBox="1">
                  <a:spLocks noChangeArrowheads="1"/>
                </p:cNvSpPr>
                <p:nvPr/>
              </p:nvSpPr>
              <p:spPr bwMode="auto">
                <a:xfrm>
                  <a:off x="2698" y="2379"/>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10</a:t>
                  </a:r>
                  <a:endParaRPr lang="en-US" altLang="en-US" sz="1800" baseline="0"/>
                </a:p>
              </p:txBody>
            </p:sp>
            <p:sp>
              <p:nvSpPr>
                <p:cNvPr id="3171" name="Text Box 15"/>
                <p:cNvSpPr txBox="1">
                  <a:spLocks noChangeArrowheads="1"/>
                </p:cNvSpPr>
                <p:nvPr/>
              </p:nvSpPr>
              <p:spPr bwMode="auto">
                <a:xfrm>
                  <a:off x="2715" y="2160"/>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12</a:t>
                  </a:r>
                  <a:endParaRPr lang="en-US" altLang="en-US" sz="1800" baseline="0"/>
                </a:p>
              </p:txBody>
            </p:sp>
            <p:sp>
              <p:nvSpPr>
                <p:cNvPr id="3172" name="Text Box 16"/>
                <p:cNvSpPr txBox="1">
                  <a:spLocks noChangeArrowheads="1"/>
                </p:cNvSpPr>
                <p:nvPr/>
              </p:nvSpPr>
              <p:spPr bwMode="auto">
                <a:xfrm>
                  <a:off x="2715" y="1344"/>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19</a:t>
                  </a:r>
                </a:p>
              </p:txBody>
            </p:sp>
          </p:grpSp>
          <p:sp>
            <p:nvSpPr>
              <p:cNvPr id="3161" name="Text Box 17"/>
              <p:cNvSpPr txBox="1">
                <a:spLocks noChangeArrowheads="1"/>
              </p:cNvSpPr>
              <p:nvPr/>
            </p:nvSpPr>
            <p:spPr bwMode="auto">
              <a:xfrm>
                <a:off x="2781" y="2496"/>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9</a:t>
                </a:r>
              </a:p>
            </p:txBody>
          </p:sp>
        </p:grpSp>
        <p:sp>
          <p:nvSpPr>
            <p:cNvPr id="3159" name="Freeform 18"/>
            <p:cNvSpPr>
              <a:spLocks/>
            </p:cNvSpPr>
            <p:nvPr/>
          </p:nvSpPr>
          <p:spPr bwMode="auto">
            <a:xfrm>
              <a:off x="2919" y="240"/>
              <a:ext cx="2396" cy="3360"/>
            </a:xfrm>
            <a:custGeom>
              <a:avLst/>
              <a:gdLst>
                <a:gd name="T0" fmla="*/ 0 w 2016"/>
                <a:gd name="T1" fmla="*/ 0 h 1488"/>
                <a:gd name="T2" fmla="*/ 0 w 2016"/>
                <a:gd name="T3" fmla="*/ 11579672 h 1488"/>
                <a:gd name="T4" fmla="*/ 11872 w 2016"/>
                <a:gd name="T5" fmla="*/ 11579672 h 1488"/>
                <a:gd name="T6" fmla="*/ 13474 w 2016"/>
                <a:gd name="T7" fmla="*/ 11579672 h 1488"/>
                <a:gd name="T8" fmla="*/ 0 60000 65536"/>
                <a:gd name="T9" fmla="*/ 0 60000 65536"/>
                <a:gd name="T10" fmla="*/ 0 60000 65536"/>
                <a:gd name="T11" fmla="*/ 0 60000 65536"/>
                <a:gd name="T12" fmla="*/ 0 w 2016"/>
                <a:gd name="T13" fmla="*/ 0 h 1488"/>
                <a:gd name="T14" fmla="*/ 2016 w 2016"/>
                <a:gd name="T15" fmla="*/ 1488 h 1488"/>
              </a:gdLst>
              <a:ahLst/>
              <a:cxnLst>
                <a:cxn ang="T8">
                  <a:pos x="T0" y="T1"/>
                </a:cxn>
                <a:cxn ang="T9">
                  <a:pos x="T2" y="T3"/>
                </a:cxn>
                <a:cxn ang="T10">
                  <a:pos x="T4" y="T5"/>
                </a:cxn>
                <a:cxn ang="T11">
                  <a:pos x="T6" y="T7"/>
                </a:cxn>
              </a:cxnLst>
              <a:rect l="T12" t="T13" r="T14" b="T15"/>
              <a:pathLst>
                <a:path w="2016" h="1488">
                  <a:moveTo>
                    <a:pt x="0" y="0"/>
                  </a:moveTo>
                  <a:lnTo>
                    <a:pt x="0" y="1488"/>
                  </a:lnTo>
                  <a:lnTo>
                    <a:pt x="1776" y="1488"/>
                  </a:lnTo>
                  <a:lnTo>
                    <a:pt x="2016" y="1488"/>
                  </a:lnTo>
                </a:path>
              </a:pathLst>
            </a:custGeom>
            <a:noFill/>
            <a:ln w="9525">
              <a:solidFill>
                <a:srgbClr val="FF00FF"/>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sp>
        <p:nvSpPr>
          <p:cNvPr id="755731" name="Rectangle 19"/>
          <p:cNvSpPr>
            <a:spLocks noChangeArrowheads="1"/>
          </p:cNvSpPr>
          <p:nvPr/>
        </p:nvSpPr>
        <p:spPr bwMode="auto">
          <a:xfrm>
            <a:off x="4827910" y="1797224"/>
            <a:ext cx="762000" cy="3700463"/>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55732" name="Rectangle 20"/>
          <p:cNvSpPr>
            <a:spLocks noChangeArrowheads="1"/>
          </p:cNvSpPr>
          <p:nvPr/>
        </p:nvSpPr>
        <p:spPr bwMode="auto">
          <a:xfrm>
            <a:off x="6266185" y="959024"/>
            <a:ext cx="762000" cy="32004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55733" name="Rectangle 21"/>
          <p:cNvSpPr>
            <a:spLocks noChangeArrowheads="1"/>
          </p:cNvSpPr>
          <p:nvPr/>
        </p:nvSpPr>
        <p:spPr bwMode="auto">
          <a:xfrm>
            <a:off x="7667947" y="85899"/>
            <a:ext cx="817563" cy="44196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085" name="Rectangle 22"/>
          <p:cNvSpPr>
            <a:spLocks noChangeArrowheads="1"/>
          </p:cNvSpPr>
          <p:nvPr/>
        </p:nvSpPr>
        <p:spPr bwMode="auto">
          <a:xfrm>
            <a:off x="463872" y="1059037"/>
            <a:ext cx="3886200" cy="4776787"/>
          </a:xfrm>
          <a:prstGeom prst="rect">
            <a:avLst/>
          </a:prstGeom>
          <a:solidFill>
            <a:srgbClr val="FFFFC3"/>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endParaRPr lang="en-US" altLang="en-US" baseline="0"/>
          </a:p>
        </p:txBody>
      </p:sp>
      <p:grpSp>
        <p:nvGrpSpPr>
          <p:cNvPr id="5" name="Group 23"/>
          <p:cNvGrpSpPr>
            <a:grpSpLocks/>
          </p:cNvGrpSpPr>
          <p:nvPr/>
        </p:nvGrpSpPr>
        <p:grpSpPr bwMode="auto">
          <a:xfrm>
            <a:off x="1170310" y="1721024"/>
            <a:ext cx="3124200" cy="2322513"/>
            <a:chOff x="672" y="1200"/>
            <a:chExt cx="1968" cy="1463"/>
          </a:xfrm>
        </p:grpSpPr>
        <p:sp>
          <p:nvSpPr>
            <p:cNvPr id="3154" name="Rectangle 24"/>
            <p:cNvSpPr>
              <a:spLocks noChangeArrowheads="1"/>
            </p:cNvSpPr>
            <p:nvPr/>
          </p:nvSpPr>
          <p:spPr bwMode="auto">
            <a:xfrm>
              <a:off x="2016" y="1200"/>
              <a:ext cx="624" cy="24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55" name="Rectangle 25"/>
            <p:cNvSpPr>
              <a:spLocks noChangeArrowheads="1"/>
            </p:cNvSpPr>
            <p:nvPr/>
          </p:nvSpPr>
          <p:spPr bwMode="auto">
            <a:xfrm>
              <a:off x="1344" y="1779"/>
              <a:ext cx="624" cy="381"/>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56" name="Rectangle 26"/>
            <p:cNvSpPr>
              <a:spLocks noChangeArrowheads="1"/>
            </p:cNvSpPr>
            <p:nvPr/>
          </p:nvSpPr>
          <p:spPr bwMode="auto">
            <a:xfrm>
              <a:off x="672" y="2319"/>
              <a:ext cx="611" cy="344"/>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3087" name="Freeform 27"/>
          <p:cNvSpPr>
            <a:spLocks/>
          </p:cNvSpPr>
          <p:nvPr/>
        </p:nvSpPr>
        <p:spPr bwMode="auto">
          <a:xfrm>
            <a:off x="1063947" y="1187624"/>
            <a:ext cx="3200400" cy="4343400"/>
          </a:xfrm>
          <a:custGeom>
            <a:avLst/>
            <a:gdLst>
              <a:gd name="T0" fmla="*/ 0 w 2016"/>
              <a:gd name="T1" fmla="*/ 0 h 1488"/>
              <a:gd name="T2" fmla="*/ 0 w 2016"/>
              <a:gd name="T3" fmla="*/ 2147483647 h 1488"/>
              <a:gd name="T4" fmla="*/ 2147483647 w 2016"/>
              <a:gd name="T5" fmla="*/ 2147483647 h 1488"/>
              <a:gd name="T6" fmla="*/ 2147483647 w 2016"/>
              <a:gd name="T7" fmla="*/ 2147483647 h 1488"/>
              <a:gd name="T8" fmla="*/ 0 60000 65536"/>
              <a:gd name="T9" fmla="*/ 0 60000 65536"/>
              <a:gd name="T10" fmla="*/ 0 60000 65536"/>
              <a:gd name="T11" fmla="*/ 0 60000 65536"/>
              <a:gd name="T12" fmla="*/ 0 w 2016"/>
              <a:gd name="T13" fmla="*/ 0 h 1488"/>
              <a:gd name="T14" fmla="*/ 2016 w 2016"/>
              <a:gd name="T15" fmla="*/ 1488 h 1488"/>
            </a:gdLst>
            <a:ahLst/>
            <a:cxnLst>
              <a:cxn ang="T8">
                <a:pos x="T0" y="T1"/>
              </a:cxn>
              <a:cxn ang="T9">
                <a:pos x="T2" y="T3"/>
              </a:cxn>
              <a:cxn ang="T10">
                <a:pos x="T4" y="T5"/>
              </a:cxn>
              <a:cxn ang="T11">
                <a:pos x="T6" y="T7"/>
              </a:cxn>
            </a:cxnLst>
            <a:rect l="T12" t="T13" r="T14" b="T15"/>
            <a:pathLst>
              <a:path w="2016" h="1488">
                <a:moveTo>
                  <a:pt x="0" y="0"/>
                </a:moveTo>
                <a:lnTo>
                  <a:pt x="0" y="1488"/>
                </a:lnTo>
                <a:lnTo>
                  <a:pt x="1776" y="1488"/>
                </a:lnTo>
                <a:lnTo>
                  <a:pt x="2016" y="1488"/>
                </a:lnTo>
              </a:path>
            </a:pathLst>
          </a:custGeom>
          <a:noFill/>
          <a:ln w="9525">
            <a:solidFill>
              <a:srgbClr val="FF00FF"/>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55740" name="Text Box 28"/>
          <p:cNvSpPr txBox="1">
            <a:spLocks noChangeArrowheads="1"/>
          </p:cNvSpPr>
          <p:nvPr/>
        </p:nvSpPr>
        <p:spPr bwMode="auto">
          <a:xfrm>
            <a:off x="1035372" y="5545312"/>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Treatment 1</a:t>
            </a:r>
          </a:p>
        </p:txBody>
      </p:sp>
      <p:sp>
        <p:nvSpPr>
          <p:cNvPr id="755741" name="Text Box 29"/>
          <p:cNvSpPr txBox="1">
            <a:spLocks noChangeArrowheads="1"/>
          </p:cNvSpPr>
          <p:nvPr/>
        </p:nvSpPr>
        <p:spPr bwMode="auto">
          <a:xfrm>
            <a:off x="2178372" y="5545312"/>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Treatment 2</a:t>
            </a:r>
          </a:p>
        </p:txBody>
      </p:sp>
      <p:sp>
        <p:nvSpPr>
          <p:cNvPr id="755742" name="Text Box 30"/>
          <p:cNvSpPr txBox="1">
            <a:spLocks noChangeArrowheads="1"/>
          </p:cNvSpPr>
          <p:nvPr/>
        </p:nvSpPr>
        <p:spPr bwMode="auto">
          <a:xfrm>
            <a:off x="3205485" y="5545312"/>
            <a:ext cx="1196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aseline="0">
                <a:latin typeface="Arial Narrow" charset="0"/>
              </a:rPr>
              <a:t>Treatment 3</a:t>
            </a:r>
          </a:p>
        </p:txBody>
      </p:sp>
      <p:sp>
        <p:nvSpPr>
          <p:cNvPr id="3091" name="Text Box 31"/>
          <p:cNvSpPr txBox="1">
            <a:spLocks noChangeArrowheads="1"/>
          </p:cNvSpPr>
          <p:nvPr/>
        </p:nvSpPr>
        <p:spPr bwMode="auto">
          <a:xfrm>
            <a:off x="724222" y="1748012"/>
            <a:ext cx="393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r"/>
            <a:r>
              <a:rPr lang="en-US" altLang="en-US" sz="1800" baseline="0">
                <a:latin typeface="Arial Narrow" charset="0"/>
              </a:rPr>
              <a:t>20</a:t>
            </a:r>
            <a:endParaRPr lang="en-US" altLang="en-US" sz="1800" baseline="0"/>
          </a:p>
        </p:txBody>
      </p:sp>
      <p:sp>
        <p:nvSpPr>
          <p:cNvPr id="3092" name="Text Box 32"/>
          <p:cNvSpPr txBox="1">
            <a:spLocks noChangeArrowheads="1"/>
          </p:cNvSpPr>
          <p:nvPr/>
        </p:nvSpPr>
        <p:spPr bwMode="auto">
          <a:xfrm>
            <a:off x="676597" y="2583037"/>
            <a:ext cx="381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r"/>
            <a:r>
              <a:rPr lang="en-US" altLang="en-US" sz="1700" baseline="0">
                <a:latin typeface="Arial Narrow" charset="0"/>
              </a:rPr>
              <a:t>16</a:t>
            </a:r>
          </a:p>
          <a:p>
            <a:pPr algn="r">
              <a:lnSpc>
                <a:spcPct val="70000"/>
              </a:lnSpc>
            </a:pPr>
            <a:r>
              <a:rPr lang="en-US" altLang="en-US" sz="1700" baseline="0">
                <a:latin typeface="Arial Narrow" charset="0"/>
              </a:rPr>
              <a:t>15</a:t>
            </a:r>
          </a:p>
          <a:p>
            <a:pPr algn="r">
              <a:lnSpc>
                <a:spcPct val="80000"/>
              </a:lnSpc>
            </a:pPr>
            <a:r>
              <a:rPr lang="en-US" altLang="en-US" sz="1700" baseline="0">
                <a:latin typeface="Arial Narrow" charset="0"/>
              </a:rPr>
              <a:t>14</a:t>
            </a:r>
          </a:p>
        </p:txBody>
      </p:sp>
      <p:sp>
        <p:nvSpPr>
          <p:cNvPr id="3093" name="Text Box 33"/>
          <p:cNvSpPr txBox="1">
            <a:spLocks noChangeArrowheads="1"/>
          </p:cNvSpPr>
          <p:nvPr/>
        </p:nvSpPr>
        <p:spPr bwMode="auto">
          <a:xfrm>
            <a:off x="682947" y="3448224"/>
            <a:ext cx="381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r">
              <a:lnSpc>
                <a:spcPct val="70000"/>
              </a:lnSpc>
            </a:pPr>
            <a:r>
              <a:rPr lang="en-US" altLang="en-US" sz="1700" baseline="0">
                <a:latin typeface="Arial Narrow" charset="0"/>
              </a:rPr>
              <a:t>11</a:t>
            </a:r>
          </a:p>
          <a:p>
            <a:pPr algn="r">
              <a:lnSpc>
                <a:spcPct val="70000"/>
              </a:lnSpc>
            </a:pPr>
            <a:r>
              <a:rPr lang="en-US" altLang="en-US" sz="1700" baseline="0">
                <a:latin typeface="Arial Narrow" charset="0"/>
              </a:rPr>
              <a:t>10</a:t>
            </a:r>
          </a:p>
          <a:p>
            <a:pPr algn="r">
              <a:lnSpc>
                <a:spcPct val="70000"/>
              </a:lnSpc>
            </a:pPr>
            <a:r>
              <a:rPr lang="en-US" altLang="en-US" sz="1700" baseline="0">
                <a:latin typeface="Arial Narrow" charset="0"/>
              </a:rPr>
              <a:t>9</a:t>
            </a:r>
            <a:endParaRPr lang="en-US" altLang="en-US" sz="1700" baseline="0"/>
          </a:p>
        </p:txBody>
      </p:sp>
      <p:graphicFrame>
        <p:nvGraphicFramePr>
          <p:cNvPr id="755746" name="Object 34"/>
          <p:cNvGraphicFramePr>
            <a:graphicFrameLocks noChangeAspect="1"/>
          </p:cNvGraphicFramePr>
          <p:nvPr>
            <p:extLst>
              <p:ext uri="{D42A27DB-BD31-4B8C-83A1-F6EECF244321}">
                <p14:modId xmlns:p14="http://schemas.microsoft.com/office/powerpoint/2010/main" val="327856704"/>
              </p:ext>
            </p:extLst>
          </p:nvPr>
        </p:nvGraphicFramePr>
        <p:xfrm>
          <a:off x="1362397" y="3152949"/>
          <a:ext cx="766763" cy="396875"/>
        </p:xfrm>
        <a:graphic>
          <a:graphicData uri="http://schemas.openxmlformats.org/presentationml/2006/ole">
            <mc:AlternateContent xmlns:mc="http://schemas.openxmlformats.org/markup-compatibility/2006">
              <mc:Choice xmlns:v="urn:schemas-microsoft-com:vml" Requires="v">
                <p:oleObj spid="_x0000_s4067" name="Equation" r:id="rId4" imgW="317087" imgH="164885" progId="Equation.3">
                  <p:embed/>
                </p:oleObj>
              </mc:Choice>
              <mc:Fallback>
                <p:oleObj name="Equation" r:id="rId4" imgW="317087" imgH="164885" progId="Equation.3">
                  <p:embed/>
                  <p:pic>
                    <p:nvPicPr>
                      <p:cNvPr id="0" name="Picture 8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2397" y="3152949"/>
                        <a:ext cx="76676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5747" name="Object 35"/>
          <p:cNvGraphicFramePr>
            <a:graphicFrameLocks noChangeAspect="1"/>
          </p:cNvGraphicFramePr>
          <p:nvPr>
            <p:extLst>
              <p:ext uri="{D42A27DB-BD31-4B8C-83A1-F6EECF244321}">
                <p14:modId xmlns:p14="http://schemas.microsoft.com/office/powerpoint/2010/main" val="4227832881"/>
              </p:ext>
            </p:extLst>
          </p:nvPr>
        </p:nvGraphicFramePr>
        <p:xfrm>
          <a:off x="2429197" y="2178224"/>
          <a:ext cx="801688" cy="396875"/>
        </p:xfrm>
        <a:graphic>
          <a:graphicData uri="http://schemas.openxmlformats.org/presentationml/2006/ole">
            <mc:AlternateContent xmlns:mc="http://schemas.openxmlformats.org/markup-compatibility/2006">
              <mc:Choice xmlns:v="urn:schemas-microsoft-com:vml" Requires="v">
                <p:oleObj spid="_x0000_s4068" name="Equation" r:id="rId6" imgW="330057" imgH="165028" progId="Equation.3">
                  <p:embed/>
                </p:oleObj>
              </mc:Choice>
              <mc:Fallback>
                <p:oleObj name="Equation" r:id="rId6" imgW="330057" imgH="165028" progId="Equation.3">
                  <p:embed/>
                  <p:pic>
                    <p:nvPicPr>
                      <p:cNvPr id="0" name="Picture 8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9197" y="2178224"/>
                        <a:ext cx="801688"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5748" name="Object 36"/>
          <p:cNvGraphicFramePr>
            <a:graphicFrameLocks noChangeAspect="1"/>
          </p:cNvGraphicFramePr>
          <p:nvPr>
            <p:extLst>
              <p:ext uri="{D42A27DB-BD31-4B8C-83A1-F6EECF244321}">
                <p14:modId xmlns:p14="http://schemas.microsoft.com/office/powerpoint/2010/main" val="502368230"/>
              </p:ext>
            </p:extLst>
          </p:nvPr>
        </p:nvGraphicFramePr>
        <p:xfrm>
          <a:off x="3380110" y="1370187"/>
          <a:ext cx="828675" cy="427037"/>
        </p:xfrm>
        <a:graphic>
          <a:graphicData uri="http://schemas.openxmlformats.org/presentationml/2006/ole">
            <mc:AlternateContent xmlns:mc="http://schemas.openxmlformats.org/markup-compatibility/2006">
              <mc:Choice xmlns:v="urn:schemas-microsoft-com:vml" Requires="v">
                <p:oleObj spid="_x0000_s4069" name="Equation" r:id="rId8" imgW="342603" imgH="177646" progId="Equation.3">
                  <p:embed/>
                </p:oleObj>
              </mc:Choice>
              <mc:Fallback>
                <p:oleObj name="Equation" r:id="rId8" imgW="342603" imgH="177646" progId="Equation.3">
                  <p:embed/>
                  <p:pic>
                    <p:nvPicPr>
                      <p:cNvPr id="0" name="Picture 8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0110" y="1370187"/>
                        <a:ext cx="82867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7"/>
          <p:cNvGrpSpPr>
            <a:grpSpLocks/>
          </p:cNvGrpSpPr>
          <p:nvPr/>
        </p:nvGrpSpPr>
        <p:grpSpPr bwMode="auto">
          <a:xfrm>
            <a:off x="5056510" y="1873424"/>
            <a:ext cx="152400" cy="3581400"/>
            <a:chOff x="3120" y="1296"/>
            <a:chExt cx="96" cy="2256"/>
          </a:xfrm>
        </p:grpSpPr>
        <p:sp>
          <p:nvSpPr>
            <p:cNvPr id="3149" name="AutoShape 38"/>
            <p:cNvSpPr>
              <a:spLocks noChangeArrowheads="1"/>
            </p:cNvSpPr>
            <p:nvPr/>
          </p:nvSpPr>
          <p:spPr bwMode="auto">
            <a:xfrm>
              <a:off x="3120" y="1296"/>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50" name="AutoShape 39"/>
            <p:cNvSpPr>
              <a:spLocks noChangeArrowheads="1"/>
            </p:cNvSpPr>
            <p:nvPr/>
          </p:nvSpPr>
          <p:spPr bwMode="auto">
            <a:xfrm>
              <a:off x="3120" y="2428"/>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51" name="AutoShape 40"/>
            <p:cNvSpPr>
              <a:spLocks noChangeArrowheads="1"/>
            </p:cNvSpPr>
            <p:nvPr/>
          </p:nvSpPr>
          <p:spPr bwMode="auto">
            <a:xfrm>
              <a:off x="3120" y="2237"/>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52" name="AutoShape 41"/>
            <p:cNvSpPr>
              <a:spLocks noChangeArrowheads="1"/>
            </p:cNvSpPr>
            <p:nvPr/>
          </p:nvSpPr>
          <p:spPr bwMode="auto">
            <a:xfrm>
              <a:off x="3120" y="3456"/>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53" name="AutoShape 42"/>
            <p:cNvSpPr>
              <a:spLocks noChangeArrowheads="1"/>
            </p:cNvSpPr>
            <p:nvPr/>
          </p:nvSpPr>
          <p:spPr bwMode="auto">
            <a:xfrm>
              <a:off x="3120" y="2880"/>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aphicFrame>
        <p:nvGraphicFramePr>
          <p:cNvPr id="755755" name="Object 43"/>
          <p:cNvGraphicFramePr>
            <a:graphicFrameLocks noChangeAspect="1"/>
          </p:cNvGraphicFramePr>
          <p:nvPr>
            <p:extLst>
              <p:ext uri="{D42A27DB-BD31-4B8C-83A1-F6EECF244321}">
                <p14:modId xmlns:p14="http://schemas.microsoft.com/office/powerpoint/2010/main" val="2455203770"/>
              </p:ext>
            </p:extLst>
          </p:nvPr>
        </p:nvGraphicFramePr>
        <p:xfrm>
          <a:off x="4904110" y="3397424"/>
          <a:ext cx="766762" cy="396875"/>
        </p:xfrm>
        <a:graphic>
          <a:graphicData uri="http://schemas.openxmlformats.org/presentationml/2006/ole">
            <mc:AlternateContent xmlns:mc="http://schemas.openxmlformats.org/markup-compatibility/2006">
              <mc:Choice xmlns:v="urn:schemas-microsoft-com:vml" Requires="v">
                <p:oleObj spid="_x0000_s4070" name="Equation" r:id="rId10" imgW="317087" imgH="164885" progId="Equation.3">
                  <p:embed/>
                </p:oleObj>
              </mc:Choice>
              <mc:Fallback>
                <p:oleObj name="Equation" r:id="rId10" imgW="317087" imgH="164885" progId="Equation.3">
                  <p:embed/>
                  <p:pic>
                    <p:nvPicPr>
                      <p:cNvPr id="0" name="Picture 8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4110" y="3397424"/>
                        <a:ext cx="76676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5756" name="Line 44"/>
          <p:cNvSpPr>
            <a:spLocks noChangeShapeType="1"/>
          </p:cNvSpPr>
          <p:nvPr/>
        </p:nvSpPr>
        <p:spPr bwMode="auto">
          <a:xfrm>
            <a:off x="4827910" y="3733974"/>
            <a:ext cx="762000" cy="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7" name="Group 45"/>
          <p:cNvGrpSpPr>
            <a:grpSpLocks/>
          </p:cNvGrpSpPr>
          <p:nvPr/>
        </p:nvGrpSpPr>
        <p:grpSpPr bwMode="auto">
          <a:xfrm>
            <a:off x="6570985" y="1035224"/>
            <a:ext cx="152400" cy="3000375"/>
            <a:chOff x="4074" y="768"/>
            <a:chExt cx="96" cy="1890"/>
          </a:xfrm>
        </p:grpSpPr>
        <p:sp>
          <p:nvSpPr>
            <p:cNvPr id="3144" name="AutoShape 46"/>
            <p:cNvSpPr>
              <a:spLocks noChangeArrowheads="1"/>
            </p:cNvSpPr>
            <p:nvPr/>
          </p:nvSpPr>
          <p:spPr bwMode="auto">
            <a:xfrm>
              <a:off x="4074" y="2466"/>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45" name="AutoShape 47"/>
            <p:cNvSpPr>
              <a:spLocks noChangeArrowheads="1"/>
            </p:cNvSpPr>
            <p:nvPr/>
          </p:nvSpPr>
          <p:spPr bwMode="auto">
            <a:xfrm>
              <a:off x="4074" y="256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46" name="AutoShape 48"/>
            <p:cNvSpPr>
              <a:spLocks noChangeArrowheads="1"/>
            </p:cNvSpPr>
            <p:nvPr/>
          </p:nvSpPr>
          <p:spPr bwMode="auto">
            <a:xfrm>
              <a:off x="4074" y="2256"/>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47" name="AutoShape 49"/>
            <p:cNvSpPr>
              <a:spLocks noChangeArrowheads="1"/>
            </p:cNvSpPr>
            <p:nvPr/>
          </p:nvSpPr>
          <p:spPr bwMode="auto">
            <a:xfrm>
              <a:off x="4074" y="139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48" name="AutoShape 50"/>
            <p:cNvSpPr>
              <a:spLocks noChangeArrowheads="1"/>
            </p:cNvSpPr>
            <p:nvPr/>
          </p:nvSpPr>
          <p:spPr bwMode="auto">
            <a:xfrm>
              <a:off x="4074" y="768"/>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aphicFrame>
        <p:nvGraphicFramePr>
          <p:cNvPr id="755763" name="Object 51"/>
          <p:cNvGraphicFramePr>
            <a:graphicFrameLocks noChangeAspect="1"/>
          </p:cNvGraphicFramePr>
          <p:nvPr>
            <p:extLst>
              <p:ext uri="{D42A27DB-BD31-4B8C-83A1-F6EECF244321}">
                <p14:modId xmlns:p14="http://schemas.microsoft.com/office/powerpoint/2010/main" val="194058139"/>
              </p:ext>
            </p:extLst>
          </p:nvPr>
        </p:nvGraphicFramePr>
        <p:xfrm>
          <a:off x="6302697" y="2559224"/>
          <a:ext cx="801688" cy="396875"/>
        </p:xfrm>
        <a:graphic>
          <a:graphicData uri="http://schemas.openxmlformats.org/presentationml/2006/ole">
            <mc:AlternateContent xmlns:mc="http://schemas.openxmlformats.org/markup-compatibility/2006">
              <mc:Choice xmlns:v="urn:schemas-microsoft-com:vml" Requires="v">
                <p:oleObj spid="_x0000_s4071" name="Equation" r:id="rId11" imgW="330057" imgH="165028" progId="Equation.3">
                  <p:embed/>
                </p:oleObj>
              </mc:Choice>
              <mc:Fallback>
                <p:oleObj name="Equation" r:id="rId11" imgW="330057" imgH="165028" progId="Equation.3">
                  <p:embed/>
                  <p:pic>
                    <p:nvPicPr>
                      <p:cNvPr id="0" name="Picture 8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2697" y="2559224"/>
                        <a:ext cx="801688"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5764" name="Line 52"/>
          <p:cNvSpPr>
            <a:spLocks noChangeShapeType="1"/>
          </p:cNvSpPr>
          <p:nvPr/>
        </p:nvSpPr>
        <p:spPr bwMode="auto">
          <a:xfrm>
            <a:off x="6266185" y="2935462"/>
            <a:ext cx="762000" cy="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55765" name="Line 53"/>
          <p:cNvSpPr>
            <a:spLocks noChangeShapeType="1"/>
          </p:cNvSpPr>
          <p:nvPr/>
        </p:nvSpPr>
        <p:spPr bwMode="auto">
          <a:xfrm>
            <a:off x="2397447" y="2940224"/>
            <a:ext cx="762000" cy="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8" name="Group 54"/>
          <p:cNvGrpSpPr>
            <a:grpSpLocks/>
          </p:cNvGrpSpPr>
          <p:nvPr/>
        </p:nvGrpSpPr>
        <p:grpSpPr bwMode="auto">
          <a:xfrm>
            <a:off x="7723510" y="120824"/>
            <a:ext cx="304800" cy="4343400"/>
            <a:chOff x="4800" y="192"/>
            <a:chExt cx="192" cy="2736"/>
          </a:xfrm>
        </p:grpSpPr>
        <p:sp>
          <p:nvSpPr>
            <p:cNvPr id="3139" name="AutoShape 55"/>
            <p:cNvSpPr>
              <a:spLocks noChangeArrowheads="1"/>
            </p:cNvSpPr>
            <p:nvPr/>
          </p:nvSpPr>
          <p:spPr bwMode="auto">
            <a:xfrm>
              <a:off x="4800" y="283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40" name="AutoShape 56"/>
            <p:cNvSpPr>
              <a:spLocks noChangeArrowheads="1"/>
            </p:cNvSpPr>
            <p:nvPr/>
          </p:nvSpPr>
          <p:spPr bwMode="auto">
            <a:xfrm>
              <a:off x="4800" y="2256"/>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41" name="AutoShape 57"/>
            <p:cNvSpPr>
              <a:spLocks noChangeArrowheads="1"/>
            </p:cNvSpPr>
            <p:nvPr/>
          </p:nvSpPr>
          <p:spPr bwMode="auto">
            <a:xfrm>
              <a:off x="4800" y="1271"/>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42" name="AutoShape 58"/>
            <p:cNvSpPr>
              <a:spLocks noChangeArrowheads="1"/>
            </p:cNvSpPr>
            <p:nvPr/>
          </p:nvSpPr>
          <p:spPr bwMode="auto">
            <a:xfrm>
              <a:off x="4800" y="19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43" name="AutoShape 59"/>
            <p:cNvSpPr>
              <a:spLocks noChangeArrowheads="1"/>
            </p:cNvSpPr>
            <p:nvPr/>
          </p:nvSpPr>
          <p:spPr bwMode="auto">
            <a:xfrm>
              <a:off x="4896" y="19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aphicFrame>
        <p:nvGraphicFramePr>
          <p:cNvPr id="755772" name="Object 60"/>
          <p:cNvGraphicFramePr>
            <a:graphicFrameLocks noChangeAspect="1"/>
          </p:cNvGraphicFramePr>
          <p:nvPr>
            <p:extLst>
              <p:ext uri="{D42A27DB-BD31-4B8C-83A1-F6EECF244321}">
                <p14:modId xmlns:p14="http://schemas.microsoft.com/office/powerpoint/2010/main" val="1576324776"/>
              </p:ext>
            </p:extLst>
          </p:nvPr>
        </p:nvGraphicFramePr>
        <p:xfrm>
          <a:off x="7647310" y="1519412"/>
          <a:ext cx="828675" cy="427037"/>
        </p:xfrm>
        <a:graphic>
          <a:graphicData uri="http://schemas.openxmlformats.org/presentationml/2006/ole">
            <mc:AlternateContent xmlns:mc="http://schemas.openxmlformats.org/markup-compatibility/2006">
              <mc:Choice xmlns:v="urn:schemas-microsoft-com:vml" Requires="v">
                <p:oleObj spid="_x0000_s4072" name="Equation" r:id="rId12" imgW="342603" imgH="177646" progId="Equation.3">
                  <p:embed/>
                </p:oleObj>
              </mc:Choice>
              <mc:Fallback>
                <p:oleObj name="Equation" r:id="rId12" imgW="342603" imgH="177646" progId="Equation.3">
                  <p:embed/>
                  <p:pic>
                    <p:nvPicPr>
                      <p:cNvPr id="0" name="Picture 8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47310" y="1519412"/>
                        <a:ext cx="82867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5773" name="Line 61"/>
          <p:cNvSpPr>
            <a:spLocks noChangeShapeType="1"/>
          </p:cNvSpPr>
          <p:nvPr/>
        </p:nvSpPr>
        <p:spPr bwMode="auto">
          <a:xfrm>
            <a:off x="7723510" y="1909937"/>
            <a:ext cx="762000" cy="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55774" name="Line 62"/>
          <p:cNvSpPr>
            <a:spLocks noChangeShapeType="1"/>
          </p:cNvSpPr>
          <p:nvPr/>
        </p:nvSpPr>
        <p:spPr bwMode="auto">
          <a:xfrm>
            <a:off x="4294510" y="1911524"/>
            <a:ext cx="3429000" cy="0"/>
          </a:xfrm>
          <a:prstGeom prst="line">
            <a:avLst/>
          </a:prstGeom>
          <a:noFill/>
          <a:ln w="9525" cap="rnd">
            <a:solidFill>
              <a:srgbClr val="FF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55775" name="Line 63"/>
          <p:cNvSpPr>
            <a:spLocks noChangeShapeType="1"/>
          </p:cNvSpPr>
          <p:nvPr/>
        </p:nvSpPr>
        <p:spPr bwMode="auto">
          <a:xfrm>
            <a:off x="2886397" y="2935462"/>
            <a:ext cx="3429000" cy="0"/>
          </a:xfrm>
          <a:prstGeom prst="line">
            <a:avLst/>
          </a:prstGeom>
          <a:noFill/>
          <a:ln w="9525" cap="rnd">
            <a:solidFill>
              <a:srgbClr val="FF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55776" name="Line 64"/>
          <p:cNvSpPr>
            <a:spLocks noChangeShapeType="1"/>
          </p:cNvSpPr>
          <p:nvPr/>
        </p:nvSpPr>
        <p:spPr bwMode="auto">
          <a:xfrm flipV="1">
            <a:off x="2025972" y="3743499"/>
            <a:ext cx="2779713" cy="9525"/>
          </a:xfrm>
          <a:prstGeom prst="line">
            <a:avLst/>
          </a:prstGeom>
          <a:noFill/>
          <a:ln w="9525" cap="rnd">
            <a:solidFill>
              <a:srgbClr val="FF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55777" name="AutoShape 65"/>
          <p:cNvSpPr>
            <a:spLocks noChangeArrowheads="1"/>
          </p:cNvSpPr>
          <p:nvPr/>
        </p:nvSpPr>
        <p:spPr bwMode="auto">
          <a:xfrm>
            <a:off x="1286197" y="4388024"/>
            <a:ext cx="381000" cy="990600"/>
          </a:xfrm>
          <a:prstGeom prst="upArrow">
            <a:avLst>
              <a:gd name="adj1" fmla="val 50000"/>
              <a:gd name="adj2" fmla="val 6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55778" name="AutoShape 66"/>
          <p:cNvSpPr>
            <a:spLocks noChangeArrowheads="1"/>
          </p:cNvSpPr>
          <p:nvPr/>
        </p:nvSpPr>
        <p:spPr bwMode="auto">
          <a:xfrm>
            <a:off x="2429197" y="4083224"/>
            <a:ext cx="381000" cy="990600"/>
          </a:xfrm>
          <a:prstGeom prst="upArrow">
            <a:avLst>
              <a:gd name="adj1" fmla="val 50000"/>
              <a:gd name="adj2" fmla="val 6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55779" name="AutoShape 67"/>
          <p:cNvSpPr>
            <a:spLocks noChangeArrowheads="1"/>
          </p:cNvSpPr>
          <p:nvPr/>
        </p:nvSpPr>
        <p:spPr bwMode="auto">
          <a:xfrm>
            <a:off x="3648397" y="3854624"/>
            <a:ext cx="381000" cy="990600"/>
          </a:xfrm>
          <a:prstGeom prst="upArrow">
            <a:avLst>
              <a:gd name="adj1" fmla="val 50000"/>
              <a:gd name="adj2" fmla="val 6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55780" name="AutoShape 68"/>
          <p:cNvSpPr>
            <a:spLocks noChangeArrowheads="1"/>
          </p:cNvSpPr>
          <p:nvPr/>
        </p:nvSpPr>
        <p:spPr bwMode="auto">
          <a:xfrm>
            <a:off x="6428110" y="4388024"/>
            <a:ext cx="381000" cy="990600"/>
          </a:xfrm>
          <a:prstGeom prst="upArrow">
            <a:avLst>
              <a:gd name="adj1" fmla="val 50000"/>
              <a:gd name="adj2" fmla="val 6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9" name="Group 69"/>
          <p:cNvGrpSpPr>
            <a:grpSpLocks/>
          </p:cNvGrpSpPr>
          <p:nvPr/>
        </p:nvGrpSpPr>
        <p:grpSpPr bwMode="auto">
          <a:xfrm>
            <a:off x="3448372" y="1822624"/>
            <a:ext cx="762000" cy="152400"/>
            <a:chOff x="1392" y="1152"/>
            <a:chExt cx="480" cy="96"/>
          </a:xfrm>
        </p:grpSpPr>
        <p:sp>
          <p:nvSpPr>
            <p:cNvPr id="3134" name="AutoShape 70"/>
            <p:cNvSpPr>
              <a:spLocks noChangeArrowheads="1"/>
            </p:cNvSpPr>
            <p:nvPr/>
          </p:nvSpPr>
          <p:spPr bwMode="auto">
            <a:xfrm>
              <a:off x="1488" y="115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35" name="AutoShape 71"/>
            <p:cNvSpPr>
              <a:spLocks noChangeArrowheads="1"/>
            </p:cNvSpPr>
            <p:nvPr/>
          </p:nvSpPr>
          <p:spPr bwMode="auto">
            <a:xfrm>
              <a:off x="1392" y="115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36" name="AutoShape 72"/>
            <p:cNvSpPr>
              <a:spLocks noChangeArrowheads="1"/>
            </p:cNvSpPr>
            <p:nvPr/>
          </p:nvSpPr>
          <p:spPr bwMode="auto">
            <a:xfrm>
              <a:off x="1584" y="115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37" name="AutoShape 73"/>
            <p:cNvSpPr>
              <a:spLocks noChangeArrowheads="1"/>
            </p:cNvSpPr>
            <p:nvPr/>
          </p:nvSpPr>
          <p:spPr bwMode="auto">
            <a:xfrm>
              <a:off x="1680" y="115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38" name="AutoShape 74"/>
            <p:cNvSpPr>
              <a:spLocks noChangeArrowheads="1"/>
            </p:cNvSpPr>
            <p:nvPr/>
          </p:nvSpPr>
          <p:spPr bwMode="auto">
            <a:xfrm>
              <a:off x="1776" y="1152"/>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755787" name="AutoShape 75"/>
          <p:cNvSpPr>
            <a:spLocks noChangeArrowheads="1"/>
          </p:cNvSpPr>
          <p:nvPr/>
        </p:nvSpPr>
        <p:spPr bwMode="auto">
          <a:xfrm>
            <a:off x="7606035" y="4443587"/>
            <a:ext cx="381000" cy="990600"/>
          </a:xfrm>
          <a:prstGeom prst="upArrow">
            <a:avLst>
              <a:gd name="adj1" fmla="val 50000"/>
              <a:gd name="adj2" fmla="val 6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10" name="Group 76"/>
          <p:cNvGrpSpPr>
            <a:grpSpLocks/>
          </p:cNvGrpSpPr>
          <p:nvPr/>
        </p:nvGrpSpPr>
        <p:grpSpPr bwMode="auto">
          <a:xfrm>
            <a:off x="1368747" y="3524424"/>
            <a:ext cx="457200" cy="457200"/>
            <a:chOff x="1392" y="1824"/>
            <a:chExt cx="288" cy="288"/>
          </a:xfrm>
        </p:grpSpPr>
        <p:sp>
          <p:nvSpPr>
            <p:cNvPr id="3129" name="AutoShape 77"/>
            <p:cNvSpPr>
              <a:spLocks noChangeArrowheads="1"/>
            </p:cNvSpPr>
            <p:nvPr/>
          </p:nvSpPr>
          <p:spPr bwMode="auto">
            <a:xfrm>
              <a:off x="1392" y="1824"/>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30" name="AutoShape 78"/>
            <p:cNvSpPr>
              <a:spLocks noChangeArrowheads="1"/>
            </p:cNvSpPr>
            <p:nvPr/>
          </p:nvSpPr>
          <p:spPr bwMode="auto">
            <a:xfrm>
              <a:off x="1488" y="1920"/>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31" name="AutoShape 79"/>
            <p:cNvSpPr>
              <a:spLocks noChangeArrowheads="1"/>
            </p:cNvSpPr>
            <p:nvPr/>
          </p:nvSpPr>
          <p:spPr bwMode="auto">
            <a:xfrm>
              <a:off x="1392" y="1920"/>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32" name="AutoShape 80"/>
            <p:cNvSpPr>
              <a:spLocks noChangeArrowheads="1"/>
            </p:cNvSpPr>
            <p:nvPr/>
          </p:nvSpPr>
          <p:spPr bwMode="auto">
            <a:xfrm>
              <a:off x="1392" y="2016"/>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33" name="AutoShape 81"/>
            <p:cNvSpPr>
              <a:spLocks noChangeArrowheads="1"/>
            </p:cNvSpPr>
            <p:nvPr/>
          </p:nvSpPr>
          <p:spPr bwMode="auto">
            <a:xfrm>
              <a:off x="1584" y="1920"/>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nvGrpSpPr>
          <p:cNvPr id="11" name="Group 82"/>
          <p:cNvGrpSpPr>
            <a:grpSpLocks/>
          </p:cNvGrpSpPr>
          <p:nvPr/>
        </p:nvGrpSpPr>
        <p:grpSpPr bwMode="auto">
          <a:xfrm>
            <a:off x="2435547" y="2665587"/>
            <a:ext cx="304800" cy="514350"/>
            <a:chOff x="1392" y="1260"/>
            <a:chExt cx="192" cy="324"/>
          </a:xfrm>
        </p:grpSpPr>
        <p:sp>
          <p:nvSpPr>
            <p:cNvPr id="3124" name="AutoShape 83"/>
            <p:cNvSpPr>
              <a:spLocks noChangeArrowheads="1"/>
            </p:cNvSpPr>
            <p:nvPr/>
          </p:nvSpPr>
          <p:spPr bwMode="auto">
            <a:xfrm>
              <a:off x="1392" y="1488"/>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25" name="AutoShape 84"/>
            <p:cNvSpPr>
              <a:spLocks noChangeArrowheads="1"/>
            </p:cNvSpPr>
            <p:nvPr/>
          </p:nvSpPr>
          <p:spPr bwMode="auto">
            <a:xfrm>
              <a:off x="1392" y="1379"/>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26" name="AutoShape 85"/>
            <p:cNvSpPr>
              <a:spLocks noChangeArrowheads="1"/>
            </p:cNvSpPr>
            <p:nvPr/>
          </p:nvSpPr>
          <p:spPr bwMode="auto">
            <a:xfrm>
              <a:off x="1392" y="1260"/>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27" name="AutoShape 86"/>
            <p:cNvSpPr>
              <a:spLocks noChangeArrowheads="1"/>
            </p:cNvSpPr>
            <p:nvPr/>
          </p:nvSpPr>
          <p:spPr bwMode="auto">
            <a:xfrm>
              <a:off x="1488" y="1488"/>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3128" name="AutoShape 87"/>
            <p:cNvSpPr>
              <a:spLocks noChangeArrowheads="1"/>
            </p:cNvSpPr>
            <p:nvPr/>
          </p:nvSpPr>
          <p:spPr bwMode="auto">
            <a:xfrm>
              <a:off x="1488" y="1260"/>
              <a:ext cx="96" cy="96"/>
            </a:xfrm>
            <a:prstGeom prst="sun">
              <a:avLst>
                <a:gd name="adj" fmla="val 25000"/>
              </a:avLst>
            </a:prstGeom>
            <a:solidFill>
              <a:schemeClr val="accent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755800" name="Line 88"/>
          <p:cNvSpPr>
            <a:spLocks noChangeShapeType="1"/>
          </p:cNvSpPr>
          <p:nvPr/>
        </p:nvSpPr>
        <p:spPr bwMode="auto">
          <a:xfrm>
            <a:off x="3511872" y="1911524"/>
            <a:ext cx="762000" cy="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55801" name="Line 89"/>
          <p:cNvSpPr>
            <a:spLocks noChangeShapeType="1"/>
          </p:cNvSpPr>
          <p:nvPr/>
        </p:nvSpPr>
        <p:spPr bwMode="auto">
          <a:xfrm>
            <a:off x="1286197" y="3753024"/>
            <a:ext cx="762000" cy="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12" name="Group 90"/>
          <p:cNvGrpSpPr>
            <a:grpSpLocks/>
          </p:cNvGrpSpPr>
          <p:nvPr/>
        </p:nvGrpSpPr>
        <p:grpSpPr bwMode="auto">
          <a:xfrm>
            <a:off x="1230635" y="1746424"/>
            <a:ext cx="2112962" cy="2316163"/>
            <a:chOff x="637" y="1216"/>
            <a:chExt cx="1331" cy="1459"/>
          </a:xfrm>
        </p:grpSpPr>
        <p:sp>
          <p:nvSpPr>
            <p:cNvPr id="3121" name="Line 91"/>
            <p:cNvSpPr>
              <a:spLocks noChangeShapeType="1"/>
            </p:cNvSpPr>
            <p:nvPr/>
          </p:nvSpPr>
          <p:spPr bwMode="auto">
            <a:xfrm>
              <a:off x="637" y="2339"/>
              <a:ext cx="0" cy="336"/>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122" name="Line 92"/>
            <p:cNvSpPr>
              <a:spLocks noChangeShapeType="1"/>
            </p:cNvSpPr>
            <p:nvPr/>
          </p:nvSpPr>
          <p:spPr bwMode="auto">
            <a:xfrm>
              <a:off x="1296" y="1776"/>
              <a:ext cx="0" cy="384"/>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123" name="Line 93"/>
            <p:cNvSpPr>
              <a:spLocks noChangeShapeType="1"/>
            </p:cNvSpPr>
            <p:nvPr/>
          </p:nvSpPr>
          <p:spPr bwMode="auto">
            <a:xfrm>
              <a:off x="1967" y="1216"/>
              <a:ext cx="1" cy="224"/>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13" name="Group 94"/>
          <p:cNvGrpSpPr>
            <a:grpSpLocks/>
          </p:cNvGrpSpPr>
          <p:nvPr/>
        </p:nvGrpSpPr>
        <p:grpSpPr bwMode="auto">
          <a:xfrm>
            <a:off x="5742310" y="120824"/>
            <a:ext cx="2895600" cy="5334000"/>
            <a:chOff x="3552" y="192"/>
            <a:chExt cx="1824" cy="3360"/>
          </a:xfrm>
        </p:grpSpPr>
        <p:sp>
          <p:nvSpPr>
            <p:cNvPr id="3118" name="Line 95"/>
            <p:cNvSpPr>
              <a:spLocks noChangeShapeType="1"/>
            </p:cNvSpPr>
            <p:nvPr/>
          </p:nvSpPr>
          <p:spPr bwMode="auto">
            <a:xfrm>
              <a:off x="3552" y="1248"/>
              <a:ext cx="0" cy="2304"/>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119" name="Line 96"/>
            <p:cNvSpPr>
              <a:spLocks noChangeShapeType="1"/>
            </p:cNvSpPr>
            <p:nvPr/>
          </p:nvSpPr>
          <p:spPr bwMode="auto">
            <a:xfrm>
              <a:off x="4464" y="720"/>
              <a:ext cx="0" cy="2016"/>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120" name="Line 97"/>
            <p:cNvSpPr>
              <a:spLocks noChangeShapeType="1"/>
            </p:cNvSpPr>
            <p:nvPr/>
          </p:nvSpPr>
          <p:spPr bwMode="auto">
            <a:xfrm>
              <a:off x="5376" y="192"/>
              <a:ext cx="0" cy="2784"/>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755810" name="Text Box 98"/>
          <p:cNvSpPr txBox="1">
            <a:spLocks noChangeArrowheads="1"/>
          </p:cNvSpPr>
          <p:nvPr/>
        </p:nvSpPr>
        <p:spPr bwMode="auto">
          <a:xfrm>
            <a:off x="4959672" y="4896024"/>
            <a:ext cx="3860800" cy="1320800"/>
          </a:xfrm>
          <a:prstGeom prst="rect">
            <a:avLst/>
          </a:prstGeom>
          <a:solidFill>
            <a:srgbClr val="CCFFCC"/>
          </a:solidFill>
          <a:ln w="9525">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a:latin typeface="Arial Narrow" charset="0"/>
              </a:rPr>
              <a:t>The sample means are the same as</a:t>
            </a:r>
          </a:p>
          <a:p>
            <a:r>
              <a:rPr lang="en-US" altLang="en-US" sz="2000" baseline="0">
                <a:latin typeface="Arial Narrow" charset="0"/>
              </a:rPr>
              <a:t>before, but the larger within-sample</a:t>
            </a:r>
          </a:p>
          <a:p>
            <a:r>
              <a:rPr lang="en-US" altLang="en-US" sz="2000" baseline="0">
                <a:latin typeface="Arial Narrow" charset="0"/>
              </a:rPr>
              <a:t>variability makes it harder to draw a</a:t>
            </a:r>
          </a:p>
          <a:p>
            <a:r>
              <a:rPr lang="en-US" altLang="en-US" sz="2000" baseline="0">
                <a:latin typeface="Arial Narrow" charset="0"/>
              </a:rPr>
              <a:t>conclusion about the population means.</a:t>
            </a:r>
          </a:p>
        </p:txBody>
      </p:sp>
      <p:sp>
        <p:nvSpPr>
          <p:cNvPr id="755811" name="Text Box 99"/>
          <p:cNvSpPr txBox="1">
            <a:spLocks noChangeArrowheads="1"/>
          </p:cNvSpPr>
          <p:nvPr/>
        </p:nvSpPr>
        <p:spPr bwMode="auto">
          <a:xfrm>
            <a:off x="865510" y="4896024"/>
            <a:ext cx="3073400" cy="1320800"/>
          </a:xfrm>
          <a:prstGeom prst="rect">
            <a:avLst/>
          </a:prstGeom>
          <a:solidFill>
            <a:srgbClr val="CCFFCC"/>
          </a:solidFill>
          <a:ln w="9525">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a:latin typeface="Arial Narrow" charset="0"/>
              </a:rPr>
              <a:t>A small variability within</a:t>
            </a:r>
          </a:p>
          <a:p>
            <a:r>
              <a:rPr lang="en-US" altLang="en-US" sz="2000" baseline="0">
                <a:latin typeface="Arial Narrow" charset="0"/>
              </a:rPr>
              <a:t>the samples makes it easier</a:t>
            </a:r>
          </a:p>
          <a:p>
            <a:r>
              <a:rPr lang="en-US" altLang="en-US" sz="2000" baseline="0">
                <a:latin typeface="Arial Narrow" charset="0"/>
              </a:rPr>
              <a:t>to draw a conclusion about the </a:t>
            </a:r>
          </a:p>
          <a:p>
            <a:r>
              <a:rPr lang="en-US" altLang="en-US" sz="2000" baseline="0">
                <a:latin typeface="Arial Narrow" charset="0"/>
              </a:rPr>
              <a:t>population means.  </a:t>
            </a:r>
          </a:p>
        </p:txBody>
      </p:sp>
      <p:sp>
        <p:nvSpPr>
          <p:cNvPr id="101" name="Slide Number Placeholder 3"/>
          <p:cNvSpPr>
            <a:spLocks noGrp="1"/>
          </p:cNvSpPr>
          <p:nvPr>
            <p:ph type="sldNum" sz="quarter" idx="12"/>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18</a:t>
            </a:fld>
            <a:endParaRPr lang="en-AU" altLang="en-US" sz="1400" b="1" baseline="0"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55740"/>
                                        </p:tgtEl>
                                        <p:attrNameLst>
                                          <p:attrName>style.visibility</p:attrName>
                                        </p:attrNameLst>
                                      </p:cBhvr>
                                      <p:to>
                                        <p:strVal val="visible"/>
                                      </p:to>
                                    </p:set>
                                  </p:childTnLst>
                                </p:cTn>
                              </p:par>
                            </p:childTnLst>
                          </p:cTn>
                        </p:par>
                        <p:par>
                          <p:cTn id="20" fill="hold" nodeType="afterGroup">
                            <p:stCondLst>
                              <p:cond delay="500"/>
                            </p:stCondLst>
                            <p:childTnLst>
                              <p:par>
                                <p:cTn id="21" presetID="17" presetClass="entr" presetSubtype="4" fill="hold" grpId="0" nodeType="afterEffect">
                                  <p:stCondLst>
                                    <p:cond delay="0"/>
                                  </p:stCondLst>
                                  <p:childTnLst>
                                    <p:set>
                                      <p:cBhvr>
                                        <p:cTn id="22" dur="1" fill="hold">
                                          <p:stCondLst>
                                            <p:cond delay="0"/>
                                          </p:stCondLst>
                                        </p:cTn>
                                        <p:tgtEl>
                                          <p:spTgt spid="755777"/>
                                        </p:tgtEl>
                                        <p:attrNameLst>
                                          <p:attrName>style.visibility</p:attrName>
                                        </p:attrNameLst>
                                      </p:cBhvr>
                                      <p:to>
                                        <p:strVal val="visible"/>
                                      </p:to>
                                    </p:set>
                                    <p:anim calcmode="lin" valueType="num">
                                      <p:cBhvr>
                                        <p:cTn id="23" dur="500" fill="hold"/>
                                        <p:tgtEl>
                                          <p:spTgt spid="755777"/>
                                        </p:tgtEl>
                                        <p:attrNameLst>
                                          <p:attrName>ppt_x</p:attrName>
                                        </p:attrNameLst>
                                      </p:cBhvr>
                                      <p:tavLst>
                                        <p:tav tm="0">
                                          <p:val>
                                            <p:strVal val="#ppt_x"/>
                                          </p:val>
                                        </p:tav>
                                        <p:tav tm="100000">
                                          <p:val>
                                            <p:strVal val="#ppt_x"/>
                                          </p:val>
                                        </p:tav>
                                      </p:tavLst>
                                    </p:anim>
                                    <p:anim calcmode="lin" valueType="num">
                                      <p:cBhvr>
                                        <p:cTn id="24" dur="500" fill="hold"/>
                                        <p:tgtEl>
                                          <p:spTgt spid="755777"/>
                                        </p:tgtEl>
                                        <p:attrNameLst>
                                          <p:attrName>ppt_y</p:attrName>
                                        </p:attrNameLst>
                                      </p:cBhvr>
                                      <p:tavLst>
                                        <p:tav tm="0">
                                          <p:val>
                                            <p:strVal val="#ppt_y+#ppt_h/2"/>
                                          </p:val>
                                        </p:tav>
                                        <p:tav tm="100000">
                                          <p:val>
                                            <p:strVal val="#ppt_y"/>
                                          </p:val>
                                        </p:tav>
                                      </p:tavLst>
                                    </p:anim>
                                    <p:anim calcmode="lin" valueType="num">
                                      <p:cBhvr>
                                        <p:cTn id="25" dur="500" fill="hold"/>
                                        <p:tgtEl>
                                          <p:spTgt spid="755777"/>
                                        </p:tgtEl>
                                        <p:attrNameLst>
                                          <p:attrName>ppt_w</p:attrName>
                                        </p:attrNameLst>
                                      </p:cBhvr>
                                      <p:tavLst>
                                        <p:tav tm="0">
                                          <p:val>
                                            <p:strVal val="#ppt_w"/>
                                          </p:val>
                                        </p:tav>
                                        <p:tav tm="100000">
                                          <p:val>
                                            <p:strVal val="#ppt_w"/>
                                          </p:val>
                                        </p:tav>
                                      </p:tavLst>
                                    </p:anim>
                                    <p:anim calcmode="lin" valueType="num">
                                      <p:cBhvr>
                                        <p:cTn id="26" dur="500" fill="hold"/>
                                        <p:tgtEl>
                                          <p:spTgt spid="755777"/>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5741"/>
                                        </p:tgtEl>
                                        <p:attrNameLst>
                                          <p:attrName>style.visibility</p:attrName>
                                        </p:attrNameLst>
                                      </p:cBhvr>
                                      <p:to>
                                        <p:strVal val="visible"/>
                                      </p:to>
                                    </p:set>
                                  </p:childTnLst>
                                </p:cTn>
                              </p:par>
                            </p:childTnLst>
                          </p:cTn>
                        </p:par>
                        <p:par>
                          <p:cTn id="31" fill="hold" nodeType="afterGroup">
                            <p:stCondLst>
                              <p:cond delay="500"/>
                            </p:stCondLst>
                            <p:childTnLst>
                              <p:par>
                                <p:cTn id="32" presetID="17" presetClass="entr" presetSubtype="4" fill="hold" grpId="0" nodeType="afterEffect">
                                  <p:stCondLst>
                                    <p:cond delay="0"/>
                                  </p:stCondLst>
                                  <p:childTnLst>
                                    <p:set>
                                      <p:cBhvr>
                                        <p:cTn id="33" dur="1" fill="hold">
                                          <p:stCondLst>
                                            <p:cond delay="0"/>
                                          </p:stCondLst>
                                        </p:cTn>
                                        <p:tgtEl>
                                          <p:spTgt spid="755778"/>
                                        </p:tgtEl>
                                        <p:attrNameLst>
                                          <p:attrName>style.visibility</p:attrName>
                                        </p:attrNameLst>
                                      </p:cBhvr>
                                      <p:to>
                                        <p:strVal val="visible"/>
                                      </p:to>
                                    </p:set>
                                    <p:anim calcmode="lin" valueType="num">
                                      <p:cBhvr>
                                        <p:cTn id="34" dur="500" fill="hold"/>
                                        <p:tgtEl>
                                          <p:spTgt spid="755778"/>
                                        </p:tgtEl>
                                        <p:attrNameLst>
                                          <p:attrName>ppt_x</p:attrName>
                                        </p:attrNameLst>
                                      </p:cBhvr>
                                      <p:tavLst>
                                        <p:tav tm="0">
                                          <p:val>
                                            <p:strVal val="#ppt_x"/>
                                          </p:val>
                                        </p:tav>
                                        <p:tav tm="100000">
                                          <p:val>
                                            <p:strVal val="#ppt_x"/>
                                          </p:val>
                                        </p:tav>
                                      </p:tavLst>
                                    </p:anim>
                                    <p:anim calcmode="lin" valueType="num">
                                      <p:cBhvr>
                                        <p:cTn id="35" dur="500" fill="hold"/>
                                        <p:tgtEl>
                                          <p:spTgt spid="755778"/>
                                        </p:tgtEl>
                                        <p:attrNameLst>
                                          <p:attrName>ppt_y</p:attrName>
                                        </p:attrNameLst>
                                      </p:cBhvr>
                                      <p:tavLst>
                                        <p:tav tm="0">
                                          <p:val>
                                            <p:strVal val="#ppt_y+#ppt_h/2"/>
                                          </p:val>
                                        </p:tav>
                                        <p:tav tm="100000">
                                          <p:val>
                                            <p:strVal val="#ppt_y"/>
                                          </p:val>
                                        </p:tav>
                                      </p:tavLst>
                                    </p:anim>
                                    <p:anim calcmode="lin" valueType="num">
                                      <p:cBhvr>
                                        <p:cTn id="36" dur="500" fill="hold"/>
                                        <p:tgtEl>
                                          <p:spTgt spid="755778"/>
                                        </p:tgtEl>
                                        <p:attrNameLst>
                                          <p:attrName>ppt_w</p:attrName>
                                        </p:attrNameLst>
                                      </p:cBhvr>
                                      <p:tavLst>
                                        <p:tav tm="0">
                                          <p:val>
                                            <p:strVal val="#ppt_w"/>
                                          </p:val>
                                        </p:tav>
                                        <p:tav tm="100000">
                                          <p:val>
                                            <p:strVal val="#ppt_w"/>
                                          </p:val>
                                        </p:tav>
                                      </p:tavLst>
                                    </p:anim>
                                    <p:anim calcmode="lin" valueType="num">
                                      <p:cBhvr>
                                        <p:cTn id="37" dur="500" fill="hold"/>
                                        <p:tgtEl>
                                          <p:spTgt spid="755778"/>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55742"/>
                                        </p:tgtEl>
                                        <p:attrNameLst>
                                          <p:attrName>style.visibility</p:attrName>
                                        </p:attrNameLst>
                                      </p:cBhvr>
                                      <p:to>
                                        <p:strVal val="visible"/>
                                      </p:to>
                                    </p:set>
                                  </p:childTnLst>
                                </p:cTn>
                              </p:par>
                            </p:childTnLst>
                          </p:cTn>
                        </p:par>
                        <p:par>
                          <p:cTn id="42" fill="hold" nodeType="afterGroup">
                            <p:stCondLst>
                              <p:cond delay="500"/>
                            </p:stCondLst>
                            <p:childTnLst>
                              <p:par>
                                <p:cTn id="43" presetID="17" presetClass="entr" presetSubtype="4" fill="hold" grpId="0" nodeType="afterEffect">
                                  <p:stCondLst>
                                    <p:cond delay="0"/>
                                  </p:stCondLst>
                                  <p:childTnLst>
                                    <p:set>
                                      <p:cBhvr>
                                        <p:cTn id="44" dur="1" fill="hold">
                                          <p:stCondLst>
                                            <p:cond delay="0"/>
                                          </p:stCondLst>
                                        </p:cTn>
                                        <p:tgtEl>
                                          <p:spTgt spid="755779"/>
                                        </p:tgtEl>
                                        <p:attrNameLst>
                                          <p:attrName>style.visibility</p:attrName>
                                        </p:attrNameLst>
                                      </p:cBhvr>
                                      <p:to>
                                        <p:strVal val="visible"/>
                                      </p:to>
                                    </p:set>
                                    <p:anim calcmode="lin" valueType="num">
                                      <p:cBhvr>
                                        <p:cTn id="45" dur="500" fill="hold"/>
                                        <p:tgtEl>
                                          <p:spTgt spid="755779"/>
                                        </p:tgtEl>
                                        <p:attrNameLst>
                                          <p:attrName>ppt_x</p:attrName>
                                        </p:attrNameLst>
                                      </p:cBhvr>
                                      <p:tavLst>
                                        <p:tav tm="0">
                                          <p:val>
                                            <p:strVal val="#ppt_x"/>
                                          </p:val>
                                        </p:tav>
                                        <p:tav tm="100000">
                                          <p:val>
                                            <p:strVal val="#ppt_x"/>
                                          </p:val>
                                        </p:tav>
                                      </p:tavLst>
                                    </p:anim>
                                    <p:anim calcmode="lin" valueType="num">
                                      <p:cBhvr>
                                        <p:cTn id="46" dur="500" fill="hold"/>
                                        <p:tgtEl>
                                          <p:spTgt spid="755779"/>
                                        </p:tgtEl>
                                        <p:attrNameLst>
                                          <p:attrName>ppt_y</p:attrName>
                                        </p:attrNameLst>
                                      </p:cBhvr>
                                      <p:tavLst>
                                        <p:tav tm="0">
                                          <p:val>
                                            <p:strVal val="#ppt_y+#ppt_h/2"/>
                                          </p:val>
                                        </p:tav>
                                        <p:tav tm="100000">
                                          <p:val>
                                            <p:strVal val="#ppt_y"/>
                                          </p:val>
                                        </p:tav>
                                      </p:tavLst>
                                    </p:anim>
                                    <p:anim calcmode="lin" valueType="num">
                                      <p:cBhvr>
                                        <p:cTn id="47" dur="500" fill="hold"/>
                                        <p:tgtEl>
                                          <p:spTgt spid="755779"/>
                                        </p:tgtEl>
                                        <p:attrNameLst>
                                          <p:attrName>ppt_w</p:attrName>
                                        </p:attrNameLst>
                                      </p:cBhvr>
                                      <p:tavLst>
                                        <p:tav tm="0">
                                          <p:val>
                                            <p:strVal val="#ppt_w"/>
                                          </p:val>
                                        </p:tav>
                                        <p:tav tm="100000">
                                          <p:val>
                                            <p:strVal val="#ppt_w"/>
                                          </p:val>
                                        </p:tav>
                                      </p:tavLst>
                                    </p:anim>
                                    <p:anim calcmode="lin" valueType="num">
                                      <p:cBhvr>
                                        <p:cTn id="48" dur="500" fill="hold"/>
                                        <p:tgtEl>
                                          <p:spTgt spid="755779"/>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755746"/>
                                        </p:tgtEl>
                                        <p:attrNameLst>
                                          <p:attrName>style.visibility</p:attrName>
                                        </p:attrNameLst>
                                      </p:cBhvr>
                                      <p:to>
                                        <p:strVal val="visible"/>
                                      </p:to>
                                    </p:se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755747"/>
                                        </p:tgtEl>
                                        <p:attrNameLst>
                                          <p:attrName>style.visibility</p:attrName>
                                        </p:attrNameLst>
                                      </p:cBhvr>
                                      <p:to>
                                        <p:strVal val="visible"/>
                                      </p:to>
                                    </p:set>
                                  </p:childTnLst>
                                </p:cTn>
                              </p:par>
                            </p:childTnLst>
                          </p:cTn>
                        </p:par>
                        <p:par>
                          <p:cTn id="56" fill="hold" nodeType="afterGroup">
                            <p:stCondLst>
                              <p:cond delay="1000"/>
                            </p:stCondLst>
                            <p:childTnLst>
                              <p:par>
                                <p:cTn id="57" presetID="1" presetClass="entr" presetSubtype="0" fill="hold" nodeType="afterEffect">
                                  <p:stCondLst>
                                    <p:cond delay="0"/>
                                  </p:stCondLst>
                                  <p:childTnLst>
                                    <p:set>
                                      <p:cBhvr>
                                        <p:cTn id="58" dur="1" fill="hold">
                                          <p:stCondLst>
                                            <p:cond delay="499"/>
                                          </p:stCondLst>
                                        </p:cTn>
                                        <p:tgtEl>
                                          <p:spTgt spid="755748"/>
                                        </p:tgtEl>
                                        <p:attrNameLst>
                                          <p:attrName>style.visibility</p:attrName>
                                        </p:attrNameLst>
                                      </p:cBhvr>
                                      <p:to>
                                        <p:strVal val="visible"/>
                                      </p:to>
                                    </p:set>
                                  </p:childTnLst>
                                </p:cTn>
                              </p:par>
                            </p:childTnLst>
                          </p:cTn>
                        </p:par>
                        <p:par>
                          <p:cTn id="59" fill="hold" nodeType="afterGroup">
                            <p:stCondLst>
                              <p:cond delay="1500"/>
                            </p:stCondLst>
                            <p:childTnLst>
                              <p:par>
                                <p:cTn id="60" presetID="2" presetClass="entr" presetSubtype="8" fill="hold" grpId="0" nodeType="afterEffect">
                                  <p:stCondLst>
                                    <p:cond delay="0"/>
                                  </p:stCondLst>
                                  <p:childTnLst>
                                    <p:set>
                                      <p:cBhvr>
                                        <p:cTn id="61" dur="1" fill="hold">
                                          <p:stCondLst>
                                            <p:cond delay="0"/>
                                          </p:stCondLst>
                                        </p:cTn>
                                        <p:tgtEl>
                                          <p:spTgt spid="755800"/>
                                        </p:tgtEl>
                                        <p:attrNameLst>
                                          <p:attrName>style.visibility</p:attrName>
                                        </p:attrNameLst>
                                      </p:cBhvr>
                                      <p:to>
                                        <p:strVal val="visible"/>
                                      </p:to>
                                    </p:set>
                                    <p:anim calcmode="lin" valueType="num">
                                      <p:cBhvr additive="base">
                                        <p:cTn id="62" dur="500" fill="hold"/>
                                        <p:tgtEl>
                                          <p:spTgt spid="755800"/>
                                        </p:tgtEl>
                                        <p:attrNameLst>
                                          <p:attrName>ppt_x</p:attrName>
                                        </p:attrNameLst>
                                      </p:cBhvr>
                                      <p:tavLst>
                                        <p:tav tm="0">
                                          <p:val>
                                            <p:strVal val="0-#ppt_w/2"/>
                                          </p:val>
                                        </p:tav>
                                        <p:tav tm="100000">
                                          <p:val>
                                            <p:strVal val="#ppt_x"/>
                                          </p:val>
                                        </p:tav>
                                      </p:tavLst>
                                    </p:anim>
                                    <p:anim calcmode="lin" valueType="num">
                                      <p:cBhvr additive="base">
                                        <p:cTn id="63" dur="500" fill="hold"/>
                                        <p:tgtEl>
                                          <p:spTgt spid="755800"/>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2000"/>
                            </p:stCondLst>
                            <p:childTnLst>
                              <p:par>
                                <p:cTn id="65" presetID="2" presetClass="entr" presetSubtype="8" fill="hold" grpId="0" nodeType="afterEffect">
                                  <p:stCondLst>
                                    <p:cond delay="0"/>
                                  </p:stCondLst>
                                  <p:childTnLst>
                                    <p:set>
                                      <p:cBhvr>
                                        <p:cTn id="66" dur="1" fill="hold">
                                          <p:stCondLst>
                                            <p:cond delay="0"/>
                                          </p:stCondLst>
                                        </p:cTn>
                                        <p:tgtEl>
                                          <p:spTgt spid="755765"/>
                                        </p:tgtEl>
                                        <p:attrNameLst>
                                          <p:attrName>style.visibility</p:attrName>
                                        </p:attrNameLst>
                                      </p:cBhvr>
                                      <p:to>
                                        <p:strVal val="visible"/>
                                      </p:to>
                                    </p:set>
                                    <p:anim calcmode="lin" valueType="num">
                                      <p:cBhvr additive="base">
                                        <p:cTn id="67" dur="500" fill="hold"/>
                                        <p:tgtEl>
                                          <p:spTgt spid="755765"/>
                                        </p:tgtEl>
                                        <p:attrNameLst>
                                          <p:attrName>ppt_x</p:attrName>
                                        </p:attrNameLst>
                                      </p:cBhvr>
                                      <p:tavLst>
                                        <p:tav tm="0">
                                          <p:val>
                                            <p:strVal val="0-#ppt_w/2"/>
                                          </p:val>
                                        </p:tav>
                                        <p:tav tm="100000">
                                          <p:val>
                                            <p:strVal val="#ppt_x"/>
                                          </p:val>
                                        </p:tav>
                                      </p:tavLst>
                                    </p:anim>
                                    <p:anim calcmode="lin" valueType="num">
                                      <p:cBhvr additive="base">
                                        <p:cTn id="68" dur="500" fill="hold"/>
                                        <p:tgtEl>
                                          <p:spTgt spid="755765"/>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2500"/>
                            </p:stCondLst>
                            <p:childTnLst>
                              <p:par>
                                <p:cTn id="70" presetID="2" presetClass="entr" presetSubtype="8" fill="hold" grpId="0" nodeType="afterEffect">
                                  <p:stCondLst>
                                    <p:cond delay="0"/>
                                  </p:stCondLst>
                                  <p:childTnLst>
                                    <p:set>
                                      <p:cBhvr>
                                        <p:cTn id="71" dur="1" fill="hold">
                                          <p:stCondLst>
                                            <p:cond delay="0"/>
                                          </p:stCondLst>
                                        </p:cTn>
                                        <p:tgtEl>
                                          <p:spTgt spid="755801"/>
                                        </p:tgtEl>
                                        <p:attrNameLst>
                                          <p:attrName>style.visibility</p:attrName>
                                        </p:attrNameLst>
                                      </p:cBhvr>
                                      <p:to>
                                        <p:strVal val="visible"/>
                                      </p:to>
                                    </p:set>
                                    <p:anim calcmode="lin" valueType="num">
                                      <p:cBhvr additive="base">
                                        <p:cTn id="72" dur="500" fill="hold"/>
                                        <p:tgtEl>
                                          <p:spTgt spid="755801"/>
                                        </p:tgtEl>
                                        <p:attrNameLst>
                                          <p:attrName>ppt_x</p:attrName>
                                        </p:attrNameLst>
                                      </p:cBhvr>
                                      <p:tavLst>
                                        <p:tav tm="0">
                                          <p:val>
                                            <p:strVal val="0-#ppt_w/2"/>
                                          </p:val>
                                        </p:tav>
                                        <p:tav tm="100000">
                                          <p:val>
                                            <p:strVal val="#ppt_x"/>
                                          </p:val>
                                        </p:tav>
                                      </p:tavLst>
                                    </p:anim>
                                    <p:anim calcmode="lin" valueType="num">
                                      <p:cBhvr additive="base">
                                        <p:cTn id="73" dur="500" fill="hold"/>
                                        <p:tgtEl>
                                          <p:spTgt spid="755801"/>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left)">
                                      <p:cBhvr>
                                        <p:cTn id="78" dur="500"/>
                                        <p:tgtEl>
                                          <p:spTgt spid="5"/>
                                        </p:tgtEl>
                                      </p:cBhvr>
                                    </p:animEffect>
                                  </p:childTnLst>
                                </p:cTn>
                              </p:par>
                            </p:childTnLst>
                          </p:cTn>
                        </p:par>
                        <p:par>
                          <p:cTn id="79" fill="hold" nodeType="afterGroup">
                            <p:stCondLst>
                              <p:cond delay="500"/>
                            </p:stCondLst>
                            <p:childTnLst>
                              <p:par>
                                <p:cTn id="80" presetID="17" presetClass="entr" presetSubtype="10"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500" fill="hold"/>
                                        <p:tgtEl>
                                          <p:spTgt spid="12"/>
                                        </p:tgtEl>
                                        <p:attrNameLst>
                                          <p:attrName>ppt_w</p:attrName>
                                        </p:attrNameLst>
                                      </p:cBhvr>
                                      <p:tavLst>
                                        <p:tav tm="0">
                                          <p:val>
                                            <p:fltVal val="0"/>
                                          </p:val>
                                        </p:tav>
                                        <p:tav tm="100000">
                                          <p:val>
                                            <p:strVal val="#ppt_w"/>
                                          </p:val>
                                        </p:tav>
                                      </p:tavLst>
                                    </p:anim>
                                    <p:anim calcmode="lin" valueType="num">
                                      <p:cBhvr>
                                        <p:cTn id="83" dur="500" fill="hold"/>
                                        <p:tgtEl>
                                          <p:spTgt spid="12"/>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1000"/>
                            </p:stCondLst>
                            <p:childTnLst>
                              <p:par>
                                <p:cTn id="85" presetID="1" presetClass="entr" presetSubtype="0" fill="hold" grpId="0" nodeType="afterEffect">
                                  <p:stCondLst>
                                    <p:cond delay="0"/>
                                  </p:stCondLst>
                                  <p:childTnLst>
                                    <p:set>
                                      <p:cBhvr>
                                        <p:cTn id="86" dur="1" fill="hold">
                                          <p:stCondLst>
                                            <p:cond delay="499"/>
                                          </p:stCondLst>
                                        </p:cTn>
                                        <p:tgtEl>
                                          <p:spTgt spid="75581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down)">
                                      <p:cBhvr>
                                        <p:cTn id="91" dur="500"/>
                                        <p:tgtEl>
                                          <p:spTgt spid="6"/>
                                        </p:tgtEl>
                                      </p:cBhvr>
                                    </p:animEffect>
                                  </p:childTnLst>
                                </p:cTn>
                              </p:par>
                            </p:childTnLst>
                          </p:cTn>
                        </p:par>
                        <p:par>
                          <p:cTn id="92" fill="hold" nodeType="afterGroup">
                            <p:stCondLst>
                              <p:cond delay="500"/>
                            </p:stCondLst>
                            <p:childTnLst>
                              <p:par>
                                <p:cTn id="93" presetID="22" presetClass="entr" presetSubtype="4" fill="hold" nodeType="after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wipe(down)">
                                      <p:cBhvr>
                                        <p:cTn id="95" dur="500"/>
                                        <p:tgtEl>
                                          <p:spTgt spid="7"/>
                                        </p:tgtEl>
                                      </p:cBhvr>
                                    </p:animEffect>
                                  </p:childTnLst>
                                </p:cTn>
                              </p:par>
                            </p:childTnLst>
                          </p:cTn>
                        </p:par>
                        <p:par>
                          <p:cTn id="96" fill="hold" nodeType="afterGroup">
                            <p:stCondLst>
                              <p:cond delay="1000"/>
                            </p:stCondLst>
                            <p:childTnLst>
                              <p:par>
                                <p:cTn id="97" presetID="22" presetClass="entr" presetSubtype="4" fill="hold" nodeType="after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wipe(down)">
                                      <p:cBhvr>
                                        <p:cTn id="99" dur="500"/>
                                        <p:tgtEl>
                                          <p:spTgt spid="8"/>
                                        </p:tgtEl>
                                      </p:cBhvr>
                                    </p:animEffect>
                                  </p:childTnLst>
                                </p:cTn>
                              </p:par>
                            </p:childTnLst>
                          </p:cTn>
                        </p:par>
                        <p:par>
                          <p:cTn id="100" fill="hold" nodeType="afterGroup">
                            <p:stCondLst>
                              <p:cond delay="1500"/>
                            </p:stCondLst>
                            <p:childTnLst>
                              <p:par>
                                <p:cTn id="101" presetID="17" presetClass="entr" presetSubtype="4" fill="hold" grpId="0" nodeType="afterEffect">
                                  <p:stCondLst>
                                    <p:cond delay="0"/>
                                  </p:stCondLst>
                                  <p:childTnLst>
                                    <p:set>
                                      <p:cBhvr>
                                        <p:cTn id="102" dur="1" fill="hold">
                                          <p:stCondLst>
                                            <p:cond delay="0"/>
                                          </p:stCondLst>
                                        </p:cTn>
                                        <p:tgtEl>
                                          <p:spTgt spid="755780"/>
                                        </p:tgtEl>
                                        <p:attrNameLst>
                                          <p:attrName>style.visibility</p:attrName>
                                        </p:attrNameLst>
                                      </p:cBhvr>
                                      <p:to>
                                        <p:strVal val="visible"/>
                                      </p:to>
                                    </p:set>
                                    <p:anim calcmode="lin" valueType="num">
                                      <p:cBhvr>
                                        <p:cTn id="103" dur="500" fill="hold"/>
                                        <p:tgtEl>
                                          <p:spTgt spid="755780"/>
                                        </p:tgtEl>
                                        <p:attrNameLst>
                                          <p:attrName>ppt_x</p:attrName>
                                        </p:attrNameLst>
                                      </p:cBhvr>
                                      <p:tavLst>
                                        <p:tav tm="0">
                                          <p:val>
                                            <p:strVal val="#ppt_x"/>
                                          </p:val>
                                        </p:tav>
                                        <p:tav tm="100000">
                                          <p:val>
                                            <p:strVal val="#ppt_x"/>
                                          </p:val>
                                        </p:tav>
                                      </p:tavLst>
                                    </p:anim>
                                    <p:anim calcmode="lin" valueType="num">
                                      <p:cBhvr>
                                        <p:cTn id="104" dur="500" fill="hold"/>
                                        <p:tgtEl>
                                          <p:spTgt spid="755780"/>
                                        </p:tgtEl>
                                        <p:attrNameLst>
                                          <p:attrName>ppt_y</p:attrName>
                                        </p:attrNameLst>
                                      </p:cBhvr>
                                      <p:tavLst>
                                        <p:tav tm="0">
                                          <p:val>
                                            <p:strVal val="#ppt_y+#ppt_h/2"/>
                                          </p:val>
                                        </p:tav>
                                        <p:tav tm="100000">
                                          <p:val>
                                            <p:strVal val="#ppt_y"/>
                                          </p:val>
                                        </p:tav>
                                      </p:tavLst>
                                    </p:anim>
                                    <p:anim calcmode="lin" valueType="num">
                                      <p:cBhvr>
                                        <p:cTn id="105" dur="500" fill="hold"/>
                                        <p:tgtEl>
                                          <p:spTgt spid="755780"/>
                                        </p:tgtEl>
                                        <p:attrNameLst>
                                          <p:attrName>ppt_w</p:attrName>
                                        </p:attrNameLst>
                                      </p:cBhvr>
                                      <p:tavLst>
                                        <p:tav tm="0">
                                          <p:val>
                                            <p:strVal val="#ppt_w"/>
                                          </p:val>
                                        </p:tav>
                                        <p:tav tm="100000">
                                          <p:val>
                                            <p:strVal val="#ppt_w"/>
                                          </p:val>
                                        </p:tav>
                                      </p:tavLst>
                                    </p:anim>
                                    <p:anim calcmode="lin" valueType="num">
                                      <p:cBhvr>
                                        <p:cTn id="106" dur="500" fill="hold"/>
                                        <p:tgtEl>
                                          <p:spTgt spid="755780"/>
                                        </p:tgtEl>
                                        <p:attrNameLst>
                                          <p:attrName>ppt_h</p:attrName>
                                        </p:attrNameLst>
                                      </p:cBhvr>
                                      <p:tavLst>
                                        <p:tav tm="0">
                                          <p:val>
                                            <p:fltVal val="0"/>
                                          </p:val>
                                        </p:tav>
                                        <p:tav tm="100000">
                                          <p:val>
                                            <p:strVal val="#ppt_h"/>
                                          </p:val>
                                        </p:tav>
                                      </p:tavLst>
                                    </p:anim>
                                  </p:childTnLst>
                                </p:cTn>
                              </p:par>
                            </p:childTnLst>
                          </p:cTn>
                        </p:par>
                        <p:par>
                          <p:cTn id="107" fill="hold" nodeType="afterGroup">
                            <p:stCondLst>
                              <p:cond delay="2000"/>
                            </p:stCondLst>
                            <p:childTnLst>
                              <p:par>
                                <p:cTn id="108" presetID="17" presetClass="entr" presetSubtype="4" fill="hold" grpId="0" nodeType="afterEffect">
                                  <p:stCondLst>
                                    <p:cond delay="0"/>
                                  </p:stCondLst>
                                  <p:childTnLst>
                                    <p:set>
                                      <p:cBhvr>
                                        <p:cTn id="109" dur="1" fill="hold">
                                          <p:stCondLst>
                                            <p:cond delay="0"/>
                                          </p:stCondLst>
                                        </p:cTn>
                                        <p:tgtEl>
                                          <p:spTgt spid="755787"/>
                                        </p:tgtEl>
                                        <p:attrNameLst>
                                          <p:attrName>style.visibility</p:attrName>
                                        </p:attrNameLst>
                                      </p:cBhvr>
                                      <p:to>
                                        <p:strVal val="visible"/>
                                      </p:to>
                                    </p:set>
                                    <p:anim calcmode="lin" valueType="num">
                                      <p:cBhvr>
                                        <p:cTn id="110" dur="500" fill="hold"/>
                                        <p:tgtEl>
                                          <p:spTgt spid="755787"/>
                                        </p:tgtEl>
                                        <p:attrNameLst>
                                          <p:attrName>ppt_x</p:attrName>
                                        </p:attrNameLst>
                                      </p:cBhvr>
                                      <p:tavLst>
                                        <p:tav tm="0">
                                          <p:val>
                                            <p:strVal val="#ppt_x"/>
                                          </p:val>
                                        </p:tav>
                                        <p:tav tm="100000">
                                          <p:val>
                                            <p:strVal val="#ppt_x"/>
                                          </p:val>
                                        </p:tav>
                                      </p:tavLst>
                                    </p:anim>
                                    <p:anim calcmode="lin" valueType="num">
                                      <p:cBhvr>
                                        <p:cTn id="111" dur="500" fill="hold"/>
                                        <p:tgtEl>
                                          <p:spTgt spid="755787"/>
                                        </p:tgtEl>
                                        <p:attrNameLst>
                                          <p:attrName>ppt_y</p:attrName>
                                        </p:attrNameLst>
                                      </p:cBhvr>
                                      <p:tavLst>
                                        <p:tav tm="0">
                                          <p:val>
                                            <p:strVal val="#ppt_y+#ppt_h/2"/>
                                          </p:val>
                                        </p:tav>
                                        <p:tav tm="100000">
                                          <p:val>
                                            <p:strVal val="#ppt_y"/>
                                          </p:val>
                                        </p:tav>
                                      </p:tavLst>
                                    </p:anim>
                                    <p:anim calcmode="lin" valueType="num">
                                      <p:cBhvr>
                                        <p:cTn id="112" dur="500" fill="hold"/>
                                        <p:tgtEl>
                                          <p:spTgt spid="755787"/>
                                        </p:tgtEl>
                                        <p:attrNameLst>
                                          <p:attrName>ppt_w</p:attrName>
                                        </p:attrNameLst>
                                      </p:cBhvr>
                                      <p:tavLst>
                                        <p:tav tm="0">
                                          <p:val>
                                            <p:strVal val="#ppt_w"/>
                                          </p:val>
                                        </p:tav>
                                        <p:tav tm="100000">
                                          <p:val>
                                            <p:strVal val="#ppt_w"/>
                                          </p:val>
                                        </p:tav>
                                      </p:tavLst>
                                    </p:anim>
                                    <p:anim calcmode="lin" valueType="num">
                                      <p:cBhvr>
                                        <p:cTn id="113" dur="500" fill="hold"/>
                                        <p:tgtEl>
                                          <p:spTgt spid="755787"/>
                                        </p:tgtEl>
                                        <p:attrNameLst>
                                          <p:attrName>ppt_h</p:attrName>
                                        </p:attrNameLst>
                                      </p:cBhvr>
                                      <p:tavLst>
                                        <p:tav tm="0">
                                          <p:val>
                                            <p:fltVal val="0"/>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499"/>
                                          </p:stCondLst>
                                        </p:cTn>
                                        <p:tgtEl>
                                          <p:spTgt spid="755755"/>
                                        </p:tgtEl>
                                        <p:attrNameLst>
                                          <p:attrName>style.visibility</p:attrName>
                                        </p:attrNameLst>
                                      </p:cBhvr>
                                      <p:to>
                                        <p:strVal val="visible"/>
                                      </p:to>
                                    </p:set>
                                  </p:childTnLst>
                                </p:cTn>
                              </p:par>
                            </p:childTnLst>
                          </p:cTn>
                        </p:par>
                        <p:par>
                          <p:cTn id="118" fill="hold" nodeType="afterGroup">
                            <p:stCondLst>
                              <p:cond delay="500"/>
                            </p:stCondLst>
                            <p:childTnLst>
                              <p:par>
                                <p:cTn id="119" presetID="1" presetClass="entr" presetSubtype="0" fill="hold" nodeType="afterEffect">
                                  <p:stCondLst>
                                    <p:cond delay="0"/>
                                  </p:stCondLst>
                                  <p:childTnLst>
                                    <p:set>
                                      <p:cBhvr>
                                        <p:cTn id="120" dur="1" fill="hold">
                                          <p:stCondLst>
                                            <p:cond delay="499"/>
                                          </p:stCondLst>
                                        </p:cTn>
                                        <p:tgtEl>
                                          <p:spTgt spid="755763"/>
                                        </p:tgtEl>
                                        <p:attrNameLst>
                                          <p:attrName>style.visibility</p:attrName>
                                        </p:attrNameLst>
                                      </p:cBhvr>
                                      <p:to>
                                        <p:strVal val="visible"/>
                                      </p:to>
                                    </p:set>
                                  </p:childTnLst>
                                </p:cTn>
                              </p:par>
                            </p:childTnLst>
                          </p:cTn>
                        </p:par>
                        <p:par>
                          <p:cTn id="121" fill="hold" nodeType="afterGroup">
                            <p:stCondLst>
                              <p:cond delay="1000"/>
                            </p:stCondLst>
                            <p:childTnLst>
                              <p:par>
                                <p:cTn id="122" presetID="1" presetClass="entr" presetSubtype="0" fill="hold" nodeType="afterEffect">
                                  <p:stCondLst>
                                    <p:cond delay="0"/>
                                  </p:stCondLst>
                                  <p:childTnLst>
                                    <p:set>
                                      <p:cBhvr>
                                        <p:cTn id="123" dur="1" fill="hold">
                                          <p:stCondLst>
                                            <p:cond delay="499"/>
                                          </p:stCondLst>
                                        </p:cTn>
                                        <p:tgtEl>
                                          <p:spTgt spid="755772"/>
                                        </p:tgtEl>
                                        <p:attrNameLst>
                                          <p:attrName>style.visibility</p:attrName>
                                        </p:attrNameLst>
                                      </p:cBhvr>
                                      <p:to>
                                        <p:strVal val="visible"/>
                                      </p:to>
                                    </p:set>
                                  </p:childTnLst>
                                </p:cTn>
                              </p:par>
                            </p:childTnLst>
                          </p:cTn>
                        </p:par>
                        <p:par>
                          <p:cTn id="124" fill="hold" nodeType="afterGroup">
                            <p:stCondLst>
                              <p:cond delay="1500"/>
                            </p:stCondLst>
                            <p:childTnLst>
                              <p:par>
                                <p:cTn id="125" presetID="2" presetClass="entr" presetSubtype="2" fill="hold" grpId="0" nodeType="afterEffect">
                                  <p:stCondLst>
                                    <p:cond delay="0"/>
                                  </p:stCondLst>
                                  <p:childTnLst>
                                    <p:set>
                                      <p:cBhvr>
                                        <p:cTn id="126" dur="1" fill="hold">
                                          <p:stCondLst>
                                            <p:cond delay="0"/>
                                          </p:stCondLst>
                                        </p:cTn>
                                        <p:tgtEl>
                                          <p:spTgt spid="755756"/>
                                        </p:tgtEl>
                                        <p:attrNameLst>
                                          <p:attrName>style.visibility</p:attrName>
                                        </p:attrNameLst>
                                      </p:cBhvr>
                                      <p:to>
                                        <p:strVal val="visible"/>
                                      </p:to>
                                    </p:set>
                                    <p:anim calcmode="lin" valueType="num">
                                      <p:cBhvr additive="base">
                                        <p:cTn id="127" dur="500" fill="hold"/>
                                        <p:tgtEl>
                                          <p:spTgt spid="755756"/>
                                        </p:tgtEl>
                                        <p:attrNameLst>
                                          <p:attrName>ppt_x</p:attrName>
                                        </p:attrNameLst>
                                      </p:cBhvr>
                                      <p:tavLst>
                                        <p:tav tm="0">
                                          <p:val>
                                            <p:strVal val="1+#ppt_w/2"/>
                                          </p:val>
                                        </p:tav>
                                        <p:tav tm="100000">
                                          <p:val>
                                            <p:strVal val="#ppt_x"/>
                                          </p:val>
                                        </p:tav>
                                      </p:tavLst>
                                    </p:anim>
                                    <p:anim calcmode="lin" valueType="num">
                                      <p:cBhvr additive="base">
                                        <p:cTn id="128" dur="500" fill="hold"/>
                                        <p:tgtEl>
                                          <p:spTgt spid="755756"/>
                                        </p:tgtEl>
                                        <p:attrNameLst>
                                          <p:attrName>ppt_y</p:attrName>
                                        </p:attrNameLst>
                                      </p:cBhvr>
                                      <p:tavLst>
                                        <p:tav tm="0">
                                          <p:val>
                                            <p:strVal val="#ppt_y"/>
                                          </p:val>
                                        </p:tav>
                                        <p:tav tm="100000">
                                          <p:val>
                                            <p:strVal val="#ppt_y"/>
                                          </p:val>
                                        </p:tav>
                                      </p:tavLst>
                                    </p:anim>
                                  </p:childTnLst>
                                </p:cTn>
                              </p:par>
                            </p:childTnLst>
                          </p:cTn>
                        </p:par>
                        <p:par>
                          <p:cTn id="129" fill="hold" nodeType="afterGroup">
                            <p:stCondLst>
                              <p:cond delay="2000"/>
                            </p:stCondLst>
                            <p:childTnLst>
                              <p:par>
                                <p:cTn id="130" presetID="2" presetClass="entr" presetSubtype="2" fill="hold" grpId="0" nodeType="afterEffect">
                                  <p:stCondLst>
                                    <p:cond delay="0"/>
                                  </p:stCondLst>
                                  <p:childTnLst>
                                    <p:set>
                                      <p:cBhvr>
                                        <p:cTn id="131" dur="1" fill="hold">
                                          <p:stCondLst>
                                            <p:cond delay="0"/>
                                          </p:stCondLst>
                                        </p:cTn>
                                        <p:tgtEl>
                                          <p:spTgt spid="755764"/>
                                        </p:tgtEl>
                                        <p:attrNameLst>
                                          <p:attrName>style.visibility</p:attrName>
                                        </p:attrNameLst>
                                      </p:cBhvr>
                                      <p:to>
                                        <p:strVal val="visible"/>
                                      </p:to>
                                    </p:set>
                                    <p:anim calcmode="lin" valueType="num">
                                      <p:cBhvr additive="base">
                                        <p:cTn id="132" dur="500" fill="hold"/>
                                        <p:tgtEl>
                                          <p:spTgt spid="755764"/>
                                        </p:tgtEl>
                                        <p:attrNameLst>
                                          <p:attrName>ppt_x</p:attrName>
                                        </p:attrNameLst>
                                      </p:cBhvr>
                                      <p:tavLst>
                                        <p:tav tm="0">
                                          <p:val>
                                            <p:strVal val="1+#ppt_w/2"/>
                                          </p:val>
                                        </p:tav>
                                        <p:tav tm="100000">
                                          <p:val>
                                            <p:strVal val="#ppt_x"/>
                                          </p:val>
                                        </p:tav>
                                      </p:tavLst>
                                    </p:anim>
                                    <p:anim calcmode="lin" valueType="num">
                                      <p:cBhvr additive="base">
                                        <p:cTn id="133" dur="500" fill="hold"/>
                                        <p:tgtEl>
                                          <p:spTgt spid="755764"/>
                                        </p:tgtEl>
                                        <p:attrNameLst>
                                          <p:attrName>ppt_y</p:attrName>
                                        </p:attrNameLst>
                                      </p:cBhvr>
                                      <p:tavLst>
                                        <p:tav tm="0">
                                          <p:val>
                                            <p:strVal val="#ppt_y"/>
                                          </p:val>
                                        </p:tav>
                                        <p:tav tm="100000">
                                          <p:val>
                                            <p:strVal val="#ppt_y"/>
                                          </p:val>
                                        </p:tav>
                                      </p:tavLst>
                                    </p:anim>
                                  </p:childTnLst>
                                </p:cTn>
                              </p:par>
                            </p:childTnLst>
                          </p:cTn>
                        </p:par>
                        <p:par>
                          <p:cTn id="134" fill="hold" nodeType="afterGroup">
                            <p:stCondLst>
                              <p:cond delay="2500"/>
                            </p:stCondLst>
                            <p:childTnLst>
                              <p:par>
                                <p:cTn id="135" presetID="2" presetClass="entr" presetSubtype="2" fill="hold" grpId="0" nodeType="afterEffect">
                                  <p:stCondLst>
                                    <p:cond delay="0"/>
                                  </p:stCondLst>
                                  <p:childTnLst>
                                    <p:set>
                                      <p:cBhvr>
                                        <p:cTn id="136" dur="1" fill="hold">
                                          <p:stCondLst>
                                            <p:cond delay="0"/>
                                          </p:stCondLst>
                                        </p:cTn>
                                        <p:tgtEl>
                                          <p:spTgt spid="755773"/>
                                        </p:tgtEl>
                                        <p:attrNameLst>
                                          <p:attrName>style.visibility</p:attrName>
                                        </p:attrNameLst>
                                      </p:cBhvr>
                                      <p:to>
                                        <p:strVal val="visible"/>
                                      </p:to>
                                    </p:set>
                                    <p:anim calcmode="lin" valueType="num">
                                      <p:cBhvr additive="base">
                                        <p:cTn id="137" dur="500" fill="hold"/>
                                        <p:tgtEl>
                                          <p:spTgt spid="755773"/>
                                        </p:tgtEl>
                                        <p:attrNameLst>
                                          <p:attrName>ppt_x</p:attrName>
                                        </p:attrNameLst>
                                      </p:cBhvr>
                                      <p:tavLst>
                                        <p:tav tm="0">
                                          <p:val>
                                            <p:strVal val="1+#ppt_w/2"/>
                                          </p:val>
                                        </p:tav>
                                        <p:tav tm="100000">
                                          <p:val>
                                            <p:strVal val="#ppt_x"/>
                                          </p:val>
                                        </p:tav>
                                      </p:tavLst>
                                    </p:anim>
                                    <p:anim calcmode="lin" valueType="num">
                                      <p:cBhvr additive="base">
                                        <p:cTn id="138" dur="500" fill="hold"/>
                                        <p:tgtEl>
                                          <p:spTgt spid="755773"/>
                                        </p:tgtEl>
                                        <p:attrNameLst>
                                          <p:attrName>ppt_y</p:attrName>
                                        </p:attrNameLst>
                                      </p:cBhvr>
                                      <p:tavLst>
                                        <p:tav tm="0">
                                          <p:val>
                                            <p:strVal val="#ppt_y"/>
                                          </p:val>
                                        </p:tav>
                                        <p:tav tm="100000">
                                          <p:val>
                                            <p:strVal val="#ppt_y"/>
                                          </p:val>
                                        </p:tav>
                                      </p:tavLst>
                                    </p:anim>
                                  </p:childTnLst>
                                </p:cTn>
                              </p:par>
                            </p:childTnLst>
                          </p:cTn>
                        </p:par>
                        <p:par>
                          <p:cTn id="139" fill="hold" nodeType="afterGroup">
                            <p:stCondLst>
                              <p:cond delay="3000"/>
                            </p:stCondLst>
                            <p:childTnLst>
                              <p:par>
                                <p:cTn id="140" presetID="4" presetClass="entr" presetSubtype="32" fill="hold" grpId="0" nodeType="afterEffect">
                                  <p:stCondLst>
                                    <p:cond delay="0"/>
                                  </p:stCondLst>
                                  <p:childTnLst>
                                    <p:set>
                                      <p:cBhvr>
                                        <p:cTn id="141" dur="1" fill="hold">
                                          <p:stCondLst>
                                            <p:cond delay="0"/>
                                          </p:stCondLst>
                                        </p:cTn>
                                        <p:tgtEl>
                                          <p:spTgt spid="755776"/>
                                        </p:tgtEl>
                                        <p:attrNameLst>
                                          <p:attrName>style.visibility</p:attrName>
                                        </p:attrNameLst>
                                      </p:cBhvr>
                                      <p:to>
                                        <p:strVal val="visible"/>
                                      </p:to>
                                    </p:set>
                                    <p:animEffect transition="in" filter="box(out)">
                                      <p:cBhvr>
                                        <p:cTn id="142" dur="500"/>
                                        <p:tgtEl>
                                          <p:spTgt spid="755776"/>
                                        </p:tgtEl>
                                      </p:cBhvr>
                                    </p:animEffect>
                                  </p:childTnLst>
                                </p:cTn>
                              </p:par>
                            </p:childTnLst>
                          </p:cTn>
                        </p:par>
                        <p:par>
                          <p:cTn id="143" fill="hold" nodeType="afterGroup">
                            <p:stCondLst>
                              <p:cond delay="3500"/>
                            </p:stCondLst>
                            <p:childTnLst>
                              <p:par>
                                <p:cTn id="144" presetID="4" presetClass="entr" presetSubtype="32" fill="hold" grpId="0" nodeType="afterEffect">
                                  <p:stCondLst>
                                    <p:cond delay="0"/>
                                  </p:stCondLst>
                                  <p:childTnLst>
                                    <p:set>
                                      <p:cBhvr>
                                        <p:cTn id="145" dur="1" fill="hold">
                                          <p:stCondLst>
                                            <p:cond delay="0"/>
                                          </p:stCondLst>
                                        </p:cTn>
                                        <p:tgtEl>
                                          <p:spTgt spid="755775"/>
                                        </p:tgtEl>
                                        <p:attrNameLst>
                                          <p:attrName>style.visibility</p:attrName>
                                        </p:attrNameLst>
                                      </p:cBhvr>
                                      <p:to>
                                        <p:strVal val="visible"/>
                                      </p:to>
                                    </p:set>
                                    <p:animEffect transition="in" filter="box(out)">
                                      <p:cBhvr>
                                        <p:cTn id="146" dur="500"/>
                                        <p:tgtEl>
                                          <p:spTgt spid="755775"/>
                                        </p:tgtEl>
                                      </p:cBhvr>
                                    </p:animEffect>
                                  </p:childTnLst>
                                </p:cTn>
                              </p:par>
                            </p:childTnLst>
                          </p:cTn>
                        </p:par>
                        <p:par>
                          <p:cTn id="147" fill="hold" nodeType="afterGroup">
                            <p:stCondLst>
                              <p:cond delay="4000"/>
                            </p:stCondLst>
                            <p:childTnLst>
                              <p:par>
                                <p:cTn id="148" presetID="4" presetClass="entr" presetSubtype="32" fill="hold" grpId="0" nodeType="afterEffect">
                                  <p:stCondLst>
                                    <p:cond delay="0"/>
                                  </p:stCondLst>
                                  <p:childTnLst>
                                    <p:set>
                                      <p:cBhvr>
                                        <p:cTn id="149" dur="1" fill="hold">
                                          <p:stCondLst>
                                            <p:cond delay="0"/>
                                          </p:stCondLst>
                                        </p:cTn>
                                        <p:tgtEl>
                                          <p:spTgt spid="755774"/>
                                        </p:tgtEl>
                                        <p:attrNameLst>
                                          <p:attrName>style.visibility</p:attrName>
                                        </p:attrNameLst>
                                      </p:cBhvr>
                                      <p:to>
                                        <p:strVal val="visible"/>
                                      </p:to>
                                    </p:set>
                                    <p:animEffect transition="in" filter="box(out)">
                                      <p:cBhvr>
                                        <p:cTn id="150" dur="500"/>
                                        <p:tgtEl>
                                          <p:spTgt spid="755774"/>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755731"/>
                                        </p:tgtEl>
                                        <p:attrNameLst>
                                          <p:attrName>style.visibility</p:attrName>
                                        </p:attrNameLst>
                                      </p:cBhvr>
                                      <p:to>
                                        <p:strVal val="visible"/>
                                      </p:to>
                                    </p:set>
                                  </p:childTnLst>
                                </p:cTn>
                              </p:par>
                            </p:childTnLst>
                          </p:cTn>
                        </p:par>
                        <p:par>
                          <p:cTn id="155" fill="hold" nodeType="afterGroup">
                            <p:stCondLst>
                              <p:cond delay="500"/>
                            </p:stCondLst>
                            <p:childTnLst>
                              <p:par>
                                <p:cTn id="156" presetID="1" presetClass="entr" presetSubtype="0" fill="hold" grpId="0" nodeType="afterEffect">
                                  <p:stCondLst>
                                    <p:cond delay="0"/>
                                  </p:stCondLst>
                                  <p:childTnLst>
                                    <p:set>
                                      <p:cBhvr>
                                        <p:cTn id="157" dur="1" fill="hold">
                                          <p:stCondLst>
                                            <p:cond delay="499"/>
                                          </p:stCondLst>
                                        </p:cTn>
                                        <p:tgtEl>
                                          <p:spTgt spid="755732"/>
                                        </p:tgtEl>
                                        <p:attrNameLst>
                                          <p:attrName>style.visibility</p:attrName>
                                        </p:attrNameLst>
                                      </p:cBhvr>
                                      <p:to>
                                        <p:strVal val="visible"/>
                                      </p:to>
                                    </p:set>
                                  </p:childTnLst>
                                </p:cTn>
                              </p:par>
                            </p:childTnLst>
                          </p:cTn>
                        </p:par>
                        <p:par>
                          <p:cTn id="158" fill="hold" nodeType="afterGroup">
                            <p:stCondLst>
                              <p:cond delay="1000"/>
                            </p:stCondLst>
                            <p:childTnLst>
                              <p:par>
                                <p:cTn id="159" presetID="1" presetClass="entr" presetSubtype="0" fill="hold" grpId="0" nodeType="afterEffect">
                                  <p:stCondLst>
                                    <p:cond delay="0"/>
                                  </p:stCondLst>
                                  <p:childTnLst>
                                    <p:set>
                                      <p:cBhvr>
                                        <p:cTn id="160" dur="1" fill="hold">
                                          <p:stCondLst>
                                            <p:cond delay="499"/>
                                          </p:stCondLst>
                                        </p:cTn>
                                        <p:tgtEl>
                                          <p:spTgt spid="755733"/>
                                        </p:tgtEl>
                                        <p:attrNameLst>
                                          <p:attrName>style.visibility</p:attrName>
                                        </p:attrNameLst>
                                      </p:cBhvr>
                                      <p:to>
                                        <p:strVal val="visible"/>
                                      </p:to>
                                    </p:set>
                                  </p:childTnLst>
                                </p:cTn>
                              </p:par>
                            </p:childTnLst>
                          </p:cTn>
                        </p:par>
                        <p:par>
                          <p:cTn id="161" fill="hold" nodeType="afterGroup">
                            <p:stCondLst>
                              <p:cond delay="1500"/>
                            </p:stCondLst>
                            <p:childTnLst>
                              <p:par>
                                <p:cTn id="162" presetID="4" presetClass="entr" presetSubtype="32" fill="hold" nodeType="afterEffect">
                                  <p:stCondLst>
                                    <p:cond delay="0"/>
                                  </p:stCondLst>
                                  <p:childTnLst>
                                    <p:set>
                                      <p:cBhvr>
                                        <p:cTn id="163" dur="1" fill="hold">
                                          <p:stCondLst>
                                            <p:cond delay="0"/>
                                          </p:stCondLst>
                                        </p:cTn>
                                        <p:tgtEl>
                                          <p:spTgt spid="13"/>
                                        </p:tgtEl>
                                        <p:attrNameLst>
                                          <p:attrName>style.visibility</p:attrName>
                                        </p:attrNameLst>
                                      </p:cBhvr>
                                      <p:to>
                                        <p:strVal val="visible"/>
                                      </p:to>
                                    </p:set>
                                    <p:animEffect transition="in" filter="box(out)">
                                      <p:cBhvr>
                                        <p:cTn id="164" dur="500"/>
                                        <p:tgtEl>
                                          <p:spTgt spid="13"/>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499"/>
                                          </p:stCondLst>
                                        </p:cTn>
                                        <p:tgtEl>
                                          <p:spTgt spid="755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31" grpId="0" animBg="1"/>
      <p:bldP spid="755732" grpId="0" animBg="1"/>
      <p:bldP spid="755733" grpId="0" animBg="1"/>
      <p:bldP spid="755740" grpId="0" autoUpdateAnimBg="0"/>
      <p:bldP spid="755741" grpId="0" autoUpdateAnimBg="0"/>
      <p:bldP spid="755742" grpId="0" autoUpdateAnimBg="0"/>
      <p:bldP spid="755756" grpId="0" animBg="1"/>
      <p:bldP spid="755764" grpId="0" animBg="1"/>
      <p:bldP spid="755765" grpId="0" animBg="1"/>
      <p:bldP spid="755773" grpId="0" animBg="1"/>
      <p:bldP spid="755774" grpId="0" animBg="1"/>
      <p:bldP spid="755775" grpId="0" animBg="1"/>
      <p:bldP spid="755776" grpId="0" animBg="1"/>
      <p:bldP spid="755777" grpId="0" animBg="1"/>
      <p:bldP spid="755778" grpId="0" animBg="1"/>
      <p:bldP spid="755779" grpId="0" animBg="1"/>
      <p:bldP spid="755780" grpId="0" animBg="1"/>
      <p:bldP spid="755787" grpId="0" animBg="1"/>
      <p:bldP spid="755800" grpId="0" animBg="1"/>
      <p:bldP spid="755801" grpId="0" animBg="1"/>
      <p:bldP spid="755810" grpId="0" animBg="1" autoUpdateAnimBg="0"/>
      <p:bldP spid="75581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4"/>
          <p:cNvSpPr>
            <a:spLocks noGrp="1" noChangeArrowheads="1"/>
          </p:cNvSpPr>
          <p:nvPr>
            <p:ph type="title"/>
          </p:nvPr>
        </p:nvSpPr>
        <p:spPr>
          <a:xfrm>
            <a:off x="323850" y="260648"/>
            <a:ext cx="8604250" cy="892175"/>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The rationale behind the test statistic…</a:t>
            </a:r>
          </a:p>
        </p:txBody>
      </p:sp>
      <p:sp>
        <p:nvSpPr>
          <p:cNvPr id="756741" name="Rectangle 5"/>
          <p:cNvSpPr>
            <a:spLocks noGrp="1" noChangeArrowheads="1"/>
          </p:cNvSpPr>
          <p:nvPr>
            <p:ph idx="1"/>
          </p:nvPr>
        </p:nvSpPr>
        <p:spPr>
          <a:xfrm>
            <a:off x="395536" y="1340768"/>
            <a:ext cx="8064500" cy="3888432"/>
          </a:xfrm>
        </p:spPr>
        <p:txBody>
          <a:bodyPr/>
          <a:lstStyle/>
          <a:p>
            <a:pPr marL="0" indent="0" algn="just">
              <a:spcAft>
                <a:spcPts val="1200"/>
              </a:spcAft>
              <a:buNone/>
            </a:pPr>
            <a:r>
              <a:rPr lang="en-US" altLang="en-US" sz="2400" dirty="0">
                <a:solidFill>
                  <a:schemeClr val="accent1"/>
                </a:solidFill>
                <a:latin typeface="Trebuchet MS" panose="020B0603020202020204" pitchFamily="34" charset="0"/>
              </a:rPr>
              <a:t>If the null hypothesis is true (that is, </a:t>
            </a:r>
            <a:r>
              <a:rPr lang="el-GR" altLang="en-US" sz="2400" dirty="0">
                <a:solidFill>
                  <a:schemeClr val="accent1"/>
                </a:solidFill>
                <a:latin typeface="Trebuchet MS" panose="020B0603020202020204" pitchFamily="34" charset="0"/>
              </a:rPr>
              <a:t>μ</a:t>
            </a:r>
            <a:r>
              <a:rPr lang="en-AU" altLang="en-US" sz="2400" baseline="-25000" dirty="0">
                <a:solidFill>
                  <a:schemeClr val="accent1"/>
                </a:solidFill>
                <a:latin typeface="Trebuchet MS" panose="020B0603020202020204" pitchFamily="34" charset="0"/>
              </a:rPr>
              <a:t>1</a:t>
            </a:r>
            <a:r>
              <a:rPr lang="en-AU" altLang="en-US" sz="2400" dirty="0">
                <a:solidFill>
                  <a:schemeClr val="accent1"/>
                </a:solidFill>
                <a:latin typeface="Trebuchet MS" panose="020B0603020202020204" pitchFamily="34" charset="0"/>
              </a:rPr>
              <a:t> = </a:t>
            </a:r>
            <a:r>
              <a:rPr lang="el-GR" altLang="en-US" sz="2400" dirty="0">
                <a:solidFill>
                  <a:schemeClr val="accent1"/>
                </a:solidFill>
                <a:latin typeface="Trebuchet MS" panose="020B0603020202020204" pitchFamily="34" charset="0"/>
              </a:rPr>
              <a:t>μ</a:t>
            </a:r>
            <a:r>
              <a:rPr lang="en-AU" altLang="en-US" sz="2400" baseline="-25000" dirty="0">
                <a:solidFill>
                  <a:schemeClr val="accent1"/>
                </a:solidFill>
                <a:latin typeface="Trebuchet MS" panose="020B0603020202020204" pitchFamily="34" charset="0"/>
              </a:rPr>
              <a:t>2</a:t>
            </a:r>
            <a:r>
              <a:rPr lang="en-AU" altLang="en-US" sz="2400" dirty="0">
                <a:solidFill>
                  <a:schemeClr val="accent1"/>
                </a:solidFill>
                <a:latin typeface="Trebuchet MS" panose="020B0603020202020204" pitchFamily="34" charset="0"/>
              </a:rPr>
              <a:t> = </a:t>
            </a:r>
            <a:r>
              <a:rPr lang="el-GR" altLang="en-US" sz="2400" dirty="0">
                <a:solidFill>
                  <a:schemeClr val="accent1"/>
                </a:solidFill>
                <a:latin typeface="Trebuchet MS" panose="020B0603020202020204" pitchFamily="34" charset="0"/>
              </a:rPr>
              <a:t>μ</a:t>
            </a:r>
            <a:r>
              <a:rPr lang="en-AU" altLang="en-US" sz="2400" baseline="-25000" dirty="0">
                <a:solidFill>
                  <a:schemeClr val="accent1"/>
                </a:solidFill>
                <a:latin typeface="Trebuchet MS" panose="020B0603020202020204" pitchFamily="34" charset="0"/>
              </a:rPr>
              <a:t>3</a:t>
            </a:r>
            <a:r>
              <a:rPr lang="en-AU" altLang="en-US" sz="2400" dirty="0">
                <a:solidFill>
                  <a:schemeClr val="accent1"/>
                </a:solidFill>
                <a:latin typeface="Trebuchet MS" panose="020B0603020202020204" pitchFamily="34" charset="0"/>
              </a:rPr>
              <a:t>)</a:t>
            </a:r>
            <a:r>
              <a:rPr lang="en-US" altLang="en-US" sz="2400" dirty="0">
                <a:solidFill>
                  <a:schemeClr val="accent1"/>
                </a:solidFill>
                <a:latin typeface="Trebuchet MS" panose="020B0603020202020204" pitchFamily="34" charset="0"/>
              </a:rPr>
              <a:t>, we would expect all the sample means to be close to one another (and as a result, close to the grand mean).</a:t>
            </a:r>
          </a:p>
          <a:p>
            <a:pPr marL="0" indent="0" algn="just" eaLnBrk="1" hangingPunct="1">
              <a:spcAft>
                <a:spcPts val="1200"/>
              </a:spcAft>
              <a:buNone/>
            </a:pPr>
            <a:r>
              <a:rPr lang="en-US" altLang="en-US" sz="2400" dirty="0">
                <a:solidFill>
                  <a:srgbClr val="066E06"/>
                </a:solidFill>
                <a:latin typeface="Trebuchet MS" panose="020B0603020202020204" pitchFamily="34" charset="0"/>
              </a:rPr>
              <a:t>If the alternative hypothesis is true, at least some of the sample means would differ.</a:t>
            </a:r>
          </a:p>
          <a:p>
            <a:pPr marL="0" indent="0" algn="just" eaLnBrk="1" hangingPunct="1">
              <a:spcAft>
                <a:spcPts val="1200"/>
              </a:spcAft>
              <a:buNone/>
            </a:pPr>
            <a:r>
              <a:rPr lang="en-US" altLang="en-US" sz="2400" dirty="0">
                <a:solidFill>
                  <a:srgbClr val="0070C0"/>
                </a:solidFill>
                <a:latin typeface="Trebuchet MS" panose="020B0603020202020204" pitchFamily="34" charset="0"/>
              </a:rPr>
              <a:t>To measure the proximity of the sample means to each other, we could use the statistic called ‘sum of squares for treatments (SST)’, which measures the variability between sample means. </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19</a:t>
            </a:fld>
            <a:endParaRPr lang="en-AU" altLang="en-US" sz="1400" b="1" baseline="0" dirty="0">
              <a:latin typeface="Trebuchet MS" panose="020B0603020202020204" pitchFamily="34" charset="0"/>
            </a:endParaRPr>
          </a:p>
        </p:txBody>
      </p:sp>
      <p:sp>
        <p:nvSpPr>
          <p:cNvPr id="6" name="AutoShape 4"/>
          <p:cNvSpPr>
            <a:spLocks noChangeArrowheads="1"/>
          </p:cNvSpPr>
          <p:nvPr/>
        </p:nvSpPr>
        <p:spPr bwMode="auto">
          <a:xfrm>
            <a:off x="7020272" y="980728"/>
            <a:ext cx="2018928"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6741"/>
                                        </p:tgtEl>
                                        <p:attrNameLst>
                                          <p:attrName>style.visibility</p:attrName>
                                        </p:attrNameLst>
                                      </p:cBhvr>
                                      <p:to>
                                        <p:strVal val="visible"/>
                                      </p:to>
                                    </p:set>
                                    <p:anim calcmode="lin" valueType="num">
                                      <p:cBhvr additive="base">
                                        <p:cTn id="7" dur="500" fill="hold"/>
                                        <p:tgtEl>
                                          <p:spTgt spid="756741"/>
                                        </p:tgtEl>
                                        <p:attrNameLst>
                                          <p:attrName>ppt_x</p:attrName>
                                        </p:attrNameLst>
                                      </p:cBhvr>
                                      <p:tavLst>
                                        <p:tav tm="0">
                                          <p:val>
                                            <p:strVal val="#ppt_x"/>
                                          </p:val>
                                        </p:tav>
                                        <p:tav tm="100000">
                                          <p:val>
                                            <p:strVal val="#ppt_x"/>
                                          </p:val>
                                        </p:tav>
                                      </p:tavLst>
                                    </p:anim>
                                    <p:anim calcmode="lin" valueType="num">
                                      <p:cBhvr additive="base">
                                        <p:cTn id="8" dur="500" fill="hold"/>
                                        <p:tgtEl>
                                          <p:spTgt spid="7567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685800" y="2286000"/>
            <a:ext cx="4191000" cy="1143000"/>
          </a:xfrm>
        </p:spPr>
        <p:txBody>
          <a:bodyPr vert="horz" lIns="91440" tIns="45720" rIns="91440" bIns="45720" rtlCol="0" anchor="ctr">
            <a:noAutofit/>
          </a:bodyPr>
          <a:lstStyle/>
          <a:p>
            <a:pPr algn="l"/>
            <a:r>
              <a:rPr lang="en-AU" altLang="en-US" sz="4600" cap="none" dirty="0">
                <a:latin typeface="Trebuchet MS" panose="020B0603020202020204" pitchFamily="34" charset="0"/>
                <a:ea typeface="ＭＳ Ｐゴシック" charset="0"/>
                <a:cs typeface="ＭＳ Ｐゴシック" charset="0"/>
              </a:rPr>
              <a:t>Chapter 15</a:t>
            </a:r>
          </a:p>
        </p:txBody>
      </p:sp>
      <p:sp>
        <p:nvSpPr>
          <p:cNvPr id="37891" name="Rectangle 3"/>
          <p:cNvSpPr>
            <a:spLocks noGrp="1" noChangeArrowheads="1"/>
          </p:cNvSpPr>
          <p:nvPr>
            <p:ph type="subTitle" idx="1"/>
          </p:nvPr>
        </p:nvSpPr>
        <p:spPr>
          <a:xfrm>
            <a:off x="762000" y="3429000"/>
            <a:ext cx="6781800" cy="2819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AU" altLang="en-US">
                <a:solidFill>
                  <a:srgbClr val="EA0088"/>
                </a:solidFill>
                <a:latin typeface="Trebuchet MS" charset="0"/>
                <a:ea typeface="ＭＳ Ｐゴシック" charset="0"/>
                <a:cs typeface="ＭＳ Ｐゴシック" charset="0"/>
              </a:rPr>
              <a:t>Analysis of variance</a:t>
            </a:r>
          </a:p>
        </p:txBody>
      </p:sp>
      <p:sp>
        <p:nvSpPr>
          <p:cNvPr id="37892"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baseline="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8"/>
          <p:cNvSpPr>
            <a:spLocks noGrp="1" noChangeArrowheads="1"/>
          </p:cNvSpPr>
          <p:nvPr>
            <p:ph type="title"/>
          </p:nvPr>
        </p:nvSpPr>
        <p:spPr>
          <a:xfrm>
            <a:off x="539552" y="333375"/>
            <a:ext cx="8134350" cy="647700"/>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Variability between sample means</a:t>
            </a:r>
            <a:endParaRPr lang="en-AU" altLang="en-US" sz="3200" cap="none" dirty="0">
              <a:solidFill>
                <a:srgbClr val="EA0088"/>
              </a:solidFill>
              <a:latin typeface="Trebuchet MS" charset="0"/>
              <a:ea typeface="ＭＳ Ｐゴシック" charset="0"/>
              <a:cs typeface="ＭＳ Ｐゴシック" charset="0"/>
            </a:endParaRP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20</a:t>
            </a:fld>
            <a:endParaRPr lang="en-AU" altLang="en-US" sz="1400" b="1" baseline="0" dirty="0">
              <a:latin typeface="Trebuchet MS" panose="020B0603020202020204" pitchFamily="34" charset="0"/>
            </a:endParaRPr>
          </a:p>
        </p:txBody>
      </p:sp>
      <p:sp>
        <p:nvSpPr>
          <p:cNvPr id="757762" name="Rectangle 2"/>
          <p:cNvSpPr>
            <a:spLocks noChangeArrowheads="1"/>
          </p:cNvSpPr>
          <p:nvPr/>
        </p:nvSpPr>
        <p:spPr bwMode="auto">
          <a:xfrm>
            <a:off x="1907704" y="2924175"/>
            <a:ext cx="5184576" cy="1368921"/>
          </a:xfrm>
          <a:prstGeom prst="rect">
            <a:avLst/>
          </a:prstGeom>
          <a:solidFill>
            <a:schemeClr val="bg2">
              <a:lumMod val="90000"/>
            </a:schemeClr>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57763" name="Rectangle 3"/>
          <p:cNvSpPr>
            <a:spLocks noChangeArrowheads="1"/>
          </p:cNvSpPr>
          <p:nvPr/>
        </p:nvSpPr>
        <p:spPr bwMode="auto">
          <a:xfrm>
            <a:off x="611560" y="1412875"/>
            <a:ext cx="7772400" cy="1296045"/>
          </a:xfrm>
          <a:prstGeom prst="rect">
            <a:avLst/>
          </a:prstGeom>
          <a:noFill/>
          <a:ln w="9525">
            <a:noFill/>
            <a:miter lim="800000"/>
            <a:headEnd/>
            <a:tailEnd/>
          </a:ln>
        </p:spPr>
        <p:txBody>
          <a:bodyPr/>
          <a:lstStyle/>
          <a:p>
            <a:pPr algn="just" eaLnBrk="1" hangingPunct="1">
              <a:spcBef>
                <a:spcPct val="20000"/>
              </a:spcBef>
              <a:buClr>
                <a:srgbClr val="FF0000"/>
              </a:buClr>
              <a:defRPr/>
            </a:pPr>
            <a:r>
              <a:rPr lang="en-US" baseline="0" dirty="0">
                <a:solidFill>
                  <a:schemeClr val="tx2"/>
                </a:solidFill>
                <a:latin typeface="Trebuchet MS" panose="020B0603020202020204" pitchFamily="34" charset="0"/>
                <a:ea typeface="+mn-ea"/>
              </a:rPr>
              <a:t>Variability between the sample means is measured as the sum of squared distances between each mean and the grand mean.</a:t>
            </a:r>
          </a:p>
          <a:p>
            <a:pPr marL="342900" indent="-342900" algn="ctr" eaLnBrk="1" hangingPunct="1">
              <a:lnSpc>
                <a:spcPct val="90000"/>
              </a:lnSpc>
              <a:spcBef>
                <a:spcPct val="20000"/>
              </a:spcBef>
              <a:buClr>
                <a:srgbClr val="FF0000"/>
              </a:buClr>
              <a:defRPr/>
            </a:pPr>
            <a:endParaRPr lang="en-US" baseline="0" dirty="0">
              <a:latin typeface="Trebuchet MS" panose="020B0603020202020204" pitchFamily="34" charset="0"/>
              <a:ea typeface="+mn-ea"/>
            </a:endParaRPr>
          </a:p>
          <a:p>
            <a:pPr marL="342900" indent="-342900" algn="ctr" eaLnBrk="1" hangingPunct="1">
              <a:lnSpc>
                <a:spcPct val="90000"/>
              </a:lnSpc>
              <a:spcBef>
                <a:spcPct val="20000"/>
              </a:spcBef>
              <a:buClr>
                <a:srgbClr val="FF0000"/>
              </a:buClr>
              <a:defRPr/>
            </a:pPr>
            <a:r>
              <a:rPr lang="en-US" baseline="0" dirty="0">
                <a:latin typeface="Trebuchet MS" panose="020B0603020202020204" pitchFamily="34" charset="0"/>
                <a:ea typeface="+mn-ea"/>
              </a:rPr>
              <a:t>This sum is called the </a:t>
            </a:r>
          </a:p>
          <a:p>
            <a:pPr marL="342900" indent="-342900" algn="ctr" eaLnBrk="1" hangingPunct="1">
              <a:lnSpc>
                <a:spcPct val="90000"/>
              </a:lnSpc>
              <a:spcBef>
                <a:spcPct val="20000"/>
              </a:spcBef>
              <a:buClr>
                <a:srgbClr val="FF0000"/>
              </a:buClr>
              <a:defRPr/>
            </a:pPr>
            <a:r>
              <a:rPr lang="en-US" b="1" baseline="0" dirty="0">
                <a:solidFill>
                  <a:schemeClr val="tx1">
                    <a:lumMod val="75000"/>
                    <a:lumOff val="25000"/>
                  </a:schemeClr>
                </a:solidFill>
                <a:latin typeface="Trebuchet MS" panose="020B0603020202020204" pitchFamily="34" charset="0"/>
                <a:ea typeface="+mn-ea"/>
              </a:rPr>
              <a:t>S</a:t>
            </a:r>
            <a:r>
              <a:rPr lang="en-US" baseline="0" dirty="0">
                <a:solidFill>
                  <a:schemeClr val="tx1">
                    <a:lumMod val="75000"/>
                    <a:lumOff val="25000"/>
                  </a:schemeClr>
                </a:solidFill>
                <a:latin typeface="Trebuchet MS" panose="020B0603020202020204" pitchFamily="34" charset="0"/>
                <a:ea typeface="+mn-ea"/>
              </a:rPr>
              <a:t>um of </a:t>
            </a:r>
            <a:r>
              <a:rPr lang="en-US" b="1" baseline="0" dirty="0">
                <a:solidFill>
                  <a:schemeClr val="tx1">
                    <a:lumMod val="75000"/>
                    <a:lumOff val="25000"/>
                  </a:schemeClr>
                </a:solidFill>
                <a:latin typeface="Trebuchet MS" panose="020B0603020202020204" pitchFamily="34" charset="0"/>
                <a:ea typeface="+mn-ea"/>
              </a:rPr>
              <a:t>S</a:t>
            </a:r>
            <a:r>
              <a:rPr lang="en-US" baseline="0" dirty="0">
                <a:solidFill>
                  <a:schemeClr val="tx1">
                    <a:lumMod val="75000"/>
                    <a:lumOff val="25000"/>
                  </a:schemeClr>
                </a:solidFill>
                <a:latin typeface="Trebuchet MS" panose="020B0603020202020204" pitchFamily="34" charset="0"/>
                <a:ea typeface="+mn-ea"/>
              </a:rPr>
              <a:t>quares for </a:t>
            </a:r>
            <a:r>
              <a:rPr lang="en-US" b="1" baseline="0" dirty="0">
                <a:solidFill>
                  <a:schemeClr val="tx1">
                    <a:lumMod val="75000"/>
                    <a:lumOff val="25000"/>
                  </a:schemeClr>
                </a:solidFill>
                <a:latin typeface="Trebuchet MS" panose="020B0603020202020204" pitchFamily="34" charset="0"/>
                <a:ea typeface="+mn-ea"/>
              </a:rPr>
              <a:t>T</a:t>
            </a:r>
            <a:r>
              <a:rPr lang="en-US" baseline="0" dirty="0">
                <a:solidFill>
                  <a:schemeClr val="tx1">
                    <a:lumMod val="75000"/>
                    <a:lumOff val="25000"/>
                  </a:schemeClr>
                </a:solidFill>
                <a:latin typeface="Trebuchet MS" panose="020B0603020202020204" pitchFamily="34" charset="0"/>
                <a:ea typeface="+mn-ea"/>
              </a:rPr>
              <a:t>reatments</a:t>
            </a:r>
          </a:p>
          <a:p>
            <a:pPr marL="342900" indent="-342900" algn="ctr" eaLnBrk="1" hangingPunct="1">
              <a:lnSpc>
                <a:spcPct val="90000"/>
              </a:lnSpc>
              <a:spcBef>
                <a:spcPct val="20000"/>
              </a:spcBef>
              <a:buClr>
                <a:srgbClr val="FF0000"/>
              </a:buClr>
              <a:defRPr/>
            </a:pPr>
            <a:r>
              <a:rPr lang="en-US" b="1" baseline="0" dirty="0">
                <a:solidFill>
                  <a:schemeClr val="tx1">
                    <a:lumMod val="75000"/>
                    <a:lumOff val="25000"/>
                  </a:schemeClr>
                </a:solidFill>
                <a:latin typeface="Trebuchet MS" panose="020B0603020202020204" pitchFamily="34" charset="0"/>
                <a:ea typeface="+mn-ea"/>
              </a:rPr>
              <a:t>SST</a:t>
            </a:r>
          </a:p>
        </p:txBody>
      </p:sp>
      <p:sp>
        <p:nvSpPr>
          <p:cNvPr id="757764" name="Text Box 4"/>
          <p:cNvSpPr txBox="1">
            <a:spLocks noChangeArrowheads="1"/>
          </p:cNvSpPr>
          <p:nvPr/>
        </p:nvSpPr>
        <p:spPr bwMode="auto">
          <a:xfrm>
            <a:off x="755576" y="4765794"/>
            <a:ext cx="7627888" cy="830997"/>
          </a:xfrm>
          <a:prstGeom prst="rect">
            <a:avLst/>
          </a:prstGeom>
          <a:noFill/>
          <a:ln w="6350">
            <a:noFill/>
            <a:miter lim="800000"/>
            <a:headEnd/>
            <a:tailEnd/>
          </a:ln>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r>
              <a:rPr lang="en-US" altLang="en-US" baseline="0" dirty="0">
                <a:solidFill>
                  <a:srgbClr val="00B050"/>
                </a:solidFill>
                <a:latin typeface="Trebuchet MS" panose="020B0603020202020204" pitchFamily="34" charset="0"/>
              </a:rPr>
              <a:t>In our example, </a:t>
            </a:r>
            <a:r>
              <a:rPr lang="en-US" altLang="en-US" b="1" i="1" baseline="0" dirty="0">
                <a:solidFill>
                  <a:srgbClr val="00B050"/>
                </a:solidFill>
                <a:latin typeface="Trebuchet MS" panose="020B0603020202020204" pitchFamily="34" charset="0"/>
              </a:rPr>
              <a:t>treatments</a:t>
            </a:r>
            <a:r>
              <a:rPr lang="en-US" altLang="en-US" baseline="0" dirty="0">
                <a:solidFill>
                  <a:srgbClr val="00B050"/>
                </a:solidFill>
                <a:latin typeface="Trebuchet MS" panose="020B0603020202020204" pitchFamily="34" charset="0"/>
              </a:rPr>
              <a:t> are represented by the different advertising strategies.</a:t>
            </a:r>
          </a:p>
        </p:txBody>
      </p:sp>
      <p:sp>
        <p:nvSpPr>
          <p:cNvPr id="8" name="AutoShape 4"/>
          <p:cNvSpPr>
            <a:spLocks noChangeArrowheads="1"/>
          </p:cNvSpPr>
          <p:nvPr/>
        </p:nvSpPr>
        <p:spPr bwMode="auto">
          <a:xfrm>
            <a:off x="7020272" y="548680"/>
            <a:ext cx="2018928"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763">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57763">
                                            <p:txEl>
                                              <p:pRg st="2" end="2"/>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57763">
                                            <p:txEl>
                                              <p:pRg st="3" end="3"/>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57763">
                                            <p:txEl>
                                              <p:pRg st="4" end="4"/>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757762"/>
                                        </p:tgtEl>
                                        <p:attrNameLst>
                                          <p:attrName>style.visibility</p:attrName>
                                        </p:attrNameLst>
                                      </p:cBhvr>
                                      <p:to>
                                        <p:strVal val="visible"/>
                                      </p:to>
                                    </p:set>
                                    <p:anim calcmode="lin" valueType="num">
                                      <p:cBhvr additive="base">
                                        <p:cTn id="19" dur="500" fill="hold"/>
                                        <p:tgtEl>
                                          <p:spTgt spid="757762"/>
                                        </p:tgtEl>
                                        <p:attrNameLst>
                                          <p:attrName>ppt_x</p:attrName>
                                        </p:attrNameLst>
                                      </p:cBhvr>
                                      <p:tavLst>
                                        <p:tav tm="0">
                                          <p:val>
                                            <p:strVal val="#ppt_x"/>
                                          </p:val>
                                        </p:tav>
                                        <p:tav tm="100000">
                                          <p:val>
                                            <p:strVal val="#ppt_x"/>
                                          </p:val>
                                        </p:tav>
                                      </p:tavLst>
                                    </p:anim>
                                    <p:anim calcmode="lin" valueType="num">
                                      <p:cBhvr additive="base">
                                        <p:cTn id="20" dur="500" fill="hold"/>
                                        <p:tgtEl>
                                          <p:spTgt spid="757762"/>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757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utoUpdateAnimBg="0" advAuto="0"/>
      <p:bldP spid="7577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3155513306"/>
              </p:ext>
            </p:extLst>
          </p:nvPr>
        </p:nvGraphicFramePr>
        <p:xfrm>
          <a:off x="2262549" y="1412776"/>
          <a:ext cx="3743325" cy="1289050"/>
        </p:xfrm>
        <a:graphic>
          <a:graphicData uri="http://schemas.openxmlformats.org/presentationml/2006/ole">
            <mc:AlternateContent xmlns:mc="http://schemas.openxmlformats.org/markup-compatibility/2006">
              <mc:Choice xmlns:v="urn:schemas-microsoft-com:vml" Requires="v">
                <p:oleObj spid="_x0000_s4260" name="Equation" r:id="rId4" imgW="1193760" imgH="406080" progId="">
                  <p:embed/>
                </p:oleObj>
              </mc:Choice>
              <mc:Fallback>
                <p:oleObj name="Equation" r:id="rId4" imgW="1193760" imgH="406080" progId="">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2549" y="1412776"/>
                        <a:ext cx="3743325" cy="1289050"/>
                      </a:xfrm>
                      <a:prstGeom prst="rect">
                        <a:avLst/>
                      </a:prstGeom>
                      <a:solidFill>
                        <a:srgbClr val="E5C6D5"/>
                      </a:solidFill>
                      <a:ln w="28575">
                        <a:solidFill>
                          <a:schemeClr val="tx1"/>
                        </a:solidFill>
                        <a:miter lim="800000"/>
                        <a:headEnd/>
                        <a:tailEnd/>
                      </a:ln>
                    </p:spPr>
                  </p:pic>
                </p:oleObj>
              </mc:Fallback>
            </mc:AlternateContent>
          </a:graphicData>
        </a:graphic>
      </p:graphicFrame>
      <p:sp>
        <p:nvSpPr>
          <p:cNvPr id="4099" name="Text Box 3"/>
          <p:cNvSpPr txBox="1">
            <a:spLocks noChangeArrowheads="1"/>
          </p:cNvSpPr>
          <p:nvPr/>
        </p:nvSpPr>
        <p:spPr bwMode="auto">
          <a:xfrm>
            <a:off x="827584" y="3049488"/>
            <a:ext cx="28103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dirty="0">
                <a:latin typeface="Trebuchet MS" panose="020B0603020202020204" pitchFamily="34" charset="0"/>
              </a:rPr>
              <a:t>there are k treatments</a:t>
            </a:r>
          </a:p>
        </p:txBody>
      </p:sp>
      <p:sp>
        <p:nvSpPr>
          <p:cNvPr id="4100" name="Text Box 4"/>
          <p:cNvSpPr txBox="1">
            <a:spLocks noChangeArrowheads="1"/>
          </p:cNvSpPr>
          <p:nvPr/>
        </p:nvSpPr>
        <p:spPr bwMode="auto">
          <a:xfrm>
            <a:off x="2049023" y="3481412"/>
            <a:ext cx="2525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dirty="0">
                <a:latin typeface="Trebuchet MS" panose="020B0603020202020204" pitchFamily="34" charset="0"/>
              </a:rPr>
              <a:t>the size of sample j </a:t>
            </a:r>
          </a:p>
        </p:txBody>
      </p:sp>
      <p:sp>
        <p:nvSpPr>
          <p:cNvPr id="4101" name="Text Box 5"/>
          <p:cNvSpPr txBox="1">
            <a:spLocks noChangeArrowheads="1"/>
          </p:cNvSpPr>
          <p:nvPr/>
        </p:nvSpPr>
        <p:spPr bwMode="auto">
          <a:xfrm>
            <a:off x="4645387" y="3553420"/>
            <a:ext cx="26356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dirty="0">
                <a:latin typeface="Trebuchet MS" panose="020B0603020202020204" pitchFamily="34" charset="0"/>
              </a:rPr>
              <a:t>the mean of sample j</a:t>
            </a:r>
          </a:p>
        </p:txBody>
      </p:sp>
      <p:sp>
        <p:nvSpPr>
          <p:cNvPr id="4102" name="Line 6"/>
          <p:cNvSpPr>
            <a:spLocks noChangeShapeType="1"/>
          </p:cNvSpPr>
          <p:nvPr/>
        </p:nvSpPr>
        <p:spPr bwMode="auto">
          <a:xfrm flipV="1">
            <a:off x="3062649" y="1753219"/>
            <a:ext cx="575320" cy="13184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103" name="Line 7"/>
          <p:cNvSpPr>
            <a:spLocks noChangeShapeType="1"/>
          </p:cNvSpPr>
          <p:nvPr/>
        </p:nvSpPr>
        <p:spPr bwMode="auto">
          <a:xfrm flipV="1">
            <a:off x="3565887" y="2257326"/>
            <a:ext cx="648146" cy="1300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104" name="Line 8"/>
          <p:cNvSpPr>
            <a:spLocks noChangeShapeType="1"/>
          </p:cNvSpPr>
          <p:nvPr/>
        </p:nvSpPr>
        <p:spPr bwMode="auto">
          <a:xfrm flipH="1" flipV="1">
            <a:off x="4789849" y="2257326"/>
            <a:ext cx="381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105" name="Rectangle 9"/>
          <p:cNvSpPr>
            <a:spLocks noGrp="1" noChangeArrowheads="1"/>
          </p:cNvSpPr>
          <p:nvPr>
            <p:ph type="title"/>
          </p:nvPr>
        </p:nvSpPr>
        <p:spPr>
          <a:xfrm>
            <a:off x="467544" y="476672"/>
            <a:ext cx="8134350" cy="600075"/>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Sum of squares for treatments (SST)</a:t>
            </a:r>
          </a:p>
        </p:txBody>
      </p:sp>
      <p:sp>
        <p:nvSpPr>
          <p:cNvPr id="14"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21</a:t>
            </a:fld>
            <a:endParaRPr lang="en-AU" altLang="en-US" sz="1400" b="1" baseline="0" dirty="0">
              <a:latin typeface="Trebuchet MS" panose="020B0603020202020204" pitchFamily="34" charset="0"/>
            </a:endParaRPr>
          </a:p>
        </p:txBody>
      </p:sp>
      <p:sp>
        <p:nvSpPr>
          <p:cNvPr id="758794" name="Text Box 10"/>
          <p:cNvSpPr txBox="1">
            <a:spLocks noChangeArrowheads="1"/>
          </p:cNvSpPr>
          <p:nvPr/>
        </p:nvSpPr>
        <p:spPr bwMode="auto">
          <a:xfrm>
            <a:off x="539750" y="4077072"/>
            <a:ext cx="8077200" cy="1785104"/>
          </a:xfrm>
          <a:prstGeom prst="rect">
            <a:avLst/>
          </a:prstGeom>
          <a:solidFill>
            <a:schemeClr val="tx1">
              <a:lumMod val="10000"/>
              <a:lumOff val="90000"/>
            </a:schemeClr>
          </a:solidFill>
          <a:ln w="9525">
            <a:solidFill>
              <a:schemeClr val="tx1"/>
            </a:solidFill>
            <a:miter lim="800000"/>
            <a:headEnd/>
            <a:tailEnd/>
          </a:ln>
        </p:spPr>
        <p:txBody>
          <a:bodyP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r>
              <a:rPr lang="en-US" altLang="en-US" sz="2200" baseline="0" dirty="0">
                <a:solidFill>
                  <a:schemeClr val="tx2"/>
                </a:solidFill>
                <a:latin typeface="Trebuchet MS" panose="020B0603020202020204" pitchFamily="34" charset="0"/>
              </a:rPr>
              <a:t>Note: When the sample means are close to one another, their distance from the grand mean is small, leading to a small SST, which supports H</a:t>
            </a:r>
            <a:r>
              <a:rPr lang="en-US" altLang="en-US" sz="2200" dirty="0">
                <a:solidFill>
                  <a:schemeClr val="tx2"/>
                </a:solidFill>
                <a:latin typeface="Trebuchet MS" panose="020B0603020202020204" pitchFamily="34" charset="0"/>
              </a:rPr>
              <a:t>0</a:t>
            </a:r>
            <a:r>
              <a:rPr lang="en-US" altLang="en-US" sz="2200" baseline="0" dirty="0">
                <a:solidFill>
                  <a:schemeClr val="tx2"/>
                </a:solidFill>
                <a:latin typeface="Trebuchet MS" panose="020B0603020202020204" pitchFamily="34" charset="0"/>
              </a:rPr>
              <a:t>. Thus, large SST indicates large variation between sample means, which supports H</a:t>
            </a:r>
            <a:r>
              <a:rPr lang="en-US" altLang="en-US" sz="2200" dirty="0">
                <a:solidFill>
                  <a:schemeClr val="tx2"/>
                </a:solidFill>
                <a:latin typeface="Trebuchet MS" panose="020B0603020202020204" pitchFamily="34" charset="0"/>
              </a:rPr>
              <a:t>A</a:t>
            </a:r>
            <a:r>
              <a:rPr lang="en-US" altLang="en-US" sz="2200" baseline="0" dirty="0">
                <a:solidFill>
                  <a:schemeClr val="tx2"/>
                </a:solidFill>
                <a:latin typeface="Trebuchet MS" panose="020B0603020202020204" pitchFamily="34" charset="0"/>
              </a:rPr>
              <a:t>. The question is: how large is “large enough”?</a:t>
            </a:r>
          </a:p>
        </p:txBody>
      </p:sp>
      <p:sp>
        <p:nvSpPr>
          <p:cNvPr id="12" name="Text Box 5"/>
          <p:cNvSpPr txBox="1">
            <a:spLocks noChangeArrowheads="1"/>
          </p:cNvSpPr>
          <p:nvPr/>
        </p:nvSpPr>
        <p:spPr bwMode="auto">
          <a:xfrm>
            <a:off x="5737002" y="3049364"/>
            <a:ext cx="1577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dirty="0">
                <a:latin typeface="Trebuchet MS" panose="020B0603020202020204" pitchFamily="34" charset="0"/>
              </a:rPr>
              <a:t>Grand mean</a:t>
            </a:r>
          </a:p>
        </p:txBody>
      </p:sp>
      <p:sp>
        <p:nvSpPr>
          <p:cNvPr id="13" name="Line 8"/>
          <p:cNvSpPr>
            <a:spLocks noChangeShapeType="1"/>
          </p:cNvSpPr>
          <p:nvPr/>
        </p:nvSpPr>
        <p:spPr bwMode="auto">
          <a:xfrm flipH="1" flipV="1">
            <a:off x="5517891" y="2329284"/>
            <a:ext cx="856382" cy="7669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5" name="AutoShape 4"/>
          <p:cNvSpPr>
            <a:spLocks noChangeArrowheads="1"/>
          </p:cNvSpPr>
          <p:nvPr/>
        </p:nvSpPr>
        <p:spPr bwMode="auto">
          <a:xfrm>
            <a:off x="7281044" y="620688"/>
            <a:ext cx="1758155"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58794"/>
                                        </p:tgtEl>
                                        <p:attrNameLst>
                                          <p:attrName>style.visibility</p:attrName>
                                        </p:attrNameLst>
                                      </p:cBhvr>
                                      <p:to>
                                        <p:strVal val="visible"/>
                                      </p:to>
                                    </p:set>
                                    <p:animEffect transition="in" filter="slide(fromBottom)">
                                      <p:cBhvr>
                                        <p:cTn id="7" dur="500"/>
                                        <p:tgtEl>
                                          <p:spTgt spid="758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ChangeArrowheads="1"/>
          </p:cNvSpPr>
          <p:nvPr/>
        </p:nvSpPr>
        <p:spPr bwMode="auto">
          <a:xfrm>
            <a:off x="1547739" y="1988840"/>
            <a:ext cx="6858000" cy="3124200"/>
          </a:xfrm>
          <a:prstGeom prst="rect">
            <a:avLst/>
          </a:prstGeom>
          <a:solidFill>
            <a:schemeClr val="accent6">
              <a:lumMod val="20000"/>
              <a:lumOff val="80000"/>
            </a:schemeClr>
          </a:solidFill>
          <a:ln w="9525">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4" name="Rectangle 3"/>
          <p:cNvSpPr>
            <a:spLocks noGrp="1" noChangeArrowheads="1"/>
          </p:cNvSpPr>
          <p:nvPr>
            <p:ph type="title"/>
          </p:nvPr>
        </p:nvSpPr>
        <p:spPr>
          <a:xfrm>
            <a:off x="457200" y="332656"/>
            <a:ext cx="8229600" cy="88423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 – Solution…</a:t>
            </a:r>
          </a:p>
        </p:txBody>
      </p:sp>
      <p:sp>
        <p:nvSpPr>
          <p:cNvPr id="5125" name="Rectangle 3"/>
          <p:cNvSpPr>
            <a:spLocks noGrp="1" noChangeArrowheads="1"/>
          </p:cNvSpPr>
          <p:nvPr>
            <p:ph idx="1"/>
          </p:nvPr>
        </p:nvSpPr>
        <p:spPr>
          <a:xfrm>
            <a:off x="467544" y="1412776"/>
            <a:ext cx="8001000" cy="4297363"/>
          </a:xfrm>
        </p:spPr>
        <p:txBody>
          <a:bodyPr/>
          <a:lstStyle/>
          <a:p>
            <a:pPr>
              <a:buNone/>
            </a:pPr>
            <a:r>
              <a:rPr lang="en-US" altLang="en-US" sz="2400" b="1" dirty="0">
                <a:solidFill>
                  <a:schemeClr val="accent1"/>
                </a:solidFill>
                <a:latin typeface="Trebuchet MS" panose="020B0603020202020204" pitchFamily="34" charset="0"/>
              </a:rPr>
              <a:t>Calculate Sum of Squares for Treatments (SST )</a:t>
            </a:r>
          </a:p>
        </p:txBody>
      </p:sp>
      <p:sp>
        <p:nvSpPr>
          <p:cNvPr id="13"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22</a:t>
            </a:fld>
            <a:endParaRPr lang="en-AU" altLang="en-US" sz="1400" b="1" baseline="0" dirty="0">
              <a:latin typeface="Trebuchet MS" panose="020B0603020202020204" pitchFamily="34" charset="0"/>
            </a:endParaRPr>
          </a:p>
        </p:txBody>
      </p:sp>
      <p:graphicFrame>
        <p:nvGraphicFramePr>
          <p:cNvPr id="5122" name="Object 4"/>
          <p:cNvGraphicFramePr>
            <a:graphicFrameLocks noChangeAspect="1"/>
          </p:cNvGraphicFramePr>
          <p:nvPr>
            <p:extLst>
              <p:ext uri="{D42A27DB-BD31-4B8C-83A1-F6EECF244321}">
                <p14:modId xmlns:p14="http://schemas.microsoft.com/office/powerpoint/2010/main" val="1261576935"/>
              </p:ext>
            </p:extLst>
          </p:nvPr>
        </p:nvGraphicFramePr>
        <p:xfrm>
          <a:off x="2584450" y="2171700"/>
          <a:ext cx="4895850" cy="1317625"/>
        </p:xfrm>
        <a:graphic>
          <a:graphicData uri="http://schemas.openxmlformats.org/presentationml/2006/ole">
            <mc:AlternateContent xmlns:mc="http://schemas.openxmlformats.org/markup-compatibility/2006">
              <mc:Choice xmlns:v="urn:schemas-microsoft-com:vml" Requires="v">
                <p:oleObj spid="_x0000_s5450" name="Equation" r:id="rId4" imgW="2197080" imgH="622080" progId="">
                  <p:embed/>
                </p:oleObj>
              </mc:Choice>
              <mc:Fallback>
                <p:oleObj name="Equation" r:id="rId4" imgW="2197080" imgH="622080" progId="">
                  <p:embed/>
                  <p:pic>
                    <p:nvPicPr>
                      <p:cNvPr id="0" name="Picture 2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450" y="2171700"/>
                        <a:ext cx="4895850" cy="1317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
        <p:nvSpPr>
          <p:cNvPr id="5126" name="Text Box 5"/>
          <p:cNvSpPr txBox="1">
            <a:spLocks noChangeArrowheads="1"/>
          </p:cNvSpPr>
          <p:nvPr/>
        </p:nvSpPr>
        <p:spPr bwMode="auto">
          <a:xfrm>
            <a:off x="4644951" y="3573165"/>
            <a:ext cx="319831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200" baseline="0" dirty="0">
                <a:latin typeface="Times New Roman" panose="02020603050405020304" pitchFamily="18" charset="0"/>
                <a:cs typeface="Times New Roman" panose="02020603050405020304" pitchFamily="18" charset="0"/>
              </a:rPr>
              <a:t>= 20(577.55 – 613.07</a:t>
            </a:r>
            <a:r>
              <a:rPr lang="en-US" altLang="en-US" sz="2200" baseline="30000" dirty="0">
                <a:latin typeface="Times New Roman" panose="02020603050405020304" pitchFamily="18" charset="0"/>
                <a:cs typeface="Times New Roman" panose="02020603050405020304" pitchFamily="18" charset="0"/>
              </a:rPr>
              <a:t>)2 </a:t>
            </a:r>
            <a:r>
              <a:rPr lang="en-US" altLang="en-US" sz="2200" baseline="0" dirty="0">
                <a:latin typeface="Times New Roman" panose="02020603050405020304" pitchFamily="18" charset="0"/>
                <a:cs typeface="Times New Roman" panose="02020603050405020304" pitchFamily="18" charset="0"/>
              </a:rPr>
              <a:t> +  </a:t>
            </a:r>
          </a:p>
          <a:p>
            <a:r>
              <a:rPr lang="en-US" altLang="en-US" sz="2200" baseline="0" dirty="0">
                <a:latin typeface="Times New Roman" panose="02020603050405020304" pitchFamily="18" charset="0"/>
                <a:cs typeface="Times New Roman" panose="02020603050405020304" pitchFamily="18" charset="0"/>
              </a:rPr>
              <a:t>+ 20(653.00 – 613.07)</a:t>
            </a:r>
            <a:r>
              <a:rPr lang="en-US" altLang="en-US" sz="2200" baseline="30000" dirty="0">
                <a:latin typeface="Times New Roman" panose="02020603050405020304" pitchFamily="18" charset="0"/>
                <a:cs typeface="Times New Roman" panose="02020603050405020304" pitchFamily="18" charset="0"/>
              </a:rPr>
              <a:t>2</a:t>
            </a:r>
            <a:r>
              <a:rPr lang="en-US" altLang="en-US" sz="2200" baseline="0" dirty="0">
                <a:latin typeface="Times New Roman" panose="02020603050405020304" pitchFamily="18" charset="0"/>
                <a:cs typeface="Times New Roman" panose="02020603050405020304" pitchFamily="18" charset="0"/>
              </a:rPr>
              <a:t> + </a:t>
            </a:r>
          </a:p>
          <a:p>
            <a:r>
              <a:rPr lang="en-US" altLang="en-US" sz="2200" baseline="0" dirty="0">
                <a:latin typeface="Times New Roman" panose="02020603050405020304" pitchFamily="18" charset="0"/>
                <a:cs typeface="Times New Roman" panose="02020603050405020304" pitchFamily="18" charset="0"/>
              </a:rPr>
              <a:t>+ 20(608.65 – 613.07)</a:t>
            </a:r>
            <a:r>
              <a:rPr lang="en-US" altLang="en-US" sz="2200" baseline="30000" dirty="0">
                <a:latin typeface="Times New Roman" panose="02020603050405020304" pitchFamily="18" charset="0"/>
                <a:cs typeface="Times New Roman" panose="02020603050405020304" pitchFamily="18" charset="0"/>
              </a:rPr>
              <a:t>2  </a:t>
            </a:r>
            <a:r>
              <a:rPr lang="en-US" altLang="en-US" sz="2200" baseline="0" dirty="0">
                <a:latin typeface="Times New Roman" panose="02020603050405020304" pitchFamily="18" charset="0"/>
                <a:cs typeface="Times New Roman" panose="02020603050405020304" pitchFamily="18" charset="0"/>
              </a:rPr>
              <a:t>=</a:t>
            </a:r>
            <a:endParaRPr lang="en-US" altLang="en-US" sz="2200" baseline="30000" dirty="0">
              <a:latin typeface="Times New Roman" panose="02020603050405020304" pitchFamily="18" charset="0"/>
              <a:cs typeface="Times New Roman" panose="02020603050405020304" pitchFamily="18" charset="0"/>
            </a:endParaRPr>
          </a:p>
          <a:p>
            <a:r>
              <a:rPr lang="en-US" altLang="en-US" sz="2200" baseline="0" dirty="0">
                <a:latin typeface="Times New Roman" panose="02020603050405020304" pitchFamily="18" charset="0"/>
                <a:cs typeface="Times New Roman" panose="02020603050405020304" pitchFamily="18" charset="0"/>
              </a:rPr>
              <a:t>= 57 512.23</a:t>
            </a:r>
          </a:p>
        </p:txBody>
      </p:sp>
      <p:sp>
        <p:nvSpPr>
          <p:cNvPr id="5127" name="Text Box 6"/>
          <p:cNvSpPr txBox="1">
            <a:spLocks noChangeArrowheads="1"/>
          </p:cNvSpPr>
          <p:nvPr/>
        </p:nvSpPr>
        <p:spPr bwMode="auto">
          <a:xfrm>
            <a:off x="384515" y="3368348"/>
            <a:ext cx="3971461" cy="400110"/>
          </a:xfrm>
          <a:prstGeom prst="rect">
            <a:avLst/>
          </a:prstGeom>
          <a:solidFill>
            <a:schemeClr val="bg2"/>
          </a:solidFill>
          <a:ln w="9525">
            <a:solidFill>
              <a:schemeClr val="tx1"/>
            </a:solidFill>
            <a:miter lim="800000"/>
            <a:headEnd/>
            <a:tailEnd/>
          </a:ln>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dirty="0">
                <a:latin typeface="Arial Narrow" charset="0"/>
              </a:rPr>
              <a:t>The grand mean is calculated as   </a:t>
            </a:r>
          </a:p>
        </p:txBody>
      </p:sp>
      <p:graphicFrame>
        <p:nvGraphicFramePr>
          <p:cNvPr id="5123" name="Object 7"/>
          <p:cNvGraphicFramePr>
            <a:graphicFrameLocks noChangeAspect="1"/>
          </p:cNvGraphicFramePr>
          <p:nvPr>
            <p:extLst>
              <p:ext uri="{D42A27DB-BD31-4B8C-83A1-F6EECF244321}">
                <p14:modId xmlns:p14="http://schemas.microsoft.com/office/powerpoint/2010/main" val="3456977068"/>
              </p:ext>
            </p:extLst>
          </p:nvPr>
        </p:nvGraphicFramePr>
        <p:xfrm>
          <a:off x="395537" y="3789040"/>
          <a:ext cx="3960440" cy="1737355"/>
        </p:xfrm>
        <a:graphic>
          <a:graphicData uri="http://schemas.openxmlformats.org/presentationml/2006/ole">
            <mc:AlternateContent xmlns:mc="http://schemas.openxmlformats.org/markup-compatibility/2006">
              <mc:Choice xmlns:v="urn:schemas-microsoft-com:vml" Requires="v">
                <p:oleObj spid="_x0000_s5451" name="Equation" r:id="rId6" imgW="2209680" imgH="965160" progId="Equation.DSMT4">
                  <p:embed/>
                </p:oleObj>
              </mc:Choice>
              <mc:Fallback>
                <p:oleObj name="Equation" r:id="rId6" imgW="2209680" imgH="965160" progId="Equation.DSMT4">
                  <p:embed/>
                  <p:pic>
                    <p:nvPicPr>
                      <p:cNvPr id="0" name="Picture 2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7" y="3789040"/>
                        <a:ext cx="3960440" cy="1737355"/>
                      </a:xfrm>
                      <a:prstGeom prst="rect">
                        <a:avLst/>
                      </a:prstGeom>
                      <a:solidFill>
                        <a:schemeClr val="bg2"/>
                      </a:solidFill>
                      <a:ln w="9525">
                        <a:solidFill>
                          <a:schemeClr val="tx1"/>
                        </a:solidFill>
                        <a:miter lim="800000"/>
                        <a:headEnd/>
                        <a:tailEnd/>
                      </a:ln>
                    </p:spPr>
                  </p:pic>
                </p:oleObj>
              </mc:Fallback>
            </mc:AlternateContent>
          </a:graphicData>
        </a:graphic>
      </p:graphicFrame>
      <p:sp>
        <p:nvSpPr>
          <p:cNvPr id="5128" name="Line 10"/>
          <p:cNvSpPr>
            <a:spLocks noChangeShapeType="1"/>
          </p:cNvSpPr>
          <p:nvPr/>
        </p:nvSpPr>
        <p:spPr bwMode="auto">
          <a:xfrm>
            <a:off x="6445176" y="321280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5130" name="Freeform 9"/>
          <p:cNvSpPr>
            <a:spLocks/>
          </p:cNvSpPr>
          <p:nvPr/>
        </p:nvSpPr>
        <p:spPr bwMode="auto">
          <a:xfrm>
            <a:off x="611561" y="2636540"/>
            <a:ext cx="5832648" cy="338138"/>
          </a:xfrm>
          <a:custGeom>
            <a:avLst/>
            <a:gdLst>
              <a:gd name="T0" fmla="*/ 0 w 3312"/>
              <a:gd name="T1" fmla="*/ 2147483647 h 768"/>
              <a:gd name="T2" fmla="*/ 2147483647 w 3312"/>
              <a:gd name="T3" fmla="*/ 0 h 768"/>
              <a:gd name="T4" fmla="*/ 2147483647 w 3312"/>
              <a:gd name="T5" fmla="*/ 0 h 768"/>
              <a:gd name="T6" fmla="*/ 2147483647 w 3312"/>
              <a:gd name="T7" fmla="*/ 2147483647 h 768"/>
              <a:gd name="T8" fmla="*/ 0 60000 65536"/>
              <a:gd name="T9" fmla="*/ 0 60000 65536"/>
              <a:gd name="T10" fmla="*/ 0 60000 65536"/>
              <a:gd name="T11" fmla="*/ 0 60000 65536"/>
              <a:gd name="T12" fmla="*/ 0 w 3312"/>
              <a:gd name="T13" fmla="*/ 0 h 768"/>
              <a:gd name="T14" fmla="*/ 3312 w 3312"/>
              <a:gd name="T15" fmla="*/ 768 h 768"/>
            </a:gdLst>
            <a:ahLst/>
            <a:cxnLst>
              <a:cxn ang="T8">
                <a:pos x="T0" y="T1"/>
              </a:cxn>
              <a:cxn ang="T9">
                <a:pos x="T2" y="T3"/>
              </a:cxn>
              <a:cxn ang="T10">
                <a:pos x="T4" y="T5"/>
              </a:cxn>
              <a:cxn ang="T11">
                <a:pos x="T6" y="T7"/>
              </a:cxn>
            </a:cxnLst>
            <a:rect l="T12" t="T13" r="T14" b="T15"/>
            <a:pathLst>
              <a:path w="3312" h="768">
                <a:moveTo>
                  <a:pt x="0" y="768"/>
                </a:moveTo>
                <a:lnTo>
                  <a:pt x="576" y="0"/>
                </a:lnTo>
                <a:lnTo>
                  <a:pt x="3120" y="0"/>
                </a:lnTo>
                <a:lnTo>
                  <a:pt x="3312" y="192"/>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AU"/>
          </a:p>
        </p:txBody>
      </p:sp>
      <p:cxnSp>
        <p:nvCxnSpPr>
          <p:cNvPr id="5" name="Straight Connector 4"/>
          <p:cNvCxnSpPr/>
          <p:nvPr/>
        </p:nvCxnSpPr>
        <p:spPr>
          <a:xfrm>
            <a:off x="611561" y="2974678"/>
            <a:ext cx="0" cy="894494"/>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539551" y="1700808"/>
            <a:ext cx="7920881" cy="1752600"/>
          </a:xfrm>
        </p:spPr>
        <p:txBody>
          <a:bodyPr/>
          <a:lstStyle/>
          <a:p>
            <a:pPr marL="0" indent="0" algn="just" eaLnBrk="1" hangingPunct="1">
              <a:buNone/>
            </a:pPr>
            <a:r>
              <a:rPr lang="en-US" altLang="en-US" sz="2400" dirty="0">
                <a:solidFill>
                  <a:schemeClr val="tx1">
                    <a:lumMod val="75000"/>
                    <a:lumOff val="25000"/>
                  </a:schemeClr>
                </a:solidFill>
                <a:latin typeface="Trebuchet MS" panose="020B0603020202020204" pitchFamily="34" charset="0"/>
              </a:rPr>
              <a:t>Is SST = 57,512.23 large enough to reject H</a:t>
            </a:r>
            <a:r>
              <a:rPr lang="en-US" altLang="en-US" sz="2400" baseline="-25000" dirty="0">
                <a:solidFill>
                  <a:schemeClr val="tx1">
                    <a:lumMod val="75000"/>
                    <a:lumOff val="25000"/>
                  </a:schemeClr>
                </a:solidFill>
                <a:latin typeface="Trebuchet MS" panose="020B0603020202020204" pitchFamily="34" charset="0"/>
              </a:rPr>
              <a:t>0</a:t>
            </a:r>
            <a:r>
              <a:rPr lang="en-US" altLang="en-US" sz="2400" dirty="0">
                <a:solidFill>
                  <a:schemeClr val="tx1">
                    <a:lumMod val="75000"/>
                    <a:lumOff val="25000"/>
                  </a:schemeClr>
                </a:solidFill>
                <a:latin typeface="Trebuchet MS" panose="020B0603020202020204" pitchFamily="34" charset="0"/>
              </a:rPr>
              <a:t> in </a:t>
            </a:r>
            <a:r>
              <a:rPr lang="en-US" altLang="en-US" sz="2400" dirty="0" err="1">
                <a:solidFill>
                  <a:schemeClr val="tx1">
                    <a:lumMod val="75000"/>
                    <a:lumOff val="25000"/>
                  </a:schemeClr>
                </a:solidFill>
                <a:latin typeface="Trebuchet MS" panose="020B0603020202020204" pitchFamily="34" charset="0"/>
              </a:rPr>
              <a:t>favour</a:t>
            </a:r>
            <a:r>
              <a:rPr lang="en-US" altLang="en-US" sz="2400" dirty="0">
                <a:solidFill>
                  <a:schemeClr val="tx1">
                    <a:lumMod val="75000"/>
                    <a:lumOff val="25000"/>
                  </a:schemeClr>
                </a:solidFill>
                <a:latin typeface="Trebuchet MS" panose="020B0603020202020204" pitchFamily="34" charset="0"/>
              </a:rPr>
              <a:t>  of H</a:t>
            </a:r>
            <a:r>
              <a:rPr lang="en-US" altLang="en-US" sz="2400" baseline="-25000" dirty="0">
                <a:solidFill>
                  <a:schemeClr val="tx1">
                    <a:lumMod val="75000"/>
                    <a:lumOff val="25000"/>
                  </a:schemeClr>
                </a:solidFill>
                <a:latin typeface="Trebuchet MS" panose="020B0603020202020204" pitchFamily="34" charset="0"/>
              </a:rPr>
              <a:t>A</a:t>
            </a:r>
            <a:r>
              <a:rPr lang="en-US" altLang="en-US" sz="2400" dirty="0">
                <a:solidFill>
                  <a:schemeClr val="tx1">
                    <a:lumMod val="75000"/>
                    <a:lumOff val="25000"/>
                  </a:schemeClr>
                </a:solidFill>
                <a:latin typeface="Trebuchet MS" panose="020B0603020202020204" pitchFamily="34" charset="0"/>
              </a:rPr>
              <a:t>?</a:t>
            </a:r>
          </a:p>
          <a:p>
            <a:pPr algn="just" eaLnBrk="1" hangingPunct="1"/>
            <a:endParaRPr lang="en-US" altLang="en-US" sz="2400" dirty="0">
              <a:latin typeface="Trebuchet MS" panose="020B0603020202020204" pitchFamily="34" charset="0"/>
            </a:endParaRPr>
          </a:p>
          <a:p>
            <a:pPr algn="just" eaLnBrk="1" hangingPunct="1"/>
            <a:r>
              <a:rPr lang="en-US" altLang="en-US" sz="2400" dirty="0">
                <a:solidFill>
                  <a:srgbClr val="EA0088"/>
                </a:solidFill>
                <a:latin typeface="Trebuchet MS" panose="020B0603020202020204" pitchFamily="34" charset="0"/>
              </a:rPr>
              <a:t>See next slide.</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23</a:t>
            </a:fld>
            <a:endParaRPr lang="en-AU" altLang="en-US" sz="1400" b="1" baseline="0" dirty="0">
              <a:latin typeface="Trebuchet MS" panose="020B0603020202020204" pitchFamily="34" charset="0"/>
            </a:endParaRPr>
          </a:p>
        </p:txBody>
      </p:sp>
      <p:sp>
        <p:nvSpPr>
          <p:cNvPr id="6" name="Rectangle 3"/>
          <p:cNvSpPr txBox="1">
            <a:spLocks noChangeArrowheads="1"/>
          </p:cNvSpPr>
          <p:nvPr/>
        </p:nvSpPr>
        <p:spPr>
          <a:xfrm>
            <a:off x="457200" y="404664"/>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fontAlgn="base">
              <a:spcAft>
                <a:spcPct val="0"/>
              </a:spcAft>
            </a:pPr>
            <a:r>
              <a:rPr lang="en-AU" altLang="en-US" sz="3200" cap="none" baseline="0" dirty="0">
                <a:solidFill>
                  <a:srgbClr val="EA0088"/>
                </a:solidFill>
                <a:latin typeface="Trebuchet MS" charset="0"/>
                <a:ea typeface="ＭＳ Ｐゴシック" charset="0"/>
                <a:cs typeface="ＭＳ Ｐゴシック" charset="0"/>
              </a:rPr>
              <a:t>Example 1 – Solution…</a:t>
            </a:r>
          </a:p>
        </p:txBody>
      </p:sp>
      <p:sp>
        <p:nvSpPr>
          <p:cNvPr id="7"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4" name="Rectangle 7"/>
          <p:cNvSpPr>
            <a:spLocks noGrp="1" noChangeArrowheads="1"/>
          </p:cNvSpPr>
          <p:nvPr>
            <p:ph type="title"/>
          </p:nvPr>
        </p:nvSpPr>
        <p:spPr>
          <a:xfrm>
            <a:off x="468313" y="457201"/>
            <a:ext cx="8207375" cy="739552"/>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AU" altLang="en-US" sz="3200" cap="none" dirty="0">
                <a:solidFill>
                  <a:srgbClr val="EA0088"/>
                </a:solidFill>
                <a:latin typeface="Trebuchet MS" charset="0"/>
                <a:ea typeface="ＭＳ Ｐゴシック" charset="0"/>
                <a:cs typeface="ＭＳ Ｐゴシック" charset="0"/>
              </a:rPr>
              <a:t>The rationale behind the test statistic…</a:t>
            </a:r>
          </a:p>
        </p:txBody>
      </p:sp>
      <p:sp>
        <p:nvSpPr>
          <p:cNvPr id="761862" name="Rectangle 6"/>
          <p:cNvSpPr>
            <a:spLocks noGrp="1" noChangeArrowheads="1"/>
          </p:cNvSpPr>
          <p:nvPr>
            <p:ph idx="1"/>
          </p:nvPr>
        </p:nvSpPr>
        <p:spPr>
          <a:xfrm>
            <a:off x="611188" y="1690688"/>
            <a:ext cx="7772400" cy="2881312"/>
          </a:xfrm>
        </p:spPr>
        <p:txBody>
          <a:bodyPr/>
          <a:lstStyle/>
          <a:p>
            <a:pPr marL="0" indent="0" algn="just" eaLnBrk="1" hangingPunct="1">
              <a:spcAft>
                <a:spcPts val="1200"/>
              </a:spcAft>
              <a:buNone/>
            </a:pPr>
            <a:r>
              <a:rPr lang="en-US" altLang="en-US" sz="2400" dirty="0">
                <a:latin typeface="Trebuchet MS" panose="020B0603020202020204" pitchFamily="34" charset="0"/>
              </a:rPr>
              <a:t>Large variability within the samples weakens the ‘ability’ of the sample means to represent their corresponding population means.</a:t>
            </a:r>
          </a:p>
          <a:p>
            <a:pPr marL="0" indent="0" algn="just" eaLnBrk="1" hangingPunct="1">
              <a:spcAft>
                <a:spcPts val="1200"/>
              </a:spcAft>
              <a:buNone/>
            </a:pPr>
            <a:r>
              <a:rPr lang="en-US" altLang="en-US" sz="2400" dirty="0">
                <a:solidFill>
                  <a:schemeClr val="accent1"/>
                </a:solidFill>
                <a:latin typeface="Trebuchet MS" panose="020B0603020202020204" pitchFamily="34" charset="0"/>
              </a:rPr>
              <a:t>Therefore, even though sample means may markedly differ from one another, SST must be judged relative to the ‘within-sample variability’.</a:t>
            </a: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24</a:t>
            </a:fld>
            <a:endParaRPr lang="en-AU" altLang="en-US" sz="1400" b="1" baseline="0" dirty="0">
              <a:latin typeface="Trebuchet MS" panose="020B0603020202020204" pitchFamily="34" charset="0"/>
            </a:endParaRPr>
          </a:p>
        </p:txBody>
      </p:sp>
      <p:sp>
        <p:nvSpPr>
          <p:cNvPr id="51203" name="Text Box 3"/>
          <p:cNvSpPr txBox="1">
            <a:spLocks noChangeArrowheads="1"/>
          </p:cNvSpPr>
          <p:nvPr/>
        </p:nvSpPr>
        <p:spPr bwMode="auto">
          <a:xfrm>
            <a:off x="1279525" y="5791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endParaRPr lang="en-US" altLang="en-US" baseline="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18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18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2882" name="Rectangle 2"/>
              <p:cNvSpPr>
                <a:spLocks noChangeArrowheads="1"/>
              </p:cNvSpPr>
              <p:nvPr/>
            </p:nvSpPr>
            <p:spPr bwMode="auto">
              <a:xfrm>
                <a:off x="1547664" y="2708920"/>
                <a:ext cx="5760318" cy="2016224"/>
              </a:xfrm>
              <a:prstGeom prst="rect">
                <a:avLst/>
              </a:prstGeom>
              <a:solidFill>
                <a:schemeClr val="bg2">
                  <a:lumMod val="90000"/>
                </a:schemeClr>
              </a:solidFill>
              <a:ln w="9525">
                <a:solidFill>
                  <a:schemeClr val="tx1"/>
                </a:solidFill>
                <a:miter lim="800000"/>
                <a:headEnd/>
                <a:tailEnd/>
              </a:ln>
            </p:spPr>
            <p:txBody>
              <a:bodyPr wrap="none" anchor="t"/>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eaLnBrk="1" hangingPunct="1">
                  <a:buFontTx/>
                  <a:buNone/>
                  <a:defRPr/>
                </a:pPr>
                <a:r>
                  <a:rPr lang="en-US" baseline="0" dirty="0">
                    <a:latin typeface="Trebuchet MS" panose="020B0603020202020204" pitchFamily="34" charset="0"/>
                  </a:rPr>
                  <a:t>This sum is called the </a:t>
                </a:r>
              </a:p>
              <a:p>
                <a:pPr algn="ctr" eaLnBrk="1" hangingPunct="1">
                  <a:buFontTx/>
                  <a:buNone/>
                  <a:defRPr/>
                </a:pPr>
                <a:r>
                  <a:rPr lang="en-US" b="1" baseline="0" dirty="0">
                    <a:solidFill>
                      <a:schemeClr val="tx1">
                        <a:lumMod val="75000"/>
                        <a:lumOff val="25000"/>
                      </a:schemeClr>
                    </a:solidFill>
                    <a:latin typeface="Trebuchet MS" panose="020B0603020202020204" pitchFamily="34" charset="0"/>
                  </a:rPr>
                  <a:t>S</a:t>
                </a:r>
                <a:r>
                  <a:rPr lang="en-US" baseline="0" dirty="0">
                    <a:solidFill>
                      <a:schemeClr val="tx1">
                        <a:lumMod val="75000"/>
                        <a:lumOff val="25000"/>
                      </a:schemeClr>
                    </a:solidFill>
                    <a:latin typeface="Trebuchet MS" panose="020B0603020202020204" pitchFamily="34" charset="0"/>
                  </a:rPr>
                  <a:t>um of  </a:t>
                </a:r>
                <a:r>
                  <a:rPr lang="en-US" b="1" baseline="0" dirty="0">
                    <a:solidFill>
                      <a:schemeClr val="tx1">
                        <a:lumMod val="75000"/>
                        <a:lumOff val="25000"/>
                      </a:schemeClr>
                    </a:solidFill>
                    <a:latin typeface="Trebuchet MS" panose="020B0603020202020204" pitchFamily="34" charset="0"/>
                  </a:rPr>
                  <a:t>S</a:t>
                </a:r>
                <a:r>
                  <a:rPr lang="en-US" baseline="0" dirty="0">
                    <a:solidFill>
                      <a:schemeClr val="tx1">
                        <a:lumMod val="75000"/>
                        <a:lumOff val="25000"/>
                      </a:schemeClr>
                    </a:solidFill>
                    <a:latin typeface="Trebuchet MS" panose="020B0603020202020204" pitchFamily="34" charset="0"/>
                  </a:rPr>
                  <a:t>quares for </a:t>
                </a:r>
                <a:r>
                  <a:rPr lang="en-US" b="1" baseline="0" dirty="0">
                    <a:solidFill>
                      <a:schemeClr val="tx1">
                        <a:lumMod val="75000"/>
                        <a:lumOff val="25000"/>
                      </a:schemeClr>
                    </a:solidFill>
                    <a:latin typeface="Trebuchet MS" panose="020B0603020202020204" pitchFamily="34" charset="0"/>
                  </a:rPr>
                  <a:t>E</a:t>
                </a:r>
                <a:r>
                  <a:rPr lang="en-US" baseline="0" dirty="0">
                    <a:solidFill>
                      <a:schemeClr val="tx1">
                        <a:lumMod val="75000"/>
                        <a:lumOff val="25000"/>
                      </a:schemeClr>
                    </a:solidFill>
                    <a:latin typeface="Trebuchet MS" panose="020B0603020202020204" pitchFamily="34" charset="0"/>
                  </a:rPr>
                  <a:t>rror  (SSE)</a:t>
                </a:r>
                <a:r>
                  <a:rPr lang="en-US" baseline="0" dirty="0">
                    <a:latin typeface="Trebuchet MS" panose="020B0603020202020204" pitchFamily="34" charset="0"/>
                  </a:rPr>
                  <a:t>.</a:t>
                </a:r>
              </a:p>
              <a:p>
                <a:pPr algn="just" eaLnBrk="1" hangingPunct="1">
                  <a:buFontTx/>
                  <a:buNone/>
                  <a:tabLst>
                    <a:tab pos="723900" algn="l"/>
                  </a:tabLst>
                  <a:defRPr/>
                </a:pPr>
                <a14:m>
                  <m:oMathPara xmlns:m="http://schemas.openxmlformats.org/officeDocument/2006/math">
                    <m:oMathParaPr>
                      <m:jc m:val="left"/>
                    </m:oMathParaPr>
                    <m:oMath xmlns:m="http://schemas.openxmlformats.org/officeDocument/2006/math">
                      <m:r>
                        <m:rPr>
                          <m:sty m:val="p"/>
                        </m:rPr>
                        <a:rPr lang="en-AU" b="0" i="0" baseline="0" smtClean="0">
                          <a:latin typeface="Cambria Math"/>
                        </a:rPr>
                        <m:t>SSE</m:t>
                      </m:r>
                      <m:r>
                        <a:rPr lang="en-AU" b="0" i="1" baseline="0" smtClean="0">
                          <a:latin typeface="Cambria Math"/>
                        </a:rPr>
                        <m:t>=</m:t>
                      </m:r>
                      <m:nary>
                        <m:naryPr>
                          <m:chr m:val="∑"/>
                          <m:ctrlPr>
                            <a:rPr lang="en-AU" b="0" i="1" baseline="0" smtClean="0">
                              <a:latin typeface="Cambria Math" panose="02040503050406030204" pitchFamily="18" charset="0"/>
                            </a:rPr>
                          </m:ctrlPr>
                        </m:naryPr>
                        <m:sub>
                          <m:r>
                            <m:rPr>
                              <m:brk m:alnAt="23"/>
                            </m:rPr>
                            <a:rPr lang="en-AU" b="0" i="1" baseline="0" smtClean="0">
                              <a:latin typeface="Cambria Math"/>
                            </a:rPr>
                            <m:t>𝑗</m:t>
                          </m:r>
                          <m:r>
                            <a:rPr lang="en-AU" b="0" i="1" baseline="0" smtClean="0">
                              <a:latin typeface="Cambria Math"/>
                            </a:rPr>
                            <m:t>=1</m:t>
                          </m:r>
                        </m:sub>
                        <m:sup>
                          <m:r>
                            <a:rPr lang="en-AU" b="0" i="1" baseline="0" smtClean="0">
                              <a:latin typeface="Cambria Math"/>
                            </a:rPr>
                            <m:t>𝑘</m:t>
                          </m:r>
                        </m:sup>
                        <m:e>
                          <m:nary>
                            <m:naryPr>
                              <m:chr m:val="∑"/>
                              <m:ctrlPr>
                                <a:rPr lang="en-AU" b="0" i="1" baseline="0" smtClean="0">
                                  <a:latin typeface="Cambria Math" panose="02040503050406030204" pitchFamily="18" charset="0"/>
                                </a:rPr>
                              </m:ctrlPr>
                            </m:naryPr>
                            <m:sub>
                              <m:r>
                                <m:rPr>
                                  <m:brk m:alnAt="23"/>
                                </m:rPr>
                                <a:rPr lang="en-AU" b="0" i="1" baseline="0" smtClean="0">
                                  <a:latin typeface="Cambria Math"/>
                                </a:rPr>
                                <m:t>𝑖</m:t>
                              </m:r>
                              <m:r>
                                <a:rPr lang="en-AU" b="0" i="1" baseline="0" smtClean="0">
                                  <a:latin typeface="Cambria Math"/>
                                </a:rPr>
                                <m:t>=1</m:t>
                              </m:r>
                            </m:sub>
                            <m:sup>
                              <m:sSub>
                                <m:sSubPr>
                                  <m:ctrlPr>
                                    <a:rPr lang="en-AU" b="0" i="1" baseline="0" smtClean="0">
                                      <a:latin typeface="Cambria Math" panose="02040503050406030204" pitchFamily="18" charset="0"/>
                                    </a:rPr>
                                  </m:ctrlPr>
                                </m:sSubPr>
                                <m:e>
                                  <m:r>
                                    <a:rPr lang="en-AU" b="0" i="1" baseline="0" smtClean="0">
                                      <a:latin typeface="Cambria Math"/>
                                    </a:rPr>
                                    <m:t>𝑛</m:t>
                                  </m:r>
                                </m:e>
                                <m:sub>
                                  <m:r>
                                    <a:rPr lang="en-AU" b="0" i="1" baseline="0" smtClean="0">
                                      <a:latin typeface="Cambria Math"/>
                                    </a:rPr>
                                    <m:t>𝑗</m:t>
                                  </m:r>
                                </m:sub>
                              </m:sSub>
                            </m:sup>
                            <m:e>
                              <m:sSup>
                                <m:sSupPr>
                                  <m:ctrlPr>
                                    <a:rPr lang="en-AU" b="0" i="1" baseline="0" smtClean="0">
                                      <a:latin typeface="Cambria Math" panose="02040503050406030204" pitchFamily="18" charset="0"/>
                                    </a:rPr>
                                  </m:ctrlPr>
                                </m:sSupPr>
                                <m:e>
                                  <m:r>
                                    <a:rPr lang="en-AU" i="1" baseline="0">
                                      <a:latin typeface="Cambria Math"/>
                                    </a:rPr>
                                    <m:t>(</m:t>
                                  </m:r>
                                  <m:sSub>
                                    <m:sSubPr>
                                      <m:ctrlPr>
                                        <a:rPr lang="en-AU" i="1" baseline="0">
                                          <a:latin typeface="Cambria Math" panose="02040503050406030204" pitchFamily="18" charset="0"/>
                                        </a:rPr>
                                      </m:ctrlPr>
                                    </m:sSubPr>
                                    <m:e>
                                      <m:r>
                                        <a:rPr lang="en-AU" i="1" baseline="0">
                                          <a:latin typeface="Cambria Math"/>
                                        </a:rPr>
                                        <m:t>𝑥</m:t>
                                      </m:r>
                                    </m:e>
                                    <m:sub>
                                      <m:r>
                                        <a:rPr lang="en-AU" i="1" baseline="0">
                                          <a:latin typeface="Cambria Math"/>
                                        </a:rPr>
                                        <m:t>𝑖𝑗</m:t>
                                      </m:r>
                                    </m:sub>
                                  </m:sSub>
                                  <m:r>
                                    <a:rPr lang="en-AU" i="1" baseline="0">
                                      <a:latin typeface="Cambria Math"/>
                                    </a:rPr>
                                    <m:t>−</m:t>
                                  </m:r>
                                  <m:sSub>
                                    <m:sSubPr>
                                      <m:ctrlPr>
                                        <a:rPr lang="en-AU" i="1" baseline="0">
                                          <a:latin typeface="Cambria Math" panose="02040503050406030204" pitchFamily="18" charset="0"/>
                                        </a:rPr>
                                      </m:ctrlPr>
                                    </m:sSubPr>
                                    <m:e>
                                      <m:acc>
                                        <m:accPr>
                                          <m:chr m:val="̅"/>
                                          <m:ctrlPr>
                                            <a:rPr lang="en-AU" i="1" baseline="0">
                                              <a:latin typeface="Cambria Math" panose="02040503050406030204" pitchFamily="18" charset="0"/>
                                            </a:rPr>
                                          </m:ctrlPr>
                                        </m:accPr>
                                        <m:e>
                                          <m:r>
                                            <a:rPr lang="en-AU" i="1" baseline="0">
                                              <a:latin typeface="Cambria Math"/>
                                            </a:rPr>
                                            <m:t>𝑥</m:t>
                                          </m:r>
                                        </m:e>
                                      </m:acc>
                                    </m:e>
                                    <m:sub>
                                      <m:r>
                                        <a:rPr lang="en-AU" i="1" baseline="0">
                                          <a:latin typeface="Cambria Math"/>
                                        </a:rPr>
                                        <m:t>𝑗</m:t>
                                      </m:r>
                                    </m:sub>
                                  </m:sSub>
                                  <m:r>
                                    <a:rPr lang="en-AU" i="1" baseline="0">
                                      <a:latin typeface="Cambria Math"/>
                                    </a:rPr>
                                    <m:t>)</m:t>
                                  </m:r>
                                </m:e>
                                <m:sup>
                                  <m:r>
                                    <a:rPr lang="en-AU" b="0" i="1" baseline="0" smtClean="0">
                                      <a:latin typeface="Cambria Math"/>
                                    </a:rPr>
                                    <m:t>2</m:t>
                                  </m:r>
                                </m:sup>
                              </m:sSup>
                            </m:e>
                          </m:nary>
                        </m:e>
                      </m:nary>
                      <m:r>
                        <a:rPr lang="en-AU" b="0" i="1" baseline="0" smtClean="0">
                          <a:latin typeface="Cambria Math"/>
                        </a:rPr>
                        <m:t>= </m:t>
                      </m:r>
                      <m:nary>
                        <m:naryPr>
                          <m:chr m:val="∑"/>
                          <m:ctrlPr>
                            <a:rPr lang="en-AU" b="0" i="1" baseline="0" smtClean="0">
                              <a:latin typeface="Cambria Math" panose="02040503050406030204" pitchFamily="18" charset="0"/>
                            </a:rPr>
                          </m:ctrlPr>
                        </m:naryPr>
                        <m:sub>
                          <m:r>
                            <m:rPr>
                              <m:brk m:alnAt="23"/>
                            </m:rPr>
                            <a:rPr lang="en-AU" b="0" i="1" baseline="0" smtClean="0">
                              <a:latin typeface="Cambria Math"/>
                            </a:rPr>
                            <m:t>𝑗</m:t>
                          </m:r>
                          <m:r>
                            <a:rPr lang="en-AU" b="0" i="1" baseline="0" smtClean="0">
                              <a:latin typeface="Cambria Math"/>
                            </a:rPr>
                            <m:t>=1</m:t>
                          </m:r>
                        </m:sub>
                        <m:sup>
                          <m:r>
                            <a:rPr lang="en-AU" b="0" i="1" baseline="0" smtClean="0">
                              <a:latin typeface="Cambria Math"/>
                            </a:rPr>
                            <m:t>𝑘</m:t>
                          </m:r>
                        </m:sup>
                        <m:e>
                          <m:d>
                            <m:dPr>
                              <m:ctrlPr>
                                <a:rPr lang="en-AU" b="0" i="1" baseline="0" smtClean="0">
                                  <a:latin typeface="Cambria Math" panose="02040503050406030204" pitchFamily="18" charset="0"/>
                                </a:rPr>
                              </m:ctrlPr>
                            </m:dPr>
                            <m:e>
                              <m:sSub>
                                <m:sSubPr>
                                  <m:ctrlPr>
                                    <a:rPr lang="en-AU" b="0" i="1" baseline="0" smtClean="0">
                                      <a:latin typeface="Cambria Math" panose="02040503050406030204" pitchFamily="18" charset="0"/>
                                    </a:rPr>
                                  </m:ctrlPr>
                                </m:sSubPr>
                                <m:e>
                                  <m:r>
                                    <a:rPr lang="en-AU" b="0" i="1" baseline="0" smtClean="0">
                                      <a:latin typeface="Cambria Math"/>
                                    </a:rPr>
                                    <m:t>𝑛</m:t>
                                  </m:r>
                                </m:e>
                                <m:sub>
                                  <m:r>
                                    <a:rPr lang="en-AU" b="0" i="1" baseline="0" smtClean="0">
                                      <a:latin typeface="Cambria Math"/>
                                    </a:rPr>
                                    <m:t>𝑗</m:t>
                                  </m:r>
                                </m:sub>
                              </m:sSub>
                              <m:r>
                                <a:rPr lang="en-AU" b="0" i="1" baseline="0" smtClean="0">
                                  <a:latin typeface="Cambria Math"/>
                                </a:rPr>
                                <m:t>−1</m:t>
                              </m:r>
                            </m:e>
                          </m:d>
                          <m:sSup>
                            <m:sSupPr>
                              <m:ctrlPr>
                                <a:rPr lang="en-AU" b="0" i="1" baseline="0" smtClean="0">
                                  <a:latin typeface="Cambria Math" panose="02040503050406030204" pitchFamily="18" charset="0"/>
                                </a:rPr>
                              </m:ctrlPr>
                            </m:sSupPr>
                            <m:e>
                              <m:sSub>
                                <m:sSubPr>
                                  <m:ctrlPr>
                                    <a:rPr lang="en-AU" b="0" i="1" baseline="0" smtClean="0">
                                      <a:latin typeface="Cambria Math" panose="02040503050406030204" pitchFamily="18" charset="0"/>
                                    </a:rPr>
                                  </m:ctrlPr>
                                </m:sSubPr>
                                <m:e>
                                  <m:r>
                                    <a:rPr lang="en-AU" b="0" i="1" baseline="0" smtClean="0">
                                      <a:latin typeface="Cambria Math"/>
                                    </a:rPr>
                                    <m:t>𝑠</m:t>
                                  </m:r>
                                </m:e>
                                <m:sub>
                                  <m:r>
                                    <a:rPr lang="en-AU" b="0" i="1" baseline="0" smtClean="0">
                                      <a:latin typeface="Cambria Math"/>
                                    </a:rPr>
                                    <m:t>𝑗</m:t>
                                  </m:r>
                                </m:sub>
                              </m:sSub>
                            </m:e>
                            <m:sup>
                              <m:r>
                                <a:rPr lang="en-AU" b="0" i="1" baseline="0" smtClean="0">
                                  <a:latin typeface="Cambria Math"/>
                                </a:rPr>
                                <m:t>2</m:t>
                              </m:r>
                            </m:sup>
                          </m:sSup>
                        </m:e>
                      </m:nary>
                    </m:oMath>
                  </m:oMathPara>
                </a14:m>
                <a:endParaRPr lang="en-US" baseline="0" dirty="0">
                  <a:latin typeface="Trebuchet MS" panose="020B0603020202020204" pitchFamily="34" charset="0"/>
                </a:endParaRPr>
              </a:p>
              <a:p>
                <a:pPr algn="just" eaLnBrk="1" hangingPunct="1">
                  <a:buFontTx/>
                  <a:buNone/>
                  <a:tabLst>
                    <a:tab pos="723900" algn="l"/>
                  </a:tabLst>
                  <a:defRPr/>
                </a:pPr>
                <a:r>
                  <a:rPr lang="en-US" baseline="0" dirty="0">
                    <a:latin typeface="Trebuchet MS" panose="020B0603020202020204" pitchFamily="34" charset="0"/>
                  </a:rPr>
                  <a:t>	</a:t>
                </a:r>
              </a:p>
              <a:p>
                <a:pPr algn="ctr" eaLnBrk="1" hangingPunct="1">
                  <a:buFontTx/>
                  <a:buNone/>
                  <a:defRPr/>
                </a:pPr>
                <a:endParaRPr lang="en-US" baseline="0" dirty="0">
                  <a:latin typeface="Trebuchet MS" panose="020B0603020202020204" pitchFamily="34" charset="0"/>
                </a:endParaRPr>
              </a:p>
            </p:txBody>
          </p:sp>
        </mc:Choice>
        <mc:Fallback xmlns="">
          <p:sp>
            <p:nvSpPr>
              <p:cNvPr id="762882" name="Rectangle 2"/>
              <p:cNvSpPr>
                <a:spLocks noRot="1" noChangeAspect="1" noMove="1" noResize="1" noEditPoints="1" noAdjustHandles="1" noChangeArrowheads="1" noChangeShapeType="1" noTextEdit="1"/>
              </p:cNvSpPr>
              <p:nvPr/>
            </p:nvSpPr>
            <p:spPr bwMode="auto">
              <a:xfrm>
                <a:off x="1547664" y="2708920"/>
                <a:ext cx="5760318" cy="2016224"/>
              </a:xfrm>
              <a:prstGeom prst="rect">
                <a:avLst/>
              </a:prstGeom>
              <a:blipFill rotWithShape="1">
                <a:blip r:embed="rId3" cstate="print"/>
                <a:stretch>
                  <a:fillRect t="-2102"/>
                </a:stretch>
              </a:blipFill>
              <a:ln w="9525">
                <a:solidFill>
                  <a:schemeClr val="tx1"/>
                </a:solidFill>
                <a:miter lim="800000"/>
                <a:headEnd/>
                <a:tailEnd/>
              </a:ln>
            </p:spPr>
            <p:txBody>
              <a:bodyPr/>
              <a:lstStyle/>
              <a:p>
                <a:r>
                  <a:rPr lang="en-AU">
                    <a:noFill/>
                  </a:rPr>
                  <a:t> </a:t>
                </a:r>
              </a:p>
            </p:txBody>
          </p:sp>
        </mc:Fallback>
      </mc:AlternateContent>
      <p:sp>
        <p:nvSpPr>
          <p:cNvPr id="52230" name="Rectangle 5"/>
          <p:cNvSpPr>
            <a:spLocks noGrp="1" noChangeArrowheads="1"/>
          </p:cNvSpPr>
          <p:nvPr>
            <p:ph type="title"/>
          </p:nvPr>
        </p:nvSpPr>
        <p:spPr>
          <a:xfrm>
            <a:off x="395288" y="333375"/>
            <a:ext cx="7772400" cy="685800"/>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Within-samples variability </a:t>
            </a:r>
          </a:p>
        </p:txBody>
      </p:sp>
      <p:sp>
        <p:nvSpPr>
          <p:cNvPr id="762883" name="Rectangle 3"/>
          <p:cNvSpPr>
            <a:spLocks noGrp="1" noChangeArrowheads="1"/>
          </p:cNvSpPr>
          <p:nvPr>
            <p:ph idx="1"/>
          </p:nvPr>
        </p:nvSpPr>
        <p:spPr>
          <a:xfrm>
            <a:off x="539750" y="1268413"/>
            <a:ext cx="7772400" cy="1296491"/>
          </a:xfrm>
        </p:spPr>
        <p:txBody>
          <a:bodyPr/>
          <a:lstStyle/>
          <a:p>
            <a:pPr marL="0" indent="0" algn="just" eaLnBrk="1" hangingPunct="1">
              <a:buFontTx/>
              <a:buNone/>
              <a:defRPr/>
            </a:pPr>
            <a:r>
              <a:rPr lang="en-US" sz="2400" dirty="0">
                <a:solidFill>
                  <a:schemeClr val="accent1"/>
                </a:solidFill>
                <a:latin typeface="Trebuchet MS" panose="020B0603020202020204" pitchFamily="34" charset="0"/>
                <a:ea typeface="+mn-ea"/>
              </a:rPr>
              <a:t>The variability within samples is measured by adding all the squared distances between observations and their sample means.</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25</a:t>
            </a:fld>
            <a:endParaRPr lang="en-AU" altLang="en-US" sz="1400" b="1" baseline="0" dirty="0">
              <a:latin typeface="Trebuchet MS" panose="020B0603020202020204" pitchFamily="34" charset="0"/>
            </a:endParaRPr>
          </a:p>
        </p:txBody>
      </p:sp>
      <p:sp>
        <p:nvSpPr>
          <p:cNvPr id="762884" name="Text Box 4"/>
          <p:cNvSpPr txBox="1">
            <a:spLocks noChangeArrowheads="1"/>
          </p:cNvSpPr>
          <p:nvPr/>
        </p:nvSpPr>
        <p:spPr bwMode="auto">
          <a:xfrm>
            <a:off x="539552" y="4869160"/>
            <a:ext cx="7704856" cy="1107996"/>
          </a:xfrm>
          <a:prstGeom prst="rect">
            <a:avLst/>
          </a:prstGeom>
          <a:noFill/>
          <a:ln w="9525">
            <a:noFill/>
            <a:miter lim="800000"/>
            <a:headEnd/>
            <a:tailEnd/>
          </a:ln>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r>
              <a:rPr lang="en-US" altLang="en-US" sz="2200" baseline="0" dirty="0">
                <a:solidFill>
                  <a:srgbClr val="00B050"/>
                </a:solidFill>
                <a:latin typeface="Trebuchet MS" panose="020B0603020202020204" pitchFamily="34" charset="0"/>
              </a:rPr>
              <a:t>In our example, this is the sum of all squared differences between sales in city j and the sample mean of city j (over all three cities).</a:t>
            </a:r>
          </a:p>
        </p:txBody>
      </p:sp>
      <p:sp>
        <p:nvSpPr>
          <p:cNvPr id="8"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62883">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4" fill="hold" grpId="0" nodeType="afterEffect">
                                  <p:stCondLst>
                                    <p:cond delay="0"/>
                                  </p:stCondLst>
                                  <p:childTnLst>
                                    <p:set>
                                      <p:cBhvr>
                                        <p:cTn id="9" dur="1" fill="hold">
                                          <p:stCondLst>
                                            <p:cond delay="0"/>
                                          </p:stCondLst>
                                        </p:cTn>
                                        <p:tgtEl>
                                          <p:spTgt spid="762882"/>
                                        </p:tgtEl>
                                        <p:attrNameLst>
                                          <p:attrName>style.visibility</p:attrName>
                                        </p:attrNameLst>
                                      </p:cBhvr>
                                      <p:to>
                                        <p:strVal val="visible"/>
                                      </p:to>
                                    </p:set>
                                    <p:anim calcmode="lin" valueType="num">
                                      <p:cBhvr additive="base">
                                        <p:cTn id="10" dur="500" fill="hold"/>
                                        <p:tgtEl>
                                          <p:spTgt spid="762882"/>
                                        </p:tgtEl>
                                        <p:attrNameLst>
                                          <p:attrName>ppt_x</p:attrName>
                                        </p:attrNameLst>
                                      </p:cBhvr>
                                      <p:tavLst>
                                        <p:tav tm="0">
                                          <p:val>
                                            <p:strVal val="#ppt_x"/>
                                          </p:val>
                                        </p:tav>
                                        <p:tav tm="100000">
                                          <p:val>
                                            <p:strVal val="#ppt_x"/>
                                          </p:val>
                                        </p:tav>
                                      </p:tavLst>
                                    </p:anim>
                                    <p:anim calcmode="lin" valueType="num">
                                      <p:cBhvr additive="base">
                                        <p:cTn id="11" dur="500" fill="hold"/>
                                        <p:tgtEl>
                                          <p:spTgt spid="762882"/>
                                        </p:tgtEl>
                                        <p:attrNameLst>
                                          <p:attrName>ppt_y</p:attrName>
                                        </p:attrNameLst>
                                      </p:cBhvr>
                                      <p:tavLst>
                                        <p:tav tm="0">
                                          <p:val>
                                            <p:strVal val="1+#ppt_h/2"/>
                                          </p:val>
                                        </p:tav>
                                        <p:tav tm="100000">
                                          <p:val>
                                            <p:strVal val="#ppt_y"/>
                                          </p:val>
                                        </p:tav>
                                      </p:tavLst>
                                    </p:anim>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762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2" grpId="0" animBg="1"/>
      <p:bldP spid="762883" grpId="0" build="p" autoUpdateAnimBg="0" advAuto="0"/>
      <p:bldP spid="76288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539552" y="1772816"/>
            <a:ext cx="7920880" cy="3744416"/>
          </a:xfrm>
          <a:prstGeom prst="rect">
            <a:avLst/>
          </a:prstGeom>
          <a:solidFill>
            <a:schemeClr val="accent6">
              <a:lumMod val="20000"/>
              <a:lumOff val="80000"/>
            </a:schemeClr>
          </a:solidFill>
          <a:ln w="9525">
            <a:solidFill>
              <a:schemeClr val="tx1"/>
            </a:solidFill>
            <a:miter lim="800000"/>
            <a:headEnd/>
            <a:tailEnd/>
          </a:ln>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0" name="Rectangle 5"/>
          <p:cNvSpPr>
            <a:spLocks noGrp="1" noChangeArrowheads="1"/>
          </p:cNvSpPr>
          <p:nvPr>
            <p:ph type="title"/>
          </p:nvPr>
        </p:nvSpPr>
        <p:spPr>
          <a:xfrm>
            <a:off x="457200" y="260648"/>
            <a:ext cx="8229600" cy="88423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 – Solution… </a:t>
            </a:r>
          </a:p>
        </p:txBody>
      </p:sp>
      <p:sp>
        <p:nvSpPr>
          <p:cNvPr id="6148" name="Rectangle 3"/>
          <p:cNvSpPr>
            <a:spLocks noGrp="1" noChangeArrowheads="1"/>
          </p:cNvSpPr>
          <p:nvPr>
            <p:ph idx="1"/>
          </p:nvPr>
        </p:nvSpPr>
        <p:spPr>
          <a:xfrm>
            <a:off x="492968" y="1196752"/>
            <a:ext cx="5257800" cy="649288"/>
          </a:xfrm>
        </p:spPr>
        <p:txBody>
          <a:bodyPr/>
          <a:lstStyle/>
          <a:p>
            <a:pPr eaLnBrk="1" hangingPunct="1">
              <a:buFontTx/>
              <a:buNone/>
            </a:pPr>
            <a:r>
              <a:rPr lang="en-US" altLang="en-US" sz="2400" b="1" dirty="0">
                <a:solidFill>
                  <a:schemeClr val="accent1"/>
                </a:solidFill>
                <a:latin typeface="Trebuchet MS" panose="020B0603020202020204" pitchFamily="34" charset="0"/>
              </a:rPr>
              <a:t>Calculate SSE</a:t>
            </a:r>
          </a:p>
        </p:txBody>
      </p:sp>
      <p:sp>
        <p:nvSpPr>
          <p:cNvPr id="8"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26</a:t>
            </a:fld>
            <a:endParaRPr lang="en-AU" altLang="en-US" sz="1400" b="1" baseline="0" dirty="0">
              <a:latin typeface="Trebuchet MS" panose="020B0603020202020204" pitchFamily="34" charset="0"/>
            </a:endParaRPr>
          </a:p>
        </p:txBody>
      </p:sp>
      <p:graphicFrame>
        <p:nvGraphicFramePr>
          <p:cNvPr id="763909" name="Object 5"/>
          <p:cNvGraphicFramePr>
            <a:graphicFrameLocks noChangeAspect="1"/>
          </p:cNvGraphicFramePr>
          <p:nvPr>
            <p:extLst>
              <p:ext uri="{D42A27DB-BD31-4B8C-83A1-F6EECF244321}">
                <p14:modId xmlns:p14="http://schemas.microsoft.com/office/powerpoint/2010/main" val="950214124"/>
              </p:ext>
            </p:extLst>
          </p:nvPr>
        </p:nvGraphicFramePr>
        <p:xfrm>
          <a:off x="755576" y="1813574"/>
          <a:ext cx="5540349" cy="1831450"/>
        </p:xfrm>
        <a:graphic>
          <a:graphicData uri="http://schemas.openxmlformats.org/presentationml/2006/ole">
            <mc:AlternateContent xmlns:mc="http://schemas.openxmlformats.org/markup-compatibility/2006">
              <mc:Choice xmlns:v="urn:schemas-microsoft-com:vml" Requires="v">
                <p:oleObj spid="_x0000_s6306" name="Equation" r:id="rId4" imgW="2552400" imgH="863280" progId="">
                  <p:embed/>
                </p:oleObj>
              </mc:Choice>
              <mc:Fallback>
                <p:oleObj name="Equation" r:id="rId4" imgW="2552400" imgH="863280" progId="">
                  <p:embed/>
                  <p:pic>
                    <p:nvPicPr>
                      <p:cNvPr id="0" name="Picture 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813574"/>
                        <a:ext cx="5540349" cy="183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3910" name="Text Box 6"/>
          <p:cNvSpPr txBox="1">
            <a:spLocks noChangeArrowheads="1"/>
          </p:cNvSpPr>
          <p:nvPr/>
        </p:nvSpPr>
        <p:spPr bwMode="auto">
          <a:xfrm>
            <a:off x="1259632" y="3645024"/>
            <a:ext cx="6624736"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200" i="1" baseline="0" dirty="0">
                <a:latin typeface="Times New Roman" panose="02020603050405020304" pitchFamily="18" charset="0"/>
                <a:cs typeface="Times New Roman" panose="02020603050405020304" pitchFamily="18" charset="0"/>
              </a:rPr>
              <a:t>= (n</a:t>
            </a:r>
            <a:r>
              <a:rPr lang="en-US" altLang="en-US" sz="2200" i="1" dirty="0">
                <a:latin typeface="Times New Roman" panose="02020603050405020304" pitchFamily="18" charset="0"/>
                <a:cs typeface="Times New Roman" panose="02020603050405020304" pitchFamily="18" charset="0"/>
              </a:rPr>
              <a:t>1 </a:t>
            </a:r>
            <a:r>
              <a:rPr lang="en-US" altLang="en-US" sz="2200" i="1" baseline="0" dirty="0">
                <a:latin typeface="Times New Roman" panose="02020603050405020304" pitchFamily="18" charset="0"/>
                <a:cs typeface="Times New Roman" panose="02020603050405020304" pitchFamily="18" charset="0"/>
              </a:rPr>
              <a:t>– 1)s</a:t>
            </a:r>
            <a:r>
              <a:rPr lang="en-US" altLang="en-US" sz="2200" i="1" dirty="0">
                <a:latin typeface="Times New Roman" panose="02020603050405020304" pitchFamily="18" charset="0"/>
                <a:cs typeface="Times New Roman" panose="02020603050405020304" pitchFamily="18" charset="0"/>
              </a:rPr>
              <a:t>1</a:t>
            </a:r>
            <a:r>
              <a:rPr lang="en-US" altLang="en-US" sz="2200" i="1" baseline="30000" dirty="0">
                <a:latin typeface="Times New Roman" panose="02020603050405020304" pitchFamily="18" charset="0"/>
                <a:cs typeface="Times New Roman" panose="02020603050405020304" pitchFamily="18" charset="0"/>
              </a:rPr>
              <a:t>2 </a:t>
            </a:r>
            <a:r>
              <a:rPr lang="en-US" altLang="en-US" sz="2200" i="1" baseline="0" dirty="0">
                <a:latin typeface="Times New Roman" panose="02020603050405020304" pitchFamily="18" charset="0"/>
                <a:cs typeface="Times New Roman" panose="02020603050405020304" pitchFamily="18" charset="0"/>
              </a:rPr>
              <a:t> + (n</a:t>
            </a:r>
            <a:r>
              <a:rPr lang="en-US" altLang="en-US" sz="2200" i="1" dirty="0">
                <a:latin typeface="Times New Roman" panose="02020603050405020304" pitchFamily="18" charset="0"/>
                <a:cs typeface="Times New Roman" panose="02020603050405020304" pitchFamily="18" charset="0"/>
              </a:rPr>
              <a:t>2 </a:t>
            </a:r>
            <a:r>
              <a:rPr lang="en-US" altLang="en-US" sz="2200" i="1" baseline="0" dirty="0">
                <a:latin typeface="Times New Roman" panose="02020603050405020304" pitchFamily="18" charset="0"/>
                <a:cs typeface="Times New Roman" panose="02020603050405020304" pitchFamily="18" charset="0"/>
              </a:rPr>
              <a:t>– 1)s</a:t>
            </a:r>
            <a:r>
              <a:rPr lang="en-US" altLang="en-US" sz="2200" i="1" dirty="0">
                <a:latin typeface="Times New Roman" panose="02020603050405020304" pitchFamily="18" charset="0"/>
                <a:cs typeface="Times New Roman" panose="02020603050405020304" pitchFamily="18" charset="0"/>
              </a:rPr>
              <a:t>2</a:t>
            </a:r>
            <a:r>
              <a:rPr lang="en-US" altLang="en-US" sz="2200" i="1" baseline="30000" dirty="0">
                <a:latin typeface="Times New Roman" panose="02020603050405020304" pitchFamily="18" charset="0"/>
                <a:cs typeface="Times New Roman" panose="02020603050405020304" pitchFamily="18" charset="0"/>
              </a:rPr>
              <a:t>2</a:t>
            </a:r>
            <a:r>
              <a:rPr lang="en-US" altLang="en-US" sz="2200" i="1" baseline="0" dirty="0">
                <a:latin typeface="Times New Roman" panose="02020603050405020304" pitchFamily="18" charset="0"/>
                <a:cs typeface="Times New Roman" panose="02020603050405020304" pitchFamily="18" charset="0"/>
              </a:rPr>
              <a:t> + (n</a:t>
            </a:r>
            <a:r>
              <a:rPr lang="en-US" altLang="en-US" sz="2200" i="1" dirty="0">
                <a:latin typeface="Times New Roman" panose="02020603050405020304" pitchFamily="18" charset="0"/>
                <a:cs typeface="Times New Roman" panose="02020603050405020304" pitchFamily="18" charset="0"/>
              </a:rPr>
              <a:t>3 </a:t>
            </a:r>
            <a:r>
              <a:rPr lang="en-US" altLang="en-US" sz="2200" i="1" baseline="0" dirty="0">
                <a:latin typeface="Times New Roman" panose="02020603050405020304" pitchFamily="18" charset="0"/>
                <a:cs typeface="Times New Roman" panose="02020603050405020304" pitchFamily="18" charset="0"/>
              </a:rPr>
              <a:t>–1)s</a:t>
            </a:r>
            <a:r>
              <a:rPr lang="en-US" altLang="en-US" sz="2200" i="1" dirty="0">
                <a:latin typeface="Times New Roman" panose="02020603050405020304" pitchFamily="18" charset="0"/>
                <a:cs typeface="Times New Roman" panose="02020603050405020304" pitchFamily="18" charset="0"/>
              </a:rPr>
              <a:t>3</a:t>
            </a:r>
            <a:r>
              <a:rPr lang="en-US" altLang="en-US" sz="2200" i="1" baseline="30000" dirty="0">
                <a:latin typeface="Times New Roman" panose="02020603050405020304" pitchFamily="18" charset="0"/>
                <a:cs typeface="Times New Roman" panose="02020603050405020304" pitchFamily="18" charset="0"/>
              </a:rPr>
              <a:t>2</a:t>
            </a:r>
          </a:p>
          <a:p>
            <a:endParaRPr lang="en-US" altLang="en-US" sz="2200" baseline="0" dirty="0">
              <a:latin typeface="Times New Roman" panose="02020603050405020304" pitchFamily="18" charset="0"/>
              <a:cs typeface="Times New Roman" panose="02020603050405020304" pitchFamily="18" charset="0"/>
            </a:endParaRPr>
          </a:p>
          <a:p>
            <a:r>
              <a:rPr lang="en-US" altLang="en-US" sz="2200" baseline="0" dirty="0">
                <a:latin typeface="Times New Roman" panose="02020603050405020304" pitchFamily="18" charset="0"/>
                <a:cs typeface="Times New Roman" panose="02020603050405020304" pitchFamily="18" charset="0"/>
              </a:rPr>
              <a:t>= (20 – 1)10774.44 + (20 – 1)7238.61 + (20 – 1)8670.24</a:t>
            </a:r>
          </a:p>
          <a:p>
            <a:endParaRPr lang="en-US" altLang="en-US" sz="2200" baseline="0" dirty="0">
              <a:latin typeface="Times New Roman" panose="02020603050405020304" pitchFamily="18" charset="0"/>
              <a:cs typeface="Times New Roman" panose="02020603050405020304" pitchFamily="18" charset="0"/>
            </a:endParaRPr>
          </a:p>
          <a:p>
            <a:r>
              <a:rPr lang="en-US" altLang="en-US" sz="2200" baseline="0" dirty="0">
                <a:latin typeface="Times New Roman" panose="02020603050405020304" pitchFamily="18" charset="0"/>
                <a:cs typeface="Times New Roman" panose="02020603050405020304" pitchFamily="18" charset="0"/>
              </a:rPr>
              <a:t>= 506983.50</a:t>
            </a:r>
          </a:p>
        </p:txBody>
      </p:sp>
      <p:sp>
        <p:nvSpPr>
          <p:cNvPr id="11"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3909"/>
                                        </p:tgtEl>
                                        <p:attrNameLst>
                                          <p:attrName>style.visibility</p:attrName>
                                        </p:attrNameLst>
                                      </p:cBhvr>
                                      <p:to>
                                        <p:strVal val="visible"/>
                                      </p:to>
                                    </p:set>
                                    <p:anim calcmode="lin" valueType="num">
                                      <p:cBhvr additive="base">
                                        <p:cTn id="7" dur="500" fill="hold"/>
                                        <p:tgtEl>
                                          <p:spTgt spid="763909"/>
                                        </p:tgtEl>
                                        <p:attrNameLst>
                                          <p:attrName>ppt_x</p:attrName>
                                        </p:attrNameLst>
                                      </p:cBhvr>
                                      <p:tavLst>
                                        <p:tav tm="0">
                                          <p:val>
                                            <p:strVal val="0-#ppt_w/2"/>
                                          </p:val>
                                        </p:tav>
                                        <p:tav tm="100000">
                                          <p:val>
                                            <p:strVal val="#ppt_x"/>
                                          </p:val>
                                        </p:tav>
                                      </p:tavLst>
                                    </p:anim>
                                    <p:anim calcmode="lin" valueType="num">
                                      <p:cBhvr additive="base">
                                        <p:cTn id="8" dur="500" fill="hold"/>
                                        <p:tgtEl>
                                          <p:spTgt spid="7639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3910"/>
                                        </p:tgtEl>
                                        <p:attrNameLst>
                                          <p:attrName>style.visibility</p:attrName>
                                        </p:attrNameLst>
                                      </p:cBhvr>
                                      <p:to>
                                        <p:strVal val="visible"/>
                                      </p:to>
                                    </p:set>
                                    <p:anim calcmode="lin" valueType="num">
                                      <p:cBhvr additive="base">
                                        <p:cTn id="13" dur="500" fill="hold"/>
                                        <p:tgtEl>
                                          <p:spTgt spid="763910"/>
                                        </p:tgtEl>
                                        <p:attrNameLst>
                                          <p:attrName>ppt_x</p:attrName>
                                        </p:attrNameLst>
                                      </p:cBhvr>
                                      <p:tavLst>
                                        <p:tav tm="0">
                                          <p:val>
                                            <p:strVal val="0-#ppt_w/2"/>
                                          </p:val>
                                        </p:tav>
                                        <p:tav tm="100000">
                                          <p:val>
                                            <p:strVal val="#ppt_x"/>
                                          </p:val>
                                        </p:tav>
                                      </p:tavLst>
                                    </p:anim>
                                    <p:anim calcmode="lin" valueType="num">
                                      <p:cBhvr additive="base">
                                        <p:cTn id="14" dur="500" fill="hold"/>
                                        <p:tgtEl>
                                          <p:spTgt spid="7639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p:cNvSpPr>
            <a:spLocks noGrp="1" noChangeArrowheads="1"/>
          </p:cNvSpPr>
          <p:nvPr>
            <p:ph type="title"/>
          </p:nvPr>
        </p:nvSpPr>
        <p:spPr>
          <a:xfrm>
            <a:off x="457200" y="476672"/>
            <a:ext cx="8229600" cy="648072"/>
          </a:xfrm>
        </p:spPr>
        <p:txBody>
          <a:bodyPr vert="horz" wrap="square" lIns="91440" tIns="45720" rIns="91440" bIns="45720" numCol="1" rtlCol="0" anchor="ctr" anchorCtr="0" compatLnSpc="1">
            <a:prstTxWarp prst="textNoShape">
              <a:avLst/>
            </a:prstTxWarp>
            <a:noAutofit/>
          </a:bodyPr>
          <a:lstStyle/>
          <a:p>
            <a:pPr algn="just"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 – Solution… </a:t>
            </a:r>
          </a:p>
        </p:txBody>
      </p:sp>
      <p:sp>
        <p:nvSpPr>
          <p:cNvPr id="53250" name="Rectangle 2"/>
          <p:cNvSpPr>
            <a:spLocks noGrp="1" noChangeArrowheads="1"/>
          </p:cNvSpPr>
          <p:nvPr>
            <p:ph idx="1"/>
          </p:nvPr>
        </p:nvSpPr>
        <p:spPr>
          <a:xfrm>
            <a:off x="531440" y="1700808"/>
            <a:ext cx="8001000" cy="4297363"/>
          </a:xfrm>
        </p:spPr>
        <p:txBody>
          <a:bodyPr/>
          <a:lstStyle/>
          <a:p>
            <a:pPr marL="0" indent="0" algn="just" eaLnBrk="1" hangingPunct="1">
              <a:buFontTx/>
              <a:buNone/>
            </a:pPr>
            <a:r>
              <a:rPr lang="en-US" altLang="en-US" sz="2400" dirty="0">
                <a:solidFill>
                  <a:schemeClr val="tx1">
                    <a:lumMod val="75000"/>
                    <a:lumOff val="25000"/>
                  </a:schemeClr>
                </a:solidFill>
                <a:latin typeface="Trebuchet MS" panose="020B0603020202020204" pitchFamily="34" charset="0"/>
              </a:rPr>
              <a:t>Is SST = 57512.23 large enough relative to SSE = 506983.50 to reject the null hypothesis that specifies that all the means are equal?</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27</a:t>
            </a:fld>
            <a:endParaRPr lang="en-AU" altLang="en-US" sz="1400" b="1" baseline="0" dirty="0">
              <a:latin typeface="Trebuchet MS" panose="020B0603020202020204" pitchFamily="34" charset="0"/>
            </a:endParaRPr>
          </a:p>
        </p:txBody>
      </p:sp>
      <p:sp>
        <p:nvSpPr>
          <p:cNvPr id="6"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331913" y="2781300"/>
            <a:ext cx="2870928" cy="3092450"/>
            <a:chOff x="592" y="515"/>
            <a:chExt cx="1760" cy="1948"/>
          </a:xfrm>
        </p:grpSpPr>
        <p:sp>
          <p:nvSpPr>
            <p:cNvPr id="7179" name="Text Box 5"/>
            <p:cNvSpPr txBox="1">
              <a:spLocks noChangeArrowheads="1"/>
            </p:cNvSpPr>
            <p:nvPr/>
          </p:nvSpPr>
          <p:spPr bwMode="auto">
            <a:xfrm>
              <a:off x="592" y="515"/>
              <a:ext cx="1760" cy="467"/>
            </a:xfrm>
            <a:prstGeom prst="rect">
              <a:avLst/>
            </a:prstGeom>
            <a:solidFill>
              <a:schemeClr val="bg2">
                <a:lumMod val="90000"/>
              </a:schemeClr>
            </a:solidFill>
            <a:ln w="9525">
              <a:solidFill>
                <a:schemeClr val="tx1"/>
              </a:solidFill>
              <a:miter lim="800000"/>
              <a:headEnd/>
              <a:tailEnd/>
            </a:ln>
          </p:spPr>
          <p:txBody>
            <a:bodyP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200" baseline="0" dirty="0">
                  <a:latin typeface="Arial Narrow" charset="0"/>
                </a:rPr>
                <a:t>Calculation of </a:t>
              </a:r>
              <a:r>
                <a:rPr lang="en-US" altLang="en-US" sz="2200" b="1" baseline="0" dirty="0">
                  <a:latin typeface="Arial Narrow" charset="0"/>
                </a:rPr>
                <a:t>MST</a:t>
              </a:r>
              <a:endParaRPr lang="en-US" altLang="en-US" sz="2200" baseline="0" dirty="0">
                <a:latin typeface="Arial Narrow" charset="0"/>
              </a:endParaRPr>
            </a:p>
            <a:p>
              <a:r>
                <a:rPr lang="en-US" altLang="en-US" sz="2000" b="1" baseline="0" dirty="0">
                  <a:solidFill>
                    <a:schemeClr val="tx1">
                      <a:lumMod val="75000"/>
                      <a:lumOff val="25000"/>
                    </a:schemeClr>
                  </a:solidFill>
                  <a:latin typeface="Arial Narrow" charset="0"/>
                </a:rPr>
                <a:t>M</a:t>
              </a:r>
              <a:r>
                <a:rPr lang="en-US" altLang="en-US" sz="2000" baseline="0" dirty="0">
                  <a:solidFill>
                    <a:schemeClr val="tx1">
                      <a:lumMod val="75000"/>
                      <a:lumOff val="25000"/>
                    </a:schemeClr>
                  </a:solidFill>
                  <a:latin typeface="Arial Narrow" charset="0"/>
                </a:rPr>
                <a:t>ean </a:t>
              </a:r>
              <a:r>
                <a:rPr lang="en-US" altLang="en-US" sz="2000" b="1" baseline="0" dirty="0">
                  <a:solidFill>
                    <a:schemeClr val="tx1">
                      <a:lumMod val="75000"/>
                      <a:lumOff val="25000"/>
                    </a:schemeClr>
                  </a:solidFill>
                  <a:latin typeface="Arial Narrow" charset="0"/>
                </a:rPr>
                <a:t>S</a:t>
              </a:r>
              <a:r>
                <a:rPr lang="en-US" altLang="en-US" sz="2000" baseline="0" dirty="0">
                  <a:solidFill>
                    <a:schemeClr val="tx1">
                      <a:lumMod val="75000"/>
                      <a:lumOff val="25000"/>
                    </a:schemeClr>
                  </a:solidFill>
                  <a:latin typeface="Arial Narrow" charset="0"/>
                </a:rPr>
                <a:t>quare for </a:t>
              </a:r>
              <a:r>
                <a:rPr lang="en-US" altLang="en-US" sz="2000" b="1" baseline="0" dirty="0">
                  <a:solidFill>
                    <a:schemeClr val="tx1">
                      <a:lumMod val="75000"/>
                      <a:lumOff val="25000"/>
                    </a:schemeClr>
                  </a:solidFill>
                  <a:latin typeface="Arial Narrow" charset="0"/>
                </a:rPr>
                <a:t>T</a:t>
              </a:r>
              <a:r>
                <a:rPr lang="en-US" altLang="en-US" sz="2000" baseline="0" dirty="0">
                  <a:solidFill>
                    <a:schemeClr val="tx1">
                      <a:lumMod val="75000"/>
                      <a:lumOff val="25000"/>
                    </a:schemeClr>
                  </a:solidFill>
                  <a:latin typeface="Arial Narrow" charset="0"/>
                </a:rPr>
                <a:t>reatments</a:t>
              </a:r>
            </a:p>
          </p:txBody>
        </p:sp>
        <p:graphicFrame>
          <p:nvGraphicFramePr>
            <p:cNvPr id="7171" name="Object 6"/>
            <p:cNvGraphicFramePr>
              <a:graphicFrameLocks noChangeAspect="1"/>
            </p:cNvGraphicFramePr>
            <p:nvPr>
              <p:extLst>
                <p:ext uri="{D42A27DB-BD31-4B8C-83A1-F6EECF244321}">
                  <p14:modId xmlns:p14="http://schemas.microsoft.com/office/powerpoint/2010/main" val="3314209020"/>
                </p:ext>
              </p:extLst>
            </p:nvPr>
          </p:nvGraphicFramePr>
          <p:xfrm>
            <a:off x="709" y="1089"/>
            <a:ext cx="1340" cy="1374"/>
          </p:xfrm>
          <a:graphic>
            <a:graphicData uri="http://schemas.openxmlformats.org/presentationml/2006/ole">
              <mc:AlternateContent xmlns:mc="http://schemas.openxmlformats.org/markup-compatibility/2006">
                <mc:Choice xmlns:v="urn:schemas-microsoft-com:vml" Requires="v">
                  <p:oleObj spid="_x0000_s7484" name="Equation" r:id="rId4" imgW="977760" imgH="965160" progId="">
                    <p:embed/>
                  </p:oleObj>
                </mc:Choice>
                <mc:Fallback>
                  <p:oleObj name="Equation" r:id="rId4" imgW="977760" imgH="965160" progId="">
                    <p:embed/>
                    <p:pic>
                      <p:nvPicPr>
                        <p:cNvPr id="0" name="Picture 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 y="1089"/>
                          <a:ext cx="1340" cy="1374"/>
                        </a:xfrm>
                        <a:prstGeom prst="rect">
                          <a:avLst/>
                        </a:prstGeom>
                        <a:solidFill>
                          <a:srgbClr val="F1D7EC"/>
                        </a:solidFill>
                        <a:ln w="9525">
                          <a:solidFill>
                            <a:schemeClr val="tx1"/>
                          </a:solidFill>
                          <a:miter lim="800000"/>
                          <a:headEnd/>
                          <a:tailEnd/>
                        </a:ln>
                      </p:spPr>
                    </p:pic>
                  </p:oleObj>
                </mc:Fallback>
              </mc:AlternateContent>
            </a:graphicData>
          </a:graphic>
        </p:graphicFrame>
      </p:grpSp>
      <p:grpSp>
        <p:nvGrpSpPr>
          <p:cNvPr id="3" name="Group 7"/>
          <p:cNvGrpSpPr>
            <a:grpSpLocks/>
          </p:cNvGrpSpPr>
          <p:nvPr/>
        </p:nvGrpSpPr>
        <p:grpSpPr bwMode="auto">
          <a:xfrm>
            <a:off x="4859337" y="2743200"/>
            <a:ext cx="2530475" cy="3121025"/>
            <a:chOff x="3312" y="2163"/>
            <a:chExt cx="1594" cy="1966"/>
          </a:xfrm>
        </p:grpSpPr>
        <p:sp>
          <p:nvSpPr>
            <p:cNvPr id="7178" name="Text Box 8"/>
            <p:cNvSpPr txBox="1">
              <a:spLocks noChangeArrowheads="1"/>
            </p:cNvSpPr>
            <p:nvPr/>
          </p:nvSpPr>
          <p:spPr bwMode="auto">
            <a:xfrm>
              <a:off x="3312" y="2163"/>
              <a:ext cx="1594" cy="486"/>
            </a:xfrm>
            <a:prstGeom prst="rect">
              <a:avLst/>
            </a:prstGeom>
            <a:solidFill>
              <a:schemeClr val="bg2">
                <a:lumMod val="90000"/>
              </a:schemeClr>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200" baseline="0" dirty="0">
                  <a:latin typeface="Arial Narrow" charset="0"/>
                </a:rPr>
                <a:t>Calculation of </a:t>
              </a:r>
              <a:r>
                <a:rPr lang="en-US" altLang="en-US" sz="2200" b="1" baseline="0" dirty="0">
                  <a:latin typeface="Arial Narrow" charset="0"/>
                </a:rPr>
                <a:t>MSE</a:t>
              </a:r>
              <a:endParaRPr lang="en-US" altLang="en-US" sz="2200" baseline="0" dirty="0">
                <a:latin typeface="Arial Narrow" charset="0"/>
              </a:endParaRPr>
            </a:p>
            <a:p>
              <a:r>
                <a:rPr lang="en-US" altLang="en-US" sz="2200" b="1" baseline="0" dirty="0">
                  <a:solidFill>
                    <a:schemeClr val="tx1">
                      <a:lumMod val="75000"/>
                      <a:lumOff val="25000"/>
                    </a:schemeClr>
                  </a:solidFill>
                  <a:latin typeface="Arial Narrow" charset="0"/>
                </a:rPr>
                <a:t>M</a:t>
              </a:r>
              <a:r>
                <a:rPr lang="en-US" altLang="en-US" sz="2200" baseline="0" dirty="0">
                  <a:solidFill>
                    <a:schemeClr val="tx1">
                      <a:lumMod val="75000"/>
                      <a:lumOff val="25000"/>
                    </a:schemeClr>
                  </a:solidFill>
                  <a:latin typeface="Arial Narrow" charset="0"/>
                </a:rPr>
                <a:t>ean </a:t>
              </a:r>
              <a:r>
                <a:rPr lang="en-US" altLang="en-US" sz="2200" b="1" baseline="0" dirty="0">
                  <a:solidFill>
                    <a:schemeClr val="tx1">
                      <a:lumMod val="75000"/>
                      <a:lumOff val="25000"/>
                    </a:schemeClr>
                  </a:solidFill>
                  <a:latin typeface="Arial Narrow" charset="0"/>
                </a:rPr>
                <a:t>S</a:t>
              </a:r>
              <a:r>
                <a:rPr lang="en-US" altLang="en-US" sz="2200" baseline="0" dirty="0">
                  <a:solidFill>
                    <a:schemeClr val="tx1">
                      <a:lumMod val="75000"/>
                      <a:lumOff val="25000"/>
                    </a:schemeClr>
                  </a:solidFill>
                  <a:latin typeface="Arial Narrow" charset="0"/>
                </a:rPr>
                <a:t>quare  for </a:t>
              </a:r>
              <a:r>
                <a:rPr lang="en-US" altLang="en-US" sz="2200" b="1" baseline="0" dirty="0">
                  <a:solidFill>
                    <a:schemeClr val="tx1">
                      <a:lumMod val="75000"/>
                      <a:lumOff val="25000"/>
                    </a:schemeClr>
                  </a:solidFill>
                  <a:latin typeface="Arial Narrow" charset="0"/>
                </a:rPr>
                <a:t>E</a:t>
              </a:r>
              <a:r>
                <a:rPr lang="en-US" altLang="en-US" sz="2200" baseline="0" dirty="0">
                  <a:solidFill>
                    <a:schemeClr val="tx1">
                      <a:lumMod val="75000"/>
                      <a:lumOff val="25000"/>
                    </a:schemeClr>
                  </a:solidFill>
                  <a:latin typeface="Arial Narrow" charset="0"/>
                </a:rPr>
                <a:t>rror</a:t>
              </a:r>
            </a:p>
          </p:txBody>
        </p:sp>
        <p:graphicFrame>
          <p:nvGraphicFramePr>
            <p:cNvPr id="7170" name="Object 9"/>
            <p:cNvGraphicFramePr>
              <a:graphicFrameLocks noChangeAspect="1"/>
            </p:cNvGraphicFramePr>
            <p:nvPr>
              <p:extLst>
                <p:ext uri="{D42A27DB-BD31-4B8C-83A1-F6EECF244321}">
                  <p14:modId xmlns:p14="http://schemas.microsoft.com/office/powerpoint/2010/main" val="2408792583"/>
                </p:ext>
              </p:extLst>
            </p:nvPr>
          </p:nvGraphicFramePr>
          <p:xfrm>
            <a:off x="3407" y="2761"/>
            <a:ext cx="1357" cy="1368"/>
          </p:xfrm>
          <a:graphic>
            <a:graphicData uri="http://schemas.openxmlformats.org/presentationml/2006/ole">
              <mc:AlternateContent xmlns:mc="http://schemas.openxmlformats.org/markup-compatibility/2006">
                <mc:Choice xmlns:v="urn:schemas-microsoft-com:vml" Requires="v">
                  <p:oleObj spid="_x0000_s7485" name="Equation" r:id="rId6" imgW="1054080" imgH="965160" progId="">
                    <p:embed/>
                  </p:oleObj>
                </mc:Choice>
                <mc:Fallback>
                  <p:oleObj name="Equation" r:id="rId6" imgW="1054080" imgH="965160" progId="">
                    <p:embed/>
                    <p:pic>
                      <p:nvPicPr>
                        <p:cNvPr id="0" name="Picture 2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7" y="2761"/>
                          <a:ext cx="1357" cy="1368"/>
                        </a:xfrm>
                        <a:prstGeom prst="rect">
                          <a:avLst/>
                        </a:prstGeom>
                        <a:solidFill>
                          <a:srgbClr val="F1D7EC"/>
                        </a:solidFill>
                        <a:ln w="9525">
                          <a:solidFill>
                            <a:schemeClr val="tx1"/>
                          </a:solidFill>
                          <a:miter lim="800000"/>
                          <a:headEnd/>
                          <a:tailEnd/>
                        </a:ln>
                      </p:spPr>
                    </p:pic>
                  </p:oleObj>
                </mc:Fallback>
              </mc:AlternateContent>
            </a:graphicData>
          </a:graphic>
        </p:graphicFrame>
      </p:grpSp>
      <p:sp>
        <p:nvSpPr>
          <p:cNvPr id="13" name="Rectangle 5"/>
          <p:cNvSpPr>
            <a:spLocks noGrp="1" noChangeArrowheads="1"/>
          </p:cNvSpPr>
          <p:nvPr>
            <p:ph type="title"/>
          </p:nvPr>
        </p:nvSpPr>
        <p:spPr>
          <a:xfrm>
            <a:off x="457200" y="332656"/>
            <a:ext cx="8229600" cy="88423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 – Solution… </a:t>
            </a:r>
          </a:p>
        </p:txBody>
      </p:sp>
      <p:sp>
        <p:nvSpPr>
          <p:cNvPr id="12" name="Rectangle 3"/>
          <p:cNvSpPr>
            <a:spLocks noGrp="1" noChangeArrowheads="1"/>
          </p:cNvSpPr>
          <p:nvPr>
            <p:ph idx="1"/>
          </p:nvPr>
        </p:nvSpPr>
        <p:spPr>
          <a:xfrm>
            <a:off x="539552" y="1412776"/>
            <a:ext cx="8064896" cy="649288"/>
          </a:xfrm>
        </p:spPr>
        <p:txBody>
          <a:bodyPr/>
          <a:lstStyle/>
          <a:p>
            <a:pPr eaLnBrk="1" hangingPunct="1">
              <a:buFontTx/>
              <a:buNone/>
            </a:pPr>
            <a:r>
              <a:rPr lang="en-US" altLang="en-US" sz="2400" b="1" dirty="0">
                <a:solidFill>
                  <a:schemeClr val="accent1"/>
                </a:solidFill>
                <a:latin typeface="Trebuchet MS" panose="020B0603020202020204" pitchFamily="34" charset="0"/>
              </a:rPr>
              <a:t>Calculate Mean Sum of Squares</a:t>
            </a:r>
          </a:p>
          <a:p>
            <a:pPr marL="0" indent="0">
              <a:buNone/>
            </a:pPr>
            <a:r>
              <a:rPr lang="en-US" altLang="en-US" sz="2400" dirty="0">
                <a:latin typeface="Trebuchet MS" panose="020B0603020202020204" pitchFamily="34" charset="0"/>
              </a:rPr>
              <a:t>To perform the test we need to calculate the </a:t>
            </a:r>
            <a:r>
              <a:rPr lang="en-US" altLang="en-US" sz="2400" i="1" dirty="0">
                <a:solidFill>
                  <a:schemeClr val="tx1">
                    <a:lumMod val="75000"/>
                    <a:lumOff val="25000"/>
                  </a:schemeClr>
                </a:solidFill>
                <a:latin typeface="Trebuchet MS" panose="020B0603020202020204" pitchFamily="34" charset="0"/>
              </a:rPr>
              <a:t>mean squares </a:t>
            </a:r>
            <a:r>
              <a:rPr lang="en-US" altLang="en-US" sz="2400" dirty="0">
                <a:latin typeface="Trebuchet MS" panose="020B0603020202020204" pitchFamily="34" charset="0"/>
              </a:rPr>
              <a:t>as follows:</a:t>
            </a:r>
          </a:p>
          <a:p>
            <a:pPr eaLnBrk="1" hangingPunct="1">
              <a:buFontTx/>
              <a:buNone/>
            </a:pPr>
            <a:endParaRPr lang="en-US" altLang="en-US" sz="2400" b="1" dirty="0">
              <a:latin typeface="Trebuchet MS" panose="020B0603020202020204" pitchFamily="34" charset="0"/>
            </a:endParaRPr>
          </a:p>
        </p:txBody>
      </p:sp>
      <p:sp>
        <p:nvSpPr>
          <p:cNvPr id="11"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28</a:t>
            </a:fld>
            <a:endParaRPr lang="en-AU" altLang="en-US" sz="1400" b="1" baseline="0" dirty="0">
              <a:latin typeface="Trebuchet MS" panose="020B0603020202020204" pitchFamily="34" charset="0"/>
            </a:endParaRPr>
          </a:p>
        </p:txBody>
      </p:sp>
      <p:sp>
        <p:nvSpPr>
          <p:cNvPr id="14"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3"/>
              <p:cNvSpPr txBox="1">
                <a:spLocks noChangeArrowheads="1"/>
              </p:cNvSpPr>
              <p:nvPr/>
            </p:nvSpPr>
            <p:spPr>
              <a:xfrm>
                <a:off x="539552" y="1483568"/>
                <a:ext cx="4968552" cy="649288"/>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gn="just">
                  <a:buNone/>
                  <a:tabLst>
                    <a:tab pos="457200" algn="l"/>
                  </a:tabLst>
                </a:pPr>
                <a:r>
                  <a:rPr lang="en-US" altLang="en-US" sz="2400" b="1" baseline="0" dirty="0">
                    <a:solidFill>
                      <a:schemeClr val="accent1"/>
                    </a:solidFill>
                    <a:latin typeface="Trebuchet MS" panose="020B0603020202020204" pitchFamily="34" charset="0"/>
                  </a:rPr>
                  <a:t>Calculation of the test statistic</a:t>
                </a:r>
              </a:p>
              <a:p>
                <a:pPr marL="538163" indent="-538163" algn="just">
                  <a:buNone/>
                  <a:defRPr/>
                </a:pPr>
                <a:r>
                  <a:rPr lang="en-US" sz="2400" baseline="0" dirty="0">
                    <a:solidFill>
                      <a:schemeClr val="tx1">
                        <a:lumMod val="75000"/>
                        <a:lumOff val="25000"/>
                      </a:schemeClr>
                    </a:solidFill>
                    <a:latin typeface="Trebuchet MS" panose="020B0603020202020204" pitchFamily="34" charset="0"/>
                  </a:rPr>
                  <a:t>Test statistic</a:t>
                </a:r>
                <a:r>
                  <a:rPr lang="en-US" sz="2400" baseline="0" dirty="0">
                    <a:latin typeface="Trebuchet MS" panose="020B0603020202020204" pitchFamily="34" charset="0"/>
                  </a:rPr>
                  <a:t>: F = </a:t>
                </a:r>
                <a14:m>
                  <m:oMath xmlns:m="http://schemas.openxmlformats.org/officeDocument/2006/math">
                    <m:f>
                      <m:fPr>
                        <m:ctrlPr>
                          <a:rPr lang="en-US" sz="2400" i="1" baseline="0" smtClean="0">
                            <a:latin typeface="Cambria Math" panose="02040503050406030204" pitchFamily="18" charset="0"/>
                          </a:rPr>
                        </m:ctrlPr>
                      </m:fPr>
                      <m:num>
                        <m:r>
                          <a:rPr lang="en-AU" sz="2400" b="0" i="1" baseline="0" smtClean="0">
                            <a:latin typeface="Cambria Math"/>
                          </a:rPr>
                          <m:t>𝑀𝑆𝑇</m:t>
                        </m:r>
                      </m:num>
                      <m:den>
                        <m:r>
                          <a:rPr lang="en-AU" sz="2400" b="0" i="1" baseline="0" smtClean="0">
                            <a:latin typeface="Cambria Math"/>
                          </a:rPr>
                          <m:t>𝑀𝑆𝐸</m:t>
                        </m:r>
                      </m:den>
                    </m:f>
                    <m:r>
                      <a:rPr lang="en-AU" sz="2400" b="0" i="0" baseline="0" smtClean="0">
                        <a:latin typeface="Cambria Math"/>
                      </a:rPr>
                      <m:t>, </m:t>
                    </m:r>
                  </m:oMath>
                </a14:m>
                <a:r>
                  <a:rPr lang="en-US" altLang="en-US" sz="2400" baseline="0" dirty="0">
                    <a:latin typeface="Trebuchet MS" panose="020B0603020202020204" pitchFamily="34" charset="0"/>
                  </a:rPr>
                  <a:t>with degrees of freedom: </a:t>
                </a:r>
                <a:r>
                  <a:rPr lang="en-US" altLang="en-US" sz="2400" baseline="0" dirty="0">
                    <a:latin typeface="Trebuchet MS" panose="020B0603020202020204" pitchFamily="34" charset="0"/>
                    <a:sym typeface="Symbol"/>
                  </a:rPr>
                  <a:t></a:t>
                </a:r>
                <a:r>
                  <a:rPr lang="en-US" altLang="en-US" sz="2400" dirty="0">
                    <a:latin typeface="Trebuchet MS" panose="020B0603020202020204" pitchFamily="34" charset="0"/>
                  </a:rPr>
                  <a:t>1 </a:t>
                </a:r>
                <a:r>
                  <a:rPr lang="en-US" altLang="en-US" sz="2400" baseline="0" dirty="0">
                    <a:latin typeface="Trebuchet MS" panose="020B0603020202020204" pitchFamily="34" charset="0"/>
                  </a:rPr>
                  <a:t>= k – 1 and </a:t>
                </a:r>
                <a:r>
                  <a:rPr lang="en-US" altLang="en-US" sz="2400" baseline="0" dirty="0">
                    <a:latin typeface="Trebuchet MS" panose="020B0603020202020204" pitchFamily="34" charset="0"/>
                    <a:sym typeface="Symbol"/>
                  </a:rPr>
                  <a:t></a:t>
                </a:r>
                <a:r>
                  <a:rPr lang="en-US" altLang="en-US" sz="2400" dirty="0">
                    <a:latin typeface="Trebuchet MS" panose="020B0603020202020204" pitchFamily="34" charset="0"/>
                  </a:rPr>
                  <a:t>2 </a:t>
                </a:r>
                <a:r>
                  <a:rPr lang="en-US" altLang="en-US" sz="2400" baseline="0" dirty="0">
                    <a:latin typeface="Trebuchet MS" panose="020B0603020202020204" pitchFamily="34" charset="0"/>
                  </a:rPr>
                  <a:t>= n – k</a:t>
                </a:r>
              </a:p>
              <a:p>
                <a:pPr marL="457200" indent="-457200" algn="just">
                  <a:buNone/>
                  <a:tabLst>
                    <a:tab pos="457200" algn="l"/>
                  </a:tabLst>
                  <a:defRPr/>
                </a:pPr>
                <a:r>
                  <a:rPr lang="en-US" sz="2400" baseline="0" dirty="0">
                    <a:latin typeface="Trebuchet MS" panose="020B0603020202020204" pitchFamily="34" charset="0"/>
                  </a:rPr>
                  <a:t>Required conditions:</a:t>
                </a:r>
              </a:p>
              <a:p>
                <a:pPr marL="457200" indent="-457200" algn="just">
                  <a:buNone/>
                  <a:tabLst>
                    <a:tab pos="457200" algn="l"/>
                  </a:tabLst>
                  <a:defRPr/>
                </a:pPr>
                <a:r>
                  <a:rPr lang="en-US" sz="2400" baseline="0" dirty="0">
                    <a:latin typeface="Trebuchet MS" panose="020B0603020202020204" pitchFamily="34" charset="0"/>
                  </a:rPr>
                  <a:t>1.	The populations tested are normally distributed.</a:t>
                </a:r>
              </a:p>
              <a:p>
                <a:pPr marL="457200" indent="-457200" algn="just">
                  <a:buNone/>
                  <a:tabLst>
                    <a:tab pos="457200" algn="l"/>
                  </a:tabLst>
                  <a:defRPr/>
                </a:pPr>
                <a:r>
                  <a:rPr lang="en-US" sz="2400" baseline="0" dirty="0">
                    <a:latin typeface="Trebuchet MS" panose="020B0603020202020204" pitchFamily="34" charset="0"/>
                  </a:rPr>
                  <a:t>2.	The variances of all the populations tested are equal.</a:t>
                </a:r>
              </a:p>
              <a:p>
                <a:pPr marL="457200" indent="-457200" algn="just">
                  <a:buNone/>
                  <a:tabLst>
                    <a:tab pos="457200" algn="l"/>
                  </a:tabLst>
                </a:pPr>
                <a:endParaRPr lang="en-US" altLang="en-US" sz="2400" b="1" baseline="0" dirty="0">
                  <a:latin typeface="Trebuchet MS" panose="020B0603020202020204" pitchFamily="34" charset="0"/>
                </a:endParaRPr>
              </a:p>
            </p:txBody>
          </p:sp>
        </mc:Choice>
        <mc:Fallback xmlns="">
          <p:sp>
            <p:nvSpPr>
              <p:cNvPr id="8" name="Rectangle 3"/>
              <p:cNvSpPr txBox="1">
                <a:spLocks noRot="1" noChangeAspect="1" noMove="1" noResize="1" noEditPoints="1" noAdjustHandles="1" noChangeArrowheads="1" noChangeShapeType="1" noTextEdit="1"/>
              </p:cNvSpPr>
              <p:nvPr/>
            </p:nvSpPr>
            <p:spPr>
              <a:xfrm>
                <a:off x="539552" y="1483568"/>
                <a:ext cx="4968552" cy="649288"/>
              </a:xfrm>
              <a:prstGeom prst="rect">
                <a:avLst/>
              </a:prstGeom>
              <a:blipFill rotWithShape="1">
                <a:blip r:embed="rId4" cstate="print"/>
                <a:stretch>
                  <a:fillRect l="-1963" t="-7477" r="-1840" b="-513084"/>
                </a:stretch>
              </a:blipFill>
            </p:spPr>
            <p:txBody>
              <a:bodyPr/>
              <a:lstStyle/>
              <a:p>
                <a:r>
                  <a:rPr lang="en-AU">
                    <a:noFill/>
                  </a:rPr>
                  <a:t> </a:t>
                </a:r>
              </a:p>
            </p:txBody>
          </p:sp>
        </mc:Fallback>
      </mc:AlternateContent>
      <p:graphicFrame>
        <p:nvGraphicFramePr>
          <p:cNvPr id="766979" name="Object 3"/>
          <p:cNvGraphicFramePr>
            <a:graphicFrameLocks noChangeAspect="1"/>
          </p:cNvGraphicFramePr>
          <p:nvPr>
            <p:extLst>
              <p:ext uri="{D42A27DB-BD31-4B8C-83A1-F6EECF244321}">
                <p14:modId xmlns:p14="http://schemas.microsoft.com/office/powerpoint/2010/main" val="211265733"/>
              </p:ext>
            </p:extLst>
          </p:nvPr>
        </p:nvGraphicFramePr>
        <p:xfrm>
          <a:off x="6156176" y="2111939"/>
          <a:ext cx="2130821" cy="2541197"/>
        </p:xfrm>
        <a:graphic>
          <a:graphicData uri="http://schemas.openxmlformats.org/presentationml/2006/ole">
            <mc:AlternateContent xmlns:mc="http://schemas.openxmlformats.org/markup-compatibility/2006">
              <mc:Choice xmlns:v="urn:schemas-microsoft-com:vml" Requires="v">
                <p:oleObj spid="_x0000_s8351" name="Equation" r:id="rId5" imgW="825480" imgH="977760" progId="">
                  <p:embed/>
                </p:oleObj>
              </mc:Choice>
              <mc:Fallback>
                <p:oleObj name="Equation" r:id="rId5" imgW="825480" imgH="977760" progId="">
                  <p:embed/>
                  <p:pic>
                    <p:nvPicPr>
                      <p:cNvPr id="0" name="Picture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2111939"/>
                        <a:ext cx="2130821" cy="2541197"/>
                      </a:xfrm>
                      <a:prstGeom prst="rect">
                        <a:avLst/>
                      </a:prstGeom>
                      <a:solidFill>
                        <a:srgbClr val="F1D7EC"/>
                      </a:solidFill>
                      <a:ln w="9525">
                        <a:solidFill>
                          <a:schemeClr val="tx1"/>
                        </a:solidFill>
                        <a:miter lim="800000"/>
                        <a:headEnd/>
                        <a:tailEnd/>
                      </a:ln>
                    </p:spPr>
                  </p:pic>
                </p:oleObj>
              </mc:Fallback>
            </mc:AlternateContent>
          </a:graphicData>
        </a:graphic>
      </p:graphicFrame>
      <p:sp>
        <p:nvSpPr>
          <p:cNvPr id="9" name="Rectangle 5"/>
          <p:cNvSpPr txBox="1">
            <a:spLocks noChangeArrowheads="1"/>
          </p:cNvSpPr>
          <p:nvPr/>
        </p:nvSpPr>
        <p:spPr>
          <a:xfrm>
            <a:off x="457200" y="332656"/>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altLang="en-US" sz="3200" cap="none" baseline="0" dirty="0">
                <a:solidFill>
                  <a:srgbClr val="EA0088"/>
                </a:solidFill>
                <a:latin typeface="Trebuchet MS" charset="0"/>
                <a:ea typeface="ＭＳ Ｐゴシック" charset="0"/>
                <a:cs typeface="ＭＳ Ｐゴシック" charset="0"/>
              </a:rPr>
              <a:t>Example 1 – Solution… </a:t>
            </a:r>
          </a:p>
        </p:txBody>
      </p:sp>
      <p:sp>
        <p:nvSpPr>
          <p:cNvPr id="7" name="Slide Number Placeholder 3"/>
          <p:cNvSpPr txBox="1">
            <a:spLocks/>
          </p:cNvSpPr>
          <p:nvPr/>
        </p:nvSpPr>
        <p:spPr>
          <a:xfrm>
            <a:off x="8388424" y="0"/>
            <a:ext cx="755576" cy="4046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1pPr>
            <a:lvl2pPr marL="742950" indent="-28575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2pPr>
            <a:lvl3pPr marL="11430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3pPr>
            <a:lvl4pPr marL="16002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4pPr>
            <a:lvl5pPr marL="20574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5pPr>
            <a:lvl6pPr marL="25146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6pPr>
            <a:lvl7pPr marL="29718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7pPr>
            <a:lvl8pPr marL="34290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8pPr>
            <a:lvl9pPr marL="38862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29</a:t>
            </a:fld>
            <a:endParaRPr lang="en-AU" altLang="en-US" sz="1400" b="1" baseline="0" dirty="0">
              <a:latin typeface="Trebuchet MS" panose="020B0603020202020204" pitchFamily="34" charset="0"/>
            </a:endParaRPr>
          </a:p>
        </p:txBody>
      </p:sp>
      <p:sp>
        <p:nvSpPr>
          <p:cNvPr id="10"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66979"/>
                                        </p:tgtEl>
                                        <p:attrNameLst>
                                          <p:attrName>style.visibility</p:attrName>
                                        </p:attrNameLst>
                                      </p:cBhvr>
                                      <p:to>
                                        <p:strVal val="visible"/>
                                      </p:to>
                                    </p:set>
                                    <p:animEffect transition="in" filter="wipe(up)">
                                      <p:cBhvr>
                                        <p:cTn id="7" dur="500"/>
                                        <p:tgtEl>
                                          <p:spTgt spid="76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457200" y="332656"/>
            <a:ext cx="8229600" cy="884237"/>
          </a:xfrm>
        </p:spPr>
        <p:txBody>
          <a:bodyPr wrap="square" numCol="1" anchorCtr="0" compatLnSpc="1">
            <a:prstTxWarp prst="textNoShape">
              <a:avLst/>
            </a:prstTxWarp>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Chapter outline</a:t>
            </a:r>
          </a:p>
        </p:txBody>
      </p:sp>
      <p:sp>
        <p:nvSpPr>
          <p:cNvPr id="18434" name="Rectangle 3"/>
          <p:cNvSpPr>
            <a:spLocks noGrp="1" noChangeArrowheads="1"/>
          </p:cNvSpPr>
          <p:nvPr>
            <p:ph idx="1"/>
          </p:nvPr>
        </p:nvSpPr>
        <p:spPr>
          <a:xfrm>
            <a:off x="467544" y="1412776"/>
            <a:ext cx="8001000" cy="4297362"/>
          </a:xfrm>
        </p:spPr>
        <p:txBody>
          <a:bodyPr/>
          <a:lstStyle/>
          <a:p>
            <a:pPr marL="990600" indent="-990600" algn="just">
              <a:buNone/>
              <a:tabLst>
                <a:tab pos="990600" algn="l"/>
              </a:tabLst>
            </a:pPr>
            <a:r>
              <a:rPr lang="en-AU" sz="2400" dirty="0">
                <a:solidFill>
                  <a:schemeClr val="tx1">
                    <a:lumMod val="50000"/>
                    <a:lumOff val="50000"/>
                  </a:schemeClr>
                </a:solidFill>
                <a:latin typeface="Trebuchet MS" panose="020B0603020202020204" pitchFamily="34" charset="0"/>
              </a:rPr>
              <a:t>15.1 	Single-factor analysis of variance: Independent samples (one-way ANOVA)</a:t>
            </a:r>
          </a:p>
          <a:p>
            <a:pPr marL="990600" indent="-990600" algn="just">
              <a:buNone/>
              <a:tabLst>
                <a:tab pos="990600" algn="l"/>
              </a:tabLst>
            </a:pPr>
            <a:r>
              <a:rPr lang="en-AU" sz="2400" dirty="0">
                <a:solidFill>
                  <a:schemeClr val="tx1">
                    <a:lumMod val="50000"/>
                    <a:lumOff val="50000"/>
                  </a:schemeClr>
                </a:solidFill>
                <a:latin typeface="Trebuchet MS" panose="020B0603020202020204" pitchFamily="34" charset="0"/>
              </a:rPr>
              <a:t>15.2 	Multiple comparisons</a:t>
            </a:r>
          </a:p>
          <a:p>
            <a:pPr marL="990600" indent="-990600" algn="just">
              <a:buNone/>
              <a:tabLst>
                <a:tab pos="990600" algn="l"/>
              </a:tabLst>
            </a:pPr>
            <a:r>
              <a:rPr lang="en-AU" sz="2400" dirty="0">
                <a:solidFill>
                  <a:schemeClr val="tx1">
                    <a:lumMod val="50000"/>
                    <a:lumOff val="50000"/>
                  </a:schemeClr>
                </a:solidFill>
                <a:latin typeface="Trebuchet MS" panose="020B0603020202020204" pitchFamily="34" charset="0"/>
              </a:rPr>
              <a:t>15.3 	Analysis of variance: Experimental designs</a:t>
            </a:r>
          </a:p>
          <a:p>
            <a:pPr marL="990600" indent="-990600" algn="just">
              <a:buNone/>
              <a:tabLst>
                <a:tab pos="990600" algn="l"/>
              </a:tabLst>
            </a:pPr>
            <a:r>
              <a:rPr lang="en-AU" sz="2400" dirty="0">
                <a:solidFill>
                  <a:schemeClr val="tx1">
                    <a:lumMod val="50000"/>
                    <a:lumOff val="50000"/>
                  </a:schemeClr>
                </a:solidFill>
                <a:latin typeface="Trebuchet MS" panose="020B0603020202020204" pitchFamily="34" charset="0"/>
              </a:rPr>
              <a:t>15.4 	Single-factor analysis of variance: Randomised blocks (two-way ANOVA)</a:t>
            </a:r>
          </a:p>
          <a:p>
            <a:pPr marL="990600" indent="-990600" algn="just">
              <a:buNone/>
              <a:tabLst>
                <a:tab pos="990600" algn="l"/>
              </a:tabLst>
            </a:pPr>
            <a:r>
              <a:rPr lang="en-AU" sz="2400" dirty="0">
                <a:solidFill>
                  <a:schemeClr val="tx1">
                    <a:lumMod val="50000"/>
                    <a:lumOff val="50000"/>
                  </a:schemeClr>
                </a:solidFill>
                <a:latin typeface="Trebuchet MS" panose="020B0603020202020204" pitchFamily="34" charset="0"/>
              </a:rPr>
              <a:t>15.5 	Two-factor analysis of variance</a:t>
            </a:r>
            <a:endParaRPr lang="en-AU" sz="2400" dirty="0">
              <a:solidFill>
                <a:schemeClr val="tx1">
                  <a:lumMod val="50000"/>
                  <a:lumOff val="50000"/>
                </a:schemeClr>
              </a:solidFill>
              <a:latin typeface="Trebuchet MS" panose="020B0603020202020204" pitchFamily="34" charset="0"/>
              <a:ea typeface="ＭＳ Ｐゴシック" charset="0"/>
              <a:cs typeface="ＭＳ Ｐゴシック" charset="0"/>
            </a:endParaRPr>
          </a:p>
        </p:txBody>
      </p:sp>
    </p:spTree>
    <p:extLst>
      <p:ext uri="{BB962C8B-B14F-4D97-AF65-F5344CB8AC3E}">
        <p14:creationId xmlns:p14="http://schemas.microsoft.com/office/powerpoint/2010/main" val="3320283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835415" y="2636424"/>
            <a:ext cx="6017327" cy="3046255"/>
            <a:chOff x="1483" y="1446"/>
            <a:chExt cx="3459" cy="1940"/>
          </a:xfrm>
        </p:grpSpPr>
        <p:graphicFrame>
          <p:nvGraphicFramePr>
            <p:cNvPr id="9218" name="Object 4"/>
            <p:cNvGraphicFramePr>
              <a:graphicFrameLocks noChangeAspect="1"/>
            </p:cNvGraphicFramePr>
            <p:nvPr>
              <p:extLst>
                <p:ext uri="{D42A27DB-BD31-4B8C-83A1-F6EECF244321}">
                  <p14:modId xmlns:p14="http://schemas.microsoft.com/office/powerpoint/2010/main" val="3818282729"/>
                </p:ext>
              </p:extLst>
            </p:nvPr>
          </p:nvGraphicFramePr>
          <p:xfrm>
            <a:off x="1523" y="1514"/>
            <a:ext cx="3313" cy="1747"/>
          </p:xfrm>
          <a:graphic>
            <a:graphicData uri="http://schemas.openxmlformats.org/presentationml/2006/ole">
              <mc:AlternateContent xmlns:mc="http://schemas.openxmlformats.org/markup-compatibility/2006">
                <mc:Choice xmlns:v="urn:schemas-microsoft-com:vml" Requires="v">
                  <p:oleObj spid="_x0000_s9531" name="Clip" r:id="rId4" imgW="3452774" imgH="4507992" progId="">
                    <p:embed/>
                  </p:oleObj>
                </mc:Choice>
                <mc:Fallback>
                  <p:oleObj name="Clip" r:id="rId4" imgW="3452774" imgH="4507992" progId="">
                    <p:embed/>
                    <p:pic>
                      <p:nvPicPr>
                        <p:cNvPr id="0" name="Picture 2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 y="1514"/>
                          <a:ext cx="3313" cy="17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225" name="Group 5"/>
            <p:cNvGrpSpPr>
              <a:grpSpLocks/>
            </p:cNvGrpSpPr>
            <p:nvPr/>
          </p:nvGrpSpPr>
          <p:grpSpPr bwMode="auto">
            <a:xfrm>
              <a:off x="1483" y="1446"/>
              <a:ext cx="3459" cy="1940"/>
              <a:chOff x="1483" y="1446"/>
              <a:chExt cx="3459" cy="1940"/>
            </a:xfrm>
          </p:grpSpPr>
          <p:sp>
            <p:nvSpPr>
              <p:cNvPr id="9226" name="Text Box 6"/>
              <p:cNvSpPr txBox="1">
                <a:spLocks noChangeArrowheads="1"/>
              </p:cNvSpPr>
              <p:nvPr/>
            </p:nvSpPr>
            <p:spPr bwMode="auto">
              <a:xfrm>
                <a:off x="1483" y="1446"/>
                <a:ext cx="3459" cy="1940"/>
              </a:xfrm>
              <a:prstGeom prst="rect">
                <a:avLst/>
              </a:prstGeom>
              <a:solidFill>
                <a:schemeClr val="bg2">
                  <a:lumMod val="90000"/>
                </a:schemeClr>
              </a:solidFill>
              <a:ln w="9525">
                <a:noFill/>
                <a:miter lim="800000"/>
                <a:headEnd/>
                <a:tailEnd/>
              </a:ln>
            </p:spPr>
            <p:txBody>
              <a:bodyPr wrap="squar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r>
                  <a:rPr lang="en-US" altLang="en-US" baseline="0" dirty="0">
                    <a:solidFill>
                      <a:schemeClr val="tx1">
                        <a:lumMod val="75000"/>
                        <a:lumOff val="25000"/>
                      </a:schemeClr>
                    </a:solidFill>
                    <a:latin typeface="Trebuchet MS" panose="020B0603020202020204" pitchFamily="34" charset="0"/>
                  </a:rPr>
                  <a:t>Hypotheses</a:t>
                </a:r>
                <a:r>
                  <a:rPr lang="en-US" altLang="en-US" baseline="0" dirty="0">
                    <a:latin typeface="Trebuchet MS" panose="020B0603020202020204" pitchFamily="34" charset="0"/>
                  </a:rPr>
                  <a:t>:</a:t>
                </a:r>
              </a:p>
              <a:p>
                <a:pPr algn="just">
                  <a:tabLst>
                    <a:tab pos="441325" algn="l"/>
                  </a:tabLst>
                </a:pPr>
                <a:r>
                  <a:rPr lang="en-US" altLang="en-US" baseline="0" dirty="0">
                    <a:latin typeface="Trebuchet MS" panose="020B0603020202020204" pitchFamily="34" charset="0"/>
                  </a:rPr>
                  <a:t>	H</a:t>
                </a:r>
                <a:r>
                  <a:rPr lang="en-US" altLang="en-US" dirty="0">
                    <a:latin typeface="Trebuchet MS" panose="020B0603020202020204" pitchFamily="34" charset="0"/>
                  </a:rPr>
                  <a:t>0</a:t>
                </a:r>
                <a:r>
                  <a:rPr lang="en-US" altLang="en-US" baseline="0" dirty="0">
                    <a:latin typeface="Trebuchet MS" panose="020B0603020202020204" pitchFamily="34" charset="0"/>
                  </a:rPr>
                  <a:t>: </a:t>
                </a:r>
                <a:r>
                  <a:rPr lang="en-US" altLang="en-US" baseline="0" dirty="0">
                    <a:latin typeface="Trebuchet MS" panose="020B0603020202020204" pitchFamily="34" charset="0"/>
                    <a:sym typeface="Symbol" charset="2"/>
                  </a:rPr>
                  <a:t></a:t>
                </a:r>
                <a:r>
                  <a:rPr lang="en-US" altLang="en-US" dirty="0">
                    <a:latin typeface="Trebuchet MS" panose="020B0603020202020204" pitchFamily="34" charset="0"/>
                  </a:rPr>
                  <a:t>1</a:t>
                </a:r>
                <a:r>
                  <a:rPr lang="en-US" altLang="en-US" baseline="0" dirty="0">
                    <a:latin typeface="Trebuchet MS" panose="020B0603020202020204" pitchFamily="34" charset="0"/>
                  </a:rPr>
                  <a:t> = </a:t>
                </a:r>
                <a:r>
                  <a:rPr lang="en-US" altLang="en-US" baseline="0" dirty="0">
                    <a:latin typeface="Trebuchet MS" panose="020B0603020202020204" pitchFamily="34" charset="0"/>
                    <a:sym typeface="Symbol" charset="2"/>
                  </a:rPr>
                  <a:t></a:t>
                </a:r>
                <a:r>
                  <a:rPr lang="en-US" altLang="en-US" dirty="0">
                    <a:latin typeface="Trebuchet MS" panose="020B0603020202020204" pitchFamily="34" charset="0"/>
                  </a:rPr>
                  <a:t>2</a:t>
                </a:r>
                <a:r>
                  <a:rPr lang="en-US" altLang="en-US" baseline="0" dirty="0">
                    <a:latin typeface="Trebuchet MS" panose="020B0603020202020204" pitchFamily="34" charset="0"/>
                  </a:rPr>
                  <a:t> = …=</a:t>
                </a:r>
                <a:r>
                  <a:rPr lang="en-US" altLang="en-US" baseline="0" dirty="0">
                    <a:latin typeface="Trebuchet MS" panose="020B0603020202020204" pitchFamily="34" charset="0"/>
                    <a:sym typeface="Symbol" charset="2"/>
                  </a:rPr>
                  <a:t></a:t>
                </a:r>
                <a:r>
                  <a:rPr lang="en-US" altLang="en-US" dirty="0">
                    <a:latin typeface="Trebuchet MS" panose="020B0603020202020204" pitchFamily="34" charset="0"/>
                  </a:rPr>
                  <a:t>k</a:t>
                </a:r>
                <a:endParaRPr lang="en-US" altLang="en-US" baseline="0" dirty="0">
                  <a:latin typeface="Trebuchet MS" panose="020B0603020202020204" pitchFamily="34" charset="0"/>
                </a:endParaRPr>
              </a:p>
              <a:p>
                <a:pPr algn="just">
                  <a:tabLst>
                    <a:tab pos="441325" algn="l"/>
                  </a:tabLst>
                </a:pPr>
                <a:r>
                  <a:rPr lang="en-US" altLang="en-US" baseline="0" dirty="0">
                    <a:latin typeface="Trebuchet MS" panose="020B0603020202020204" pitchFamily="34" charset="0"/>
                  </a:rPr>
                  <a:t>	H</a:t>
                </a:r>
                <a:r>
                  <a:rPr lang="en-US" altLang="en-US" dirty="0">
                    <a:latin typeface="Trebuchet MS" panose="020B0603020202020204" pitchFamily="34" charset="0"/>
                  </a:rPr>
                  <a:t>A</a:t>
                </a:r>
                <a:r>
                  <a:rPr lang="en-US" altLang="en-US" baseline="0" dirty="0">
                    <a:latin typeface="Trebuchet MS" panose="020B0603020202020204" pitchFamily="34" charset="0"/>
                  </a:rPr>
                  <a:t>: At least two means differ</a:t>
                </a:r>
              </a:p>
              <a:p>
                <a:pPr algn="just"/>
                <a:endParaRPr lang="en-US" altLang="en-US" baseline="0" dirty="0">
                  <a:latin typeface="Trebuchet MS" panose="020B0603020202020204" pitchFamily="34" charset="0"/>
                </a:endParaRPr>
              </a:p>
              <a:p>
                <a:pPr algn="just"/>
                <a:r>
                  <a:rPr lang="en-US" altLang="en-US" baseline="0" dirty="0">
                    <a:solidFill>
                      <a:schemeClr val="tx1">
                        <a:lumMod val="75000"/>
                        <a:lumOff val="25000"/>
                      </a:schemeClr>
                    </a:solidFill>
                    <a:latin typeface="Trebuchet MS" panose="020B0603020202020204" pitchFamily="34" charset="0"/>
                  </a:rPr>
                  <a:t>Test statistic</a:t>
                </a:r>
                <a:r>
                  <a:rPr lang="en-US" altLang="en-US" baseline="0" dirty="0">
                    <a:latin typeface="Trebuchet MS" panose="020B0603020202020204" pitchFamily="34" charset="0"/>
                  </a:rPr>
                  <a:t>: </a:t>
                </a:r>
              </a:p>
              <a:p>
                <a:pPr algn="just"/>
                <a:endParaRPr lang="en-US" altLang="en-US" baseline="0" dirty="0">
                  <a:latin typeface="Trebuchet MS" panose="020B0603020202020204" pitchFamily="34" charset="0"/>
                </a:endParaRPr>
              </a:p>
              <a:p>
                <a:pPr algn="just"/>
                <a:r>
                  <a:rPr lang="en-US" altLang="en-US" baseline="0" dirty="0">
                    <a:solidFill>
                      <a:schemeClr val="tx1">
                        <a:lumMod val="75000"/>
                        <a:lumOff val="25000"/>
                      </a:schemeClr>
                    </a:solidFill>
                    <a:latin typeface="Trebuchet MS" panose="020B0603020202020204" pitchFamily="34" charset="0"/>
                  </a:rPr>
                  <a:t>Decision rule</a:t>
                </a:r>
                <a:r>
                  <a:rPr lang="en-US" altLang="en-US" baseline="0" dirty="0">
                    <a:latin typeface="Trebuchet MS" panose="020B0603020202020204" pitchFamily="34" charset="0"/>
                  </a:rPr>
                  <a:t>: Reject H</a:t>
                </a:r>
                <a:r>
                  <a:rPr lang="en-US" altLang="en-US" dirty="0">
                    <a:latin typeface="Trebuchet MS" panose="020B0603020202020204" pitchFamily="34" charset="0"/>
                  </a:rPr>
                  <a:t>0</a:t>
                </a:r>
                <a:r>
                  <a:rPr lang="en-US" altLang="en-US" baseline="0" dirty="0">
                    <a:latin typeface="Trebuchet MS" panose="020B0603020202020204" pitchFamily="34" charset="0"/>
                  </a:rPr>
                  <a:t> if F &gt; F</a:t>
                </a:r>
                <a:r>
                  <a:rPr lang="en-US" altLang="en-US" dirty="0">
                    <a:latin typeface="Trebuchet MS" panose="020B0603020202020204" pitchFamily="34" charset="0"/>
                    <a:sym typeface="Symbol"/>
                  </a:rPr>
                  <a:t></a:t>
                </a:r>
                <a:r>
                  <a:rPr lang="en-US" altLang="en-US" dirty="0">
                    <a:latin typeface="Trebuchet MS" panose="020B0603020202020204" pitchFamily="34" charset="0"/>
                  </a:rPr>
                  <a:t>,k-1,n-k</a:t>
                </a:r>
                <a:r>
                  <a:rPr lang="en-US" altLang="en-US" baseline="0" dirty="0">
                    <a:latin typeface="Trebuchet MS" panose="020B0603020202020204" pitchFamily="34" charset="0"/>
                  </a:rPr>
                  <a:t>  			or reject H</a:t>
                </a:r>
                <a:r>
                  <a:rPr lang="en-US" altLang="en-US" dirty="0">
                    <a:latin typeface="Trebuchet MS" panose="020B0603020202020204" pitchFamily="34" charset="0"/>
                  </a:rPr>
                  <a:t>0</a:t>
                </a:r>
                <a:r>
                  <a:rPr lang="en-US" altLang="en-US" baseline="0" dirty="0">
                    <a:latin typeface="Trebuchet MS" panose="020B0603020202020204" pitchFamily="34" charset="0"/>
                  </a:rPr>
                  <a:t> if p-value &lt; </a:t>
                </a:r>
                <a:r>
                  <a:rPr lang="el-GR" altLang="en-US" baseline="0" dirty="0">
                    <a:latin typeface="Trebuchet MS" panose="020B0603020202020204" pitchFamily="34" charset="0"/>
                    <a:sym typeface="Symbol"/>
                  </a:rPr>
                  <a:t></a:t>
                </a:r>
                <a:r>
                  <a:rPr lang="en-AU" altLang="en-US" baseline="0" dirty="0">
                    <a:latin typeface="Trebuchet MS" panose="020B0603020202020204" pitchFamily="34" charset="0"/>
                  </a:rPr>
                  <a:t>.</a:t>
                </a:r>
                <a:endParaRPr lang="en-US" altLang="en-US" baseline="0" dirty="0">
                  <a:latin typeface="Trebuchet MS" panose="020B0603020202020204" pitchFamily="34" charset="0"/>
                </a:endParaRPr>
              </a:p>
            </p:txBody>
          </p:sp>
          <p:graphicFrame>
            <p:nvGraphicFramePr>
              <p:cNvPr id="9219" name="Object 7"/>
              <p:cNvGraphicFramePr>
                <a:graphicFrameLocks noChangeAspect="1"/>
              </p:cNvGraphicFramePr>
              <p:nvPr>
                <p:extLst>
                  <p:ext uri="{D42A27DB-BD31-4B8C-83A1-F6EECF244321}">
                    <p14:modId xmlns:p14="http://schemas.microsoft.com/office/powerpoint/2010/main" val="1154218351"/>
                  </p:ext>
                </p:extLst>
              </p:nvPr>
            </p:nvGraphicFramePr>
            <p:xfrm>
              <a:off x="2684" y="2272"/>
              <a:ext cx="884" cy="569"/>
            </p:xfrm>
            <a:graphic>
              <a:graphicData uri="http://schemas.openxmlformats.org/presentationml/2006/ole">
                <mc:AlternateContent xmlns:mc="http://schemas.openxmlformats.org/markup-compatibility/2006">
                  <mc:Choice xmlns:v="urn:schemas-microsoft-com:vml" Requires="v">
                    <p:oleObj spid="_x0000_s9532" name="Equation" r:id="rId6" imgW="571320" imgH="368280" progId="">
                      <p:embed/>
                    </p:oleObj>
                  </mc:Choice>
                  <mc:Fallback>
                    <p:oleObj name="Equation" r:id="rId6" imgW="571320" imgH="368280" progId="">
                      <p:embed/>
                      <p:pic>
                        <p:nvPicPr>
                          <p:cNvPr id="0" name="Picture 2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4" y="2272"/>
                            <a:ext cx="884" cy="569"/>
                          </a:xfrm>
                          <a:prstGeom prst="rect">
                            <a:avLst/>
                          </a:prstGeom>
                          <a:solidFill>
                            <a:srgbClr val="E5C6D5"/>
                          </a:solidFill>
                        </p:spPr>
                      </p:pic>
                    </p:oleObj>
                  </mc:Fallback>
                </mc:AlternateContent>
              </a:graphicData>
            </a:graphic>
          </p:graphicFrame>
        </p:grpSp>
      </p:grpSp>
      <p:sp>
        <p:nvSpPr>
          <p:cNvPr id="12" name="Rectangle 3"/>
          <p:cNvSpPr txBox="1">
            <a:spLocks noChangeArrowheads="1"/>
          </p:cNvSpPr>
          <p:nvPr/>
        </p:nvSpPr>
        <p:spPr>
          <a:xfrm>
            <a:off x="539552" y="1412776"/>
            <a:ext cx="8064896" cy="649288"/>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1200"/>
              </a:spcAft>
              <a:buFontTx/>
              <a:buNone/>
            </a:pPr>
            <a:r>
              <a:rPr lang="en-US" altLang="en-US" sz="2400" b="1" baseline="0" dirty="0">
                <a:solidFill>
                  <a:schemeClr val="accent1"/>
                </a:solidFill>
                <a:latin typeface="Trebuchet MS" panose="020B0603020202020204" pitchFamily="34" charset="0"/>
              </a:rPr>
              <a:t>The F-test rejection region:</a:t>
            </a:r>
          </a:p>
          <a:p>
            <a:pPr marL="0" indent="0">
              <a:buFont typeface="Arial" charset="0"/>
              <a:buNone/>
            </a:pPr>
            <a:r>
              <a:rPr lang="en-US" altLang="en-US" sz="2400" baseline="0" dirty="0">
                <a:latin typeface="Trebuchet MS" panose="020B0603020202020204" pitchFamily="34" charset="0"/>
              </a:rPr>
              <a:t>And finally, the hypothesis test:</a:t>
            </a:r>
          </a:p>
          <a:p>
            <a:pPr>
              <a:buFontTx/>
              <a:buNone/>
            </a:pPr>
            <a:endParaRPr lang="en-US" altLang="en-US" sz="2400" b="1" baseline="0" dirty="0">
              <a:latin typeface="Trebuchet MS" panose="020B0603020202020204" pitchFamily="34" charset="0"/>
            </a:endParaRPr>
          </a:p>
        </p:txBody>
      </p:sp>
      <p:sp>
        <p:nvSpPr>
          <p:cNvPr id="13" name="Rectangle 5"/>
          <p:cNvSpPr txBox="1">
            <a:spLocks noChangeArrowheads="1"/>
          </p:cNvSpPr>
          <p:nvPr/>
        </p:nvSpPr>
        <p:spPr>
          <a:xfrm>
            <a:off x="457200" y="332656"/>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altLang="en-US" sz="3200" cap="none" baseline="0" dirty="0">
                <a:solidFill>
                  <a:srgbClr val="EA0088"/>
                </a:solidFill>
                <a:latin typeface="Trebuchet MS" charset="0"/>
                <a:ea typeface="ＭＳ Ｐゴシック" charset="0"/>
                <a:cs typeface="ＭＳ Ｐゴシック" charset="0"/>
              </a:rPr>
              <a:t>Example 1 – Solution… </a:t>
            </a:r>
          </a:p>
        </p:txBody>
      </p:sp>
      <p:sp>
        <p:nvSpPr>
          <p:cNvPr id="10" name="Slide Number Placeholder 3"/>
          <p:cNvSpPr txBox="1">
            <a:spLocks/>
          </p:cNvSpPr>
          <p:nvPr/>
        </p:nvSpPr>
        <p:spPr>
          <a:xfrm>
            <a:off x="8388424" y="0"/>
            <a:ext cx="755576" cy="4046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1pPr>
            <a:lvl2pPr marL="742950" indent="-28575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2pPr>
            <a:lvl3pPr marL="11430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3pPr>
            <a:lvl4pPr marL="16002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4pPr>
            <a:lvl5pPr marL="20574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5pPr>
            <a:lvl6pPr marL="25146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6pPr>
            <a:lvl7pPr marL="29718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7pPr>
            <a:lvl8pPr marL="34290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8pPr>
            <a:lvl9pPr marL="38862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30</a:t>
            </a:fld>
            <a:endParaRPr lang="en-AU" altLang="en-US" sz="1400" b="1" baseline="0" dirty="0">
              <a:latin typeface="Trebuchet MS" panose="020B0603020202020204" pitchFamily="34" charset="0"/>
            </a:endParaRPr>
          </a:p>
        </p:txBody>
      </p:sp>
      <p:sp>
        <p:nvSpPr>
          <p:cNvPr id="11"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3"/>
          <p:cNvSpPr txBox="1">
            <a:spLocks noChangeArrowheads="1"/>
          </p:cNvSpPr>
          <p:nvPr/>
        </p:nvSpPr>
        <p:spPr bwMode="auto">
          <a:xfrm>
            <a:off x="685800" y="1447800"/>
            <a:ext cx="8080412" cy="4395049"/>
          </a:xfrm>
          <a:prstGeom prst="rect">
            <a:avLst/>
          </a:prstGeom>
          <a:solidFill>
            <a:schemeClr val="tx2">
              <a:lumMod val="20000"/>
              <a:lumOff val="80000"/>
            </a:schemeClr>
          </a:solidFill>
          <a:ln w="12700">
            <a:solidFill>
              <a:schemeClr val="tx1"/>
            </a:solidFill>
            <a:miter lim="800000"/>
            <a:headEnd/>
            <a:tailEnd/>
          </a:ln>
        </p:spPr>
        <p:txBody>
          <a:bodyPr wrap="squar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nSpc>
                <a:spcPct val="120000"/>
              </a:lnSpc>
              <a:tabLst>
                <a:tab pos="538163" algn="l"/>
              </a:tabLst>
            </a:pPr>
            <a:r>
              <a:rPr lang="en-US" altLang="en-US" baseline="0" dirty="0">
                <a:latin typeface="Trebuchet MS" panose="020B0603020202020204" pitchFamily="34" charset="0"/>
              </a:rPr>
              <a:t>	H</a:t>
            </a:r>
            <a:r>
              <a:rPr lang="en-US" altLang="en-US" dirty="0">
                <a:latin typeface="Trebuchet MS" panose="020B0603020202020204" pitchFamily="34" charset="0"/>
              </a:rPr>
              <a:t>o</a:t>
            </a:r>
            <a:r>
              <a:rPr lang="en-US" altLang="en-US" baseline="0" dirty="0">
                <a:latin typeface="Trebuchet MS" panose="020B0603020202020204" pitchFamily="34" charset="0"/>
              </a:rPr>
              <a:t>: µ </a:t>
            </a:r>
            <a:r>
              <a:rPr lang="en-US" altLang="en-US" dirty="0">
                <a:latin typeface="Trebuchet MS" panose="020B0603020202020204" pitchFamily="34" charset="0"/>
              </a:rPr>
              <a:t>1</a:t>
            </a:r>
            <a:r>
              <a:rPr lang="en-US" altLang="en-US" baseline="0" dirty="0">
                <a:latin typeface="Trebuchet MS" panose="020B0603020202020204" pitchFamily="34" charset="0"/>
              </a:rPr>
              <a:t> = µ </a:t>
            </a:r>
            <a:r>
              <a:rPr lang="en-US" altLang="en-US" dirty="0">
                <a:latin typeface="Trebuchet MS" panose="020B0603020202020204" pitchFamily="34" charset="0"/>
              </a:rPr>
              <a:t>2</a:t>
            </a:r>
            <a:r>
              <a:rPr lang="en-US" altLang="en-US" baseline="0" dirty="0">
                <a:latin typeface="Trebuchet MS" panose="020B0603020202020204" pitchFamily="34" charset="0"/>
              </a:rPr>
              <a:t>= µ </a:t>
            </a:r>
            <a:r>
              <a:rPr lang="en-US" altLang="en-US" dirty="0">
                <a:latin typeface="Trebuchet MS" panose="020B0603020202020204" pitchFamily="34" charset="0"/>
              </a:rPr>
              <a:t>3</a:t>
            </a:r>
          </a:p>
          <a:p>
            <a:pPr>
              <a:lnSpc>
                <a:spcPct val="120000"/>
              </a:lnSpc>
              <a:tabLst>
                <a:tab pos="538163" algn="l"/>
              </a:tabLst>
            </a:pPr>
            <a:r>
              <a:rPr lang="en-US" altLang="en-US" baseline="0" dirty="0">
                <a:latin typeface="Trebuchet MS" panose="020B0603020202020204" pitchFamily="34" charset="0"/>
              </a:rPr>
              <a:t>	H</a:t>
            </a:r>
            <a:r>
              <a:rPr lang="en-US" altLang="en-US" dirty="0">
                <a:latin typeface="Trebuchet MS" panose="020B0603020202020204" pitchFamily="34" charset="0"/>
              </a:rPr>
              <a:t>A</a:t>
            </a:r>
            <a:r>
              <a:rPr lang="en-US" altLang="en-US" baseline="0" dirty="0">
                <a:latin typeface="Trebuchet MS" panose="020B0603020202020204" pitchFamily="34" charset="0"/>
              </a:rPr>
              <a:t>: At least two means differ      </a:t>
            </a:r>
          </a:p>
          <a:p>
            <a:endParaRPr lang="en-US" altLang="en-US" baseline="0" dirty="0">
              <a:latin typeface="Trebuchet MS" panose="020B0603020202020204" pitchFamily="34" charset="0"/>
            </a:endParaRPr>
          </a:p>
          <a:p>
            <a:pPr>
              <a:spcAft>
                <a:spcPts val="1200"/>
              </a:spcAft>
            </a:pPr>
            <a:r>
              <a:rPr lang="en-US" altLang="en-US" baseline="0" dirty="0">
                <a:solidFill>
                  <a:schemeClr val="tx1">
                    <a:lumMod val="75000"/>
                    <a:lumOff val="25000"/>
                  </a:schemeClr>
                </a:solidFill>
                <a:latin typeface="Trebuchet MS" panose="020B0603020202020204" pitchFamily="34" charset="0"/>
              </a:rPr>
              <a:t>Test statistic</a:t>
            </a:r>
            <a:r>
              <a:rPr lang="en-US" altLang="en-US" baseline="0" dirty="0">
                <a:latin typeface="Trebuchet MS" panose="020B0603020202020204" pitchFamily="34" charset="0"/>
              </a:rPr>
              <a:t>:   F= MST/ MSE ~ F</a:t>
            </a:r>
            <a:r>
              <a:rPr lang="en-AU" altLang="en-US" dirty="0">
                <a:latin typeface="Trebuchet MS" panose="020B0603020202020204" pitchFamily="34" charset="0"/>
              </a:rPr>
              <a:t>k-1,n-k</a:t>
            </a:r>
            <a:endParaRPr lang="en-US" altLang="en-US" baseline="0" dirty="0">
              <a:latin typeface="Trebuchet MS" panose="020B0603020202020204" pitchFamily="34" charset="0"/>
            </a:endParaRPr>
          </a:p>
          <a:p>
            <a:r>
              <a:rPr lang="en-US" altLang="en-US" baseline="0" dirty="0">
                <a:solidFill>
                  <a:schemeClr val="tx1">
                    <a:lumMod val="75000"/>
                    <a:lumOff val="25000"/>
                  </a:schemeClr>
                </a:solidFill>
                <a:latin typeface="Trebuchet MS" panose="020B0603020202020204" pitchFamily="34" charset="0"/>
              </a:rPr>
              <a:t>Decision rule</a:t>
            </a:r>
            <a:r>
              <a:rPr lang="en-US" altLang="en-US" baseline="0" dirty="0">
                <a:latin typeface="Trebuchet MS" panose="020B0603020202020204" pitchFamily="34" charset="0"/>
              </a:rPr>
              <a:t>: </a:t>
            </a:r>
          </a:p>
          <a:p>
            <a:pPr>
              <a:spcAft>
                <a:spcPts val="1200"/>
              </a:spcAft>
              <a:tabLst>
                <a:tab pos="538163" algn="l"/>
              </a:tabLst>
            </a:pPr>
            <a:r>
              <a:rPr lang="en-US" altLang="en-US" baseline="0" dirty="0">
                <a:latin typeface="Trebuchet MS" panose="020B0603020202020204" pitchFamily="34" charset="0"/>
              </a:rPr>
              <a:t>	Reject H</a:t>
            </a:r>
            <a:r>
              <a:rPr lang="en-US" altLang="en-US" dirty="0">
                <a:latin typeface="Trebuchet MS" panose="020B0603020202020204" pitchFamily="34" charset="0"/>
              </a:rPr>
              <a:t>0</a:t>
            </a:r>
            <a:r>
              <a:rPr lang="en-US" altLang="en-US" baseline="0" dirty="0">
                <a:latin typeface="Trebuchet MS" panose="020B0603020202020204" pitchFamily="34" charset="0"/>
              </a:rPr>
              <a:t> if F &gt; F</a:t>
            </a:r>
            <a:r>
              <a:rPr lang="el-GR" altLang="en-US" dirty="0">
                <a:latin typeface="Trebuchet MS" panose="020B0603020202020204" pitchFamily="34" charset="0"/>
                <a:sym typeface="Symbol"/>
              </a:rPr>
              <a:t></a:t>
            </a:r>
            <a:r>
              <a:rPr lang="en-AU" altLang="en-US" dirty="0">
                <a:latin typeface="Trebuchet MS" panose="020B0603020202020204" pitchFamily="34" charset="0"/>
              </a:rPr>
              <a:t>,k-1,n-k</a:t>
            </a:r>
            <a:r>
              <a:rPr lang="en-AU" altLang="en-US" baseline="0" dirty="0">
                <a:latin typeface="Trebuchet MS" panose="020B0603020202020204" pitchFamily="34" charset="0"/>
              </a:rPr>
              <a:t> = F</a:t>
            </a:r>
            <a:r>
              <a:rPr lang="en-AU" altLang="en-US" dirty="0">
                <a:latin typeface="Trebuchet MS" panose="020B0603020202020204" pitchFamily="34" charset="0"/>
              </a:rPr>
              <a:t>0.05,3-1,60-3</a:t>
            </a:r>
            <a:r>
              <a:rPr lang="en-AU" altLang="en-US" baseline="0" dirty="0">
                <a:latin typeface="Trebuchet MS" panose="020B0603020202020204" pitchFamily="34" charset="0"/>
              </a:rPr>
              <a:t> ≈ 3.15</a:t>
            </a:r>
          </a:p>
          <a:p>
            <a:pPr>
              <a:spcAft>
                <a:spcPts val="1200"/>
              </a:spcAft>
            </a:pPr>
            <a:r>
              <a:rPr lang="en-AU" altLang="en-US" baseline="0" dirty="0">
                <a:solidFill>
                  <a:schemeClr val="tx1">
                    <a:lumMod val="75000"/>
                    <a:lumOff val="25000"/>
                  </a:schemeClr>
                </a:solidFill>
                <a:latin typeface="Trebuchet MS" panose="020B0603020202020204" pitchFamily="34" charset="0"/>
              </a:rPr>
              <a:t>Value of the test statistic</a:t>
            </a:r>
            <a:r>
              <a:rPr lang="en-AU" altLang="en-US" baseline="0" dirty="0">
                <a:latin typeface="Trebuchet MS" panose="020B0603020202020204" pitchFamily="34" charset="0"/>
              </a:rPr>
              <a:t>:       F = </a:t>
            </a:r>
            <a:r>
              <a:rPr lang="en-US" altLang="en-US" baseline="0" dirty="0">
                <a:latin typeface="Trebuchet MS" panose="020B0603020202020204" pitchFamily="34" charset="0"/>
              </a:rPr>
              <a:t>MST/ MSE= 3.23</a:t>
            </a:r>
            <a:endParaRPr lang="en-AU" altLang="en-US" baseline="0" dirty="0">
              <a:latin typeface="Trebuchet MS" panose="020B0603020202020204" pitchFamily="34" charset="0"/>
            </a:endParaRPr>
          </a:p>
          <a:p>
            <a:pPr algn="just"/>
            <a:r>
              <a:rPr lang="en-US" altLang="en-US" baseline="0" dirty="0">
                <a:solidFill>
                  <a:schemeClr val="tx1">
                    <a:lumMod val="75000"/>
                    <a:lumOff val="25000"/>
                  </a:schemeClr>
                </a:solidFill>
                <a:latin typeface="Trebuchet MS" panose="020B0603020202020204" pitchFamily="34" charset="0"/>
              </a:rPr>
              <a:t>Conclusion</a:t>
            </a:r>
            <a:r>
              <a:rPr lang="en-US" altLang="en-US" baseline="0" dirty="0">
                <a:latin typeface="Trebuchet MS" panose="020B0603020202020204" pitchFamily="34" charset="0"/>
              </a:rPr>
              <a:t>: Since 3.23 &gt; 3.15, there is sufficient evidence to reject H</a:t>
            </a:r>
            <a:r>
              <a:rPr lang="en-US" altLang="en-US" dirty="0">
                <a:latin typeface="Trebuchet MS" panose="020B0603020202020204" pitchFamily="34" charset="0"/>
              </a:rPr>
              <a:t>o</a:t>
            </a:r>
            <a:r>
              <a:rPr lang="en-US" altLang="en-US" baseline="0" dirty="0">
                <a:latin typeface="Trebuchet MS" panose="020B0603020202020204" pitchFamily="34" charset="0"/>
              </a:rPr>
              <a:t> in </a:t>
            </a:r>
            <a:r>
              <a:rPr lang="en-US" altLang="en-US" baseline="0" dirty="0" err="1">
                <a:latin typeface="Trebuchet MS" panose="020B0603020202020204" pitchFamily="34" charset="0"/>
              </a:rPr>
              <a:t>favour</a:t>
            </a:r>
            <a:r>
              <a:rPr lang="en-US" altLang="en-US" baseline="0" dirty="0">
                <a:latin typeface="Trebuchet MS" panose="020B0603020202020204" pitchFamily="34" charset="0"/>
              </a:rPr>
              <a:t> of H</a:t>
            </a:r>
            <a:r>
              <a:rPr lang="en-US" altLang="en-US" dirty="0">
                <a:latin typeface="Trebuchet MS" panose="020B0603020202020204" pitchFamily="34" charset="0"/>
              </a:rPr>
              <a:t>A </a:t>
            </a:r>
            <a:r>
              <a:rPr lang="en-US" altLang="en-US" baseline="0" dirty="0">
                <a:latin typeface="Trebuchet MS" panose="020B0603020202020204" pitchFamily="34" charset="0"/>
              </a:rPr>
              <a:t>and argue that at least one of the mean sales is different than the others.</a:t>
            </a:r>
          </a:p>
        </p:txBody>
      </p:sp>
      <p:sp>
        <p:nvSpPr>
          <p:cNvPr id="769030" name="AutoShape 6"/>
          <p:cNvSpPr>
            <a:spLocks noChangeArrowheads="1"/>
          </p:cNvSpPr>
          <p:nvPr/>
        </p:nvSpPr>
        <p:spPr bwMode="auto">
          <a:xfrm>
            <a:off x="6156176" y="836712"/>
            <a:ext cx="2530624" cy="2520280"/>
          </a:xfrm>
          <a:prstGeom prst="cloudCallout">
            <a:avLst>
              <a:gd name="adj1" fmla="val 1416"/>
              <a:gd name="adj2" fmla="val 79775"/>
            </a:avLst>
          </a:prstGeom>
          <a:solidFill>
            <a:schemeClr val="tx2">
              <a:lumMod val="40000"/>
              <a:lumOff val="60000"/>
            </a:schemeClr>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endParaRPr lang="en-US" altLang="en-US" baseline="0"/>
          </a:p>
        </p:txBody>
      </p:sp>
      <p:graphicFrame>
        <p:nvGraphicFramePr>
          <p:cNvPr id="769031" name="Object 7"/>
          <p:cNvGraphicFramePr>
            <a:graphicFrameLocks noChangeAspect="1"/>
          </p:cNvGraphicFramePr>
          <p:nvPr>
            <p:extLst>
              <p:ext uri="{D42A27DB-BD31-4B8C-83A1-F6EECF244321}">
                <p14:modId xmlns:p14="http://schemas.microsoft.com/office/powerpoint/2010/main" val="471145679"/>
              </p:ext>
            </p:extLst>
          </p:nvPr>
        </p:nvGraphicFramePr>
        <p:xfrm>
          <a:off x="6732240" y="1284040"/>
          <a:ext cx="1440160" cy="1712912"/>
        </p:xfrm>
        <a:graphic>
          <a:graphicData uri="http://schemas.openxmlformats.org/presentationml/2006/ole">
            <mc:AlternateContent xmlns:mc="http://schemas.openxmlformats.org/markup-compatibility/2006">
              <mc:Choice xmlns:v="urn:schemas-microsoft-com:vml" Requires="v">
                <p:oleObj spid="_x0000_s10420" name="Equation" r:id="rId4" imgW="774360" imgH="965160" progId="">
                  <p:embed/>
                </p:oleObj>
              </mc:Choice>
              <mc:Fallback>
                <p:oleObj name="Equation" r:id="rId4" imgW="774360" imgH="965160" progId="">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1284040"/>
                        <a:ext cx="1440160" cy="171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
          <p:cNvSpPr txBox="1">
            <a:spLocks noChangeArrowheads="1"/>
          </p:cNvSpPr>
          <p:nvPr/>
        </p:nvSpPr>
        <p:spPr>
          <a:xfrm>
            <a:off x="539552" y="979512"/>
            <a:ext cx="8064896" cy="649288"/>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altLang="en-US" sz="2400" b="1" baseline="0" dirty="0">
                <a:solidFill>
                  <a:schemeClr val="accent1"/>
                </a:solidFill>
                <a:latin typeface="Trebuchet MS" panose="020B0603020202020204" pitchFamily="34" charset="0"/>
              </a:rPr>
              <a:t>The F-test:</a:t>
            </a:r>
          </a:p>
        </p:txBody>
      </p:sp>
      <p:sp>
        <p:nvSpPr>
          <p:cNvPr id="12" name="Rectangle 5"/>
          <p:cNvSpPr txBox="1">
            <a:spLocks noChangeArrowheads="1"/>
          </p:cNvSpPr>
          <p:nvPr/>
        </p:nvSpPr>
        <p:spPr>
          <a:xfrm>
            <a:off x="457200" y="188640"/>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altLang="en-US" sz="3200" cap="none" baseline="0" dirty="0">
                <a:solidFill>
                  <a:srgbClr val="EA0088"/>
                </a:solidFill>
                <a:latin typeface="Trebuchet MS" charset="0"/>
                <a:ea typeface="ＭＳ Ｐゴシック" charset="0"/>
                <a:cs typeface="ＭＳ Ｐゴシック" charset="0"/>
              </a:rPr>
              <a:t>Example 1 – Solution… </a:t>
            </a:r>
          </a:p>
        </p:txBody>
      </p:sp>
      <p:sp>
        <p:nvSpPr>
          <p:cNvPr id="8" name="Slide Number Placeholder 3"/>
          <p:cNvSpPr txBox="1">
            <a:spLocks/>
          </p:cNvSpPr>
          <p:nvPr/>
        </p:nvSpPr>
        <p:spPr>
          <a:xfrm>
            <a:off x="8388424" y="0"/>
            <a:ext cx="755576" cy="4046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1pPr>
            <a:lvl2pPr marL="742950" indent="-28575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2pPr>
            <a:lvl3pPr marL="11430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3pPr>
            <a:lvl4pPr marL="16002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4pPr>
            <a:lvl5pPr marL="20574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5pPr>
            <a:lvl6pPr marL="25146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6pPr>
            <a:lvl7pPr marL="29718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7pPr>
            <a:lvl8pPr marL="34290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8pPr>
            <a:lvl9pPr marL="38862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31</a:t>
            </a:fld>
            <a:endParaRPr lang="en-AU" altLang="en-US" sz="1400" b="1" baseline="0" dirty="0">
              <a:latin typeface="Trebuchet MS" panose="020B0603020202020204" pitchFamily="34" charset="0"/>
            </a:endParaRPr>
          </a:p>
        </p:txBody>
      </p:sp>
      <p:sp>
        <p:nvSpPr>
          <p:cNvPr id="9"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69030"/>
                                        </p:tgtEl>
                                        <p:attrNameLst>
                                          <p:attrName>style.visibility</p:attrName>
                                        </p:attrNameLst>
                                      </p:cBhvr>
                                      <p:to>
                                        <p:strVal val="visible"/>
                                      </p:to>
                                    </p:set>
                                    <p:animEffect transition="in" filter="wipe(down)">
                                      <p:cBhvr>
                                        <p:cTn id="7" dur="500"/>
                                        <p:tgtEl>
                                          <p:spTgt spid="76903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69031"/>
                                        </p:tgtEl>
                                        <p:attrNameLst>
                                          <p:attrName>style.visibility</p:attrName>
                                        </p:attrNameLst>
                                      </p:cBhvr>
                                      <p:to>
                                        <p:strVal val="visible"/>
                                      </p:to>
                                    </p:set>
                                    <p:animEffect transition="in" filter="wipe(up)">
                                      <p:cBhvr>
                                        <p:cTn id="11" dur="500"/>
                                        <p:tgtEl>
                                          <p:spTgt spid="76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30"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548680"/>
            <a:ext cx="8229600" cy="581386"/>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Example 1 – Solution…</a:t>
            </a:r>
          </a:p>
        </p:txBody>
      </p:sp>
      <p:sp>
        <p:nvSpPr>
          <p:cNvPr id="54275" name="Rectangle 3"/>
          <p:cNvSpPr>
            <a:spLocks noGrp="1" noChangeArrowheads="1"/>
          </p:cNvSpPr>
          <p:nvPr>
            <p:ph idx="1"/>
          </p:nvPr>
        </p:nvSpPr>
        <p:spPr>
          <a:xfrm>
            <a:off x="467544" y="1484784"/>
            <a:ext cx="8001000" cy="4297363"/>
          </a:xfrm>
        </p:spPr>
        <p:txBody>
          <a:bodyPr/>
          <a:lstStyle/>
          <a:p>
            <a:pPr marL="0" indent="0" algn="just" eaLnBrk="1" hangingPunct="1">
              <a:spcAft>
                <a:spcPts val="2400"/>
              </a:spcAft>
              <a:buFontTx/>
              <a:buNone/>
            </a:pPr>
            <a:r>
              <a:rPr lang="en-US" altLang="en-US" sz="2400" dirty="0">
                <a:latin typeface="Trebuchet MS" panose="020B0603020202020204" pitchFamily="34" charset="0"/>
              </a:rPr>
              <a:t>Since the purpose of calculating the F-statistic is to determine whether the value of SST is </a:t>
            </a:r>
            <a:r>
              <a:rPr lang="en-US" altLang="en-US" sz="2400" b="1" i="1" dirty="0">
                <a:solidFill>
                  <a:schemeClr val="accent1"/>
                </a:solidFill>
                <a:latin typeface="Trebuchet MS" panose="020B0603020202020204" pitchFamily="34" charset="0"/>
              </a:rPr>
              <a:t>large enough</a:t>
            </a:r>
            <a:r>
              <a:rPr lang="en-US" altLang="en-US" sz="2400" dirty="0">
                <a:latin typeface="Trebuchet MS" panose="020B0603020202020204" pitchFamily="34" charset="0"/>
              </a:rPr>
              <a:t> to reject the null hypothesis, if SST is large, F will be large.</a:t>
            </a:r>
          </a:p>
          <a:p>
            <a:pPr marL="0" indent="0" algn="just">
              <a:spcAft>
                <a:spcPts val="1200"/>
              </a:spcAft>
              <a:buNone/>
            </a:pPr>
            <a:r>
              <a:rPr lang="en-US" altLang="en-US" sz="2400" dirty="0">
                <a:latin typeface="Trebuchet MS" panose="020B0603020202020204" pitchFamily="34" charset="0"/>
              </a:rPr>
              <a:t>Note: </a:t>
            </a:r>
          </a:p>
          <a:p>
            <a:pPr marL="0" indent="0" algn="just">
              <a:buNone/>
            </a:pPr>
            <a:endParaRPr lang="en-US" altLang="en-US" sz="2400" dirty="0">
              <a:latin typeface="Trebuchet MS" panose="020B0603020202020204" pitchFamily="34" charset="0"/>
            </a:endParaRPr>
          </a:p>
          <a:p>
            <a:pPr marL="0" indent="0" algn="just">
              <a:buNone/>
            </a:pPr>
            <a:r>
              <a:rPr lang="en-US" altLang="en-US" sz="2400" dirty="0">
                <a:latin typeface="Trebuchet MS" panose="020B0603020202020204" pitchFamily="34" charset="0"/>
              </a:rPr>
              <a:t>Alternative method:</a:t>
            </a:r>
          </a:p>
          <a:p>
            <a:pPr marL="0" indent="0" algn="just" eaLnBrk="1" hangingPunct="1">
              <a:buFontTx/>
              <a:buNone/>
            </a:pPr>
            <a:r>
              <a:rPr lang="en-US" altLang="en-US" sz="2400" dirty="0">
                <a:latin typeface="Trebuchet MS" panose="020B0603020202020204" pitchFamily="34" charset="0"/>
              </a:rPr>
              <a:t>	</a:t>
            </a:r>
            <a:r>
              <a:rPr lang="en-US" altLang="en-US" sz="2400" i="1" dirty="0">
                <a:latin typeface="Trebuchet MS" panose="020B0603020202020204" pitchFamily="34" charset="0"/>
              </a:rPr>
              <a:t>p</a:t>
            </a:r>
            <a:r>
              <a:rPr lang="en-US" altLang="en-US" sz="2400" dirty="0">
                <a:latin typeface="Trebuchet MS" panose="020B0603020202020204" pitchFamily="34" charset="0"/>
              </a:rPr>
              <a:t>-value = P(F &gt; </a:t>
            </a:r>
            <a:r>
              <a:rPr lang="en-US" altLang="en-US" sz="2400" dirty="0" err="1">
                <a:latin typeface="Trebuchet MS" panose="020B0603020202020204" pitchFamily="34" charset="0"/>
              </a:rPr>
              <a:t>F</a:t>
            </a:r>
            <a:r>
              <a:rPr lang="en-US" altLang="en-US" sz="2400" baseline="-25000" dirty="0" err="1">
                <a:latin typeface="Trebuchet MS" panose="020B0603020202020204" pitchFamily="34" charset="0"/>
              </a:rPr>
              <a:t>calculated</a:t>
            </a:r>
            <a:r>
              <a:rPr lang="en-US" altLang="en-US" sz="2400" dirty="0">
                <a:latin typeface="Trebuchet MS" panose="020B0603020202020204" pitchFamily="34" charset="0"/>
              </a:rPr>
              <a:t>)</a:t>
            </a:r>
          </a:p>
          <a:p>
            <a:pPr marL="0" indent="0" algn="just" eaLnBrk="1" hangingPunct="1">
              <a:buFontTx/>
              <a:buNone/>
            </a:pPr>
            <a:r>
              <a:rPr lang="en-US" altLang="en-US" sz="2400" dirty="0">
                <a:latin typeface="Trebuchet MS" panose="020B0603020202020204" pitchFamily="34" charset="0"/>
              </a:rPr>
              <a:t>	Decision rule:	Reject H</a:t>
            </a:r>
            <a:r>
              <a:rPr lang="en-US" altLang="en-US" sz="2400" baseline="-25000" dirty="0">
                <a:latin typeface="Trebuchet MS" panose="020B0603020202020204" pitchFamily="34" charset="0"/>
              </a:rPr>
              <a:t>o</a:t>
            </a:r>
            <a:r>
              <a:rPr lang="en-US" altLang="en-US" sz="2400" dirty="0">
                <a:latin typeface="Trebuchet MS" panose="020B0603020202020204" pitchFamily="34" charset="0"/>
              </a:rPr>
              <a:t> if </a:t>
            </a:r>
            <a:r>
              <a:rPr lang="en-US" altLang="en-US" sz="2400" i="1" dirty="0">
                <a:latin typeface="Trebuchet MS" panose="020B0603020202020204" pitchFamily="34" charset="0"/>
              </a:rPr>
              <a:t>p</a:t>
            </a:r>
            <a:r>
              <a:rPr lang="en-US" altLang="en-US" sz="2400" dirty="0">
                <a:latin typeface="Trebuchet MS" panose="020B0603020202020204" pitchFamily="34" charset="0"/>
              </a:rPr>
              <a:t>-value &lt; </a:t>
            </a:r>
            <a:r>
              <a:rPr lang="en-US" altLang="en-US" sz="2400" dirty="0">
                <a:latin typeface="Trebuchet MS" panose="020B0603020202020204" pitchFamily="34" charset="0"/>
                <a:sym typeface="Symbol" charset="2"/>
              </a:rPr>
              <a:t></a:t>
            </a:r>
            <a:endParaRPr lang="en-US" altLang="en-US" sz="2400" dirty="0">
              <a:latin typeface="Trebuchet MS" panose="020B0603020202020204" pitchFamily="34" charset="0"/>
            </a:endParaRPr>
          </a:p>
          <a:p>
            <a:pPr marL="0" indent="0" algn="just" eaLnBrk="1" hangingPunct="1">
              <a:buFontTx/>
              <a:buNone/>
            </a:pPr>
            <a:endParaRPr lang="en-US" altLang="en-US" sz="2400" dirty="0">
              <a:latin typeface="Trebuchet MS" panose="020B0603020202020204" pitchFamily="34" charset="0"/>
            </a:endParaRP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32</a:t>
            </a:fld>
            <a:endParaRPr lang="en-AU" altLang="en-US" sz="1400" b="1" baseline="0" dirty="0">
              <a:latin typeface="Trebuchet MS" panose="020B0603020202020204" pitchFamily="34" charset="0"/>
            </a:endParaRPr>
          </a:p>
        </p:txBody>
      </p:sp>
      <p:sp>
        <p:nvSpPr>
          <p:cNvPr id="7"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graphicFrame>
        <p:nvGraphicFramePr>
          <p:cNvPr id="8" name="Object 7"/>
          <p:cNvGraphicFramePr>
            <a:graphicFrameLocks noChangeAspect="1"/>
          </p:cNvGraphicFramePr>
          <p:nvPr>
            <p:extLst>
              <p:ext uri="{D42A27DB-BD31-4B8C-83A1-F6EECF244321}">
                <p14:modId xmlns:p14="http://schemas.microsoft.com/office/powerpoint/2010/main" val="1064648329"/>
              </p:ext>
            </p:extLst>
          </p:nvPr>
        </p:nvGraphicFramePr>
        <p:xfrm>
          <a:off x="1619672" y="3140968"/>
          <a:ext cx="3862387" cy="985838"/>
        </p:xfrm>
        <a:graphic>
          <a:graphicData uri="http://schemas.openxmlformats.org/presentationml/2006/ole">
            <mc:AlternateContent xmlns:mc="http://schemas.openxmlformats.org/markup-compatibility/2006">
              <mc:Choice xmlns:v="urn:schemas-microsoft-com:vml" Requires="v">
                <p:oleObj spid="_x0000_s33849" name="Equation" r:id="rId5" imgW="1434960" imgH="406080" progId="">
                  <p:embed/>
                </p:oleObj>
              </mc:Choice>
              <mc:Fallback>
                <p:oleObj name="Equation" r:id="rId5" imgW="1434960" imgH="406080" progId="">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3140968"/>
                        <a:ext cx="3862387" cy="985838"/>
                      </a:xfrm>
                      <a:prstGeom prst="rect">
                        <a:avLst/>
                      </a:prstGeom>
                      <a:solidFill>
                        <a:schemeClr val="bg1"/>
                      </a:solidFill>
                    </p:spPr>
                  </p:pic>
                </p:oleObj>
              </mc:Fallback>
            </mc:AlternateContent>
          </a:graphicData>
        </a:graphic>
      </p:graphicFrame>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extLst>
              <p:ext uri="{D42A27DB-BD31-4B8C-83A1-F6EECF244321}">
                <p14:modId xmlns:p14="http://schemas.microsoft.com/office/powerpoint/2010/main" val="2034158717"/>
              </p:ext>
            </p:extLst>
          </p:nvPr>
        </p:nvGraphicFramePr>
        <p:xfrm>
          <a:off x="1041400" y="2708920"/>
          <a:ext cx="7061200" cy="2844800"/>
        </p:xfrm>
        <a:graphic>
          <a:graphicData uri="http://schemas.openxmlformats.org/presentationml/2006/ole">
            <mc:AlternateContent xmlns:mc="http://schemas.openxmlformats.org/markup-compatibility/2006">
              <mc:Choice xmlns:v="urn:schemas-microsoft-com:vml" Requires="v">
                <p:oleObj spid="_x0000_s11429" r:id="rId4" imgW="7059780" imgH="2847079" progId="Excel.Sheet.8">
                  <p:embed/>
                </p:oleObj>
              </mc:Choice>
              <mc:Fallback>
                <p:oleObj r:id="rId4" imgW="7059780" imgH="2847079" progId="Excel.Sheet.8">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00" y="2708920"/>
                        <a:ext cx="7061200"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7" name="Rectangle 10"/>
          <p:cNvSpPr>
            <a:spLocks noGrp="1" noChangeArrowheads="1"/>
          </p:cNvSpPr>
          <p:nvPr>
            <p:ph type="title"/>
          </p:nvPr>
        </p:nvSpPr>
        <p:spPr>
          <a:xfrm>
            <a:off x="457200" y="260648"/>
            <a:ext cx="8229600" cy="884238"/>
          </a:xfrm>
        </p:spPr>
        <p:txBody>
          <a:bodyPr vert="horz" wrap="square" lIns="91440" tIns="45720" rIns="91440" bIns="45720" numCol="1" rtlCol="0" anchor="ctr" anchorCtr="0" compatLnSpc="1">
            <a:prstTxWarp prst="textNoShape">
              <a:avLst/>
            </a:prstTxWarp>
            <a:noAutofit/>
          </a:bodyPr>
          <a:lstStyle/>
          <a:p>
            <a:pPr algn="l"/>
            <a:r>
              <a:rPr lang="en-US" altLang="en-US" sz="3200" cap="none" dirty="0">
                <a:solidFill>
                  <a:srgbClr val="EA0088"/>
                </a:solidFill>
                <a:latin typeface="Trebuchet MS" charset="0"/>
                <a:ea typeface="ＭＳ Ｐゴシック" charset="0"/>
                <a:cs typeface="ＭＳ Ｐゴシック" charset="0"/>
              </a:rPr>
              <a:t>Example 1 – Solution… </a:t>
            </a:r>
          </a:p>
        </p:txBody>
      </p:sp>
      <p:sp>
        <p:nvSpPr>
          <p:cNvPr id="11268" name="Rectangle 3"/>
          <p:cNvSpPr>
            <a:spLocks noGrp="1" noChangeArrowheads="1"/>
          </p:cNvSpPr>
          <p:nvPr>
            <p:ph idx="1"/>
          </p:nvPr>
        </p:nvSpPr>
        <p:spPr>
          <a:xfrm>
            <a:off x="609600" y="1196752"/>
            <a:ext cx="8001000" cy="4725963"/>
          </a:xfrm>
        </p:spPr>
        <p:txBody>
          <a:bodyPr/>
          <a:lstStyle/>
          <a:p>
            <a:pPr eaLnBrk="1" hangingPunct="1">
              <a:buFontTx/>
              <a:buNone/>
            </a:pPr>
            <a:r>
              <a:rPr lang="en-US" altLang="en-US" sz="2400" b="1" dirty="0">
                <a:solidFill>
                  <a:schemeClr val="accent1"/>
                </a:solidFill>
                <a:latin typeface="Trebuchet MS" panose="020B0603020202020204" pitchFamily="34" charset="0"/>
              </a:rPr>
              <a:t>The F-test p-value </a:t>
            </a:r>
          </a:p>
          <a:p>
            <a:pPr eaLnBrk="1" hangingPunct="1">
              <a:buFontTx/>
              <a:buNone/>
            </a:pPr>
            <a:r>
              <a:rPr lang="en-US" altLang="en-US" sz="2400" dirty="0">
                <a:latin typeface="Trebuchet MS" panose="020B0603020202020204" pitchFamily="34" charset="0"/>
              </a:rPr>
              <a:t>Use Excel to find the p-value</a:t>
            </a:r>
          </a:p>
          <a:p>
            <a:pPr lvl="1">
              <a:buFont typeface="Arial" panose="020B0604020202020204" pitchFamily="34" charset="0"/>
              <a:buChar char="•"/>
            </a:pPr>
            <a:r>
              <a:rPr lang="en-US" altLang="en-US" sz="2400" i="1" dirty="0" err="1">
                <a:solidFill>
                  <a:schemeClr val="tx1">
                    <a:lumMod val="75000"/>
                    <a:lumOff val="25000"/>
                  </a:schemeClr>
                </a:solidFill>
                <a:latin typeface="Trebuchet MS" panose="020B0603020202020204" pitchFamily="34" charset="0"/>
              </a:rPr>
              <a:t>f</a:t>
            </a:r>
            <a:r>
              <a:rPr lang="en-US" altLang="en-US" sz="2400" i="1" baseline="-25000" dirty="0" err="1">
                <a:solidFill>
                  <a:schemeClr val="tx1">
                    <a:lumMod val="75000"/>
                    <a:lumOff val="25000"/>
                  </a:schemeClr>
                </a:solidFill>
                <a:latin typeface="Trebuchet MS" panose="020B0603020202020204" pitchFamily="34" charset="0"/>
              </a:rPr>
              <a:t>x</a:t>
            </a:r>
            <a:r>
              <a:rPr lang="en-US" altLang="en-US" sz="2400" i="1" baseline="-25000" dirty="0">
                <a:solidFill>
                  <a:schemeClr val="tx1">
                    <a:lumMod val="75000"/>
                    <a:lumOff val="25000"/>
                  </a:schemeClr>
                </a:solidFill>
                <a:latin typeface="Trebuchet MS" panose="020B0603020202020204" pitchFamily="34" charset="0"/>
              </a:rPr>
              <a:t>           </a:t>
            </a:r>
            <a:r>
              <a:rPr lang="en-US" altLang="en-US" sz="2400" i="1" dirty="0">
                <a:solidFill>
                  <a:schemeClr val="tx1">
                    <a:lumMod val="75000"/>
                    <a:lumOff val="25000"/>
                  </a:schemeClr>
                </a:solidFill>
                <a:latin typeface="Trebuchet MS" panose="020B0603020202020204" pitchFamily="34" charset="0"/>
              </a:rPr>
              <a:t>Statistical        FDIST(3.23, 2, 57) = 0.0467</a:t>
            </a:r>
          </a:p>
        </p:txBody>
      </p:sp>
      <p:sp>
        <p:nvSpPr>
          <p:cNvPr id="11"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33</a:t>
            </a:fld>
            <a:endParaRPr lang="en-AU" altLang="en-US" sz="1400" b="1" baseline="0" dirty="0">
              <a:latin typeface="Trebuchet MS" panose="020B0603020202020204" pitchFamily="34" charset="0"/>
            </a:endParaRPr>
          </a:p>
        </p:txBody>
      </p:sp>
      <p:sp>
        <p:nvSpPr>
          <p:cNvPr id="11269" name="Line 5"/>
          <p:cNvSpPr>
            <a:spLocks noChangeShapeType="1"/>
          </p:cNvSpPr>
          <p:nvPr/>
        </p:nvSpPr>
        <p:spPr bwMode="auto">
          <a:xfrm flipV="1">
            <a:off x="6588224" y="4725144"/>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11270" name="Line 6"/>
          <p:cNvSpPr>
            <a:spLocks noChangeShapeType="1"/>
          </p:cNvSpPr>
          <p:nvPr/>
        </p:nvSpPr>
        <p:spPr bwMode="auto">
          <a:xfrm flipH="1">
            <a:off x="6660232" y="4451548"/>
            <a:ext cx="576062" cy="417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AU"/>
          </a:p>
        </p:txBody>
      </p:sp>
      <p:sp>
        <p:nvSpPr>
          <p:cNvPr id="11271" name="Text Box 7"/>
          <p:cNvSpPr txBox="1">
            <a:spLocks noChangeArrowheads="1"/>
          </p:cNvSpPr>
          <p:nvPr/>
        </p:nvSpPr>
        <p:spPr bwMode="auto">
          <a:xfrm>
            <a:off x="4724400" y="3986857"/>
            <a:ext cx="302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dirty="0">
                <a:latin typeface="Arial Narrow" charset="0"/>
              </a:rPr>
              <a:t>p-value = P(F &gt; 3.23) = 0.0467</a:t>
            </a:r>
          </a:p>
        </p:txBody>
      </p:sp>
      <p:sp>
        <p:nvSpPr>
          <p:cNvPr id="11272" name="AutoShape 8"/>
          <p:cNvSpPr>
            <a:spLocks noChangeArrowheads="1"/>
          </p:cNvSpPr>
          <p:nvPr/>
        </p:nvSpPr>
        <p:spPr bwMode="auto">
          <a:xfrm>
            <a:off x="1763688" y="2204864"/>
            <a:ext cx="533400" cy="304800"/>
          </a:xfrm>
          <a:prstGeom prst="rightArrow">
            <a:avLst>
              <a:gd name="adj1" fmla="val 50000"/>
              <a:gd name="adj2" fmla="val 43750"/>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1273" name="AutoShape 9"/>
          <p:cNvSpPr>
            <a:spLocks noChangeArrowheads="1"/>
          </p:cNvSpPr>
          <p:nvPr/>
        </p:nvSpPr>
        <p:spPr bwMode="auto">
          <a:xfrm>
            <a:off x="3851920" y="2204864"/>
            <a:ext cx="533400" cy="304800"/>
          </a:xfrm>
          <a:prstGeom prst="rightArrow">
            <a:avLst>
              <a:gd name="adj1" fmla="val 50000"/>
              <a:gd name="adj2" fmla="val 43750"/>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2" name="Text Box 7"/>
          <p:cNvSpPr txBox="1">
            <a:spLocks noChangeArrowheads="1"/>
          </p:cNvSpPr>
          <p:nvPr/>
        </p:nvSpPr>
        <p:spPr bwMode="auto">
          <a:xfrm>
            <a:off x="6372200" y="4894708"/>
            <a:ext cx="4716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1400" baseline="0" dirty="0">
                <a:latin typeface="Arial Narrow" charset="0"/>
              </a:rPr>
              <a:t>3.23</a:t>
            </a:r>
          </a:p>
        </p:txBody>
      </p:sp>
      <p:sp>
        <p:nvSpPr>
          <p:cNvPr id="13" name="AutoShape 4"/>
          <p:cNvSpPr>
            <a:spLocks noChangeArrowheads="1"/>
          </p:cNvSpPr>
          <p:nvPr/>
        </p:nvSpPr>
        <p:spPr bwMode="auto">
          <a:xfrm>
            <a:off x="6588224" y="527720"/>
            <a:ext cx="2304256"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2656"/>
            <a:ext cx="8229600" cy="884238"/>
          </a:xfrm>
        </p:spPr>
        <p:txBody>
          <a:bodyPr/>
          <a:lstStyle/>
          <a:p>
            <a:pPr algn="l"/>
            <a:r>
              <a:rPr lang="en-AU" altLang="en-US" sz="3200" cap="none" dirty="0">
                <a:solidFill>
                  <a:srgbClr val="EA0088"/>
                </a:solidFill>
                <a:latin typeface="Trebuchet MS" charset="0"/>
                <a:ea typeface="ＭＳ Ｐゴシック" charset="0"/>
                <a:cs typeface="ＭＳ Ｐゴシック" charset="0"/>
              </a:rPr>
              <a:t>Example 1 – Solution… </a:t>
            </a:r>
          </a:p>
        </p:txBody>
      </p:sp>
      <p:sp>
        <p:nvSpPr>
          <p:cNvPr id="8"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34</a:t>
            </a:fld>
            <a:endParaRPr lang="en-AU" altLang="en-US" sz="1400" b="1" baseline="0" dirty="0">
              <a:latin typeface="Trebuchet MS" panose="020B0603020202020204" pitchFamily="34" charset="0"/>
            </a:endParaRPr>
          </a:p>
        </p:txBody>
      </p:sp>
      <p:sp>
        <p:nvSpPr>
          <p:cNvPr id="55300"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
        <p:nvSpPr>
          <p:cNvPr id="9" name="Rectangle 10"/>
          <p:cNvSpPr txBox="1">
            <a:spLocks noChangeArrowheads="1"/>
          </p:cNvSpPr>
          <p:nvPr/>
        </p:nvSpPr>
        <p:spPr>
          <a:xfrm>
            <a:off x="457200" y="960586"/>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endParaRPr lang="en-AU" altLang="en-US" sz="3200" cap="none" baseline="0" dirty="0">
              <a:solidFill>
                <a:srgbClr val="EA0088"/>
              </a:solidFill>
              <a:latin typeface="Trebuchet MS" charset="0"/>
              <a:ea typeface="ＭＳ Ｐゴシック" charset="0"/>
              <a:cs typeface="ＭＳ Ｐゴシック" charset="0"/>
            </a:endParaRPr>
          </a:p>
        </p:txBody>
      </p:sp>
      <p:sp>
        <p:nvSpPr>
          <p:cNvPr id="10" name="Rectangle 3"/>
          <p:cNvSpPr txBox="1">
            <a:spLocks noChangeArrowheads="1"/>
          </p:cNvSpPr>
          <p:nvPr/>
        </p:nvSpPr>
        <p:spPr bwMode="auto">
          <a:xfrm>
            <a:off x="539552" y="1412777"/>
            <a:ext cx="8001000" cy="61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1200"/>
              </a:spcAft>
              <a:buFontTx/>
              <a:buNone/>
            </a:pPr>
            <a:r>
              <a:rPr lang="en-US" altLang="en-US" sz="2400" b="1" baseline="0" dirty="0">
                <a:solidFill>
                  <a:schemeClr val="accent1"/>
                </a:solidFill>
                <a:latin typeface="Trebuchet MS" panose="020B0603020202020204" pitchFamily="34" charset="0"/>
              </a:rPr>
              <a:t>Using Excel (Data Analysis)</a:t>
            </a: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2040708"/>
            <a:ext cx="8003232" cy="3067780"/>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2656"/>
            <a:ext cx="8229600" cy="884238"/>
          </a:xfrm>
        </p:spPr>
        <p:txBody>
          <a:bodyPr/>
          <a:lstStyle/>
          <a:p>
            <a:pPr algn="l"/>
            <a:r>
              <a:rPr lang="en-AU" altLang="en-US" sz="3200" cap="none" dirty="0">
                <a:solidFill>
                  <a:srgbClr val="EA0088"/>
                </a:solidFill>
                <a:latin typeface="Trebuchet MS" charset="0"/>
                <a:ea typeface="ＭＳ Ｐゴシック" charset="0"/>
                <a:cs typeface="ＭＳ Ｐゴシック" charset="0"/>
              </a:rPr>
              <a:t>Example 1 – Solution… </a:t>
            </a:r>
          </a:p>
        </p:txBody>
      </p:sp>
      <p:sp>
        <p:nvSpPr>
          <p:cNvPr id="8"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35</a:t>
            </a:fld>
            <a:endParaRPr lang="en-AU" altLang="en-US" sz="1400" b="1" baseline="0" dirty="0">
              <a:latin typeface="Trebuchet MS" panose="020B0603020202020204" pitchFamily="34" charset="0"/>
            </a:endParaRPr>
          </a:p>
        </p:txBody>
      </p:sp>
      <p:sp>
        <p:nvSpPr>
          <p:cNvPr id="55300" name="AutoShape 4"/>
          <p:cNvSpPr>
            <a:spLocks noChangeArrowheads="1"/>
          </p:cNvSpPr>
          <p:nvPr/>
        </p:nvSpPr>
        <p:spPr bwMode="auto">
          <a:xfrm>
            <a:off x="6225480" y="52772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Tahoma" charset="0"/>
              </a:rPr>
              <a:t>COMPUTE</a:t>
            </a:r>
          </a:p>
        </p:txBody>
      </p:sp>
      <p:sp>
        <p:nvSpPr>
          <p:cNvPr id="9" name="Rectangle 10"/>
          <p:cNvSpPr txBox="1">
            <a:spLocks noChangeArrowheads="1"/>
          </p:cNvSpPr>
          <p:nvPr/>
        </p:nvSpPr>
        <p:spPr>
          <a:xfrm>
            <a:off x="457200" y="960586"/>
            <a:ext cx="8229600" cy="884238"/>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endParaRPr lang="en-AU" altLang="en-US" sz="3200" cap="none" baseline="0" dirty="0">
              <a:solidFill>
                <a:srgbClr val="EA0088"/>
              </a:solidFill>
              <a:latin typeface="Trebuchet MS" charset="0"/>
              <a:ea typeface="ＭＳ Ｐゴシック" charset="0"/>
              <a:cs typeface="ＭＳ Ｐゴシック" charset="0"/>
            </a:endParaRPr>
          </a:p>
        </p:txBody>
      </p:sp>
      <p:sp>
        <p:nvSpPr>
          <p:cNvPr id="10" name="Rectangle 3"/>
          <p:cNvSpPr txBox="1">
            <a:spLocks noChangeArrowheads="1"/>
          </p:cNvSpPr>
          <p:nvPr/>
        </p:nvSpPr>
        <p:spPr bwMode="auto">
          <a:xfrm>
            <a:off x="539552" y="1268760"/>
            <a:ext cx="80010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1200"/>
              </a:spcAft>
              <a:buFontTx/>
              <a:buNone/>
            </a:pPr>
            <a:r>
              <a:rPr lang="en-US" altLang="en-US" sz="2400" b="1" baseline="0" dirty="0">
                <a:solidFill>
                  <a:schemeClr val="accent1"/>
                </a:solidFill>
                <a:latin typeface="Trebuchet MS" panose="020B0603020202020204" pitchFamily="34" charset="0"/>
              </a:rPr>
              <a:t>Using Excel (Data Analysis)… </a:t>
            </a:r>
          </a:p>
          <a:p>
            <a:pPr marL="0" indent="0">
              <a:spcAft>
                <a:spcPts val="1200"/>
              </a:spcAft>
              <a:buFontTx/>
              <a:buNone/>
            </a:pPr>
            <a:r>
              <a:rPr lang="en-AU" sz="2400" baseline="0" dirty="0">
                <a:latin typeface="Trebuchet MS" panose="020B0603020202020204" pitchFamily="34" charset="0"/>
                <a:cs typeface="Arial" panose="020B0604020202020204" pitchFamily="34" charset="0"/>
              </a:rPr>
              <a:t>In the </a:t>
            </a:r>
            <a:r>
              <a:rPr lang="en-AU" sz="2400" b="1" baseline="0" dirty="0">
                <a:latin typeface="Trebuchet MS" panose="020B0603020202020204" pitchFamily="34" charset="0"/>
                <a:cs typeface="Arial" panose="020B0604020202020204" pitchFamily="34" charset="0"/>
              </a:rPr>
              <a:t>Data Analysis </a:t>
            </a:r>
            <a:r>
              <a:rPr lang="en-AU" sz="2400" baseline="0" dirty="0">
                <a:latin typeface="Trebuchet MS" panose="020B0603020202020204" pitchFamily="34" charset="0"/>
                <a:cs typeface="Arial" panose="020B0604020202020204" pitchFamily="34" charset="0"/>
              </a:rPr>
              <a:t>dialogue box (shown below), enter the input and the output is presented in the next slide.</a:t>
            </a:r>
          </a:p>
          <a:p>
            <a:pPr>
              <a:spcAft>
                <a:spcPts val="1200"/>
              </a:spcAft>
              <a:buFontTx/>
              <a:buNone/>
            </a:pPr>
            <a:endParaRPr lang="en-US" altLang="en-US" sz="2400" b="1" baseline="0" dirty="0">
              <a:solidFill>
                <a:schemeClr val="accent1"/>
              </a:solidFill>
              <a:latin typeface="Trebuchet MS" panose="020B0603020202020204"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4" name="Object 3"/>
          <p:cNvGraphicFramePr>
            <a:graphicFrameLocks noChangeAspect="1"/>
          </p:cNvGraphicFramePr>
          <p:nvPr>
            <p:extLst>
              <p:ext uri="{D42A27DB-BD31-4B8C-83A1-F6EECF244321}">
                <p14:modId xmlns:p14="http://schemas.microsoft.com/office/powerpoint/2010/main" val="504026773"/>
              </p:ext>
            </p:extLst>
          </p:nvPr>
        </p:nvGraphicFramePr>
        <p:xfrm>
          <a:off x="548882" y="2852936"/>
          <a:ext cx="4288532" cy="3033352"/>
        </p:xfrm>
        <a:graphic>
          <a:graphicData uri="http://schemas.openxmlformats.org/presentationml/2006/ole">
            <mc:AlternateContent xmlns:mc="http://schemas.openxmlformats.org/markup-compatibility/2006">
              <mc:Choice xmlns:v="urn:schemas-microsoft-com:vml" Requires="v">
                <p:oleObj spid="_x0000_s36913" name="Bitmap Image" r:id="rId5" imgW="3905795" imgH="2762636" progId="PBrush">
                  <p:embed/>
                </p:oleObj>
              </mc:Choice>
              <mc:Fallback>
                <p:oleObj name="Bitmap Image" r:id="rId5" imgW="3905795" imgH="2762636" progId="PBrush">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882" y="2852936"/>
                        <a:ext cx="4288532" cy="3033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3501434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55576" y="1556792"/>
            <a:ext cx="7488832" cy="4191346"/>
            <a:chOff x="533400" y="1327694"/>
            <a:chExt cx="8077200" cy="5197650"/>
          </a:xfrm>
        </p:grpSpPr>
        <p:sp>
          <p:nvSpPr>
            <p:cNvPr id="12292" name="AutoShape 3"/>
            <p:cNvSpPr>
              <a:spLocks noChangeArrowheads="1"/>
            </p:cNvSpPr>
            <p:nvPr/>
          </p:nvSpPr>
          <p:spPr bwMode="auto">
            <a:xfrm>
              <a:off x="762000" y="5382344"/>
              <a:ext cx="3657600" cy="1143000"/>
            </a:xfrm>
            <a:prstGeom prst="upArrowCallout">
              <a:avLst>
                <a:gd name="adj1" fmla="val 54993"/>
                <a:gd name="adj2" fmla="val 60415"/>
                <a:gd name="adj3" fmla="val 20278"/>
                <a:gd name="adj4" fmla="val 66667"/>
              </a:avLst>
            </a:prstGeom>
            <a:solidFill>
              <a:srgbClr val="CCFFFF"/>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2293" name="Text Box 4"/>
            <p:cNvSpPr txBox="1">
              <a:spLocks noChangeArrowheads="1"/>
            </p:cNvSpPr>
            <p:nvPr/>
          </p:nvSpPr>
          <p:spPr bwMode="auto">
            <a:xfrm>
              <a:off x="1066800" y="5910981"/>
              <a:ext cx="279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baseline="0">
                  <a:latin typeface="Arial Narrow" charset="0"/>
                </a:rPr>
                <a:t>SS(Total) = SST + SSE</a:t>
              </a:r>
            </a:p>
          </p:txBody>
        </p:sp>
        <p:graphicFrame>
          <p:nvGraphicFramePr>
            <p:cNvPr id="12290" name="Object 5"/>
            <p:cNvGraphicFramePr>
              <a:graphicFrameLocks noChangeAspect="1"/>
            </p:cNvGraphicFramePr>
            <p:nvPr>
              <p:extLst>
                <p:ext uri="{D42A27DB-BD31-4B8C-83A1-F6EECF244321}">
                  <p14:modId xmlns:p14="http://schemas.microsoft.com/office/powerpoint/2010/main" val="4212634388"/>
                </p:ext>
              </p:extLst>
            </p:nvPr>
          </p:nvGraphicFramePr>
          <p:xfrm>
            <a:off x="533400" y="1327694"/>
            <a:ext cx="8077200" cy="3814763"/>
          </p:xfrm>
          <a:graphic>
            <a:graphicData uri="http://schemas.openxmlformats.org/presentationml/2006/ole">
              <mc:AlternateContent xmlns:mc="http://schemas.openxmlformats.org/markup-compatibility/2006">
                <mc:Choice xmlns:v="urn:schemas-microsoft-com:vml" Requires="v">
                  <p:oleObj spid="_x0000_s12446" name="Worksheet" r:id="rId4" imgW="5135880" imgH="2426208" progId="Excel.Sheet.8">
                    <p:embed/>
                  </p:oleObj>
                </mc:Choice>
                <mc:Fallback>
                  <p:oleObj name="Worksheet" r:id="rId4" imgW="5135880" imgH="2426208" progId="Excel.Sheet.8">
                    <p:embed/>
                    <p:pic>
                      <p:nvPicPr>
                        <p:cNvPr id="0" name="Picture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327694"/>
                          <a:ext cx="8077200" cy="3814763"/>
                        </a:xfrm>
                        <a:prstGeom prst="rect">
                          <a:avLst/>
                        </a:prstGeom>
                        <a:solidFill>
                          <a:srgbClr val="CCFFCC"/>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Arrow Connector 2"/>
            <p:cNvCxnSpPr/>
            <p:nvPr/>
          </p:nvCxnSpPr>
          <p:spPr>
            <a:xfrm flipH="1" flipV="1">
              <a:off x="3563888" y="5172075"/>
              <a:ext cx="1656184" cy="781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5220072" y="5748138"/>
              <a:ext cx="1512168" cy="461665"/>
            </a:xfrm>
            <a:prstGeom prst="rect">
              <a:avLst/>
            </a:prstGeom>
            <a:noFill/>
          </p:spPr>
          <p:txBody>
            <a:bodyPr wrap="square" rtlCol="0">
              <a:spAutoFit/>
            </a:bodyPr>
            <a:lstStyle/>
            <a:p>
              <a:r>
                <a:rPr lang="en-AU" baseline="0" dirty="0">
                  <a:latin typeface="Trebuchet MS" panose="020B0603020202020204" pitchFamily="34" charset="0"/>
                </a:rPr>
                <a:t>SS(Total)</a:t>
              </a:r>
            </a:p>
          </p:txBody>
        </p:sp>
        <p:cxnSp>
          <p:nvCxnSpPr>
            <p:cNvPr id="11" name="Straight Arrow Connector 10"/>
            <p:cNvCxnSpPr>
              <a:stCxn id="12" idx="1"/>
            </p:cNvCxnSpPr>
            <p:nvPr/>
          </p:nvCxnSpPr>
          <p:spPr>
            <a:xfrm flipH="1" flipV="1">
              <a:off x="3563888" y="4596011"/>
              <a:ext cx="2016224" cy="9933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580112" y="5358481"/>
              <a:ext cx="1512168" cy="461665"/>
            </a:xfrm>
            <a:prstGeom prst="rect">
              <a:avLst/>
            </a:prstGeom>
            <a:noFill/>
          </p:spPr>
          <p:txBody>
            <a:bodyPr wrap="square" rtlCol="0">
              <a:spAutoFit/>
            </a:bodyPr>
            <a:lstStyle/>
            <a:p>
              <a:r>
                <a:rPr lang="en-AU" baseline="0" dirty="0">
                  <a:latin typeface="Trebuchet MS" panose="020B0603020202020204" pitchFamily="34" charset="0"/>
                </a:rPr>
                <a:t>SSE</a:t>
              </a:r>
            </a:p>
          </p:txBody>
        </p:sp>
        <p:cxnSp>
          <p:nvCxnSpPr>
            <p:cNvPr id="13" name="Straight Arrow Connector 12"/>
            <p:cNvCxnSpPr>
              <a:stCxn id="14" idx="1"/>
            </p:cNvCxnSpPr>
            <p:nvPr/>
          </p:nvCxnSpPr>
          <p:spPr>
            <a:xfrm flipH="1" flipV="1">
              <a:off x="3563888" y="4307979"/>
              <a:ext cx="2880320" cy="10653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444208" y="5142457"/>
              <a:ext cx="1512168" cy="461665"/>
            </a:xfrm>
            <a:prstGeom prst="rect">
              <a:avLst/>
            </a:prstGeom>
            <a:noFill/>
          </p:spPr>
          <p:txBody>
            <a:bodyPr wrap="square" rtlCol="0">
              <a:spAutoFit/>
            </a:bodyPr>
            <a:lstStyle/>
            <a:p>
              <a:r>
                <a:rPr lang="en-AU" baseline="0" dirty="0">
                  <a:latin typeface="Trebuchet MS" panose="020B0603020202020204" pitchFamily="34" charset="0"/>
                </a:rPr>
                <a:t>SST</a:t>
              </a:r>
            </a:p>
          </p:txBody>
        </p:sp>
      </p:grpSp>
      <p:sp>
        <p:nvSpPr>
          <p:cNvPr id="15" name="Slide Number Placeholder 3"/>
          <p:cNvSpPr txBox="1">
            <a:spLocks/>
          </p:cNvSpPr>
          <p:nvPr/>
        </p:nvSpPr>
        <p:spPr>
          <a:xfrm>
            <a:off x="8388424" y="0"/>
            <a:ext cx="755576" cy="4046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1pPr>
            <a:lvl2pPr marL="742950" indent="-28575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2pPr>
            <a:lvl3pPr marL="11430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3pPr>
            <a:lvl4pPr marL="16002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4pPr>
            <a:lvl5pPr marL="20574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5pPr>
            <a:lvl6pPr marL="25146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6pPr>
            <a:lvl7pPr marL="29718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7pPr>
            <a:lvl8pPr marL="34290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8pPr>
            <a:lvl9pPr marL="38862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36</a:t>
            </a:fld>
            <a:endParaRPr lang="en-AU" altLang="en-US" sz="1400" b="1" baseline="0" dirty="0">
              <a:latin typeface="Trebuchet MS" panose="020B0603020202020204" pitchFamily="34" charset="0"/>
            </a:endParaRPr>
          </a:p>
        </p:txBody>
      </p:sp>
      <p:sp>
        <p:nvSpPr>
          <p:cNvPr id="16" name="Rectangle 3"/>
          <p:cNvSpPr txBox="1">
            <a:spLocks noChangeArrowheads="1"/>
          </p:cNvSpPr>
          <p:nvPr/>
        </p:nvSpPr>
        <p:spPr bwMode="auto">
          <a:xfrm>
            <a:off x="415304" y="80814"/>
            <a:ext cx="7685088" cy="647700"/>
          </a:xfrm>
          <a:prstGeom prst="rect">
            <a:avLst/>
          </a:prstGeom>
          <a:extLst/>
        </p:spPr>
        <p:txBody>
          <a:bodyPr vert="horz" lIns="91440" tIns="45720" rIns="91440" bIns="45720" rtlCol="0" anchor="ctr">
            <a:noAutofit/>
          </a:bodyPr>
          <a:lstStyle>
            <a:lvl1pPr defTabSz="457200" eaLnBrk="1" fontAlgn="auto" hangingPunct="1">
              <a:spcAft>
                <a:spcPts val="0"/>
              </a:spcAft>
              <a:defRPr lang="en-US" sz="3200" cap="none" dirty="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baseline="0" dirty="0"/>
              <a:t>Example 1 – Solution… </a:t>
            </a:r>
          </a:p>
        </p:txBody>
      </p:sp>
      <p:sp>
        <p:nvSpPr>
          <p:cNvPr id="17" name="Rectangle 3"/>
          <p:cNvSpPr txBox="1">
            <a:spLocks noChangeArrowheads="1"/>
          </p:cNvSpPr>
          <p:nvPr/>
        </p:nvSpPr>
        <p:spPr bwMode="auto">
          <a:xfrm>
            <a:off x="539552" y="877296"/>
            <a:ext cx="8001000" cy="46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1200"/>
              </a:spcAft>
              <a:buFontTx/>
              <a:buNone/>
            </a:pPr>
            <a:r>
              <a:rPr lang="en-US" altLang="en-US" sz="2400" b="1" baseline="0" dirty="0">
                <a:solidFill>
                  <a:schemeClr val="accent1"/>
                </a:solidFill>
                <a:latin typeface="Trebuchet MS" panose="020B0603020202020204" pitchFamily="34" charset="0"/>
              </a:rPr>
              <a:t>Single Factor ANOVA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467544" y="1340768"/>
            <a:ext cx="8135937" cy="3313113"/>
          </a:xfrm>
        </p:spPr>
        <p:txBody>
          <a:bodyPr/>
          <a:lstStyle/>
          <a:p>
            <a:pPr marL="0" indent="0" algn="just" eaLnBrk="1" hangingPunct="1">
              <a:buFontTx/>
              <a:buNone/>
            </a:pPr>
            <a:r>
              <a:rPr lang="en-US" altLang="en-US" sz="2400" dirty="0">
                <a:latin typeface="Trebuchet MS" panose="020B0603020202020204" pitchFamily="34" charset="0"/>
              </a:rPr>
              <a:t>Since the p-value = 0.0468 &lt; 0.05 = </a:t>
            </a:r>
            <a:r>
              <a:rPr lang="en-US" altLang="en-US" sz="2400" dirty="0">
                <a:latin typeface="Trebuchet MS" panose="020B0603020202020204" pitchFamily="34" charset="0"/>
                <a:sym typeface="Symbol" charset="2"/>
              </a:rPr>
              <a:t></a:t>
            </a:r>
            <a:r>
              <a:rPr lang="en-US" altLang="en-US" sz="2400" dirty="0">
                <a:latin typeface="Trebuchet MS" panose="020B0603020202020204" pitchFamily="34" charset="0"/>
              </a:rPr>
              <a:t>, which is small, we reject the null hypothesis (H</a:t>
            </a:r>
            <a:r>
              <a:rPr lang="en-US" altLang="en-US" sz="2400" baseline="-25000" dirty="0">
                <a:latin typeface="Trebuchet MS" panose="020B0603020202020204" pitchFamily="34" charset="0"/>
              </a:rPr>
              <a:t>0</a:t>
            </a:r>
            <a:r>
              <a:rPr lang="en-US" altLang="en-US" sz="2400" dirty="0">
                <a:latin typeface="Trebuchet MS" panose="020B0603020202020204" pitchFamily="34" charset="0"/>
              </a:rPr>
              <a:t>:µ</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 µ</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 = µ</a:t>
            </a:r>
            <a:r>
              <a:rPr lang="en-US" altLang="en-US" sz="2400" baseline="-25000" dirty="0">
                <a:latin typeface="Trebuchet MS" panose="020B0603020202020204" pitchFamily="34" charset="0"/>
              </a:rPr>
              <a:t>3</a:t>
            </a:r>
            <a:r>
              <a:rPr lang="en-US" altLang="en-US" sz="2400" dirty="0">
                <a:latin typeface="Trebuchet MS" panose="020B0603020202020204" pitchFamily="34" charset="0"/>
              </a:rPr>
              <a:t> = µ</a:t>
            </a:r>
            <a:r>
              <a:rPr lang="en-US" altLang="en-US" sz="2400" baseline="-25000" dirty="0">
                <a:latin typeface="Trebuchet MS" panose="020B0603020202020204" pitchFamily="34" charset="0"/>
              </a:rPr>
              <a:t>4</a:t>
            </a:r>
            <a:r>
              <a:rPr lang="en-US" altLang="en-US" sz="2400" dirty="0">
                <a:latin typeface="Trebuchet MS" panose="020B0603020202020204" pitchFamily="34" charset="0"/>
              </a:rPr>
              <a:t>)</a:t>
            </a:r>
            <a:r>
              <a:rPr lang="en-US" altLang="en-US" sz="2400" i="1" dirty="0">
                <a:latin typeface="Trebuchet MS" panose="020B0603020202020204" pitchFamily="34" charset="0"/>
              </a:rPr>
              <a:t> </a:t>
            </a:r>
            <a:r>
              <a:rPr lang="en-US" altLang="en-US" sz="2400" b="1" i="1" dirty="0">
                <a:solidFill>
                  <a:schemeClr val="accent1"/>
                </a:solidFill>
                <a:latin typeface="Trebuchet MS" panose="020B0603020202020204" pitchFamily="34" charset="0"/>
              </a:rPr>
              <a:t>in </a:t>
            </a:r>
            <a:r>
              <a:rPr lang="en-US" altLang="en-US" sz="2400" b="1" i="1" dirty="0" err="1">
                <a:solidFill>
                  <a:schemeClr val="accent1"/>
                </a:solidFill>
                <a:latin typeface="Trebuchet MS" panose="020B0603020202020204" pitchFamily="34" charset="0"/>
              </a:rPr>
              <a:t>favour</a:t>
            </a:r>
            <a:r>
              <a:rPr lang="en-US" altLang="en-US" sz="2400" b="1" i="1" dirty="0">
                <a:solidFill>
                  <a:schemeClr val="accent1"/>
                </a:solidFill>
                <a:latin typeface="Trebuchet MS" panose="020B0603020202020204" pitchFamily="34" charset="0"/>
              </a:rPr>
              <a:t> of the alternative hypothesis</a:t>
            </a:r>
            <a:r>
              <a:rPr lang="en-US" altLang="en-US" sz="2400" i="1" dirty="0">
                <a:latin typeface="Trebuchet MS" panose="020B0603020202020204" pitchFamily="34" charset="0"/>
              </a:rPr>
              <a:t> (</a:t>
            </a:r>
            <a:r>
              <a:rPr lang="en-US" altLang="en-US" sz="2400" dirty="0">
                <a:latin typeface="Trebuchet MS" panose="020B0603020202020204" pitchFamily="34" charset="0"/>
              </a:rPr>
              <a:t>H</a:t>
            </a:r>
            <a:r>
              <a:rPr lang="en-US" altLang="en-US" sz="2400" baseline="-25000" dirty="0">
                <a:latin typeface="Trebuchet MS" panose="020B0603020202020204" pitchFamily="34" charset="0"/>
              </a:rPr>
              <a:t>A</a:t>
            </a:r>
            <a:r>
              <a:rPr lang="en-US" altLang="en-US" sz="2400" dirty="0">
                <a:latin typeface="Trebuchet MS" panose="020B0603020202020204" pitchFamily="34" charset="0"/>
              </a:rPr>
              <a:t>: at least two population means differ).</a:t>
            </a: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r>
              <a:rPr lang="en-US" altLang="en-US" sz="2400" dirty="0">
                <a:latin typeface="Trebuchet MS" panose="020B0603020202020204" pitchFamily="34" charset="0"/>
              </a:rPr>
              <a:t>That is: </a:t>
            </a:r>
            <a:r>
              <a:rPr lang="en-US" altLang="en-US" sz="2400" dirty="0">
                <a:solidFill>
                  <a:srgbClr val="066E06"/>
                </a:solidFill>
                <a:latin typeface="Trebuchet MS" panose="020B0603020202020204" pitchFamily="34" charset="0"/>
              </a:rPr>
              <a:t>there is enough evidence to infer that the mean sales in at least in two of the three cities [based on convenience (City 1), quality (City 2) and price (City 3)] are different.</a:t>
            </a:r>
          </a:p>
          <a:p>
            <a:pPr marL="0" indent="0" algn="just" eaLnBrk="1" hangingPunct="1">
              <a:buFontTx/>
              <a:buNone/>
            </a:pPr>
            <a:endParaRPr lang="en-US" altLang="en-US" sz="2400" dirty="0">
              <a:latin typeface="Trebuchet MS" panose="020B0603020202020204" pitchFamily="34" charset="0"/>
            </a:endParaRP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37</a:t>
            </a:fld>
            <a:endParaRPr lang="en-AU" altLang="en-US" sz="1400" b="1" baseline="0" dirty="0">
              <a:latin typeface="Trebuchet MS" panose="020B0603020202020204" pitchFamily="34" charset="0"/>
            </a:endParaRPr>
          </a:p>
        </p:txBody>
      </p:sp>
      <p:sp>
        <p:nvSpPr>
          <p:cNvPr id="56323" name="AutoShape 4"/>
          <p:cNvSpPr>
            <a:spLocks noChangeArrowheads="1"/>
          </p:cNvSpPr>
          <p:nvPr/>
        </p:nvSpPr>
        <p:spPr bwMode="auto">
          <a:xfrm>
            <a:off x="6419624" y="466006"/>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INTERPRET</a:t>
            </a:r>
          </a:p>
        </p:txBody>
      </p:sp>
      <p:sp>
        <p:nvSpPr>
          <p:cNvPr id="7" name="Rectangle 3"/>
          <p:cNvSpPr txBox="1">
            <a:spLocks noChangeArrowheads="1"/>
          </p:cNvSpPr>
          <p:nvPr/>
        </p:nvSpPr>
        <p:spPr bwMode="auto">
          <a:xfrm>
            <a:off x="323850" y="332656"/>
            <a:ext cx="7685088" cy="647700"/>
          </a:xfrm>
          <a:prstGeom prst="rect">
            <a:avLst/>
          </a:prstGeom>
          <a:extLst/>
        </p:spPr>
        <p:txBody>
          <a:bodyPr vert="horz" lIns="91440" tIns="45720" rIns="91440" bIns="45720" rtlCol="0" anchor="ctr">
            <a:noAutofit/>
          </a:bodyPr>
          <a:lstStyle>
            <a:lvl1pPr defTabSz="457200" eaLnBrk="1" fontAlgn="auto" hangingPunct="1">
              <a:spcAft>
                <a:spcPts val="0"/>
              </a:spcAft>
              <a:defRPr lang="en-US" sz="3200" cap="none" dirty="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baseline="0" dirty="0"/>
              <a:t>Example 1 – Solution… </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84238"/>
          </a:xfrm>
        </p:spPr>
        <p:txBody>
          <a:bodyPr vert="horz" lIns="91440" tIns="45720" rIns="91440" bIns="45720" rtlCol="0" anchor="ctr">
            <a:noAutofit/>
          </a:bodyPr>
          <a:lstStyle/>
          <a:p>
            <a:pPr algn="l"/>
            <a:r>
              <a:rPr lang="en-AU" sz="3200" cap="none" dirty="0">
                <a:solidFill>
                  <a:srgbClr val="EA0088"/>
                </a:solidFill>
                <a:latin typeface="Trebuchet MS" charset="0"/>
                <a:ea typeface="ＭＳ Ｐゴシック" charset="0"/>
                <a:cs typeface="ＭＳ Ｐゴシック" charset="0"/>
              </a:rPr>
              <a:t>Example 1 – Solution…</a:t>
            </a:r>
            <a:br>
              <a:rPr lang="en-AU" sz="3200" cap="none" dirty="0">
                <a:solidFill>
                  <a:srgbClr val="EA0088"/>
                </a:solidFill>
                <a:latin typeface="Trebuchet MS" charset="0"/>
                <a:ea typeface="ＭＳ Ｐゴシック" charset="0"/>
                <a:cs typeface="ＭＳ Ｐゴシック" charset="0"/>
              </a:rPr>
            </a:br>
            <a:r>
              <a:rPr lang="en-AU" sz="3200" cap="none" dirty="0">
                <a:solidFill>
                  <a:srgbClr val="EA0088"/>
                </a:solidFill>
                <a:latin typeface="Trebuchet MS" charset="0"/>
                <a:ea typeface="ＭＳ Ｐゴシック" charset="0"/>
                <a:cs typeface="ＭＳ Ｐゴシック" charset="0"/>
              </a:rPr>
              <a:t>Summary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1440" y="1196752"/>
                <a:ext cx="8433048" cy="4297363"/>
              </a:xfrm>
            </p:spPr>
            <p:txBody>
              <a:bodyPr/>
              <a:lstStyle/>
              <a:p>
                <a:pPr marL="457200" indent="-457200" algn="just">
                  <a:buAutoNum type="arabicPeriod"/>
                </a:pPr>
                <a:r>
                  <a:rPr lang="en-AU" sz="2400" dirty="0">
                    <a:solidFill>
                      <a:schemeClr val="tx1">
                        <a:lumMod val="75000"/>
                        <a:lumOff val="25000"/>
                      </a:schemeClr>
                    </a:solidFill>
                    <a:latin typeface="Trebuchet MS" panose="020B0603020202020204" pitchFamily="34" charset="0"/>
                  </a:rPr>
                  <a:t>Hypotheses</a:t>
                </a:r>
                <a:r>
                  <a:rPr lang="en-AU" sz="2400" dirty="0">
                    <a:latin typeface="Trebuchet MS" panose="020B0603020202020204" pitchFamily="34" charset="0"/>
                  </a:rPr>
                  <a:t>:</a:t>
                </a:r>
              </a:p>
              <a:p>
                <a:pPr marL="0" indent="0">
                  <a:buNone/>
                </a:pPr>
                <a:r>
                  <a:rPr lang="en-AU" sz="2400" i="1" dirty="0"/>
                  <a:t>	H</a:t>
                </a:r>
                <a:r>
                  <a:rPr lang="en-AU" sz="2400" baseline="-25000" dirty="0"/>
                  <a:t>0</a:t>
                </a:r>
                <a:r>
                  <a:rPr lang="en-AU" sz="2400" dirty="0"/>
                  <a:t>: </a:t>
                </a:r>
                <a:r>
                  <a:rPr lang="el-GR" sz="2400" i="1" dirty="0"/>
                  <a:t>μ</a:t>
                </a:r>
                <a:r>
                  <a:rPr lang="el-GR" sz="2400" baseline="-25000" dirty="0"/>
                  <a:t>1</a:t>
                </a:r>
                <a:r>
                  <a:rPr lang="el-GR" sz="2400" dirty="0"/>
                  <a:t> = </a:t>
                </a:r>
                <a:r>
                  <a:rPr lang="el-GR" sz="2400" i="1" dirty="0"/>
                  <a:t>μ</a:t>
                </a:r>
                <a:r>
                  <a:rPr lang="el-GR" sz="2400" baseline="-25000" dirty="0"/>
                  <a:t>2</a:t>
                </a:r>
                <a:r>
                  <a:rPr lang="el-GR" sz="2400" dirty="0"/>
                  <a:t> = </a:t>
                </a:r>
                <a:r>
                  <a:rPr lang="el-GR" sz="2400" i="1" dirty="0"/>
                  <a:t>μ</a:t>
                </a:r>
                <a:r>
                  <a:rPr lang="el-GR" sz="2400" baseline="-25000" dirty="0"/>
                  <a:t>3</a:t>
                </a:r>
              </a:p>
              <a:p>
                <a:pPr marL="0" indent="0">
                  <a:spcAft>
                    <a:spcPts val="1200"/>
                  </a:spcAft>
                  <a:buNone/>
                </a:pPr>
                <a:r>
                  <a:rPr lang="en-AU" sz="2400" i="1" dirty="0"/>
                  <a:t>	H</a:t>
                </a:r>
                <a:r>
                  <a:rPr lang="en-AU" sz="2400" baseline="-25000" dirty="0"/>
                  <a:t>A</a:t>
                </a:r>
                <a:r>
                  <a:rPr lang="en-AU" sz="2400" dirty="0"/>
                  <a:t>: At least two means differ.</a:t>
                </a:r>
              </a:p>
              <a:p>
                <a:pPr marL="457200" indent="-457200">
                  <a:buAutoNum type="arabicPeriod" startAt="2"/>
                </a:pPr>
                <a:r>
                  <a:rPr lang="en-AU" sz="2400" dirty="0">
                    <a:solidFill>
                      <a:schemeClr val="tx1">
                        <a:lumMod val="75000"/>
                        <a:lumOff val="25000"/>
                      </a:schemeClr>
                    </a:solidFill>
                    <a:latin typeface="Trebuchet MS" panose="020B0603020202020204" pitchFamily="34" charset="0"/>
                  </a:rPr>
                  <a:t>Test statistic</a:t>
                </a:r>
                <a:r>
                  <a:rPr lang="en-AU" sz="2400" dirty="0">
                    <a:latin typeface="Trebuchet MS" panose="020B0603020202020204" pitchFamily="34" charset="0"/>
                  </a:rPr>
                  <a:t>:</a:t>
                </a:r>
              </a:p>
              <a:p>
                <a:pPr marL="0" indent="0">
                  <a:spcAft>
                    <a:spcPts val="1200"/>
                  </a:spcAft>
                  <a:buNone/>
                </a:pPr>
                <a:r>
                  <a:rPr lang="en-AU" sz="2400" dirty="0">
                    <a:latin typeface="Trebuchet MS" panose="020B0603020202020204" pitchFamily="34" charset="0"/>
                  </a:rPr>
                  <a:t>	</a:t>
                </a:r>
                <a14:m>
                  <m:oMath xmlns:m="http://schemas.openxmlformats.org/officeDocument/2006/math">
                    <m:r>
                      <a:rPr lang="en-AU" sz="2400" b="0" i="1" smtClean="0">
                        <a:latin typeface="Cambria Math"/>
                      </a:rPr>
                      <m:t>𝐹</m:t>
                    </m:r>
                    <m:r>
                      <a:rPr lang="en-AU" sz="2400" b="0" i="1" smtClean="0">
                        <a:latin typeface="Cambria Math"/>
                      </a:rPr>
                      <m:t>=</m:t>
                    </m:r>
                    <m:f>
                      <m:fPr>
                        <m:ctrlPr>
                          <a:rPr lang="en-AU" sz="2400" b="0" i="1" smtClean="0">
                            <a:latin typeface="Cambria Math" panose="02040503050406030204" pitchFamily="18" charset="0"/>
                          </a:rPr>
                        </m:ctrlPr>
                      </m:fPr>
                      <m:num>
                        <m:r>
                          <a:rPr lang="en-AU" sz="2400" b="0" i="1" smtClean="0">
                            <a:latin typeface="Cambria Math"/>
                          </a:rPr>
                          <m:t>𝑀𝑆𝑇</m:t>
                        </m:r>
                      </m:num>
                      <m:den>
                        <m:r>
                          <a:rPr lang="en-AU" sz="2400" b="0" i="1" smtClean="0">
                            <a:latin typeface="Cambria Math"/>
                          </a:rPr>
                          <m:t>𝑀𝑆𝐸</m:t>
                        </m:r>
                      </m:den>
                    </m:f>
                    <m:r>
                      <a:rPr lang="en-AU" sz="2400" b="0" i="1" smtClean="0">
                        <a:latin typeface="Cambria Math"/>
                      </a:rPr>
                      <m:t> </m:t>
                    </m:r>
                  </m:oMath>
                </a14:m>
                <a:r>
                  <a:rPr lang="en-AU" sz="2400" dirty="0">
                    <a:latin typeface="Trebuchet MS" panose="020B0603020202020204" pitchFamily="34" charset="0"/>
                  </a:rPr>
                  <a:t>~ F</a:t>
                </a:r>
                <a:r>
                  <a:rPr lang="en-AU" sz="2400" baseline="-25000" dirty="0">
                    <a:latin typeface="Trebuchet MS" panose="020B0603020202020204" pitchFamily="34" charset="0"/>
                  </a:rPr>
                  <a:t>k-1,n-k</a:t>
                </a:r>
                <a:r>
                  <a:rPr lang="en-AU" sz="2400" dirty="0">
                    <a:latin typeface="Trebuchet MS" panose="020B0603020202020204" pitchFamily="34" charset="0"/>
                  </a:rPr>
                  <a:t> 		n = </a:t>
                </a:r>
                <a:r>
                  <a:rPr lang="en-AU" sz="2400" i="1" dirty="0"/>
                  <a:t>n</a:t>
                </a:r>
                <a:r>
                  <a:rPr lang="el-GR" sz="2400" baseline="-25000" dirty="0"/>
                  <a:t>1</a:t>
                </a:r>
                <a:r>
                  <a:rPr lang="el-GR" sz="2400" dirty="0"/>
                  <a:t> </a:t>
                </a:r>
                <a:r>
                  <a:rPr lang="en-AU" sz="2400" dirty="0"/>
                  <a:t>+</a:t>
                </a:r>
                <a:r>
                  <a:rPr lang="el-GR" sz="2400" dirty="0"/>
                  <a:t> </a:t>
                </a:r>
                <a:r>
                  <a:rPr lang="en-AU" sz="2400" i="1" dirty="0"/>
                  <a:t>n</a:t>
                </a:r>
                <a:r>
                  <a:rPr lang="el-GR" sz="2400" baseline="-25000" dirty="0"/>
                  <a:t>2</a:t>
                </a:r>
                <a:r>
                  <a:rPr lang="el-GR" sz="2400" dirty="0"/>
                  <a:t> </a:t>
                </a:r>
                <a:r>
                  <a:rPr lang="en-AU" sz="2400" dirty="0"/>
                  <a:t>+</a:t>
                </a:r>
                <a:r>
                  <a:rPr lang="el-GR" sz="2400" dirty="0"/>
                  <a:t> </a:t>
                </a:r>
                <a:r>
                  <a:rPr lang="en-AU" sz="2400" i="1" dirty="0"/>
                  <a:t>n</a:t>
                </a:r>
                <a:r>
                  <a:rPr lang="el-GR" sz="2400" baseline="-25000" dirty="0"/>
                  <a:t>3</a:t>
                </a:r>
                <a:r>
                  <a:rPr lang="en-AU" sz="2400" dirty="0">
                    <a:latin typeface="Trebuchet MS" panose="020B0603020202020204" pitchFamily="34" charset="0"/>
                  </a:rPr>
                  <a:t> = 60, k=3</a:t>
                </a:r>
              </a:p>
              <a:p>
                <a:pPr marL="457200" indent="-457200">
                  <a:spcAft>
                    <a:spcPts val="1200"/>
                  </a:spcAft>
                  <a:buAutoNum type="arabicPeriod" startAt="3"/>
                </a:pPr>
                <a:r>
                  <a:rPr lang="en-AU" sz="2400" dirty="0">
                    <a:solidFill>
                      <a:schemeClr val="tx1">
                        <a:lumMod val="75000"/>
                        <a:lumOff val="25000"/>
                      </a:schemeClr>
                    </a:solidFill>
                    <a:latin typeface="Trebuchet MS" panose="020B0603020202020204" pitchFamily="34" charset="0"/>
                  </a:rPr>
                  <a:t>Level of significance</a:t>
                </a:r>
                <a:r>
                  <a:rPr lang="en-AU" sz="2400" dirty="0">
                    <a:latin typeface="Trebuchet MS" panose="020B0603020202020204" pitchFamily="34" charset="0"/>
                  </a:rPr>
                  <a:t>:   	</a:t>
                </a:r>
                <a:r>
                  <a:rPr lang="en-AU" sz="2400" dirty="0">
                    <a:latin typeface="Trebuchet MS" panose="020B0603020202020204" pitchFamily="34" charset="0"/>
                    <a:sym typeface="Symbol"/>
                  </a:rPr>
                  <a:t></a:t>
                </a:r>
                <a:r>
                  <a:rPr lang="en-AU" sz="2400" dirty="0">
                    <a:latin typeface="Trebuchet MS" panose="020B0603020202020204" pitchFamily="34" charset="0"/>
                  </a:rPr>
                  <a:t> = 0.05</a:t>
                </a:r>
              </a:p>
              <a:p>
                <a:pPr marL="457200" indent="-457200" algn="just">
                  <a:buAutoNum type="arabicPeriod" startAt="4"/>
                </a:pPr>
                <a:r>
                  <a:rPr lang="en-AU" sz="2400" dirty="0">
                    <a:solidFill>
                      <a:schemeClr val="tx1">
                        <a:lumMod val="75000"/>
                        <a:lumOff val="25000"/>
                      </a:schemeClr>
                    </a:solidFill>
                    <a:latin typeface="Trebuchet MS" panose="020B0603020202020204" pitchFamily="34" charset="0"/>
                  </a:rPr>
                  <a:t>Decision rule</a:t>
                </a:r>
                <a:r>
                  <a:rPr lang="en-AU" sz="2400" dirty="0">
                    <a:latin typeface="Trebuchet MS" panose="020B0603020202020204" pitchFamily="34" charset="0"/>
                  </a:rPr>
                  <a:t>:	</a:t>
                </a:r>
                <a:r>
                  <a:rPr lang="en-AU" sz="2400" i="1" dirty="0">
                    <a:latin typeface="Trebuchet MS" panose="020B0603020202020204" pitchFamily="34" charset="0"/>
                  </a:rPr>
                  <a:t>R</a:t>
                </a:r>
                <a:r>
                  <a:rPr lang="en-AU" sz="2400" dirty="0">
                    <a:latin typeface="Trebuchet MS" panose="020B0603020202020204" pitchFamily="34" charset="0"/>
                  </a:rPr>
                  <a:t>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 if </a:t>
                </a:r>
                <a:r>
                  <a:rPr lang="en-AU" sz="2400" i="1" dirty="0">
                    <a:latin typeface="Trebuchet MS" panose="020B0603020202020204" pitchFamily="34" charset="0"/>
                  </a:rPr>
                  <a:t>F </a:t>
                </a:r>
                <a:r>
                  <a:rPr lang="en-AU" sz="2400" dirty="0">
                    <a:latin typeface="Trebuchet MS" panose="020B0603020202020204" pitchFamily="34" charset="0"/>
                  </a:rPr>
                  <a:t>&gt; </a:t>
                </a:r>
                <a:r>
                  <a:rPr lang="en-AU" sz="2400" i="1" dirty="0" err="1">
                    <a:latin typeface="Trebuchet MS" panose="020B0603020202020204" pitchFamily="34" charset="0"/>
                  </a:rPr>
                  <a:t>F</a:t>
                </a:r>
                <a:r>
                  <a:rPr lang="en-AU" sz="2400" baseline="-25000" dirty="0" err="1">
                    <a:latin typeface="Trebuchet MS" panose="020B0603020202020204" pitchFamily="34" charset="0"/>
                    <a:sym typeface="Symbol"/>
                  </a:rPr>
                  <a:t></a:t>
                </a:r>
                <a:r>
                  <a:rPr lang="en-AU" sz="2400" baseline="-25000" dirty="0" err="1">
                    <a:latin typeface="Trebuchet MS" panose="020B0603020202020204" pitchFamily="34" charset="0"/>
                  </a:rPr>
                  <a:t>,</a:t>
                </a:r>
                <a:r>
                  <a:rPr lang="en-AU" sz="2400" i="1" baseline="-25000" dirty="0" err="1">
                    <a:latin typeface="Trebuchet MS" panose="020B0603020202020204" pitchFamily="34" charset="0"/>
                  </a:rPr>
                  <a:t>k</a:t>
                </a:r>
                <a:r>
                  <a:rPr lang="en-AU" sz="2400" baseline="-25000" dirty="0">
                    <a:latin typeface="Trebuchet MS" panose="020B0603020202020204" pitchFamily="34" charset="0"/>
                  </a:rPr>
                  <a:t>–1,</a:t>
                </a:r>
                <a:r>
                  <a:rPr lang="en-AU" sz="2400" i="1" baseline="-25000" dirty="0">
                    <a:latin typeface="Trebuchet MS" panose="020B0603020202020204" pitchFamily="34" charset="0"/>
                  </a:rPr>
                  <a:t>n</a:t>
                </a:r>
                <a:r>
                  <a:rPr lang="en-AU" sz="2400" baseline="-25000" dirty="0">
                    <a:latin typeface="Trebuchet MS" panose="020B0603020202020204" pitchFamily="34" charset="0"/>
                  </a:rPr>
                  <a:t>–</a:t>
                </a:r>
                <a:r>
                  <a:rPr lang="en-AU" sz="2400" i="1" baseline="-25000" dirty="0">
                    <a:latin typeface="Trebuchet MS" panose="020B0603020202020204" pitchFamily="34" charset="0"/>
                  </a:rPr>
                  <a:t>k</a:t>
                </a:r>
                <a:r>
                  <a:rPr lang="en-AU" sz="2400" i="1" dirty="0">
                    <a:latin typeface="Trebuchet MS" panose="020B0603020202020204" pitchFamily="34" charset="0"/>
                  </a:rPr>
                  <a:t> </a:t>
                </a:r>
                <a:r>
                  <a:rPr lang="en-AU" sz="2400" dirty="0">
                    <a:latin typeface="Trebuchet MS" panose="020B0603020202020204" pitchFamily="34" charset="0"/>
                  </a:rPr>
                  <a:t>= </a:t>
                </a:r>
                <a:r>
                  <a:rPr lang="en-AU" sz="2400" i="1" dirty="0">
                    <a:latin typeface="Trebuchet MS" panose="020B0603020202020204" pitchFamily="34" charset="0"/>
                  </a:rPr>
                  <a:t>F</a:t>
                </a:r>
                <a:r>
                  <a:rPr lang="en-AU" sz="2400" baseline="-25000" dirty="0">
                    <a:latin typeface="Trebuchet MS" panose="020B0603020202020204" pitchFamily="34" charset="0"/>
                  </a:rPr>
                  <a:t>0.05,2,57</a:t>
                </a:r>
                <a:r>
                  <a:rPr lang="en-AU" sz="2400" dirty="0">
                    <a:latin typeface="Trebuchet MS" panose="020B0603020202020204" pitchFamily="34" charset="0"/>
                  </a:rPr>
                  <a:t> = 3.15</a:t>
                </a:r>
              </a:p>
              <a:p>
                <a:pPr marL="0" indent="0">
                  <a:buNone/>
                </a:pPr>
                <a:r>
                  <a:rPr lang="en-AU" sz="2400" dirty="0">
                    <a:latin typeface="Trebuchet MS" panose="020B0603020202020204" pitchFamily="34" charset="0"/>
                  </a:rPr>
                  <a:t>		Alternatively, reject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 if </a:t>
                </a:r>
                <a:r>
                  <a:rPr lang="en-AU" sz="2400" i="1" dirty="0">
                    <a:latin typeface="Trebuchet MS" panose="020B0603020202020204" pitchFamily="34" charset="0"/>
                  </a:rPr>
                  <a:t>p</a:t>
                </a:r>
                <a:r>
                  <a:rPr lang="en-AU" sz="2400" dirty="0">
                    <a:latin typeface="Trebuchet MS" panose="020B0603020202020204" pitchFamily="34" charset="0"/>
                  </a:rPr>
                  <a:t>-value &lt; </a:t>
                </a:r>
                <a:r>
                  <a:rPr lang="en-AU" sz="2400" dirty="0">
                    <a:latin typeface="Trebuchet MS" panose="020B0603020202020204" pitchFamily="34" charset="0"/>
                    <a:sym typeface="Symbol"/>
                  </a:rPr>
                  <a:t> = </a:t>
                </a:r>
                <a:r>
                  <a:rPr lang="en-AU" sz="2400" dirty="0">
                    <a:latin typeface="Trebuchet MS" panose="020B0603020202020204" pitchFamily="34" charset="0"/>
                  </a:rPr>
                  <a:t>0.05</a:t>
                </a:r>
              </a:p>
              <a:p>
                <a:pPr marL="0" indent="0">
                  <a:buNone/>
                </a:pPr>
                <a:endParaRPr lang="en-AU" sz="2400" dirty="0">
                  <a:latin typeface="Trebuchet MS" panose="020B0603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1440" y="1196752"/>
                <a:ext cx="8433048" cy="4297363"/>
              </a:xfrm>
              <a:blipFill rotWithShape="1">
                <a:blip r:embed="rId2" cstate="print"/>
                <a:stretch>
                  <a:fillRect l="-1012" t="-1135" r="-867" b="-284"/>
                </a:stretch>
              </a:blipFill>
            </p:spPr>
            <p:txBody>
              <a:bodyPr/>
              <a:lstStyle/>
              <a:p>
                <a:r>
                  <a:rPr lang="en-AU">
                    <a:noFill/>
                  </a:rPr>
                  <a:t> </a:t>
                </a:r>
              </a:p>
            </p:txBody>
          </p:sp>
        </mc:Fallback>
      </mc:AlternateContent>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38</a:t>
            </a:fld>
            <a:endParaRPr lang="en-AU" altLang="en-US" sz="1400" b="1" baseline="0" dirty="0">
              <a:latin typeface="Trebuchet MS" panose="020B0603020202020204" pitchFamily="34" charset="0"/>
            </a:endParaRPr>
          </a:p>
        </p:txBody>
      </p:sp>
      <p:sp>
        <p:nvSpPr>
          <p:cNvPr id="6" name="AutoShape 4"/>
          <p:cNvSpPr>
            <a:spLocks noChangeArrowheads="1"/>
          </p:cNvSpPr>
          <p:nvPr/>
        </p:nvSpPr>
        <p:spPr bwMode="auto">
          <a:xfrm>
            <a:off x="6804248" y="466006"/>
            <a:ext cx="2282376"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extLst>
      <p:ext uri="{BB962C8B-B14F-4D97-AF65-F5344CB8AC3E}">
        <p14:creationId xmlns:p14="http://schemas.microsoft.com/office/powerpoint/2010/main" val="2181404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92088"/>
          </a:xfrm>
        </p:spPr>
        <p:txBody>
          <a:bodyPr vert="horz" lIns="91440" tIns="45720" rIns="91440" bIns="45720" rtlCol="0" anchor="ctr">
            <a:noAutofit/>
          </a:bodyPr>
          <a:lstStyle/>
          <a:p>
            <a:pPr algn="l"/>
            <a:r>
              <a:rPr lang="en-AU" sz="3200" cap="none" dirty="0">
                <a:solidFill>
                  <a:srgbClr val="EA0088"/>
                </a:solidFill>
                <a:latin typeface="Trebuchet MS" charset="0"/>
                <a:ea typeface="ＭＳ Ｐゴシック" charset="0"/>
                <a:cs typeface="ＭＳ Ｐゴシック" charset="0"/>
              </a:rPr>
              <a:t>Example 1 – Solution…</a:t>
            </a:r>
            <a:br>
              <a:rPr lang="en-AU" sz="3200" cap="none" dirty="0">
                <a:solidFill>
                  <a:srgbClr val="EA0088"/>
                </a:solidFill>
                <a:latin typeface="Trebuchet MS" charset="0"/>
                <a:ea typeface="ＭＳ Ｐゴシック" charset="0"/>
                <a:cs typeface="ＭＳ Ｐゴシック" charset="0"/>
              </a:rPr>
            </a:br>
            <a:r>
              <a:rPr lang="en-AU" sz="3200" cap="none" dirty="0">
                <a:solidFill>
                  <a:srgbClr val="EA0088"/>
                </a:solidFill>
                <a:latin typeface="Trebuchet MS" charset="0"/>
                <a:ea typeface="ＭＳ Ｐゴシック" charset="0"/>
                <a:cs typeface="ＭＳ Ｐゴシック" charset="0"/>
              </a:rPr>
              <a:t>Summary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1440" y="1363885"/>
                <a:ext cx="8001000" cy="4297363"/>
              </a:xfrm>
            </p:spPr>
            <p:txBody>
              <a:bodyPr/>
              <a:lstStyle/>
              <a:p>
                <a:pPr marL="457200" indent="-457200">
                  <a:buAutoNum type="arabicPeriod" startAt="5"/>
                </a:pPr>
                <a:r>
                  <a:rPr lang="en-AU" sz="2400" dirty="0">
                    <a:solidFill>
                      <a:schemeClr val="tx1">
                        <a:lumMod val="75000"/>
                        <a:lumOff val="25000"/>
                      </a:schemeClr>
                    </a:solidFill>
                    <a:latin typeface="Trebuchet MS" panose="020B0603020202020204" pitchFamily="34" charset="0"/>
                  </a:rPr>
                  <a:t>Value of the test statistic</a:t>
                </a:r>
                <a:r>
                  <a:rPr lang="en-AU" sz="2400" dirty="0">
                    <a:latin typeface="Trebuchet MS" panose="020B0603020202020204" pitchFamily="34" charset="0"/>
                  </a:rPr>
                  <a:t>:</a:t>
                </a:r>
                <a:endParaRPr lang="en-AU" sz="2000" dirty="0">
                  <a:latin typeface="Trebuchet MS" panose="020B0603020202020204" pitchFamily="34" charset="0"/>
                </a:endParaRPr>
              </a:p>
              <a:p>
                <a:pPr marL="0" indent="0">
                  <a:buNone/>
                </a:pPr>
                <a:r>
                  <a:rPr lang="en-AU" sz="2000" dirty="0">
                    <a:latin typeface="Trebuchet MS" panose="020B0603020202020204" pitchFamily="34" charset="0"/>
                  </a:rPr>
                  <a:t>	</a:t>
                </a:r>
                <a:r>
                  <a:rPr lang="en-AU" sz="2400" dirty="0">
                    <a:latin typeface="Trebuchet MS" panose="020B0603020202020204" pitchFamily="34" charset="0"/>
                  </a:rPr>
                  <a:t>Using the values of SST and SSE calculated earlier,</a:t>
                </a:r>
              </a:p>
              <a:p>
                <a:pPr marL="0" indent="0">
                  <a:buNone/>
                </a:pPr>
                <a:r>
                  <a:rPr lang="en-AU" sz="2400" dirty="0">
                    <a:latin typeface="Trebuchet MS" panose="020B0603020202020204" pitchFamily="34" charset="0"/>
                  </a:rPr>
                  <a:t>	</a:t>
                </a:r>
                <a14:m>
                  <m:oMath xmlns:m="http://schemas.openxmlformats.org/officeDocument/2006/math">
                    <m:r>
                      <a:rPr lang="en-AU" sz="2400" b="0" i="1" smtClean="0">
                        <a:latin typeface="Cambria Math"/>
                      </a:rPr>
                      <m:t>𝑀𝑆𝑇</m:t>
                    </m:r>
                    <m:r>
                      <a:rPr lang="en-AU" sz="2400" b="0" i="1" smtClean="0">
                        <a:latin typeface="Cambria Math"/>
                      </a:rPr>
                      <m:t>=</m:t>
                    </m:r>
                    <m:f>
                      <m:fPr>
                        <m:ctrlPr>
                          <a:rPr lang="en-AU" sz="2400" b="0" i="1" smtClean="0">
                            <a:latin typeface="Cambria Math" panose="02040503050406030204" pitchFamily="18" charset="0"/>
                          </a:rPr>
                        </m:ctrlPr>
                      </m:fPr>
                      <m:num>
                        <m:r>
                          <a:rPr lang="en-AU" sz="2400" b="0" i="1" smtClean="0">
                            <a:latin typeface="Cambria Math"/>
                          </a:rPr>
                          <m:t>𝑆𝑆𝑇</m:t>
                        </m:r>
                      </m:num>
                      <m:den>
                        <m:r>
                          <a:rPr lang="en-AU" sz="2400" b="0" i="1" smtClean="0">
                            <a:latin typeface="Cambria Math"/>
                          </a:rPr>
                          <m:t>𝑘</m:t>
                        </m:r>
                        <m:r>
                          <a:rPr lang="en-AU" sz="2400" b="0" i="1" smtClean="0">
                            <a:latin typeface="Cambria Math"/>
                          </a:rPr>
                          <m:t>−1</m:t>
                        </m:r>
                      </m:den>
                    </m:f>
                    <m:r>
                      <a:rPr lang="en-AU" sz="2400" b="0" i="1" smtClean="0">
                        <a:latin typeface="Cambria Math"/>
                      </a:rPr>
                      <m:t>=</m:t>
                    </m:r>
                    <m:f>
                      <m:fPr>
                        <m:ctrlPr>
                          <a:rPr lang="en-AU" sz="2400" i="1">
                            <a:latin typeface="Cambria Math" panose="02040503050406030204" pitchFamily="18" charset="0"/>
                          </a:rPr>
                        </m:ctrlPr>
                      </m:fPr>
                      <m:num>
                        <m:r>
                          <a:rPr lang="en-AU" sz="2400" b="0" i="1" smtClean="0">
                            <a:latin typeface="Cambria Math"/>
                          </a:rPr>
                          <m:t>57512.23</m:t>
                        </m:r>
                      </m:num>
                      <m:den>
                        <m:r>
                          <a:rPr lang="en-AU" sz="2400" b="0" i="1" smtClean="0">
                            <a:latin typeface="Cambria Math"/>
                          </a:rPr>
                          <m:t>2</m:t>
                        </m:r>
                      </m:den>
                    </m:f>
                    <m:r>
                      <a:rPr lang="en-AU" sz="2400" b="0" i="1" smtClean="0">
                        <a:latin typeface="Cambria Math"/>
                      </a:rPr>
                      <m:t>=28756.12</m:t>
                    </m:r>
                  </m:oMath>
                </a14:m>
                <a:endParaRPr lang="en-AU" sz="2400" dirty="0">
                  <a:latin typeface="Trebuchet MS" panose="020B0603020202020204" pitchFamily="34" charset="0"/>
                </a:endParaRPr>
              </a:p>
              <a:p>
                <a:pPr marL="0" indent="0">
                  <a:buNone/>
                </a:pPr>
                <a:r>
                  <a:rPr lang="en-AU" sz="2400" dirty="0">
                    <a:latin typeface="Trebuchet MS" panose="020B0603020202020204" pitchFamily="34" charset="0"/>
                  </a:rPr>
                  <a:t>	</a:t>
                </a:r>
                <a14:m>
                  <m:oMath xmlns:m="http://schemas.openxmlformats.org/officeDocument/2006/math">
                    <m:r>
                      <a:rPr lang="en-AU" sz="2400" i="1">
                        <a:latin typeface="Cambria Math"/>
                      </a:rPr>
                      <m:t>𝑀𝑆</m:t>
                    </m:r>
                    <m:r>
                      <a:rPr lang="en-AU" sz="2400" b="0" i="1" smtClean="0">
                        <a:latin typeface="Cambria Math"/>
                      </a:rPr>
                      <m:t>𝐸</m:t>
                    </m:r>
                    <m:r>
                      <a:rPr lang="en-AU" sz="2400" i="1">
                        <a:latin typeface="Cambria Math"/>
                      </a:rPr>
                      <m:t>=</m:t>
                    </m:r>
                    <m:f>
                      <m:fPr>
                        <m:ctrlPr>
                          <a:rPr lang="en-AU" sz="2400" i="1">
                            <a:latin typeface="Cambria Math" panose="02040503050406030204" pitchFamily="18" charset="0"/>
                          </a:rPr>
                        </m:ctrlPr>
                      </m:fPr>
                      <m:num>
                        <m:r>
                          <a:rPr lang="en-AU" sz="2400" i="1">
                            <a:latin typeface="Cambria Math"/>
                          </a:rPr>
                          <m:t>𝑆𝑆</m:t>
                        </m:r>
                        <m:r>
                          <a:rPr lang="en-AU" sz="2400" b="0" i="1" smtClean="0">
                            <a:latin typeface="Cambria Math"/>
                          </a:rPr>
                          <m:t>𝐸</m:t>
                        </m:r>
                      </m:num>
                      <m:den>
                        <m:r>
                          <a:rPr lang="en-AU" sz="2400" b="0" i="1" smtClean="0">
                            <a:latin typeface="Cambria Math"/>
                          </a:rPr>
                          <m:t>𝑛</m:t>
                        </m:r>
                        <m:r>
                          <a:rPr lang="en-AU" sz="2400" b="0" i="1" smtClean="0">
                            <a:latin typeface="Cambria Math"/>
                          </a:rPr>
                          <m:t>−</m:t>
                        </m:r>
                        <m:r>
                          <a:rPr lang="en-AU" sz="2400" b="0" i="1" smtClean="0">
                            <a:latin typeface="Cambria Math"/>
                          </a:rPr>
                          <m:t>𝑘</m:t>
                        </m:r>
                      </m:den>
                    </m:f>
                    <m:r>
                      <a:rPr lang="en-AU" sz="2400" i="1">
                        <a:latin typeface="Cambria Math"/>
                      </a:rPr>
                      <m:t>=</m:t>
                    </m:r>
                    <m:f>
                      <m:fPr>
                        <m:ctrlPr>
                          <a:rPr lang="en-AU" sz="2400" i="1">
                            <a:latin typeface="Cambria Math" panose="02040503050406030204" pitchFamily="18" charset="0"/>
                          </a:rPr>
                        </m:ctrlPr>
                      </m:fPr>
                      <m:num>
                        <m:r>
                          <a:rPr lang="en-AU" sz="2400" b="0" i="1" smtClean="0">
                            <a:latin typeface="Cambria Math"/>
                          </a:rPr>
                          <m:t>506983.50</m:t>
                        </m:r>
                      </m:num>
                      <m:den>
                        <m:r>
                          <a:rPr lang="en-AU" sz="2400" b="0" i="1" smtClean="0">
                            <a:latin typeface="Cambria Math"/>
                          </a:rPr>
                          <m:t>57</m:t>
                        </m:r>
                      </m:den>
                    </m:f>
                    <m:r>
                      <a:rPr lang="en-AU" sz="2400" i="1">
                        <a:latin typeface="Cambria Math"/>
                      </a:rPr>
                      <m:t>=</m:t>
                    </m:r>
                    <m:r>
                      <a:rPr lang="en-AU" sz="2400" b="0" i="1" smtClean="0">
                        <a:latin typeface="Cambria Math"/>
                      </a:rPr>
                      <m:t>8894.45</m:t>
                    </m:r>
                  </m:oMath>
                </a14:m>
                <a:endParaRPr lang="en-AU" sz="2400" dirty="0">
                  <a:latin typeface="Trebuchet MS" panose="020B0603020202020204" pitchFamily="34" charset="0"/>
                </a:endParaRPr>
              </a:p>
              <a:p>
                <a:pPr marL="0" indent="0">
                  <a:spcAft>
                    <a:spcPts val="1200"/>
                  </a:spcAft>
                  <a:buNone/>
                </a:pPr>
                <a:r>
                  <a:rPr lang="en-AU" sz="2400" dirty="0">
                    <a:latin typeface="Trebuchet MS" panose="020B0603020202020204" pitchFamily="34" charset="0"/>
                  </a:rPr>
                  <a:t>	</a:t>
                </a:r>
                <a14:m>
                  <m:oMath xmlns:m="http://schemas.openxmlformats.org/officeDocument/2006/math">
                    <m:r>
                      <a:rPr lang="en-AU" sz="2400" b="0" i="1" smtClean="0">
                        <a:latin typeface="Cambria Math"/>
                      </a:rPr>
                      <m:t>𝐹</m:t>
                    </m:r>
                    <m:r>
                      <a:rPr lang="en-AU" sz="2400" i="1">
                        <a:latin typeface="Cambria Math"/>
                      </a:rPr>
                      <m:t>=</m:t>
                    </m:r>
                    <m:f>
                      <m:fPr>
                        <m:ctrlPr>
                          <a:rPr lang="en-AU" sz="2400" i="1">
                            <a:latin typeface="Cambria Math" panose="02040503050406030204" pitchFamily="18" charset="0"/>
                          </a:rPr>
                        </m:ctrlPr>
                      </m:fPr>
                      <m:num>
                        <m:r>
                          <a:rPr lang="en-AU" sz="2400" b="0" i="1" smtClean="0">
                            <a:latin typeface="Cambria Math"/>
                          </a:rPr>
                          <m:t>𝑀𝑆𝑇</m:t>
                        </m:r>
                      </m:num>
                      <m:den>
                        <m:r>
                          <a:rPr lang="en-AU" sz="2400" b="0" i="1" smtClean="0">
                            <a:latin typeface="Cambria Math"/>
                          </a:rPr>
                          <m:t>𝑀𝑆𝐸</m:t>
                        </m:r>
                      </m:den>
                    </m:f>
                    <m:r>
                      <a:rPr lang="en-AU" sz="2400" i="1">
                        <a:latin typeface="Cambria Math"/>
                      </a:rPr>
                      <m:t>=</m:t>
                    </m:r>
                    <m:f>
                      <m:fPr>
                        <m:ctrlPr>
                          <a:rPr lang="en-AU" sz="2400" i="1">
                            <a:latin typeface="Cambria Math" panose="02040503050406030204" pitchFamily="18" charset="0"/>
                          </a:rPr>
                        </m:ctrlPr>
                      </m:fPr>
                      <m:num>
                        <m:r>
                          <a:rPr lang="en-AU" sz="2400" b="0" i="1" smtClean="0">
                            <a:latin typeface="Cambria Math"/>
                          </a:rPr>
                          <m:t>28756.12</m:t>
                        </m:r>
                      </m:num>
                      <m:den>
                        <m:r>
                          <a:rPr lang="en-AU" sz="2400" b="0" i="1" smtClean="0">
                            <a:latin typeface="Cambria Math"/>
                          </a:rPr>
                          <m:t>8894.45</m:t>
                        </m:r>
                      </m:den>
                    </m:f>
                    <m:r>
                      <a:rPr lang="en-AU" sz="2400" i="1">
                        <a:latin typeface="Cambria Math"/>
                      </a:rPr>
                      <m:t>=</m:t>
                    </m:r>
                    <m:r>
                      <a:rPr lang="en-AU" sz="2400" b="0" i="1" smtClean="0">
                        <a:latin typeface="Cambria Math"/>
                      </a:rPr>
                      <m:t>3.23</m:t>
                    </m:r>
                  </m:oMath>
                </a14:m>
                <a:endParaRPr lang="en-AU" sz="2400" dirty="0">
                  <a:latin typeface="Trebuchet MS" panose="020B0603020202020204" pitchFamily="34" charset="0"/>
                </a:endParaRPr>
              </a:p>
              <a:p>
                <a:pPr marL="457200" indent="-457200" algn="just">
                  <a:buAutoNum type="arabicPeriod" startAt="6"/>
                </a:pPr>
                <a:r>
                  <a:rPr lang="en-AU" sz="2400" dirty="0">
                    <a:solidFill>
                      <a:schemeClr val="tx1">
                        <a:lumMod val="75000"/>
                        <a:lumOff val="25000"/>
                      </a:schemeClr>
                    </a:solidFill>
                    <a:latin typeface="Trebuchet MS" panose="020B0603020202020204" pitchFamily="34" charset="0"/>
                  </a:rPr>
                  <a:t>Conclusion</a:t>
                </a:r>
                <a:r>
                  <a:rPr lang="en-AU" sz="2400" dirty="0">
                    <a:latin typeface="Trebuchet MS" panose="020B0603020202020204" pitchFamily="34" charset="0"/>
                  </a:rPr>
                  <a:t>: </a:t>
                </a:r>
              </a:p>
              <a:p>
                <a:pPr marL="0" indent="0" algn="just">
                  <a:spcAft>
                    <a:spcPts val="1800"/>
                  </a:spcAft>
                  <a:buNone/>
                </a:pPr>
                <a:r>
                  <a:rPr lang="en-AU" sz="2400" dirty="0">
                    <a:latin typeface="Trebuchet MS" panose="020B0603020202020204" pitchFamily="34" charset="0"/>
                  </a:rPr>
                  <a:t>Since </a:t>
                </a:r>
                <a:r>
                  <a:rPr lang="en-AU" sz="2400" i="1" dirty="0">
                    <a:latin typeface="Trebuchet MS" panose="020B0603020202020204" pitchFamily="34" charset="0"/>
                  </a:rPr>
                  <a:t>F </a:t>
                </a:r>
                <a:r>
                  <a:rPr lang="en-AU" sz="2400" dirty="0">
                    <a:latin typeface="Trebuchet MS" panose="020B0603020202020204" pitchFamily="34" charset="0"/>
                  </a:rPr>
                  <a:t>= 3.23 &gt; 3.15 or p-value = P(F &gt; 3.23) = 0.0468 &lt; </a:t>
                </a:r>
                <a:r>
                  <a:rPr lang="en-AU" sz="2400" dirty="0">
                    <a:latin typeface="Trebuchet MS" panose="020B0603020202020204" pitchFamily="34" charset="0"/>
                    <a:sym typeface="Symbol"/>
                  </a:rPr>
                  <a:t> = </a:t>
                </a:r>
                <a:r>
                  <a:rPr lang="en-AU" sz="2400" dirty="0">
                    <a:latin typeface="Trebuchet MS" panose="020B0603020202020204" pitchFamily="34" charset="0"/>
                  </a:rPr>
                  <a:t>0.05, reject </a:t>
                </a:r>
                <a:r>
                  <a:rPr lang="en-AU" sz="2400" i="1" dirty="0">
                    <a:latin typeface="Trebuchet MS" panose="020B0603020202020204" pitchFamily="34" charset="0"/>
                  </a:rPr>
                  <a:t>H</a:t>
                </a:r>
                <a:r>
                  <a:rPr lang="en-AU" sz="2400" baseline="-25000" dirty="0">
                    <a:latin typeface="Trebuchet MS" panose="020B0603020202020204" pitchFamily="34" charset="0"/>
                  </a:rPr>
                  <a:t>0</a:t>
                </a:r>
                <a:r>
                  <a:rPr lang="en-AU" sz="2400" dirty="0">
                    <a:latin typeface="Trebuchet MS" panose="020B0603020202020204" pitchFamily="34"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1440" y="1363885"/>
                <a:ext cx="8001000" cy="4297363"/>
              </a:xfrm>
              <a:blipFill rotWithShape="0">
                <a:blip r:embed="rId2"/>
                <a:stretch>
                  <a:fillRect l="-1142" t="-1135" r="-1142" b="-567"/>
                </a:stretch>
              </a:blipFill>
            </p:spPr>
            <p:txBody>
              <a:bodyPr/>
              <a:lstStyle/>
              <a:p>
                <a:r>
                  <a:rPr lang="en-AU">
                    <a:noFill/>
                  </a:rPr>
                  <a:t> </a:t>
                </a:r>
              </a:p>
            </p:txBody>
          </p:sp>
        </mc:Fallback>
      </mc:AlternateContent>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39</a:t>
            </a:fld>
            <a:endParaRPr lang="en-AU" altLang="en-US" sz="1400" b="1" baseline="0" dirty="0">
              <a:latin typeface="Trebuchet MS" panose="020B0603020202020204" pitchFamily="34" charset="0"/>
            </a:endParaRPr>
          </a:p>
        </p:txBody>
      </p:sp>
      <p:sp>
        <p:nvSpPr>
          <p:cNvPr id="6" name="AutoShape 4"/>
          <p:cNvSpPr>
            <a:spLocks noChangeArrowheads="1"/>
          </p:cNvSpPr>
          <p:nvPr/>
        </p:nvSpPr>
        <p:spPr bwMode="auto">
          <a:xfrm>
            <a:off x="6419624" y="466006"/>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CALCULATE</a:t>
            </a:r>
          </a:p>
        </p:txBody>
      </p:sp>
    </p:spTree>
    <p:extLst>
      <p:ext uri="{BB962C8B-B14F-4D97-AF65-F5344CB8AC3E}">
        <p14:creationId xmlns:p14="http://schemas.microsoft.com/office/powerpoint/2010/main" val="361926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395536" y="332656"/>
            <a:ext cx="8229600" cy="884237"/>
          </a:xfrm>
        </p:spPr>
        <p:txBody>
          <a:bodyPr wrap="square" numCol="1" anchorCtr="0" compatLnSpc="1">
            <a:prstTxWarp prst="textNoShape">
              <a:avLst/>
            </a:prstTxWarp>
          </a:bodyPr>
          <a:lstStyle/>
          <a:p>
            <a:pPr algn="l" eaLnBrk="1" fontAlgn="base" hangingPunct="1">
              <a:spcAft>
                <a:spcPct val="0"/>
              </a:spcAft>
            </a:pPr>
            <a:r>
              <a:rPr sz="3200" cap="none" dirty="0">
                <a:solidFill>
                  <a:srgbClr val="EA0088"/>
                </a:solidFill>
                <a:latin typeface="Trebuchet MS" charset="0"/>
                <a:ea typeface="ＭＳ Ｐゴシック" charset="0"/>
                <a:cs typeface="ＭＳ Ｐゴシック" charset="0"/>
              </a:rPr>
              <a:t>Learning objectives</a:t>
            </a:r>
          </a:p>
        </p:txBody>
      </p:sp>
      <p:sp>
        <p:nvSpPr>
          <p:cNvPr id="19458" name="Rectangle 3"/>
          <p:cNvSpPr>
            <a:spLocks noGrp="1" noChangeArrowheads="1"/>
          </p:cNvSpPr>
          <p:nvPr>
            <p:ph idx="1"/>
          </p:nvPr>
        </p:nvSpPr>
        <p:spPr>
          <a:xfrm>
            <a:off x="467544" y="1268760"/>
            <a:ext cx="8280920" cy="4297363"/>
          </a:xfrm>
        </p:spPr>
        <p:txBody>
          <a:bodyPr/>
          <a:lstStyle/>
          <a:p>
            <a:pPr marL="719138" indent="-719138" algn="just">
              <a:buNone/>
              <a:tabLst>
                <a:tab pos="719138" algn="l"/>
              </a:tabLst>
            </a:pPr>
            <a:r>
              <a:rPr lang="en-AU" sz="2200" b="1" dirty="0">
                <a:solidFill>
                  <a:srgbClr val="00B050"/>
                </a:solidFill>
                <a:latin typeface="Trebuchet MS" panose="020B0603020202020204" pitchFamily="34" charset="0"/>
              </a:rPr>
              <a:t>LO1 	</a:t>
            </a:r>
            <a:r>
              <a:rPr lang="en-AU" sz="2200" dirty="0">
                <a:solidFill>
                  <a:srgbClr val="00B050"/>
                </a:solidFill>
                <a:latin typeface="Trebuchet MS" panose="020B0603020202020204" pitchFamily="34" charset="0"/>
              </a:rPr>
              <a:t>Recognise when the analysis of variance is to be employed</a:t>
            </a:r>
          </a:p>
          <a:p>
            <a:pPr marL="719138" indent="-719138" algn="just">
              <a:buNone/>
              <a:tabLst>
                <a:tab pos="719138" algn="l"/>
              </a:tabLst>
            </a:pPr>
            <a:r>
              <a:rPr lang="en-AU" sz="2200" b="1" dirty="0">
                <a:solidFill>
                  <a:srgbClr val="00B050"/>
                </a:solidFill>
                <a:latin typeface="Trebuchet MS" panose="020B0603020202020204" pitchFamily="34" charset="0"/>
              </a:rPr>
              <a:t>LO2 	</a:t>
            </a:r>
            <a:r>
              <a:rPr lang="en-AU" sz="2200" dirty="0">
                <a:solidFill>
                  <a:srgbClr val="00B050"/>
                </a:solidFill>
                <a:latin typeface="Trebuchet MS" panose="020B0603020202020204" pitchFamily="34" charset="0"/>
              </a:rPr>
              <a:t>Interpret the analysis of variance (ANOVA) table</a:t>
            </a:r>
          </a:p>
          <a:p>
            <a:pPr marL="719138" indent="-719138" algn="just">
              <a:buNone/>
              <a:tabLst>
                <a:tab pos="719138" algn="l"/>
              </a:tabLst>
            </a:pPr>
            <a:r>
              <a:rPr lang="en-AU" sz="2200" b="1" dirty="0">
                <a:solidFill>
                  <a:srgbClr val="00B050"/>
                </a:solidFill>
                <a:latin typeface="Trebuchet MS" panose="020B0603020202020204" pitchFamily="34" charset="0"/>
              </a:rPr>
              <a:t>LO3 	</a:t>
            </a:r>
            <a:r>
              <a:rPr lang="en-AU" sz="2200" dirty="0">
                <a:solidFill>
                  <a:srgbClr val="00B050"/>
                </a:solidFill>
                <a:latin typeface="Trebuchet MS" panose="020B0603020202020204" pitchFamily="34" charset="0"/>
              </a:rPr>
              <a:t>Recognise when the experiment is completely randomised and when it is a randomised block</a:t>
            </a:r>
          </a:p>
          <a:p>
            <a:pPr marL="719138" indent="-719138" algn="just">
              <a:buNone/>
              <a:tabLst>
                <a:tab pos="719138" algn="l"/>
              </a:tabLst>
            </a:pPr>
            <a:r>
              <a:rPr lang="en-AU" sz="2200" b="1" dirty="0">
                <a:solidFill>
                  <a:srgbClr val="00B050"/>
                </a:solidFill>
                <a:latin typeface="Trebuchet MS" panose="020B0603020202020204" pitchFamily="34" charset="0"/>
              </a:rPr>
              <a:t>LO4 	</a:t>
            </a:r>
            <a:r>
              <a:rPr lang="en-AU" sz="2200" dirty="0">
                <a:solidFill>
                  <a:srgbClr val="00B050"/>
                </a:solidFill>
                <a:latin typeface="Trebuchet MS" panose="020B0603020202020204" pitchFamily="34" charset="0"/>
              </a:rPr>
              <a:t>Perform and interpret a single-factor (one-way) analysis of variance for independent samples</a:t>
            </a:r>
          </a:p>
          <a:p>
            <a:pPr marL="719138" indent="-719138" algn="just">
              <a:buNone/>
              <a:tabLst>
                <a:tab pos="719138" algn="l"/>
              </a:tabLst>
            </a:pPr>
            <a:r>
              <a:rPr lang="en-AU" sz="2200" b="1" dirty="0">
                <a:solidFill>
                  <a:srgbClr val="00B050"/>
                </a:solidFill>
                <a:latin typeface="Trebuchet MS" panose="020B0603020202020204" pitchFamily="34" charset="0"/>
              </a:rPr>
              <a:t>LO5 	</a:t>
            </a:r>
            <a:r>
              <a:rPr lang="en-AU" sz="2200" dirty="0">
                <a:solidFill>
                  <a:srgbClr val="00B050"/>
                </a:solidFill>
                <a:latin typeface="Trebuchet MS" panose="020B0603020202020204" pitchFamily="34" charset="0"/>
              </a:rPr>
              <a:t>Perform multiple comparisons when the data have been drawn from independent samples (single-factor design)</a:t>
            </a:r>
          </a:p>
          <a:p>
            <a:pPr marL="719138" indent="-719138" algn="just">
              <a:buNone/>
              <a:tabLst>
                <a:tab pos="719138" algn="l"/>
              </a:tabLst>
            </a:pPr>
            <a:r>
              <a:rPr lang="en-AU" sz="2200" b="1" dirty="0">
                <a:solidFill>
                  <a:srgbClr val="00B050"/>
                </a:solidFill>
                <a:latin typeface="Trebuchet MS" panose="020B0603020202020204" pitchFamily="34" charset="0"/>
              </a:rPr>
              <a:t>LO6 	</a:t>
            </a:r>
            <a:r>
              <a:rPr lang="en-AU" sz="2200" dirty="0">
                <a:solidFill>
                  <a:srgbClr val="00B050"/>
                </a:solidFill>
                <a:latin typeface="Trebuchet MS" panose="020B0603020202020204" pitchFamily="34" charset="0"/>
              </a:rPr>
              <a:t>Perform and interpret a single-factor (two-way) analysis of variance for randomised blocks</a:t>
            </a:r>
          </a:p>
          <a:p>
            <a:pPr marL="719138" indent="-719138" algn="just">
              <a:buNone/>
              <a:tabLst>
                <a:tab pos="719138" algn="l"/>
              </a:tabLst>
            </a:pPr>
            <a:r>
              <a:rPr lang="en-AU" sz="2200" b="1" dirty="0">
                <a:solidFill>
                  <a:srgbClr val="00B050"/>
                </a:solidFill>
                <a:latin typeface="Trebuchet MS" panose="020B0603020202020204" pitchFamily="34" charset="0"/>
              </a:rPr>
              <a:t>LO7 	</a:t>
            </a:r>
            <a:r>
              <a:rPr lang="en-AU" sz="2200" dirty="0">
                <a:solidFill>
                  <a:srgbClr val="00B050"/>
                </a:solidFill>
                <a:latin typeface="Trebuchet MS" panose="020B0603020202020204" pitchFamily="34" charset="0"/>
              </a:rPr>
              <a:t>Perform and interpret a two-factor analysis of variance for randomised blocks.</a:t>
            </a:r>
            <a:endParaRPr lang="en-US" sz="2200" b="1" dirty="0">
              <a:solidFill>
                <a:srgbClr val="00B050"/>
              </a:solidFill>
              <a:latin typeface="Trebuchet MS" panose="020B0603020202020204" pitchFamily="34" charset="0"/>
              <a:ea typeface="ＭＳ Ｐゴシック" charset="0"/>
            </a:endParaRPr>
          </a:p>
          <a:p>
            <a:pPr marL="895350" indent="-895350" algn="just">
              <a:buNone/>
              <a:tabLst>
                <a:tab pos="895350" algn="l"/>
              </a:tabLst>
            </a:pPr>
            <a:endParaRPr lang="en-AU" sz="2200" dirty="0">
              <a:solidFill>
                <a:srgbClr val="00B050"/>
              </a:solidFill>
              <a:latin typeface="Trebuchet MS" panose="020B0603020202020204" pitchFamily="34" charset="0"/>
            </a:endParaRPr>
          </a:p>
          <a:p>
            <a:pPr marL="895350" indent="-895350" algn="just" eaLnBrk="1" hangingPunct="1">
              <a:buNone/>
              <a:tabLst>
                <a:tab pos="895350" algn="l"/>
              </a:tabLst>
              <a:defRPr/>
            </a:pPr>
            <a:endParaRPr lang="en-US" sz="2200" dirty="0">
              <a:solidFill>
                <a:srgbClr val="002060"/>
              </a:solidFill>
              <a:latin typeface="Trebuchet MS" charset="0"/>
              <a:ea typeface="ＭＳ Ｐゴシック" charset="0"/>
            </a:endParaRPr>
          </a:p>
        </p:txBody>
      </p:sp>
    </p:spTree>
    <p:extLst>
      <p:ext uri="{BB962C8B-B14F-4D97-AF65-F5344CB8AC3E}">
        <p14:creationId xmlns:p14="http://schemas.microsoft.com/office/powerpoint/2010/main" val="61262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506"/>
            <a:ext cx="8229600" cy="884238"/>
          </a:xfrm>
        </p:spPr>
        <p:txBody>
          <a:bodyPr vert="horz" lIns="91440" tIns="45720" rIns="91440" bIns="45720" rtlCol="0" anchor="ctr">
            <a:noAutofit/>
          </a:bodyPr>
          <a:lstStyle/>
          <a:p>
            <a:pPr algn="l"/>
            <a:r>
              <a:rPr lang="en-AU" sz="3200" cap="none" dirty="0">
                <a:solidFill>
                  <a:srgbClr val="EA0088"/>
                </a:solidFill>
                <a:latin typeface="Trebuchet MS" charset="0"/>
                <a:ea typeface="ＭＳ Ｐゴシック" charset="0"/>
                <a:cs typeface="ＭＳ Ｐゴシック" charset="0"/>
              </a:rPr>
              <a:t>Example 1 – Solution…</a:t>
            </a:r>
            <a:br>
              <a:rPr lang="en-AU" sz="3200" cap="none" dirty="0">
                <a:solidFill>
                  <a:srgbClr val="EA0088"/>
                </a:solidFill>
                <a:latin typeface="Trebuchet MS" charset="0"/>
                <a:ea typeface="ＭＳ Ｐゴシック" charset="0"/>
                <a:cs typeface="ＭＳ Ｐゴシック" charset="0"/>
              </a:rPr>
            </a:br>
            <a:r>
              <a:rPr lang="en-AU" sz="3200" cap="none" dirty="0">
                <a:solidFill>
                  <a:srgbClr val="EA0088"/>
                </a:solidFill>
                <a:latin typeface="Trebuchet MS" charset="0"/>
                <a:ea typeface="ＭＳ Ｐゴシック" charset="0"/>
                <a:cs typeface="ＭＳ Ｐゴシック" charset="0"/>
              </a:rPr>
              <a:t>Summary</a:t>
            </a:r>
          </a:p>
        </p:txBody>
      </p:sp>
      <p:sp>
        <p:nvSpPr>
          <p:cNvPr id="3" name="Content Placeholder 2"/>
          <p:cNvSpPr>
            <a:spLocks noGrp="1"/>
          </p:cNvSpPr>
          <p:nvPr>
            <p:ph idx="1"/>
          </p:nvPr>
        </p:nvSpPr>
        <p:spPr>
          <a:xfrm>
            <a:off x="531440" y="1219869"/>
            <a:ext cx="8145016" cy="4297363"/>
          </a:xfrm>
        </p:spPr>
        <p:txBody>
          <a:bodyPr/>
          <a:lstStyle/>
          <a:p>
            <a:pPr marL="0" indent="0" algn="just">
              <a:buNone/>
            </a:pPr>
            <a:r>
              <a:rPr lang="en-AU" sz="2400" dirty="0">
                <a:latin typeface="Trebuchet MS" panose="020B0603020202020204" pitchFamily="34" charset="0"/>
              </a:rPr>
              <a:t>Thus, we conclude that there is enough evidence to infer that the mean weekly sales differ for the three cities.</a:t>
            </a:r>
          </a:p>
          <a:p>
            <a:pPr marL="0" indent="0" algn="just">
              <a:buNone/>
            </a:pPr>
            <a:endParaRPr lang="en-AU" sz="2400" dirty="0">
              <a:latin typeface="Trebuchet MS" panose="020B0603020202020204" pitchFamily="34" charset="0"/>
            </a:endParaRPr>
          </a:p>
          <a:p>
            <a:pPr marL="0" indent="0" algn="just">
              <a:buNone/>
            </a:pPr>
            <a:r>
              <a:rPr lang="en-AU" sz="2400" dirty="0">
                <a:latin typeface="Trebuchet MS" panose="020B0603020202020204" pitchFamily="34" charset="0"/>
              </a:rPr>
              <a:t>The figure below depicts the sampling distribution of this test.</a:t>
            </a:r>
          </a:p>
          <a:p>
            <a:pPr marL="0" indent="0" algn="just">
              <a:buNone/>
            </a:pPr>
            <a:endParaRPr lang="en-AU" sz="2400" dirty="0">
              <a:latin typeface="Trebuchet MS" panose="020B0603020202020204" pitchFamily="34" charset="0"/>
            </a:endParaRP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40</a:t>
            </a:fld>
            <a:endParaRPr lang="en-AU" altLang="en-US" sz="1400" b="1" baseline="0" dirty="0">
              <a:latin typeface="Trebuchet MS" panose="020B0603020202020204" pitchFamily="34" charset="0"/>
            </a:endParaRPr>
          </a:p>
        </p:txBody>
      </p:sp>
      <p:sp>
        <p:nvSpPr>
          <p:cNvPr id="7" name="AutoShape 4"/>
          <p:cNvSpPr>
            <a:spLocks noChangeArrowheads="1"/>
          </p:cNvSpPr>
          <p:nvPr/>
        </p:nvSpPr>
        <p:spPr bwMode="auto">
          <a:xfrm>
            <a:off x="6419624" y="466006"/>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INTERPRET</a:t>
            </a:r>
          </a:p>
        </p:txBody>
      </p:sp>
      <p:pic>
        <p:nvPicPr>
          <p:cNvPr id="110593" name="Picture 1"/>
          <p:cNvPicPr>
            <a:picLocks noChangeAspect="1" noChangeArrowheads="1"/>
          </p:cNvPicPr>
          <p:nvPr/>
        </p:nvPicPr>
        <p:blipFill>
          <a:blip r:embed="rId2" cstate="print"/>
          <a:srcRect/>
          <a:stretch>
            <a:fillRect/>
          </a:stretch>
        </p:blipFill>
        <p:spPr bwMode="auto">
          <a:xfrm>
            <a:off x="1835696" y="3068960"/>
            <a:ext cx="6180733" cy="2675642"/>
          </a:xfrm>
          <a:prstGeom prst="rect">
            <a:avLst/>
          </a:prstGeom>
          <a:noFill/>
          <a:ln w="9525">
            <a:noFill/>
            <a:miter lim="800000"/>
            <a:headEnd/>
            <a:tailEnd/>
          </a:ln>
        </p:spPr>
      </p:pic>
    </p:spTree>
    <p:extLst>
      <p:ext uri="{BB962C8B-B14F-4D97-AF65-F5344CB8AC3E}">
        <p14:creationId xmlns:p14="http://schemas.microsoft.com/office/powerpoint/2010/main" val="3505410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84238"/>
          </a:xfrm>
        </p:spPr>
        <p:txBody>
          <a:bodyPr vert="horz" lIns="91440" tIns="45720" rIns="91440" bIns="45720" rtlCol="0" anchor="ctr">
            <a:noAutofit/>
          </a:bodyPr>
          <a:lstStyle/>
          <a:p>
            <a:pPr algn="l"/>
            <a:r>
              <a:rPr lang="en-AU" sz="3200" cap="none" dirty="0">
                <a:solidFill>
                  <a:srgbClr val="EA0088"/>
                </a:solidFill>
                <a:latin typeface="Trebuchet MS" charset="0"/>
                <a:ea typeface="ＭＳ Ｐゴシック" charset="0"/>
                <a:cs typeface="ＭＳ Ｐゴシック" charset="0"/>
              </a:rPr>
              <a:t>Example 1 – Solution…</a:t>
            </a:r>
          </a:p>
        </p:txBody>
      </p:sp>
      <p:sp>
        <p:nvSpPr>
          <p:cNvPr id="3" name="Content Placeholder 2"/>
          <p:cNvSpPr>
            <a:spLocks noGrp="1"/>
          </p:cNvSpPr>
          <p:nvPr>
            <p:ph idx="1"/>
          </p:nvPr>
        </p:nvSpPr>
        <p:spPr>
          <a:xfrm>
            <a:off x="531440" y="1130066"/>
            <a:ext cx="8145016" cy="4297363"/>
          </a:xfrm>
        </p:spPr>
        <p:txBody>
          <a:bodyPr/>
          <a:lstStyle/>
          <a:p>
            <a:pPr marL="0" indent="0" algn="just">
              <a:buNone/>
            </a:pPr>
            <a:r>
              <a:rPr lang="en-AU" sz="2400" b="1" dirty="0">
                <a:latin typeface="Trebuchet MS" panose="020B0603020202020204" pitchFamily="34" charset="0"/>
              </a:rPr>
              <a:t>Using Excel (Data Analysis): Output</a:t>
            </a:r>
            <a:endParaRPr lang="en-AU" sz="2400" b="1" dirty="0">
              <a:solidFill>
                <a:srgbClr val="FF0000"/>
              </a:solidFill>
              <a:latin typeface="Trebuchet MS" panose="020B0603020202020204" pitchFamily="34" charset="0"/>
            </a:endParaRPr>
          </a:p>
          <a:p>
            <a:pPr marL="0" indent="0" algn="just">
              <a:buNone/>
            </a:pPr>
            <a:endParaRPr lang="en-AU" sz="2400" dirty="0">
              <a:latin typeface="Trebuchet MS" panose="020B0603020202020204" pitchFamily="34" charset="0"/>
            </a:endParaRP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41</a:t>
            </a:fld>
            <a:endParaRPr lang="en-AU" altLang="en-US" sz="1400" b="1" baseline="0" dirty="0">
              <a:latin typeface="Trebuchet MS" panose="020B0603020202020204" pitchFamily="34" charset="0"/>
            </a:endParaRPr>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914524"/>
            <a:ext cx="8111755" cy="3602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87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84238"/>
          </a:xfrm>
        </p:spPr>
        <p:txBody>
          <a:bodyPr vert="horz" lIns="91440" tIns="45720" rIns="91440" bIns="45720" rtlCol="0" anchor="ctr">
            <a:noAutofit/>
          </a:bodyPr>
          <a:lstStyle/>
          <a:p>
            <a:pPr algn="l"/>
            <a:r>
              <a:rPr lang="en-AU" sz="3200" cap="none" dirty="0">
                <a:solidFill>
                  <a:srgbClr val="EA0088"/>
                </a:solidFill>
                <a:latin typeface="Trebuchet MS" charset="0"/>
                <a:ea typeface="ＭＳ Ｐゴシック" charset="0"/>
                <a:cs typeface="ＭＳ Ｐゴシック" charset="0"/>
              </a:rPr>
              <a:t>Example 1 – Solution…</a:t>
            </a:r>
          </a:p>
        </p:txBody>
      </p:sp>
      <p:sp>
        <p:nvSpPr>
          <p:cNvPr id="3" name="Content Placeholder 2"/>
          <p:cNvSpPr>
            <a:spLocks noGrp="1"/>
          </p:cNvSpPr>
          <p:nvPr>
            <p:ph idx="1"/>
          </p:nvPr>
        </p:nvSpPr>
        <p:spPr>
          <a:xfrm>
            <a:off x="531440" y="1003845"/>
            <a:ext cx="8145016" cy="4297363"/>
          </a:xfrm>
        </p:spPr>
        <p:txBody>
          <a:bodyPr/>
          <a:lstStyle/>
          <a:p>
            <a:pPr marL="0" indent="0" algn="just">
              <a:buNone/>
            </a:pPr>
            <a:r>
              <a:rPr lang="en-AU" sz="2400" b="1" dirty="0">
                <a:solidFill>
                  <a:schemeClr val="accent1"/>
                </a:solidFill>
                <a:latin typeface="Trebuchet MS" panose="020B0603020202020204" pitchFamily="34" charset="0"/>
              </a:rPr>
              <a:t>Interpreting the results</a:t>
            </a:r>
          </a:p>
          <a:p>
            <a:pPr marL="0" indent="0" algn="just">
              <a:spcAft>
                <a:spcPts val="1200"/>
              </a:spcAft>
              <a:buNone/>
            </a:pPr>
            <a:r>
              <a:rPr lang="en-AU" sz="2400" dirty="0">
                <a:latin typeface="Trebuchet MS" panose="020B0603020202020204" pitchFamily="34" charset="0"/>
              </a:rPr>
              <a:t>The </a:t>
            </a:r>
            <a:r>
              <a:rPr lang="en-AU" sz="2400" i="1" dirty="0">
                <a:latin typeface="Trebuchet MS" panose="020B0603020202020204" pitchFamily="34" charset="0"/>
              </a:rPr>
              <a:t>p</a:t>
            </a:r>
            <a:r>
              <a:rPr lang="en-AU" sz="2400" dirty="0">
                <a:latin typeface="Trebuchet MS" panose="020B0603020202020204" pitchFamily="34" charset="0"/>
              </a:rPr>
              <a:t>-value is 0.0468, which means there is evidence to infer that mean weekly sales of the apple juice concentrate are different between at least two of the cities at the 5% level of significance. </a:t>
            </a:r>
          </a:p>
          <a:p>
            <a:pPr marL="0" indent="0" algn="just">
              <a:spcAft>
                <a:spcPts val="1200"/>
              </a:spcAft>
              <a:buNone/>
            </a:pPr>
            <a:r>
              <a:rPr lang="en-AU" sz="2400" dirty="0">
                <a:latin typeface="Trebuchet MS" panose="020B0603020202020204" pitchFamily="34" charset="0"/>
              </a:rPr>
              <a:t>Can we conclude that the effects of the advertising approaches differ? </a:t>
            </a:r>
          </a:p>
          <a:p>
            <a:pPr marL="0" indent="0" algn="just">
              <a:buNone/>
            </a:pPr>
            <a:r>
              <a:rPr lang="en-AU" sz="2400" dirty="0">
                <a:latin typeface="Trebuchet MS" panose="020B0603020202020204" pitchFamily="34" charset="0"/>
              </a:rPr>
              <a:t>In this example, the marketing manager randomly assigned an advertising approach to each city. Thus, the data are experimental. As a result, we are quite confident that the approach used to advertise the product will produce different sales figures.</a:t>
            </a:r>
            <a:endParaRPr lang="en-AU" sz="2400" b="1" dirty="0">
              <a:latin typeface="Trebuchet MS" panose="020B0603020202020204" pitchFamily="34" charset="0"/>
            </a:endParaRPr>
          </a:p>
          <a:p>
            <a:pPr marL="0" indent="0" algn="just">
              <a:buNone/>
            </a:pPr>
            <a:endParaRPr lang="en-AU" sz="2400" dirty="0">
              <a:latin typeface="Trebuchet MS" panose="020B0603020202020204" pitchFamily="34" charset="0"/>
            </a:endParaRP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42</a:t>
            </a:fld>
            <a:endParaRPr lang="en-AU" altLang="en-US" sz="1400" b="1" baseline="0" dirty="0">
              <a:latin typeface="Trebuchet MS" panose="020B0603020202020204" pitchFamily="34" charset="0"/>
            </a:endParaRPr>
          </a:p>
        </p:txBody>
      </p:sp>
      <p:sp>
        <p:nvSpPr>
          <p:cNvPr id="6" name="AutoShape 4"/>
          <p:cNvSpPr>
            <a:spLocks noChangeArrowheads="1"/>
          </p:cNvSpPr>
          <p:nvPr/>
        </p:nvSpPr>
        <p:spPr bwMode="auto">
          <a:xfrm>
            <a:off x="6419624" y="466006"/>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INTERPRET</a:t>
            </a:r>
          </a:p>
        </p:txBody>
      </p:sp>
    </p:spTree>
    <p:extLst>
      <p:ext uri="{BB962C8B-B14F-4D97-AF65-F5344CB8AC3E}">
        <p14:creationId xmlns:p14="http://schemas.microsoft.com/office/powerpoint/2010/main" val="942630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84238"/>
          </a:xfrm>
        </p:spPr>
        <p:txBody>
          <a:bodyPr vert="horz" lIns="91440" tIns="45720" rIns="91440" bIns="45720" rtlCol="0" anchor="ctr">
            <a:noAutofit/>
          </a:bodyPr>
          <a:lstStyle/>
          <a:p>
            <a:pPr algn="l"/>
            <a:r>
              <a:rPr lang="en-AU" sz="3200" cap="none" dirty="0">
                <a:solidFill>
                  <a:srgbClr val="EA0088"/>
                </a:solidFill>
                <a:latin typeface="Trebuchet MS" charset="0"/>
                <a:ea typeface="ＭＳ Ｐゴシック" charset="0"/>
                <a:cs typeface="ＭＳ Ｐゴシック" charset="0"/>
              </a:rPr>
              <a:t>Example 1 – Solution…</a:t>
            </a:r>
          </a:p>
        </p:txBody>
      </p:sp>
      <p:sp>
        <p:nvSpPr>
          <p:cNvPr id="3" name="Content Placeholder 2"/>
          <p:cNvSpPr>
            <a:spLocks noGrp="1"/>
          </p:cNvSpPr>
          <p:nvPr>
            <p:ph idx="1"/>
          </p:nvPr>
        </p:nvSpPr>
        <p:spPr>
          <a:xfrm>
            <a:off x="531440" y="1003845"/>
            <a:ext cx="8145016" cy="4729411"/>
          </a:xfrm>
        </p:spPr>
        <p:txBody>
          <a:bodyPr/>
          <a:lstStyle/>
          <a:p>
            <a:pPr marL="0" indent="0" algn="just">
              <a:buNone/>
            </a:pPr>
            <a:r>
              <a:rPr lang="en-AU" sz="2400" b="1" dirty="0">
                <a:solidFill>
                  <a:schemeClr val="accent1"/>
                </a:solidFill>
                <a:latin typeface="Trebuchet MS" panose="020B0603020202020204" pitchFamily="34" charset="0"/>
              </a:rPr>
              <a:t>Checking the required conditions</a:t>
            </a:r>
            <a:endParaRPr lang="en-US" altLang="en-US" sz="2400" dirty="0">
              <a:solidFill>
                <a:schemeClr val="accent1"/>
              </a:solidFill>
              <a:latin typeface="Trebuchet MS" panose="020B0603020202020204" pitchFamily="34" charset="0"/>
            </a:endParaRPr>
          </a:p>
          <a:p>
            <a:pPr algn="just"/>
            <a:r>
              <a:rPr lang="en-US" altLang="en-US" sz="2400" dirty="0">
                <a:latin typeface="Trebuchet MS" panose="020B0603020202020204" pitchFamily="34" charset="0"/>
              </a:rPr>
              <a:t>The F-test requires that the populations are normally distributed with equal variance.</a:t>
            </a:r>
          </a:p>
          <a:p>
            <a:pPr algn="just"/>
            <a:r>
              <a:rPr lang="en-US" altLang="en-US" sz="2400" dirty="0">
                <a:latin typeface="Trebuchet MS" panose="020B0603020202020204" pitchFamily="34" charset="0"/>
              </a:rPr>
              <a:t>The equality of variances is examined by printing the sample standard deviations or variances. The similarity of sample variances allows us to assume that the population variances are equal. </a:t>
            </a:r>
          </a:p>
          <a:p>
            <a:pPr algn="just"/>
            <a:r>
              <a:rPr lang="en-US" altLang="en-US" sz="2400" dirty="0">
                <a:latin typeface="Trebuchet MS" panose="020B0603020202020204" pitchFamily="34" charset="0"/>
              </a:rPr>
              <a:t>From the Excel printout we compare the sample variances: 10775, 7238, 8670. It seems the variances are equal.</a:t>
            </a:r>
          </a:p>
          <a:p>
            <a:pPr algn="just"/>
            <a:r>
              <a:rPr lang="en-US" altLang="en-US" sz="2400" dirty="0">
                <a:latin typeface="Trebuchet MS" panose="020B0603020202020204" pitchFamily="34" charset="0"/>
              </a:rPr>
              <a:t>To check the normality observe the histogram of each sample (see next slide).</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43</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3691170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84238"/>
          </a:xfrm>
        </p:spPr>
        <p:txBody>
          <a:bodyPr vert="horz" lIns="91440" tIns="45720" rIns="91440" bIns="45720" rtlCol="0" anchor="ctr">
            <a:noAutofit/>
          </a:bodyPr>
          <a:lstStyle/>
          <a:p>
            <a:pPr algn="l"/>
            <a:r>
              <a:rPr lang="en-AU" sz="3200" cap="none" dirty="0">
                <a:solidFill>
                  <a:srgbClr val="EA0088"/>
                </a:solidFill>
                <a:latin typeface="Trebuchet MS" charset="0"/>
                <a:ea typeface="ＭＳ Ｐゴシック" charset="0"/>
                <a:cs typeface="ＭＳ Ｐゴシック" charset="0"/>
              </a:rPr>
              <a:t>Example 1 – Solution…</a:t>
            </a:r>
          </a:p>
        </p:txBody>
      </p:sp>
      <p:sp>
        <p:nvSpPr>
          <p:cNvPr id="3" name="Content Placeholder 2"/>
          <p:cNvSpPr>
            <a:spLocks noGrp="1"/>
          </p:cNvSpPr>
          <p:nvPr>
            <p:ph idx="1"/>
          </p:nvPr>
        </p:nvSpPr>
        <p:spPr>
          <a:xfrm>
            <a:off x="531440" y="1003845"/>
            <a:ext cx="8145016" cy="4729411"/>
          </a:xfrm>
        </p:spPr>
        <p:txBody>
          <a:bodyPr/>
          <a:lstStyle/>
          <a:p>
            <a:pPr marL="0" indent="0" algn="just">
              <a:buNone/>
            </a:pPr>
            <a:r>
              <a:rPr lang="en-AU" sz="2400" b="1" dirty="0">
                <a:solidFill>
                  <a:schemeClr val="accent1"/>
                </a:solidFill>
                <a:latin typeface="Trebuchet MS" panose="020B0603020202020204" pitchFamily="34" charset="0"/>
              </a:rPr>
              <a:t>Checking the required conditions…</a:t>
            </a:r>
            <a:endParaRPr lang="en-AU" sz="2400" dirty="0">
              <a:solidFill>
                <a:schemeClr val="accent1"/>
              </a:solidFill>
              <a:latin typeface="Trebuchet MS" panose="020B0603020202020204" pitchFamily="34" charset="0"/>
            </a:endParaRP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44</a:t>
            </a:fld>
            <a:endParaRPr lang="en-AU" altLang="en-US" sz="1400" b="1" baseline="0" dirty="0">
              <a:latin typeface="Trebuchet MS" panose="020B0603020202020204" pitchFamily="34" charset="0"/>
            </a:endParaRPr>
          </a:p>
        </p:txBody>
      </p:sp>
      <p:sp>
        <p:nvSpPr>
          <p:cNvPr id="7" name="Content Placeholder 2"/>
          <p:cNvSpPr txBox="1">
            <a:spLocks/>
          </p:cNvSpPr>
          <p:nvPr/>
        </p:nvSpPr>
        <p:spPr bwMode="auto">
          <a:xfrm>
            <a:off x="5753926" y="2886954"/>
            <a:ext cx="3248744" cy="8663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altLang="en-US" sz="2400" baseline="0" dirty="0">
                <a:solidFill>
                  <a:srgbClr val="00B050"/>
                </a:solidFill>
                <a:latin typeface="Trebuchet MS" panose="020B0603020202020204" pitchFamily="34" charset="0"/>
              </a:rPr>
              <a:t>All three distributions appear to be normal</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4177"/>
            <a:ext cx="4554667" cy="4343095"/>
          </a:xfrm>
          <a:prstGeom prst="rect">
            <a:avLst/>
          </a:prstGeom>
        </p:spPr>
      </p:pic>
    </p:spTree>
    <p:extLst>
      <p:ext uri="{BB962C8B-B14F-4D97-AF65-F5344CB8AC3E}">
        <p14:creationId xmlns:p14="http://schemas.microsoft.com/office/powerpoint/2010/main" val="2597360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5288" y="404813"/>
            <a:ext cx="7772400" cy="588962"/>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Violation of the required conditions</a:t>
            </a:r>
          </a:p>
        </p:txBody>
      </p:sp>
      <p:sp>
        <p:nvSpPr>
          <p:cNvPr id="60419" name="Rectangle 5"/>
          <p:cNvSpPr>
            <a:spLocks noGrp="1" noChangeArrowheads="1"/>
          </p:cNvSpPr>
          <p:nvPr>
            <p:ph idx="1"/>
          </p:nvPr>
        </p:nvSpPr>
        <p:spPr>
          <a:xfrm>
            <a:off x="539750" y="1268413"/>
            <a:ext cx="7993063" cy="4114800"/>
          </a:xfrm>
        </p:spPr>
        <p:txBody>
          <a:bodyPr/>
          <a:lstStyle/>
          <a:p>
            <a:pPr marL="0" indent="0" algn="just" eaLnBrk="1" hangingPunct="1">
              <a:spcAft>
                <a:spcPts val="1800"/>
              </a:spcAft>
              <a:buFontTx/>
              <a:buNone/>
            </a:pPr>
            <a:r>
              <a:rPr lang="en-US" altLang="en-US" sz="2400" dirty="0">
                <a:solidFill>
                  <a:srgbClr val="00B050"/>
                </a:solidFill>
                <a:latin typeface="Trebuchet MS" panose="020B0603020202020204" pitchFamily="34" charset="0"/>
              </a:rPr>
              <a:t>If the data are not normally distributed we can replace the one-way analysis of variance with its nonparametric counterpart, which is the </a:t>
            </a:r>
            <a:r>
              <a:rPr lang="en-US" altLang="en-US" sz="2400" dirty="0" err="1">
                <a:solidFill>
                  <a:srgbClr val="00B050"/>
                </a:solidFill>
                <a:latin typeface="Trebuchet MS" panose="020B0603020202020204" pitchFamily="34" charset="0"/>
              </a:rPr>
              <a:t>Kruskal</a:t>
            </a:r>
            <a:r>
              <a:rPr lang="en-US" altLang="en-US" sz="2400" dirty="0">
                <a:solidFill>
                  <a:srgbClr val="00B050"/>
                </a:solidFill>
                <a:latin typeface="Trebuchet MS" panose="020B0603020202020204" pitchFamily="34" charset="0"/>
              </a:rPr>
              <a:t>-Wallis test (See Section 20.3). </a:t>
            </a:r>
          </a:p>
          <a:p>
            <a:pPr marL="0" indent="0" algn="just" eaLnBrk="1" hangingPunct="1">
              <a:spcAft>
                <a:spcPts val="1800"/>
              </a:spcAft>
              <a:buFontTx/>
              <a:buNone/>
            </a:pPr>
            <a:r>
              <a:rPr lang="en-US" altLang="en-US" sz="2400" dirty="0">
                <a:latin typeface="Trebuchet MS" panose="020B0603020202020204" pitchFamily="34" charset="0"/>
              </a:rPr>
              <a:t>If the population variances are unequal, we can use several methods to correct the problem. </a:t>
            </a:r>
          </a:p>
          <a:p>
            <a:pPr marL="0" indent="0" algn="just" eaLnBrk="1" hangingPunct="1">
              <a:spcAft>
                <a:spcPts val="1800"/>
              </a:spcAft>
              <a:buFontTx/>
              <a:buNone/>
            </a:pPr>
            <a:r>
              <a:rPr lang="en-US" altLang="en-US" sz="2400" dirty="0">
                <a:latin typeface="Trebuchet MS" panose="020B0603020202020204" pitchFamily="34" charset="0"/>
              </a:rPr>
              <a:t>However, these corrective measures are beyond the level of this book.</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45</a:t>
            </a:fld>
            <a:endParaRPr lang="en-AU" altLang="en-US" sz="1400" b="1" baseline="0" dirty="0">
              <a:latin typeface="Trebuchet MS" panose="020B06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404813"/>
            <a:ext cx="7772400" cy="73342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ANOVA table</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46</a:t>
            </a:fld>
            <a:endParaRPr lang="en-AU" altLang="en-US" sz="1400" b="1" baseline="0" dirty="0">
              <a:latin typeface="Trebuchet MS" panose="020B0603020202020204" pitchFamily="34" charset="0"/>
            </a:endParaRP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1196752"/>
            <a:ext cx="6119551" cy="4484615"/>
          </a:xfrm>
          <a:prstGeom prst="rect">
            <a:avLst/>
          </a:prstGeom>
        </p:spPr>
      </p:pic>
    </p:spTree>
    <p:custDataLst>
      <p:tags r:id="rId1"/>
    </p:custDataLst>
    <p:extLst>
      <p:ext uri="{BB962C8B-B14F-4D97-AF65-F5344CB8AC3E}">
        <p14:creationId xmlns:p14="http://schemas.microsoft.com/office/powerpoint/2010/main" val="1817906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404813"/>
            <a:ext cx="7772400" cy="73342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ANOVA table</a:t>
            </a:r>
          </a:p>
        </p:txBody>
      </p:sp>
      <p:sp>
        <p:nvSpPr>
          <p:cNvPr id="57347" name="Rectangle 3"/>
          <p:cNvSpPr>
            <a:spLocks noGrp="1" noChangeArrowheads="1"/>
          </p:cNvSpPr>
          <p:nvPr>
            <p:ph idx="1"/>
          </p:nvPr>
        </p:nvSpPr>
        <p:spPr>
          <a:xfrm>
            <a:off x="539750" y="1341438"/>
            <a:ext cx="8064500" cy="1008062"/>
          </a:xfrm>
        </p:spPr>
        <p:txBody>
          <a:bodyPr/>
          <a:lstStyle/>
          <a:p>
            <a:pPr marL="0" indent="0" eaLnBrk="1" hangingPunct="1">
              <a:buFontTx/>
              <a:buNone/>
            </a:pPr>
            <a:r>
              <a:rPr lang="en-US" altLang="en-US" sz="2400" dirty="0">
                <a:latin typeface="Trebuchet MS" panose="020B0603020202020204" pitchFamily="34" charset="0"/>
              </a:rPr>
              <a:t>The results of </a:t>
            </a:r>
            <a:r>
              <a:rPr lang="en-US" altLang="en-US" sz="2400" b="1" dirty="0">
                <a:solidFill>
                  <a:srgbClr val="FF0000"/>
                </a:solidFill>
                <a:latin typeface="Trebuchet MS" panose="020B0603020202020204" pitchFamily="34" charset="0"/>
              </a:rPr>
              <a:t>an</a:t>
            </a:r>
            <a:r>
              <a:rPr lang="en-US" altLang="en-US" sz="2400" dirty="0">
                <a:latin typeface="Trebuchet MS" panose="020B0603020202020204" pitchFamily="34" charset="0"/>
              </a:rPr>
              <a:t>alysis </a:t>
            </a:r>
            <a:r>
              <a:rPr lang="en-US" altLang="en-US" sz="2400" b="1" dirty="0">
                <a:solidFill>
                  <a:srgbClr val="FF0000"/>
                </a:solidFill>
                <a:latin typeface="Trebuchet MS" panose="020B0603020202020204" pitchFamily="34" charset="0"/>
              </a:rPr>
              <a:t>o</a:t>
            </a:r>
            <a:r>
              <a:rPr lang="en-US" altLang="en-US" sz="2400" dirty="0">
                <a:latin typeface="Trebuchet MS" panose="020B0603020202020204" pitchFamily="34" charset="0"/>
              </a:rPr>
              <a:t>f </a:t>
            </a:r>
            <a:r>
              <a:rPr lang="en-US" altLang="en-US" sz="2400" b="1" dirty="0">
                <a:solidFill>
                  <a:srgbClr val="FF0000"/>
                </a:solidFill>
                <a:latin typeface="Trebuchet MS" panose="020B0603020202020204" pitchFamily="34" charset="0"/>
              </a:rPr>
              <a:t>va</a:t>
            </a:r>
            <a:r>
              <a:rPr lang="en-US" altLang="en-US" sz="2400" dirty="0">
                <a:latin typeface="Trebuchet MS" panose="020B0603020202020204" pitchFamily="34" charset="0"/>
              </a:rPr>
              <a:t>riance are usually reported in an ANOVA table…</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47</a:t>
            </a:fld>
            <a:endParaRPr lang="en-AU" altLang="en-US" sz="1400" b="1" baseline="0" dirty="0">
              <a:latin typeface="Trebuchet MS" panose="020B0603020202020204" pitchFamily="34" charset="0"/>
            </a:endParaRPr>
          </a:p>
        </p:txBody>
      </p:sp>
      <p:graphicFrame>
        <p:nvGraphicFramePr>
          <p:cNvPr id="28722" name="Group 50"/>
          <p:cNvGraphicFramePr>
            <a:graphicFrameLocks noGrp="1"/>
          </p:cNvGraphicFramePr>
          <p:nvPr/>
        </p:nvGraphicFramePr>
        <p:xfrm>
          <a:off x="684213" y="2276475"/>
          <a:ext cx="8229600" cy="2911475"/>
        </p:xfrm>
        <a:graphic>
          <a:graphicData uri="http://schemas.openxmlformats.org/drawingml/2006/table">
            <a:tbl>
              <a:tblPr/>
              <a:tblGrid>
                <a:gridCol w="15494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Source of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variation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Degrees of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freedom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Sum of squares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Mean square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Treatments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ahoma" charset="0"/>
                          <a:ea typeface="ＭＳ Ｐゴシック" charset="-128"/>
                        </a:rPr>
                        <a:t>k</a:t>
                      </a:r>
                      <a:r>
                        <a:rPr kumimoji="0" lang="en-US" sz="1800" b="0" i="0" u="none" strike="noStrike" cap="none" normalizeH="0" baseline="0">
                          <a:ln>
                            <a:noFill/>
                          </a:ln>
                          <a:solidFill>
                            <a:schemeClr val="tx1"/>
                          </a:solidFill>
                          <a:effectLst/>
                          <a:latin typeface="Tahoma" charset="0"/>
                          <a:ea typeface="ＭＳ Ｐゴシック" charset="-128"/>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SST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MST=SST/(</a:t>
                      </a:r>
                      <a:r>
                        <a:rPr kumimoji="0" lang="en-US" sz="1800" b="0" i="1" u="none" strike="noStrike" cap="none" normalizeH="0" baseline="0">
                          <a:ln>
                            <a:noFill/>
                          </a:ln>
                          <a:solidFill>
                            <a:schemeClr val="tx1"/>
                          </a:solidFill>
                          <a:effectLst/>
                          <a:latin typeface="Tahoma" charset="0"/>
                          <a:ea typeface="ＭＳ Ｐゴシック" charset="-128"/>
                        </a:rPr>
                        <a:t>k</a:t>
                      </a:r>
                      <a:r>
                        <a:rPr kumimoji="0" lang="en-US" sz="1800" b="0" i="0" u="none" strike="noStrike" cap="none" normalizeH="0" baseline="0">
                          <a:ln>
                            <a:noFill/>
                          </a:ln>
                          <a:solidFill>
                            <a:schemeClr val="tx1"/>
                          </a:solidFill>
                          <a:effectLst/>
                          <a:latin typeface="Tahoma" charset="0"/>
                          <a:ea typeface="ＭＳ Ｐゴシック" charset="-128"/>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Error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ahoma" charset="0"/>
                          <a:ea typeface="ＭＳ Ｐゴシック" charset="-128"/>
                        </a:rPr>
                        <a:t>n–k</a:t>
                      </a:r>
                      <a:endParaRPr kumimoji="0" lang="en-US" sz="1800" b="0" i="0" u="none" strike="noStrike" cap="none" normalizeH="0" baseline="0">
                        <a:ln>
                          <a:noFill/>
                        </a:ln>
                        <a:solidFill>
                          <a:schemeClr val="tx1"/>
                        </a:solidFill>
                        <a:effectLst/>
                        <a:latin typeface="Tahoma"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SSE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MSE=SSE/(</a:t>
                      </a:r>
                      <a:r>
                        <a:rPr kumimoji="0" lang="en-US" sz="1800" b="0" i="1" u="none" strike="noStrike" cap="none" normalizeH="0" baseline="0">
                          <a:ln>
                            <a:noFill/>
                          </a:ln>
                          <a:solidFill>
                            <a:schemeClr val="tx1"/>
                          </a:solidFill>
                          <a:effectLst/>
                          <a:latin typeface="Tahoma" charset="0"/>
                          <a:ea typeface="ＭＳ Ｐゴシック" charset="-128"/>
                        </a:rPr>
                        <a:t>n–k</a:t>
                      </a:r>
                      <a:r>
                        <a:rPr kumimoji="0" lang="en-US" sz="1800" b="0" i="0" u="none" strike="noStrike" cap="none" normalizeH="0" baseline="0">
                          <a:ln>
                            <a:noFill/>
                          </a:ln>
                          <a:solidFill>
                            <a:schemeClr val="tx1"/>
                          </a:solidFill>
                          <a:effectLst/>
                          <a:latin typeface="Tahoma" charset="0"/>
                          <a:ea typeface="ＭＳ Ｐゴシック"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1" u="none" strike="noStrike" cap="none" normalizeH="0" baseline="0">
                          <a:ln>
                            <a:noFill/>
                          </a:ln>
                          <a:solidFill>
                            <a:schemeClr val="tx1"/>
                          </a:solidFill>
                          <a:effectLst/>
                          <a:latin typeface="Tahoma" charset="0"/>
                          <a:ea typeface="ＭＳ Ｐゴシック" charset="-128"/>
                        </a:rPr>
                        <a:t>n</a:t>
                      </a:r>
                      <a:r>
                        <a:rPr kumimoji="0" lang="en-US" sz="1800" b="0" i="0" u="none" strike="noStrike" cap="none" normalizeH="0" baseline="0">
                          <a:ln>
                            <a:noFill/>
                          </a:ln>
                          <a:solidFill>
                            <a:schemeClr val="tx1"/>
                          </a:solidFill>
                          <a:effectLst/>
                          <a:latin typeface="Tahoma" charset="0"/>
                          <a:ea typeface="ＭＳ Ｐゴシック" charset="-128"/>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128"/>
                        </a:rPr>
                        <a:t>SS(Total)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ahoma"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7376" name="Rectangle 38"/>
          <p:cNvSpPr>
            <a:spLocks noChangeArrowheads="1"/>
          </p:cNvSpPr>
          <p:nvPr/>
        </p:nvSpPr>
        <p:spPr bwMode="auto">
          <a:xfrm>
            <a:off x="5943600" y="5257800"/>
            <a:ext cx="2817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eaLnBrk="1" hangingPunct="1">
              <a:spcBef>
                <a:spcPct val="20000"/>
              </a:spcBef>
            </a:pPr>
            <a:r>
              <a:rPr lang="en-US" altLang="en-US" b="1" baseline="0">
                <a:solidFill>
                  <a:srgbClr val="FF0000"/>
                </a:solidFill>
                <a:latin typeface="Tahoma" charset="0"/>
              </a:rPr>
              <a:t>F-stat=MST/MSE</a:t>
            </a:r>
          </a:p>
        </p:txBody>
      </p:sp>
    </p:spTree>
    <p:custDataLst>
      <p:tags r:id="rId1"/>
    </p:custDataLst>
    <p:extLst>
      <p:ext uri="{BB962C8B-B14F-4D97-AF65-F5344CB8AC3E}">
        <p14:creationId xmlns:p14="http://schemas.microsoft.com/office/powerpoint/2010/main" val="3600291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23850" y="333375"/>
            <a:ext cx="7772400" cy="51752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ANOVA and t-tests of two means</a:t>
            </a:r>
          </a:p>
        </p:txBody>
      </p:sp>
      <p:sp>
        <p:nvSpPr>
          <p:cNvPr id="58371" name="Rectangle 3"/>
          <p:cNvSpPr>
            <a:spLocks noGrp="1" noChangeArrowheads="1"/>
          </p:cNvSpPr>
          <p:nvPr>
            <p:ph idx="1"/>
          </p:nvPr>
        </p:nvSpPr>
        <p:spPr>
          <a:xfrm>
            <a:off x="395288" y="981075"/>
            <a:ext cx="8424862" cy="4114800"/>
          </a:xfrm>
        </p:spPr>
        <p:txBody>
          <a:bodyPr/>
          <a:lstStyle/>
          <a:p>
            <a:pPr marL="0" indent="0" algn="just" eaLnBrk="1" hangingPunct="1">
              <a:buFontTx/>
              <a:buNone/>
            </a:pPr>
            <a:r>
              <a:rPr lang="en-US" altLang="en-US" sz="2400" dirty="0">
                <a:solidFill>
                  <a:schemeClr val="tx1">
                    <a:lumMod val="75000"/>
                    <a:lumOff val="25000"/>
                  </a:schemeClr>
                </a:solidFill>
                <a:latin typeface="Trebuchet MS" panose="020B0603020202020204" pitchFamily="34" charset="0"/>
              </a:rPr>
              <a:t>Why do we need the analysis of variance? Why not test every pair of means? </a:t>
            </a:r>
          </a:p>
          <a:p>
            <a:pPr marL="0" indent="0" algn="just" eaLnBrk="1" hangingPunct="1">
              <a:buFontTx/>
              <a:buNone/>
            </a:pPr>
            <a:r>
              <a:rPr lang="en-US" altLang="en-US" sz="2200" dirty="0">
                <a:latin typeface="Trebuchet MS" panose="020B0603020202020204" pitchFamily="34" charset="0"/>
              </a:rPr>
              <a:t>For example, say k = 6. There are C</a:t>
            </a:r>
            <a:r>
              <a:rPr lang="en-US" altLang="en-US" sz="2200" baseline="-25000" dirty="0">
                <a:latin typeface="Trebuchet MS" panose="020B0603020202020204" pitchFamily="34" charset="0"/>
              </a:rPr>
              <a:t>2</a:t>
            </a:r>
            <a:r>
              <a:rPr lang="en-US" altLang="en-US" sz="2200" baseline="30000" dirty="0">
                <a:latin typeface="Trebuchet MS" panose="020B0603020202020204" pitchFamily="34" charset="0"/>
              </a:rPr>
              <a:t>6</a:t>
            </a:r>
            <a:r>
              <a:rPr lang="en-US" altLang="en-US" sz="2200" dirty="0">
                <a:latin typeface="Trebuchet MS" panose="020B0603020202020204" pitchFamily="34" charset="0"/>
              </a:rPr>
              <a:t> = 6(5)/2= 14 different pairs of means.</a:t>
            </a:r>
          </a:p>
          <a:p>
            <a:pPr marL="0" indent="0" eaLnBrk="1" hangingPunct="1">
              <a:buFontTx/>
              <a:buNone/>
            </a:pPr>
            <a:r>
              <a:rPr lang="en-US" altLang="en-US" sz="2200" b="1" dirty="0">
                <a:solidFill>
                  <a:srgbClr val="00B050"/>
                </a:solidFill>
                <a:latin typeface="Times New Roman" panose="02020603050405020304" pitchFamily="18" charset="0"/>
                <a:cs typeface="Times New Roman" panose="02020603050405020304" pitchFamily="18" charset="0"/>
              </a:rPr>
              <a:t>1&amp;2 	1&amp;3	1&amp;4 	1&amp;5 	1&amp;6</a:t>
            </a:r>
          </a:p>
          <a:p>
            <a:pPr marL="0" indent="0" eaLnBrk="1" hangingPunct="1">
              <a:buFontTx/>
              <a:buNone/>
            </a:pPr>
            <a:r>
              <a:rPr lang="en-US" altLang="en-US" sz="2200" b="1" dirty="0">
                <a:solidFill>
                  <a:srgbClr val="00B050"/>
                </a:solidFill>
                <a:latin typeface="Times New Roman" panose="02020603050405020304" pitchFamily="18" charset="0"/>
                <a:cs typeface="Times New Roman" panose="02020603050405020304" pitchFamily="18" charset="0"/>
              </a:rPr>
              <a:t>2&amp;3 	2&amp;4 	2&amp;5 	2&amp;6</a:t>
            </a:r>
          </a:p>
          <a:p>
            <a:pPr marL="0" indent="0" eaLnBrk="1" hangingPunct="1">
              <a:buFontTx/>
              <a:buNone/>
            </a:pPr>
            <a:r>
              <a:rPr lang="en-US" altLang="en-US" sz="2200" b="1" dirty="0">
                <a:solidFill>
                  <a:srgbClr val="00B050"/>
                </a:solidFill>
                <a:latin typeface="Times New Roman" panose="02020603050405020304" pitchFamily="18" charset="0"/>
                <a:cs typeface="Times New Roman" panose="02020603050405020304" pitchFamily="18" charset="0"/>
              </a:rPr>
              <a:t>3&amp;4 	3&amp;5 	3&amp;6</a:t>
            </a:r>
          </a:p>
          <a:p>
            <a:pPr marL="0" indent="0" eaLnBrk="1" hangingPunct="1">
              <a:buFontTx/>
              <a:buNone/>
            </a:pPr>
            <a:r>
              <a:rPr lang="en-US" altLang="en-US" sz="2200" b="1" dirty="0">
                <a:solidFill>
                  <a:srgbClr val="00B050"/>
                </a:solidFill>
                <a:latin typeface="Times New Roman" panose="02020603050405020304" pitchFamily="18" charset="0"/>
                <a:cs typeface="Times New Roman" panose="02020603050405020304" pitchFamily="18" charset="0"/>
              </a:rPr>
              <a:t>4&amp;5 	4&amp;6</a:t>
            </a:r>
          </a:p>
          <a:p>
            <a:pPr marL="0" indent="0" eaLnBrk="1" hangingPunct="1">
              <a:buFontTx/>
              <a:buNone/>
            </a:pPr>
            <a:r>
              <a:rPr lang="en-US" altLang="en-US" sz="2200" b="1" dirty="0">
                <a:solidFill>
                  <a:srgbClr val="00B050"/>
                </a:solidFill>
                <a:latin typeface="Times New Roman" panose="02020603050405020304" pitchFamily="18" charset="0"/>
                <a:cs typeface="Times New Roman" panose="02020603050405020304" pitchFamily="18" charset="0"/>
              </a:rPr>
              <a:t>5&amp;6</a:t>
            </a:r>
            <a:r>
              <a:rPr lang="en-US" altLang="en-US" sz="2200" b="1" baseline="30000" dirty="0">
                <a:solidFill>
                  <a:srgbClr val="00B050"/>
                </a:solidFill>
                <a:latin typeface="Times New Roman" panose="02020603050405020304" pitchFamily="18" charset="0"/>
                <a:cs typeface="Times New Roman" panose="02020603050405020304" pitchFamily="18" charset="0"/>
              </a:rPr>
              <a:t> </a:t>
            </a:r>
          </a:p>
          <a:p>
            <a:pPr marL="0" indent="0" algn="just" eaLnBrk="1" hangingPunct="1">
              <a:buFontTx/>
              <a:buNone/>
            </a:pPr>
            <a:r>
              <a:rPr lang="en-US" altLang="en-US" sz="2200" dirty="0">
                <a:latin typeface="Trebuchet MS" panose="020B0603020202020204" pitchFamily="34" charset="0"/>
              </a:rPr>
              <a:t>If we test each pair with </a:t>
            </a:r>
            <a:r>
              <a:rPr lang="en-US" altLang="en-US" sz="2200" dirty="0">
                <a:latin typeface="Trebuchet MS" panose="020B0603020202020204" pitchFamily="34" charset="0"/>
                <a:sym typeface="Symbol" charset="2"/>
              </a:rPr>
              <a:t></a:t>
            </a:r>
            <a:r>
              <a:rPr lang="en-US" altLang="en-US" sz="2200" dirty="0">
                <a:latin typeface="Trebuchet MS" panose="020B0603020202020204" pitchFamily="34" charset="0"/>
              </a:rPr>
              <a:t> = 0.05, we increase the probability of making a Type I error. If there are no differences, then the probability of making at least one Type I error is 1 – (0.95)</a:t>
            </a:r>
            <a:r>
              <a:rPr lang="en-US" altLang="en-US" sz="2200" baseline="30000" dirty="0">
                <a:latin typeface="Trebuchet MS" panose="020B0603020202020204" pitchFamily="34" charset="0"/>
              </a:rPr>
              <a:t>14</a:t>
            </a:r>
            <a:r>
              <a:rPr lang="en-US" altLang="en-US" sz="2200" dirty="0">
                <a:latin typeface="Trebuchet MS" panose="020B0603020202020204" pitchFamily="34" charset="0"/>
              </a:rPr>
              <a:t> = 1 – 0.463 = 0.537</a:t>
            </a:r>
          </a:p>
          <a:p>
            <a:pPr marL="0" indent="0" eaLnBrk="1" hangingPunct="1">
              <a:buFontTx/>
              <a:buNone/>
            </a:pPr>
            <a:endParaRPr lang="en-US" altLang="en-US" sz="2400" dirty="0">
              <a:latin typeface="Trebuchet MS" panose="020B0603020202020204" pitchFamily="34" charset="0"/>
            </a:endParaRP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48</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24137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23850" y="333375"/>
            <a:ext cx="7772400" cy="66040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Identifying factors</a:t>
            </a:r>
          </a:p>
        </p:txBody>
      </p:sp>
      <p:sp>
        <p:nvSpPr>
          <p:cNvPr id="10"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49</a:t>
            </a:fld>
            <a:endParaRPr lang="en-AU" altLang="en-US" sz="1400" b="1" baseline="0" dirty="0">
              <a:latin typeface="Trebuchet MS" panose="020B0603020202020204" pitchFamily="34" charset="0"/>
            </a:endParaRP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700808"/>
            <a:ext cx="7920880" cy="2420542"/>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Grp="1" noChangeArrowheads="1"/>
          </p:cNvSpPr>
          <p:nvPr>
            <p:ph type="title"/>
          </p:nvPr>
        </p:nvSpPr>
        <p:spPr>
          <a:xfrm>
            <a:off x="539750" y="404664"/>
            <a:ext cx="7772400" cy="661988"/>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Introduction</a:t>
            </a:r>
          </a:p>
        </p:txBody>
      </p:sp>
      <p:sp>
        <p:nvSpPr>
          <p:cNvPr id="38916" name="Rectangle 5"/>
          <p:cNvSpPr>
            <a:spLocks noGrp="1" noChangeArrowheads="1"/>
          </p:cNvSpPr>
          <p:nvPr>
            <p:ph idx="1"/>
          </p:nvPr>
        </p:nvSpPr>
        <p:spPr>
          <a:xfrm>
            <a:off x="683568" y="1196752"/>
            <a:ext cx="7991475" cy="3816350"/>
          </a:xfrm>
        </p:spPr>
        <p:txBody>
          <a:bodyPr/>
          <a:lstStyle/>
          <a:p>
            <a:pPr marL="0" indent="0" algn="just">
              <a:spcAft>
                <a:spcPts val="1200"/>
              </a:spcAft>
              <a:buNone/>
            </a:pPr>
            <a:r>
              <a:rPr lang="en-US" altLang="en-US" sz="2400" dirty="0">
                <a:latin typeface="Trebuchet MS" panose="020B0603020202020204" pitchFamily="34" charset="0"/>
              </a:rPr>
              <a:t>In Chapter 12, we tested hypotheses about the mean of a single population, and in Chapter 13, we tested the equality of means of two populations.</a:t>
            </a:r>
          </a:p>
          <a:p>
            <a:pPr marL="0" indent="0" algn="just">
              <a:spcAft>
                <a:spcPts val="1200"/>
              </a:spcAft>
              <a:buNone/>
            </a:pPr>
            <a:r>
              <a:rPr lang="en-US" altLang="en-US" sz="2400" i="1" dirty="0">
                <a:solidFill>
                  <a:schemeClr val="accent1"/>
                </a:solidFill>
                <a:latin typeface="Trebuchet MS" panose="020B0603020202020204" pitchFamily="34" charset="0"/>
              </a:rPr>
              <a:t>Analysis of variance (ANOVA)</a:t>
            </a:r>
            <a:r>
              <a:rPr lang="en-US" altLang="en-US" sz="2400" dirty="0">
                <a:latin typeface="Trebuchet MS" panose="020B0603020202020204" pitchFamily="34" charset="0"/>
              </a:rPr>
              <a:t>, presented in this chapter, helps compare two or more population means of numerical data.</a:t>
            </a:r>
          </a:p>
          <a:p>
            <a:pPr marL="0" indent="0" algn="just">
              <a:spcAft>
                <a:spcPts val="1200"/>
              </a:spcAft>
              <a:buNone/>
            </a:pPr>
            <a:r>
              <a:rPr lang="en-US" altLang="en-US" sz="2400" dirty="0">
                <a:solidFill>
                  <a:schemeClr val="tx1">
                    <a:lumMod val="75000"/>
                    <a:lumOff val="25000"/>
                  </a:schemeClr>
                </a:solidFill>
                <a:latin typeface="Trebuchet MS" panose="020B0603020202020204" pitchFamily="34" charset="0"/>
              </a:rPr>
              <a:t>Analysis of variance </a:t>
            </a:r>
            <a:r>
              <a:rPr lang="en-US" altLang="en-US" sz="2400" dirty="0">
                <a:latin typeface="Trebuchet MS" panose="020B0603020202020204" pitchFamily="34" charset="0"/>
              </a:rPr>
              <a:t>is a procedure that tests to determine whether differences exist between two or more population means.</a:t>
            </a:r>
          </a:p>
          <a:p>
            <a:pPr marL="0" indent="0" algn="just">
              <a:lnSpc>
                <a:spcPct val="90000"/>
              </a:lnSpc>
              <a:spcAft>
                <a:spcPts val="1200"/>
              </a:spcAft>
              <a:buNone/>
            </a:pPr>
            <a:r>
              <a:rPr lang="en-US" altLang="en-US" sz="2400" dirty="0">
                <a:latin typeface="Trebuchet MS" panose="020B0603020202020204" pitchFamily="34" charset="0"/>
              </a:rPr>
              <a:t>To do this, the technique analyses the </a:t>
            </a:r>
            <a:r>
              <a:rPr lang="en-US" altLang="en-US" sz="2400" i="1" dirty="0">
                <a:solidFill>
                  <a:schemeClr val="accent1"/>
                </a:solidFill>
                <a:latin typeface="Trebuchet MS" panose="020B0603020202020204" pitchFamily="34" charset="0"/>
              </a:rPr>
              <a:t>sample variance </a:t>
            </a:r>
            <a:r>
              <a:rPr lang="en-US" altLang="en-US" sz="2400" dirty="0">
                <a:latin typeface="Trebuchet MS" panose="020B0603020202020204" pitchFamily="34" charset="0"/>
              </a:rPr>
              <a:t>of the data.</a:t>
            </a:r>
          </a:p>
          <a:p>
            <a:pPr algn="just"/>
            <a:endParaRPr lang="en-US" altLang="en-US" sz="2400" dirty="0">
              <a:latin typeface="Trebuchet MS" panose="020B0603020202020204" pitchFamily="34" charset="0"/>
            </a:endParaRP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a:t>
            </a:fld>
            <a:endParaRPr lang="en-AU" altLang="en-US" sz="1400" b="1" baseline="0" dirty="0">
              <a:latin typeface="Trebuchet MS" panose="020B0603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a:xfrm>
            <a:off x="509836" y="1144886"/>
            <a:ext cx="8001000" cy="4297363"/>
          </a:xfrm>
        </p:spPr>
        <p:txBody>
          <a:bodyPr/>
          <a:lstStyle/>
          <a:p>
            <a:pPr marL="0" indent="0" algn="just">
              <a:spcAft>
                <a:spcPts val="1200"/>
              </a:spcAft>
              <a:buNone/>
            </a:pPr>
            <a:r>
              <a:rPr lang="en-US" altLang="en-US" sz="2400" dirty="0">
                <a:latin typeface="Trebuchet MS" panose="020B0603020202020204" pitchFamily="34" charset="0"/>
              </a:rPr>
              <a:t>When we conclude from the </a:t>
            </a:r>
            <a:r>
              <a:rPr lang="en-US" altLang="en-US" sz="2400" b="1" i="1" dirty="0">
                <a:latin typeface="Trebuchet MS" panose="020B0603020202020204" pitchFamily="34" charset="0"/>
              </a:rPr>
              <a:t>one-way analysis of variance</a:t>
            </a:r>
            <a:r>
              <a:rPr lang="en-US" altLang="en-US" sz="2400" dirty="0">
                <a:latin typeface="Trebuchet MS" panose="020B0603020202020204" pitchFamily="34" charset="0"/>
              </a:rPr>
              <a:t> that at least two treatment means differ (i.e. we reject the null hypothesis that H</a:t>
            </a:r>
            <a:r>
              <a:rPr lang="en-US" altLang="en-US" sz="2400" baseline="-25000" dirty="0">
                <a:latin typeface="Trebuchet MS" panose="020B0603020202020204" pitchFamily="34" charset="0"/>
              </a:rPr>
              <a:t>0</a:t>
            </a:r>
            <a:r>
              <a:rPr lang="en-US" altLang="en-US" sz="2400" dirty="0">
                <a:latin typeface="Trebuchet MS" panose="020B0603020202020204" pitchFamily="34" charset="0"/>
              </a:rPr>
              <a:t>: </a:t>
            </a:r>
            <a:r>
              <a:rPr lang="en-US" altLang="en-US" sz="2400" dirty="0">
                <a:latin typeface="Trebuchet MS" panose="020B0603020202020204" pitchFamily="34" charset="0"/>
                <a:sym typeface="Symbol"/>
              </a:rPr>
              <a:t></a:t>
            </a:r>
            <a:r>
              <a:rPr lang="en-US" altLang="en-US" sz="2400" baseline="-25000" dirty="0">
                <a:latin typeface="Trebuchet MS" panose="020B0603020202020204" pitchFamily="34" charset="0"/>
                <a:sym typeface="Symbol"/>
              </a:rPr>
              <a:t>1</a:t>
            </a:r>
            <a:r>
              <a:rPr lang="en-US" altLang="en-US" sz="2400" dirty="0">
                <a:latin typeface="Trebuchet MS" panose="020B0603020202020204" pitchFamily="34" charset="0"/>
                <a:sym typeface="Symbol"/>
              </a:rPr>
              <a:t> = </a:t>
            </a:r>
            <a:r>
              <a:rPr lang="en-US" altLang="en-US" sz="2400" baseline="-25000" dirty="0">
                <a:latin typeface="Trebuchet MS" panose="020B0603020202020204" pitchFamily="34" charset="0"/>
                <a:sym typeface="Symbol"/>
              </a:rPr>
              <a:t>2</a:t>
            </a:r>
            <a:r>
              <a:rPr lang="en-US" altLang="en-US" sz="2400" dirty="0">
                <a:latin typeface="Trebuchet MS" panose="020B0603020202020204" pitchFamily="34" charset="0"/>
                <a:sym typeface="Symbol"/>
              </a:rPr>
              <a:t> =</a:t>
            </a:r>
            <a:r>
              <a:rPr lang="en-US" altLang="en-US" sz="2400" dirty="0">
                <a:latin typeface="Trebuchet MS" panose="020B0603020202020204" pitchFamily="34" charset="0"/>
              </a:rPr>
              <a:t> … = </a:t>
            </a:r>
            <a:r>
              <a:rPr lang="en-US" altLang="en-US" sz="2400" dirty="0">
                <a:latin typeface="Trebuchet MS" panose="020B0603020202020204" pitchFamily="34" charset="0"/>
                <a:sym typeface="Symbol"/>
              </a:rPr>
              <a:t></a:t>
            </a:r>
            <a:r>
              <a:rPr lang="en-US" altLang="en-US" sz="2400" baseline="-25000" dirty="0">
                <a:latin typeface="Trebuchet MS" panose="020B0603020202020204" pitchFamily="34" charset="0"/>
                <a:sym typeface="Symbol"/>
              </a:rPr>
              <a:t>k</a:t>
            </a:r>
            <a:r>
              <a:rPr lang="en-US" altLang="en-US" sz="2400" dirty="0">
                <a:latin typeface="Trebuchet MS" panose="020B0603020202020204" pitchFamily="34" charset="0"/>
              </a:rPr>
              <a:t>), we often need to know </a:t>
            </a:r>
            <a:r>
              <a:rPr lang="en-US" altLang="en-US" sz="2400" b="1" i="1" dirty="0">
                <a:latin typeface="Trebuchet MS" panose="020B0603020202020204" pitchFamily="34" charset="0"/>
              </a:rPr>
              <a:t>which</a:t>
            </a:r>
            <a:r>
              <a:rPr lang="en-US" altLang="en-US" sz="2400" dirty="0">
                <a:latin typeface="Trebuchet MS" panose="020B0603020202020204" pitchFamily="34" charset="0"/>
              </a:rPr>
              <a:t> treatment means are responsible for these differences.</a:t>
            </a:r>
          </a:p>
          <a:p>
            <a:pPr marL="0" indent="0" algn="just" eaLnBrk="1" hangingPunct="1">
              <a:buFontTx/>
              <a:buNone/>
            </a:pPr>
            <a:r>
              <a:rPr lang="en-US" altLang="en-US" sz="2400" dirty="0">
                <a:latin typeface="Trebuchet MS" panose="020B0603020202020204" pitchFamily="34" charset="0"/>
              </a:rPr>
              <a:t>We will examine three statistical inference procedures that allow us to determine which population means differ:</a:t>
            </a:r>
          </a:p>
          <a:p>
            <a:pPr marL="0" indent="0" algn="just" eaLnBrk="1" hangingPunct="1">
              <a:buFontTx/>
              <a:buNone/>
            </a:pPr>
            <a:r>
              <a:rPr lang="en-US" altLang="en-US" sz="2400" dirty="0">
                <a:solidFill>
                  <a:srgbClr val="00B050"/>
                </a:solidFill>
                <a:latin typeface="Trebuchet MS" panose="020B0603020202020204" pitchFamily="34" charset="0"/>
              </a:rPr>
              <a:t>	• Fisher’s least significant difference (LSD) method</a:t>
            </a:r>
          </a:p>
          <a:p>
            <a:pPr marL="0" indent="0" algn="just" eaLnBrk="1" hangingPunct="1">
              <a:buFontTx/>
              <a:buNone/>
            </a:pPr>
            <a:r>
              <a:rPr lang="en-US" altLang="en-US" sz="2400" dirty="0">
                <a:solidFill>
                  <a:srgbClr val="00B0F0"/>
                </a:solidFill>
                <a:latin typeface="Trebuchet MS" panose="020B0603020202020204" pitchFamily="34" charset="0"/>
              </a:rPr>
              <a:t>	• </a:t>
            </a:r>
            <a:r>
              <a:rPr lang="en-US" altLang="en-US" sz="2400" dirty="0" err="1">
                <a:solidFill>
                  <a:srgbClr val="00B0F0"/>
                </a:solidFill>
                <a:latin typeface="Trebuchet MS" panose="020B0603020202020204" pitchFamily="34" charset="0"/>
              </a:rPr>
              <a:t>Bonferroni</a:t>
            </a:r>
            <a:r>
              <a:rPr lang="en-US" altLang="en-US" sz="2400" dirty="0">
                <a:solidFill>
                  <a:srgbClr val="00B0F0"/>
                </a:solidFill>
                <a:latin typeface="Trebuchet MS" panose="020B0603020202020204" pitchFamily="34" charset="0"/>
              </a:rPr>
              <a:t> adjustment </a:t>
            </a:r>
          </a:p>
          <a:p>
            <a:pPr marL="0" indent="0" algn="just" eaLnBrk="1" hangingPunct="1">
              <a:buFontTx/>
              <a:buNone/>
            </a:pPr>
            <a:r>
              <a:rPr lang="en-US" altLang="en-US" sz="2400" dirty="0">
                <a:solidFill>
                  <a:srgbClr val="CC0000"/>
                </a:solidFill>
                <a:latin typeface="Trebuchet MS" panose="020B0603020202020204" pitchFamily="34" charset="0"/>
              </a:rPr>
              <a:t>	• </a:t>
            </a:r>
            <a:r>
              <a:rPr lang="en-US" altLang="en-US" sz="2400" dirty="0" err="1">
                <a:solidFill>
                  <a:srgbClr val="CC0000"/>
                </a:solidFill>
                <a:latin typeface="Trebuchet MS" panose="020B0603020202020204" pitchFamily="34" charset="0"/>
              </a:rPr>
              <a:t>Tukey’s</a:t>
            </a:r>
            <a:r>
              <a:rPr lang="en-US" altLang="en-US" sz="2400" dirty="0">
                <a:solidFill>
                  <a:srgbClr val="CC0000"/>
                </a:solidFill>
                <a:latin typeface="Trebuchet MS" panose="020B0603020202020204" pitchFamily="34" charset="0"/>
              </a:rPr>
              <a:t> multiple comparison method.</a:t>
            </a:r>
          </a:p>
        </p:txBody>
      </p:sp>
      <p:sp>
        <p:nvSpPr>
          <p:cNvPr id="6" name="Title 1"/>
          <p:cNvSpPr txBox="1">
            <a:spLocks/>
          </p:cNvSpPr>
          <p:nvPr/>
        </p:nvSpPr>
        <p:spPr>
          <a:xfrm>
            <a:off x="446856" y="260648"/>
            <a:ext cx="8229600" cy="884238"/>
          </a:xfrm>
          <a:prstGeom prst="rect">
            <a:avLst/>
          </a:prstGeom>
        </p:spPr>
        <p:txBody>
          <a:bodyPr vert="horz" lIns="91440" tIns="45720" rIns="91440" bIns="45720" rtlCol="0" anchor="ctr">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charset="0"/>
                <a:ea typeface="ＭＳ Ｐゴシック" charset="0"/>
                <a:cs typeface="ＭＳ Ｐゴシック" charset="0"/>
              </a:rPr>
              <a:t>15.2  Multiple comparisons</a:t>
            </a:r>
          </a:p>
        </p:txBody>
      </p:sp>
      <p:sp>
        <p:nvSpPr>
          <p:cNvPr id="8"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50</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64" name="Rectangle 3"/>
              <p:cNvSpPr>
                <a:spLocks noGrp="1" noChangeArrowheads="1"/>
              </p:cNvSpPr>
              <p:nvPr>
                <p:ph idx="1"/>
              </p:nvPr>
            </p:nvSpPr>
            <p:spPr>
              <a:xfrm>
                <a:off x="561156" y="1178718"/>
                <a:ext cx="8001000" cy="4297363"/>
              </a:xfrm>
            </p:spPr>
            <p:txBody>
              <a:bodyPr/>
              <a:lstStyle/>
              <a:p>
                <a:pPr marL="0" indent="0" algn="just" eaLnBrk="1" hangingPunct="1">
                  <a:buFontTx/>
                  <a:buNone/>
                </a:pPr>
                <a:r>
                  <a:rPr lang="en-US" altLang="en-US" sz="2400" dirty="0">
                    <a:latin typeface="Trebuchet MS" panose="020B0603020202020204" pitchFamily="34" charset="0"/>
                  </a:rPr>
                  <a:t>Two means are considered different if the difference between the corresponding sample means is </a:t>
                </a:r>
                <a:r>
                  <a:rPr lang="en-US" altLang="en-US" sz="2400" b="1" i="1" dirty="0">
                    <a:latin typeface="Trebuchet MS" panose="020B0603020202020204" pitchFamily="34" charset="0"/>
                  </a:rPr>
                  <a:t>larger than a critical number</a:t>
                </a:r>
                <a:r>
                  <a:rPr lang="en-US" altLang="en-US" sz="2400" dirty="0">
                    <a:latin typeface="Trebuchet MS" panose="020B0603020202020204" pitchFamily="34" charset="0"/>
                  </a:rPr>
                  <a:t>. The general case for this is,</a:t>
                </a:r>
              </a:p>
              <a:p>
                <a:pPr marL="0" indent="0" eaLnBrk="1" hangingPunct="1">
                  <a:buFontTx/>
                  <a:buNone/>
                </a:pPr>
                <a:endParaRPr lang="en-US" altLang="en-US" sz="2400" dirty="0">
                  <a:latin typeface="Trebuchet MS" panose="020B0603020202020204" pitchFamily="34" charset="0"/>
                </a:endParaRPr>
              </a:p>
              <a:p>
                <a:pPr marL="0" indent="0" algn="ctr">
                  <a:buNone/>
                </a:pPr>
                <a:r>
                  <a:rPr lang="en-US" altLang="en-US" sz="2400" dirty="0">
                    <a:solidFill>
                      <a:schemeClr val="accent1"/>
                    </a:solidFill>
                    <a:latin typeface="Trebuchet MS" panose="020B0603020202020204" pitchFamily="34" charset="0"/>
                  </a:rPr>
                  <a:t>IF </a:t>
                </a:r>
                <a14:m>
                  <m:oMath xmlns:m="http://schemas.openxmlformats.org/officeDocument/2006/math">
                    <m:d>
                      <m:dPr>
                        <m:begChr m:val="|"/>
                        <m:endChr m:val="|"/>
                        <m:ctrlPr>
                          <a:rPr lang="en-US" altLang="en-US" sz="2400" i="1" smtClean="0">
                            <a:solidFill>
                              <a:schemeClr val="tx1">
                                <a:lumMod val="75000"/>
                                <a:lumOff val="25000"/>
                              </a:schemeClr>
                            </a:solidFill>
                            <a:latin typeface="Cambria Math" panose="02040503050406030204" pitchFamily="18" charset="0"/>
                          </a:rPr>
                        </m:ctrlPr>
                      </m:dPr>
                      <m:e>
                        <m:sSub>
                          <m:sSubPr>
                            <m:ctrlPr>
                              <a:rPr lang="en-US" altLang="en-US" sz="2400" i="1" smtClean="0">
                                <a:solidFill>
                                  <a:schemeClr val="tx1">
                                    <a:lumMod val="75000"/>
                                    <a:lumOff val="25000"/>
                                  </a:schemeClr>
                                </a:solidFill>
                                <a:latin typeface="Cambria Math" panose="02040503050406030204" pitchFamily="18" charset="0"/>
                              </a:rPr>
                            </m:ctrlPr>
                          </m:sSubPr>
                          <m:e>
                            <m:acc>
                              <m:accPr>
                                <m:chr m:val="̅"/>
                                <m:ctrlPr>
                                  <a:rPr lang="en-US" altLang="en-US" sz="2400" i="1" smtClean="0">
                                    <a:solidFill>
                                      <a:schemeClr val="tx1">
                                        <a:lumMod val="75000"/>
                                        <a:lumOff val="25000"/>
                                      </a:schemeClr>
                                    </a:solidFill>
                                    <a:latin typeface="Cambria Math" panose="02040503050406030204" pitchFamily="18" charset="0"/>
                                  </a:rPr>
                                </m:ctrlPr>
                              </m:accPr>
                              <m:e>
                                <m:r>
                                  <a:rPr lang="en-AU" altLang="en-US" sz="2400" b="0" i="1" smtClean="0">
                                    <a:solidFill>
                                      <a:schemeClr val="tx1">
                                        <a:lumMod val="75000"/>
                                        <a:lumOff val="25000"/>
                                      </a:schemeClr>
                                    </a:solidFill>
                                    <a:latin typeface="Cambria Math"/>
                                  </a:rPr>
                                  <m:t>𝑥</m:t>
                                </m:r>
                              </m:e>
                            </m:acc>
                          </m:e>
                          <m:sub>
                            <m:r>
                              <a:rPr lang="en-AU" altLang="en-US" sz="2400" b="0" i="1" smtClean="0">
                                <a:solidFill>
                                  <a:schemeClr val="tx1">
                                    <a:lumMod val="75000"/>
                                    <a:lumOff val="25000"/>
                                  </a:schemeClr>
                                </a:solidFill>
                                <a:latin typeface="Cambria Math"/>
                              </a:rPr>
                              <m:t>𝑖</m:t>
                            </m:r>
                          </m:sub>
                        </m:sSub>
                        <m:r>
                          <a:rPr lang="en-AU" altLang="en-US" sz="2400" b="0" i="1" smtClean="0">
                            <a:solidFill>
                              <a:schemeClr val="tx1">
                                <a:lumMod val="75000"/>
                                <a:lumOff val="25000"/>
                              </a:schemeClr>
                            </a:solidFill>
                            <a:latin typeface="Cambria Math"/>
                          </a:rPr>
                          <m:t>−</m:t>
                        </m:r>
                        <m:sSub>
                          <m:sSubPr>
                            <m:ctrlPr>
                              <a:rPr lang="en-US" altLang="en-US" sz="2400" i="1">
                                <a:solidFill>
                                  <a:schemeClr val="tx1">
                                    <a:lumMod val="75000"/>
                                    <a:lumOff val="25000"/>
                                  </a:schemeClr>
                                </a:solidFill>
                                <a:latin typeface="Cambria Math" panose="02040503050406030204" pitchFamily="18" charset="0"/>
                              </a:rPr>
                            </m:ctrlPr>
                          </m:sSubPr>
                          <m:e>
                            <m:acc>
                              <m:accPr>
                                <m:chr m:val="̅"/>
                                <m:ctrlPr>
                                  <a:rPr lang="en-US" altLang="en-US" sz="2400" i="1">
                                    <a:solidFill>
                                      <a:schemeClr val="tx1">
                                        <a:lumMod val="75000"/>
                                        <a:lumOff val="25000"/>
                                      </a:schemeClr>
                                    </a:solidFill>
                                    <a:latin typeface="Cambria Math" panose="02040503050406030204" pitchFamily="18" charset="0"/>
                                  </a:rPr>
                                </m:ctrlPr>
                              </m:accPr>
                              <m:e>
                                <m:r>
                                  <a:rPr lang="en-AU" altLang="en-US" sz="2400" i="1">
                                    <a:solidFill>
                                      <a:schemeClr val="tx1">
                                        <a:lumMod val="75000"/>
                                        <a:lumOff val="25000"/>
                                      </a:schemeClr>
                                    </a:solidFill>
                                    <a:latin typeface="Cambria Math"/>
                                  </a:rPr>
                                  <m:t>𝑥</m:t>
                                </m:r>
                              </m:e>
                            </m:acc>
                          </m:e>
                          <m:sub>
                            <m:r>
                              <a:rPr lang="en-AU" altLang="en-US" sz="2400" b="0" i="1" smtClean="0">
                                <a:solidFill>
                                  <a:schemeClr val="tx1">
                                    <a:lumMod val="75000"/>
                                    <a:lumOff val="25000"/>
                                  </a:schemeClr>
                                </a:solidFill>
                                <a:latin typeface="Cambria Math"/>
                              </a:rPr>
                              <m:t>𝑗</m:t>
                            </m:r>
                          </m:sub>
                        </m:sSub>
                      </m:e>
                    </m:d>
                  </m:oMath>
                </a14:m>
                <a:r>
                  <a:rPr lang="en-US" altLang="en-US" sz="2400" dirty="0">
                    <a:solidFill>
                      <a:schemeClr val="tx1">
                        <a:lumMod val="75000"/>
                        <a:lumOff val="25000"/>
                      </a:schemeClr>
                    </a:solidFill>
                    <a:latin typeface="Trebuchet MS" panose="020B0603020202020204" pitchFamily="34" charset="0"/>
                  </a:rPr>
                  <a:t>&gt;N</a:t>
                </a:r>
                <a:r>
                  <a:rPr lang="en-US" altLang="en-US" sz="2400" baseline="-25000" dirty="0">
                    <a:solidFill>
                      <a:schemeClr val="tx1">
                        <a:lumMod val="75000"/>
                        <a:lumOff val="25000"/>
                      </a:schemeClr>
                    </a:solidFill>
                    <a:latin typeface="Trebuchet MS" panose="020B0603020202020204" pitchFamily="34" charset="0"/>
                  </a:rPr>
                  <a:t>Critical</a:t>
                </a:r>
                <a:r>
                  <a:rPr lang="en-US" altLang="en-US" sz="2400" dirty="0">
                    <a:solidFill>
                      <a:schemeClr val="tx1">
                        <a:lumMod val="75000"/>
                        <a:lumOff val="25000"/>
                      </a:schemeClr>
                    </a:solidFill>
                    <a:latin typeface="Trebuchet MS" panose="020B0603020202020204" pitchFamily="34" charset="0"/>
                  </a:rPr>
                  <a:t> </a:t>
                </a:r>
                <a:r>
                  <a:rPr lang="en-US" altLang="en-US" sz="2400" dirty="0">
                    <a:solidFill>
                      <a:schemeClr val="accent1"/>
                    </a:solidFill>
                    <a:latin typeface="Trebuchet MS" panose="020B0603020202020204" pitchFamily="34" charset="0"/>
                  </a:rPr>
                  <a:t>THEN we conclude </a:t>
                </a:r>
                <a:r>
                  <a:rPr lang="en-US" altLang="en-US" sz="2400" dirty="0">
                    <a:solidFill>
                      <a:schemeClr val="tx1">
                        <a:lumMod val="75000"/>
                        <a:lumOff val="25000"/>
                      </a:schemeClr>
                    </a:solidFill>
                    <a:latin typeface="Trebuchet MS" panose="020B0603020202020204" pitchFamily="34" charset="0"/>
                    <a:sym typeface="Symbol"/>
                  </a:rPr>
                  <a:t></a:t>
                </a:r>
                <a:r>
                  <a:rPr lang="en-US" altLang="en-US" sz="2400" baseline="-25000" dirty="0" err="1">
                    <a:solidFill>
                      <a:schemeClr val="tx1">
                        <a:lumMod val="75000"/>
                        <a:lumOff val="25000"/>
                      </a:schemeClr>
                    </a:solidFill>
                    <a:latin typeface="Trebuchet MS" panose="020B0603020202020204" pitchFamily="34" charset="0"/>
                    <a:sym typeface="Symbol"/>
                  </a:rPr>
                  <a:t>i</a:t>
                </a:r>
                <a:r>
                  <a:rPr lang="en-US" altLang="en-US" sz="2400" dirty="0">
                    <a:solidFill>
                      <a:schemeClr val="tx1">
                        <a:lumMod val="75000"/>
                        <a:lumOff val="25000"/>
                      </a:schemeClr>
                    </a:solidFill>
                    <a:latin typeface="Trebuchet MS" panose="020B0603020202020204" pitchFamily="34" charset="0"/>
                    <a:sym typeface="Symbol"/>
                  </a:rPr>
                  <a:t> and </a:t>
                </a:r>
                <a:r>
                  <a:rPr lang="en-US" altLang="en-US" sz="2400" baseline="-25000" dirty="0">
                    <a:solidFill>
                      <a:schemeClr val="tx1">
                        <a:lumMod val="75000"/>
                        <a:lumOff val="25000"/>
                      </a:schemeClr>
                    </a:solidFill>
                    <a:latin typeface="Trebuchet MS" panose="020B0603020202020204" pitchFamily="34" charset="0"/>
                    <a:sym typeface="Symbol"/>
                  </a:rPr>
                  <a:t>j</a:t>
                </a:r>
                <a:r>
                  <a:rPr lang="en-US" altLang="en-US" sz="2400" dirty="0">
                    <a:solidFill>
                      <a:schemeClr val="tx1">
                        <a:lumMod val="75000"/>
                        <a:lumOff val="25000"/>
                      </a:schemeClr>
                    </a:solidFill>
                    <a:latin typeface="Trebuchet MS" panose="020B0603020202020204" pitchFamily="34" charset="0"/>
                  </a:rPr>
                  <a:t> differ</a:t>
                </a:r>
                <a:r>
                  <a:rPr lang="en-US" altLang="en-US" sz="2400" dirty="0">
                    <a:solidFill>
                      <a:schemeClr val="accent1"/>
                    </a:solidFill>
                    <a:latin typeface="Trebuchet MS" panose="020B0603020202020204" pitchFamily="34" charset="0"/>
                  </a:rPr>
                  <a:t>.</a:t>
                </a:r>
              </a:p>
              <a:p>
                <a:pPr marL="0" indent="0" eaLnBrk="1" hangingPunct="1">
                  <a:buFontTx/>
                  <a:buNone/>
                </a:pPr>
                <a:endParaRPr lang="en-US" altLang="en-US" sz="2400" dirty="0">
                  <a:latin typeface="Trebuchet MS" panose="020B0603020202020204" pitchFamily="34" charset="0"/>
                </a:endParaRPr>
              </a:p>
              <a:p>
                <a:pPr marL="0" indent="0" algn="just" eaLnBrk="1" hangingPunct="1">
                  <a:buFontTx/>
                  <a:buNone/>
                </a:pPr>
                <a:r>
                  <a:rPr lang="en-US" altLang="en-US" sz="2400" dirty="0">
                    <a:solidFill>
                      <a:schemeClr val="tx1">
                        <a:lumMod val="75000"/>
                        <a:lumOff val="25000"/>
                      </a:schemeClr>
                    </a:solidFill>
                    <a:latin typeface="Trebuchet MS" panose="020B0603020202020204" pitchFamily="34" charset="0"/>
                  </a:rPr>
                  <a:t>The larger sample mean is then believed to be associated with a larger population mean.</a:t>
                </a:r>
              </a:p>
            </p:txBody>
          </p:sp>
        </mc:Choice>
        <mc:Fallback xmlns="">
          <p:sp>
            <p:nvSpPr>
              <p:cNvPr id="40964" name="Rectangle 3"/>
              <p:cNvSpPr>
                <a:spLocks noGrp="1" noRot="1" noChangeAspect="1" noMove="1" noResize="1" noEditPoints="1" noAdjustHandles="1" noChangeArrowheads="1" noChangeShapeType="1" noTextEdit="1"/>
              </p:cNvSpPr>
              <p:nvPr>
                <p:ph idx="1"/>
              </p:nvPr>
            </p:nvSpPr>
            <p:spPr>
              <a:xfrm>
                <a:off x="561156" y="1178718"/>
                <a:ext cx="8001000" cy="4297363"/>
              </a:xfrm>
              <a:blipFill rotWithShape="1">
                <a:blip r:embed="rId3" cstate="print"/>
                <a:stretch>
                  <a:fillRect l="-1142" t="-1135" r="-1142"/>
                </a:stretch>
              </a:blipFill>
            </p:spPr>
            <p:txBody>
              <a:bodyPr/>
              <a:lstStyle/>
              <a:p>
                <a:r>
                  <a:rPr lang="en-AU">
                    <a:noFill/>
                  </a:rPr>
                  <a:t> </a:t>
                </a:r>
              </a:p>
            </p:txBody>
          </p:sp>
        </mc:Fallback>
      </mc:AlternateContent>
      <p:sp>
        <p:nvSpPr>
          <p:cNvPr id="9" name="Title 1"/>
          <p:cNvSpPr txBox="1">
            <a:spLocks/>
          </p:cNvSpPr>
          <p:nvPr/>
        </p:nvSpPr>
        <p:spPr>
          <a:xfrm>
            <a:off x="446856" y="260648"/>
            <a:ext cx="8229600" cy="884238"/>
          </a:xfrm>
          <a:prstGeom prst="rect">
            <a:avLst/>
          </a:prstGeom>
        </p:spPr>
        <p:txBody>
          <a:bodyPr vert="horz" lIns="91440" tIns="45720" rIns="91440" bIns="45720" rtlCol="0" anchor="ctr">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charset="0"/>
                <a:ea typeface="ＭＳ Ｐゴシック" charset="0"/>
                <a:cs typeface="ＭＳ Ｐゴシック" charset="0"/>
              </a:rPr>
              <a:t>Multiple comparisons</a:t>
            </a:r>
          </a:p>
        </p:txBody>
      </p:sp>
      <p:sp>
        <p:nvSpPr>
          <p:cNvPr id="10"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51</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457200" y="188640"/>
            <a:ext cx="8229600" cy="884238"/>
          </a:xfrm>
        </p:spPr>
        <p:txBody>
          <a:bodyPr/>
          <a:lstStyle/>
          <a:p>
            <a:pPr algn="l"/>
            <a:r>
              <a:rPr lang="en-US" altLang="en-US" sz="3200" cap="none" dirty="0">
                <a:solidFill>
                  <a:srgbClr val="EA0088"/>
                </a:solidFill>
                <a:latin typeface="Trebuchet MS" charset="0"/>
                <a:ea typeface="ＭＳ Ｐゴシック" charset="0"/>
                <a:cs typeface="ＭＳ Ｐゴシック" charset="0"/>
              </a:rPr>
              <a:t>Fisher’s Least Significant Difference</a:t>
            </a:r>
          </a:p>
        </p:txBody>
      </p:sp>
      <p:sp>
        <p:nvSpPr>
          <p:cNvPr id="7175" name="Rectangle 3"/>
          <p:cNvSpPr>
            <a:spLocks noGrp="1" noChangeArrowheads="1"/>
          </p:cNvSpPr>
          <p:nvPr>
            <p:ph idx="1"/>
          </p:nvPr>
        </p:nvSpPr>
        <p:spPr>
          <a:xfrm>
            <a:off x="539552" y="1268760"/>
            <a:ext cx="8001000" cy="4297363"/>
          </a:xfrm>
        </p:spPr>
        <p:txBody>
          <a:bodyPr/>
          <a:lstStyle/>
          <a:p>
            <a:pPr marL="0" indent="0" algn="just" eaLnBrk="1" hangingPunct="1">
              <a:buFontTx/>
              <a:buNone/>
            </a:pPr>
            <a:r>
              <a:rPr lang="en-US" altLang="en-US" sz="2400" dirty="0"/>
              <a:t>What is this critical number, </a:t>
            </a:r>
            <a:r>
              <a:rPr lang="en-US" altLang="en-US" sz="2400" i="1" dirty="0" err="1"/>
              <a:t>N</a:t>
            </a:r>
            <a:r>
              <a:rPr lang="en-US" altLang="en-US" sz="2400" i="1" baseline="-25000" dirty="0" err="1"/>
              <a:t>Critical</a:t>
            </a:r>
            <a:r>
              <a:rPr lang="en-US" altLang="en-US" sz="2400" dirty="0"/>
              <a:t>? Recall that in Chapter 11 we had the confidence interval estimator of µ</a:t>
            </a:r>
            <a:r>
              <a:rPr lang="en-US" altLang="en-US" sz="2400" baseline="-25000" dirty="0"/>
              <a:t>1</a:t>
            </a:r>
            <a:r>
              <a:rPr lang="en-US" altLang="en-US" sz="2400" dirty="0"/>
              <a:t>-µ</a:t>
            </a:r>
            <a:r>
              <a:rPr lang="en-US" altLang="en-US" sz="2400" baseline="-25000" dirty="0"/>
              <a:t>2</a:t>
            </a:r>
            <a:endParaRPr lang="en-US" altLang="en-US" sz="2400" dirty="0"/>
          </a:p>
          <a:p>
            <a:pPr marL="0" indent="0" eaLnBrk="1" hangingPunct="1">
              <a:buFontTx/>
              <a:buNone/>
            </a:pPr>
            <a:endParaRPr lang="en-US" altLang="en-US" sz="2400" dirty="0"/>
          </a:p>
          <a:p>
            <a:pPr marL="0" indent="0" eaLnBrk="1" hangingPunct="1">
              <a:buFontTx/>
              <a:buNone/>
            </a:pPr>
            <a:endParaRPr lang="en-US" altLang="en-US" sz="2400" dirty="0"/>
          </a:p>
          <a:p>
            <a:pPr marL="0" indent="0" eaLnBrk="1" hangingPunct="1">
              <a:buFontTx/>
              <a:buNone/>
            </a:pPr>
            <a:endParaRPr lang="en-US" altLang="en-US" sz="2400" dirty="0"/>
          </a:p>
          <a:p>
            <a:pPr marL="0" indent="0" algn="just" eaLnBrk="1" hangingPunct="1">
              <a:buFontTx/>
              <a:buNone/>
            </a:pPr>
            <a:r>
              <a:rPr lang="en-US" altLang="en-US" sz="2400" dirty="0">
                <a:solidFill>
                  <a:srgbClr val="00B050"/>
                </a:solidFill>
              </a:rPr>
              <a:t>If the interval </a:t>
            </a:r>
            <a:r>
              <a:rPr lang="en-US" altLang="en-US" sz="2400" i="1" dirty="0">
                <a:solidFill>
                  <a:srgbClr val="00B050"/>
                </a:solidFill>
              </a:rPr>
              <a:t>excludes </a:t>
            </a:r>
            <a:r>
              <a:rPr lang="en-US" altLang="en-US" sz="2400" dirty="0">
                <a:solidFill>
                  <a:srgbClr val="00B050"/>
                </a:solidFill>
              </a:rPr>
              <a:t>0 we can conclude that the population means differ. </a:t>
            </a:r>
            <a:r>
              <a:rPr lang="en-US" altLang="en-US" sz="2400" dirty="0"/>
              <a:t>So another way to conduct a two-tail test is to determine whether</a:t>
            </a:r>
          </a:p>
          <a:p>
            <a:pPr marL="0" indent="0" eaLnBrk="1" hangingPunct="1">
              <a:buFontTx/>
              <a:buNone/>
            </a:pPr>
            <a:endParaRPr lang="en-US" altLang="en-US" sz="2400" baseline="-25000" dirty="0"/>
          </a:p>
          <a:p>
            <a:pPr marL="0" indent="0" eaLnBrk="1" hangingPunct="1">
              <a:buFontTx/>
              <a:buNone/>
            </a:pPr>
            <a:r>
              <a:rPr lang="en-US" altLang="en-US" sz="2400" dirty="0"/>
              <a:t>					is greater than</a:t>
            </a:r>
          </a:p>
          <a:p>
            <a:pPr marL="0" indent="0" eaLnBrk="1" hangingPunct="1">
              <a:buFontTx/>
              <a:buNone/>
            </a:pPr>
            <a:endParaRPr lang="en-US" altLang="en-US" sz="2400" dirty="0"/>
          </a:p>
          <a:p>
            <a:pPr marL="0" indent="0" eaLnBrk="1" hangingPunct="1">
              <a:buFontTx/>
              <a:buNone/>
            </a:pPr>
            <a:endParaRPr lang="en-US" altLang="en-US" sz="2400" dirty="0"/>
          </a:p>
        </p:txBody>
      </p:sp>
      <p:sp>
        <p:nvSpPr>
          <p:cNvPr id="717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graphicFrame>
        <p:nvGraphicFramePr>
          <p:cNvPr id="7170" name="Object 2"/>
          <p:cNvGraphicFramePr>
            <a:graphicFrameLocks noChangeAspect="1"/>
          </p:cNvGraphicFramePr>
          <p:nvPr>
            <p:extLst>
              <p:ext uri="{D42A27DB-BD31-4B8C-83A1-F6EECF244321}">
                <p14:modId xmlns:p14="http://schemas.microsoft.com/office/powerpoint/2010/main" val="2098268824"/>
              </p:ext>
            </p:extLst>
          </p:nvPr>
        </p:nvGraphicFramePr>
        <p:xfrm>
          <a:off x="1300163" y="2527300"/>
          <a:ext cx="3636962" cy="1012825"/>
        </p:xfrm>
        <a:graphic>
          <a:graphicData uri="http://schemas.openxmlformats.org/presentationml/2006/ole">
            <mc:AlternateContent xmlns:mc="http://schemas.openxmlformats.org/markup-compatibility/2006">
              <mc:Choice xmlns:v="urn:schemas-microsoft-com:vml" Requires="v">
                <p:oleObj spid="_x0000_s25828" name="Equation" r:id="rId4" imgW="1777680" imgH="495000" progId="Equation.DSMT4">
                  <p:embed/>
                </p:oleObj>
              </mc:Choice>
              <mc:Fallback>
                <p:oleObj name="Equation" r:id="rId4" imgW="1777680" imgH="495000" progId="Equation.DSMT4">
                  <p:embed/>
                  <p:pic>
                    <p:nvPicPr>
                      <p:cNvPr id="0" name="Picture 129"/>
                      <p:cNvPicPr>
                        <a:picLocks noChangeAspect="1" noChangeArrowheads="1"/>
                      </p:cNvPicPr>
                      <p:nvPr/>
                    </p:nvPicPr>
                    <p:blipFill>
                      <a:blip r:embed="rId5"/>
                      <a:srcRect/>
                      <a:stretch>
                        <a:fillRect/>
                      </a:stretch>
                    </p:blipFill>
                    <p:spPr bwMode="auto">
                      <a:xfrm>
                        <a:off x="1300163" y="2527300"/>
                        <a:ext cx="3636962"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graphicFrame>
        <p:nvGraphicFramePr>
          <p:cNvPr id="7171" name="Object 3"/>
          <p:cNvGraphicFramePr>
            <a:graphicFrameLocks noChangeAspect="1"/>
          </p:cNvGraphicFramePr>
          <p:nvPr>
            <p:extLst>
              <p:ext uri="{D42A27DB-BD31-4B8C-83A1-F6EECF244321}">
                <p14:modId xmlns:p14="http://schemas.microsoft.com/office/powerpoint/2010/main" val="3563053896"/>
              </p:ext>
            </p:extLst>
          </p:nvPr>
        </p:nvGraphicFramePr>
        <p:xfrm>
          <a:off x="1370013" y="5214938"/>
          <a:ext cx="1462087" cy="519112"/>
        </p:xfrm>
        <a:graphic>
          <a:graphicData uri="http://schemas.openxmlformats.org/presentationml/2006/ole">
            <mc:AlternateContent xmlns:mc="http://schemas.openxmlformats.org/markup-compatibility/2006">
              <mc:Choice xmlns:v="urn:schemas-microsoft-com:vml" Requires="v">
                <p:oleObj spid="_x0000_s25829" name="Equation" r:id="rId6" imgW="609480" imgH="215640" progId="Equation.DSMT4">
                  <p:embed/>
                </p:oleObj>
              </mc:Choice>
              <mc:Fallback>
                <p:oleObj name="Equation" r:id="rId6" imgW="609480" imgH="215640" progId="Equation.DSMT4">
                  <p:embed/>
                  <p:pic>
                    <p:nvPicPr>
                      <p:cNvPr id="0" name="Picture 130"/>
                      <p:cNvPicPr>
                        <a:picLocks noChangeAspect="1" noChangeArrowheads="1"/>
                      </p:cNvPicPr>
                      <p:nvPr/>
                    </p:nvPicPr>
                    <p:blipFill>
                      <a:blip r:embed="rId7"/>
                      <a:srcRect/>
                      <a:stretch>
                        <a:fillRect/>
                      </a:stretch>
                    </p:blipFill>
                    <p:spPr bwMode="auto">
                      <a:xfrm>
                        <a:off x="1370013" y="5214938"/>
                        <a:ext cx="1462087"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graphicFrame>
        <p:nvGraphicFramePr>
          <p:cNvPr id="7172" name="Object 4"/>
          <p:cNvGraphicFramePr>
            <a:graphicFrameLocks noChangeAspect="1"/>
          </p:cNvGraphicFramePr>
          <p:nvPr>
            <p:extLst>
              <p:ext uri="{D42A27DB-BD31-4B8C-83A1-F6EECF244321}">
                <p14:modId xmlns:p14="http://schemas.microsoft.com/office/powerpoint/2010/main" val="3571873688"/>
              </p:ext>
            </p:extLst>
          </p:nvPr>
        </p:nvGraphicFramePr>
        <p:xfrm>
          <a:off x="5091113" y="4868863"/>
          <a:ext cx="2401887" cy="1101725"/>
        </p:xfrm>
        <a:graphic>
          <a:graphicData uri="http://schemas.openxmlformats.org/presentationml/2006/ole">
            <mc:AlternateContent xmlns:mc="http://schemas.openxmlformats.org/markup-compatibility/2006">
              <mc:Choice xmlns:v="urn:schemas-microsoft-com:vml" Requires="v">
                <p:oleObj spid="_x0000_s25830" name="Equation" r:id="rId8" imgW="1079280" imgH="495000" progId="Equation.DSMT4">
                  <p:embed/>
                </p:oleObj>
              </mc:Choice>
              <mc:Fallback>
                <p:oleObj name="Equation" r:id="rId8" imgW="1079280" imgH="495000" progId="Equation.DSMT4">
                  <p:embed/>
                  <p:pic>
                    <p:nvPicPr>
                      <p:cNvPr id="0" name="Picture 131"/>
                      <p:cNvPicPr>
                        <a:picLocks noChangeAspect="1" noChangeArrowheads="1"/>
                      </p:cNvPicPr>
                      <p:nvPr/>
                    </p:nvPicPr>
                    <p:blipFill>
                      <a:blip r:embed="rId9"/>
                      <a:srcRect/>
                      <a:stretch>
                        <a:fillRect/>
                      </a:stretch>
                    </p:blipFill>
                    <p:spPr bwMode="auto">
                      <a:xfrm>
                        <a:off x="5091113" y="4868863"/>
                        <a:ext cx="2401887"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52</a:t>
            </a:fld>
            <a:endParaRPr lang="en-AU" altLang="en-US" sz="1400" b="1" baseline="0" dirty="0">
              <a:latin typeface="Trebuchet MS" panose="020B0603020202020204" pitchFamily="34" charset="0"/>
            </a:endParaRPr>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57200" y="260648"/>
            <a:ext cx="8229600" cy="884238"/>
          </a:xfrm>
        </p:spPr>
        <p:txBody>
          <a:bodyPr/>
          <a:lstStyle/>
          <a:p>
            <a:pPr algn="l" eaLnBrk="1" hangingPunct="1"/>
            <a:r>
              <a:rPr lang="en-US" altLang="en-US" sz="3200" cap="none" dirty="0">
                <a:solidFill>
                  <a:srgbClr val="EA0088"/>
                </a:solidFill>
                <a:latin typeface="Trebuchet MS" panose="020B0603020202020204" pitchFamily="34" charset="0"/>
              </a:rPr>
              <a:t>Fisher’s Least Significant Difference</a:t>
            </a:r>
          </a:p>
        </p:txBody>
      </p:sp>
      <p:sp>
        <p:nvSpPr>
          <p:cNvPr id="41988" name="Rectangle 3"/>
          <p:cNvSpPr>
            <a:spLocks noGrp="1" noChangeArrowheads="1"/>
          </p:cNvSpPr>
          <p:nvPr>
            <p:ph idx="1"/>
          </p:nvPr>
        </p:nvSpPr>
        <p:spPr>
          <a:xfrm>
            <a:off x="539552" y="1268760"/>
            <a:ext cx="8001000" cy="4297363"/>
          </a:xfrm>
        </p:spPr>
        <p:txBody>
          <a:bodyPr/>
          <a:lstStyle/>
          <a:p>
            <a:pPr marL="0" indent="0" algn="just" eaLnBrk="1" hangingPunct="1">
              <a:buFontTx/>
              <a:buNone/>
            </a:pPr>
            <a:r>
              <a:rPr lang="en-US" altLang="en-US" sz="2400" dirty="0">
                <a:latin typeface="Trebuchet MS" panose="020B0603020202020204" pitchFamily="34" charset="0"/>
              </a:rPr>
              <a:t>However, we have a better estimator of the pooled variances. It is </a:t>
            </a:r>
            <a:r>
              <a:rPr lang="en-US" altLang="en-US" sz="2400" dirty="0">
                <a:solidFill>
                  <a:schemeClr val="tx1">
                    <a:lumMod val="75000"/>
                    <a:lumOff val="25000"/>
                  </a:schemeClr>
                </a:solidFill>
                <a:latin typeface="Trebuchet MS" panose="020B0603020202020204" pitchFamily="34" charset="0"/>
              </a:rPr>
              <a:t>MSE</a:t>
            </a:r>
            <a:r>
              <a:rPr lang="en-US" altLang="en-US" sz="2400" dirty="0">
                <a:latin typeface="Trebuchet MS" panose="020B0603020202020204" pitchFamily="34" charset="0"/>
              </a:rPr>
              <a:t>. We substitute MSE in place of </a:t>
            </a:r>
            <a:r>
              <a:rPr lang="en-US" altLang="en-US" sz="2400" i="1" dirty="0">
                <a:latin typeface="Trebuchet MS" panose="020B0603020202020204" pitchFamily="34" charset="0"/>
              </a:rPr>
              <a:t>S</a:t>
            </a:r>
            <a:r>
              <a:rPr lang="en-US" altLang="en-US" sz="2400" i="1" baseline="-25000" dirty="0">
                <a:latin typeface="Trebuchet MS" panose="020B0603020202020204" pitchFamily="34" charset="0"/>
              </a:rPr>
              <a:t>p</a:t>
            </a:r>
            <a:r>
              <a:rPr lang="en-US" altLang="en-US" sz="2400" i="1" baseline="30000" dirty="0">
                <a:latin typeface="Trebuchet MS" panose="020B0603020202020204" pitchFamily="34" charset="0"/>
              </a:rPr>
              <a:t>2</a:t>
            </a:r>
            <a:r>
              <a:rPr lang="en-US" altLang="en-US" sz="2400" dirty="0">
                <a:latin typeface="Trebuchet MS" panose="020B0603020202020204" pitchFamily="34" charset="0"/>
              </a:rPr>
              <a:t>. Thus we compare the difference between means to the </a:t>
            </a:r>
            <a:r>
              <a:rPr lang="en-US" altLang="en-US" sz="2400" dirty="0">
                <a:solidFill>
                  <a:schemeClr val="tx1">
                    <a:lumMod val="75000"/>
                    <a:lumOff val="25000"/>
                  </a:schemeClr>
                </a:solidFill>
                <a:latin typeface="Trebuchet MS" panose="020B0603020202020204" pitchFamily="34" charset="0"/>
              </a:rPr>
              <a:t>Least Significant Difference LSD</a:t>
            </a:r>
            <a:r>
              <a:rPr lang="en-US" altLang="en-US" sz="2400" dirty="0">
                <a:latin typeface="Trebuchet MS" panose="020B0603020202020204" pitchFamily="34" charset="0"/>
              </a:rPr>
              <a:t>, given by:</a:t>
            </a: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r>
              <a:rPr lang="en-US" altLang="en-US" sz="2400" dirty="0">
                <a:latin typeface="Trebuchet MS" panose="020B0603020202020204" pitchFamily="34" charset="0"/>
              </a:rPr>
              <a:t>LSD will be the same for all pairs of means if all </a:t>
            </a:r>
            <a:r>
              <a:rPr lang="en-US" altLang="en-US" sz="2400" b="1" i="1" dirty="0">
                <a:latin typeface="Trebuchet MS" panose="020B0603020202020204" pitchFamily="34" charset="0"/>
              </a:rPr>
              <a:t>k</a:t>
            </a:r>
            <a:r>
              <a:rPr lang="en-US" altLang="en-US" sz="2400" dirty="0">
                <a:latin typeface="Trebuchet MS" panose="020B0603020202020204" pitchFamily="34" charset="0"/>
              </a:rPr>
              <a:t> sample sizes are equal. If some sample sizes differ, LSD must be calculated for each combination.</a:t>
            </a:r>
          </a:p>
        </p:txBody>
      </p:sp>
      <p:graphicFrame>
        <p:nvGraphicFramePr>
          <p:cNvPr id="2" name="Object 1"/>
          <p:cNvGraphicFramePr>
            <a:graphicFrameLocks noChangeAspect="1"/>
          </p:cNvGraphicFramePr>
          <p:nvPr>
            <p:extLst>
              <p:ext uri="{D42A27DB-BD31-4B8C-83A1-F6EECF244321}">
                <p14:modId xmlns:p14="http://schemas.microsoft.com/office/powerpoint/2010/main" val="1227511628"/>
              </p:ext>
            </p:extLst>
          </p:nvPr>
        </p:nvGraphicFramePr>
        <p:xfrm>
          <a:off x="1475657" y="3068960"/>
          <a:ext cx="5832648" cy="1125109"/>
        </p:xfrm>
        <a:graphic>
          <a:graphicData uri="http://schemas.openxmlformats.org/presentationml/2006/ole">
            <mc:AlternateContent xmlns:mc="http://schemas.openxmlformats.org/markup-compatibility/2006">
              <mc:Choice xmlns:v="urn:schemas-microsoft-com:vml" Requires="v">
                <p:oleObj spid="_x0000_s32842" name="Equation" r:id="rId4" imgW="2831760" imgH="545760" progId="">
                  <p:embed/>
                </p:oleObj>
              </mc:Choice>
              <mc:Fallback>
                <p:oleObj name="Equation" r:id="rId4" imgW="2831760" imgH="545760" progId="">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7" y="3068960"/>
                        <a:ext cx="5832648" cy="1125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53</a:t>
            </a:fld>
            <a:endParaRPr lang="en-AU" altLang="en-US" sz="1400" b="1" baseline="0" dirty="0">
              <a:latin typeface="Trebuchet MS" panose="020B0603020202020204" pitchFamily="34" charset="0"/>
            </a:endParaRPr>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456530"/>
            <a:ext cx="8229600" cy="884238"/>
          </a:xfrm>
        </p:spPr>
        <p:txBody>
          <a:bodyPr/>
          <a:lstStyle/>
          <a:p>
            <a:pPr algn="l" eaLnBrk="1" hangingPunct="1"/>
            <a:r>
              <a:rPr lang="en-US" altLang="en-US" sz="3200" cap="none" dirty="0">
                <a:solidFill>
                  <a:srgbClr val="EA0088"/>
                </a:solidFill>
                <a:latin typeface="Trebuchet MS" panose="020B0603020202020204" pitchFamily="34" charset="0"/>
              </a:rPr>
              <a:t>Example 2</a:t>
            </a:r>
            <a:br>
              <a:rPr lang="en-US" altLang="en-US" sz="3200" cap="none" dirty="0">
                <a:solidFill>
                  <a:srgbClr val="EA0088"/>
                </a:solidFill>
                <a:latin typeface="Trebuchet MS" panose="020B0603020202020204" pitchFamily="34" charset="0"/>
              </a:rPr>
            </a:br>
            <a:r>
              <a:rPr lang="en-US" altLang="en-US" sz="2800" i="1" cap="none" dirty="0">
                <a:solidFill>
                  <a:srgbClr val="EA0088"/>
                </a:solidFill>
                <a:latin typeface="Trebuchet MS" panose="020B0603020202020204" pitchFamily="34" charset="0"/>
              </a:rPr>
              <a:t>(Example 15.3, page 624)</a:t>
            </a:r>
          </a:p>
        </p:txBody>
      </p:sp>
      <p:sp>
        <p:nvSpPr>
          <p:cNvPr id="43012" name="Rectangle 3"/>
          <p:cNvSpPr>
            <a:spLocks noGrp="1" noChangeArrowheads="1"/>
          </p:cNvSpPr>
          <p:nvPr>
            <p:ph idx="1"/>
          </p:nvPr>
        </p:nvSpPr>
        <p:spPr>
          <a:xfrm>
            <a:off x="609600" y="1772816"/>
            <a:ext cx="8001000" cy="4297363"/>
          </a:xfrm>
        </p:spPr>
        <p:txBody>
          <a:bodyPr/>
          <a:lstStyle/>
          <a:p>
            <a:pPr marL="0" indent="0" algn="just" eaLnBrk="1" hangingPunct="1">
              <a:spcAft>
                <a:spcPts val="1200"/>
              </a:spcAft>
              <a:buFontTx/>
              <a:buNone/>
            </a:pPr>
            <a:r>
              <a:rPr lang="en-US" altLang="en-US" sz="2400" dirty="0">
                <a:solidFill>
                  <a:schemeClr val="accent1"/>
                </a:solidFill>
                <a:latin typeface="Trebuchet MS" panose="020B0603020202020204" pitchFamily="34" charset="0"/>
              </a:rPr>
              <a:t>XM15-03</a:t>
            </a:r>
            <a:r>
              <a:rPr lang="en-US" altLang="en-US" sz="2400" dirty="0">
                <a:latin typeface="Trebuchet MS" panose="020B0603020202020204" pitchFamily="34" charset="0"/>
              </a:rPr>
              <a:t>  Automobile manufacturers have become more concerned with quality because of foreign competition. </a:t>
            </a:r>
          </a:p>
          <a:p>
            <a:pPr marL="0" indent="0" algn="just" eaLnBrk="1" hangingPunct="1">
              <a:spcAft>
                <a:spcPts val="1200"/>
              </a:spcAft>
              <a:buFontTx/>
              <a:buNone/>
            </a:pPr>
            <a:r>
              <a:rPr lang="en-US" altLang="en-US" sz="2400" dirty="0">
                <a:latin typeface="Trebuchet MS" panose="020B0603020202020204" pitchFamily="34" charset="0"/>
              </a:rPr>
              <a:t>One aspect of quality is the cost of repairing damage caused by accidents. A manufacturer is considering several new types of bumpers. </a:t>
            </a:r>
          </a:p>
          <a:p>
            <a:pPr marL="0" indent="0" algn="just" eaLnBrk="1" hangingPunct="1">
              <a:spcAft>
                <a:spcPts val="1200"/>
              </a:spcAft>
              <a:buFontTx/>
              <a:buNone/>
            </a:pPr>
            <a:r>
              <a:rPr lang="en-US" altLang="en-US" sz="2400" dirty="0">
                <a:latin typeface="Trebuchet MS" panose="020B0603020202020204" pitchFamily="34" charset="0"/>
              </a:rPr>
              <a:t>To test how well they react to low-speed collisions, 10 bumpers of each of four different types were installed on mid-size cars, which were then driven into a wall at 8 </a:t>
            </a:r>
            <a:r>
              <a:rPr lang="en-US" altLang="en-US" sz="2400" dirty="0" err="1">
                <a:latin typeface="Trebuchet MS" panose="020B0603020202020204" pitchFamily="34" charset="0"/>
              </a:rPr>
              <a:t>kilometres</a:t>
            </a:r>
            <a:r>
              <a:rPr lang="en-US" altLang="en-US" sz="2400" dirty="0">
                <a:latin typeface="Trebuchet MS" panose="020B0603020202020204" pitchFamily="34" charset="0"/>
              </a:rPr>
              <a:t> per hour. </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54</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456530"/>
            <a:ext cx="8229600" cy="884238"/>
          </a:xfrm>
        </p:spPr>
        <p:txBody>
          <a:bodyPr/>
          <a:lstStyle/>
          <a:p>
            <a:pPr algn="l" eaLnBrk="1" hangingPunct="1"/>
            <a:r>
              <a:rPr lang="en-US" altLang="en-US" sz="3200" cap="none" dirty="0">
                <a:solidFill>
                  <a:srgbClr val="EA0088"/>
                </a:solidFill>
                <a:latin typeface="Trebuchet MS" panose="020B0603020202020204" pitchFamily="34" charset="0"/>
              </a:rPr>
              <a:t>Example 2…</a:t>
            </a:r>
            <a:endParaRPr lang="en-US" altLang="en-US" sz="2800" i="1" cap="none" dirty="0">
              <a:solidFill>
                <a:srgbClr val="EA0088"/>
              </a:solidFill>
              <a:latin typeface="Trebuchet MS" panose="020B0603020202020204" pitchFamily="34" charset="0"/>
            </a:endParaRPr>
          </a:p>
        </p:txBody>
      </p:sp>
      <p:sp>
        <p:nvSpPr>
          <p:cNvPr id="44036" name="Rectangle 3"/>
          <p:cNvSpPr>
            <a:spLocks noGrp="1" noChangeArrowheads="1"/>
          </p:cNvSpPr>
          <p:nvPr>
            <p:ph idx="1"/>
          </p:nvPr>
        </p:nvSpPr>
        <p:spPr>
          <a:xfrm>
            <a:off x="611560" y="1700808"/>
            <a:ext cx="8001000" cy="4297363"/>
          </a:xfrm>
        </p:spPr>
        <p:txBody>
          <a:bodyPr/>
          <a:lstStyle/>
          <a:p>
            <a:pPr marL="0" indent="0" algn="just" eaLnBrk="1" hangingPunct="1">
              <a:buFontTx/>
              <a:buNone/>
            </a:pPr>
            <a:r>
              <a:rPr lang="en-US" altLang="en-US" sz="2400" dirty="0">
                <a:latin typeface="Trebuchet MS" panose="020B0603020202020204" pitchFamily="34" charset="0"/>
              </a:rPr>
              <a:t>The cost of repairing the damage in each case was assessed. </a:t>
            </a:r>
          </a:p>
          <a:p>
            <a:pPr marL="441325" indent="-441325" eaLnBrk="1" hangingPunct="1">
              <a:buFontTx/>
              <a:buNone/>
            </a:pPr>
            <a:r>
              <a:rPr lang="en-US" altLang="en-US" sz="2400" dirty="0">
                <a:latin typeface="Trebuchet MS" panose="020B0603020202020204" pitchFamily="34" charset="0"/>
              </a:rPr>
              <a:t>a 	Is there sufficient evidence to infer that the bumpers differ in their reactions to low-speed collisions?</a:t>
            </a:r>
          </a:p>
          <a:p>
            <a:pPr marL="441325" indent="-441325" eaLnBrk="1" hangingPunct="1">
              <a:buFontTx/>
              <a:buNone/>
            </a:pPr>
            <a:r>
              <a:rPr lang="en-US" altLang="en-US" sz="2400" dirty="0">
                <a:latin typeface="Trebuchet MS" panose="020B0603020202020204" pitchFamily="34" charset="0"/>
              </a:rPr>
              <a:t>b 	If differences exist, which bumpers differ?</a:t>
            </a:r>
          </a:p>
          <a:p>
            <a:pPr marL="0" indent="0" eaLnBrk="1" hangingPunct="1">
              <a:buFontTx/>
              <a:buNone/>
            </a:pPr>
            <a:endParaRPr lang="en-US" altLang="en-US" sz="2400" dirty="0">
              <a:latin typeface="Trebuchet MS" panose="020B0603020202020204" pitchFamily="34" charset="0"/>
            </a:endParaRP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55</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64331" y="476672"/>
            <a:ext cx="8229600" cy="884238"/>
          </a:xfrm>
        </p:spPr>
        <p:txBody>
          <a:bodyPr/>
          <a:lstStyle/>
          <a:p>
            <a:pPr algn="l" eaLnBrk="1" hangingPunct="1"/>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(LSD method)             </a:t>
            </a:r>
          </a:p>
        </p:txBody>
      </p:sp>
      <p:sp>
        <p:nvSpPr>
          <p:cNvPr id="45060" name="Rectangle 3"/>
          <p:cNvSpPr>
            <a:spLocks noGrp="1" noChangeArrowheads="1"/>
          </p:cNvSpPr>
          <p:nvPr>
            <p:ph idx="1"/>
          </p:nvPr>
        </p:nvSpPr>
        <p:spPr>
          <a:xfrm>
            <a:off x="467544" y="1484784"/>
            <a:ext cx="8001000" cy="4297363"/>
          </a:xfrm>
        </p:spPr>
        <p:txBody>
          <a:bodyPr/>
          <a:lstStyle/>
          <a:p>
            <a:pPr marL="0" indent="0" algn="just" eaLnBrk="1" hangingPunct="1">
              <a:buFontTx/>
              <a:buNone/>
            </a:pPr>
            <a:r>
              <a:rPr lang="en-US" altLang="en-US" sz="2400" dirty="0">
                <a:latin typeface="Trebuchet MS" panose="020B0603020202020204" pitchFamily="34" charset="0"/>
              </a:rPr>
              <a:t>The problem objective is to compare four populations, the data are interval, and the samples are independent. The correct statistical method is the one-way analysis of variance.</a:t>
            </a: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r>
              <a:rPr lang="en-US" altLang="en-US" sz="2400" dirty="0">
                <a:latin typeface="Trebuchet MS" panose="020B0603020202020204" pitchFamily="34" charset="0"/>
              </a:rPr>
              <a:t>F = 4.06, </a:t>
            </a:r>
            <a:r>
              <a:rPr lang="en-US" altLang="en-US" sz="2400" i="1" dirty="0">
                <a:latin typeface="Trebuchet MS" panose="020B0603020202020204" pitchFamily="34" charset="0"/>
              </a:rPr>
              <a:t>p</a:t>
            </a:r>
            <a:r>
              <a:rPr lang="en-US" altLang="en-US" sz="2400" dirty="0">
                <a:latin typeface="Trebuchet MS" panose="020B0603020202020204" pitchFamily="34" charset="0"/>
              </a:rPr>
              <a:t>-value = 0.0139. There is enough evidence to infer that a difference exists between the four bumpers. The question is now, which bumpers differ?</a:t>
            </a: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endParaRPr lang="en-US" altLang="en-US" sz="2400" dirty="0">
              <a:latin typeface="Trebuchet MS" panose="020B0603020202020204" pitchFamily="34" charset="0"/>
            </a:endParaRPr>
          </a:p>
        </p:txBody>
      </p:sp>
      <p:pic>
        <p:nvPicPr>
          <p:cNvPr id="4506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9" y="3212976"/>
            <a:ext cx="6984775" cy="147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56</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a:xfrm>
            <a:off x="467544" y="1628800"/>
            <a:ext cx="8001000" cy="4297363"/>
          </a:xfrm>
        </p:spPr>
        <p:txBody>
          <a:bodyPr/>
          <a:lstStyle/>
          <a:p>
            <a:pPr marL="0" indent="0" eaLnBrk="1" hangingPunct="1">
              <a:buFontTx/>
              <a:buNone/>
            </a:pPr>
            <a:r>
              <a:rPr lang="en-US" altLang="en-US" sz="2400" dirty="0">
                <a:latin typeface="Trebuchet MS" panose="020B0603020202020204" pitchFamily="34" charset="0"/>
              </a:rPr>
              <a:t>The sample means are</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r>
              <a:rPr lang="en-US" altLang="en-US" sz="2400" dirty="0">
                <a:latin typeface="Trebuchet MS" panose="020B0603020202020204" pitchFamily="34" charset="0"/>
              </a:rPr>
              <a:t>and MSE = 12,399. Thus</a:t>
            </a:r>
          </a:p>
          <a:p>
            <a:pPr marL="0" indent="0" eaLnBrk="1" hangingPunct="1">
              <a:buFontTx/>
              <a:buNone/>
            </a:pPr>
            <a:endParaRPr lang="en-US" altLang="en-US" sz="2400" dirty="0">
              <a:latin typeface="Trebuchet MS" panose="020B0603020202020204" pitchFamily="34" charset="0"/>
            </a:endParaRPr>
          </a:p>
        </p:txBody>
      </p:sp>
      <p:graphicFrame>
        <p:nvGraphicFramePr>
          <p:cNvPr id="8194" name="Object 3"/>
          <p:cNvGraphicFramePr>
            <a:graphicFrameLocks noChangeAspect="1"/>
          </p:cNvGraphicFramePr>
          <p:nvPr>
            <p:extLst>
              <p:ext uri="{D42A27DB-BD31-4B8C-83A1-F6EECF244321}">
                <p14:modId xmlns:p14="http://schemas.microsoft.com/office/powerpoint/2010/main" val="4240836930"/>
              </p:ext>
            </p:extLst>
          </p:nvPr>
        </p:nvGraphicFramePr>
        <p:xfrm>
          <a:off x="1373189" y="2108280"/>
          <a:ext cx="1254595" cy="1680760"/>
        </p:xfrm>
        <a:graphic>
          <a:graphicData uri="http://schemas.openxmlformats.org/presentationml/2006/ole">
            <mc:AlternateContent xmlns:mc="http://schemas.openxmlformats.org/markup-compatibility/2006">
              <mc:Choice xmlns:v="urn:schemas-microsoft-com:vml" Requires="v">
                <p:oleObj spid="_x0000_s26777" name="Equation" r:id="rId4" imgW="634680" imgH="850680" progId="">
                  <p:embed/>
                </p:oleObj>
              </mc:Choice>
              <mc:Fallback>
                <p:oleObj name="Equation" r:id="rId4" imgW="634680" imgH="850680" progId="">
                  <p:embed/>
                  <p:pic>
                    <p:nvPicPr>
                      <p:cNvPr id="0"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189" y="2108280"/>
                        <a:ext cx="1254595" cy="1680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364331" y="476672"/>
            <a:ext cx="8229600" cy="884238"/>
          </a:xfrm>
        </p:spPr>
        <p:txBody>
          <a:bodyPr/>
          <a:lstStyle/>
          <a:p>
            <a:pPr algn="l" eaLnBrk="1" hangingPunct="1"/>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(LSD method)             </a:t>
            </a:r>
          </a:p>
        </p:txBody>
      </p:sp>
      <p:graphicFrame>
        <p:nvGraphicFramePr>
          <p:cNvPr id="3" name="Object 2"/>
          <p:cNvGraphicFramePr>
            <a:graphicFrameLocks noChangeAspect="1"/>
          </p:cNvGraphicFramePr>
          <p:nvPr>
            <p:extLst>
              <p:ext uri="{D42A27DB-BD31-4B8C-83A1-F6EECF244321}">
                <p14:modId xmlns:p14="http://schemas.microsoft.com/office/powerpoint/2010/main" val="1117268636"/>
              </p:ext>
            </p:extLst>
          </p:nvPr>
        </p:nvGraphicFramePr>
        <p:xfrm>
          <a:off x="971600" y="4437112"/>
          <a:ext cx="7488831" cy="1081328"/>
        </p:xfrm>
        <a:graphic>
          <a:graphicData uri="http://schemas.openxmlformats.org/presentationml/2006/ole">
            <mc:AlternateContent xmlns:mc="http://schemas.openxmlformats.org/markup-compatibility/2006">
              <mc:Choice xmlns:v="urn:schemas-microsoft-com:vml" Requires="v">
                <p:oleObj spid="_x0000_s26778" name="Equation" r:id="rId6" imgW="3784320" imgH="545760" progId="">
                  <p:embed/>
                </p:oleObj>
              </mc:Choice>
              <mc:Fallback>
                <p:oleObj name="Equation" r:id="rId6" imgW="3784320" imgH="545760" progId="">
                  <p:embed/>
                  <p:pic>
                    <p:nvPicPr>
                      <p:cNvPr id="0" name="Picture 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4437112"/>
                        <a:ext cx="7488831" cy="1081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57</a:t>
            </a:fld>
            <a:endParaRPr lang="en-AU" altLang="en-US" sz="1400" b="1" baseline="0" dirty="0">
              <a:latin typeface="Trebuchet MS" panose="020B0603020202020204" pitchFamily="34" charset="0"/>
            </a:endParaRPr>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395536" y="1412776"/>
            <a:ext cx="8424936" cy="4297363"/>
          </a:xfrm>
        </p:spPr>
        <p:txBody>
          <a:bodyPr/>
          <a:lstStyle/>
          <a:p>
            <a:pPr marL="0" indent="0" eaLnBrk="1" hangingPunct="1">
              <a:buFontTx/>
              <a:buNone/>
            </a:pPr>
            <a:r>
              <a:rPr lang="en-US" altLang="en-US" sz="2400" dirty="0">
                <a:latin typeface="Trebuchet MS" panose="020B0603020202020204" pitchFamily="34" charset="0"/>
              </a:rPr>
              <a:t>We calculate the absolute value of the differences between means and compare them to LSD = 101.09.</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spcAft>
                <a:spcPts val="1200"/>
              </a:spcAft>
              <a:buFontTx/>
              <a:buNone/>
            </a:pPr>
            <a:r>
              <a:rPr lang="en-US" altLang="en-US" sz="2400" dirty="0">
                <a:solidFill>
                  <a:schemeClr val="tx1">
                    <a:lumMod val="75000"/>
                    <a:lumOff val="25000"/>
                  </a:schemeClr>
                </a:solidFill>
                <a:latin typeface="Trebuchet MS" panose="020B0603020202020204" pitchFamily="34" charset="0"/>
              </a:rPr>
              <a:t>Hence, µ</a:t>
            </a:r>
            <a:r>
              <a:rPr lang="en-US" altLang="en-US" sz="2400" baseline="-25000" dirty="0">
                <a:solidFill>
                  <a:schemeClr val="tx1">
                    <a:lumMod val="75000"/>
                    <a:lumOff val="25000"/>
                  </a:schemeClr>
                </a:solidFill>
                <a:latin typeface="Trebuchet MS" panose="020B0603020202020204" pitchFamily="34" charset="0"/>
              </a:rPr>
              <a:t>1</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2</a:t>
            </a:r>
            <a:r>
              <a:rPr lang="en-US" altLang="en-US" sz="2400" dirty="0">
                <a:solidFill>
                  <a:schemeClr val="tx1">
                    <a:lumMod val="75000"/>
                    <a:lumOff val="25000"/>
                  </a:schemeClr>
                </a:solidFill>
                <a:latin typeface="Trebuchet MS" panose="020B0603020202020204" pitchFamily="34" charset="0"/>
              </a:rPr>
              <a:t>, µ</a:t>
            </a:r>
            <a:r>
              <a:rPr lang="en-US" altLang="en-US" sz="2400" baseline="-25000" dirty="0">
                <a:solidFill>
                  <a:schemeClr val="tx1">
                    <a:lumMod val="75000"/>
                    <a:lumOff val="25000"/>
                  </a:schemeClr>
                </a:solidFill>
                <a:latin typeface="Trebuchet MS" panose="020B0603020202020204" pitchFamily="34" charset="0"/>
              </a:rPr>
              <a:t>1</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3</a:t>
            </a:r>
            <a:r>
              <a:rPr lang="en-US" altLang="en-US" sz="2400" dirty="0">
                <a:solidFill>
                  <a:schemeClr val="tx1">
                    <a:lumMod val="75000"/>
                    <a:lumOff val="25000"/>
                  </a:schemeClr>
                </a:solidFill>
                <a:latin typeface="Trebuchet MS" panose="020B0603020202020204" pitchFamily="34" charset="0"/>
              </a:rPr>
              <a:t>, µ</a:t>
            </a:r>
            <a:r>
              <a:rPr lang="en-US" altLang="en-US" sz="2400" baseline="-25000" dirty="0">
                <a:solidFill>
                  <a:schemeClr val="tx1">
                    <a:lumMod val="75000"/>
                    <a:lumOff val="25000"/>
                  </a:schemeClr>
                </a:solidFill>
                <a:latin typeface="Trebuchet MS" panose="020B0603020202020204" pitchFamily="34" charset="0"/>
              </a:rPr>
              <a:t>2</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4</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3</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4</a:t>
            </a:r>
            <a:r>
              <a:rPr lang="en-US" altLang="en-US" sz="2400" dirty="0">
                <a:solidFill>
                  <a:schemeClr val="tx1">
                    <a:lumMod val="75000"/>
                    <a:lumOff val="25000"/>
                  </a:schemeClr>
                </a:solidFill>
                <a:latin typeface="Trebuchet MS" panose="020B0603020202020204" pitchFamily="34" charset="0"/>
              </a:rPr>
              <a:t> differ. </a:t>
            </a:r>
          </a:p>
          <a:p>
            <a:pPr marL="0" indent="0" eaLnBrk="1" hangingPunct="1">
              <a:buFontTx/>
              <a:buNone/>
            </a:pPr>
            <a:r>
              <a:rPr lang="en-US" altLang="en-US" sz="2400" dirty="0">
                <a:solidFill>
                  <a:schemeClr val="accent1"/>
                </a:solidFill>
                <a:latin typeface="Trebuchet MS" panose="020B0603020202020204" pitchFamily="34" charset="0"/>
              </a:rPr>
              <a:t>The other two pairs µ</a:t>
            </a:r>
            <a:r>
              <a:rPr lang="en-US" altLang="en-US" sz="2400" baseline="-25000" dirty="0">
                <a:solidFill>
                  <a:schemeClr val="accent1"/>
                </a:solidFill>
                <a:latin typeface="Trebuchet MS" panose="020B0603020202020204" pitchFamily="34" charset="0"/>
              </a:rPr>
              <a:t>1</a:t>
            </a:r>
            <a:r>
              <a:rPr lang="en-US" altLang="en-US" sz="2400" dirty="0">
                <a:solidFill>
                  <a:schemeClr val="accent1"/>
                </a:solidFill>
                <a:latin typeface="Trebuchet MS" panose="020B0603020202020204" pitchFamily="34" charset="0"/>
              </a:rPr>
              <a:t> and µ</a:t>
            </a:r>
            <a:r>
              <a:rPr lang="en-US" altLang="en-US" sz="2400" baseline="-25000" dirty="0">
                <a:solidFill>
                  <a:schemeClr val="accent1"/>
                </a:solidFill>
                <a:latin typeface="Trebuchet MS" panose="020B0603020202020204" pitchFamily="34" charset="0"/>
              </a:rPr>
              <a:t>4</a:t>
            </a:r>
            <a:r>
              <a:rPr lang="en-US" altLang="en-US" sz="2400" dirty="0">
                <a:solidFill>
                  <a:schemeClr val="accent1"/>
                </a:solidFill>
                <a:latin typeface="Trebuchet MS" panose="020B0603020202020204" pitchFamily="34" charset="0"/>
              </a:rPr>
              <a:t>, and µ</a:t>
            </a:r>
            <a:r>
              <a:rPr lang="en-US" altLang="en-US" sz="2400" baseline="-25000" dirty="0">
                <a:solidFill>
                  <a:schemeClr val="accent1"/>
                </a:solidFill>
                <a:latin typeface="Trebuchet MS" panose="020B0603020202020204" pitchFamily="34" charset="0"/>
              </a:rPr>
              <a:t>2</a:t>
            </a:r>
            <a:r>
              <a:rPr lang="en-US" altLang="en-US" sz="2400" dirty="0">
                <a:solidFill>
                  <a:schemeClr val="accent1"/>
                </a:solidFill>
                <a:latin typeface="Trebuchet MS" panose="020B0603020202020204" pitchFamily="34" charset="0"/>
              </a:rPr>
              <a:t> and µ</a:t>
            </a:r>
            <a:r>
              <a:rPr lang="en-US" altLang="en-US" sz="2400" baseline="-25000" dirty="0">
                <a:solidFill>
                  <a:schemeClr val="accent1"/>
                </a:solidFill>
                <a:latin typeface="Trebuchet MS" panose="020B0603020202020204" pitchFamily="34" charset="0"/>
              </a:rPr>
              <a:t>3</a:t>
            </a:r>
            <a:r>
              <a:rPr lang="en-US" altLang="en-US" sz="2400" dirty="0">
                <a:solidFill>
                  <a:schemeClr val="accent1"/>
                </a:solidFill>
                <a:latin typeface="Trebuchet MS" panose="020B0603020202020204" pitchFamily="34" charset="0"/>
              </a:rPr>
              <a:t> do not differ.</a:t>
            </a:r>
          </a:p>
          <a:p>
            <a:pPr marL="0" indent="0" eaLnBrk="1" hangingPunct="1">
              <a:buFontTx/>
              <a:buNone/>
            </a:pPr>
            <a:endParaRPr lang="en-US" altLang="en-US" sz="2400" dirty="0">
              <a:latin typeface="Trebuchet MS" panose="020B0603020202020204" pitchFamily="34" charset="0"/>
            </a:endParaRPr>
          </a:p>
        </p:txBody>
      </p:sp>
      <p:graphicFrame>
        <p:nvGraphicFramePr>
          <p:cNvPr id="9218" name="Object 2"/>
          <p:cNvGraphicFramePr>
            <a:graphicFrameLocks noChangeAspect="1"/>
          </p:cNvGraphicFramePr>
          <p:nvPr>
            <p:extLst>
              <p:ext uri="{D42A27DB-BD31-4B8C-83A1-F6EECF244321}">
                <p14:modId xmlns:p14="http://schemas.microsoft.com/office/powerpoint/2010/main" val="3693712839"/>
              </p:ext>
            </p:extLst>
          </p:nvPr>
        </p:nvGraphicFramePr>
        <p:xfrm>
          <a:off x="683567" y="2348880"/>
          <a:ext cx="5140465" cy="2376263"/>
        </p:xfrm>
        <a:graphic>
          <a:graphicData uri="http://schemas.openxmlformats.org/presentationml/2006/ole">
            <mc:AlternateContent xmlns:mc="http://schemas.openxmlformats.org/markup-compatibility/2006">
              <mc:Choice xmlns:v="urn:schemas-microsoft-com:vml" Requires="v">
                <p:oleObj spid="_x0000_s27725" name="Equation" r:id="rId4" imgW="2539800" imgH="1282680" progId="">
                  <p:embed/>
                </p:oleObj>
              </mc:Choice>
              <mc:Fallback>
                <p:oleObj name="Equation" r:id="rId4" imgW="2539800" imgH="1282680" progId="">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2348880"/>
                        <a:ext cx="5140465" cy="23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364331" y="332656"/>
            <a:ext cx="8229600" cy="884238"/>
          </a:xfrm>
        </p:spPr>
        <p:txBody>
          <a:bodyPr/>
          <a:lstStyle/>
          <a:p>
            <a:pPr algn="l" eaLnBrk="1" hangingPunct="1"/>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(LSD method)             </a:t>
            </a:r>
          </a:p>
        </p:txBody>
      </p:sp>
      <p:sp>
        <p:nvSpPr>
          <p:cNvPr id="9"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58</a:t>
            </a:fld>
            <a:endParaRPr lang="en-AU" altLang="en-US" sz="1400" b="1" baseline="0" dirty="0">
              <a:latin typeface="Trebuchet MS" panose="020B0603020202020204" pitchFamily="34" charset="0"/>
            </a:endParaRPr>
          </a:p>
        </p:txBody>
      </p:sp>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395536" y="1412777"/>
            <a:ext cx="8424936" cy="648072"/>
          </a:xfrm>
        </p:spPr>
        <p:txBody>
          <a:bodyPr/>
          <a:lstStyle/>
          <a:p>
            <a:pPr marL="0" indent="0" eaLnBrk="1" hangingPunct="1">
              <a:buFontTx/>
              <a:buNone/>
            </a:pPr>
            <a:r>
              <a:rPr lang="en-US" altLang="en-US" sz="2400" b="1" dirty="0">
                <a:solidFill>
                  <a:schemeClr val="accent1"/>
                </a:solidFill>
                <a:latin typeface="Trebuchet MS" panose="020B0603020202020204" pitchFamily="34" charset="0"/>
              </a:rPr>
              <a:t>Using Excel</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p:txBody>
      </p:sp>
      <p:sp>
        <p:nvSpPr>
          <p:cNvPr id="7" name="Rectangle 2"/>
          <p:cNvSpPr>
            <a:spLocks noGrp="1" noChangeArrowheads="1"/>
          </p:cNvSpPr>
          <p:nvPr>
            <p:ph type="title"/>
          </p:nvPr>
        </p:nvSpPr>
        <p:spPr>
          <a:xfrm>
            <a:off x="364331" y="332656"/>
            <a:ext cx="8229600" cy="884238"/>
          </a:xfrm>
        </p:spPr>
        <p:txBody>
          <a:bodyPr/>
          <a:lstStyle/>
          <a:p>
            <a:pPr algn="l" eaLnBrk="1" hangingPunct="1"/>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(LSD method)             </a:t>
            </a:r>
          </a:p>
        </p:txBody>
      </p:sp>
      <p:sp>
        <p:nvSpPr>
          <p:cNvPr id="9"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59</a:t>
            </a:fld>
            <a:endParaRPr lang="en-AU" altLang="en-US" sz="1400" b="1" baseline="0" dirty="0">
              <a:latin typeface="Trebuchet MS" panose="020B0603020202020204"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40" y="2063208"/>
            <a:ext cx="8621328" cy="3124636"/>
          </a:xfrm>
          <a:prstGeom prst="rect">
            <a:avLst/>
          </a:prstGeom>
        </p:spPr>
      </p:pic>
    </p:spTree>
    <p:custDataLst>
      <p:tags r:id="rId1"/>
    </p:custDataLst>
    <p:extLst>
      <p:ext uri="{BB962C8B-B14F-4D97-AF65-F5344CB8AC3E}">
        <p14:creationId xmlns:p14="http://schemas.microsoft.com/office/powerpoint/2010/main" val="200563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18" name="Text Box 2"/>
          <p:cNvSpPr txBox="1">
            <a:spLocks noChangeArrowheads="1"/>
          </p:cNvSpPr>
          <p:nvPr/>
        </p:nvSpPr>
        <p:spPr bwMode="auto">
          <a:xfrm>
            <a:off x="577396" y="1125538"/>
            <a:ext cx="8280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i="1" baseline="0" dirty="0">
                <a:solidFill>
                  <a:schemeClr val="accent1"/>
                </a:solidFill>
                <a:latin typeface="Trebuchet MS" panose="020B0603020202020204" pitchFamily="34" charset="0"/>
              </a:rPr>
              <a:t>Independent samples </a:t>
            </a:r>
            <a:r>
              <a:rPr lang="en-US" altLang="en-US" baseline="0" dirty="0">
                <a:latin typeface="Trebuchet MS" panose="020B0603020202020204" pitchFamily="34" charset="0"/>
              </a:rPr>
              <a:t>are drawn from </a:t>
            </a:r>
            <a:r>
              <a:rPr lang="en-US" altLang="en-US" i="1" baseline="0" dirty="0">
                <a:latin typeface="Trebuchet MS" panose="020B0603020202020204" pitchFamily="34" charset="0"/>
              </a:rPr>
              <a:t>k</a:t>
            </a:r>
            <a:r>
              <a:rPr lang="en-US" altLang="en-US" baseline="0" dirty="0">
                <a:latin typeface="Trebuchet MS" panose="020B0603020202020204" pitchFamily="34" charset="0"/>
              </a:rPr>
              <a:t> populations. Each population is called a </a:t>
            </a:r>
            <a:r>
              <a:rPr lang="en-US" altLang="en-US" i="1" baseline="0" dirty="0">
                <a:solidFill>
                  <a:schemeClr val="tx1">
                    <a:lumMod val="75000"/>
                    <a:lumOff val="25000"/>
                  </a:schemeClr>
                </a:solidFill>
                <a:latin typeface="Trebuchet MS" panose="020B0603020202020204" pitchFamily="34" charset="0"/>
              </a:rPr>
              <a:t>treatment</a:t>
            </a:r>
            <a:r>
              <a:rPr lang="en-US" altLang="en-US" baseline="0" dirty="0">
                <a:latin typeface="Trebuchet MS" panose="020B0603020202020204" pitchFamily="34" charset="0"/>
              </a:rPr>
              <a:t>.</a:t>
            </a:r>
          </a:p>
        </p:txBody>
      </p:sp>
      <p:grpSp>
        <p:nvGrpSpPr>
          <p:cNvPr id="2" name="Group 3"/>
          <p:cNvGrpSpPr>
            <a:grpSpLocks/>
          </p:cNvGrpSpPr>
          <p:nvPr/>
        </p:nvGrpSpPr>
        <p:grpSpPr bwMode="auto">
          <a:xfrm>
            <a:off x="2209800" y="1905000"/>
            <a:ext cx="1752600" cy="2590800"/>
            <a:chOff x="1392" y="1200"/>
            <a:chExt cx="1104" cy="1632"/>
          </a:xfrm>
        </p:grpSpPr>
        <p:sp>
          <p:nvSpPr>
            <p:cNvPr id="2086" name="Rectangle 4"/>
            <p:cNvSpPr>
              <a:spLocks noChangeArrowheads="1"/>
            </p:cNvSpPr>
            <p:nvPr/>
          </p:nvSpPr>
          <p:spPr bwMode="auto">
            <a:xfrm>
              <a:off x="1392" y="1488"/>
              <a:ext cx="1104" cy="1344"/>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endParaRPr lang="en-US" altLang="en-US" baseline="0"/>
            </a:p>
          </p:txBody>
        </p:sp>
        <p:sp>
          <p:nvSpPr>
            <p:cNvPr id="2087" name="Text Box 5"/>
            <p:cNvSpPr txBox="1">
              <a:spLocks noChangeArrowheads="1"/>
            </p:cNvSpPr>
            <p:nvPr/>
          </p:nvSpPr>
          <p:spPr bwMode="auto">
            <a:xfrm>
              <a:off x="1812" y="1200"/>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aseline="0"/>
                <a:t>1</a:t>
              </a:r>
            </a:p>
          </p:txBody>
        </p:sp>
      </p:grpSp>
      <p:grpSp>
        <p:nvGrpSpPr>
          <p:cNvPr id="3" name="Group 6"/>
          <p:cNvGrpSpPr>
            <a:grpSpLocks/>
          </p:cNvGrpSpPr>
          <p:nvPr/>
        </p:nvGrpSpPr>
        <p:grpSpPr bwMode="auto">
          <a:xfrm>
            <a:off x="4419600" y="1905000"/>
            <a:ext cx="1752600" cy="2895600"/>
            <a:chOff x="2784" y="1200"/>
            <a:chExt cx="1104" cy="1824"/>
          </a:xfrm>
        </p:grpSpPr>
        <p:sp>
          <p:nvSpPr>
            <p:cNvPr id="2084" name="Rectangle 7"/>
            <p:cNvSpPr>
              <a:spLocks noChangeArrowheads="1"/>
            </p:cNvSpPr>
            <p:nvPr/>
          </p:nvSpPr>
          <p:spPr bwMode="auto">
            <a:xfrm>
              <a:off x="2784" y="1488"/>
              <a:ext cx="1104" cy="1536"/>
            </a:xfrm>
            <a:prstGeom prst="rect">
              <a:avLst/>
            </a:prstGeom>
            <a:solidFill>
              <a:srgbClr val="DDDDDD"/>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2085" name="Text Box 8"/>
            <p:cNvSpPr txBox="1">
              <a:spLocks noChangeArrowheads="1"/>
            </p:cNvSpPr>
            <p:nvPr/>
          </p:nvSpPr>
          <p:spPr bwMode="auto">
            <a:xfrm>
              <a:off x="3252" y="1200"/>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aseline="0"/>
                <a:t>2</a:t>
              </a:r>
            </a:p>
          </p:txBody>
        </p:sp>
      </p:grpSp>
      <p:grpSp>
        <p:nvGrpSpPr>
          <p:cNvPr id="4" name="Group 9"/>
          <p:cNvGrpSpPr>
            <a:grpSpLocks/>
          </p:cNvGrpSpPr>
          <p:nvPr/>
        </p:nvGrpSpPr>
        <p:grpSpPr bwMode="auto">
          <a:xfrm>
            <a:off x="6553200" y="1905000"/>
            <a:ext cx="1752600" cy="3124200"/>
            <a:chOff x="3840" y="2016"/>
            <a:chExt cx="1104" cy="1968"/>
          </a:xfrm>
        </p:grpSpPr>
        <p:sp>
          <p:nvSpPr>
            <p:cNvPr id="2082" name="Rectangle 10"/>
            <p:cNvSpPr>
              <a:spLocks noChangeArrowheads="1"/>
            </p:cNvSpPr>
            <p:nvPr/>
          </p:nvSpPr>
          <p:spPr bwMode="auto">
            <a:xfrm>
              <a:off x="3840" y="2304"/>
              <a:ext cx="1104" cy="1680"/>
            </a:xfrm>
            <a:prstGeom prst="rect">
              <a:avLst/>
            </a:prstGeom>
            <a:solidFill>
              <a:srgbClr val="CACACA"/>
            </a:solidFill>
            <a:ln w="9525">
              <a:solidFill>
                <a:schemeClr val="tx1"/>
              </a:solidFill>
              <a:miter lim="800000"/>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2083" name="Text Box 11"/>
            <p:cNvSpPr txBox="1">
              <a:spLocks noChangeArrowheads="1"/>
            </p:cNvSpPr>
            <p:nvPr/>
          </p:nvSpPr>
          <p:spPr bwMode="auto">
            <a:xfrm>
              <a:off x="4277" y="2016"/>
              <a:ext cx="1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aseline="0"/>
                <a:t>k</a:t>
              </a:r>
            </a:p>
          </p:txBody>
        </p:sp>
      </p:grpSp>
      <p:sp>
        <p:nvSpPr>
          <p:cNvPr id="751628" name="Text Box 12"/>
          <p:cNvSpPr txBox="1">
            <a:spLocks noChangeArrowheads="1"/>
          </p:cNvSpPr>
          <p:nvPr/>
        </p:nvSpPr>
        <p:spPr bwMode="auto">
          <a:xfrm>
            <a:off x="2759299" y="2356249"/>
            <a:ext cx="577402"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1" baseline="0" dirty="0"/>
              <a:t>x</a:t>
            </a:r>
            <a:r>
              <a:rPr lang="en-US" altLang="en-US" sz="1800" b="1" dirty="0"/>
              <a:t>11</a:t>
            </a:r>
          </a:p>
          <a:p>
            <a:pPr algn="ctr"/>
            <a:r>
              <a:rPr lang="en-US" altLang="en-US" sz="1800" b="1" baseline="0" dirty="0"/>
              <a:t>x</a:t>
            </a:r>
            <a:r>
              <a:rPr lang="en-US" altLang="en-US" sz="1800" b="1" dirty="0"/>
              <a:t>12</a:t>
            </a:r>
          </a:p>
          <a:p>
            <a:pPr algn="ctr"/>
            <a:r>
              <a:rPr lang="en-US" altLang="en-US" sz="1800" b="1" baseline="0" dirty="0"/>
              <a:t>.</a:t>
            </a:r>
          </a:p>
          <a:p>
            <a:pPr algn="ctr">
              <a:lnSpc>
                <a:spcPct val="60000"/>
              </a:lnSpc>
            </a:pPr>
            <a:r>
              <a:rPr lang="en-US" altLang="en-US" sz="1800" b="1" baseline="0" dirty="0"/>
              <a:t>.</a:t>
            </a:r>
          </a:p>
          <a:p>
            <a:pPr algn="ctr">
              <a:lnSpc>
                <a:spcPct val="60000"/>
              </a:lnSpc>
            </a:pPr>
            <a:r>
              <a:rPr lang="en-US" altLang="en-US" sz="1800" b="1" baseline="0" dirty="0"/>
              <a:t>.</a:t>
            </a:r>
          </a:p>
          <a:p>
            <a:pPr algn="ctr"/>
            <a:r>
              <a:rPr lang="en-US" altLang="en-US" sz="1800" b="1" baseline="0" dirty="0"/>
              <a:t>x</a:t>
            </a:r>
            <a:r>
              <a:rPr lang="en-US" altLang="en-US" sz="1800" b="1" dirty="0"/>
              <a:t>n</a:t>
            </a:r>
            <a:r>
              <a:rPr lang="en-US" altLang="en-US" sz="1800" b="1" baseline="-50000" dirty="0"/>
              <a:t>1</a:t>
            </a:r>
            <a:r>
              <a:rPr lang="en-US" altLang="en-US" sz="1800" b="1" dirty="0"/>
              <a:t>,1</a:t>
            </a:r>
            <a:endParaRPr lang="en-US" altLang="en-US" sz="1800" b="1" baseline="0" dirty="0"/>
          </a:p>
        </p:txBody>
      </p:sp>
      <p:graphicFrame>
        <p:nvGraphicFramePr>
          <p:cNvPr id="751629" name="Object 13"/>
          <p:cNvGraphicFramePr>
            <a:graphicFrameLocks noChangeAspect="1"/>
          </p:cNvGraphicFramePr>
          <p:nvPr/>
        </p:nvGraphicFramePr>
        <p:xfrm>
          <a:off x="2865438" y="3805238"/>
          <a:ext cx="293687" cy="771525"/>
        </p:xfrm>
        <a:graphic>
          <a:graphicData uri="http://schemas.openxmlformats.org/presentationml/2006/ole">
            <mc:AlternateContent xmlns:mc="http://schemas.openxmlformats.org/markup-compatibility/2006">
              <mc:Choice xmlns:v="urn:schemas-microsoft-com:vml" Requires="v">
                <p:oleObj spid="_x0000_s19701" name="Equation" r:id="rId4" imgW="126890" imgH="329914" progId="Equation.3">
                  <p:embed/>
                </p:oleObj>
              </mc:Choice>
              <mc:Fallback>
                <p:oleObj name="Equation" r:id="rId4" imgW="126890" imgH="329914" progId="Equation.3">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5438" y="3805238"/>
                        <a:ext cx="293687"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1630" name="Text Box 14"/>
          <p:cNvSpPr txBox="1">
            <a:spLocks noChangeArrowheads="1"/>
          </p:cNvSpPr>
          <p:nvPr/>
        </p:nvSpPr>
        <p:spPr bwMode="auto">
          <a:xfrm>
            <a:off x="5016724" y="2432449"/>
            <a:ext cx="577402"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1" baseline="0" dirty="0"/>
              <a:t>x</a:t>
            </a:r>
            <a:r>
              <a:rPr lang="en-US" altLang="en-US" sz="1800" b="1" dirty="0"/>
              <a:t>21</a:t>
            </a:r>
          </a:p>
          <a:p>
            <a:pPr algn="ctr"/>
            <a:r>
              <a:rPr lang="en-US" altLang="en-US" sz="1800" b="1" baseline="0" dirty="0"/>
              <a:t>x</a:t>
            </a:r>
            <a:r>
              <a:rPr lang="en-US" altLang="en-US" sz="1800" b="1" dirty="0"/>
              <a:t>22</a:t>
            </a:r>
          </a:p>
          <a:p>
            <a:pPr algn="ctr"/>
            <a:r>
              <a:rPr lang="en-US" altLang="en-US" sz="1800" b="1" baseline="0" dirty="0"/>
              <a:t>.</a:t>
            </a:r>
          </a:p>
          <a:p>
            <a:pPr algn="ctr">
              <a:lnSpc>
                <a:spcPct val="60000"/>
              </a:lnSpc>
            </a:pPr>
            <a:r>
              <a:rPr lang="en-US" altLang="en-US" sz="1800" b="1" baseline="0" dirty="0"/>
              <a:t>.</a:t>
            </a:r>
          </a:p>
          <a:p>
            <a:pPr algn="ctr">
              <a:lnSpc>
                <a:spcPct val="60000"/>
              </a:lnSpc>
            </a:pPr>
            <a:r>
              <a:rPr lang="en-US" altLang="en-US" sz="1800" b="1" baseline="0" dirty="0"/>
              <a:t>.</a:t>
            </a:r>
          </a:p>
          <a:p>
            <a:pPr algn="ctr"/>
            <a:r>
              <a:rPr lang="en-US" altLang="en-US" sz="1800" b="1" baseline="0" dirty="0"/>
              <a:t>x</a:t>
            </a:r>
            <a:r>
              <a:rPr lang="en-US" altLang="en-US" sz="1800" b="1" dirty="0"/>
              <a:t>n</a:t>
            </a:r>
            <a:r>
              <a:rPr lang="en-US" altLang="en-US" sz="1800" b="1" baseline="-50000" dirty="0"/>
              <a:t>2</a:t>
            </a:r>
            <a:r>
              <a:rPr lang="en-US" altLang="en-US" sz="1800" b="1" dirty="0"/>
              <a:t>,1</a:t>
            </a:r>
            <a:endParaRPr lang="en-US" altLang="en-US" sz="1800" b="1" baseline="0" dirty="0"/>
          </a:p>
        </p:txBody>
      </p:sp>
      <p:graphicFrame>
        <p:nvGraphicFramePr>
          <p:cNvPr id="751631" name="Object 15"/>
          <p:cNvGraphicFramePr>
            <a:graphicFrameLocks noChangeAspect="1"/>
          </p:cNvGraphicFramePr>
          <p:nvPr/>
        </p:nvGraphicFramePr>
        <p:xfrm>
          <a:off x="5137150" y="4029075"/>
          <a:ext cx="327025" cy="771525"/>
        </p:xfrm>
        <a:graphic>
          <a:graphicData uri="http://schemas.openxmlformats.org/presentationml/2006/ole">
            <mc:AlternateContent xmlns:mc="http://schemas.openxmlformats.org/markup-compatibility/2006">
              <mc:Choice xmlns:v="urn:schemas-microsoft-com:vml" Requires="v">
                <p:oleObj spid="_x0000_s19702" name="Equation" r:id="rId6" imgW="139700" imgH="330200" progId="Equation.3">
                  <p:embed/>
                </p:oleObj>
              </mc:Choice>
              <mc:Fallback>
                <p:oleObj name="Equation" r:id="rId6" imgW="139700" imgH="330200" progId="Equation.3">
                  <p:embed/>
                  <p:pic>
                    <p:nvPicPr>
                      <p:cNvPr id="0" name="Picture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7150" y="4029075"/>
                        <a:ext cx="3270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1632" name="Text Box 16"/>
          <p:cNvSpPr txBox="1">
            <a:spLocks noChangeArrowheads="1"/>
          </p:cNvSpPr>
          <p:nvPr/>
        </p:nvSpPr>
        <p:spPr bwMode="auto">
          <a:xfrm>
            <a:off x="7150100" y="2438400"/>
            <a:ext cx="5810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1800" b="1" baseline="0" dirty="0"/>
              <a:t>x</a:t>
            </a:r>
            <a:r>
              <a:rPr lang="en-US" altLang="en-US" sz="1800" b="1" dirty="0"/>
              <a:t>k1</a:t>
            </a:r>
          </a:p>
          <a:p>
            <a:pPr algn="ctr"/>
            <a:r>
              <a:rPr lang="en-US" altLang="en-US" sz="1800" b="1" baseline="0" dirty="0"/>
              <a:t>x</a:t>
            </a:r>
            <a:r>
              <a:rPr lang="en-US" altLang="en-US" sz="1800" b="1" dirty="0"/>
              <a:t>k2</a:t>
            </a:r>
          </a:p>
          <a:p>
            <a:pPr algn="ctr"/>
            <a:r>
              <a:rPr lang="en-US" altLang="en-US" sz="1800" b="1" baseline="0" dirty="0"/>
              <a:t>.</a:t>
            </a:r>
          </a:p>
          <a:p>
            <a:pPr algn="ctr">
              <a:lnSpc>
                <a:spcPct val="60000"/>
              </a:lnSpc>
            </a:pPr>
            <a:r>
              <a:rPr lang="en-US" altLang="en-US" sz="1800" b="1" baseline="0" dirty="0"/>
              <a:t>.</a:t>
            </a:r>
          </a:p>
          <a:p>
            <a:pPr algn="ctr">
              <a:lnSpc>
                <a:spcPct val="60000"/>
              </a:lnSpc>
            </a:pPr>
            <a:r>
              <a:rPr lang="en-US" altLang="en-US" sz="1800" b="1" baseline="0" dirty="0"/>
              <a:t>.</a:t>
            </a:r>
          </a:p>
          <a:p>
            <a:pPr algn="ctr"/>
            <a:r>
              <a:rPr lang="en-US" altLang="en-US" sz="1800" b="1" baseline="0" dirty="0"/>
              <a:t>x</a:t>
            </a:r>
            <a:r>
              <a:rPr lang="en-US" altLang="en-US" sz="1800" b="1" dirty="0"/>
              <a:t>n</a:t>
            </a:r>
            <a:r>
              <a:rPr lang="en-US" altLang="en-US" sz="1800" b="1" baseline="-50000" dirty="0"/>
              <a:t>k</a:t>
            </a:r>
            <a:r>
              <a:rPr lang="en-US" altLang="en-US" sz="1800" b="1" dirty="0"/>
              <a:t>,1</a:t>
            </a:r>
            <a:endParaRPr lang="en-US" altLang="en-US" sz="1800" b="1" baseline="0" dirty="0"/>
          </a:p>
        </p:txBody>
      </p:sp>
      <p:graphicFrame>
        <p:nvGraphicFramePr>
          <p:cNvPr id="751633" name="Object 17"/>
          <p:cNvGraphicFramePr>
            <a:graphicFrameLocks noChangeAspect="1"/>
          </p:cNvGraphicFramePr>
          <p:nvPr/>
        </p:nvGraphicFramePr>
        <p:xfrm>
          <a:off x="7240588" y="4029075"/>
          <a:ext cx="327025" cy="771525"/>
        </p:xfrm>
        <a:graphic>
          <a:graphicData uri="http://schemas.openxmlformats.org/presentationml/2006/ole">
            <mc:AlternateContent xmlns:mc="http://schemas.openxmlformats.org/markup-compatibility/2006">
              <mc:Choice xmlns:v="urn:schemas-microsoft-com:vml" Requires="v">
                <p:oleObj spid="_x0000_s19703" name="Equation" r:id="rId8" imgW="139700" imgH="330200" progId="Equation.3">
                  <p:embed/>
                </p:oleObj>
              </mc:Choice>
              <mc:Fallback>
                <p:oleObj name="Equation" r:id="rId8" imgW="139700" imgH="330200" progId="Equation.3">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0588" y="4029075"/>
                        <a:ext cx="3270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1" name="Text Box 18"/>
          <p:cNvSpPr txBox="1">
            <a:spLocks noChangeArrowheads="1"/>
          </p:cNvSpPr>
          <p:nvPr/>
        </p:nvSpPr>
        <p:spPr bwMode="auto">
          <a:xfrm>
            <a:off x="898525" y="3962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endParaRPr lang="en-US" altLang="en-US" baseline="0"/>
          </a:p>
        </p:txBody>
      </p:sp>
      <p:sp>
        <p:nvSpPr>
          <p:cNvPr id="751635" name="Text Box 19"/>
          <p:cNvSpPr txBox="1">
            <a:spLocks noChangeArrowheads="1"/>
          </p:cNvSpPr>
          <p:nvPr/>
        </p:nvSpPr>
        <p:spPr bwMode="auto">
          <a:xfrm>
            <a:off x="1576388" y="4708525"/>
            <a:ext cx="1319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rgbClr val="0070C0"/>
                </a:solidFill>
                <a:latin typeface="Arial Narrow" charset="0"/>
              </a:rPr>
              <a:t>Sample size</a:t>
            </a:r>
          </a:p>
        </p:txBody>
      </p:sp>
      <p:sp>
        <p:nvSpPr>
          <p:cNvPr id="751636" name="Line 20"/>
          <p:cNvSpPr>
            <a:spLocks noChangeShapeType="1"/>
          </p:cNvSpPr>
          <p:nvPr/>
        </p:nvSpPr>
        <p:spPr bwMode="auto">
          <a:xfrm flipV="1">
            <a:off x="1905000" y="4114800"/>
            <a:ext cx="914400" cy="685800"/>
          </a:xfrm>
          <a:prstGeom prst="line">
            <a:avLst/>
          </a:prstGeom>
          <a:no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51637" name="Line 21"/>
          <p:cNvSpPr>
            <a:spLocks noChangeShapeType="1"/>
          </p:cNvSpPr>
          <p:nvPr/>
        </p:nvSpPr>
        <p:spPr bwMode="auto">
          <a:xfrm flipV="1">
            <a:off x="2819400" y="4267200"/>
            <a:ext cx="2209800" cy="609600"/>
          </a:xfrm>
          <a:prstGeom prst="line">
            <a:avLst/>
          </a:prstGeom>
          <a:no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51638" name="Line 22"/>
          <p:cNvSpPr>
            <a:spLocks noChangeShapeType="1"/>
          </p:cNvSpPr>
          <p:nvPr/>
        </p:nvSpPr>
        <p:spPr bwMode="auto">
          <a:xfrm flipV="1">
            <a:off x="1981200" y="4495800"/>
            <a:ext cx="838200" cy="6096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51639" name="Line 23"/>
          <p:cNvSpPr>
            <a:spLocks noChangeShapeType="1"/>
          </p:cNvSpPr>
          <p:nvPr/>
        </p:nvSpPr>
        <p:spPr bwMode="auto">
          <a:xfrm flipV="1">
            <a:off x="2895600" y="4648200"/>
            <a:ext cx="2057400" cy="5334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51640" name="Freeform 24"/>
          <p:cNvSpPr>
            <a:spLocks/>
          </p:cNvSpPr>
          <p:nvPr/>
        </p:nvSpPr>
        <p:spPr bwMode="auto">
          <a:xfrm>
            <a:off x="2819400" y="4267200"/>
            <a:ext cx="4343400" cy="685800"/>
          </a:xfrm>
          <a:custGeom>
            <a:avLst/>
            <a:gdLst>
              <a:gd name="T0" fmla="*/ 0 w 2736"/>
              <a:gd name="T1" fmla="*/ 2147483647 h 432"/>
              <a:gd name="T2" fmla="*/ 2147483647 w 2736"/>
              <a:gd name="T3" fmla="*/ 2147483647 h 432"/>
              <a:gd name="T4" fmla="*/ 2147483647 w 2736"/>
              <a:gd name="T5" fmla="*/ 0 h 432"/>
              <a:gd name="T6" fmla="*/ 0 60000 65536"/>
              <a:gd name="T7" fmla="*/ 0 60000 65536"/>
              <a:gd name="T8" fmla="*/ 0 60000 65536"/>
              <a:gd name="T9" fmla="*/ 0 w 2736"/>
              <a:gd name="T10" fmla="*/ 0 h 432"/>
              <a:gd name="T11" fmla="*/ 2736 w 2736"/>
              <a:gd name="T12" fmla="*/ 432 h 432"/>
            </a:gdLst>
            <a:ahLst/>
            <a:cxnLst>
              <a:cxn ang="T6">
                <a:pos x="T0" y="T1"/>
              </a:cxn>
              <a:cxn ang="T7">
                <a:pos x="T2" y="T3"/>
              </a:cxn>
              <a:cxn ang="T8">
                <a:pos x="T4" y="T5"/>
              </a:cxn>
            </a:cxnLst>
            <a:rect l="T9" t="T10" r="T11" b="T12"/>
            <a:pathLst>
              <a:path w="2736" h="432">
                <a:moveTo>
                  <a:pt x="0" y="432"/>
                </a:moveTo>
                <a:lnTo>
                  <a:pt x="1392" y="432"/>
                </a:lnTo>
                <a:lnTo>
                  <a:pt x="2736" y="0"/>
                </a:lnTo>
              </a:path>
            </a:pathLst>
          </a:custGeom>
          <a:noFill/>
          <a:ln w="9525">
            <a:solidFill>
              <a:srgbClr val="0070C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51641" name="Freeform 25"/>
          <p:cNvSpPr>
            <a:spLocks/>
          </p:cNvSpPr>
          <p:nvPr/>
        </p:nvSpPr>
        <p:spPr bwMode="auto">
          <a:xfrm>
            <a:off x="2819400" y="4572000"/>
            <a:ext cx="4343400" cy="685800"/>
          </a:xfrm>
          <a:custGeom>
            <a:avLst/>
            <a:gdLst>
              <a:gd name="T0" fmla="*/ 0 w 2736"/>
              <a:gd name="T1" fmla="*/ 2147483647 h 432"/>
              <a:gd name="T2" fmla="*/ 2147483647 w 2736"/>
              <a:gd name="T3" fmla="*/ 2147483647 h 432"/>
              <a:gd name="T4" fmla="*/ 2147483647 w 2736"/>
              <a:gd name="T5" fmla="*/ 0 h 432"/>
              <a:gd name="T6" fmla="*/ 0 60000 65536"/>
              <a:gd name="T7" fmla="*/ 0 60000 65536"/>
              <a:gd name="T8" fmla="*/ 0 60000 65536"/>
              <a:gd name="T9" fmla="*/ 0 w 2736"/>
              <a:gd name="T10" fmla="*/ 0 h 432"/>
              <a:gd name="T11" fmla="*/ 2736 w 2736"/>
              <a:gd name="T12" fmla="*/ 432 h 432"/>
            </a:gdLst>
            <a:ahLst/>
            <a:cxnLst>
              <a:cxn ang="T6">
                <a:pos x="T0" y="T1"/>
              </a:cxn>
              <a:cxn ang="T7">
                <a:pos x="T2" y="T3"/>
              </a:cxn>
              <a:cxn ang="T8">
                <a:pos x="T4" y="T5"/>
              </a:cxn>
            </a:cxnLst>
            <a:rect l="T9" t="T10" r="T11" b="T12"/>
            <a:pathLst>
              <a:path w="2736" h="432">
                <a:moveTo>
                  <a:pt x="0" y="432"/>
                </a:moveTo>
                <a:lnTo>
                  <a:pt x="1392" y="432"/>
                </a:lnTo>
                <a:lnTo>
                  <a:pt x="2736" y="0"/>
                </a:lnTo>
              </a:path>
            </a:pathLst>
          </a:custGeom>
          <a:noFill/>
          <a:ln w="9525">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51642" name="Text Box 26"/>
          <p:cNvSpPr txBox="1">
            <a:spLocks noChangeArrowheads="1"/>
          </p:cNvSpPr>
          <p:nvPr/>
        </p:nvSpPr>
        <p:spPr bwMode="auto">
          <a:xfrm>
            <a:off x="1427163" y="5013325"/>
            <a:ext cx="1468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rgbClr val="00B050"/>
                </a:solidFill>
                <a:latin typeface="Arial Narrow" charset="0"/>
              </a:rPr>
              <a:t>Sample mean</a:t>
            </a:r>
          </a:p>
        </p:txBody>
      </p:sp>
      <p:grpSp>
        <p:nvGrpSpPr>
          <p:cNvPr id="5" name="Group 27"/>
          <p:cNvGrpSpPr>
            <a:grpSpLocks/>
          </p:cNvGrpSpPr>
          <p:nvPr/>
        </p:nvGrpSpPr>
        <p:grpSpPr bwMode="auto">
          <a:xfrm>
            <a:off x="433388" y="2376488"/>
            <a:ext cx="2233612" cy="701675"/>
            <a:chOff x="33" y="2275"/>
            <a:chExt cx="1407" cy="442"/>
          </a:xfrm>
        </p:grpSpPr>
        <p:sp>
          <p:nvSpPr>
            <p:cNvPr id="2080" name="Text Box 28"/>
            <p:cNvSpPr txBox="1">
              <a:spLocks noChangeArrowheads="1"/>
            </p:cNvSpPr>
            <p:nvPr/>
          </p:nvSpPr>
          <p:spPr bwMode="auto">
            <a:xfrm>
              <a:off x="33" y="2275"/>
              <a:ext cx="112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a:latin typeface="Arial Narrow" charset="0"/>
                </a:rPr>
                <a:t>First observation,</a:t>
              </a:r>
            </a:p>
            <a:p>
              <a:r>
                <a:rPr lang="en-US" altLang="en-US" sz="2000" baseline="0">
                  <a:latin typeface="Arial Narrow" charset="0"/>
                </a:rPr>
                <a:t>first sample</a:t>
              </a:r>
            </a:p>
          </p:txBody>
        </p:sp>
        <p:sp>
          <p:nvSpPr>
            <p:cNvPr id="2081" name="Line 29"/>
            <p:cNvSpPr>
              <a:spLocks noChangeShapeType="1"/>
            </p:cNvSpPr>
            <p:nvPr/>
          </p:nvSpPr>
          <p:spPr bwMode="auto">
            <a:xfrm>
              <a:off x="1056" y="240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6" name="Group 30"/>
          <p:cNvGrpSpPr>
            <a:grpSpLocks/>
          </p:cNvGrpSpPr>
          <p:nvPr/>
        </p:nvGrpSpPr>
        <p:grpSpPr bwMode="auto">
          <a:xfrm>
            <a:off x="266700" y="3001963"/>
            <a:ext cx="4686300" cy="946150"/>
            <a:chOff x="4" y="2707"/>
            <a:chExt cx="2952" cy="596"/>
          </a:xfrm>
        </p:grpSpPr>
        <p:sp>
          <p:nvSpPr>
            <p:cNvPr id="2078" name="Text Box 31"/>
            <p:cNvSpPr txBox="1">
              <a:spLocks noChangeArrowheads="1"/>
            </p:cNvSpPr>
            <p:nvPr/>
          </p:nvSpPr>
          <p:spPr bwMode="auto">
            <a:xfrm>
              <a:off x="4" y="2861"/>
              <a:ext cx="13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a:latin typeface="Arial Narrow" charset="0"/>
                </a:rPr>
                <a:t>Second observation,</a:t>
              </a:r>
            </a:p>
            <a:p>
              <a:r>
                <a:rPr lang="en-US" altLang="en-US" sz="2000" baseline="0">
                  <a:latin typeface="Arial Narrow" charset="0"/>
                </a:rPr>
                <a:t>second sample</a:t>
              </a:r>
            </a:p>
          </p:txBody>
        </p:sp>
        <p:sp>
          <p:nvSpPr>
            <p:cNvPr id="2079" name="Freeform 32"/>
            <p:cNvSpPr>
              <a:spLocks/>
            </p:cNvSpPr>
            <p:nvPr/>
          </p:nvSpPr>
          <p:spPr bwMode="auto">
            <a:xfrm flipV="1">
              <a:off x="1104" y="2707"/>
              <a:ext cx="1852" cy="256"/>
            </a:xfrm>
            <a:custGeom>
              <a:avLst/>
              <a:gdLst>
                <a:gd name="T0" fmla="*/ 0 w 1776"/>
                <a:gd name="T1" fmla="*/ 0 h 144"/>
                <a:gd name="T2" fmla="*/ 1903 w 1776"/>
                <a:gd name="T3" fmla="*/ 0 h 144"/>
                <a:gd name="T4" fmla="*/ 2817 w 1776"/>
                <a:gd name="T5" fmla="*/ 80690 h 144"/>
                <a:gd name="T6" fmla="*/ 0 60000 65536"/>
                <a:gd name="T7" fmla="*/ 0 60000 65536"/>
                <a:gd name="T8" fmla="*/ 0 60000 65536"/>
                <a:gd name="T9" fmla="*/ 0 w 1776"/>
                <a:gd name="T10" fmla="*/ 0 h 144"/>
                <a:gd name="T11" fmla="*/ 1776 w 1776"/>
                <a:gd name="T12" fmla="*/ 144 h 144"/>
              </a:gdLst>
              <a:ahLst/>
              <a:cxnLst>
                <a:cxn ang="T6">
                  <a:pos x="T0" y="T1"/>
                </a:cxn>
                <a:cxn ang="T7">
                  <a:pos x="T2" y="T3"/>
                </a:cxn>
                <a:cxn ang="T8">
                  <a:pos x="T4" y="T5"/>
                </a:cxn>
              </a:cxnLst>
              <a:rect l="T9" t="T10" r="T11" b="T12"/>
              <a:pathLst>
                <a:path w="1776" h="144">
                  <a:moveTo>
                    <a:pt x="0" y="0"/>
                  </a:moveTo>
                  <a:lnTo>
                    <a:pt x="1200" y="0"/>
                  </a:lnTo>
                  <a:lnTo>
                    <a:pt x="1776" y="144"/>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sp>
        <p:nvSpPr>
          <p:cNvPr id="751649" name="Text Box 33"/>
          <p:cNvSpPr txBox="1">
            <a:spLocks noChangeArrowheads="1"/>
          </p:cNvSpPr>
          <p:nvPr/>
        </p:nvSpPr>
        <p:spPr bwMode="auto">
          <a:xfrm>
            <a:off x="288454" y="5460613"/>
            <a:ext cx="8388002" cy="430887"/>
          </a:xfrm>
          <a:prstGeom prst="rect">
            <a:avLst/>
          </a:prstGeom>
          <a:solidFill>
            <a:srgbClr val="CCFFCC"/>
          </a:solidFill>
          <a:ln w="9525">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200" baseline="0" dirty="0">
                <a:latin typeface="Trebuchet MS" panose="020B0603020202020204" pitchFamily="34" charset="0"/>
              </a:rPr>
              <a:t>X is the ‘</a:t>
            </a:r>
            <a:r>
              <a:rPr lang="en-US" altLang="en-US" sz="2200" baseline="0" dirty="0">
                <a:solidFill>
                  <a:schemeClr val="tx1">
                    <a:lumMod val="75000"/>
                    <a:lumOff val="25000"/>
                  </a:schemeClr>
                </a:solidFill>
                <a:latin typeface="Trebuchet MS" panose="020B0603020202020204" pitchFamily="34" charset="0"/>
              </a:rPr>
              <a:t>response variable</a:t>
            </a:r>
            <a:r>
              <a:rPr lang="en-US" altLang="en-US" sz="2200" baseline="0" dirty="0">
                <a:latin typeface="Trebuchet MS" panose="020B0603020202020204" pitchFamily="34" charset="0"/>
              </a:rPr>
              <a:t>’ and its values are called ‘</a:t>
            </a:r>
            <a:r>
              <a:rPr lang="en-US" altLang="en-US" sz="2200" baseline="0" dirty="0">
                <a:solidFill>
                  <a:schemeClr val="tx1">
                    <a:lumMod val="75000"/>
                    <a:lumOff val="25000"/>
                  </a:schemeClr>
                </a:solidFill>
                <a:latin typeface="Trebuchet MS" panose="020B0603020202020204" pitchFamily="34" charset="0"/>
              </a:rPr>
              <a:t>responses</a:t>
            </a:r>
            <a:r>
              <a:rPr lang="en-US" altLang="en-US" sz="2200" baseline="0" dirty="0">
                <a:latin typeface="Trebuchet MS" panose="020B0603020202020204" pitchFamily="34" charset="0"/>
              </a:rPr>
              <a:t>’.</a:t>
            </a:r>
          </a:p>
        </p:txBody>
      </p:sp>
      <p:grpSp>
        <p:nvGrpSpPr>
          <p:cNvPr id="7" name="Group 34"/>
          <p:cNvGrpSpPr>
            <a:grpSpLocks/>
          </p:cNvGrpSpPr>
          <p:nvPr/>
        </p:nvGrpSpPr>
        <p:grpSpPr bwMode="auto">
          <a:xfrm>
            <a:off x="3276600" y="3048000"/>
            <a:ext cx="3886200" cy="2286000"/>
            <a:chOff x="2064" y="1920"/>
            <a:chExt cx="2448" cy="1440"/>
          </a:xfrm>
        </p:grpSpPr>
        <p:sp>
          <p:nvSpPr>
            <p:cNvPr id="2075" name="Line 35"/>
            <p:cNvSpPr>
              <a:spLocks noChangeShapeType="1"/>
            </p:cNvSpPr>
            <p:nvPr/>
          </p:nvSpPr>
          <p:spPr bwMode="auto">
            <a:xfrm flipH="1" flipV="1">
              <a:off x="2064" y="1920"/>
              <a:ext cx="864" cy="1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076" name="Line 36"/>
            <p:cNvSpPr>
              <a:spLocks noChangeShapeType="1"/>
            </p:cNvSpPr>
            <p:nvPr/>
          </p:nvSpPr>
          <p:spPr bwMode="auto">
            <a:xfrm flipV="1">
              <a:off x="3024" y="1968"/>
              <a:ext cx="240" cy="13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077" name="Line 37"/>
            <p:cNvSpPr>
              <a:spLocks noChangeShapeType="1"/>
            </p:cNvSpPr>
            <p:nvPr/>
          </p:nvSpPr>
          <p:spPr bwMode="auto">
            <a:xfrm flipV="1">
              <a:off x="3120" y="1968"/>
              <a:ext cx="1392" cy="13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41" name="Rectangle 3"/>
          <p:cNvSpPr>
            <a:spLocks noGrp="1" noChangeArrowheads="1"/>
          </p:cNvSpPr>
          <p:nvPr>
            <p:ph type="title"/>
          </p:nvPr>
        </p:nvSpPr>
        <p:spPr>
          <a:xfrm>
            <a:off x="323528" y="116632"/>
            <a:ext cx="8512175" cy="960437"/>
          </a:xfrm>
        </p:spPr>
        <p:txBody>
          <a:bodyPr vert="horz" wrap="square" lIns="91440" tIns="45720" rIns="91440" bIns="45720" numCol="1" rtlCol="0" anchor="ctr" anchorCtr="0" compatLnSpc="1">
            <a:prstTxWarp prst="textNoShape">
              <a:avLst/>
            </a:prstTxWarp>
            <a:noAutofit/>
          </a:bodyPr>
          <a:lstStyle/>
          <a:p>
            <a:pPr marL="898525" indent="-898525" algn="l" fontAlgn="base">
              <a:spcAft>
                <a:spcPct val="0"/>
              </a:spcAft>
            </a:pPr>
            <a:r>
              <a:rPr lang="en-US" altLang="en-US" sz="3200" cap="none" dirty="0">
                <a:solidFill>
                  <a:srgbClr val="EA0088"/>
                </a:solidFill>
                <a:latin typeface="Trebuchet MS" charset="0"/>
                <a:ea typeface="ＭＳ Ｐゴシック" charset="0"/>
                <a:cs typeface="ＭＳ Ｐゴシック" charset="0"/>
              </a:rPr>
              <a:t>15.1	Single-factor analysis of variance: Independent samples (one-way ANOVA) </a:t>
            </a:r>
          </a:p>
        </p:txBody>
      </p:sp>
      <p:sp>
        <p:nvSpPr>
          <p:cNvPr id="42"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608831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1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nodeType="with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17"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ppt_h/2"/>
                                          </p:val>
                                        </p:tav>
                                        <p:tav tm="100000">
                                          <p:val>
                                            <p:strVal val="#ppt_y"/>
                                          </p:val>
                                        </p:tav>
                                      </p:tavLst>
                                    </p:anim>
                                    <p:anim calcmode="lin" valueType="num">
                                      <p:cBhvr>
                                        <p:cTn id="23" dur="500" fill="hold"/>
                                        <p:tgtEl>
                                          <p:spTgt spid="4"/>
                                        </p:tgtEl>
                                        <p:attrNameLst>
                                          <p:attrName>ppt_w</p:attrName>
                                        </p:attrNameLst>
                                      </p:cBhvr>
                                      <p:tavLst>
                                        <p:tav tm="0">
                                          <p:val>
                                            <p:strVal val="#ppt_w"/>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par>
                          <p:cTn id="25" fill="hold" nodeType="afterGroup">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751628"/>
                                        </p:tgtEl>
                                        <p:attrNameLst>
                                          <p:attrName>style.visibility</p:attrName>
                                        </p:attrNameLst>
                                      </p:cBhvr>
                                      <p:to>
                                        <p:strVal val="visible"/>
                                      </p:to>
                                    </p:set>
                                  </p:childTnLst>
                                </p:cTn>
                              </p:par>
                            </p:childTnLst>
                          </p:cTn>
                        </p:par>
                        <p:par>
                          <p:cTn id="28" fill="hold" nodeType="afterGroup">
                            <p:stCondLst>
                              <p:cond delay="2000"/>
                            </p:stCondLst>
                            <p:childTnLst>
                              <p:par>
                                <p:cTn id="29" presetID="1" presetClass="entr" presetSubtype="0" fill="hold" grpId="0" nodeType="afterEffect">
                                  <p:stCondLst>
                                    <p:cond delay="300"/>
                                  </p:stCondLst>
                                  <p:childTnLst>
                                    <p:set>
                                      <p:cBhvr>
                                        <p:cTn id="30" dur="1" fill="hold">
                                          <p:stCondLst>
                                            <p:cond delay="499"/>
                                          </p:stCondLst>
                                        </p:cTn>
                                        <p:tgtEl>
                                          <p:spTgt spid="751630"/>
                                        </p:tgtEl>
                                        <p:attrNameLst>
                                          <p:attrName>style.visibility</p:attrName>
                                        </p:attrNameLst>
                                      </p:cBhvr>
                                      <p:to>
                                        <p:strVal val="visible"/>
                                      </p:to>
                                    </p:set>
                                  </p:childTnLst>
                                </p:cTn>
                              </p:par>
                            </p:childTnLst>
                          </p:cTn>
                        </p:par>
                        <p:par>
                          <p:cTn id="31" fill="hold" nodeType="afterGroup">
                            <p:stCondLst>
                              <p:cond delay="2800"/>
                            </p:stCondLst>
                            <p:childTnLst>
                              <p:par>
                                <p:cTn id="32" presetID="1" presetClass="entr" presetSubtype="0" fill="hold" grpId="0" nodeType="afterEffect">
                                  <p:stCondLst>
                                    <p:cond delay="300"/>
                                  </p:stCondLst>
                                  <p:childTnLst>
                                    <p:set>
                                      <p:cBhvr>
                                        <p:cTn id="33" dur="1" fill="hold">
                                          <p:stCondLst>
                                            <p:cond delay="499"/>
                                          </p:stCondLst>
                                        </p:cTn>
                                        <p:tgtEl>
                                          <p:spTgt spid="751632"/>
                                        </p:tgtEl>
                                        <p:attrNameLst>
                                          <p:attrName>style.visibility</p:attrName>
                                        </p:attrNameLst>
                                      </p:cBhvr>
                                      <p:to>
                                        <p:strVal val="visible"/>
                                      </p:to>
                                    </p:set>
                                  </p:childTnLst>
                                </p:cTn>
                              </p:par>
                            </p:childTnLst>
                          </p:cTn>
                        </p:par>
                        <p:par>
                          <p:cTn id="34" fill="hold" nodeType="afterGroup">
                            <p:stCondLst>
                              <p:cond delay="3600"/>
                            </p:stCondLst>
                            <p:childTnLst>
                              <p:par>
                                <p:cTn id="35" presetID="22" presetClass="entr" presetSubtype="4" fill="hold" grpId="0" nodeType="afterEffect">
                                  <p:stCondLst>
                                    <p:cond delay="0"/>
                                  </p:stCondLst>
                                  <p:childTnLst>
                                    <p:set>
                                      <p:cBhvr>
                                        <p:cTn id="36" dur="1" fill="hold">
                                          <p:stCondLst>
                                            <p:cond delay="0"/>
                                          </p:stCondLst>
                                        </p:cTn>
                                        <p:tgtEl>
                                          <p:spTgt spid="751649"/>
                                        </p:tgtEl>
                                        <p:attrNameLst>
                                          <p:attrName>style.visibility</p:attrName>
                                        </p:attrNameLst>
                                      </p:cBhvr>
                                      <p:to>
                                        <p:strVal val="visible"/>
                                      </p:to>
                                    </p:set>
                                    <p:animEffect transition="in" filter="wipe(down)">
                                      <p:cBhvr>
                                        <p:cTn id="37" dur="500"/>
                                        <p:tgtEl>
                                          <p:spTgt spid="751649"/>
                                        </p:tgtEl>
                                      </p:cBhvr>
                                    </p:animEffect>
                                  </p:childTnLst>
                                </p:cTn>
                              </p:par>
                            </p:childTnLst>
                          </p:cTn>
                        </p:par>
                        <p:par>
                          <p:cTn id="38" fill="hold" nodeType="afterGroup">
                            <p:stCondLst>
                              <p:cond delay="41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751629"/>
                                        </p:tgtEl>
                                        <p:attrNameLst>
                                          <p:attrName>style.visibility</p:attrName>
                                        </p:attrNameLst>
                                      </p:cBhvr>
                                      <p:to>
                                        <p:strVal val="visible"/>
                                      </p:to>
                                    </p:set>
                                  </p:childTnLst>
                                </p:cTn>
                              </p:par>
                            </p:childTnLst>
                          </p:cTn>
                        </p:par>
                        <p:par>
                          <p:cTn id="55" fill="hold" nodeType="afterGroup">
                            <p:stCondLst>
                              <p:cond delay="500"/>
                            </p:stCondLst>
                            <p:childTnLst>
                              <p:par>
                                <p:cTn id="56" presetID="1" presetClass="entr" presetSubtype="0" fill="hold" nodeType="afterEffect">
                                  <p:stCondLst>
                                    <p:cond delay="300"/>
                                  </p:stCondLst>
                                  <p:childTnLst>
                                    <p:set>
                                      <p:cBhvr>
                                        <p:cTn id="57" dur="1" fill="hold">
                                          <p:stCondLst>
                                            <p:cond delay="499"/>
                                          </p:stCondLst>
                                        </p:cTn>
                                        <p:tgtEl>
                                          <p:spTgt spid="751631"/>
                                        </p:tgtEl>
                                        <p:attrNameLst>
                                          <p:attrName>style.visibility</p:attrName>
                                        </p:attrNameLst>
                                      </p:cBhvr>
                                      <p:to>
                                        <p:strVal val="visible"/>
                                      </p:to>
                                    </p:set>
                                  </p:childTnLst>
                                </p:cTn>
                              </p:par>
                            </p:childTnLst>
                          </p:cTn>
                        </p:par>
                        <p:par>
                          <p:cTn id="58" fill="hold" nodeType="afterGroup">
                            <p:stCondLst>
                              <p:cond delay="1300"/>
                            </p:stCondLst>
                            <p:childTnLst>
                              <p:par>
                                <p:cTn id="59" presetID="1" presetClass="entr" presetSubtype="0" fill="hold" nodeType="afterEffect">
                                  <p:stCondLst>
                                    <p:cond delay="300"/>
                                  </p:stCondLst>
                                  <p:childTnLst>
                                    <p:set>
                                      <p:cBhvr>
                                        <p:cTn id="60" dur="1" fill="hold">
                                          <p:stCondLst>
                                            <p:cond delay="499"/>
                                          </p:stCondLst>
                                        </p:cTn>
                                        <p:tgtEl>
                                          <p:spTgt spid="751633"/>
                                        </p:tgtEl>
                                        <p:attrNameLst>
                                          <p:attrName>style.visibility</p:attrName>
                                        </p:attrNameLst>
                                      </p:cBhvr>
                                      <p:to>
                                        <p:strVal val="visible"/>
                                      </p:to>
                                    </p:set>
                                  </p:childTnLst>
                                </p:cTn>
                              </p:par>
                            </p:childTnLst>
                          </p:cTn>
                        </p:par>
                        <p:par>
                          <p:cTn id="61" fill="hold" nodeType="afterGroup">
                            <p:stCondLst>
                              <p:cond delay="2100"/>
                            </p:stCondLst>
                            <p:childTnLst>
                              <p:par>
                                <p:cTn id="62" presetID="2" presetClass="entr" presetSubtype="12" fill="hold" grpId="0" nodeType="afterEffect">
                                  <p:stCondLst>
                                    <p:cond delay="0"/>
                                  </p:stCondLst>
                                  <p:childTnLst>
                                    <p:set>
                                      <p:cBhvr>
                                        <p:cTn id="63" dur="1" fill="hold">
                                          <p:stCondLst>
                                            <p:cond delay="0"/>
                                          </p:stCondLst>
                                        </p:cTn>
                                        <p:tgtEl>
                                          <p:spTgt spid="751635"/>
                                        </p:tgtEl>
                                        <p:attrNameLst>
                                          <p:attrName>style.visibility</p:attrName>
                                        </p:attrNameLst>
                                      </p:cBhvr>
                                      <p:to>
                                        <p:strVal val="visible"/>
                                      </p:to>
                                    </p:set>
                                    <p:anim calcmode="lin" valueType="num">
                                      <p:cBhvr additive="base">
                                        <p:cTn id="64" dur="500" fill="hold"/>
                                        <p:tgtEl>
                                          <p:spTgt spid="751635"/>
                                        </p:tgtEl>
                                        <p:attrNameLst>
                                          <p:attrName>ppt_x</p:attrName>
                                        </p:attrNameLst>
                                      </p:cBhvr>
                                      <p:tavLst>
                                        <p:tav tm="0">
                                          <p:val>
                                            <p:strVal val="0-#ppt_w/2"/>
                                          </p:val>
                                        </p:tav>
                                        <p:tav tm="100000">
                                          <p:val>
                                            <p:strVal val="#ppt_x"/>
                                          </p:val>
                                        </p:tav>
                                      </p:tavLst>
                                    </p:anim>
                                    <p:anim calcmode="lin" valueType="num">
                                      <p:cBhvr additive="base">
                                        <p:cTn id="65" dur="500" fill="hold"/>
                                        <p:tgtEl>
                                          <p:spTgt spid="751635"/>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2600"/>
                            </p:stCondLst>
                            <p:childTnLst>
                              <p:par>
                                <p:cTn id="67" presetID="22" presetClass="entr" presetSubtype="8" fill="hold" grpId="0" nodeType="afterEffect">
                                  <p:stCondLst>
                                    <p:cond delay="300"/>
                                  </p:stCondLst>
                                  <p:childTnLst>
                                    <p:set>
                                      <p:cBhvr>
                                        <p:cTn id="68" dur="1" fill="hold">
                                          <p:stCondLst>
                                            <p:cond delay="0"/>
                                          </p:stCondLst>
                                        </p:cTn>
                                        <p:tgtEl>
                                          <p:spTgt spid="751636"/>
                                        </p:tgtEl>
                                        <p:attrNameLst>
                                          <p:attrName>style.visibility</p:attrName>
                                        </p:attrNameLst>
                                      </p:cBhvr>
                                      <p:to>
                                        <p:strVal val="visible"/>
                                      </p:to>
                                    </p:set>
                                    <p:animEffect transition="in" filter="wipe(left)">
                                      <p:cBhvr>
                                        <p:cTn id="69" dur="500"/>
                                        <p:tgtEl>
                                          <p:spTgt spid="751636"/>
                                        </p:tgtEl>
                                      </p:cBhvr>
                                    </p:animEffect>
                                  </p:childTnLst>
                                </p:cTn>
                              </p:par>
                            </p:childTnLst>
                          </p:cTn>
                        </p:par>
                        <p:par>
                          <p:cTn id="70" fill="hold" nodeType="afterGroup">
                            <p:stCondLst>
                              <p:cond delay="3400"/>
                            </p:stCondLst>
                            <p:childTnLst>
                              <p:par>
                                <p:cTn id="71" presetID="22" presetClass="entr" presetSubtype="8" fill="hold" grpId="0" nodeType="afterEffect">
                                  <p:stCondLst>
                                    <p:cond delay="300"/>
                                  </p:stCondLst>
                                  <p:childTnLst>
                                    <p:set>
                                      <p:cBhvr>
                                        <p:cTn id="72" dur="1" fill="hold">
                                          <p:stCondLst>
                                            <p:cond delay="0"/>
                                          </p:stCondLst>
                                        </p:cTn>
                                        <p:tgtEl>
                                          <p:spTgt spid="751637"/>
                                        </p:tgtEl>
                                        <p:attrNameLst>
                                          <p:attrName>style.visibility</p:attrName>
                                        </p:attrNameLst>
                                      </p:cBhvr>
                                      <p:to>
                                        <p:strVal val="visible"/>
                                      </p:to>
                                    </p:set>
                                    <p:animEffect transition="in" filter="wipe(left)">
                                      <p:cBhvr>
                                        <p:cTn id="73" dur="500"/>
                                        <p:tgtEl>
                                          <p:spTgt spid="751637"/>
                                        </p:tgtEl>
                                      </p:cBhvr>
                                    </p:animEffect>
                                  </p:childTnLst>
                                </p:cTn>
                              </p:par>
                            </p:childTnLst>
                          </p:cTn>
                        </p:par>
                        <p:par>
                          <p:cTn id="74" fill="hold" nodeType="afterGroup">
                            <p:stCondLst>
                              <p:cond delay="4200"/>
                            </p:stCondLst>
                            <p:childTnLst>
                              <p:par>
                                <p:cTn id="75" presetID="22" presetClass="entr" presetSubtype="8" fill="hold" grpId="0" nodeType="afterEffect">
                                  <p:stCondLst>
                                    <p:cond delay="300"/>
                                  </p:stCondLst>
                                  <p:childTnLst>
                                    <p:set>
                                      <p:cBhvr>
                                        <p:cTn id="76" dur="1" fill="hold">
                                          <p:stCondLst>
                                            <p:cond delay="0"/>
                                          </p:stCondLst>
                                        </p:cTn>
                                        <p:tgtEl>
                                          <p:spTgt spid="751640"/>
                                        </p:tgtEl>
                                        <p:attrNameLst>
                                          <p:attrName>style.visibility</p:attrName>
                                        </p:attrNameLst>
                                      </p:cBhvr>
                                      <p:to>
                                        <p:strVal val="visible"/>
                                      </p:to>
                                    </p:set>
                                    <p:animEffect transition="in" filter="wipe(left)">
                                      <p:cBhvr>
                                        <p:cTn id="77" dur="500"/>
                                        <p:tgtEl>
                                          <p:spTgt spid="75164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2" fill="hold" grpId="0" nodeType="clickEffect">
                                  <p:stCondLst>
                                    <p:cond delay="0"/>
                                  </p:stCondLst>
                                  <p:childTnLst>
                                    <p:set>
                                      <p:cBhvr>
                                        <p:cTn id="81" dur="1" fill="hold">
                                          <p:stCondLst>
                                            <p:cond delay="0"/>
                                          </p:stCondLst>
                                        </p:cTn>
                                        <p:tgtEl>
                                          <p:spTgt spid="751642"/>
                                        </p:tgtEl>
                                        <p:attrNameLst>
                                          <p:attrName>style.visibility</p:attrName>
                                        </p:attrNameLst>
                                      </p:cBhvr>
                                      <p:to>
                                        <p:strVal val="visible"/>
                                      </p:to>
                                    </p:set>
                                    <p:anim calcmode="lin" valueType="num">
                                      <p:cBhvr additive="base">
                                        <p:cTn id="82" dur="500" fill="hold"/>
                                        <p:tgtEl>
                                          <p:spTgt spid="751642"/>
                                        </p:tgtEl>
                                        <p:attrNameLst>
                                          <p:attrName>ppt_x</p:attrName>
                                        </p:attrNameLst>
                                      </p:cBhvr>
                                      <p:tavLst>
                                        <p:tav tm="0">
                                          <p:val>
                                            <p:strVal val="0-#ppt_w/2"/>
                                          </p:val>
                                        </p:tav>
                                        <p:tav tm="100000">
                                          <p:val>
                                            <p:strVal val="#ppt_x"/>
                                          </p:val>
                                        </p:tav>
                                      </p:tavLst>
                                    </p:anim>
                                    <p:anim calcmode="lin" valueType="num">
                                      <p:cBhvr additive="base">
                                        <p:cTn id="83" dur="500" fill="hold"/>
                                        <p:tgtEl>
                                          <p:spTgt spid="751642"/>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500"/>
                            </p:stCondLst>
                            <p:childTnLst>
                              <p:par>
                                <p:cTn id="85" presetID="22" presetClass="entr" presetSubtype="8" fill="hold" grpId="0" nodeType="afterEffect">
                                  <p:stCondLst>
                                    <p:cond delay="300"/>
                                  </p:stCondLst>
                                  <p:childTnLst>
                                    <p:set>
                                      <p:cBhvr>
                                        <p:cTn id="86" dur="1" fill="hold">
                                          <p:stCondLst>
                                            <p:cond delay="0"/>
                                          </p:stCondLst>
                                        </p:cTn>
                                        <p:tgtEl>
                                          <p:spTgt spid="751638"/>
                                        </p:tgtEl>
                                        <p:attrNameLst>
                                          <p:attrName>style.visibility</p:attrName>
                                        </p:attrNameLst>
                                      </p:cBhvr>
                                      <p:to>
                                        <p:strVal val="visible"/>
                                      </p:to>
                                    </p:set>
                                    <p:animEffect transition="in" filter="wipe(left)">
                                      <p:cBhvr>
                                        <p:cTn id="87" dur="500"/>
                                        <p:tgtEl>
                                          <p:spTgt spid="751638"/>
                                        </p:tgtEl>
                                      </p:cBhvr>
                                    </p:animEffect>
                                  </p:childTnLst>
                                </p:cTn>
                              </p:par>
                            </p:childTnLst>
                          </p:cTn>
                        </p:par>
                        <p:par>
                          <p:cTn id="88" fill="hold" nodeType="afterGroup">
                            <p:stCondLst>
                              <p:cond delay="1300"/>
                            </p:stCondLst>
                            <p:childTnLst>
                              <p:par>
                                <p:cTn id="89" presetID="22" presetClass="entr" presetSubtype="8" fill="hold" grpId="0" nodeType="afterEffect">
                                  <p:stCondLst>
                                    <p:cond delay="300"/>
                                  </p:stCondLst>
                                  <p:childTnLst>
                                    <p:set>
                                      <p:cBhvr>
                                        <p:cTn id="90" dur="1" fill="hold">
                                          <p:stCondLst>
                                            <p:cond delay="0"/>
                                          </p:stCondLst>
                                        </p:cTn>
                                        <p:tgtEl>
                                          <p:spTgt spid="751639"/>
                                        </p:tgtEl>
                                        <p:attrNameLst>
                                          <p:attrName>style.visibility</p:attrName>
                                        </p:attrNameLst>
                                      </p:cBhvr>
                                      <p:to>
                                        <p:strVal val="visible"/>
                                      </p:to>
                                    </p:set>
                                    <p:animEffect transition="in" filter="wipe(left)">
                                      <p:cBhvr>
                                        <p:cTn id="91" dur="500"/>
                                        <p:tgtEl>
                                          <p:spTgt spid="751639"/>
                                        </p:tgtEl>
                                      </p:cBhvr>
                                    </p:animEffect>
                                  </p:childTnLst>
                                </p:cTn>
                              </p:par>
                            </p:childTnLst>
                          </p:cTn>
                        </p:par>
                        <p:par>
                          <p:cTn id="92" fill="hold" nodeType="afterGroup">
                            <p:stCondLst>
                              <p:cond delay="2100"/>
                            </p:stCondLst>
                            <p:childTnLst>
                              <p:par>
                                <p:cTn id="93" presetID="22" presetClass="entr" presetSubtype="8" fill="hold" grpId="0" nodeType="afterEffect">
                                  <p:stCondLst>
                                    <p:cond delay="300"/>
                                  </p:stCondLst>
                                  <p:childTnLst>
                                    <p:set>
                                      <p:cBhvr>
                                        <p:cTn id="94" dur="1" fill="hold">
                                          <p:stCondLst>
                                            <p:cond delay="0"/>
                                          </p:stCondLst>
                                        </p:cTn>
                                        <p:tgtEl>
                                          <p:spTgt spid="751641"/>
                                        </p:tgtEl>
                                        <p:attrNameLst>
                                          <p:attrName>style.visibility</p:attrName>
                                        </p:attrNameLst>
                                      </p:cBhvr>
                                      <p:to>
                                        <p:strVal val="visible"/>
                                      </p:to>
                                    </p:set>
                                    <p:animEffect transition="in" filter="wipe(left)">
                                      <p:cBhvr>
                                        <p:cTn id="95" dur="500"/>
                                        <p:tgtEl>
                                          <p:spTgt spid="751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autoUpdateAnimBg="0"/>
      <p:bldP spid="751628" grpId="0" autoUpdateAnimBg="0"/>
      <p:bldP spid="751630" grpId="0" autoUpdateAnimBg="0"/>
      <p:bldP spid="751632" grpId="0" autoUpdateAnimBg="0"/>
      <p:bldP spid="751635" grpId="0" autoUpdateAnimBg="0"/>
      <p:bldP spid="751636" grpId="0" animBg="1"/>
      <p:bldP spid="751637" grpId="0" animBg="1"/>
      <p:bldP spid="751638" grpId="0" animBg="1"/>
      <p:bldP spid="751639" grpId="0" animBg="1"/>
      <p:bldP spid="751640" grpId="0" animBg="1"/>
      <p:bldP spid="751641" grpId="0" animBg="1"/>
      <p:bldP spid="751642" grpId="0" autoUpdateAnimBg="0"/>
      <p:bldP spid="75164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04802"/>
            <a:ext cx="7384422" cy="272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355930" y="1340768"/>
            <a:ext cx="826135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Aft>
                <a:spcPts val="1200"/>
              </a:spcAft>
              <a:buFontTx/>
              <a:buNone/>
            </a:pPr>
            <a:r>
              <a:rPr lang="en-US" altLang="en-US" sz="2400" b="1" baseline="0" dirty="0">
                <a:solidFill>
                  <a:schemeClr val="accent1"/>
                </a:solidFill>
                <a:latin typeface="Trebuchet MS" panose="020B0603020202020204" pitchFamily="34" charset="0"/>
              </a:rPr>
              <a:t>Using Excel (</a:t>
            </a:r>
            <a:r>
              <a:rPr lang="en-US" altLang="en-US" sz="2400" b="1" i="1" baseline="0" dirty="0">
                <a:solidFill>
                  <a:schemeClr val="accent1"/>
                </a:solidFill>
                <a:latin typeface="Trebuchet MS" panose="020B0603020202020204" pitchFamily="34" charset="0"/>
              </a:rPr>
              <a:t>Data Analysis Plus</a:t>
            </a:r>
            <a:r>
              <a:rPr lang="en-US" altLang="en-US" sz="2400" b="1" baseline="0" dirty="0">
                <a:solidFill>
                  <a:schemeClr val="accent1"/>
                </a:solidFill>
                <a:latin typeface="Trebuchet MS" panose="020B0603020202020204" pitchFamily="34" charset="0"/>
              </a:rPr>
              <a:t>) </a:t>
            </a:r>
          </a:p>
          <a:p>
            <a:pPr marL="0" indent="0" algn="just">
              <a:spcAft>
                <a:spcPts val="1200"/>
              </a:spcAft>
              <a:buFontTx/>
              <a:buNone/>
            </a:pPr>
            <a:r>
              <a:rPr lang="en-AU" sz="2300" baseline="0" dirty="0">
                <a:latin typeface="Trebuchet MS" panose="020B0603020202020204" pitchFamily="34" charset="0"/>
                <a:cs typeface="Arial" panose="020B0604020202020204" pitchFamily="34" charset="0"/>
              </a:rPr>
              <a:t>In the </a:t>
            </a:r>
            <a:r>
              <a:rPr lang="en-AU" sz="2300" b="1" baseline="0" dirty="0">
                <a:latin typeface="Trebuchet MS" panose="020B0603020202020204" pitchFamily="34" charset="0"/>
                <a:cs typeface="Arial" panose="020B0604020202020204" pitchFamily="34" charset="0"/>
              </a:rPr>
              <a:t>Data Analysis Plus </a:t>
            </a:r>
            <a:r>
              <a:rPr lang="en-AU" sz="2300" baseline="0" dirty="0">
                <a:latin typeface="Trebuchet MS" panose="020B0603020202020204" pitchFamily="34" charset="0"/>
                <a:cs typeface="Arial" panose="020B0604020202020204" pitchFamily="34" charset="0"/>
              </a:rPr>
              <a:t>dialogue box (shown below), enter the input and the output is presented in the next slide.</a:t>
            </a:r>
          </a:p>
          <a:p>
            <a:pPr algn="just">
              <a:spcAft>
                <a:spcPts val="1200"/>
              </a:spcAft>
              <a:buFontTx/>
              <a:buNone/>
            </a:pPr>
            <a:endParaRPr lang="en-US" altLang="en-US" sz="2300" b="1" baseline="0" dirty="0">
              <a:solidFill>
                <a:schemeClr val="accent1"/>
              </a:solidFill>
              <a:latin typeface="Trebuchet MS" panose="020B0603020202020204" pitchFamily="34" charset="0"/>
            </a:endParaRPr>
          </a:p>
        </p:txBody>
      </p:sp>
      <p:sp>
        <p:nvSpPr>
          <p:cNvPr id="11" name="Rectangle 2"/>
          <p:cNvSpPr>
            <a:spLocks noGrp="1" noChangeArrowheads="1"/>
          </p:cNvSpPr>
          <p:nvPr>
            <p:ph type="title"/>
          </p:nvPr>
        </p:nvSpPr>
        <p:spPr>
          <a:xfrm>
            <a:off x="364331" y="332656"/>
            <a:ext cx="8229600" cy="884238"/>
          </a:xfrm>
        </p:spPr>
        <p:txBody>
          <a:bodyPr/>
          <a:lstStyle/>
          <a:p>
            <a:pPr algn="l" eaLnBrk="1" hangingPunct="1"/>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(LSD method)             </a:t>
            </a:r>
          </a:p>
        </p:txBody>
      </p:sp>
      <p:sp>
        <p:nvSpPr>
          <p:cNvPr id="12"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60</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a:xfrm>
            <a:off x="307539" y="5085184"/>
            <a:ext cx="8536550" cy="1413595"/>
          </a:xfrm>
        </p:spPr>
        <p:txBody>
          <a:bodyPr/>
          <a:lstStyle/>
          <a:p>
            <a:pPr marL="0" indent="0" eaLnBrk="1" hangingPunct="1">
              <a:buFontTx/>
              <a:buNone/>
            </a:pPr>
            <a:r>
              <a:rPr lang="en-US" altLang="en-US" sz="2400" dirty="0">
                <a:solidFill>
                  <a:schemeClr val="tx1">
                    <a:lumMod val="75000"/>
                    <a:lumOff val="25000"/>
                  </a:schemeClr>
                </a:solidFill>
                <a:latin typeface="Trebuchet MS" panose="020B0603020202020204" pitchFamily="34" charset="0"/>
              </a:rPr>
              <a:t>Hence, µ</a:t>
            </a:r>
            <a:r>
              <a:rPr lang="en-US" altLang="en-US" sz="2400" baseline="-25000" dirty="0">
                <a:solidFill>
                  <a:schemeClr val="tx1">
                    <a:lumMod val="75000"/>
                    <a:lumOff val="25000"/>
                  </a:schemeClr>
                </a:solidFill>
                <a:latin typeface="Trebuchet MS" panose="020B0603020202020204" pitchFamily="34" charset="0"/>
              </a:rPr>
              <a:t>1</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2</a:t>
            </a:r>
            <a:r>
              <a:rPr lang="en-US" altLang="en-US" sz="2400" dirty="0">
                <a:solidFill>
                  <a:schemeClr val="tx1">
                    <a:lumMod val="75000"/>
                    <a:lumOff val="25000"/>
                  </a:schemeClr>
                </a:solidFill>
                <a:latin typeface="Trebuchet MS" panose="020B0603020202020204" pitchFamily="34" charset="0"/>
              </a:rPr>
              <a:t>, µ</a:t>
            </a:r>
            <a:r>
              <a:rPr lang="en-US" altLang="en-US" sz="2400" baseline="-25000" dirty="0">
                <a:solidFill>
                  <a:schemeClr val="tx1">
                    <a:lumMod val="75000"/>
                    <a:lumOff val="25000"/>
                  </a:schemeClr>
                </a:solidFill>
                <a:latin typeface="Trebuchet MS" panose="020B0603020202020204" pitchFamily="34" charset="0"/>
              </a:rPr>
              <a:t>1</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3</a:t>
            </a:r>
            <a:r>
              <a:rPr lang="en-US" altLang="en-US" sz="2400" dirty="0">
                <a:solidFill>
                  <a:schemeClr val="tx1">
                    <a:lumMod val="75000"/>
                    <a:lumOff val="25000"/>
                  </a:schemeClr>
                </a:solidFill>
                <a:latin typeface="Trebuchet MS" panose="020B0603020202020204" pitchFamily="34" charset="0"/>
              </a:rPr>
              <a:t>, µ</a:t>
            </a:r>
            <a:r>
              <a:rPr lang="en-US" altLang="en-US" sz="2400" baseline="-25000" dirty="0">
                <a:solidFill>
                  <a:schemeClr val="tx1">
                    <a:lumMod val="75000"/>
                    <a:lumOff val="25000"/>
                  </a:schemeClr>
                </a:solidFill>
                <a:latin typeface="Trebuchet MS" panose="020B0603020202020204" pitchFamily="34" charset="0"/>
              </a:rPr>
              <a:t>2</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4</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3</a:t>
            </a:r>
            <a:r>
              <a:rPr lang="en-US" altLang="en-US" sz="2400" dirty="0">
                <a:solidFill>
                  <a:schemeClr val="tx1">
                    <a:lumMod val="75000"/>
                    <a:lumOff val="25000"/>
                  </a:schemeClr>
                </a:solidFill>
                <a:latin typeface="Trebuchet MS" panose="020B0603020202020204" pitchFamily="34" charset="0"/>
              </a:rPr>
              <a:t> and µ</a:t>
            </a:r>
            <a:r>
              <a:rPr lang="en-US" altLang="en-US" sz="2400" baseline="-25000" dirty="0">
                <a:solidFill>
                  <a:schemeClr val="tx1">
                    <a:lumMod val="75000"/>
                    <a:lumOff val="25000"/>
                  </a:schemeClr>
                </a:solidFill>
                <a:latin typeface="Trebuchet MS" panose="020B0603020202020204" pitchFamily="34" charset="0"/>
              </a:rPr>
              <a:t>4</a:t>
            </a:r>
            <a:r>
              <a:rPr lang="en-US" altLang="en-US" sz="2400" dirty="0">
                <a:solidFill>
                  <a:schemeClr val="tx1">
                    <a:lumMod val="75000"/>
                    <a:lumOff val="25000"/>
                  </a:schemeClr>
                </a:solidFill>
                <a:latin typeface="Trebuchet MS" panose="020B0603020202020204" pitchFamily="34" charset="0"/>
              </a:rPr>
              <a:t> differ. </a:t>
            </a:r>
            <a:r>
              <a:rPr lang="en-US" altLang="en-US" sz="2400" dirty="0">
                <a:solidFill>
                  <a:schemeClr val="accent1"/>
                </a:solidFill>
                <a:latin typeface="Trebuchet MS" panose="020B0603020202020204" pitchFamily="34" charset="0"/>
              </a:rPr>
              <a:t>The other two pairs µ</a:t>
            </a:r>
            <a:r>
              <a:rPr lang="en-US" altLang="en-US" sz="2400" baseline="-25000" dirty="0">
                <a:solidFill>
                  <a:schemeClr val="accent1"/>
                </a:solidFill>
                <a:latin typeface="Trebuchet MS" panose="020B0603020202020204" pitchFamily="34" charset="0"/>
              </a:rPr>
              <a:t>1</a:t>
            </a:r>
            <a:r>
              <a:rPr lang="en-US" altLang="en-US" sz="2400" dirty="0">
                <a:solidFill>
                  <a:schemeClr val="accent1"/>
                </a:solidFill>
                <a:latin typeface="Trebuchet MS" panose="020B0603020202020204" pitchFamily="34" charset="0"/>
              </a:rPr>
              <a:t> and µ</a:t>
            </a:r>
            <a:r>
              <a:rPr lang="en-US" altLang="en-US" sz="2400" baseline="-25000" dirty="0">
                <a:solidFill>
                  <a:schemeClr val="accent1"/>
                </a:solidFill>
                <a:latin typeface="Trebuchet MS" panose="020B0603020202020204" pitchFamily="34" charset="0"/>
              </a:rPr>
              <a:t>4</a:t>
            </a:r>
            <a:r>
              <a:rPr lang="en-US" altLang="en-US" sz="2400" dirty="0">
                <a:solidFill>
                  <a:schemeClr val="accent1"/>
                </a:solidFill>
                <a:latin typeface="Trebuchet MS" panose="020B0603020202020204" pitchFamily="34" charset="0"/>
              </a:rPr>
              <a:t>, and µ</a:t>
            </a:r>
            <a:r>
              <a:rPr lang="en-US" altLang="en-US" sz="2400" baseline="-25000" dirty="0">
                <a:solidFill>
                  <a:schemeClr val="accent1"/>
                </a:solidFill>
                <a:latin typeface="Trebuchet MS" panose="020B0603020202020204" pitchFamily="34" charset="0"/>
              </a:rPr>
              <a:t>2</a:t>
            </a:r>
            <a:r>
              <a:rPr lang="en-US" altLang="en-US" sz="2400" dirty="0">
                <a:solidFill>
                  <a:schemeClr val="accent1"/>
                </a:solidFill>
                <a:latin typeface="Trebuchet MS" panose="020B0603020202020204" pitchFamily="34" charset="0"/>
              </a:rPr>
              <a:t> and µ</a:t>
            </a:r>
            <a:r>
              <a:rPr lang="en-US" altLang="en-US" sz="2400" baseline="-25000" dirty="0">
                <a:solidFill>
                  <a:schemeClr val="accent1"/>
                </a:solidFill>
                <a:latin typeface="Trebuchet MS" panose="020B0603020202020204" pitchFamily="34" charset="0"/>
              </a:rPr>
              <a:t>3</a:t>
            </a:r>
            <a:r>
              <a:rPr lang="en-US" altLang="en-US" sz="2400" dirty="0">
                <a:solidFill>
                  <a:schemeClr val="accent1"/>
                </a:solidFill>
                <a:latin typeface="Trebuchet MS" panose="020B0603020202020204" pitchFamily="34" charset="0"/>
              </a:rPr>
              <a:t> do not differ.</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dirty="0"/>
          </a:p>
          <a:p>
            <a:pPr marL="0" indent="0" eaLnBrk="1" hangingPunct="1">
              <a:buFontTx/>
              <a:buNone/>
            </a:pPr>
            <a:endParaRPr lang="en-US" altLang="en-US" dirty="0"/>
          </a:p>
          <a:p>
            <a:pPr marL="0" indent="0" eaLnBrk="1" hangingPunct="1">
              <a:buFontTx/>
              <a:buNone/>
            </a:pPr>
            <a:endParaRPr lang="en-US" altLang="en-US" dirty="0"/>
          </a:p>
          <a:p>
            <a:pPr marL="0" indent="0" eaLnBrk="1" hangingPunct="1">
              <a:buFontTx/>
              <a:buNone/>
            </a:pPr>
            <a:endParaRPr lang="en-US" altLang="en-US" dirty="0"/>
          </a:p>
        </p:txBody>
      </p:sp>
      <p:pic>
        <p:nvPicPr>
          <p:cNvPr id="4710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024438"/>
            <a:ext cx="6408712" cy="291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364331" y="332656"/>
            <a:ext cx="8229600" cy="884238"/>
          </a:xfrm>
        </p:spPr>
        <p:txBody>
          <a:bodyPr/>
          <a:lstStyle/>
          <a:p>
            <a:pPr algn="l" eaLnBrk="1" hangingPunct="1"/>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(LSD method)             </a:t>
            </a:r>
          </a:p>
        </p:txBody>
      </p:sp>
      <p:sp>
        <p:nvSpPr>
          <p:cNvPr id="8" name="Rectangle 3"/>
          <p:cNvSpPr txBox="1">
            <a:spLocks noChangeArrowheads="1"/>
          </p:cNvSpPr>
          <p:nvPr/>
        </p:nvSpPr>
        <p:spPr bwMode="auto">
          <a:xfrm>
            <a:off x="355930" y="1412776"/>
            <a:ext cx="826135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Aft>
                <a:spcPts val="1200"/>
              </a:spcAft>
              <a:buFontTx/>
              <a:buNone/>
            </a:pPr>
            <a:r>
              <a:rPr lang="en-US" altLang="en-US" sz="2400" b="1" baseline="0" dirty="0">
                <a:solidFill>
                  <a:schemeClr val="accent1"/>
                </a:solidFill>
                <a:latin typeface="Trebuchet MS" panose="020B0603020202020204" pitchFamily="34" charset="0"/>
              </a:rPr>
              <a:t>Using Excel (</a:t>
            </a:r>
            <a:r>
              <a:rPr lang="en-US" altLang="en-US" sz="2400" b="1" i="1" baseline="0" dirty="0">
                <a:solidFill>
                  <a:schemeClr val="accent1"/>
                </a:solidFill>
                <a:latin typeface="Trebuchet MS" panose="020B0603020202020204" pitchFamily="34" charset="0"/>
              </a:rPr>
              <a:t>Data Analysis Plus</a:t>
            </a:r>
            <a:r>
              <a:rPr lang="en-US" altLang="en-US" sz="2400" b="1" baseline="0" dirty="0">
                <a:solidFill>
                  <a:schemeClr val="accent1"/>
                </a:solidFill>
                <a:latin typeface="Trebuchet MS" panose="020B0603020202020204" pitchFamily="34" charset="0"/>
              </a:rPr>
              <a:t>) </a:t>
            </a:r>
          </a:p>
        </p:txBody>
      </p:sp>
      <p:sp>
        <p:nvSpPr>
          <p:cNvPr id="11"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61</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l" eaLnBrk="1" hangingPunct="1"/>
            <a:r>
              <a:rPr lang="en-US" altLang="en-US" sz="3200" cap="none" dirty="0">
                <a:solidFill>
                  <a:srgbClr val="EA0088"/>
                </a:solidFill>
                <a:latin typeface="Trebuchet MS" panose="020B0603020202020204" pitchFamily="34" charset="0"/>
              </a:rPr>
              <a:t>Bonferroni Adjustment to LSD Method</a:t>
            </a:r>
          </a:p>
        </p:txBody>
      </p:sp>
      <p:sp>
        <p:nvSpPr>
          <p:cNvPr id="10245" name="Rectangle 3"/>
          <p:cNvSpPr>
            <a:spLocks noGrp="1" noChangeArrowheads="1"/>
          </p:cNvSpPr>
          <p:nvPr>
            <p:ph type="body" sz="half" idx="1"/>
          </p:nvPr>
        </p:nvSpPr>
        <p:spPr>
          <a:xfrm>
            <a:off x="467544" y="1124744"/>
            <a:ext cx="8371656" cy="5276056"/>
          </a:xfrm>
        </p:spPr>
        <p:txBody>
          <a:bodyPr/>
          <a:lstStyle/>
          <a:p>
            <a:pPr marL="0" indent="0" eaLnBrk="1" hangingPunct="1">
              <a:buFontTx/>
              <a:buNone/>
            </a:pPr>
            <a:r>
              <a:rPr lang="en-US" altLang="en-US" sz="2400" dirty="0">
                <a:latin typeface="Trebuchet MS" panose="020B0603020202020204" pitchFamily="34" charset="0"/>
              </a:rPr>
              <a:t>Fisher’s method may result in an increased probability of committing a Type I error.</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r>
              <a:rPr lang="en-US" altLang="en-US" sz="2400" dirty="0">
                <a:latin typeface="Trebuchet MS" panose="020B0603020202020204" pitchFamily="34" charset="0"/>
              </a:rPr>
              <a:t>We can adjust Fisher’s LSD calculation by using the  “</a:t>
            </a:r>
            <a:r>
              <a:rPr lang="en-US" altLang="en-US" sz="2400" b="1" i="1" dirty="0" err="1">
                <a:latin typeface="Trebuchet MS" panose="020B0603020202020204" pitchFamily="34" charset="0"/>
              </a:rPr>
              <a:t>Bonferroni</a:t>
            </a:r>
            <a:r>
              <a:rPr lang="en-US" altLang="en-US" sz="2400" b="1" i="1" dirty="0">
                <a:latin typeface="Trebuchet MS" panose="020B0603020202020204" pitchFamily="34" charset="0"/>
              </a:rPr>
              <a:t> adjustment</a:t>
            </a:r>
            <a:r>
              <a:rPr lang="en-US" altLang="en-US" sz="2400" dirty="0">
                <a:latin typeface="Trebuchet MS" panose="020B0603020202020204" pitchFamily="34" charset="0"/>
              </a:rPr>
              <a:t>”.</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r>
              <a:rPr lang="en-US" altLang="en-US" sz="2400" dirty="0">
                <a:latin typeface="Trebuchet MS" panose="020B0603020202020204" pitchFamily="34" charset="0"/>
              </a:rPr>
              <a:t>Where we used alpha (</a:t>
            </a:r>
            <a:r>
              <a:rPr lang="en-US" altLang="en-US" sz="2400" dirty="0">
                <a:latin typeface="Trebuchet MS" panose="020B0603020202020204" pitchFamily="34" charset="0"/>
                <a:sym typeface="Symbol"/>
              </a:rPr>
              <a:t></a:t>
            </a:r>
            <a:r>
              <a:rPr lang="en-US" altLang="en-US" sz="2400" dirty="0">
                <a:latin typeface="Trebuchet MS" panose="020B0603020202020204" pitchFamily="34" charset="0"/>
              </a:rPr>
              <a:t>), say 0.05, </a:t>
            </a:r>
            <a:r>
              <a:rPr lang="en-US" altLang="en-US" sz="2400" b="1" dirty="0">
                <a:solidFill>
                  <a:srgbClr val="0000FF"/>
                </a:solidFill>
                <a:latin typeface="Trebuchet MS" panose="020B0603020202020204" pitchFamily="34" charset="0"/>
              </a:rPr>
              <a:t>previously</a:t>
            </a:r>
            <a:r>
              <a:rPr lang="en-US" altLang="en-US" sz="2400" dirty="0">
                <a:latin typeface="Trebuchet MS" panose="020B0603020202020204" pitchFamily="34" charset="0"/>
              </a:rPr>
              <a:t>, we now use and adjusted value for alpha:</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r>
              <a:rPr lang="en-US" altLang="en-US" sz="2400" dirty="0">
                <a:latin typeface="Trebuchet MS" panose="020B0603020202020204" pitchFamily="34" charset="0"/>
              </a:rPr>
              <a:t>where </a:t>
            </a:r>
            <a:r>
              <a:rPr lang="en-US" altLang="en-US" sz="2400" i="1" dirty="0">
                <a:latin typeface="Times New Roman" panose="02020603050405020304" pitchFamily="18" charset="0"/>
                <a:cs typeface="Times New Roman" panose="02020603050405020304" pitchFamily="18" charset="0"/>
              </a:rPr>
              <a:t>C=k(k-1)/2</a:t>
            </a:r>
            <a:r>
              <a:rPr lang="en-US" altLang="en-US" sz="2400" dirty="0">
                <a:latin typeface="Trebuchet MS" panose="020B0603020202020204" pitchFamily="34" charset="0"/>
              </a:rPr>
              <a:t>.</a:t>
            </a:r>
          </a:p>
        </p:txBody>
      </p:sp>
      <p:graphicFrame>
        <p:nvGraphicFramePr>
          <p:cNvPr id="10242" name="Object 2"/>
          <p:cNvGraphicFramePr>
            <a:graphicFrameLocks noGrp="1" noChangeAspect="1"/>
          </p:cNvGraphicFramePr>
          <p:nvPr>
            <p:ph sz="half" idx="2"/>
            <p:extLst>
              <p:ext uri="{D42A27DB-BD31-4B8C-83A1-F6EECF244321}">
                <p14:modId xmlns:p14="http://schemas.microsoft.com/office/powerpoint/2010/main" val="509642622"/>
              </p:ext>
            </p:extLst>
          </p:nvPr>
        </p:nvGraphicFramePr>
        <p:xfrm>
          <a:off x="2123728" y="4365104"/>
          <a:ext cx="1293813" cy="987425"/>
        </p:xfrm>
        <a:graphic>
          <a:graphicData uri="http://schemas.openxmlformats.org/presentationml/2006/ole">
            <mc:AlternateContent xmlns:mc="http://schemas.openxmlformats.org/markup-compatibility/2006">
              <mc:Choice xmlns:v="urn:schemas-microsoft-com:vml" Requires="v">
                <p:oleObj spid="_x0000_s28748" name="Equation" r:id="rId4" imgW="482400" imgH="368280" progId="">
                  <p:embed/>
                </p:oleObj>
              </mc:Choice>
              <mc:Fallback>
                <p:oleObj name="Equation" r:id="rId4" imgW="482400" imgH="368280" progId="">
                  <p:embed/>
                  <p:pic>
                    <p:nvPicPr>
                      <p:cNvPr id="0" name="Picture 4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4365104"/>
                        <a:ext cx="1293813"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Freeform 7"/>
          <p:cNvSpPr>
            <a:spLocks/>
          </p:cNvSpPr>
          <p:nvPr/>
        </p:nvSpPr>
        <p:spPr bwMode="auto">
          <a:xfrm>
            <a:off x="3563888" y="4149081"/>
            <a:ext cx="2520280" cy="504056"/>
          </a:xfrm>
          <a:custGeom>
            <a:avLst/>
            <a:gdLst>
              <a:gd name="T0" fmla="*/ 2147483647 w 336"/>
              <a:gd name="T1" fmla="*/ 0 h 432"/>
              <a:gd name="T2" fmla="*/ 2147483647 w 336"/>
              <a:gd name="T3" fmla="*/ 2147483647 h 432"/>
              <a:gd name="T4" fmla="*/ 0 w 336"/>
              <a:gd name="T5" fmla="*/ 2147483647 h 432"/>
              <a:gd name="T6" fmla="*/ 0 60000 65536"/>
              <a:gd name="T7" fmla="*/ 0 60000 65536"/>
              <a:gd name="T8" fmla="*/ 0 60000 65536"/>
              <a:gd name="T9" fmla="*/ 0 w 336"/>
              <a:gd name="T10" fmla="*/ 0 h 432"/>
              <a:gd name="T11" fmla="*/ 336 w 336"/>
              <a:gd name="T12" fmla="*/ 432 h 432"/>
            </a:gdLst>
            <a:ahLst/>
            <a:cxnLst>
              <a:cxn ang="T6">
                <a:pos x="T0" y="T1"/>
              </a:cxn>
              <a:cxn ang="T7">
                <a:pos x="T2" y="T3"/>
              </a:cxn>
              <a:cxn ang="T8">
                <a:pos x="T4" y="T5"/>
              </a:cxn>
            </a:cxnLst>
            <a:rect l="T9" t="T10" r="T11" b="T12"/>
            <a:pathLst>
              <a:path w="336" h="432">
                <a:moveTo>
                  <a:pt x="336" y="0"/>
                </a:moveTo>
                <a:cubicBezTo>
                  <a:pt x="316" y="84"/>
                  <a:pt x="296" y="168"/>
                  <a:pt x="240" y="240"/>
                </a:cubicBezTo>
                <a:cubicBezTo>
                  <a:pt x="184" y="312"/>
                  <a:pt x="92" y="372"/>
                  <a:pt x="0" y="432"/>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62</a:t>
            </a:fld>
            <a:endParaRPr lang="en-AU" altLang="en-US" sz="1400" b="1" baseline="0" dirty="0">
              <a:latin typeface="Trebuchet MS" panose="020B0603020202020204" pitchFamily="34" charset="0"/>
            </a:endParaRPr>
          </a:p>
        </p:txBody>
      </p:sp>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idx="1"/>
          </p:nvPr>
        </p:nvSpPr>
        <p:spPr>
          <a:xfrm>
            <a:off x="539552" y="1700809"/>
            <a:ext cx="8001000" cy="4032448"/>
          </a:xfrm>
        </p:spPr>
        <p:txBody>
          <a:bodyPr/>
          <a:lstStyle/>
          <a:p>
            <a:pPr marL="0" indent="0" algn="just" eaLnBrk="1" hangingPunct="1">
              <a:spcAft>
                <a:spcPts val="1200"/>
              </a:spcAft>
              <a:buFontTx/>
              <a:buNone/>
            </a:pPr>
            <a:r>
              <a:rPr lang="en-US" altLang="en-US" sz="2400" dirty="0"/>
              <a:t>If we perform the LSD procedure with the </a:t>
            </a:r>
            <a:r>
              <a:rPr lang="en-US" altLang="en-US" sz="2400" i="1" dirty="0" err="1"/>
              <a:t>Bonferroni</a:t>
            </a:r>
            <a:r>
              <a:rPr lang="en-US" altLang="en-US" sz="2400" i="1" dirty="0"/>
              <a:t> adjustment</a:t>
            </a:r>
            <a:r>
              <a:rPr lang="en-US" altLang="en-US" sz="2400" dirty="0"/>
              <a:t> the number of pairwise comparisons is 6 (calculated as C = k(k − 1)/2 = 4(3)/2). </a:t>
            </a:r>
          </a:p>
          <a:p>
            <a:pPr marL="0" indent="0" algn="just" eaLnBrk="1" hangingPunct="1">
              <a:buFontTx/>
              <a:buNone/>
            </a:pPr>
            <a:r>
              <a:rPr lang="en-US" altLang="en-US" sz="2400" dirty="0"/>
              <a:t>We set </a:t>
            </a:r>
            <a:r>
              <a:rPr lang="en-US" altLang="en-US" sz="2400" dirty="0">
                <a:sym typeface="Symbol"/>
              </a:rPr>
              <a:t></a:t>
            </a:r>
            <a:r>
              <a:rPr lang="en-US" altLang="en-US" sz="2400" dirty="0"/>
              <a:t> = 0.05/6 = 0.0083. Thus, t</a:t>
            </a:r>
            <a:r>
              <a:rPr lang="en-US" altLang="en-US" sz="2400" baseline="-25000" dirty="0">
                <a:sym typeface="Symbol"/>
              </a:rPr>
              <a:t></a:t>
            </a:r>
            <a:r>
              <a:rPr lang="en-US" altLang="en-US" sz="2400" baseline="-25000" dirty="0"/>
              <a:t>/2,36</a:t>
            </a:r>
            <a:r>
              <a:rPr lang="en-US" altLang="en-US" sz="2400" dirty="0"/>
              <a:t> = 2.794 (available from Excel and difficult to approximate manually) and</a:t>
            </a:r>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r>
              <a:rPr lang="en-US" altLang="en-US" sz="2400" dirty="0"/>
              <a:t>.</a:t>
            </a:r>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endParaRPr lang="en-US" altLang="en-US" sz="2400" dirty="0"/>
          </a:p>
          <a:p>
            <a:pPr marL="0" indent="0" algn="just" eaLnBrk="1" hangingPunct="1">
              <a:buFontTx/>
              <a:buNone/>
            </a:pPr>
            <a:endParaRPr lang="en-US" altLang="en-US" sz="2400" dirty="0"/>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63</a:t>
            </a:fld>
            <a:endParaRPr lang="en-AU" altLang="en-US" sz="1400" b="1" baseline="0" dirty="0">
              <a:latin typeface="Trebuchet MS" panose="020B0603020202020204" pitchFamily="34" charset="0"/>
            </a:endParaRPr>
          </a:p>
        </p:txBody>
      </p:sp>
      <p:sp>
        <p:nvSpPr>
          <p:cNvPr id="9" name="Rectangle 2"/>
          <p:cNvSpPr>
            <a:spLocks noGrp="1" noChangeArrowheads="1"/>
          </p:cNvSpPr>
          <p:nvPr>
            <p:ph type="title"/>
          </p:nvPr>
        </p:nvSpPr>
        <p:spPr>
          <a:xfrm>
            <a:off x="364331" y="476672"/>
            <a:ext cx="8229600" cy="884238"/>
          </a:xfrm>
        </p:spPr>
        <p:txBody>
          <a:bodyPr/>
          <a:lstStyle/>
          <a:p>
            <a:pPr algn="l"/>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(Bonferroni adjustment to LSD)             </a:t>
            </a:r>
          </a:p>
        </p:txBody>
      </p:sp>
      <p:graphicFrame>
        <p:nvGraphicFramePr>
          <p:cNvPr id="3" name="Object 2"/>
          <p:cNvGraphicFramePr>
            <a:graphicFrameLocks noChangeAspect="1"/>
          </p:cNvGraphicFramePr>
          <p:nvPr>
            <p:extLst>
              <p:ext uri="{D42A27DB-BD31-4B8C-83A1-F6EECF244321}">
                <p14:modId xmlns:p14="http://schemas.microsoft.com/office/powerpoint/2010/main" val="2789500445"/>
              </p:ext>
            </p:extLst>
          </p:nvPr>
        </p:nvGraphicFramePr>
        <p:xfrm>
          <a:off x="899592" y="4365104"/>
          <a:ext cx="7362825" cy="1081087"/>
        </p:xfrm>
        <a:graphic>
          <a:graphicData uri="http://schemas.openxmlformats.org/presentationml/2006/ole">
            <mc:AlternateContent xmlns:mc="http://schemas.openxmlformats.org/markup-compatibility/2006">
              <mc:Choice xmlns:v="urn:schemas-microsoft-com:vml" Requires="v">
                <p:oleObj spid="_x0000_s29781" name="Equation" r:id="rId4" imgW="3720960" imgH="545760" progId="">
                  <p:embed/>
                </p:oleObj>
              </mc:Choice>
              <mc:Fallback>
                <p:oleObj name="Equation" r:id="rId4" imgW="3720960" imgH="545760"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365104"/>
                        <a:ext cx="7362825"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a:xfrm>
            <a:off x="257933" y="1700808"/>
            <a:ext cx="8902700" cy="5486400"/>
          </a:xfrm>
        </p:spPr>
        <p:txBody>
          <a:bodyPr/>
          <a:lstStyle/>
          <a:p>
            <a:pPr marL="0" indent="0" eaLnBrk="1" hangingPunct="1">
              <a:buFontTx/>
              <a:buNone/>
            </a:pPr>
            <a:r>
              <a:rPr lang="en-US" altLang="en-US" sz="2400" dirty="0">
                <a:solidFill>
                  <a:schemeClr val="accent1"/>
                </a:solidFill>
              </a:rPr>
              <a:t>Using Excel</a:t>
            </a:r>
          </a:p>
          <a:p>
            <a:pPr marL="0" indent="0" eaLnBrk="1" hangingPunct="1">
              <a:buFontTx/>
              <a:buNone/>
            </a:pPr>
            <a:r>
              <a:rPr lang="en-US" altLang="en-US" sz="2400" dirty="0"/>
              <a:t>Click </a:t>
            </a:r>
            <a:r>
              <a:rPr lang="en-US" altLang="en-US" sz="2400" dirty="0">
                <a:solidFill>
                  <a:srgbClr val="00B050"/>
                </a:solidFill>
              </a:rPr>
              <a:t>Add-Ins &gt; Data Analysis Plus &gt; Multiple Comparisons</a:t>
            </a:r>
          </a:p>
          <a:p>
            <a:pPr marL="0" indent="0" eaLnBrk="1" hangingPunct="1">
              <a:buFontTx/>
              <a:buNone/>
            </a:pPr>
            <a:r>
              <a:rPr lang="en-US" altLang="en-US" sz="2400" dirty="0"/>
              <a:t> </a:t>
            </a:r>
          </a:p>
        </p:txBody>
      </p:sp>
      <p:pic>
        <p:nvPicPr>
          <p:cNvPr id="481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468" y="2780928"/>
            <a:ext cx="82613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64</a:t>
            </a:fld>
            <a:endParaRPr lang="en-AU" altLang="en-US" sz="1400" b="1" baseline="0" dirty="0">
              <a:latin typeface="Trebuchet MS" panose="020B0603020202020204" pitchFamily="34" charset="0"/>
            </a:endParaRPr>
          </a:p>
        </p:txBody>
      </p:sp>
      <p:sp>
        <p:nvSpPr>
          <p:cNvPr id="8" name="Rectangle 2"/>
          <p:cNvSpPr>
            <a:spLocks noGrp="1" noChangeArrowheads="1"/>
          </p:cNvSpPr>
          <p:nvPr>
            <p:ph type="title"/>
          </p:nvPr>
        </p:nvSpPr>
        <p:spPr>
          <a:xfrm>
            <a:off x="364331" y="476672"/>
            <a:ext cx="8229600" cy="884238"/>
          </a:xfrm>
        </p:spPr>
        <p:txBody>
          <a:bodyPr/>
          <a:lstStyle/>
          <a:p>
            <a:pPr algn="l"/>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a:t>
            </a:r>
            <a:r>
              <a:rPr lang="en-US" altLang="en-US" sz="2800" i="1" cap="none" dirty="0" err="1">
                <a:solidFill>
                  <a:srgbClr val="EA0088"/>
                </a:solidFill>
              </a:rPr>
              <a:t>Bonferroni</a:t>
            </a:r>
            <a:r>
              <a:rPr lang="en-US" altLang="en-US" sz="2800" i="1" cap="none" dirty="0">
                <a:solidFill>
                  <a:srgbClr val="EA0088"/>
                </a:solidFill>
              </a:rPr>
              <a:t> adjustment to LSD)             </a:t>
            </a: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a:xfrm>
            <a:off x="609600" y="5301209"/>
            <a:ext cx="8001000" cy="504056"/>
          </a:xfrm>
        </p:spPr>
        <p:txBody>
          <a:bodyPr/>
          <a:lstStyle/>
          <a:p>
            <a:pPr marL="0" indent="0" eaLnBrk="1" hangingPunct="1">
              <a:buFontTx/>
              <a:buNone/>
            </a:pPr>
            <a:r>
              <a:rPr lang="en-US" altLang="en-US" sz="2400" dirty="0">
                <a:latin typeface="Trebuchet MS" panose="020B0603020202020204" pitchFamily="34" charset="0"/>
              </a:rPr>
              <a:t>Now, </a:t>
            </a:r>
            <a:r>
              <a:rPr lang="en-US" altLang="en-US" sz="2400" dirty="0">
                <a:solidFill>
                  <a:srgbClr val="CC0000"/>
                </a:solidFill>
                <a:latin typeface="Trebuchet MS" panose="020B0603020202020204" pitchFamily="34" charset="0"/>
              </a:rPr>
              <a:t>none of the six pairs of means differ</a:t>
            </a:r>
            <a:r>
              <a:rPr lang="en-US" altLang="en-US" sz="2400" dirty="0">
                <a:latin typeface="Trebuchet MS" panose="020B0603020202020204" pitchFamily="34" charset="0"/>
              </a:rPr>
              <a:t>.</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p:txBody>
      </p:sp>
      <p:pic>
        <p:nvPicPr>
          <p:cNvPr id="4915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263538"/>
            <a:ext cx="6336704" cy="277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65</a:t>
            </a:fld>
            <a:endParaRPr lang="en-AU" altLang="en-US" sz="1400" b="1" baseline="0" dirty="0">
              <a:latin typeface="Trebuchet MS" panose="020B0603020202020204" pitchFamily="34" charset="0"/>
            </a:endParaRPr>
          </a:p>
        </p:txBody>
      </p:sp>
      <p:sp>
        <p:nvSpPr>
          <p:cNvPr id="8" name="Rectangle 2"/>
          <p:cNvSpPr>
            <a:spLocks noGrp="1" noChangeArrowheads="1"/>
          </p:cNvSpPr>
          <p:nvPr>
            <p:ph type="title"/>
          </p:nvPr>
        </p:nvSpPr>
        <p:spPr>
          <a:xfrm>
            <a:off x="364331" y="476672"/>
            <a:ext cx="8229600" cy="884238"/>
          </a:xfrm>
        </p:spPr>
        <p:txBody>
          <a:bodyPr/>
          <a:lstStyle/>
          <a:p>
            <a:pPr algn="l"/>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a:t>
            </a:r>
            <a:r>
              <a:rPr lang="en-US" altLang="en-US" sz="2800" i="1" cap="none" dirty="0" err="1">
                <a:solidFill>
                  <a:srgbClr val="EA0088"/>
                </a:solidFill>
              </a:rPr>
              <a:t>Bonferroni</a:t>
            </a:r>
            <a:r>
              <a:rPr lang="en-US" altLang="en-US" sz="2800" i="1" cap="none" dirty="0">
                <a:solidFill>
                  <a:srgbClr val="EA0088"/>
                </a:solidFill>
              </a:rPr>
              <a:t> adjustment to LSD)             </a:t>
            </a:r>
          </a:p>
        </p:txBody>
      </p:sp>
      <p:sp>
        <p:nvSpPr>
          <p:cNvPr id="9" name="Rectangle 3"/>
          <p:cNvSpPr txBox="1">
            <a:spLocks noChangeArrowheads="1"/>
          </p:cNvSpPr>
          <p:nvPr/>
        </p:nvSpPr>
        <p:spPr bwMode="auto">
          <a:xfrm>
            <a:off x="337114" y="1628800"/>
            <a:ext cx="89027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US" altLang="en-US" sz="2400" baseline="0" dirty="0">
                <a:solidFill>
                  <a:schemeClr val="accent1"/>
                </a:solidFill>
              </a:rPr>
              <a:t>Using Excel</a:t>
            </a: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436838" y="332656"/>
            <a:ext cx="8229600" cy="648072"/>
          </a:xfrm>
        </p:spPr>
        <p:txBody>
          <a:bodyPr/>
          <a:lstStyle/>
          <a:p>
            <a:pPr algn="l" eaLnBrk="1" hangingPunct="1"/>
            <a:r>
              <a:rPr lang="en-US" altLang="en-US" sz="3200" cap="none" dirty="0" err="1">
                <a:solidFill>
                  <a:srgbClr val="EA0088"/>
                </a:solidFill>
                <a:latin typeface="Trebuchet MS" panose="020B0603020202020204" pitchFamily="34" charset="0"/>
              </a:rPr>
              <a:t>Tukey’s</a:t>
            </a:r>
            <a:r>
              <a:rPr lang="en-US" altLang="en-US" sz="3200" cap="none" dirty="0">
                <a:solidFill>
                  <a:srgbClr val="EA0088"/>
                </a:solidFill>
                <a:latin typeface="Trebuchet MS" panose="020B0603020202020204" pitchFamily="34" charset="0"/>
              </a:rPr>
              <a:t> multiple comparison method</a:t>
            </a:r>
          </a:p>
        </p:txBody>
      </p:sp>
      <p:sp>
        <p:nvSpPr>
          <p:cNvPr id="50181" name="Rectangle 3"/>
          <p:cNvSpPr>
            <a:spLocks noGrp="1" noChangeArrowheads="1"/>
          </p:cNvSpPr>
          <p:nvPr>
            <p:ph idx="1"/>
          </p:nvPr>
        </p:nvSpPr>
        <p:spPr>
          <a:xfrm>
            <a:off x="531440" y="1232276"/>
            <a:ext cx="8001000" cy="4297363"/>
          </a:xfrm>
        </p:spPr>
        <p:txBody>
          <a:bodyPr/>
          <a:lstStyle/>
          <a:p>
            <a:pPr marL="0" indent="0" algn="just" eaLnBrk="1" hangingPunct="1">
              <a:buFontTx/>
              <a:buNone/>
            </a:pPr>
            <a:r>
              <a:rPr lang="en-US" altLang="en-US" sz="2400" dirty="0">
                <a:latin typeface="Trebuchet MS" panose="020B0603020202020204" pitchFamily="34" charset="0"/>
              </a:rPr>
              <a:t>As before, we are looking for a </a:t>
            </a:r>
            <a:r>
              <a:rPr lang="en-US" altLang="en-US" sz="2400" b="1" i="1" dirty="0">
                <a:latin typeface="Trebuchet MS" panose="020B0603020202020204" pitchFamily="34" charset="0"/>
              </a:rPr>
              <a:t>critical number</a:t>
            </a:r>
            <a:r>
              <a:rPr lang="en-US" altLang="en-US" sz="2400" dirty="0">
                <a:latin typeface="Trebuchet MS" panose="020B0603020202020204" pitchFamily="34" charset="0"/>
              </a:rPr>
              <a:t> to compare the differences of the sample means against. In this case:</a:t>
            </a: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p:txBody>
      </p:sp>
      <p:pic>
        <p:nvPicPr>
          <p:cNvPr id="50179"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3097" y="4800771"/>
            <a:ext cx="1845247" cy="860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539552" y="2410980"/>
            <a:ext cx="7054552" cy="2242156"/>
            <a:chOff x="685800" y="1905000"/>
            <a:chExt cx="7707313" cy="2625725"/>
          </a:xfrm>
        </p:grpSpPr>
        <p:pic>
          <p:nvPicPr>
            <p:cNvPr id="5018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1905000"/>
              <a:ext cx="2590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Rectangle 7"/>
            <p:cNvSpPr>
              <a:spLocks noChangeArrowheads="1"/>
            </p:cNvSpPr>
            <p:nvPr/>
          </p:nvSpPr>
          <p:spPr bwMode="auto">
            <a:xfrm>
              <a:off x="685800" y="3204716"/>
              <a:ext cx="4440531" cy="108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pPr algn="l"/>
              <a:r>
                <a:rPr lang="en-US" altLang="en-US" sz="1800" baseline="0" dirty="0">
                  <a:solidFill>
                    <a:srgbClr val="0000FF"/>
                  </a:solidFill>
                  <a:latin typeface="Tahoma" pitchFamily="34" charset="0"/>
                </a:rPr>
                <a:t>Critical value of the </a:t>
              </a:r>
              <a:r>
                <a:rPr lang="en-US" altLang="en-US" sz="1800" baseline="0" dirty="0" err="1">
                  <a:solidFill>
                    <a:srgbClr val="0000FF"/>
                  </a:solidFill>
                  <a:latin typeface="Tahoma" pitchFamily="34" charset="0"/>
                </a:rPr>
                <a:t>Studentized</a:t>
              </a:r>
              <a:r>
                <a:rPr lang="en-US" altLang="en-US" sz="1800" baseline="0" dirty="0">
                  <a:solidFill>
                    <a:srgbClr val="0000FF"/>
                  </a:solidFill>
                  <a:latin typeface="Tahoma" pitchFamily="34" charset="0"/>
                </a:rPr>
                <a:t> range</a:t>
              </a:r>
            </a:p>
            <a:p>
              <a:pPr algn="l"/>
              <a:r>
                <a:rPr lang="en-US" altLang="en-US" sz="1800" baseline="0" dirty="0">
                  <a:solidFill>
                    <a:srgbClr val="0000FF"/>
                  </a:solidFill>
                  <a:latin typeface="Tahoma" pitchFamily="34" charset="0"/>
                </a:rPr>
                <a:t>with </a:t>
              </a:r>
              <a:r>
                <a:rPr lang="en-US" altLang="en-US" sz="1800" i="1" baseline="0" dirty="0">
                  <a:solidFill>
                    <a:srgbClr val="0000FF"/>
                  </a:solidFill>
                  <a:latin typeface="Tahoma" pitchFamily="34" charset="0"/>
                </a:rPr>
                <a:t>n–k</a:t>
              </a:r>
              <a:r>
                <a:rPr lang="en-US" altLang="en-US" sz="1800" baseline="0" dirty="0">
                  <a:solidFill>
                    <a:srgbClr val="0000FF"/>
                  </a:solidFill>
                  <a:latin typeface="Tahoma" pitchFamily="34" charset="0"/>
                </a:rPr>
                <a:t> degrees of freedom</a:t>
              </a:r>
            </a:p>
            <a:p>
              <a:pPr algn="l"/>
              <a:r>
                <a:rPr lang="en-US" altLang="en-US" sz="1800" baseline="0" dirty="0">
                  <a:solidFill>
                    <a:srgbClr val="0000FF"/>
                  </a:solidFill>
                  <a:latin typeface="Tahoma" pitchFamily="34" charset="0"/>
                </a:rPr>
                <a:t>Table 7 - Appendix B</a:t>
              </a:r>
            </a:p>
          </p:txBody>
        </p:sp>
        <p:sp>
          <p:nvSpPr>
            <p:cNvPr id="50185" name="Rectangle 8"/>
            <p:cNvSpPr>
              <a:spLocks noChangeArrowheads="1"/>
            </p:cNvSpPr>
            <p:nvPr/>
          </p:nvSpPr>
          <p:spPr bwMode="auto">
            <a:xfrm>
              <a:off x="3886200" y="2133600"/>
              <a:ext cx="990600" cy="5334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50186" name="Freeform 9"/>
            <p:cNvSpPr>
              <a:spLocks/>
            </p:cNvSpPr>
            <p:nvPr/>
          </p:nvSpPr>
          <p:spPr bwMode="auto">
            <a:xfrm>
              <a:off x="2483768" y="2667000"/>
              <a:ext cx="1554832" cy="617984"/>
            </a:xfrm>
            <a:custGeom>
              <a:avLst/>
              <a:gdLst>
                <a:gd name="T0" fmla="*/ 0 w 1248"/>
                <a:gd name="T1" fmla="*/ 2147483647 h 528"/>
                <a:gd name="T2" fmla="*/ 2147483647 w 1248"/>
                <a:gd name="T3" fmla="*/ 2147483647 h 528"/>
                <a:gd name="T4" fmla="*/ 2147483647 w 1248"/>
                <a:gd name="T5" fmla="*/ 2147483647 h 528"/>
                <a:gd name="T6" fmla="*/ 2147483647 w 1248"/>
                <a:gd name="T7" fmla="*/ 0 h 528"/>
                <a:gd name="T8" fmla="*/ 0 60000 65536"/>
                <a:gd name="T9" fmla="*/ 0 60000 65536"/>
                <a:gd name="T10" fmla="*/ 0 60000 65536"/>
                <a:gd name="T11" fmla="*/ 0 60000 65536"/>
                <a:gd name="T12" fmla="*/ 0 w 1248"/>
                <a:gd name="T13" fmla="*/ 0 h 528"/>
                <a:gd name="T14" fmla="*/ 1248 w 1248"/>
                <a:gd name="T15" fmla="*/ 528 h 528"/>
              </a:gdLst>
              <a:ahLst/>
              <a:cxnLst>
                <a:cxn ang="T8">
                  <a:pos x="T0" y="T1"/>
                </a:cxn>
                <a:cxn ang="T9">
                  <a:pos x="T2" y="T3"/>
                </a:cxn>
                <a:cxn ang="T10">
                  <a:pos x="T4" y="T5"/>
                </a:cxn>
                <a:cxn ang="T11">
                  <a:pos x="T6" y="T7"/>
                </a:cxn>
              </a:cxnLst>
              <a:rect l="T12" t="T13" r="T14" b="T15"/>
              <a:pathLst>
                <a:path w="1248" h="528">
                  <a:moveTo>
                    <a:pt x="0" y="528"/>
                  </a:moveTo>
                  <a:cubicBezTo>
                    <a:pt x="268" y="396"/>
                    <a:pt x="536" y="264"/>
                    <a:pt x="624" y="240"/>
                  </a:cubicBezTo>
                  <a:cubicBezTo>
                    <a:pt x="712" y="216"/>
                    <a:pt x="424" y="424"/>
                    <a:pt x="528" y="384"/>
                  </a:cubicBezTo>
                  <a:cubicBezTo>
                    <a:pt x="632" y="344"/>
                    <a:pt x="940" y="172"/>
                    <a:pt x="1248" y="0"/>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50187" name="Rectangle 10"/>
            <p:cNvSpPr>
              <a:spLocks noChangeArrowheads="1"/>
            </p:cNvSpPr>
            <p:nvPr/>
          </p:nvSpPr>
          <p:spPr bwMode="auto">
            <a:xfrm>
              <a:off x="4648200" y="4162425"/>
              <a:ext cx="3744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pPr algn="l"/>
              <a:r>
                <a:rPr lang="en-US" altLang="en-US" sz="1800" baseline="0" dirty="0">
                  <a:solidFill>
                    <a:srgbClr val="008000"/>
                  </a:solidFill>
                  <a:latin typeface="Tahoma" pitchFamily="34" charset="0"/>
                </a:rPr>
                <a:t>harmonic mean of the sample sizes</a:t>
              </a:r>
            </a:p>
          </p:txBody>
        </p:sp>
        <p:sp>
          <p:nvSpPr>
            <p:cNvPr id="50188" name="Rectangle 11"/>
            <p:cNvSpPr>
              <a:spLocks noChangeArrowheads="1"/>
            </p:cNvSpPr>
            <p:nvPr/>
          </p:nvSpPr>
          <p:spPr bwMode="auto">
            <a:xfrm>
              <a:off x="5181600" y="2438400"/>
              <a:ext cx="457200" cy="5334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50189" name="Freeform 13"/>
            <p:cNvSpPr>
              <a:spLocks/>
            </p:cNvSpPr>
            <p:nvPr/>
          </p:nvSpPr>
          <p:spPr bwMode="auto">
            <a:xfrm>
              <a:off x="4876800" y="3048000"/>
              <a:ext cx="609600" cy="1143000"/>
            </a:xfrm>
            <a:custGeom>
              <a:avLst/>
              <a:gdLst>
                <a:gd name="T0" fmla="*/ 2147483647 w 384"/>
                <a:gd name="T1" fmla="*/ 0 h 720"/>
                <a:gd name="T2" fmla="*/ 2147483647 w 384"/>
                <a:gd name="T3" fmla="*/ 2147483647 h 720"/>
                <a:gd name="T4" fmla="*/ 2147483647 w 384"/>
                <a:gd name="T5" fmla="*/ 2147483647 h 720"/>
                <a:gd name="T6" fmla="*/ 0 w 384"/>
                <a:gd name="T7" fmla="*/ 2147483647 h 720"/>
                <a:gd name="T8" fmla="*/ 0 60000 65536"/>
                <a:gd name="T9" fmla="*/ 0 60000 65536"/>
                <a:gd name="T10" fmla="*/ 0 60000 65536"/>
                <a:gd name="T11" fmla="*/ 0 60000 65536"/>
                <a:gd name="T12" fmla="*/ 0 w 384"/>
                <a:gd name="T13" fmla="*/ 0 h 720"/>
                <a:gd name="T14" fmla="*/ 384 w 384"/>
                <a:gd name="T15" fmla="*/ 720 h 720"/>
              </a:gdLst>
              <a:ahLst/>
              <a:cxnLst>
                <a:cxn ang="T8">
                  <a:pos x="T0" y="T1"/>
                </a:cxn>
                <a:cxn ang="T9">
                  <a:pos x="T2" y="T3"/>
                </a:cxn>
                <a:cxn ang="T10">
                  <a:pos x="T4" y="T5"/>
                </a:cxn>
                <a:cxn ang="T11">
                  <a:pos x="T6" y="T7"/>
                </a:cxn>
              </a:cxnLst>
              <a:rect l="T12" t="T13" r="T14" b="T15"/>
              <a:pathLst>
                <a:path w="384" h="720">
                  <a:moveTo>
                    <a:pt x="384" y="0"/>
                  </a:moveTo>
                  <a:cubicBezTo>
                    <a:pt x="248" y="192"/>
                    <a:pt x="112" y="384"/>
                    <a:pt x="96" y="432"/>
                  </a:cubicBezTo>
                  <a:cubicBezTo>
                    <a:pt x="80" y="480"/>
                    <a:pt x="304" y="240"/>
                    <a:pt x="288" y="288"/>
                  </a:cubicBezTo>
                  <a:cubicBezTo>
                    <a:pt x="272" y="336"/>
                    <a:pt x="136" y="528"/>
                    <a:pt x="0" y="720"/>
                  </a:cubicBezTo>
                </a:path>
              </a:pathLst>
            </a:custGeom>
            <a:noFill/>
            <a:ln w="19050">
              <a:solidFill>
                <a:srgbClr val="008000"/>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sp>
        <p:nvSpPr>
          <p:cNvPr id="14"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66</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a:xfrm>
            <a:off x="467544" y="1772816"/>
            <a:ext cx="8424936" cy="3024336"/>
          </a:xfrm>
        </p:spPr>
        <p:txBody>
          <a:bodyPr/>
          <a:lstStyle/>
          <a:p>
            <a:pPr marL="0" indent="0" eaLnBrk="1" hangingPunct="1">
              <a:buFontTx/>
              <a:buNone/>
            </a:pPr>
            <a:r>
              <a:rPr lang="en-US" altLang="en-US" sz="2400" dirty="0">
                <a:latin typeface="Trebuchet MS" panose="020B0603020202020204" pitchFamily="34" charset="0"/>
              </a:rPr>
              <a:t>k = number of treatments	</a:t>
            </a:r>
          </a:p>
          <a:p>
            <a:pPr marL="0" indent="0" eaLnBrk="1" hangingPunct="1">
              <a:buFontTx/>
              <a:buNone/>
            </a:pPr>
            <a:r>
              <a:rPr lang="en-US" altLang="en-US" sz="2400" dirty="0">
                <a:latin typeface="Trebuchet MS" panose="020B0603020202020204" pitchFamily="34" charset="0"/>
              </a:rPr>
              <a:t>n = Number of observations ( n = n</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n</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 + . . . + </a:t>
            </a:r>
            <a:r>
              <a:rPr lang="en-US" altLang="en-US" sz="2400" dirty="0" err="1">
                <a:latin typeface="Trebuchet MS" panose="020B0603020202020204" pitchFamily="34" charset="0"/>
              </a:rPr>
              <a:t>n</a:t>
            </a:r>
            <a:r>
              <a:rPr lang="en-US" altLang="en-US" sz="2400" baseline="-25000" dirty="0" err="1">
                <a:latin typeface="Trebuchet MS" panose="020B0603020202020204" pitchFamily="34" charset="0"/>
              </a:rPr>
              <a:t>k</a:t>
            </a:r>
            <a:r>
              <a:rPr lang="en-US" altLang="en-US" sz="2400" dirty="0">
                <a:latin typeface="Trebuchet MS" panose="020B0603020202020204" pitchFamily="34" charset="0"/>
              </a:rPr>
              <a:t> )</a:t>
            </a:r>
          </a:p>
          <a:p>
            <a:pPr marL="0" indent="0" eaLnBrk="1" hangingPunct="1">
              <a:buFontTx/>
              <a:buNone/>
            </a:pPr>
            <a:r>
              <a:rPr lang="el-GR" altLang="en-US" sz="2400" i="1" dirty="0">
                <a:latin typeface="Trebuchet MS" panose="020B0603020202020204" pitchFamily="34" charset="0"/>
                <a:sym typeface="Symbol"/>
              </a:rPr>
              <a:t></a:t>
            </a:r>
            <a:r>
              <a:rPr lang="en-US" altLang="en-US" sz="2400" dirty="0">
                <a:latin typeface="Trebuchet MS" panose="020B0603020202020204" pitchFamily="34" charset="0"/>
              </a:rPr>
              <a:t>  = Degrees of freedom associated with MSE  </a:t>
            </a:r>
          </a:p>
          <a:p>
            <a:pPr marL="0" indent="0" eaLnBrk="1" hangingPunct="1">
              <a:buFontTx/>
              <a:buNone/>
            </a:pPr>
            <a:r>
              <a:rPr lang="en-US" altLang="en-US" sz="2400" dirty="0" err="1">
                <a:latin typeface="Trebuchet MS" panose="020B0603020202020204" pitchFamily="34" charset="0"/>
              </a:rPr>
              <a:t>n</a:t>
            </a:r>
            <a:r>
              <a:rPr lang="en-US" altLang="en-US" sz="2400" baseline="-25000" dirty="0" err="1">
                <a:latin typeface="Trebuchet MS" panose="020B0603020202020204" pitchFamily="34" charset="0"/>
              </a:rPr>
              <a:t>g</a:t>
            </a:r>
            <a:r>
              <a:rPr lang="en-US" altLang="en-US" sz="2400" dirty="0">
                <a:latin typeface="Trebuchet MS" panose="020B0603020202020204" pitchFamily="34" charset="0"/>
              </a:rPr>
              <a:t> = Number of observations in each of k samples</a:t>
            </a:r>
          </a:p>
          <a:p>
            <a:pPr marL="0" indent="0" eaLnBrk="1" hangingPunct="1">
              <a:buFontTx/>
              <a:buNone/>
            </a:pPr>
            <a:r>
              <a:rPr lang="el-GR" altLang="en-US" sz="2400" dirty="0">
                <a:latin typeface="Trebuchet MS" panose="020B0603020202020204" pitchFamily="34" charset="0"/>
                <a:sym typeface="Symbol"/>
              </a:rPr>
              <a:t></a:t>
            </a:r>
            <a:r>
              <a:rPr lang="en-US" altLang="en-US" sz="2400" dirty="0">
                <a:latin typeface="Trebuchet MS" panose="020B0603020202020204" pitchFamily="34" charset="0"/>
              </a:rPr>
              <a:t>  = Significance level</a:t>
            </a:r>
          </a:p>
          <a:p>
            <a:pPr marL="0" indent="0" eaLnBrk="1" hangingPunct="1">
              <a:buFontTx/>
              <a:buNone/>
            </a:pPr>
            <a:r>
              <a:rPr lang="en-US" altLang="en-US" sz="2400" i="1" dirty="0">
                <a:latin typeface="Trebuchet MS" panose="020B0603020202020204" pitchFamily="34" charset="0"/>
              </a:rPr>
              <a:t>q</a:t>
            </a:r>
            <a:r>
              <a:rPr lang="en-US" altLang="en-US" sz="2400" baseline="-25000" dirty="0">
                <a:latin typeface="Trebuchet MS" panose="020B0603020202020204" pitchFamily="34" charset="0"/>
                <a:sym typeface="Symbol"/>
              </a:rPr>
              <a:t></a:t>
            </a:r>
            <a:r>
              <a:rPr lang="en-US" altLang="en-US" sz="2400" dirty="0">
                <a:latin typeface="Trebuchet MS" panose="020B0603020202020204" pitchFamily="34" charset="0"/>
              </a:rPr>
              <a:t>(</a:t>
            </a:r>
            <a:r>
              <a:rPr lang="en-US" altLang="en-US" sz="2400" i="1" dirty="0">
                <a:latin typeface="Trebuchet MS" panose="020B0603020202020204" pitchFamily="34" charset="0"/>
              </a:rPr>
              <a:t>k</a:t>
            </a:r>
            <a:r>
              <a:rPr lang="en-US" altLang="en-US" sz="2400" dirty="0">
                <a:latin typeface="Trebuchet MS" panose="020B0603020202020204" pitchFamily="34" charset="0"/>
              </a:rPr>
              <a:t>,</a:t>
            </a:r>
            <a:r>
              <a:rPr lang="en-US" altLang="en-US" sz="2400" dirty="0">
                <a:latin typeface="Trebuchet MS" panose="020B0603020202020204" pitchFamily="34" charset="0"/>
                <a:sym typeface="Symbol"/>
              </a:rPr>
              <a:t>)</a:t>
            </a:r>
            <a:r>
              <a:rPr lang="en-US" altLang="en-US" sz="2400" dirty="0">
                <a:latin typeface="Trebuchet MS" panose="020B0603020202020204" pitchFamily="34" charset="0"/>
              </a:rPr>
              <a:t> = Critical value of the </a:t>
            </a:r>
            <a:r>
              <a:rPr lang="en-US" altLang="en-US" sz="2400" dirty="0" err="1">
                <a:latin typeface="Trebuchet MS" panose="020B0603020202020204" pitchFamily="34" charset="0"/>
              </a:rPr>
              <a:t>Studentized</a:t>
            </a:r>
            <a:r>
              <a:rPr lang="en-US" altLang="en-US" sz="2400" dirty="0">
                <a:latin typeface="Trebuchet MS" panose="020B0603020202020204" pitchFamily="34" charset="0"/>
              </a:rPr>
              <a:t> range</a:t>
            </a:r>
          </a:p>
          <a:p>
            <a:pPr marL="0" indent="0" eaLnBrk="1" hangingPunct="1">
              <a:buFontTx/>
              <a:buNone/>
            </a:pPr>
            <a:endParaRPr lang="en-US" altLang="en-US" sz="2400" dirty="0">
              <a:latin typeface="Trebuchet MS" panose="020B0603020202020204" pitchFamily="34" charset="0"/>
            </a:endParaRP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67</a:t>
            </a:fld>
            <a:endParaRPr lang="en-AU" altLang="en-US" sz="1400" b="1" baseline="0" dirty="0">
              <a:latin typeface="Trebuchet MS" panose="020B0603020202020204" pitchFamily="34" charset="0"/>
            </a:endParaRPr>
          </a:p>
        </p:txBody>
      </p:sp>
      <p:sp>
        <p:nvSpPr>
          <p:cNvPr id="8" name="Rectangle 2"/>
          <p:cNvSpPr>
            <a:spLocks noGrp="1" noChangeArrowheads="1"/>
          </p:cNvSpPr>
          <p:nvPr>
            <p:ph type="title"/>
          </p:nvPr>
        </p:nvSpPr>
        <p:spPr>
          <a:xfrm>
            <a:off x="364331" y="476672"/>
            <a:ext cx="8229600" cy="884238"/>
          </a:xfrm>
        </p:spPr>
        <p:txBody>
          <a:bodyPr/>
          <a:lstStyle/>
          <a:p>
            <a:pPr algn="l"/>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a:t>
            </a:r>
            <a:r>
              <a:rPr lang="en-US" altLang="en-US" sz="2800" i="1" cap="none" dirty="0" err="1">
                <a:solidFill>
                  <a:srgbClr val="EA0088"/>
                </a:solidFill>
              </a:rPr>
              <a:t>Tukey’s</a:t>
            </a:r>
            <a:r>
              <a:rPr lang="en-US" altLang="en-US" sz="2800" i="1" cap="none" dirty="0">
                <a:solidFill>
                  <a:srgbClr val="EA0088"/>
                </a:solidFill>
              </a:rPr>
              <a:t> Multiple Comparison)             </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Grp="1" noChangeArrowheads="1"/>
          </p:cNvSpPr>
          <p:nvPr>
            <p:ph idx="1"/>
          </p:nvPr>
        </p:nvSpPr>
        <p:spPr>
          <a:xfrm>
            <a:off x="241300" y="1628800"/>
            <a:ext cx="8902700" cy="4848200"/>
          </a:xfrm>
        </p:spPr>
        <p:txBody>
          <a:bodyPr/>
          <a:lstStyle/>
          <a:p>
            <a:pPr marL="0" indent="0" eaLnBrk="1" hangingPunct="1">
              <a:buFontTx/>
              <a:buNone/>
            </a:pPr>
            <a:r>
              <a:rPr lang="en-US" altLang="en-US" sz="2400" dirty="0">
                <a:latin typeface="Trebuchet MS" panose="020B0603020202020204" pitchFamily="34" charset="0"/>
              </a:rPr>
              <a:t>	k = 4</a:t>
            </a:r>
          </a:p>
          <a:p>
            <a:pPr marL="0" indent="0" eaLnBrk="1" hangingPunct="1">
              <a:buFontTx/>
              <a:buNone/>
            </a:pPr>
            <a:r>
              <a:rPr lang="en-US" altLang="en-US" sz="2400" dirty="0">
                <a:latin typeface="Trebuchet MS" panose="020B0603020202020204" pitchFamily="34" charset="0"/>
              </a:rPr>
              <a:t>	n</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 n</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 = n</a:t>
            </a:r>
            <a:r>
              <a:rPr lang="en-US" altLang="en-US" sz="2400" baseline="-25000" dirty="0">
                <a:latin typeface="Trebuchet MS" panose="020B0603020202020204" pitchFamily="34" charset="0"/>
              </a:rPr>
              <a:t>3</a:t>
            </a:r>
            <a:r>
              <a:rPr lang="en-US" altLang="en-US" sz="2400" dirty="0">
                <a:latin typeface="Trebuchet MS" panose="020B0603020202020204" pitchFamily="34" charset="0"/>
              </a:rPr>
              <a:t> = n</a:t>
            </a:r>
            <a:r>
              <a:rPr lang="en-US" altLang="en-US" sz="2400" baseline="-25000" dirty="0">
                <a:latin typeface="Trebuchet MS" panose="020B0603020202020204" pitchFamily="34" charset="0"/>
              </a:rPr>
              <a:t>4</a:t>
            </a:r>
            <a:r>
              <a:rPr lang="en-US" altLang="en-US" sz="2400" dirty="0">
                <a:latin typeface="Trebuchet MS" panose="020B0603020202020204" pitchFamily="34" charset="0"/>
              </a:rPr>
              <a:t> = </a:t>
            </a:r>
            <a:r>
              <a:rPr lang="en-US" altLang="en-US" sz="2400" dirty="0" err="1">
                <a:latin typeface="Trebuchet MS" panose="020B0603020202020204" pitchFamily="34" charset="0"/>
              </a:rPr>
              <a:t>n</a:t>
            </a:r>
            <a:r>
              <a:rPr lang="en-US" altLang="en-US" sz="2400" baseline="-25000" dirty="0" err="1">
                <a:latin typeface="Trebuchet MS" panose="020B0603020202020204" pitchFamily="34" charset="0"/>
              </a:rPr>
              <a:t>g</a:t>
            </a:r>
            <a:r>
              <a:rPr lang="en-US" altLang="en-US" sz="2400" dirty="0">
                <a:latin typeface="Trebuchet MS" panose="020B0603020202020204" pitchFamily="34" charset="0"/>
              </a:rPr>
              <a:t> = 10</a:t>
            </a:r>
            <a:r>
              <a:rPr lang="en-US" altLang="en-US" sz="2400" baseline="-25000" dirty="0">
                <a:latin typeface="Trebuchet MS" panose="020B0603020202020204" pitchFamily="34" charset="0"/>
              </a:rPr>
              <a:t>  </a:t>
            </a:r>
            <a:r>
              <a:rPr lang="en-US" altLang="en-US" sz="2400" dirty="0">
                <a:latin typeface="Trebuchet MS" panose="020B0603020202020204" pitchFamily="34" charset="0"/>
              </a:rPr>
              <a:t>	 </a:t>
            </a:r>
          </a:p>
          <a:p>
            <a:pPr marL="0" indent="0" eaLnBrk="1" hangingPunct="1">
              <a:buFontTx/>
              <a:buNone/>
            </a:pPr>
            <a:r>
              <a:rPr lang="en-AU" altLang="en-US" sz="2400" dirty="0">
                <a:latin typeface="Trebuchet MS" panose="020B0603020202020204" pitchFamily="34" charset="0"/>
              </a:rPr>
              <a:t>	</a:t>
            </a:r>
            <a:r>
              <a:rPr lang="el-GR" altLang="en-US" sz="2400" dirty="0">
                <a:latin typeface="Trebuchet MS" panose="020B0603020202020204" pitchFamily="34" charset="0"/>
              </a:rPr>
              <a:t>Ν</a:t>
            </a:r>
            <a:r>
              <a:rPr lang="en-US" altLang="en-US" sz="2400" dirty="0">
                <a:latin typeface="Trebuchet MS" panose="020B0603020202020204" pitchFamily="34" charset="0"/>
              </a:rPr>
              <a:t> = 40 – 4 = 36</a:t>
            </a:r>
          </a:p>
          <a:p>
            <a:pPr marL="0" indent="0" eaLnBrk="1" hangingPunct="1">
              <a:buFontTx/>
              <a:buNone/>
            </a:pPr>
            <a:r>
              <a:rPr lang="en-US" altLang="en-US" sz="2400" dirty="0">
                <a:latin typeface="Trebuchet MS" panose="020B0603020202020204" pitchFamily="34" charset="0"/>
              </a:rPr>
              <a:t>	MSE = 12,399</a:t>
            </a:r>
          </a:p>
          <a:p>
            <a:pPr marL="0" indent="0">
              <a:buNone/>
            </a:pPr>
            <a:r>
              <a:rPr lang="en-US" altLang="en-US" sz="2400" i="1" dirty="0">
                <a:latin typeface="Trebuchet MS" panose="020B0603020202020204" pitchFamily="34" charset="0"/>
              </a:rPr>
              <a:t>	q</a:t>
            </a:r>
            <a:r>
              <a:rPr lang="en-US" altLang="en-US" sz="2400" baseline="-25000" dirty="0">
                <a:latin typeface="Trebuchet MS" panose="020B0603020202020204" pitchFamily="34" charset="0"/>
                <a:sym typeface="Symbol"/>
              </a:rPr>
              <a:t>0.05</a:t>
            </a:r>
            <a:r>
              <a:rPr lang="en-US" altLang="en-US" sz="2400" dirty="0">
                <a:latin typeface="Trebuchet MS" panose="020B0603020202020204" pitchFamily="34" charset="0"/>
              </a:rPr>
              <a:t>(4,37</a:t>
            </a:r>
            <a:r>
              <a:rPr lang="en-US" altLang="en-US" sz="2400" dirty="0">
                <a:latin typeface="Trebuchet MS" panose="020B0603020202020204" pitchFamily="34" charset="0"/>
                <a:sym typeface="Symbol"/>
              </a:rPr>
              <a:t>)  </a:t>
            </a:r>
            <a:r>
              <a:rPr lang="en-US" altLang="en-US" sz="2400" i="1" dirty="0">
                <a:latin typeface="Trebuchet MS" panose="020B0603020202020204" pitchFamily="34" charset="0"/>
              </a:rPr>
              <a:t>q</a:t>
            </a:r>
            <a:r>
              <a:rPr lang="en-US" altLang="en-US" sz="2400" baseline="-25000" dirty="0">
                <a:latin typeface="Trebuchet MS" panose="020B0603020202020204" pitchFamily="34" charset="0"/>
                <a:sym typeface="Symbol"/>
              </a:rPr>
              <a:t>0.05</a:t>
            </a:r>
            <a:r>
              <a:rPr lang="en-US" altLang="en-US" sz="2400" dirty="0">
                <a:latin typeface="Trebuchet MS" panose="020B0603020202020204" pitchFamily="34" charset="0"/>
              </a:rPr>
              <a:t>(4,40</a:t>
            </a:r>
            <a:r>
              <a:rPr lang="en-US" altLang="en-US" sz="2400" dirty="0">
                <a:latin typeface="Trebuchet MS" panose="020B0603020202020204" pitchFamily="34" charset="0"/>
                <a:sym typeface="Symbol"/>
              </a:rPr>
              <a:t>) = 3.79</a:t>
            </a:r>
            <a:endParaRPr lang="en-US" altLang="en-US" sz="2400" dirty="0">
              <a:latin typeface="Trebuchet MS" panose="020B0603020202020204" pitchFamily="34" charset="0"/>
            </a:endParaRPr>
          </a:p>
          <a:p>
            <a:pPr marL="0" indent="0" eaLnBrk="1" hangingPunct="1">
              <a:buFontTx/>
              <a:buNone/>
            </a:pPr>
            <a:endParaRPr lang="en-US" altLang="en-US" sz="2400" dirty="0">
              <a:latin typeface="Trebuchet MS" panose="020B0603020202020204" pitchFamily="34" charset="0"/>
            </a:endParaRPr>
          </a:p>
          <a:p>
            <a:pPr marL="0" indent="0" eaLnBrk="1" hangingPunct="1">
              <a:buFontTx/>
              <a:buNone/>
            </a:pPr>
            <a:r>
              <a:rPr lang="en-US" altLang="en-US" sz="2400" dirty="0">
                <a:latin typeface="Trebuchet MS" panose="020B0603020202020204" pitchFamily="34" charset="0"/>
              </a:rPr>
              <a:t>Thus,</a:t>
            </a:r>
          </a:p>
          <a:p>
            <a:pPr marL="0" indent="0" eaLnBrk="1" hangingPunct="1">
              <a:buFontTx/>
              <a:buNone/>
            </a:pPr>
            <a:r>
              <a:rPr lang="en-US" altLang="en-US" sz="2400" dirty="0">
                <a:latin typeface="Trebuchet MS" panose="020B0603020202020204" pitchFamily="34" charset="0"/>
              </a:rPr>
              <a:t>	</a:t>
            </a:r>
          </a:p>
          <a:p>
            <a:pPr marL="0" indent="0" eaLnBrk="1" hangingPunct="1">
              <a:buFontTx/>
              <a:buNone/>
            </a:pPr>
            <a:endParaRPr lang="en-US" altLang="en-US" sz="2400" dirty="0">
              <a:latin typeface="Trebuchet MS" panose="020B0603020202020204" pitchFamily="34" charset="0"/>
            </a:endParaRPr>
          </a:p>
        </p:txBody>
      </p:sp>
      <p:graphicFrame>
        <p:nvGraphicFramePr>
          <p:cNvPr id="13315" name="Object 4"/>
          <p:cNvGraphicFramePr>
            <a:graphicFrameLocks noChangeAspect="1"/>
          </p:cNvGraphicFramePr>
          <p:nvPr>
            <p:extLst>
              <p:ext uri="{D42A27DB-BD31-4B8C-83A1-F6EECF244321}">
                <p14:modId xmlns:p14="http://schemas.microsoft.com/office/powerpoint/2010/main" val="3416474030"/>
              </p:ext>
            </p:extLst>
          </p:nvPr>
        </p:nvGraphicFramePr>
        <p:xfrm>
          <a:off x="804887" y="4602163"/>
          <a:ext cx="6575425" cy="1169987"/>
        </p:xfrm>
        <a:graphic>
          <a:graphicData uri="http://schemas.openxmlformats.org/presentationml/2006/ole">
            <mc:AlternateContent xmlns:mc="http://schemas.openxmlformats.org/markup-compatibility/2006">
              <mc:Choice xmlns:v="urn:schemas-microsoft-com:vml" Requires="v">
                <p:oleObj spid="_x0000_s31824" name="Equation" r:id="rId4" imgW="2641320" imgH="469800" progId="">
                  <p:embed/>
                </p:oleObj>
              </mc:Choice>
              <mc:Fallback>
                <p:oleObj name="Equation" r:id="rId4" imgW="2641320" imgH="469800" progId="">
                  <p:embed/>
                  <p:pic>
                    <p:nvPicPr>
                      <p:cNvPr id="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87" y="4602163"/>
                        <a:ext cx="6575425" cy="11699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68</a:t>
            </a:fld>
            <a:endParaRPr lang="en-AU" altLang="en-US" sz="1400" b="1" baseline="0" dirty="0">
              <a:latin typeface="Trebuchet MS" panose="020B0603020202020204" pitchFamily="34" charset="0"/>
            </a:endParaRPr>
          </a:p>
        </p:txBody>
      </p:sp>
      <p:sp>
        <p:nvSpPr>
          <p:cNvPr id="11" name="Rectangle 2"/>
          <p:cNvSpPr>
            <a:spLocks noGrp="1" noChangeArrowheads="1"/>
          </p:cNvSpPr>
          <p:nvPr>
            <p:ph type="title"/>
          </p:nvPr>
        </p:nvSpPr>
        <p:spPr>
          <a:xfrm>
            <a:off x="364331" y="476672"/>
            <a:ext cx="8229600" cy="884238"/>
          </a:xfrm>
        </p:spPr>
        <p:txBody>
          <a:bodyPr/>
          <a:lstStyle/>
          <a:p>
            <a:pPr algn="l"/>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a:t>
            </a:r>
            <a:r>
              <a:rPr lang="en-US" altLang="en-US" sz="2800" i="1" cap="none" dirty="0" err="1">
                <a:solidFill>
                  <a:srgbClr val="EA0088"/>
                </a:solidFill>
              </a:rPr>
              <a:t>Tukey’s</a:t>
            </a:r>
            <a:r>
              <a:rPr lang="en-US" altLang="en-US" sz="2800" i="1" cap="none" dirty="0">
                <a:solidFill>
                  <a:srgbClr val="EA0088"/>
                </a:solidFill>
              </a:rPr>
              <a:t> Multiple Comparison)             </a:t>
            </a:r>
          </a:p>
        </p:txBody>
      </p:sp>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a:xfrm>
            <a:off x="732351" y="5157192"/>
            <a:ext cx="8101913" cy="709228"/>
          </a:xfrm>
        </p:spPr>
        <p:txBody>
          <a:bodyPr/>
          <a:lstStyle/>
          <a:p>
            <a:pPr marL="0" indent="0" eaLnBrk="1" hangingPunct="1">
              <a:buFontTx/>
              <a:buNone/>
            </a:pPr>
            <a:r>
              <a:rPr lang="en-US" altLang="en-US" sz="2400" dirty="0">
                <a:latin typeface="Trebuchet MS" panose="020B0603020202020204" pitchFamily="34" charset="0"/>
              </a:rPr>
              <a:t>Using </a:t>
            </a:r>
            <a:r>
              <a:rPr lang="en-US" altLang="en-US" sz="2400" dirty="0" err="1">
                <a:latin typeface="Trebuchet MS" panose="020B0603020202020204" pitchFamily="34" charset="0"/>
              </a:rPr>
              <a:t>Tukey’s</a:t>
            </a:r>
            <a:r>
              <a:rPr lang="en-US" altLang="en-US" sz="2400" dirty="0">
                <a:latin typeface="Trebuchet MS" panose="020B0603020202020204" pitchFamily="34" charset="0"/>
              </a:rPr>
              <a:t> method µ</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 and µ</a:t>
            </a:r>
            <a:r>
              <a:rPr lang="en-US" altLang="en-US" sz="2400" baseline="-25000" dirty="0">
                <a:latin typeface="Trebuchet MS" panose="020B0603020202020204" pitchFamily="34" charset="0"/>
              </a:rPr>
              <a:t>4</a:t>
            </a:r>
            <a:r>
              <a:rPr lang="en-US" altLang="en-US" sz="2400" dirty="0">
                <a:latin typeface="Trebuchet MS" panose="020B0603020202020204" pitchFamily="34" charset="0"/>
              </a:rPr>
              <a:t>, and µ</a:t>
            </a:r>
            <a:r>
              <a:rPr lang="en-US" altLang="en-US" sz="2400" baseline="-25000" dirty="0">
                <a:latin typeface="Trebuchet MS" panose="020B0603020202020204" pitchFamily="34" charset="0"/>
              </a:rPr>
              <a:t>3</a:t>
            </a:r>
            <a:r>
              <a:rPr lang="en-US" altLang="en-US" sz="2400" dirty="0">
                <a:latin typeface="Trebuchet MS" panose="020B0603020202020204" pitchFamily="34" charset="0"/>
              </a:rPr>
              <a:t> and µ</a:t>
            </a:r>
            <a:r>
              <a:rPr lang="en-US" altLang="en-US" sz="2400" baseline="-25000" dirty="0">
                <a:latin typeface="Trebuchet MS" panose="020B0603020202020204" pitchFamily="34" charset="0"/>
              </a:rPr>
              <a:t>4</a:t>
            </a:r>
            <a:r>
              <a:rPr lang="en-US" altLang="en-US" sz="2400" dirty="0">
                <a:latin typeface="Trebuchet MS" panose="020B0603020202020204" pitchFamily="34" charset="0"/>
              </a:rPr>
              <a:t> differ. </a:t>
            </a:r>
          </a:p>
          <a:p>
            <a:pPr marL="0" indent="0" eaLnBrk="1" hangingPunct="1">
              <a:buFontTx/>
              <a:buNone/>
            </a:pPr>
            <a:r>
              <a:rPr lang="en-US" altLang="en-US" sz="2400" dirty="0">
                <a:latin typeface="Trebuchet MS" panose="020B0603020202020204" pitchFamily="34" charset="0"/>
              </a:rPr>
              <a:t> </a:t>
            </a:r>
          </a:p>
        </p:txBody>
      </p:sp>
      <p:pic>
        <p:nvPicPr>
          <p:cNvPr id="5120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872556"/>
            <a:ext cx="6839609" cy="311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69</a:t>
            </a:fld>
            <a:endParaRPr lang="en-AU" altLang="en-US" sz="1400" b="1" baseline="0" dirty="0">
              <a:latin typeface="Trebuchet MS" panose="020B0603020202020204" pitchFamily="34" charset="0"/>
            </a:endParaRPr>
          </a:p>
        </p:txBody>
      </p:sp>
      <p:sp>
        <p:nvSpPr>
          <p:cNvPr id="8" name="Rectangle 2"/>
          <p:cNvSpPr>
            <a:spLocks noGrp="1" noChangeArrowheads="1"/>
          </p:cNvSpPr>
          <p:nvPr>
            <p:ph type="title"/>
          </p:nvPr>
        </p:nvSpPr>
        <p:spPr>
          <a:xfrm>
            <a:off x="364331" y="476672"/>
            <a:ext cx="8229600" cy="884238"/>
          </a:xfrm>
        </p:spPr>
        <p:txBody>
          <a:bodyPr/>
          <a:lstStyle/>
          <a:p>
            <a:pPr algn="l"/>
            <a:r>
              <a:rPr lang="en-US" altLang="en-US" sz="3200" cap="none" dirty="0">
                <a:solidFill>
                  <a:srgbClr val="EA0088"/>
                </a:solidFill>
                <a:latin typeface="Trebuchet MS" panose="020B0603020202020204" pitchFamily="34" charset="0"/>
              </a:rPr>
              <a:t>Example 2 – Solution…</a:t>
            </a:r>
            <a:br>
              <a:rPr lang="en-US" altLang="en-US" cap="none" dirty="0">
                <a:solidFill>
                  <a:srgbClr val="EA0088"/>
                </a:solidFill>
              </a:rPr>
            </a:br>
            <a:r>
              <a:rPr lang="en-US" altLang="en-US" sz="2800" i="1" cap="none" dirty="0">
                <a:solidFill>
                  <a:srgbClr val="EA0088"/>
                </a:solidFill>
              </a:rPr>
              <a:t>(</a:t>
            </a:r>
            <a:r>
              <a:rPr lang="en-US" altLang="en-US" sz="2800" i="1" cap="none" dirty="0" err="1">
                <a:solidFill>
                  <a:srgbClr val="EA0088"/>
                </a:solidFill>
              </a:rPr>
              <a:t>Tukey’s</a:t>
            </a:r>
            <a:r>
              <a:rPr lang="en-US" altLang="en-US" sz="2800" i="1" cap="none" dirty="0">
                <a:solidFill>
                  <a:srgbClr val="EA0088"/>
                </a:solidFill>
              </a:rPr>
              <a:t> Multiple Comparison)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18" name="Text Box 2"/>
          <p:cNvSpPr txBox="1">
            <a:spLocks noChangeArrowheads="1"/>
          </p:cNvSpPr>
          <p:nvPr/>
        </p:nvSpPr>
        <p:spPr bwMode="auto">
          <a:xfrm>
            <a:off x="467544" y="1488700"/>
            <a:ext cx="8280920" cy="481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61950" indent="-361950">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marL="538163" indent="-538163" algn="just" eaLnBrk="1" hangingPunct="1">
              <a:spcBef>
                <a:spcPts val="0"/>
              </a:spcBef>
              <a:spcAft>
                <a:spcPts val="1800"/>
              </a:spcAft>
            </a:pPr>
            <a:r>
              <a:rPr lang="en-US" altLang="en-US" baseline="0" dirty="0">
                <a:solidFill>
                  <a:schemeClr val="accent1"/>
                </a:solidFill>
                <a:latin typeface="Trebuchet MS" charset="0"/>
                <a:ea typeface="ＭＳ Ｐゴシック" charset="0"/>
                <a:cs typeface="ＭＳ Ｐゴシック" charset="0"/>
              </a:rPr>
              <a:t>Terminology</a:t>
            </a:r>
          </a:p>
          <a:p>
            <a:pPr marL="538163" indent="-538163" algn="just" eaLnBrk="1" hangingPunct="1">
              <a:spcBef>
                <a:spcPts val="0"/>
              </a:spcBef>
              <a:spcAft>
                <a:spcPts val="1800"/>
              </a:spcAft>
            </a:pPr>
            <a:r>
              <a:rPr lang="en-US" altLang="en-US" b="1" baseline="0" dirty="0">
                <a:latin typeface="Trebuchet MS" panose="020B0603020202020204" pitchFamily="34" charset="0"/>
              </a:rPr>
              <a:t>x</a:t>
            </a:r>
            <a:r>
              <a:rPr lang="en-US" altLang="en-US" baseline="0" dirty="0">
                <a:latin typeface="Trebuchet MS" panose="020B0603020202020204" pitchFamily="34" charset="0"/>
              </a:rPr>
              <a:t> is the </a:t>
            </a:r>
            <a:r>
              <a:rPr lang="en-US" altLang="en-US" b="1" i="1" baseline="0" dirty="0">
                <a:solidFill>
                  <a:schemeClr val="tx1">
                    <a:lumMod val="75000"/>
                    <a:lumOff val="25000"/>
                  </a:schemeClr>
                </a:solidFill>
                <a:latin typeface="Trebuchet MS" panose="020B0603020202020204" pitchFamily="34" charset="0"/>
              </a:rPr>
              <a:t>response variable</a:t>
            </a:r>
            <a:r>
              <a:rPr lang="en-US" altLang="en-US" baseline="0" dirty="0">
                <a:latin typeface="Trebuchet MS" panose="020B0603020202020204" pitchFamily="34" charset="0"/>
              </a:rPr>
              <a:t>, and its values are </a:t>
            </a:r>
            <a:r>
              <a:rPr lang="en-US" altLang="en-US" b="1" i="1" baseline="0" dirty="0">
                <a:latin typeface="Trebuchet MS" panose="020B0603020202020204" pitchFamily="34" charset="0"/>
              </a:rPr>
              <a:t>responses</a:t>
            </a:r>
            <a:r>
              <a:rPr lang="en-US" altLang="en-US" baseline="0" dirty="0">
                <a:latin typeface="Trebuchet MS" panose="020B0603020202020204" pitchFamily="34" charset="0"/>
              </a:rPr>
              <a:t>.</a:t>
            </a:r>
          </a:p>
          <a:p>
            <a:pPr marL="538163" indent="-538163" algn="just" eaLnBrk="1" hangingPunct="1">
              <a:spcBef>
                <a:spcPts val="0"/>
              </a:spcBef>
              <a:spcAft>
                <a:spcPts val="1800"/>
              </a:spcAft>
            </a:pPr>
            <a:r>
              <a:rPr lang="en-US" altLang="en-US" b="1" baseline="0" dirty="0" err="1">
                <a:latin typeface="Trebuchet MS" panose="020B0603020202020204" pitchFamily="34" charset="0"/>
              </a:rPr>
              <a:t>x</a:t>
            </a:r>
            <a:r>
              <a:rPr lang="en-US" altLang="en-US" b="1" dirty="0" err="1">
                <a:latin typeface="Trebuchet MS" panose="020B0603020202020204" pitchFamily="34" charset="0"/>
              </a:rPr>
              <a:t>ij</a:t>
            </a:r>
            <a:r>
              <a:rPr lang="en-US" altLang="en-US" baseline="0" dirty="0">
                <a:latin typeface="Trebuchet MS" panose="020B0603020202020204" pitchFamily="34" charset="0"/>
              </a:rPr>
              <a:t> refers to the </a:t>
            </a:r>
            <a:r>
              <a:rPr lang="en-US" altLang="en-US" baseline="0" dirty="0" err="1">
                <a:solidFill>
                  <a:schemeClr val="tx1">
                    <a:lumMod val="75000"/>
                    <a:lumOff val="25000"/>
                  </a:schemeClr>
                </a:solidFill>
                <a:latin typeface="Trebuchet MS" panose="020B0603020202020204" pitchFamily="34" charset="0"/>
              </a:rPr>
              <a:t>i</a:t>
            </a:r>
            <a:r>
              <a:rPr lang="en-US" altLang="en-US" baseline="30000" dirty="0" err="1">
                <a:solidFill>
                  <a:schemeClr val="tx1">
                    <a:lumMod val="75000"/>
                    <a:lumOff val="25000"/>
                  </a:schemeClr>
                </a:solidFill>
                <a:latin typeface="Trebuchet MS" panose="020B0603020202020204" pitchFamily="34" charset="0"/>
              </a:rPr>
              <a:t>th</a:t>
            </a:r>
            <a:r>
              <a:rPr lang="en-US" altLang="en-US" baseline="0" dirty="0">
                <a:solidFill>
                  <a:schemeClr val="tx1">
                    <a:lumMod val="75000"/>
                    <a:lumOff val="25000"/>
                  </a:schemeClr>
                </a:solidFill>
                <a:latin typeface="Trebuchet MS" panose="020B0603020202020204" pitchFamily="34" charset="0"/>
              </a:rPr>
              <a:t> observation in the </a:t>
            </a:r>
            <a:r>
              <a:rPr lang="en-US" altLang="en-US" baseline="0" dirty="0" err="1">
                <a:solidFill>
                  <a:schemeClr val="tx1">
                    <a:lumMod val="75000"/>
                    <a:lumOff val="25000"/>
                  </a:schemeClr>
                </a:solidFill>
                <a:latin typeface="Trebuchet MS" panose="020B0603020202020204" pitchFamily="34" charset="0"/>
              </a:rPr>
              <a:t>j</a:t>
            </a:r>
            <a:r>
              <a:rPr lang="en-US" altLang="en-US" baseline="30000" dirty="0" err="1">
                <a:solidFill>
                  <a:schemeClr val="tx1">
                    <a:lumMod val="75000"/>
                    <a:lumOff val="25000"/>
                  </a:schemeClr>
                </a:solidFill>
                <a:latin typeface="Trebuchet MS" panose="020B0603020202020204" pitchFamily="34" charset="0"/>
              </a:rPr>
              <a:t>th</a:t>
            </a:r>
            <a:r>
              <a:rPr lang="en-US" altLang="en-US" baseline="0" dirty="0">
                <a:solidFill>
                  <a:schemeClr val="tx1">
                    <a:lumMod val="75000"/>
                    <a:lumOff val="25000"/>
                  </a:schemeClr>
                </a:solidFill>
                <a:latin typeface="Trebuchet MS" panose="020B0603020202020204" pitchFamily="34" charset="0"/>
              </a:rPr>
              <a:t> sample</a:t>
            </a:r>
            <a:r>
              <a:rPr lang="en-US" altLang="en-US" baseline="0" dirty="0">
                <a:latin typeface="Trebuchet MS" panose="020B0603020202020204" pitchFamily="34" charset="0"/>
              </a:rPr>
              <a:t>.</a:t>
            </a:r>
          </a:p>
          <a:p>
            <a:pPr marL="538163" indent="-538163" algn="just" eaLnBrk="1" hangingPunct="1">
              <a:spcBef>
                <a:spcPts val="0"/>
              </a:spcBef>
              <a:spcAft>
                <a:spcPts val="1800"/>
              </a:spcAft>
            </a:pPr>
            <a:r>
              <a:rPr lang="en-US" altLang="en-US" baseline="0" dirty="0">
                <a:latin typeface="Trebuchet MS" panose="020B0603020202020204" pitchFamily="34" charset="0"/>
              </a:rPr>
              <a:t>		e.g. x</a:t>
            </a:r>
            <a:r>
              <a:rPr lang="en-US" altLang="en-US" dirty="0">
                <a:latin typeface="Trebuchet MS" panose="020B0603020202020204" pitchFamily="34" charset="0"/>
              </a:rPr>
              <a:t>35</a:t>
            </a:r>
            <a:r>
              <a:rPr lang="en-US" altLang="en-US" baseline="0" dirty="0">
                <a:latin typeface="Trebuchet MS" panose="020B0603020202020204" pitchFamily="34" charset="0"/>
              </a:rPr>
              <a:t> is the 3</a:t>
            </a:r>
            <a:r>
              <a:rPr lang="en-US" altLang="en-US" baseline="30000" dirty="0">
                <a:latin typeface="Trebuchet MS" panose="020B0603020202020204" pitchFamily="34" charset="0"/>
              </a:rPr>
              <a:t>rd</a:t>
            </a:r>
            <a:r>
              <a:rPr lang="en-US" altLang="en-US" baseline="0" dirty="0">
                <a:latin typeface="Trebuchet MS" panose="020B0603020202020204" pitchFamily="34" charset="0"/>
              </a:rPr>
              <a:t> observation of the 5</a:t>
            </a:r>
            <a:r>
              <a:rPr lang="en-US" altLang="en-US" baseline="30000" dirty="0">
                <a:latin typeface="Trebuchet MS" panose="020B0603020202020204" pitchFamily="34" charset="0"/>
              </a:rPr>
              <a:t>th</a:t>
            </a:r>
            <a:r>
              <a:rPr lang="en-US" altLang="en-US" baseline="0" dirty="0">
                <a:latin typeface="Trebuchet MS" panose="020B0603020202020204" pitchFamily="34" charset="0"/>
              </a:rPr>
              <a:t> sample.</a:t>
            </a:r>
          </a:p>
          <a:p>
            <a:pPr marL="538163" indent="-538163" algn="just" eaLnBrk="1" hangingPunct="1">
              <a:spcBef>
                <a:spcPts val="0"/>
              </a:spcBef>
              <a:spcAft>
                <a:spcPts val="1800"/>
              </a:spcAft>
            </a:pPr>
            <a:r>
              <a:rPr lang="en-US" altLang="en-US" baseline="0" dirty="0">
                <a:latin typeface="Trebuchet MS" panose="020B0603020202020204" pitchFamily="34" charset="0"/>
              </a:rPr>
              <a:t>The populations are referred to as </a:t>
            </a:r>
            <a:r>
              <a:rPr lang="en-US" altLang="en-US" b="1" i="1" baseline="0" dirty="0">
                <a:solidFill>
                  <a:schemeClr val="tx1">
                    <a:lumMod val="75000"/>
                    <a:lumOff val="25000"/>
                  </a:schemeClr>
                </a:solidFill>
                <a:latin typeface="Trebuchet MS" panose="020B0603020202020204" pitchFamily="34" charset="0"/>
              </a:rPr>
              <a:t>treatments</a:t>
            </a:r>
            <a:r>
              <a:rPr lang="en-US" altLang="en-US" baseline="0" dirty="0">
                <a:latin typeface="Trebuchet MS" panose="020B0603020202020204" pitchFamily="34" charset="0"/>
              </a:rPr>
              <a:t>.</a:t>
            </a:r>
          </a:p>
          <a:p>
            <a:pPr marL="538163" indent="-538163" eaLnBrk="1" hangingPunct="1">
              <a:spcBef>
                <a:spcPts val="0"/>
              </a:spcBef>
              <a:spcAft>
                <a:spcPts val="1800"/>
              </a:spcAft>
            </a:pPr>
            <a:r>
              <a:rPr lang="en-US" altLang="en-US" baseline="0" dirty="0">
                <a:latin typeface="Trebuchet MS" panose="020B0603020202020204" pitchFamily="34" charset="0"/>
              </a:rPr>
              <a:t>Population classification criterion is called a </a:t>
            </a:r>
            <a:r>
              <a:rPr lang="en-US" altLang="en-US" b="1" i="1" baseline="0" dirty="0">
                <a:solidFill>
                  <a:schemeClr val="tx1">
                    <a:lumMod val="75000"/>
                    <a:lumOff val="25000"/>
                  </a:schemeClr>
                </a:solidFill>
                <a:latin typeface="Trebuchet MS" panose="020B0603020202020204" pitchFamily="34" charset="0"/>
              </a:rPr>
              <a:t>factor</a:t>
            </a:r>
            <a:r>
              <a:rPr lang="en-US" altLang="en-US" baseline="0" dirty="0">
                <a:latin typeface="Trebuchet MS" panose="020B0603020202020204" pitchFamily="34" charset="0"/>
              </a:rPr>
              <a:t>.</a:t>
            </a:r>
          </a:p>
          <a:p>
            <a:pPr marL="538163" indent="-538163" eaLnBrk="1" hangingPunct="1">
              <a:spcBef>
                <a:spcPts val="0"/>
              </a:spcBef>
              <a:spcAft>
                <a:spcPts val="1800"/>
              </a:spcAft>
            </a:pPr>
            <a:r>
              <a:rPr lang="en-US" altLang="en-US" baseline="0" dirty="0">
                <a:latin typeface="Trebuchet MS" panose="020B0603020202020204" pitchFamily="34" charset="0"/>
              </a:rPr>
              <a:t>Each population is a </a:t>
            </a:r>
            <a:r>
              <a:rPr lang="en-US" altLang="en-US" b="1" i="1" baseline="0" dirty="0">
                <a:solidFill>
                  <a:schemeClr val="tx1">
                    <a:lumMod val="75000"/>
                    <a:lumOff val="25000"/>
                  </a:schemeClr>
                </a:solidFill>
                <a:latin typeface="Trebuchet MS" panose="020B0603020202020204" pitchFamily="34" charset="0"/>
              </a:rPr>
              <a:t>factor level</a:t>
            </a:r>
            <a:r>
              <a:rPr lang="en-US" altLang="en-US" baseline="0" dirty="0">
                <a:latin typeface="Trebuchet MS" panose="020B0603020202020204" pitchFamily="34" charset="0"/>
              </a:rPr>
              <a:t>.</a:t>
            </a:r>
          </a:p>
          <a:p>
            <a:pPr eaLnBrk="1" hangingPunct="1">
              <a:spcBef>
                <a:spcPts val="1200"/>
              </a:spcBef>
              <a:buFont typeface="Arial" charset="0"/>
              <a:buChar char="•"/>
            </a:pPr>
            <a:endParaRPr lang="en-US" altLang="en-US" baseline="0" dirty="0">
              <a:latin typeface="Trebuchet MS" panose="020B0603020202020204" pitchFamily="34" charset="0"/>
            </a:endParaRPr>
          </a:p>
        </p:txBody>
      </p:sp>
      <p:sp>
        <p:nvSpPr>
          <p:cNvPr id="43012" name="Text Box 18"/>
          <p:cNvSpPr txBox="1">
            <a:spLocks noChangeArrowheads="1"/>
          </p:cNvSpPr>
          <p:nvPr/>
        </p:nvSpPr>
        <p:spPr bwMode="auto">
          <a:xfrm>
            <a:off x="898525" y="3962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endParaRPr lang="en-US" altLang="en-US" baseline="0"/>
          </a:p>
        </p:txBody>
      </p:sp>
      <p:sp>
        <p:nvSpPr>
          <p:cNvPr id="6" name="Rectangle 3"/>
          <p:cNvSpPr txBox="1">
            <a:spLocks noChangeArrowheads="1"/>
          </p:cNvSpPr>
          <p:nvPr/>
        </p:nvSpPr>
        <p:spPr>
          <a:xfrm>
            <a:off x="323528" y="116632"/>
            <a:ext cx="8512175" cy="960437"/>
          </a:xfrm>
          <a:prstGeom prst="rect">
            <a:avLst/>
          </a:prstGeom>
        </p:spPr>
        <p:txBody>
          <a:bodyPr vert="horz" wrap="square" lIns="91440" tIns="45720" rIns="91440" bIns="45720" numCol="1" rtlCol="0" anchor="ctr" anchorCtr="0" compatLnSpc="1">
            <a:prstTxWarp prst="textNoShape">
              <a:avLst/>
            </a:prstTxWarp>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fontAlgn="base">
              <a:spcAft>
                <a:spcPct val="0"/>
              </a:spcAft>
            </a:pPr>
            <a:r>
              <a:rPr lang="en-US" altLang="en-US" sz="3200" cap="none" baseline="0" dirty="0">
                <a:solidFill>
                  <a:srgbClr val="EA0088"/>
                </a:solidFill>
                <a:latin typeface="Trebuchet MS" charset="0"/>
                <a:ea typeface="ＭＳ Ｐゴシック" charset="0"/>
                <a:cs typeface="ＭＳ Ｐゴシック" charset="0"/>
              </a:rPr>
              <a:t>Single-factor analysis of variance: Independent samples (one-way ANOVA) </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21945315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1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395536" y="332656"/>
            <a:ext cx="8229600" cy="720080"/>
          </a:xfrm>
        </p:spPr>
        <p:txBody>
          <a:bodyPr/>
          <a:lstStyle/>
          <a:p>
            <a:pPr algn="l" eaLnBrk="1" hangingPunct="1"/>
            <a:r>
              <a:rPr lang="en-US" altLang="en-US" sz="3200" cap="none" dirty="0">
                <a:solidFill>
                  <a:srgbClr val="EA0088"/>
                </a:solidFill>
                <a:latin typeface="Trebuchet MS" panose="020B0603020202020204" pitchFamily="34" charset="0"/>
              </a:rPr>
              <a:t>Which method to use?</a:t>
            </a:r>
          </a:p>
        </p:txBody>
      </p:sp>
      <p:sp>
        <p:nvSpPr>
          <p:cNvPr id="52228" name="Rectangle 3"/>
          <p:cNvSpPr>
            <a:spLocks noGrp="1" noChangeArrowheads="1"/>
          </p:cNvSpPr>
          <p:nvPr>
            <p:ph idx="1"/>
          </p:nvPr>
        </p:nvSpPr>
        <p:spPr>
          <a:xfrm>
            <a:off x="467544" y="1340768"/>
            <a:ext cx="8001000" cy="2736304"/>
          </a:xfrm>
        </p:spPr>
        <p:txBody>
          <a:bodyPr/>
          <a:lstStyle/>
          <a:p>
            <a:pPr marL="0" indent="0" algn="just" eaLnBrk="1" hangingPunct="1">
              <a:buFontTx/>
              <a:buNone/>
            </a:pPr>
            <a:r>
              <a:rPr lang="en-US" altLang="en-US" sz="2400" dirty="0">
                <a:latin typeface="Trebuchet MS" panose="020B0603020202020204" pitchFamily="34" charset="0"/>
              </a:rPr>
              <a:t>If you have identified </a:t>
            </a:r>
            <a:r>
              <a:rPr lang="en-US" altLang="en-US" sz="2400" b="1" i="1" dirty="0">
                <a:solidFill>
                  <a:schemeClr val="accent1"/>
                </a:solidFill>
                <a:latin typeface="Trebuchet MS" panose="020B0603020202020204" pitchFamily="34" charset="0"/>
              </a:rPr>
              <a:t>two or three pairwise comparisons</a:t>
            </a:r>
            <a:r>
              <a:rPr lang="en-US" altLang="en-US" sz="2400" dirty="0">
                <a:latin typeface="Trebuchet MS" panose="020B0603020202020204" pitchFamily="34" charset="0"/>
              </a:rPr>
              <a:t> that you wish to make before conducting the analysis of variance, use the </a:t>
            </a:r>
            <a:r>
              <a:rPr lang="en-US" altLang="en-US" sz="2400" b="1" i="1" dirty="0" err="1">
                <a:solidFill>
                  <a:schemeClr val="accent1"/>
                </a:solidFill>
                <a:latin typeface="Trebuchet MS" panose="020B0603020202020204" pitchFamily="34" charset="0"/>
              </a:rPr>
              <a:t>Bonferroni</a:t>
            </a:r>
            <a:r>
              <a:rPr lang="en-US" altLang="en-US" sz="2400" b="1" i="1" dirty="0">
                <a:solidFill>
                  <a:schemeClr val="accent1"/>
                </a:solidFill>
                <a:latin typeface="Trebuchet MS" panose="020B0603020202020204" pitchFamily="34" charset="0"/>
              </a:rPr>
              <a:t> method</a:t>
            </a:r>
            <a:r>
              <a:rPr lang="en-US" altLang="en-US" sz="2400" dirty="0">
                <a:latin typeface="Trebuchet MS" panose="020B0603020202020204" pitchFamily="34" charset="0"/>
              </a:rPr>
              <a:t>.</a:t>
            </a:r>
          </a:p>
          <a:p>
            <a:pPr marL="0" indent="0" algn="just" eaLnBrk="1" hangingPunct="1">
              <a:buFontTx/>
              <a:buNone/>
            </a:pPr>
            <a:endParaRPr lang="en-US" altLang="en-US" sz="2400" dirty="0">
              <a:latin typeface="Trebuchet MS" panose="020B0603020202020204" pitchFamily="34" charset="0"/>
            </a:endParaRPr>
          </a:p>
          <a:p>
            <a:pPr marL="0" indent="0" algn="just" eaLnBrk="1" hangingPunct="1">
              <a:buFontTx/>
              <a:buNone/>
            </a:pPr>
            <a:r>
              <a:rPr lang="en-US" altLang="en-US" sz="2400" dirty="0">
                <a:solidFill>
                  <a:srgbClr val="066E06"/>
                </a:solidFill>
                <a:latin typeface="Trebuchet MS" panose="020B0603020202020204" pitchFamily="34" charset="0"/>
              </a:rPr>
              <a:t>If you plan to compare </a:t>
            </a:r>
            <a:r>
              <a:rPr lang="en-US" altLang="en-US" sz="2400" b="1" i="1" u="sng" dirty="0">
                <a:solidFill>
                  <a:srgbClr val="066E06"/>
                </a:solidFill>
                <a:latin typeface="Trebuchet MS" panose="020B0603020202020204" pitchFamily="34" charset="0"/>
              </a:rPr>
              <a:t>all</a:t>
            </a:r>
            <a:r>
              <a:rPr lang="en-US" altLang="en-US" sz="2400" b="1" i="1" dirty="0">
                <a:solidFill>
                  <a:srgbClr val="066E06"/>
                </a:solidFill>
                <a:latin typeface="Trebuchet MS" panose="020B0603020202020204" pitchFamily="34" charset="0"/>
              </a:rPr>
              <a:t> possible combinations</a:t>
            </a:r>
            <a:r>
              <a:rPr lang="en-US" altLang="en-US" sz="2400" dirty="0">
                <a:solidFill>
                  <a:srgbClr val="066E06"/>
                </a:solidFill>
                <a:latin typeface="Trebuchet MS" panose="020B0603020202020204" pitchFamily="34" charset="0"/>
              </a:rPr>
              <a:t>, use </a:t>
            </a:r>
            <a:r>
              <a:rPr lang="en-US" altLang="en-US" sz="2400" b="1" i="1" dirty="0" err="1">
                <a:solidFill>
                  <a:srgbClr val="066E06"/>
                </a:solidFill>
                <a:latin typeface="Trebuchet MS" panose="020B0603020202020204" pitchFamily="34" charset="0"/>
              </a:rPr>
              <a:t>Tukey’s</a:t>
            </a:r>
            <a:r>
              <a:rPr lang="en-US" altLang="en-US" sz="2400" b="1" i="1" dirty="0">
                <a:solidFill>
                  <a:srgbClr val="066E06"/>
                </a:solidFill>
                <a:latin typeface="Trebuchet MS" panose="020B0603020202020204" pitchFamily="34" charset="0"/>
              </a:rPr>
              <a:t> comparison method</a:t>
            </a:r>
            <a:r>
              <a:rPr lang="en-US" altLang="en-US" sz="2400" dirty="0">
                <a:solidFill>
                  <a:srgbClr val="066E06"/>
                </a:solidFill>
                <a:latin typeface="Trebuchet MS" panose="020B0603020202020204" pitchFamily="34" charset="0"/>
              </a:rPr>
              <a:t>.</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70</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a:xfrm>
            <a:off x="251520" y="260648"/>
            <a:ext cx="8820472" cy="107950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15.3 Analysis of variance: Experimental designs</a:t>
            </a:r>
          </a:p>
        </p:txBody>
      </p:sp>
      <p:sp>
        <p:nvSpPr>
          <p:cNvPr id="62467" name="Rectangle 5"/>
          <p:cNvSpPr>
            <a:spLocks noGrp="1" noChangeArrowheads="1"/>
          </p:cNvSpPr>
          <p:nvPr>
            <p:ph idx="1"/>
          </p:nvPr>
        </p:nvSpPr>
        <p:spPr>
          <a:xfrm>
            <a:off x="323528" y="1340768"/>
            <a:ext cx="8568952" cy="4319587"/>
          </a:xfrm>
        </p:spPr>
        <p:txBody>
          <a:bodyPr/>
          <a:lstStyle/>
          <a:p>
            <a:pPr marL="0" indent="0" eaLnBrk="1" hangingPunct="1">
              <a:buFontTx/>
              <a:buNone/>
            </a:pPr>
            <a:r>
              <a:rPr lang="en-US" altLang="en-US" sz="2400" dirty="0">
                <a:latin typeface="Trebuchet MS" panose="020B0603020202020204" pitchFamily="34" charset="0"/>
              </a:rPr>
              <a:t>Several elements may distinguish between one experimental design and others.</a:t>
            </a:r>
          </a:p>
          <a:p>
            <a:pPr>
              <a:buFont typeface="Arial" panose="020B0604020202020204" pitchFamily="34" charset="0"/>
              <a:buChar char="•"/>
            </a:pPr>
            <a:r>
              <a:rPr lang="en-US" altLang="en-US" sz="2400" dirty="0">
                <a:solidFill>
                  <a:schemeClr val="accent1"/>
                </a:solidFill>
                <a:latin typeface="Trebuchet MS" panose="020B0603020202020204" pitchFamily="34" charset="0"/>
              </a:rPr>
              <a:t>The number of factors</a:t>
            </a:r>
          </a:p>
          <a:p>
            <a:pPr lvl="1" algn="just">
              <a:buFont typeface="Wingdings" panose="05000000000000000000" pitchFamily="2" charset="2"/>
              <a:buChar char="§"/>
            </a:pPr>
            <a:r>
              <a:rPr lang="en-US" altLang="en-US" sz="2400" dirty="0">
                <a:latin typeface="Trebuchet MS" panose="020B0603020202020204" pitchFamily="34" charset="0"/>
              </a:rPr>
              <a:t>Each characteristic investigated is called a </a:t>
            </a:r>
            <a:r>
              <a:rPr lang="en-US" altLang="en-US" sz="2400" dirty="0">
                <a:solidFill>
                  <a:schemeClr val="tx1">
                    <a:lumMod val="75000"/>
                    <a:lumOff val="25000"/>
                  </a:schemeClr>
                </a:solidFill>
                <a:latin typeface="Trebuchet MS" panose="020B0603020202020204" pitchFamily="34" charset="0"/>
              </a:rPr>
              <a:t>factor</a:t>
            </a:r>
            <a:r>
              <a:rPr lang="en-US" altLang="en-US" sz="2400" dirty="0">
                <a:latin typeface="Trebuchet MS" panose="020B0603020202020204" pitchFamily="34" charset="0"/>
              </a:rPr>
              <a:t>.</a:t>
            </a:r>
          </a:p>
          <a:p>
            <a:pPr lvl="1" algn="just">
              <a:buFont typeface="Wingdings" panose="05000000000000000000" pitchFamily="2" charset="2"/>
              <a:buChar char="§"/>
            </a:pPr>
            <a:r>
              <a:rPr lang="en-US" altLang="en-US" sz="2400" dirty="0">
                <a:latin typeface="Trebuchet MS" panose="020B0603020202020204" pitchFamily="34" charset="0"/>
              </a:rPr>
              <a:t>Each factor has several </a:t>
            </a:r>
            <a:r>
              <a:rPr lang="en-US" altLang="en-US" sz="2400" dirty="0">
                <a:solidFill>
                  <a:schemeClr val="tx1">
                    <a:lumMod val="75000"/>
                    <a:lumOff val="25000"/>
                  </a:schemeClr>
                </a:solidFill>
                <a:latin typeface="Trebuchet MS" panose="020B0603020202020204" pitchFamily="34" charset="0"/>
              </a:rPr>
              <a:t>levels</a:t>
            </a:r>
            <a:r>
              <a:rPr lang="en-US" altLang="en-US" sz="2400" dirty="0">
                <a:latin typeface="Trebuchet MS" panose="020B0603020202020204" pitchFamily="34" charset="0"/>
              </a:rPr>
              <a:t>.</a:t>
            </a:r>
          </a:p>
          <a:p>
            <a:pPr>
              <a:buFont typeface="Arial" panose="020B0604020202020204" pitchFamily="34" charset="0"/>
              <a:buChar char="•"/>
            </a:pPr>
            <a:r>
              <a:rPr lang="en-US" altLang="en-US" sz="2400" dirty="0">
                <a:solidFill>
                  <a:schemeClr val="accent1"/>
                </a:solidFill>
                <a:latin typeface="Trebuchet MS" panose="020B0603020202020204" pitchFamily="34" charset="0"/>
              </a:rPr>
              <a:t>Independent samples or blocks</a:t>
            </a:r>
          </a:p>
          <a:p>
            <a:pPr lvl="1" algn="just">
              <a:buFont typeface="Wingdings" panose="05000000000000000000" pitchFamily="2" charset="2"/>
              <a:buChar char="§"/>
            </a:pPr>
            <a:r>
              <a:rPr lang="en-US" altLang="en-US" sz="2400" dirty="0">
                <a:latin typeface="Trebuchet MS" panose="020B0603020202020204" pitchFamily="34" charset="0"/>
              </a:rPr>
              <a:t>Groups of matched observations are formed into </a:t>
            </a:r>
            <a:r>
              <a:rPr lang="en-US" altLang="en-US" sz="2400" i="1" dirty="0">
                <a:solidFill>
                  <a:schemeClr val="tx1">
                    <a:lumMod val="75000"/>
                    <a:lumOff val="25000"/>
                  </a:schemeClr>
                </a:solidFill>
                <a:latin typeface="Trebuchet MS" panose="020B0603020202020204" pitchFamily="34" charset="0"/>
              </a:rPr>
              <a:t>blocks</a:t>
            </a:r>
            <a:r>
              <a:rPr lang="en-US" altLang="en-US" sz="2400" dirty="0">
                <a:latin typeface="Trebuchet MS" panose="020B0603020202020204" pitchFamily="34" charset="0"/>
              </a:rPr>
              <a:t> in order to remove the effects of ‘noise’ variability.</a:t>
            </a:r>
          </a:p>
          <a:p>
            <a:pPr lvl="1" algn="just">
              <a:buFont typeface="Wingdings" panose="05000000000000000000" pitchFamily="2" charset="2"/>
              <a:buChar char="§"/>
            </a:pPr>
            <a:r>
              <a:rPr lang="en-US" altLang="en-US" sz="2400" dirty="0">
                <a:latin typeface="Trebuchet MS" panose="020B0603020202020204" pitchFamily="34" charset="0"/>
              </a:rPr>
              <a:t>By doing so we improve the chances of detecting the </a:t>
            </a:r>
            <a:r>
              <a:rPr lang="en-US" altLang="en-US" sz="2400" dirty="0">
                <a:solidFill>
                  <a:schemeClr val="tx1">
                    <a:lumMod val="75000"/>
                    <a:lumOff val="25000"/>
                  </a:schemeClr>
                </a:solidFill>
                <a:latin typeface="Trebuchet MS" panose="020B0603020202020204" pitchFamily="34" charset="0"/>
              </a:rPr>
              <a:t>variability</a:t>
            </a:r>
            <a:r>
              <a:rPr lang="en-US" altLang="en-US" sz="2400" dirty="0">
                <a:latin typeface="Trebuchet MS" panose="020B0603020202020204" pitchFamily="34" charset="0"/>
              </a:rPr>
              <a:t> of interest.</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71</a:t>
            </a:fld>
            <a:endParaRPr lang="en-AU" altLang="en-US" sz="1400" b="1" baseline="0" dirty="0">
              <a:latin typeface="Trebuchet MS" panose="020B0603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539750" y="1628775"/>
            <a:ext cx="8135938" cy="4114800"/>
          </a:xfrm>
        </p:spPr>
        <p:txBody>
          <a:bodyPr/>
          <a:lstStyle/>
          <a:p>
            <a:pPr marL="0" indent="0" algn="just" eaLnBrk="1" hangingPunct="1">
              <a:spcAft>
                <a:spcPts val="1800"/>
              </a:spcAft>
              <a:buFontTx/>
              <a:buNone/>
            </a:pPr>
            <a:r>
              <a:rPr lang="en-US" altLang="en-US" sz="2400" b="1" i="1" dirty="0">
                <a:solidFill>
                  <a:schemeClr val="tx1">
                    <a:lumMod val="75000"/>
                    <a:lumOff val="25000"/>
                  </a:schemeClr>
                </a:solidFill>
                <a:latin typeface="Trebuchet MS" panose="020B0603020202020204" pitchFamily="34" charset="0"/>
              </a:rPr>
              <a:t>Experimental design</a:t>
            </a:r>
            <a:r>
              <a:rPr lang="en-US" altLang="en-US" sz="2400" dirty="0">
                <a:solidFill>
                  <a:schemeClr val="tx1">
                    <a:lumMod val="75000"/>
                    <a:lumOff val="25000"/>
                  </a:schemeClr>
                </a:solidFill>
                <a:latin typeface="Trebuchet MS" panose="020B0603020202020204" pitchFamily="34" charset="0"/>
              </a:rPr>
              <a:t> </a:t>
            </a:r>
            <a:r>
              <a:rPr lang="en-US" altLang="en-US" sz="2400" dirty="0">
                <a:latin typeface="Trebuchet MS" panose="020B0603020202020204" pitchFamily="34" charset="0"/>
              </a:rPr>
              <a:t>determines which analysis of variance technique we use.</a:t>
            </a:r>
          </a:p>
          <a:p>
            <a:pPr marL="0" indent="0" algn="just" eaLnBrk="1" hangingPunct="1">
              <a:spcAft>
                <a:spcPts val="1800"/>
              </a:spcAft>
              <a:buFontTx/>
              <a:buNone/>
            </a:pPr>
            <a:r>
              <a:rPr lang="en-US" altLang="en-US" sz="2400" dirty="0">
                <a:latin typeface="Trebuchet MS" panose="020B0603020202020204" pitchFamily="34" charset="0"/>
              </a:rPr>
              <a:t>In the previous example, we compared three populations on the basis of </a:t>
            </a:r>
            <a:r>
              <a:rPr lang="en-US" altLang="en-US" sz="2400" b="1" i="1" dirty="0">
                <a:solidFill>
                  <a:schemeClr val="tx1">
                    <a:lumMod val="75000"/>
                    <a:lumOff val="25000"/>
                  </a:schemeClr>
                </a:solidFill>
                <a:latin typeface="Trebuchet MS" panose="020B0603020202020204" pitchFamily="34" charset="0"/>
              </a:rPr>
              <a:t>one factor</a:t>
            </a:r>
            <a:r>
              <a:rPr lang="en-US" altLang="en-US" sz="2400" dirty="0">
                <a:solidFill>
                  <a:schemeClr val="tx1">
                    <a:lumMod val="75000"/>
                    <a:lumOff val="25000"/>
                  </a:schemeClr>
                </a:solidFill>
                <a:latin typeface="Trebuchet MS" panose="020B0603020202020204" pitchFamily="34" charset="0"/>
              </a:rPr>
              <a:t> </a:t>
            </a:r>
            <a:r>
              <a:rPr lang="en-US" altLang="en-US" sz="2400" dirty="0">
                <a:latin typeface="Trebuchet MS" panose="020B0603020202020204" pitchFamily="34" charset="0"/>
              </a:rPr>
              <a:t>– advertising strategy.</a:t>
            </a:r>
          </a:p>
          <a:p>
            <a:pPr marL="0" indent="0" algn="just" eaLnBrk="1" hangingPunct="1">
              <a:spcAft>
                <a:spcPts val="1800"/>
              </a:spcAft>
              <a:buFontTx/>
              <a:buNone/>
            </a:pPr>
            <a:r>
              <a:rPr lang="en-US" altLang="en-US" sz="2400" dirty="0">
                <a:solidFill>
                  <a:schemeClr val="tx1">
                    <a:lumMod val="75000"/>
                    <a:lumOff val="25000"/>
                  </a:schemeClr>
                </a:solidFill>
                <a:latin typeface="Trebuchet MS" panose="020B0603020202020204" pitchFamily="34" charset="0"/>
              </a:rPr>
              <a:t>One-way analysis of variance </a:t>
            </a:r>
            <a:r>
              <a:rPr lang="en-US" altLang="en-US" sz="2400" dirty="0">
                <a:solidFill>
                  <a:schemeClr val="accent1"/>
                </a:solidFill>
                <a:latin typeface="Trebuchet MS" panose="020B0603020202020204" pitchFamily="34" charset="0"/>
              </a:rPr>
              <a:t>is only one of many different experimental designs of the analysis of variance.</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72</a:t>
            </a:fld>
            <a:endParaRPr lang="en-AU" altLang="en-US" sz="1400" b="1" baseline="0" dirty="0">
              <a:latin typeface="Trebuchet MS" panose="020B0603020202020204" pitchFamily="34" charset="0"/>
            </a:endParaRPr>
          </a:p>
        </p:txBody>
      </p:sp>
      <p:sp>
        <p:nvSpPr>
          <p:cNvPr id="63491" name="Rectangle 2"/>
          <p:cNvSpPr txBox="1">
            <a:spLocks noChangeArrowheads="1"/>
          </p:cNvSpPr>
          <p:nvPr/>
        </p:nvSpPr>
        <p:spPr bwMode="auto">
          <a:xfrm>
            <a:off x="395288" y="260350"/>
            <a:ext cx="8497192" cy="1143000"/>
          </a:xfrm>
          <a:prstGeom prst="rect">
            <a:avLst/>
          </a:prstGeom>
          <a:extLst/>
        </p:spPr>
        <p:txBody>
          <a:bodyPr vert="horz" lIns="91440" tIns="45720" rIns="91440" bIns="45720" rtlCol="0" anchor="ctr">
            <a:noAutofit/>
          </a:bodyPr>
          <a:lstStyle>
            <a:lvl1pPr defTabSz="457200" eaLnBrk="1" fontAlgn="auto" hangingPunct="1">
              <a:spcAft>
                <a:spcPts val="0"/>
              </a:spcAft>
              <a:defRPr lang="en-US" sz="3200" cap="none" dirty="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altLang="en-US" baseline="0" dirty="0"/>
              <a:t>Analysis of variance: Experimental designs…</a:t>
            </a: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95288" y="260350"/>
            <a:ext cx="8281168" cy="114300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Analysis of variance: Experimental designs…</a:t>
            </a:r>
          </a:p>
        </p:txBody>
      </p:sp>
      <p:sp>
        <p:nvSpPr>
          <p:cNvPr id="64515" name="Rectangle 3"/>
          <p:cNvSpPr>
            <a:spLocks noGrp="1" noChangeArrowheads="1"/>
          </p:cNvSpPr>
          <p:nvPr>
            <p:ph idx="1"/>
          </p:nvPr>
        </p:nvSpPr>
        <p:spPr>
          <a:xfrm>
            <a:off x="395536" y="1268760"/>
            <a:ext cx="8352928" cy="4681537"/>
          </a:xfrm>
        </p:spPr>
        <p:txBody>
          <a:bodyPr/>
          <a:lstStyle/>
          <a:p>
            <a:pPr marL="0" indent="0" algn="just" eaLnBrk="1" hangingPunct="1">
              <a:spcAft>
                <a:spcPts val="1200"/>
              </a:spcAft>
              <a:buFontTx/>
              <a:buNone/>
            </a:pPr>
            <a:r>
              <a:rPr lang="en-US" altLang="en-US" sz="2400" dirty="0">
                <a:latin typeface="Trebuchet MS" panose="020B0603020202020204" pitchFamily="34" charset="0"/>
              </a:rPr>
              <a:t>A </a:t>
            </a:r>
            <a:r>
              <a:rPr lang="en-US" altLang="en-US" sz="2400" b="1" i="1" dirty="0">
                <a:solidFill>
                  <a:schemeClr val="tx1">
                    <a:lumMod val="75000"/>
                    <a:lumOff val="25000"/>
                  </a:schemeClr>
                </a:solidFill>
                <a:latin typeface="Trebuchet MS" panose="020B0603020202020204" pitchFamily="34" charset="0"/>
              </a:rPr>
              <a:t>multifactor experiment</a:t>
            </a:r>
            <a:r>
              <a:rPr lang="en-US" altLang="en-US" sz="2400" dirty="0">
                <a:solidFill>
                  <a:schemeClr val="tx1">
                    <a:lumMod val="75000"/>
                    <a:lumOff val="25000"/>
                  </a:schemeClr>
                </a:solidFill>
                <a:latin typeface="Trebuchet MS" panose="020B0603020202020204" pitchFamily="34" charset="0"/>
              </a:rPr>
              <a:t> </a:t>
            </a:r>
            <a:r>
              <a:rPr lang="en-US" altLang="en-US" sz="2400" dirty="0">
                <a:latin typeface="Trebuchet MS" panose="020B0603020202020204" pitchFamily="34" charset="0"/>
              </a:rPr>
              <a:t>is one where there are two or more factors that define the treatments.</a:t>
            </a:r>
          </a:p>
          <a:p>
            <a:pPr marL="0" indent="0" algn="just" eaLnBrk="1" hangingPunct="1">
              <a:spcAft>
                <a:spcPts val="1200"/>
              </a:spcAft>
              <a:buFontTx/>
              <a:buNone/>
            </a:pPr>
            <a:r>
              <a:rPr lang="en-US" altLang="en-US" sz="2400" dirty="0">
                <a:latin typeface="Trebuchet MS" panose="020B0603020202020204" pitchFamily="34" charset="0"/>
              </a:rPr>
              <a:t>For example, if instead of just varying the advertising strategy for our new apple juice product we also varied the advertising medium (e.g. television or newspaper), then we have a </a:t>
            </a:r>
            <a:r>
              <a:rPr lang="en-US" altLang="en-US" sz="2400" b="1" i="1" dirty="0">
                <a:solidFill>
                  <a:schemeClr val="tx1">
                    <a:lumMod val="75000"/>
                    <a:lumOff val="25000"/>
                  </a:schemeClr>
                </a:solidFill>
                <a:latin typeface="Trebuchet MS" panose="020B0603020202020204" pitchFamily="34" charset="0"/>
              </a:rPr>
              <a:t>two-factor analysis of variance</a:t>
            </a:r>
            <a:r>
              <a:rPr lang="en-US" altLang="en-US" sz="2400" dirty="0">
                <a:latin typeface="Trebuchet MS" panose="020B0603020202020204" pitchFamily="34" charset="0"/>
              </a:rPr>
              <a:t> situation.</a:t>
            </a:r>
          </a:p>
          <a:p>
            <a:pPr marL="0" indent="0" algn="just" eaLnBrk="1" hangingPunct="1">
              <a:buFontTx/>
              <a:buNone/>
            </a:pPr>
            <a:r>
              <a:rPr lang="en-US" altLang="en-US" sz="2400" dirty="0">
                <a:latin typeface="Trebuchet MS" panose="020B0603020202020204" pitchFamily="34" charset="0"/>
              </a:rPr>
              <a:t>The first factor, advertising strategy, still has three levels (convenience, quality and price) while the second factor, advertising medium, has two levels (TV or print).</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73</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0"/>
            <a:ext cx="8610600" cy="6400800"/>
            <a:chOff x="336" y="0"/>
            <a:chExt cx="5424" cy="4032"/>
          </a:xfrm>
        </p:grpSpPr>
        <p:sp>
          <p:nvSpPr>
            <p:cNvPr id="65639" name="Rectangle 3"/>
            <p:cNvSpPr>
              <a:spLocks noChangeArrowheads="1"/>
            </p:cNvSpPr>
            <p:nvPr/>
          </p:nvSpPr>
          <p:spPr bwMode="auto">
            <a:xfrm>
              <a:off x="336" y="384"/>
              <a:ext cx="3408" cy="3648"/>
            </a:xfrm>
            <a:prstGeom prst="rect">
              <a:avLst/>
            </a:prstGeom>
            <a:solidFill>
              <a:schemeClr val="bg1"/>
            </a:solidFill>
            <a:ln w="9525">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40" name="Rectangle 4"/>
            <p:cNvSpPr>
              <a:spLocks noChangeArrowheads="1"/>
            </p:cNvSpPr>
            <p:nvPr/>
          </p:nvSpPr>
          <p:spPr bwMode="auto">
            <a:xfrm>
              <a:off x="2976" y="0"/>
              <a:ext cx="2784" cy="2928"/>
            </a:xfrm>
            <a:prstGeom prst="rect">
              <a:avLst/>
            </a:prstGeom>
            <a:solidFill>
              <a:schemeClr val="bg1"/>
            </a:solidFill>
            <a:ln w="9525">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109" name="Freeform 5"/>
          <p:cNvSpPr>
            <a:spLocks/>
          </p:cNvSpPr>
          <p:nvPr/>
        </p:nvSpPr>
        <p:spPr bwMode="auto">
          <a:xfrm>
            <a:off x="3362325" y="2819400"/>
            <a:ext cx="612775" cy="1897063"/>
          </a:xfrm>
          <a:custGeom>
            <a:avLst/>
            <a:gdLst>
              <a:gd name="T0" fmla="*/ 0 w 960"/>
              <a:gd name="T1" fmla="*/ 2147483647 h 2016"/>
              <a:gd name="T2" fmla="*/ 2147483647 w 960"/>
              <a:gd name="T3" fmla="*/ 0 h 2016"/>
              <a:gd name="T4" fmla="*/ 2147483647 w 960"/>
              <a:gd name="T5" fmla="*/ 2147483647 h 2016"/>
              <a:gd name="T6" fmla="*/ 0 w 960"/>
              <a:gd name="T7" fmla="*/ 2147483647 h 2016"/>
              <a:gd name="T8" fmla="*/ 0 w 960"/>
              <a:gd name="T9" fmla="*/ 2147483647 h 2016"/>
              <a:gd name="T10" fmla="*/ 0 60000 65536"/>
              <a:gd name="T11" fmla="*/ 0 60000 65536"/>
              <a:gd name="T12" fmla="*/ 0 60000 65536"/>
              <a:gd name="T13" fmla="*/ 0 60000 65536"/>
              <a:gd name="T14" fmla="*/ 0 60000 65536"/>
              <a:gd name="T15" fmla="*/ 0 w 960"/>
              <a:gd name="T16" fmla="*/ 0 h 2016"/>
              <a:gd name="T17" fmla="*/ 960 w 960"/>
              <a:gd name="T18" fmla="*/ 2016 h 2016"/>
            </a:gdLst>
            <a:ahLst/>
            <a:cxnLst>
              <a:cxn ang="T10">
                <a:pos x="T0" y="T1"/>
              </a:cxn>
              <a:cxn ang="T11">
                <a:pos x="T2" y="T3"/>
              </a:cxn>
              <a:cxn ang="T12">
                <a:pos x="T4" y="T5"/>
              </a:cxn>
              <a:cxn ang="T13">
                <a:pos x="T6" y="T7"/>
              </a:cxn>
              <a:cxn ang="T14">
                <a:pos x="T8" y="T9"/>
              </a:cxn>
            </a:cxnLst>
            <a:rect l="T15" t="T16" r="T17" b="T18"/>
            <a:pathLst>
              <a:path w="960" h="2016">
                <a:moveTo>
                  <a:pt x="0" y="624"/>
                </a:moveTo>
                <a:lnTo>
                  <a:pt x="960" y="0"/>
                </a:lnTo>
                <a:lnTo>
                  <a:pt x="960" y="1248"/>
                </a:lnTo>
                <a:lnTo>
                  <a:pt x="0" y="2016"/>
                </a:lnTo>
                <a:lnTo>
                  <a:pt x="0" y="624"/>
                </a:lnTo>
                <a:close/>
              </a:path>
            </a:pathLst>
          </a:custGeom>
          <a:solidFill>
            <a:schemeClr val="folHlink"/>
          </a:solidFill>
          <a:ln w="9525">
            <a:solidFill>
              <a:schemeClr val="tx1"/>
            </a:solidFill>
            <a:round/>
            <a:headEnd/>
            <a:tailEnd/>
          </a:ln>
        </p:spPr>
        <p:txBody>
          <a:bodyPr anchor="ctr">
            <a:spAutoFit/>
          </a:bodyPr>
          <a:lstStyle/>
          <a:p>
            <a:endParaRPr lang="en-AU"/>
          </a:p>
        </p:txBody>
      </p:sp>
      <p:sp>
        <p:nvSpPr>
          <p:cNvPr id="110" name="Freeform 6"/>
          <p:cNvSpPr>
            <a:spLocks/>
          </p:cNvSpPr>
          <p:nvPr/>
        </p:nvSpPr>
        <p:spPr bwMode="auto">
          <a:xfrm>
            <a:off x="2143125" y="2743200"/>
            <a:ext cx="752475" cy="1973263"/>
          </a:xfrm>
          <a:custGeom>
            <a:avLst/>
            <a:gdLst>
              <a:gd name="T0" fmla="*/ 0 w 960"/>
              <a:gd name="T1" fmla="*/ 2147483647 h 2016"/>
              <a:gd name="T2" fmla="*/ 2147483647 w 960"/>
              <a:gd name="T3" fmla="*/ 0 h 2016"/>
              <a:gd name="T4" fmla="*/ 2147483647 w 960"/>
              <a:gd name="T5" fmla="*/ 2147483647 h 2016"/>
              <a:gd name="T6" fmla="*/ 0 w 960"/>
              <a:gd name="T7" fmla="*/ 2147483647 h 2016"/>
              <a:gd name="T8" fmla="*/ 0 w 960"/>
              <a:gd name="T9" fmla="*/ 2147483647 h 2016"/>
              <a:gd name="T10" fmla="*/ 0 60000 65536"/>
              <a:gd name="T11" fmla="*/ 0 60000 65536"/>
              <a:gd name="T12" fmla="*/ 0 60000 65536"/>
              <a:gd name="T13" fmla="*/ 0 60000 65536"/>
              <a:gd name="T14" fmla="*/ 0 60000 65536"/>
              <a:gd name="T15" fmla="*/ 0 w 960"/>
              <a:gd name="T16" fmla="*/ 0 h 2016"/>
              <a:gd name="T17" fmla="*/ 960 w 960"/>
              <a:gd name="T18" fmla="*/ 2016 h 2016"/>
            </a:gdLst>
            <a:ahLst/>
            <a:cxnLst>
              <a:cxn ang="T10">
                <a:pos x="T0" y="T1"/>
              </a:cxn>
              <a:cxn ang="T11">
                <a:pos x="T2" y="T3"/>
              </a:cxn>
              <a:cxn ang="T12">
                <a:pos x="T4" y="T5"/>
              </a:cxn>
              <a:cxn ang="T13">
                <a:pos x="T6" y="T7"/>
              </a:cxn>
              <a:cxn ang="T14">
                <a:pos x="T8" y="T9"/>
              </a:cxn>
            </a:cxnLst>
            <a:rect l="T15" t="T16" r="T17" b="T18"/>
            <a:pathLst>
              <a:path w="960" h="2016">
                <a:moveTo>
                  <a:pt x="0" y="624"/>
                </a:moveTo>
                <a:lnTo>
                  <a:pt x="960" y="0"/>
                </a:lnTo>
                <a:lnTo>
                  <a:pt x="960" y="1248"/>
                </a:lnTo>
                <a:lnTo>
                  <a:pt x="0" y="2016"/>
                </a:lnTo>
                <a:lnTo>
                  <a:pt x="0" y="624"/>
                </a:lnTo>
                <a:close/>
              </a:path>
            </a:pathLst>
          </a:custGeom>
          <a:solidFill>
            <a:schemeClr val="folHlink"/>
          </a:solidFill>
          <a:ln w="9525">
            <a:solidFill>
              <a:schemeClr val="tx1"/>
            </a:solidFill>
            <a:round/>
            <a:headEnd/>
            <a:tailEnd/>
          </a:ln>
        </p:spPr>
        <p:txBody>
          <a:bodyPr anchor="ctr">
            <a:spAutoFit/>
          </a:bodyPr>
          <a:lstStyle/>
          <a:p>
            <a:endParaRPr lang="en-AU"/>
          </a:p>
        </p:txBody>
      </p:sp>
      <p:grpSp>
        <p:nvGrpSpPr>
          <p:cNvPr id="3" name="Group 7"/>
          <p:cNvGrpSpPr>
            <a:grpSpLocks/>
          </p:cNvGrpSpPr>
          <p:nvPr/>
        </p:nvGrpSpPr>
        <p:grpSpPr bwMode="auto">
          <a:xfrm>
            <a:off x="2514600" y="1676400"/>
            <a:ext cx="722313" cy="3194050"/>
            <a:chOff x="2329" y="1156"/>
            <a:chExt cx="455" cy="2012"/>
          </a:xfrm>
        </p:grpSpPr>
        <p:grpSp>
          <p:nvGrpSpPr>
            <p:cNvPr id="65630" name="Group 8"/>
            <p:cNvGrpSpPr>
              <a:grpSpLocks/>
            </p:cNvGrpSpPr>
            <p:nvPr/>
          </p:nvGrpSpPr>
          <p:grpSpPr bwMode="auto">
            <a:xfrm>
              <a:off x="2329" y="2496"/>
              <a:ext cx="455" cy="672"/>
              <a:chOff x="2448" y="2496"/>
              <a:chExt cx="455" cy="672"/>
            </a:xfrm>
          </p:grpSpPr>
          <p:sp>
            <p:nvSpPr>
              <p:cNvPr id="65637" name="Rectangle 9"/>
              <p:cNvSpPr>
                <a:spLocks noChangeArrowheads="1"/>
              </p:cNvSpPr>
              <p:nvPr/>
            </p:nvSpPr>
            <p:spPr bwMode="auto">
              <a:xfrm>
                <a:off x="2448" y="2832"/>
                <a:ext cx="455" cy="336"/>
              </a:xfrm>
              <a:prstGeom prst="rect">
                <a:avLst/>
              </a:prstGeom>
              <a:solidFill>
                <a:srgbClr val="9900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38" name="Rectangle 10"/>
              <p:cNvSpPr>
                <a:spLocks noChangeArrowheads="1"/>
              </p:cNvSpPr>
              <p:nvPr/>
            </p:nvSpPr>
            <p:spPr bwMode="auto">
              <a:xfrm>
                <a:off x="2448" y="2496"/>
                <a:ext cx="455" cy="336"/>
              </a:xfrm>
              <a:prstGeom prst="rect">
                <a:avLst/>
              </a:prstGeom>
              <a:solidFill>
                <a:srgbClr val="9900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nvGrpSpPr>
            <p:cNvPr id="65631" name="Group 11"/>
            <p:cNvGrpSpPr>
              <a:grpSpLocks/>
            </p:cNvGrpSpPr>
            <p:nvPr/>
          </p:nvGrpSpPr>
          <p:grpSpPr bwMode="auto">
            <a:xfrm>
              <a:off x="2329" y="1824"/>
              <a:ext cx="455" cy="672"/>
              <a:chOff x="2448" y="2496"/>
              <a:chExt cx="455" cy="672"/>
            </a:xfrm>
          </p:grpSpPr>
          <p:sp>
            <p:nvSpPr>
              <p:cNvPr id="65635" name="Rectangle 12"/>
              <p:cNvSpPr>
                <a:spLocks noChangeArrowheads="1"/>
              </p:cNvSpPr>
              <p:nvPr/>
            </p:nvSpPr>
            <p:spPr bwMode="auto">
              <a:xfrm>
                <a:off x="2448" y="2832"/>
                <a:ext cx="455" cy="336"/>
              </a:xfrm>
              <a:prstGeom prst="rect">
                <a:avLst/>
              </a:prstGeom>
              <a:solidFill>
                <a:srgbClr val="9900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36" name="Rectangle 13"/>
              <p:cNvSpPr>
                <a:spLocks noChangeArrowheads="1"/>
              </p:cNvSpPr>
              <p:nvPr/>
            </p:nvSpPr>
            <p:spPr bwMode="auto">
              <a:xfrm>
                <a:off x="2448" y="2496"/>
                <a:ext cx="455" cy="336"/>
              </a:xfrm>
              <a:prstGeom prst="rect">
                <a:avLst/>
              </a:prstGeom>
              <a:solidFill>
                <a:srgbClr val="9900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nvGrpSpPr>
            <p:cNvPr id="65632" name="Group 14"/>
            <p:cNvGrpSpPr>
              <a:grpSpLocks/>
            </p:cNvGrpSpPr>
            <p:nvPr/>
          </p:nvGrpSpPr>
          <p:grpSpPr bwMode="auto">
            <a:xfrm>
              <a:off x="2329" y="1156"/>
              <a:ext cx="455" cy="672"/>
              <a:chOff x="2448" y="2496"/>
              <a:chExt cx="455" cy="672"/>
            </a:xfrm>
          </p:grpSpPr>
          <p:sp>
            <p:nvSpPr>
              <p:cNvPr id="65633" name="Rectangle 15"/>
              <p:cNvSpPr>
                <a:spLocks noChangeArrowheads="1"/>
              </p:cNvSpPr>
              <p:nvPr/>
            </p:nvSpPr>
            <p:spPr bwMode="auto">
              <a:xfrm>
                <a:off x="2448" y="2832"/>
                <a:ext cx="455" cy="336"/>
              </a:xfrm>
              <a:prstGeom prst="rect">
                <a:avLst/>
              </a:prstGeom>
              <a:solidFill>
                <a:srgbClr val="9900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34" name="Rectangle 16"/>
              <p:cNvSpPr>
                <a:spLocks noChangeArrowheads="1"/>
              </p:cNvSpPr>
              <p:nvPr/>
            </p:nvSpPr>
            <p:spPr bwMode="auto">
              <a:xfrm>
                <a:off x="2448" y="2496"/>
                <a:ext cx="455" cy="336"/>
              </a:xfrm>
              <a:prstGeom prst="rect">
                <a:avLst/>
              </a:prstGeom>
              <a:solidFill>
                <a:srgbClr val="9900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sp>
        <p:nvSpPr>
          <p:cNvPr id="121" name="Rectangle 17"/>
          <p:cNvSpPr>
            <a:spLocks noChangeArrowheads="1"/>
          </p:cNvSpPr>
          <p:nvPr/>
        </p:nvSpPr>
        <p:spPr bwMode="auto">
          <a:xfrm>
            <a:off x="2057400" y="3886200"/>
            <a:ext cx="88265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7" name="Group 18"/>
          <p:cNvGrpSpPr>
            <a:grpSpLocks/>
          </p:cNvGrpSpPr>
          <p:nvPr/>
        </p:nvGrpSpPr>
        <p:grpSpPr bwMode="auto">
          <a:xfrm>
            <a:off x="1919288" y="3648075"/>
            <a:ext cx="722312" cy="1600200"/>
            <a:chOff x="2016" y="192"/>
            <a:chExt cx="455" cy="1008"/>
          </a:xfrm>
        </p:grpSpPr>
        <p:sp>
          <p:nvSpPr>
            <p:cNvPr id="65627" name="Rectangle 19"/>
            <p:cNvSpPr>
              <a:spLocks noChangeArrowheads="1"/>
            </p:cNvSpPr>
            <p:nvPr/>
          </p:nvSpPr>
          <p:spPr bwMode="auto">
            <a:xfrm>
              <a:off x="2016" y="864"/>
              <a:ext cx="455" cy="336"/>
            </a:xfrm>
            <a:prstGeom prst="rect">
              <a:avLst/>
            </a:prstGeom>
            <a:solidFill>
              <a:srgbClr val="7938C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938C8"/>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28" name="Rectangle 20"/>
            <p:cNvSpPr>
              <a:spLocks noChangeArrowheads="1"/>
            </p:cNvSpPr>
            <p:nvPr/>
          </p:nvSpPr>
          <p:spPr bwMode="auto">
            <a:xfrm>
              <a:off x="2016" y="528"/>
              <a:ext cx="455" cy="336"/>
            </a:xfrm>
            <a:prstGeom prst="rect">
              <a:avLst/>
            </a:prstGeom>
            <a:solidFill>
              <a:srgbClr val="7938C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938C8"/>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29" name="Rectangle 21"/>
            <p:cNvSpPr>
              <a:spLocks noChangeArrowheads="1"/>
            </p:cNvSpPr>
            <p:nvPr/>
          </p:nvSpPr>
          <p:spPr bwMode="auto">
            <a:xfrm>
              <a:off x="2016" y="192"/>
              <a:ext cx="455" cy="336"/>
            </a:xfrm>
            <a:prstGeom prst="rect">
              <a:avLst/>
            </a:prstGeom>
            <a:solidFill>
              <a:srgbClr val="7938C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938C8"/>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nvGrpSpPr>
          <p:cNvPr id="8" name="Group 22"/>
          <p:cNvGrpSpPr>
            <a:grpSpLocks/>
          </p:cNvGrpSpPr>
          <p:nvPr/>
        </p:nvGrpSpPr>
        <p:grpSpPr bwMode="auto">
          <a:xfrm>
            <a:off x="3336925" y="3738563"/>
            <a:ext cx="685800" cy="1249362"/>
            <a:chOff x="3888" y="2064"/>
            <a:chExt cx="432" cy="672"/>
          </a:xfrm>
        </p:grpSpPr>
        <p:sp>
          <p:nvSpPr>
            <p:cNvPr id="65625" name="Rectangle 23"/>
            <p:cNvSpPr>
              <a:spLocks noChangeArrowheads="1"/>
            </p:cNvSpPr>
            <p:nvPr/>
          </p:nvSpPr>
          <p:spPr bwMode="auto">
            <a:xfrm>
              <a:off x="3888" y="2400"/>
              <a:ext cx="432" cy="336"/>
            </a:xfrm>
            <a:prstGeom prst="rect">
              <a:avLst/>
            </a:prstGeom>
            <a:solidFill>
              <a:srgbClr val="7E3D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E3D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26" name="Rectangle 24"/>
            <p:cNvSpPr>
              <a:spLocks noChangeArrowheads="1"/>
            </p:cNvSpPr>
            <p:nvPr/>
          </p:nvSpPr>
          <p:spPr bwMode="auto">
            <a:xfrm>
              <a:off x="3888" y="2064"/>
              <a:ext cx="432" cy="336"/>
            </a:xfrm>
            <a:prstGeom prst="rect">
              <a:avLst/>
            </a:prstGeom>
            <a:solidFill>
              <a:srgbClr val="7E3D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E3D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129" name="Rectangle 25"/>
          <p:cNvSpPr>
            <a:spLocks noChangeArrowheads="1"/>
          </p:cNvSpPr>
          <p:nvPr/>
        </p:nvSpPr>
        <p:spPr bwMode="auto">
          <a:xfrm>
            <a:off x="3200400" y="3846513"/>
            <a:ext cx="9144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9" name="Group 26"/>
          <p:cNvGrpSpPr>
            <a:grpSpLocks/>
          </p:cNvGrpSpPr>
          <p:nvPr/>
        </p:nvGrpSpPr>
        <p:grpSpPr bwMode="auto">
          <a:xfrm>
            <a:off x="3140075" y="3616325"/>
            <a:ext cx="685800" cy="1600200"/>
            <a:chOff x="3120" y="2304"/>
            <a:chExt cx="432" cy="1008"/>
          </a:xfrm>
        </p:grpSpPr>
        <p:sp>
          <p:nvSpPr>
            <p:cNvPr id="65622" name="Rectangle 27"/>
            <p:cNvSpPr>
              <a:spLocks noChangeArrowheads="1"/>
            </p:cNvSpPr>
            <p:nvPr/>
          </p:nvSpPr>
          <p:spPr bwMode="auto">
            <a:xfrm>
              <a:off x="3120" y="2976"/>
              <a:ext cx="432" cy="336"/>
            </a:xfrm>
            <a:prstGeom prst="rect">
              <a:avLst/>
            </a:prstGeom>
            <a:solidFill>
              <a:srgbClr val="99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66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23" name="Rectangle 28"/>
            <p:cNvSpPr>
              <a:spLocks noChangeArrowheads="1"/>
            </p:cNvSpPr>
            <p:nvPr/>
          </p:nvSpPr>
          <p:spPr bwMode="auto">
            <a:xfrm>
              <a:off x="3120" y="2640"/>
              <a:ext cx="432" cy="336"/>
            </a:xfrm>
            <a:prstGeom prst="rect">
              <a:avLst/>
            </a:prstGeom>
            <a:solidFill>
              <a:srgbClr val="99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66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24" name="Rectangle 29"/>
            <p:cNvSpPr>
              <a:spLocks noChangeArrowheads="1"/>
            </p:cNvSpPr>
            <p:nvPr/>
          </p:nvSpPr>
          <p:spPr bwMode="auto">
            <a:xfrm>
              <a:off x="3120" y="2304"/>
              <a:ext cx="432" cy="336"/>
            </a:xfrm>
            <a:prstGeom prst="rect">
              <a:avLst/>
            </a:prstGeom>
            <a:solidFill>
              <a:srgbClr val="99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66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134" name="Text Box 30"/>
          <p:cNvSpPr txBox="1">
            <a:spLocks noChangeArrowheads="1"/>
          </p:cNvSpPr>
          <p:nvPr/>
        </p:nvSpPr>
        <p:spPr bwMode="auto">
          <a:xfrm>
            <a:off x="4703763" y="5334000"/>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Arial Narrow" charset="0"/>
              </a:rPr>
              <a:t>Factor A</a:t>
            </a:r>
            <a:endParaRPr lang="en-US" altLang="en-US" b="1" baseline="0"/>
          </a:p>
        </p:txBody>
      </p:sp>
      <p:sp>
        <p:nvSpPr>
          <p:cNvPr id="135" name="Text Box 31"/>
          <p:cNvSpPr txBox="1">
            <a:spLocks noChangeArrowheads="1"/>
          </p:cNvSpPr>
          <p:nvPr/>
        </p:nvSpPr>
        <p:spPr bwMode="auto">
          <a:xfrm>
            <a:off x="2733675" y="5546725"/>
            <a:ext cx="855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Level 1</a:t>
            </a:r>
          </a:p>
        </p:txBody>
      </p:sp>
      <p:sp>
        <p:nvSpPr>
          <p:cNvPr id="136" name="Text Box 32"/>
          <p:cNvSpPr txBox="1">
            <a:spLocks noChangeArrowheads="1"/>
          </p:cNvSpPr>
          <p:nvPr/>
        </p:nvSpPr>
        <p:spPr bwMode="auto">
          <a:xfrm>
            <a:off x="1535113" y="5546725"/>
            <a:ext cx="855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Level 2</a:t>
            </a:r>
          </a:p>
        </p:txBody>
      </p:sp>
      <p:sp>
        <p:nvSpPr>
          <p:cNvPr id="137" name="Text Box 33"/>
          <p:cNvSpPr txBox="1">
            <a:spLocks noChangeArrowheads="1"/>
          </p:cNvSpPr>
          <p:nvPr/>
        </p:nvSpPr>
        <p:spPr bwMode="auto">
          <a:xfrm>
            <a:off x="3792538" y="5318125"/>
            <a:ext cx="855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Level 1</a:t>
            </a:r>
          </a:p>
        </p:txBody>
      </p:sp>
      <p:sp>
        <p:nvSpPr>
          <p:cNvPr id="138" name="Text Box 34"/>
          <p:cNvSpPr txBox="1">
            <a:spLocks noChangeArrowheads="1"/>
          </p:cNvSpPr>
          <p:nvPr/>
        </p:nvSpPr>
        <p:spPr bwMode="auto">
          <a:xfrm>
            <a:off x="1795463" y="5867400"/>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a:latin typeface="Arial Narrow" charset="0"/>
              </a:rPr>
              <a:t>Factor B</a:t>
            </a:r>
          </a:p>
        </p:txBody>
      </p:sp>
      <p:sp>
        <p:nvSpPr>
          <p:cNvPr id="139" name="Text Box 35"/>
          <p:cNvSpPr txBox="1">
            <a:spLocks noChangeArrowheads="1"/>
          </p:cNvSpPr>
          <p:nvPr/>
        </p:nvSpPr>
        <p:spPr bwMode="auto">
          <a:xfrm>
            <a:off x="4402138" y="4724400"/>
            <a:ext cx="855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Level 3</a:t>
            </a:r>
          </a:p>
        </p:txBody>
      </p:sp>
      <p:sp>
        <p:nvSpPr>
          <p:cNvPr id="140" name="Text Box 36"/>
          <p:cNvSpPr txBox="1">
            <a:spLocks noChangeArrowheads="1"/>
          </p:cNvSpPr>
          <p:nvPr/>
        </p:nvSpPr>
        <p:spPr bwMode="auto">
          <a:xfrm>
            <a:off x="995363" y="838200"/>
            <a:ext cx="2551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800" b="1" baseline="0">
                <a:latin typeface="Arial Narrow" charset="0"/>
              </a:rPr>
              <a:t>Two-way ANOVA</a:t>
            </a:r>
          </a:p>
        </p:txBody>
      </p:sp>
      <p:sp>
        <p:nvSpPr>
          <p:cNvPr id="141" name="Text Box 37"/>
          <p:cNvSpPr txBox="1">
            <a:spLocks noChangeArrowheads="1"/>
          </p:cNvSpPr>
          <p:nvPr/>
        </p:nvSpPr>
        <p:spPr bwMode="auto">
          <a:xfrm>
            <a:off x="4049713" y="5013325"/>
            <a:ext cx="855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Level 2</a:t>
            </a:r>
          </a:p>
        </p:txBody>
      </p:sp>
      <p:grpSp>
        <p:nvGrpSpPr>
          <p:cNvPr id="10" name="Group 38"/>
          <p:cNvGrpSpPr>
            <a:grpSpLocks/>
          </p:cNvGrpSpPr>
          <p:nvPr/>
        </p:nvGrpSpPr>
        <p:grpSpPr bwMode="auto">
          <a:xfrm>
            <a:off x="5638800" y="381000"/>
            <a:ext cx="1666875" cy="3270250"/>
            <a:chOff x="3408" y="432"/>
            <a:chExt cx="1050" cy="2060"/>
          </a:xfrm>
        </p:grpSpPr>
        <p:grpSp>
          <p:nvGrpSpPr>
            <p:cNvPr id="65609" name="Group 39"/>
            <p:cNvGrpSpPr>
              <a:grpSpLocks/>
            </p:cNvGrpSpPr>
            <p:nvPr/>
          </p:nvGrpSpPr>
          <p:grpSpPr bwMode="auto">
            <a:xfrm>
              <a:off x="3408" y="432"/>
              <a:ext cx="455" cy="2012"/>
              <a:chOff x="2329" y="1156"/>
              <a:chExt cx="455" cy="2012"/>
            </a:xfrm>
          </p:grpSpPr>
          <p:grpSp>
            <p:nvGrpSpPr>
              <p:cNvPr id="65613" name="Group 40"/>
              <p:cNvGrpSpPr>
                <a:grpSpLocks/>
              </p:cNvGrpSpPr>
              <p:nvPr/>
            </p:nvGrpSpPr>
            <p:grpSpPr bwMode="auto">
              <a:xfrm>
                <a:off x="2329" y="2496"/>
                <a:ext cx="455" cy="672"/>
                <a:chOff x="2448" y="2496"/>
                <a:chExt cx="455" cy="672"/>
              </a:xfrm>
            </p:grpSpPr>
            <p:sp>
              <p:nvSpPr>
                <p:cNvPr id="65620" name="Rectangle 41"/>
                <p:cNvSpPr>
                  <a:spLocks noChangeArrowheads="1"/>
                </p:cNvSpPr>
                <p:nvPr/>
              </p:nvSpPr>
              <p:spPr bwMode="auto">
                <a:xfrm>
                  <a:off x="2448" y="2832"/>
                  <a:ext cx="455" cy="336"/>
                </a:xfrm>
                <a:prstGeom prst="rect">
                  <a:avLst/>
                </a:prstGeom>
                <a:solidFill>
                  <a:srgbClr val="8A6C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A6CEA"/>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21" name="Rectangle 42"/>
                <p:cNvSpPr>
                  <a:spLocks noChangeArrowheads="1"/>
                </p:cNvSpPr>
                <p:nvPr/>
              </p:nvSpPr>
              <p:spPr bwMode="auto">
                <a:xfrm>
                  <a:off x="2448" y="2496"/>
                  <a:ext cx="455" cy="336"/>
                </a:xfrm>
                <a:prstGeom prst="rect">
                  <a:avLst/>
                </a:prstGeom>
                <a:solidFill>
                  <a:srgbClr val="8A6C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A6CEA"/>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nvGrpSpPr>
              <p:cNvPr id="65614" name="Group 147"/>
              <p:cNvGrpSpPr>
                <a:grpSpLocks/>
              </p:cNvGrpSpPr>
              <p:nvPr/>
            </p:nvGrpSpPr>
            <p:grpSpPr bwMode="auto">
              <a:xfrm>
                <a:off x="2329" y="1824"/>
                <a:ext cx="455" cy="672"/>
                <a:chOff x="2448" y="2496"/>
                <a:chExt cx="455" cy="672"/>
              </a:xfrm>
            </p:grpSpPr>
            <p:sp>
              <p:nvSpPr>
                <p:cNvPr id="65618" name="Rectangle 44"/>
                <p:cNvSpPr>
                  <a:spLocks noChangeArrowheads="1"/>
                </p:cNvSpPr>
                <p:nvPr/>
              </p:nvSpPr>
              <p:spPr bwMode="auto">
                <a:xfrm>
                  <a:off x="2448" y="2832"/>
                  <a:ext cx="455" cy="336"/>
                </a:xfrm>
                <a:prstGeom prst="rect">
                  <a:avLst/>
                </a:prstGeom>
                <a:solidFill>
                  <a:srgbClr val="8A6C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A6CEA"/>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19" name="Rectangle 45"/>
                <p:cNvSpPr>
                  <a:spLocks noChangeArrowheads="1"/>
                </p:cNvSpPr>
                <p:nvPr/>
              </p:nvSpPr>
              <p:spPr bwMode="auto">
                <a:xfrm>
                  <a:off x="2448" y="2496"/>
                  <a:ext cx="455" cy="336"/>
                </a:xfrm>
                <a:prstGeom prst="rect">
                  <a:avLst/>
                </a:prstGeom>
                <a:solidFill>
                  <a:srgbClr val="8A6C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A6CEA"/>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nvGrpSpPr>
              <p:cNvPr id="65615" name="Group 46"/>
              <p:cNvGrpSpPr>
                <a:grpSpLocks/>
              </p:cNvGrpSpPr>
              <p:nvPr/>
            </p:nvGrpSpPr>
            <p:grpSpPr bwMode="auto">
              <a:xfrm>
                <a:off x="2329" y="1156"/>
                <a:ext cx="455" cy="672"/>
                <a:chOff x="2448" y="2496"/>
                <a:chExt cx="455" cy="672"/>
              </a:xfrm>
            </p:grpSpPr>
            <p:sp>
              <p:nvSpPr>
                <p:cNvPr id="65616" name="Rectangle 47"/>
                <p:cNvSpPr>
                  <a:spLocks noChangeArrowheads="1"/>
                </p:cNvSpPr>
                <p:nvPr/>
              </p:nvSpPr>
              <p:spPr bwMode="auto">
                <a:xfrm>
                  <a:off x="2448" y="2832"/>
                  <a:ext cx="455" cy="336"/>
                </a:xfrm>
                <a:prstGeom prst="rect">
                  <a:avLst/>
                </a:prstGeom>
                <a:solidFill>
                  <a:srgbClr val="8A6C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A6CEA"/>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17" name="Rectangle 48"/>
                <p:cNvSpPr>
                  <a:spLocks noChangeArrowheads="1"/>
                </p:cNvSpPr>
                <p:nvPr/>
              </p:nvSpPr>
              <p:spPr bwMode="auto">
                <a:xfrm>
                  <a:off x="2448" y="2496"/>
                  <a:ext cx="455" cy="336"/>
                </a:xfrm>
                <a:prstGeom prst="rect">
                  <a:avLst/>
                </a:prstGeom>
                <a:solidFill>
                  <a:srgbClr val="8A6C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A6CEA"/>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grpSp>
          <p:nvGrpSpPr>
            <p:cNvPr id="65610" name="Group 49"/>
            <p:cNvGrpSpPr>
              <a:grpSpLocks/>
            </p:cNvGrpSpPr>
            <p:nvPr/>
          </p:nvGrpSpPr>
          <p:grpSpPr bwMode="auto">
            <a:xfrm>
              <a:off x="4026" y="1820"/>
              <a:ext cx="432" cy="672"/>
              <a:chOff x="3888" y="2064"/>
              <a:chExt cx="432" cy="672"/>
            </a:xfrm>
          </p:grpSpPr>
          <p:sp>
            <p:nvSpPr>
              <p:cNvPr id="65611" name="Rectangle 50"/>
              <p:cNvSpPr>
                <a:spLocks noChangeArrowheads="1"/>
              </p:cNvSpPr>
              <p:nvPr/>
            </p:nvSpPr>
            <p:spPr bwMode="auto">
              <a:xfrm>
                <a:off x="3888" y="2400"/>
                <a:ext cx="432" cy="336"/>
              </a:xfrm>
              <a:prstGeom prst="rect">
                <a:avLst/>
              </a:prstGeom>
              <a:solidFill>
                <a:srgbClr val="7E3D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E3D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12" name="Rectangle 51"/>
              <p:cNvSpPr>
                <a:spLocks noChangeArrowheads="1"/>
              </p:cNvSpPr>
              <p:nvPr/>
            </p:nvSpPr>
            <p:spPr bwMode="auto">
              <a:xfrm>
                <a:off x="3888" y="2064"/>
                <a:ext cx="432" cy="336"/>
              </a:xfrm>
              <a:prstGeom prst="rect">
                <a:avLst/>
              </a:prstGeom>
              <a:solidFill>
                <a:srgbClr val="7E3D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E3D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sp>
        <p:nvSpPr>
          <p:cNvPr id="156" name="Text Box 52"/>
          <p:cNvSpPr txBox="1">
            <a:spLocks noChangeArrowheads="1"/>
          </p:cNvSpPr>
          <p:nvPr/>
        </p:nvSpPr>
        <p:spPr bwMode="auto">
          <a:xfrm>
            <a:off x="6526213" y="228600"/>
            <a:ext cx="2535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800" b="1" baseline="0">
                <a:latin typeface="Arial Narrow" charset="0"/>
              </a:rPr>
              <a:t>One-way ANOVA</a:t>
            </a:r>
          </a:p>
        </p:txBody>
      </p:sp>
      <p:sp>
        <p:nvSpPr>
          <p:cNvPr id="157" name="Freeform 53"/>
          <p:cNvSpPr>
            <a:spLocks/>
          </p:cNvSpPr>
          <p:nvPr/>
        </p:nvSpPr>
        <p:spPr bwMode="auto">
          <a:xfrm>
            <a:off x="1371600" y="3505200"/>
            <a:ext cx="762000" cy="1981200"/>
          </a:xfrm>
          <a:custGeom>
            <a:avLst/>
            <a:gdLst>
              <a:gd name="T0" fmla="*/ 0 w 960"/>
              <a:gd name="T1" fmla="*/ 2147483647 h 2016"/>
              <a:gd name="T2" fmla="*/ 2147483647 w 960"/>
              <a:gd name="T3" fmla="*/ 0 h 2016"/>
              <a:gd name="T4" fmla="*/ 2147483647 w 960"/>
              <a:gd name="T5" fmla="*/ 2147483647 h 2016"/>
              <a:gd name="T6" fmla="*/ 0 w 960"/>
              <a:gd name="T7" fmla="*/ 2147483647 h 2016"/>
              <a:gd name="T8" fmla="*/ 0 w 960"/>
              <a:gd name="T9" fmla="*/ 2147483647 h 2016"/>
              <a:gd name="T10" fmla="*/ 0 60000 65536"/>
              <a:gd name="T11" fmla="*/ 0 60000 65536"/>
              <a:gd name="T12" fmla="*/ 0 60000 65536"/>
              <a:gd name="T13" fmla="*/ 0 60000 65536"/>
              <a:gd name="T14" fmla="*/ 0 60000 65536"/>
              <a:gd name="T15" fmla="*/ 0 w 960"/>
              <a:gd name="T16" fmla="*/ 0 h 2016"/>
              <a:gd name="T17" fmla="*/ 960 w 960"/>
              <a:gd name="T18" fmla="*/ 2016 h 2016"/>
            </a:gdLst>
            <a:ahLst/>
            <a:cxnLst>
              <a:cxn ang="T10">
                <a:pos x="T0" y="T1"/>
              </a:cxn>
              <a:cxn ang="T11">
                <a:pos x="T2" y="T3"/>
              </a:cxn>
              <a:cxn ang="T12">
                <a:pos x="T4" y="T5"/>
              </a:cxn>
              <a:cxn ang="T13">
                <a:pos x="T6" y="T7"/>
              </a:cxn>
              <a:cxn ang="T14">
                <a:pos x="T8" y="T9"/>
              </a:cxn>
            </a:cxnLst>
            <a:rect l="T15" t="T16" r="T17" b="T18"/>
            <a:pathLst>
              <a:path w="960" h="2016">
                <a:moveTo>
                  <a:pt x="0" y="624"/>
                </a:moveTo>
                <a:lnTo>
                  <a:pt x="960" y="0"/>
                </a:lnTo>
                <a:lnTo>
                  <a:pt x="960" y="1248"/>
                </a:lnTo>
                <a:lnTo>
                  <a:pt x="0" y="2016"/>
                </a:lnTo>
                <a:lnTo>
                  <a:pt x="0" y="624"/>
                </a:lnTo>
                <a:close/>
              </a:path>
            </a:pathLst>
          </a:custGeom>
          <a:solidFill>
            <a:schemeClr val="folHlink"/>
          </a:solidFill>
          <a:ln w="9525">
            <a:solidFill>
              <a:schemeClr val="tx1"/>
            </a:solidFill>
            <a:round/>
            <a:headEnd/>
            <a:tailEnd/>
          </a:ln>
        </p:spPr>
        <p:txBody>
          <a:bodyPr anchor="ctr">
            <a:spAutoFit/>
          </a:bodyPr>
          <a:lstStyle/>
          <a:p>
            <a:endParaRPr lang="en-AU"/>
          </a:p>
        </p:txBody>
      </p:sp>
      <p:sp>
        <p:nvSpPr>
          <p:cNvPr id="158" name="Rectangle 54"/>
          <p:cNvSpPr>
            <a:spLocks noChangeArrowheads="1"/>
          </p:cNvSpPr>
          <p:nvPr/>
        </p:nvSpPr>
        <p:spPr bwMode="auto">
          <a:xfrm>
            <a:off x="1600200" y="4114800"/>
            <a:ext cx="1203325" cy="1190625"/>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159" name="Text Box 55"/>
          <p:cNvSpPr txBox="1">
            <a:spLocks noChangeArrowheads="1"/>
          </p:cNvSpPr>
          <p:nvPr/>
        </p:nvSpPr>
        <p:spPr bwMode="auto">
          <a:xfrm>
            <a:off x="7686675" y="2881313"/>
            <a:ext cx="13049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Treatment 3</a:t>
            </a:r>
          </a:p>
        </p:txBody>
      </p:sp>
      <p:sp>
        <p:nvSpPr>
          <p:cNvPr id="160" name="Rectangle 56"/>
          <p:cNvSpPr>
            <a:spLocks noChangeArrowheads="1"/>
          </p:cNvSpPr>
          <p:nvPr/>
        </p:nvSpPr>
        <p:spPr bwMode="auto">
          <a:xfrm>
            <a:off x="5029200" y="2362200"/>
            <a:ext cx="2286000" cy="12954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16" name="Group 57"/>
          <p:cNvGrpSpPr>
            <a:grpSpLocks/>
          </p:cNvGrpSpPr>
          <p:nvPr/>
        </p:nvGrpSpPr>
        <p:grpSpPr bwMode="auto">
          <a:xfrm>
            <a:off x="5449888" y="2355850"/>
            <a:ext cx="1627187" cy="1625600"/>
            <a:chOff x="3289" y="1628"/>
            <a:chExt cx="1025" cy="1024"/>
          </a:xfrm>
        </p:grpSpPr>
        <p:grpSp>
          <p:nvGrpSpPr>
            <p:cNvPr id="65601" name="Group 58"/>
            <p:cNvGrpSpPr>
              <a:grpSpLocks/>
            </p:cNvGrpSpPr>
            <p:nvPr/>
          </p:nvGrpSpPr>
          <p:grpSpPr bwMode="auto">
            <a:xfrm>
              <a:off x="3882" y="1628"/>
              <a:ext cx="432" cy="1008"/>
              <a:chOff x="3120" y="2304"/>
              <a:chExt cx="432" cy="1008"/>
            </a:xfrm>
          </p:grpSpPr>
          <p:sp>
            <p:nvSpPr>
              <p:cNvPr id="65606" name="Rectangle 59"/>
              <p:cNvSpPr>
                <a:spLocks noChangeArrowheads="1"/>
              </p:cNvSpPr>
              <p:nvPr/>
            </p:nvSpPr>
            <p:spPr bwMode="auto">
              <a:xfrm>
                <a:off x="3120" y="2976"/>
                <a:ext cx="432" cy="336"/>
              </a:xfrm>
              <a:prstGeom prst="rect">
                <a:avLst/>
              </a:prstGeom>
              <a:solidFill>
                <a:srgbClr val="B1B4D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1B4D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07" name="Rectangle 60"/>
              <p:cNvSpPr>
                <a:spLocks noChangeArrowheads="1"/>
              </p:cNvSpPr>
              <p:nvPr/>
            </p:nvSpPr>
            <p:spPr bwMode="auto">
              <a:xfrm>
                <a:off x="3120" y="2640"/>
                <a:ext cx="432" cy="336"/>
              </a:xfrm>
              <a:prstGeom prst="rect">
                <a:avLst/>
              </a:prstGeom>
              <a:solidFill>
                <a:srgbClr val="B1B4D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1B4D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08" name="Rectangle 61"/>
              <p:cNvSpPr>
                <a:spLocks noChangeArrowheads="1"/>
              </p:cNvSpPr>
              <p:nvPr/>
            </p:nvSpPr>
            <p:spPr bwMode="auto">
              <a:xfrm>
                <a:off x="3120" y="2304"/>
                <a:ext cx="432" cy="336"/>
              </a:xfrm>
              <a:prstGeom prst="rect">
                <a:avLst/>
              </a:prstGeom>
              <a:solidFill>
                <a:srgbClr val="B1B4D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1B4D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nvGrpSpPr>
            <p:cNvPr id="65602" name="Group 62"/>
            <p:cNvGrpSpPr>
              <a:grpSpLocks/>
            </p:cNvGrpSpPr>
            <p:nvPr/>
          </p:nvGrpSpPr>
          <p:grpSpPr bwMode="auto">
            <a:xfrm>
              <a:off x="3289" y="1644"/>
              <a:ext cx="455" cy="1008"/>
              <a:chOff x="2016" y="192"/>
              <a:chExt cx="455" cy="1008"/>
            </a:xfrm>
          </p:grpSpPr>
          <p:sp>
            <p:nvSpPr>
              <p:cNvPr id="65603" name="Rectangle 63"/>
              <p:cNvSpPr>
                <a:spLocks noChangeArrowheads="1"/>
              </p:cNvSpPr>
              <p:nvPr/>
            </p:nvSpPr>
            <p:spPr bwMode="auto">
              <a:xfrm>
                <a:off x="2016" y="864"/>
                <a:ext cx="455" cy="336"/>
              </a:xfrm>
              <a:prstGeom prst="rect">
                <a:avLst/>
              </a:prstGeom>
              <a:solidFill>
                <a:srgbClr val="B1B4D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1B4D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04" name="Rectangle 64"/>
              <p:cNvSpPr>
                <a:spLocks noChangeArrowheads="1"/>
              </p:cNvSpPr>
              <p:nvPr/>
            </p:nvSpPr>
            <p:spPr bwMode="auto">
              <a:xfrm>
                <a:off x="2016" y="528"/>
                <a:ext cx="455" cy="336"/>
              </a:xfrm>
              <a:prstGeom prst="rect">
                <a:avLst/>
              </a:prstGeom>
              <a:solidFill>
                <a:srgbClr val="B1B4D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1B4D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05" name="Rectangle 65"/>
              <p:cNvSpPr>
                <a:spLocks noChangeArrowheads="1"/>
              </p:cNvSpPr>
              <p:nvPr/>
            </p:nvSpPr>
            <p:spPr bwMode="auto">
              <a:xfrm>
                <a:off x="2016" y="192"/>
                <a:ext cx="455" cy="336"/>
              </a:xfrm>
              <a:prstGeom prst="rect">
                <a:avLst/>
              </a:prstGeom>
              <a:solidFill>
                <a:srgbClr val="B1B4D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1B4D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sp>
        <p:nvSpPr>
          <p:cNvPr id="170" name="Rectangle 66"/>
          <p:cNvSpPr>
            <a:spLocks noChangeArrowheads="1"/>
          </p:cNvSpPr>
          <p:nvPr/>
        </p:nvSpPr>
        <p:spPr bwMode="auto">
          <a:xfrm>
            <a:off x="4876800" y="2590800"/>
            <a:ext cx="2133600" cy="13716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19" name="Group 67"/>
          <p:cNvGrpSpPr>
            <a:grpSpLocks/>
          </p:cNvGrpSpPr>
          <p:nvPr/>
        </p:nvGrpSpPr>
        <p:grpSpPr bwMode="auto">
          <a:xfrm>
            <a:off x="5181600" y="1447800"/>
            <a:ext cx="1611313" cy="2673350"/>
            <a:chOff x="3120" y="1100"/>
            <a:chExt cx="1015" cy="1684"/>
          </a:xfrm>
        </p:grpSpPr>
        <p:grpSp>
          <p:nvGrpSpPr>
            <p:cNvPr id="65590" name="Group 68"/>
            <p:cNvGrpSpPr>
              <a:grpSpLocks/>
            </p:cNvGrpSpPr>
            <p:nvPr/>
          </p:nvGrpSpPr>
          <p:grpSpPr bwMode="auto">
            <a:xfrm>
              <a:off x="3120" y="1440"/>
              <a:ext cx="432" cy="1344"/>
              <a:chOff x="3312" y="1344"/>
              <a:chExt cx="432" cy="1344"/>
            </a:xfrm>
          </p:grpSpPr>
          <p:sp>
            <p:nvSpPr>
              <p:cNvPr id="65597" name="Rectangle 69"/>
              <p:cNvSpPr>
                <a:spLocks noChangeArrowheads="1"/>
              </p:cNvSpPr>
              <p:nvPr/>
            </p:nvSpPr>
            <p:spPr bwMode="auto">
              <a:xfrm>
                <a:off x="3312" y="2352"/>
                <a:ext cx="432" cy="336"/>
              </a:xfrm>
              <a:prstGeom prst="rect">
                <a:avLst/>
              </a:prstGeom>
              <a:solidFill>
                <a:srgbClr val="FF7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9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98" name="Rectangle 70"/>
              <p:cNvSpPr>
                <a:spLocks noChangeArrowheads="1"/>
              </p:cNvSpPr>
              <p:nvPr/>
            </p:nvSpPr>
            <p:spPr bwMode="auto">
              <a:xfrm>
                <a:off x="3312" y="2016"/>
                <a:ext cx="432" cy="336"/>
              </a:xfrm>
              <a:prstGeom prst="rect">
                <a:avLst/>
              </a:prstGeom>
              <a:solidFill>
                <a:srgbClr val="FF7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9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99" name="Rectangle 71"/>
              <p:cNvSpPr>
                <a:spLocks noChangeArrowheads="1"/>
              </p:cNvSpPr>
              <p:nvPr/>
            </p:nvSpPr>
            <p:spPr bwMode="auto">
              <a:xfrm>
                <a:off x="3312" y="1680"/>
                <a:ext cx="432" cy="336"/>
              </a:xfrm>
              <a:prstGeom prst="rect">
                <a:avLst/>
              </a:prstGeom>
              <a:solidFill>
                <a:srgbClr val="FF7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9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600" name="Rectangle 72"/>
              <p:cNvSpPr>
                <a:spLocks noChangeArrowheads="1"/>
              </p:cNvSpPr>
              <p:nvPr/>
            </p:nvSpPr>
            <p:spPr bwMode="auto">
              <a:xfrm>
                <a:off x="3312" y="1344"/>
                <a:ext cx="432" cy="336"/>
              </a:xfrm>
              <a:prstGeom prst="rect">
                <a:avLst/>
              </a:prstGeom>
              <a:solidFill>
                <a:srgbClr val="FF7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9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nvGrpSpPr>
            <p:cNvPr id="65591" name="Group 73"/>
            <p:cNvGrpSpPr>
              <a:grpSpLocks/>
            </p:cNvGrpSpPr>
            <p:nvPr/>
          </p:nvGrpSpPr>
          <p:grpSpPr bwMode="auto">
            <a:xfrm>
              <a:off x="3703" y="1100"/>
              <a:ext cx="432" cy="1680"/>
              <a:chOff x="2928" y="1776"/>
              <a:chExt cx="432" cy="1680"/>
            </a:xfrm>
          </p:grpSpPr>
          <p:sp>
            <p:nvSpPr>
              <p:cNvPr id="65592" name="Rectangle 74"/>
              <p:cNvSpPr>
                <a:spLocks noChangeArrowheads="1"/>
              </p:cNvSpPr>
              <p:nvPr/>
            </p:nvSpPr>
            <p:spPr bwMode="auto">
              <a:xfrm>
                <a:off x="2928" y="3120"/>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93" name="Rectangle 75"/>
              <p:cNvSpPr>
                <a:spLocks noChangeArrowheads="1"/>
              </p:cNvSpPr>
              <p:nvPr/>
            </p:nvSpPr>
            <p:spPr bwMode="auto">
              <a:xfrm>
                <a:off x="2928" y="2784"/>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94" name="Rectangle 76"/>
              <p:cNvSpPr>
                <a:spLocks noChangeArrowheads="1"/>
              </p:cNvSpPr>
              <p:nvPr/>
            </p:nvSpPr>
            <p:spPr bwMode="auto">
              <a:xfrm>
                <a:off x="2928" y="2448"/>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95" name="Rectangle 77"/>
              <p:cNvSpPr>
                <a:spLocks noChangeArrowheads="1"/>
              </p:cNvSpPr>
              <p:nvPr/>
            </p:nvSpPr>
            <p:spPr bwMode="auto">
              <a:xfrm>
                <a:off x="2928" y="2112"/>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96" name="Rectangle 78"/>
              <p:cNvSpPr>
                <a:spLocks noChangeArrowheads="1"/>
              </p:cNvSpPr>
              <p:nvPr/>
            </p:nvSpPr>
            <p:spPr bwMode="auto">
              <a:xfrm>
                <a:off x="2928" y="1776"/>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grpSp>
      <p:grpSp>
        <p:nvGrpSpPr>
          <p:cNvPr id="22" name="Group 79"/>
          <p:cNvGrpSpPr>
            <a:grpSpLocks/>
          </p:cNvGrpSpPr>
          <p:nvPr/>
        </p:nvGrpSpPr>
        <p:grpSpPr bwMode="auto">
          <a:xfrm>
            <a:off x="1143000" y="1066800"/>
            <a:ext cx="6432550" cy="4470400"/>
            <a:chOff x="774" y="672"/>
            <a:chExt cx="4052" cy="2816"/>
          </a:xfrm>
        </p:grpSpPr>
        <p:sp>
          <p:nvSpPr>
            <p:cNvPr id="65583" name="Line 80"/>
            <p:cNvSpPr>
              <a:spLocks noChangeShapeType="1"/>
            </p:cNvSpPr>
            <p:nvPr/>
          </p:nvSpPr>
          <p:spPr bwMode="auto">
            <a:xfrm flipV="1">
              <a:off x="4272" y="2145"/>
              <a:ext cx="554" cy="54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65584" name="Line 81"/>
            <p:cNvSpPr>
              <a:spLocks noChangeShapeType="1"/>
            </p:cNvSpPr>
            <p:nvPr/>
          </p:nvSpPr>
          <p:spPr bwMode="auto">
            <a:xfrm flipH="1">
              <a:off x="3264" y="268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65585" name="Group 82"/>
            <p:cNvGrpSpPr>
              <a:grpSpLocks/>
            </p:cNvGrpSpPr>
            <p:nvPr/>
          </p:nvGrpSpPr>
          <p:grpSpPr bwMode="auto">
            <a:xfrm>
              <a:off x="774" y="672"/>
              <a:ext cx="3498" cy="2816"/>
              <a:chOff x="774" y="672"/>
              <a:chExt cx="3498" cy="2816"/>
            </a:xfrm>
          </p:grpSpPr>
          <p:grpSp>
            <p:nvGrpSpPr>
              <p:cNvPr id="65586" name="Group 83"/>
              <p:cNvGrpSpPr>
                <a:grpSpLocks/>
              </p:cNvGrpSpPr>
              <p:nvPr/>
            </p:nvGrpSpPr>
            <p:grpSpPr bwMode="auto">
              <a:xfrm>
                <a:off x="774" y="1472"/>
                <a:ext cx="2112" cy="2016"/>
                <a:chOff x="762" y="1459"/>
                <a:chExt cx="2112" cy="2016"/>
              </a:xfrm>
            </p:grpSpPr>
            <p:sp>
              <p:nvSpPr>
                <p:cNvPr id="65588" name="Freeform 84"/>
                <p:cNvSpPr>
                  <a:spLocks/>
                </p:cNvSpPr>
                <p:nvPr/>
              </p:nvSpPr>
              <p:spPr bwMode="auto">
                <a:xfrm>
                  <a:off x="762" y="2899"/>
                  <a:ext cx="2112" cy="576"/>
                </a:xfrm>
                <a:custGeom>
                  <a:avLst/>
                  <a:gdLst>
                    <a:gd name="T0" fmla="*/ 0 w 2112"/>
                    <a:gd name="T1" fmla="*/ 576 h 576"/>
                    <a:gd name="T2" fmla="*/ 1488 w 2112"/>
                    <a:gd name="T3" fmla="*/ 576 h 576"/>
                    <a:gd name="T4" fmla="*/ 2112 w 2112"/>
                    <a:gd name="T5" fmla="*/ 0 h 576"/>
                    <a:gd name="T6" fmla="*/ 0 60000 65536"/>
                    <a:gd name="T7" fmla="*/ 0 60000 65536"/>
                    <a:gd name="T8" fmla="*/ 0 60000 65536"/>
                    <a:gd name="T9" fmla="*/ 0 w 2112"/>
                    <a:gd name="T10" fmla="*/ 0 h 576"/>
                    <a:gd name="T11" fmla="*/ 2112 w 2112"/>
                    <a:gd name="T12" fmla="*/ 576 h 576"/>
                  </a:gdLst>
                  <a:ahLst/>
                  <a:cxnLst>
                    <a:cxn ang="T6">
                      <a:pos x="T0" y="T1"/>
                    </a:cxn>
                    <a:cxn ang="T7">
                      <a:pos x="T2" y="T3"/>
                    </a:cxn>
                    <a:cxn ang="T8">
                      <a:pos x="T4" y="T5"/>
                    </a:cxn>
                  </a:cxnLst>
                  <a:rect l="T9" t="T10" r="T11" b="T12"/>
                  <a:pathLst>
                    <a:path w="2112" h="576">
                      <a:moveTo>
                        <a:pt x="0" y="576"/>
                      </a:moveTo>
                      <a:lnTo>
                        <a:pt x="1488" y="576"/>
                      </a:lnTo>
                      <a:lnTo>
                        <a:pt x="2112" y="0"/>
                      </a:ln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5589" name="Line 85"/>
                <p:cNvSpPr>
                  <a:spLocks noChangeShapeType="1"/>
                </p:cNvSpPr>
                <p:nvPr/>
              </p:nvSpPr>
              <p:spPr bwMode="auto">
                <a:xfrm flipV="1">
                  <a:off x="2250" y="1459"/>
                  <a:ext cx="0" cy="201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65587" name="Line 86"/>
              <p:cNvSpPr>
                <a:spLocks noChangeShapeType="1"/>
              </p:cNvSpPr>
              <p:nvPr/>
            </p:nvSpPr>
            <p:spPr bwMode="auto">
              <a:xfrm flipV="1">
                <a:off x="4272" y="672"/>
                <a:ext cx="0" cy="201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sp>
        <p:nvSpPr>
          <p:cNvPr id="191" name="Text Box 87"/>
          <p:cNvSpPr txBox="1">
            <a:spLocks noChangeArrowheads="1"/>
          </p:cNvSpPr>
          <p:nvPr/>
        </p:nvSpPr>
        <p:spPr bwMode="auto">
          <a:xfrm>
            <a:off x="7477125" y="3338513"/>
            <a:ext cx="13620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1800" baseline="0"/>
              <a:t> </a:t>
            </a:r>
            <a:r>
              <a:rPr lang="en-US" altLang="en-US" sz="2000" baseline="0">
                <a:latin typeface="Arial Narrow" charset="0"/>
              </a:rPr>
              <a:t>Treatment 2</a:t>
            </a:r>
          </a:p>
        </p:txBody>
      </p:sp>
      <p:sp>
        <p:nvSpPr>
          <p:cNvPr id="192" name="Text Box 88"/>
          <p:cNvSpPr txBox="1">
            <a:spLocks noChangeArrowheads="1"/>
          </p:cNvSpPr>
          <p:nvPr/>
        </p:nvSpPr>
        <p:spPr bwMode="auto">
          <a:xfrm>
            <a:off x="6496050" y="685800"/>
            <a:ext cx="1123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Response</a:t>
            </a:r>
          </a:p>
        </p:txBody>
      </p:sp>
      <p:sp>
        <p:nvSpPr>
          <p:cNvPr id="193" name="Text Box 89"/>
          <p:cNvSpPr txBox="1">
            <a:spLocks noChangeArrowheads="1"/>
          </p:cNvSpPr>
          <p:nvPr/>
        </p:nvSpPr>
        <p:spPr bwMode="auto">
          <a:xfrm>
            <a:off x="3371850" y="1966913"/>
            <a:ext cx="1123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Response</a:t>
            </a:r>
          </a:p>
        </p:txBody>
      </p:sp>
      <p:grpSp>
        <p:nvGrpSpPr>
          <p:cNvPr id="25" name="Group 90"/>
          <p:cNvGrpSpPr>
            <a:grpSpLocks/>
          </p:cNvGrpSpPr>
          <p:nvPr/>
        </p:nvGrpSpPr>
        <p:grpSpPr bwMode="auto">
          <a:xfrm>
            <a:off x="1639888" y="3332163"/>
            <a:ext cx="722312" cy="2133600"/>
            <a:chOff x="2016" y="2112"/>
            <a:chExt cx="455" cy="1344"/>
          </a:xfrm>
        </p:grpSpPr>
        <p:sp>
          <p:nvSpPr>
            <p:cNvPr id="65579" name="Rectangle 91"/>
            <p:cNvSpPr>
              <a:spLocks noChangeArrowheads="1"/>
            </p:cNvSpPr>
            <p:nvPr/>
          </p:nvSpPr>
          <p:spPr bwMode="auto">
            <a:xfrm>
              <a:off x="2016" y="3120"/>
              <a:ext cx="455" cy="336"/>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80" name="Rectangle 92"/>
            <p:cNvSpPr>
              <a:spLocks noChangeArrowheads="1"/>
            </p:cNvSpPr>
            <p:nvPr/>
          </p:nvSpPr>
          <p:spPr bwMode="auto">
            <a:xfrm>
              <a:off x="2016" y="2784"/>
              <a:ext cx="455" cy="336"/>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81" name="Rectangle 93"/>
            <p:cNvSpPr>
              <a:spLocks noChangeArrowheads="1"/>
            </p:cNvSpPr>
            <p:nvPr/>
          </p:nvSpPr>
          <p:spPr bwMode="auto">
            <a:xfrm>
              <a:off x="2016" y="2448"/>
              <a:ext cx="455" cy="336"/>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82" name="Rectangle 94"/>
            <p:cNvSpPr>
              <a:spLocks noChangeArrowheads="1"/>
            </p:cNvSpPr>
            <p:nvPr/>
          </p:nvSpPr>
          <p:spPr bwMode="auto">
            <a:xfrm>
              <a:off x="2016" y="2112"/>
              <a:ext cx="455" cy="336"/>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199" name="Freeform 95"/>
          <p:cNvSpPr>
            <a:spLocks/>
          </p:cNvSpPr>
          <p:nvPr/>
        </p:nvSpPr>
        <p:spPr bwMode="auto">
          <a:xfrm>
            <a:off x="2590800" y="3505200"/>
            <a:ext cx="762000" cy="1981200"/>
          </a:xfrm>
          <a:custGeom>
            <a:avLst/>
            <a:gdLst>
              <a:gd name="T0" fmla="*/ 0 w 960"/>
              <a:gd name="T1" fmla="*/ 2147483647 h 2016"/>
              <a:gd name="T2" fmla="*/ 2147483647 w 960"/>
              <a:gd name="T3" fmla="*/ 0 h 2016"/>
              <a:gd name="T4" fmla="*/ 2147483647 w 960"/>
              <a:gd name="T5" fmla="*/ 2147483647 h 2016"/>
              <a:gd name="T6" fmla="*/ 0 w 960"/>
              <a:gd name="T7" fmla="*/ 2147483647 h 2016"/>
              <a:gd name="T8" fmla="*/ 0 w 960"/>
              <a:gd name="T9" fmla="*/ 2147483647 h 2016"/>
              <a:gd name="T10" fmla="*/ 0 60000 65536"/>
              <a:gd name="T11" fmla="*/ 0 60000 65536"/>
              <a:gd name="T12" fmla="*/ 0 60000 65536"/>
              <a:gd name="T13" fmla="*/ 0 60000 65536"/>
              <a:gd name="T14" fmla="*/ 0 60000 65536"/>
              <a:gd name="T15" fmla="*/ 0 w 960"/>
              <a:gd name="T16" fmla="*/ 0 h 2016"/>
              <a:gd name="T17" fmla="*/ 960 w 960"/>
              <a:gd name="T18" fmla="*/ 2016 h 2016"/>
            </a:gdLst>
            <a:ahLst/>
            <a:cxnLst>
              <a:cxn ang="T10">
                <a:pos x="T0" y="T1"/>
              </a:cxn>
              <a:cxn ang="T11">
                <a:pos x="T2" y="T3"/>
              </a:cxn>
              <a:cxn ang="T12">
                <a:pos x="T4" y="T5"/>
              </a:cxn>
              <a:cxn ang="T13">
                <a:pos x="T6" y="T7"/>
              </a:cxn>
              <a:cxn ang="T14">
                <a:pos x="T8" y="T9"/>
              </a:cxn>
            </a:cxnLst>
            <a:rect l="T15" t="T16" r="T17" b="T18"/>
            <a:pathLst>
              <a:path w="960" h="2016">
                <a:moveTo>
                  <a:pt x="0" y="624"/>
                </a:moveTo>
                <a:lnTo>
                  <a:pt x="960" y="0"/>
                </a:lnTo>
                <a:lnTo>
                  <a:pt x="960" y="1248"/>
                </a:lnTo>
                <a:lnTo>
                  <a:pt x="0" y="2016"/>
                </a:lnTo>
                <a:lnTo>
                  <a:pt x="0" y="624"/>
                </a:lnTo>
                <a:close/>
              </a:path>
            </a:pathLst>
          </a:custGeom>
          <a:solidFill>
            <a:schemeClr val="folHlink"/>
          </a:solidFill>
          <a:ln w="9525">
            <a:solidFill>
              <a:schemeClr val="tx1"/>
            </a:solidFill>
            <a:round/>
            <a:headEnd/>
            <a:tailEnd/>
          </a:ln>
        </p:spPr>
        <p:txBody>
          <a:bodyPr anchor="ctr">
            <a:spAutoFit/>
          </a:bodyPr>
          <a:lstStyle/>
          <a:p>
            <a:endParaRPr lang="en-AU"/>
          </a:p>
        </p:txBody>
      </p:sp>
      <p:sp>
        <p:nvSpPr>
          <p:cNvPr id="200" name="Rectangle 96"/>
          <p:cNvSpPr>
            <a:spLocks noChangeArrowheads="1"/>
          </p:cNvSpPr>
          <p:nvPr/>
        </p:nvSpPr>
        <p:spPr bwMode="auto">
          <a:xfrm>
            <a:off x="2743200" y="4114800"/>
            <a:ext cx="927100" cy="12192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26" name="Group 97"/>
          <p:cNvGrpSpPr>
            <a:grpSpLocks/>
          </p:cNvGrpSpPr>
          <p:nvPr/>
        </p:nvGrpSpPr>
        <p:grpSpPr bwMode="auto">
          <a:xfrm>
            <a:off x="2844800" y="2798763"/>
            <a:ext cx="685800" cy="2667000"/>
            <a:chOff x="2928" y="1776"/>
            <a:chExt cx="432" cy="1680"/>
          </a:xfrm>
        </p:grpSpPr>
        <p:sp>
          <p:nvSpPr>
            <p:cNvPr id="65574" name="Rectangle 98"/>
            <p:cNvSpPr>
              <a:spLocks noChangeArrowheads="1"/>
            </p:cNvSpPr>
            <p:nvPr/>
          </p:nvSpPr>
          <p:spPr bwMode="auto">
            <a:xfrm>
              <a:off x="2928" y="3120"/>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75" name="Rectangle 99"/>
            <p:cNvSpPr>
              <a:spLocks noChangeArrowheads="1"/>
            </p:cNvSpPr>
            <p:nvPr/>
          </p:nvSpPr>
          <p:spPr bwMode="auto">
            <a:xfrm>
              <a:off x="2928" y="2784"/>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76" name="Rectangle 100"/>
            <p:cNvSpPr>
              <a:spLocks noChangeArrowheads="1"/>
            </p:cNvSpPr>
            <p:nvPr/>
          </p:nvSpPr>
          <p:spPr bwMode="auto">
            <a:xfrm>
              <a:off x="2928" y="2448"/>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77" name="Rectangle 101"/>
            <p:cNvSpPr>
              <a:spLocks noChangeArrowheads="1"/>
            </p:cNvSpPr>
            <p:nvPr/>
          </p:nvSpPr>
          <p:spPr bwMode="auto">
            <a:xfrm>
              <a:off x="2928" y="2112"/>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65578" name="Rectangle 102"/>
            <p:cNvSpPr>
              <a:spLocks noChangeArrowheads="1"/>
            </p:cNvSpPr>
            <p:nvPr/>
          </p:nvSpPr>
          <p:spPr bwMode="auto">
            <a:xfrm>
              <a:off x="2928" y="1776"/>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207" name="Text Box 103"/>
          <p:cNvSpPr txBox="1">
            <a:spLocks noChangeArrowheads="1"/>
          </p:cNvSpPr>
          <p:nvPr/>
        </p:nvSpPr>
        <p:spPr bwMode="auto">
          <a:xfrm>
            <a:off x="7153275" y="3870325"/>
            <a:ext cx="13049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Treatment 1</a:t>
            </a:r>
          </a:p>
        </p:txBody>
      </p:sp>
      <p:sp>
        <p:nvSpPr>
          <p:cNvPr id="105" name="Slide Number Placeholder 3"/>
          <p:cNvSpPr>
            <a:spLocks noGrp="1"/>
          </p:cNvSpPr>
          <p:nvPr>
            <p:ph type="sldNum" sz="quarter" idx="12"/>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74</a:t>
            </a:fld>
            <a:endParaRPr lang="en-AU" altLang="en-US" sz="1400" b="1" baseline="0"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56"/>
                                        </p:tgtEl>
                                        <p:attrNameLst>
                                          <p:attrName>style.visibility</p:attrName>
                                        </p:attrNameLst>
                                      </p:cBhvr>
                                      <p:to>
                                        <p:strVal val="visible"/>
                                      </p:to>
                                    </p:set>
                                    <p:anim calcmode="lin" valueType="num">
                                      <p:cBhvr additive="base">
                                        <p:cTn id="11" dur="500" fill="hold"/>
                                        <p:tgtEl>
                                          <p:spTgt spid="156"/>
                                        </p:tgtEl>
                                        <p:attrNameLst>
                                          <p:attrName>ppt_x</p:attrName>
                                        </p:attrNameLst>
                                      </p:cBhvr>
                                      <p:tavLst>
                                        <p:tav tm="0">
                                          <p:val>
                                            <p:strVal val="#ppt_x"/>
                                          </p:val>
                                        </p:tav>
                                        <p:tav tm="100000">
                                          <p:val>
                                            <p:strVal val="#ppt_x"/>
                                          </p:val>
                                        </p:tav>
                                      </p:tavLst>
                                    </p:anim>
                                    <p:anim calcmode="lin" valueType="num">
                                      <p:cBhvr additive="base">
                                        <p:cTn id="12" dur="500" fill="hold"/>
                                        <p:tgtEl>
                                          <p:spTgt spid="156"/>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000"/>
                            </p:stCondLst>
                            <p:childTnLst>
                              <p:par>
                                <p:cTn id="14" presetID="2" presetClass="entr" presetSubtype="1" fill="hold" grpId="0" nodeType="afterEffect">
                                  <p:stCondLst>
                                    <p:cond delay="0"/>
                                  </p:stCondLst>
                                  <p:childTnLst>
                                    <p:set>
                                      <p:cBhvr>
                                        <p:cTn id="15" dur="1" fill="hold">
                                          <p:stCondLst>
                                            <p:cond delay="0"/>
                                          </p:stCondLst>
                                        </p:cTn>
                                        <p:tgtEl>
                                          <p:spTgt spid="140"/>
                                        </p:tgtEl>
                                        <p:attrNameLst>
                                          <p:attrName>style.visibility</p:attrName>
                                        </p:attrNameLst>
                                      </p:cBhvr>
                                      <p:to>
                                        <p:strVal val="visible"/>
                                      </p:to>
                                    </p:set>
                                    <p:anim calcmode="lin" valueType="num">
                                      <p:cBhvr additive="base">
                                        <p:cTn id="16" dur="500" fill="hold"/>
                                        <p:tgtEl>
                                          <p:spTgt spid="140"/>
                                        </p:tgtEl>
                                        <p:attrNameLst>
                                          <p:attrName>ppt_x</p:attrName>
                                        </p:attrNameLst>
                                      </p:cBhvr>
                                      <p:tavLst>
                                        <p:tav tm="0">
                                          <p:val>
                                            <p:strVal val="#ppt_x"/>
                                          </p:val>
                                        </p:tav>
                                        <p:tav tm="100000">
                                          <p:val>
                                            <p:strVal val="#ppt_x"/>
                                          </p:val>
                                        </p:tav>
                                      </p:tavLst>
                                    </p:anim>
                                    <p:anim calcmode="lin" valueType="num">
                                      <p:cBhvr additive="base">
                                        <p:cTn id="17" dur="500" fill="hold"/>
                                        <p:tgtEl>
                                          <p:spTgt spid="140"/>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500"/>
                            </p:stCondLst>
                            <p:childTnLst>
                              <p:par>
                                <p:cTn id="19" presetID="2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nodeType="afterGroup">
                            <p:stCondLst>
                              <p:cond delay="2000"/>
                            </p:stCondLst>
                            <p:childTnLst>
                              <p:par>
                                <p:cTn id="23" presetID="1" presetClass="entr" presetSubtype="0" fill="hold" grpId="0" nodeType="afterEffect">
                                  <p:stCondLst>
                                    <p:cond delay="300"/>
                                  </p:stCondLst>
                                  <p:childTnLst>
                                    <p:set>
                                      <p:cBhvr>
                                        <p:cTn id="24" dur="1" fill="hold">
                                          <p:stCondLst>
                                            <p:cond delay="499"/>
                                          </p:stCondLst>
                                        </p:cTn>
                                        <p:tgtEl>
                                          <p:spTgt spid="207"/>
                                        </p:tgtEl>
                                        <p:attrNameLst>
                                          <p:attrName>style.visibility</p:attrName>
                                        </p:attrNameLst>
                                      </p:cBhvr>
                                      <p:to>
                                        <p:strVal val="visible"/>
                                      </p:to>
                                    </p:set>
                                  </p:childTnLst>
                                </p:cTn>
                              </p:par>
                            </p:childTnLst>
                          </p:cTn>
                        </p:par>
                        <p:par>
                          <p:cTn id="25" fill="hold" nodeType="afterGroup">
                            <p:stCondLst>
                              <p:cond delay="2800"/>
                            </p:stCondLst>
                            <p:childTnLst>
                              <p:par>
                                <p:cTn id="26" presetID="1" presetClass="entr" presetSubtype="0" fill="hold" grpId="0" nodeType="afterEffect">
                                  <p:stCondLst>
                                    <p:cond delay="300"/>
                                  </p:stCondLst>
                                  <p:childTnLst>
                                    <p:set>
                                      <p:cBhvr>
                                        <p:cTn id="27" dur="1" fill="hold">
                                          <p:stCondLst>
                                            <p:cond delay="499"/>
                                          </p:stCondLst>
                                        </p:cTn>
                                        <p:tgtEl>
                                          <p:spTgt spid="191"/>
                                        </p:tgtEl>
                                        <p:attrNameLst>
                                          <p:attrName>style.visibility</p:attrName>
                                        </p:attrNameLst>
                                      </p:cBhvr>
                                      <p:to>
                                        <p:strVal val="visible"/>
                                      </p:to>
                                    </p:set>
                                  </p:childTnLst>
                                </p:cTn>
                              </p:par>
                            </p:childTnLst>
                          </p:cTn>
                        </p:par>
                        <p:par>
                          <p:cTn id="28" fill="hold" nodeType="afterGroup">
                            <p:stCondLst>
                              <p:cond delay="3600"/>
                            </p:stCondLst>
                            <p:childTnLst>
                              <p:par>
                                <p:cTn id="29" presetID="1" presetClass="entr" presetSubtype="0" fill="hold" grpId="0" nodeType="afterEffect">
                                  <p:stCondLst>
                                    <p:cond delay="300"/>
                                  </p:stCondLst>
                                  <p:childTnLst>
                                    <p:set>
                                      <p:cBhvr>
                                        <p:cTn id="30" dur="1" fill="hold">
                                          <p:stCondLst>
                                            <p:cond delay="499"/>
                                          </p:stCondLst>
                                        </p:cTn>
                                        <p:tgtEl>
                                          <p:spTgt spid="159"/>
                                        </p:tgtEl>
                                        <p:attrNameLst>
                                          <p:attrName>style.visibility</p:attrName>
                                        </p:attrNameLst>
                                      </p:cBhvr>
                                      <p:to>
                                        <p:strVal val="visible"/>
                                      </p:to>
                                    </p:set>
                                  </p:childTnLst>
                                </p:cTn>
                              </p:par>
                            </p:childTnLst>
                          </p:cTn>
                        </p:par>
                        <p:par>
                          <p:cTn id="31" fill="hold" nodeType="afterGroup">
                            <p:stCondLst>
                              <p:cond delay="4400"/>
                            </p:stCondLst>
                            <p:childTnLst>
                              <p:par>
                                <p:cTn id="32" presetID="2" presetClass="entr" presetSubtype="2" fill="hold" grpId="0" nodeType="afterEffect">
                                  <p:stCondLst>
                                    <p:cond delay="300"/>
                                  </p:stCondLst>
                                  <p:childTnLst>
                                    <p:set>
                                      <p:cBhvr>
                                        <p:cTn id="33" dur="1" fill="hold">
                                          <p:stCondLst>
                                            <p:cond delay="0"/>
                                          </p:stCondLst>
                                        </p:cTn>
                                        <p:tgtEl>
                                          <p:spTgt spid="170"/>
                                        </p:tgtEl>
                                        <p:attrNameLst>
                                          <p:attrName>style.visibility</p:attrName>
                                        </p:attrNameLst>
                                      </p:cBhvr>
                                      <p:to>
                                        <p:strVal val="visible"/>
                                      </p:to>
                                    </p:set>
                                    <p:anim calcmode="lin" valueType="num">
                                      <p:cBhvr additive="base">
                                        <p:cTn id="34" dur="500" fill="hold"/>
                                        <p:tgtEl>
                                          <p:spTgt spid="170"/>
                                        </p:tgtEl>
                                        <p:attrNameLst>
                                          <p:attrName>ppt_x</p:attrName>
                                        </p:attrNameLst>
                                      </p:cBhvr>
                                      <p:tavLst>
                                        <p:tav tm="0">
                                          <p:val>
                                            <p:strVal val="1+#ppt_w/2"/>
                                          </p:val>
                                        </p:tav>
                                        <p:tav tm="100000">
                                          <p:val>
                                            <p:strVal val="#ppt_x"/>
                                          </p:val>
                                        </p:tav>
                                      </p:tavLst>
                                    </p:anim>
                                    <p:anim calcmode="lin" valueType="num">
                                      <p:cBhvr additive="base">
                                        <p:cTn id="35" dur="500" fill="hold"/>
                                        <p:tgtEl>
                                          <p:spTgt spid="170"/>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200"/>
                            </p:stCondLst>
                            <p:childTnLst>
                              <p:par>
                                <p:cTn id="37" presetID="2" presetClass="entr" presetSubtype="2" fill="hold" grpId="0" nodeType="afterEffect">
                                  <p:stCondLst>
                                    <p:cond delay="300"/>
                                  </p:stCondLst>
                                  <p:childTnLst>
                                    <p:set>
                                      <p:cBhvr>
                                        <p:cTn id="38" dur="1" fill="hold">
                                          <p:stCondLst>
                                            <p:cond delay="0"/>
                                          </p:stCondLst>
                                        </p:cTn>
                                        <p:tgtEl>
                                          <p:spTgt spid="160"/>
                                        </p:tgtEl>
                                        <p:attrNameLst>
                                          <p:attrName>style.visibility</p:attrName>
                                        </p:attrNameLst>
                                      </p:cBhvr>
                                      <p:to>
                                        <p:strVal val="visible"/>
                                      </p:to>
                                    </p:set>
                                    <p:anim calcmode="lin" valueType="num">
                                      <p:cBhvr additive="base">
                                        <p:cTn id="39" dur="500" fill="hold"/>
                                        <p:tgtEl>
                                          <p:spTgt spid="160"/>
                                        </p:tgtEl>
                                        <p:attrNameLst>
                                          <p:attrName>ppt_x</p:attrName>
                                        </p:attrNameLst>
                                      </p:cBhvr>
                                      <p:tavLst>
                                        <p:tav tm="0">
                                          <p:val>
                                            <p:strVal val="1+#ppt_w/2"/>
                                          </p:val>
                                        </p:tav>
                                        <p:tav tm="100000">
                                          <p:val>
                                            <p:strVal val="#ppt_x"/>
                                          </p:val>
                                        </p:tav>
                                      </p:tavLst>
                                    </p:anim>
                                    <p:anim calcmode="lin" valueType="num">
                                      <p:cBhvr additive="base">
                                        <p:cTn id="40" dur="500" fill="hold"/>
                                        <p:tgtEl>
                                          <p:spTgt spid="16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6000"/>
                            </p:stCondLst>
                            <p:childTnLst>
                              <p:par>
                                <p:cTn id="42" presetID="1" presetClass="entr" presetSubtype="0" fill="hold" grpId="0" nodeType="afterEffect">
                                  <p:stCondLst>
                                    <p:cond delay="300"/>
                                  </p:stCondLst>
                                  <p:childTnLst>
                                    <p:set>
                                      <p:cBhvr>
                                        <p:cTn id="43" dur="1" fill="hold">
                                          <p:stCondLst>
                                            <p:cond delay="499"/>
                                          </p:stCondLst>
                                        </p:cTn>
                                        <p:tgtEl>
                                          <p:spTgt spid="19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34"/>
                                        </p:tgtEl>
                                        <p:attrNameLst>
                                          <p:attrName>style.visibility</p:attrName>
                                        </p:attrNameLst>
                                      </p:cBhvr>
                                      <p:to>
                                        <p:strVal val="visible"/>
                                      </p:to>
                                    </p:set>
                                  </p:childTnLst>
                                </p:cTn>
                              </p:par>
                            </p:childTnLst>
                          </p:cTn>
                        </p:par>
                        <p:par>
                          <p:cTn id="48" fill="hold" nodeType="afterGroup">
                            <p:stCondLst>
                              <p:cond delay="500"/>
                            </p:stCondLst>
                            <p:childTnLst>
                              <p:par>
                                <p:cTn id="49" presetID="1" presetClass="entr" presetSubtype="0" fill="hold" grpId="0" nodeType="afterEffect">
                                  <p:stCondLst>
                                    <p:cond delay="300"/>
                                  </p:stCondLst>
                                  <p:childTnLst>
                                    <p:set>
                                      <p:cBhvr>
                                        <p:cTn id="50" dur="1" fill="hold">
                                          <p:stCondLst>
                                            <p:cond delay="499"/>
                                          </p:stCondLst>
                                        </p:cTn>
                                        <p:tgtEl>
                                          <p:spTgt spid="138"/>
                                        </p:tgtEl>
                                        <p:attrNameLst>
                                          <p:attrName>style.visibility</p:attrName>
                                        </p:attrNameLst>
                                      </p:cBhvr>
                                      <p:to>
                                        <p:strVal val="visible"/>
                                      </p:to>
                                    </p:set>
                                  </p:childTnLst>
                                </p:cTn>
                              </p:par>
                            </p:childTnLst>
                          </p:cTn>
                        </p:par>
                        <p:par>
                          <p:cTn id="51" fill="hold" nodeType="afterGroup">
                            <p:stCondLst>
                              <p:cond delay="1300"/>
                            </p:stCondLst>
                            <p:childTnLst>
                              <p:par>
                                <p:cTn id="52" presetID="1" presetClass="entr" presetSubtype="0" fill="hold" grpId="0" nodeType="afterEffect">
                                  <p:stCondLst>
                                    <p:cond delay="300"/>
                                  </p:stCondLst>
                                  <p:childTnLst>
                                    <p:set>
                                      <p:cBhvr>
                                        <p:cTn id="53" dur="1" fill="hold">
                                          <p:stCondLst>
                                            <p:cond delay="499"/>
                                          </p:stCondLst>
                                        </p:cTn>
                                        <p:tgtEl>
                                          <p:spTgt spid="137"/>
                                        </p:tgtEl>
                                        <p:attrNameLst>
                                          <p:attrName>style.visibility</p:attrName>
                                        </p:attrNameLst>
                                      </p:cBhvr>
                                      <p:to>
                                        <p:strVal val="visible"/>
                                      </p:to>
                                    </p:set>
                                  </p:childTnLst>
                                </p:cTn>
                              </p:par>
                            </p:childTnLst>
                          </p:cTn>
                        </p:par>
                        <p:par>
                          <p:cTn id="54" fill="hold" nodeType="afterGroup">
                            <p:stCondLst>
                              <p:cond delay="2100"/>
                            </p:stCondLst>
                            <p:childTnLst>
                              <p:par>
                                <p:cTn id="55" presetID="1" presetClass="entr" presetSubtype="0" fill="hold" grpId="0" nodeType="afterEffect">
                                  <p:stCondLst>
                                    <p:cond delay="300"/>
                                  </p:stCondLst>
                                  <p:childTnLst>
                                    <p:set>
                                      <p:cBhvr>
                                        <p:cTn id="56" dur="1" fill="hold">
                                          <p:stCondLst>
                                            <p:cond delay="499"/>
                                          </p:stCondLst>
                                        </p:cTn>
                                        <p:tgtEl>
                                          <p:spTgt spid="141"/>
                                        </p:tgtEl>
                                        <p:attrNameLst>
                                          <p:attrName>style.visibility</p:attrName>
                                        </p:attrNameLst>
                                      </p:cBhvr>
                                      <p:to>
                                        <p:strVal val="visible"/>
                                      </p:to>
                                    </p:set>
                                  </p:childTnLst>
                                </p:cTn>
                              </p:par>
                            </p:childTnLst>
                          </p:cTn>
                        </p:par>
                        <p:par>
                          <p:cTn id="57" fill="hold" nodeType="afterGroup">
                            <p:stCondLst>
                              <p:cond delay="2900"/>
                            </p:stCondLst>
                            <p:childTnLst>
                              <p:par>
                                <p:cTn id="58" presetID="1" presetClass="entr" presetSubtype="0" fill="hold" grpId="0" nodeType="afterEffect">
                                  <p:stCondLst>
                                    <p:cond delay="300"/>
                                  </p:stCondLst>
                                  <p:childTnLst>
                                    <p:set>
                                      <p:cBhvr>
                                        <p:cTn id="59" dur="1" fill="hold">
                                          <p:stCondLst>
                                            <p:cond delay="499"/>
                                          </p:stCondLst>
                                        </p:cTn>
                                        <p:tgtEl>
                                          <p:spTgt spid="139"/>
                                        </p:tgtEl>
                                        <p:attrNameLst>
                                          <p:attrName>style.visibility</p:attrName>
                                        </p:attrNameLst>
                                      </p:cBhvr>
                                      <p:to>
                                        <p:strVal val="visible"/>
                                      </p:to>
                                    </p:set>
                                  </p:childTnLst>
                                </p:cTn>
                              </p:par>
                            </p:childTnLst>
                          </p:cTn>
                        </p:par>
                        <p:par>
                          <p:cTn id="60" fill="hold" nodeType="afterGroup">
                            <p:stCondLst>
                              <p:cond delay="3700"/>
                            </p:stCondLst>
                            <p:childTnLst>
                              <p:par>
                                <p:cTn id="61" presetID="1" presetClass="entr" presetSubtype="0" fill="hold" grpId="0" nodeType="afterEffect">
                                  <p:stCondLst>
                                    <p:cond delay="300"/>
                                  </p:stCondLst>
                                  <p:childTnLst>
                                    <p:set>
                                      <p:cBhvr>
                                        <p:cTn id="62" dur="1" fill="hold">
                                          <p:stCondLst>
                                            <p:cond delay="499"/>
                                          </p:stCondLst>
                                        </p:cTn>
                                        <p:tgtEl>
                                          <p:spTgt spid="135"/>
                                        </p:tgtEl>
                                        <p:attrNameLst>
                                          <p:attrName>style.visibility</p:attrName>
                                        </p:attrNameLst>
                                      </p:cBhvr>
                                      <p:to>
                                        <p:strVal val="visible"/>
                                      </p:to>
                                    </p:set>
                                  </p:childTnLst>
                                </p:cTn>
                              </p:par>
                            </p:childTnLst>
                          </p:cTn>
                        </p:par>
                        <p:par>
                          <p:cTn id="63" fill="hold" nodeType="afterGroup">
                            <p:stCondLst>
                              <p:cond delay="4500"/>
                            </p:stCondLst>
                            <p:childTnLst>
                              <p:par>
                                <p:cTn id="64" presetID="1" presetClass="entr" presetSubtype="0" fill="hold" grpId="0" nodeType="afterEffect">
                                  <p:stCondLst>
                                    <p:cond delay="300"/>
                                  </p:stCondLst>
                                  <p:childTnLst>
                                    <p:set>
                                      <p:cBhvr>
                                        <p:cTn id="65" dur="1" fill="hold">
                                          <p:stCondLst>
                                            <p:cond delay="499"/>
                                          </p:stCondLst>
                                        </p:cTn>
                                        <p:tgtEl>
                                          <p:spTgt spid="136"/>
                                        </p:tgtEl>
                                        <p:attrNameLst>
                                          <p:attrName>style.visibility</p:attrName>
                                        </p:attrNameLst>
                                      </p:cBhvr>
                                      <p:to>
                                        <p:strVal val="visible"/>
                                      </p:to>
                                    </p:set>
                                  </p:childTnLst>
                                </p:cTn>
                              </p:par>
                            </p:childTnLst>
                          </p:cTn>
                        </p:par>
                        <p:par>
                          <p:cTn id="66" fill="hold" nodeType="afterGroup">
                            <p:stCondLst>
                              <p:cond delay="5300"/>
                            </p:stCondLst>
                            <p:childTnLst>
                              <p:par>
                                <p:cTn id="67" presetID="22" presetClass="entr" presetSubtype="8" fill="hold" grpId="0" nodeType="afterEffect">
                                  <p:stCondLst>
                                    <p:cond delay="300"/>
                                  </p:stCondLst>
                                  <p:childTnLst>
                                    <p:set>
                                      <p:cBhvr>
                                        <p:cTn id="68" dur="1" fill="hold">
                                          <p:stCondLst>
                                            <p:cond delay="0"/>
                                          </p:stCondLst>
                                        </p:cTn>
                                        <p:tgtEl>
                                          <p:spTgt spid="199"/>
                                        </p:tgtEl>
                                        <p:attrNameLst>
                                          <p:attrName>style.visibility</p:attrName>
                                        </p:attrNameLst>
                                      </p:cBhvr>
                                      <p:to>
                                        <p:strVal val="visible"/>
                                      </p:to>
                                    </p:set>
                                    <p:animEffect transition="in" filter="wipe(left)">
                                      <p:cBhvr>
                                        <p:cTn id="69" dur="500"/>
                                        <p:tgtEl>
                                          <p:spTgt spid="199"/>
                                        </p:tgtEl>
                                      </p:cBhvr>
                                    </p:animEffect>
                                  </p:childTnLst>
                                </p:cTn>
                              </p:par>
                            </p:childTnLst>
                          </p:cTn>
                        </p:par>
                        <p:par>
                          <p:cTn id="70" fill="hold" nodeType="afterGroup">
                            <p:stCondLst>
                              <p:cond delay="6100"/>
                            </p:stCondLst>
                            <p:childTnLst>
                              <p:par>
                                <p:cTn id="71" presetID="22" presetClass="entr" presetSubtype="8" fill="hold" grpId="0" nodeType="after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wipe(left)">
                                      <p:cBhvr>
                                        <p:cTn id="73" dur="500"/>
                                        <p:tgtEl>
                                          <p:spTgt spid="109"/>
                                        </p:tgtEl>
                                      </p:cBhvr>
                                    </p:animEffect>
                                  </p:childTnLst>
                                </p:cTn>
                              </p:par>
                            </p:childTnLst>
                          </p:cTn>
                        </p:par>
                        <p:par>
                          <p:cTn id="74" fill="hold" nodeType="afterGroup">
                            <p:stCondLst>
                              <p:cond delay="6600"/>
                            </p:stCondLst>
                            <p:childTnLst>
                              <p:par>
                                <p:cTn id="75" presetID="22" presetClass="entr" presetSubtype="8" fill="hold" grpId="0" nodeType="afterEffect">
                                  <p:stCondLst>
                                    <p:cond delay="300"/>
                                  </p:stCondLst>
                                  <p:childTnLst>
                                    <p:set>
                                      <p:cBhvr>
                                        <p:cTn id="76" dur="1" fill="hold">
                                          <p:stCondLst>
                                            <p:cond delay="0"/>
                                          </p:stCondLst>
                                        </p:cTn>
                                        <p:tgtEl>
                                          <p:spTgt spid="157"/>
                                        </p:tgtEl>
                                        <p:attrNameLst>
                                          <p:attrName>style.visibility</p:attrName>
                                        </p:attrNameLst>
                                      </p:cBhvr>
                                      <p:to>
                                        <p:strVal val="visible"/>
                                      </p:to>
                                    </p:set>
                                    <p:animEffect transition="in" filter="wipe(left)">
                                      <p:cBhvr>
                                        <p:cTn id="77" dur="500"/>
                                        <p:tgtEl>
                                          <p:spTgt spid="157"/>
                                        </p:tgtEl>
                                      </p:cBhvr>
                                    </p:animEffect>
                                  </p:childTnLst>
                                </p:cTn>
                              </p:par>
                            </p:childTnLst>
                          </p:cTn>
                        </p:par>
                        <p:par>
                          <p:cTn id="78" fill="hold" nodeType="afterGroup">
                            <p:stCondLst>
                              <p:cond delay="7400"/>
                            </p:stCondLst>
                            <p:childTnLst>
                              <p:par>
                                <p:cTn id="79" presetID="22" presetClass="entr" presetSubtype="8" fill="hold" grpId="0" nodeType="afterEffect">
                                  <p:stCondLst>
                                    <p:cond delay="0"/>
                                  </p:stCondLst>
                                  <p:childTnLst>
                                    <p:set>
                                      <p:cBhvr>
                                        <p:cTn id="80" dur="1" fill="hold">
                                          <p:stCondLst>
                                            <p:cond delay="0"/>
                                          </p:stCondLst>
                                        </p:cTn>
                                        <p:tgtEl>
                                          <p:spTgt spid="110"/>
                                        </p:tgtEl>
                                        <p:attrNameLst>
                                          <p:attrName>style.visibility</p:attrName>
                                        </p:attrNameLst>
                                      </p:cBhvr>
                                      <p:to>
                                        <p:strVal val="visible"/>
                                      </p:to>
                                    </p:set>
                                    <p:animEffect transition="in" filter="wipe(left)">
                                      <p:cBhvr>
                                        <p:cTn id="81" dur="500"/>
                                        <p:tgtEl>
                                          <p:spTgt spid="110"/>
                                        </p:tgtEl>
                                      </p:cBhvr>
                                    </p:animEffect>
                                  </p:childTnLst>
                                </p:cTn>
                              </p:par>
                            </p:childTnLst>
                          </p:cTn>
                        </p:par>
                        <p:par>
                          <p:cTn id="82" fill="hold" nodeType="afterGroup">
                            <p:stCondLst>
                              <p:cond delay="7900"/>
                            </p:stCondLst>
                            <p:childTnLst>
                              <p:par>
                                <p:cTn id="83" presetID="2" presetClass="entr" presetSubtype="2" fill="hold" grpId="0" nodeType="afterEffect">
                                  <p:stCondLst>
                                    <p:cond delay="300"/>
                                  </p:stCondLst>
                                  <p:childTnLst>
                                    <p:set>
                                      <p:cBhvr>
                                        <p:cTn id="84" dur="1" fill="hold">
                                          <p:stCondLst>
                                            <p:cond delay="0"/>
                                          </p:stCondLst>
                                        </p:cTn>
                                        <p:tgtEl>
                                          <p:spTgt spid="200"/>
                                        </p:tgtEl>
                                        <p:attrNameLst>
                                          <p:attrName>style.visibility</p:attrName>
                                        </p:attrNameLst>
                                      </p:cBhvr>
                                      <p:to>
                                        <p:strVal val="visible"/>
                                      </p:to>
                                    </p:set>
                                    <p:anim calcmode="lin" valueType="num">
                                      <p:cBhvr additive="base">
                                        <p:cTn id="85" dur="500" fill="hold"/>
                                        <p:tgtEl>
                                          <p:spTgt spid="200"/>
                                        </p:tgtEl>
                                        <p:attrNameLst>
                                          <p:attrName>ppt_x</p:attrName>
                                        </p:attrNameLst>
                                      </p:cBhvr>
                                      <p:tavLst>
                                        <p:tav tm="0">
                                          <p:val>
                                            <p:strVal val="1+#ppt_w/2"/>
                                          </p:val>
                                        </p:tav>
                                        <p:tav tm="100000">
                                          <p:val>
                                            <p:strVal val="#ppt_x"/>
                                          </p:val>
                                        </p:tav>
                                      </p:tavLst>
                                    </p:anim>
                                    <p:anim calcmode="lin" valueType="num">
                                      <p:cBhvr additive="base">
                                        <p:cTn id="86" dur="500" fill="hold"/>
                                        <p:tgtEl>
                                          <p:spTgt spid="200"/>
                                        </p:tgtEl>
                                        <p:attrNameLst>
                                          <p:attrName>ppt_y</p:attrName>
                                        </p:attrNameLst>
                                      </p:cBhvr>
                                      <p:tavLst>
                                        <p:tav tm="0">
                                          <p:val>
                                            <p:strVal val="#ppt_y"/>
                                          </p:val>
                                        </p:tav>
                                        <p:tav tm="100000">
                                          <p:val>
                                            <p:strVal val="#ppt_y"/>
                                          </p:val>
                                        </p:tav>
                                      </p:tavLst>
                                    </p:anim>
                                  </p:childTnLst>
                                </p:cTn>
                              </p:par>
                            </p:childTnLst>
                          </p:cTn>
                        </p:par>
                        <p:par>
                          <p:cTn id="87" fill="hold" nodeType="afterGroup">
                            <p:stCondLst>
                              <p:cond delay="8700"/>
                            </p:stCondLst>
                            <p:childTnLst>
                              <p:par>
                                <p:cTn id="88" presetID="22" presetClass="entr" presetSubtype="2" fill="hold" grpId="0" nodeType="afterEffect">
                                  <p:stCondLst>
                                    <p:cond delay="0"/>
                                  </p:stCondLst>
                                  <p:childTnLst>
                                    <p:set>
                                      <p:cBhvr>
                                        <p:cTn id="89" dur="1" fill="hold">
                                          <p:stCondLst>
                                            <p:cond delay="0"/>
                                          </p:stCondLst>
                                        </p:cTn>
                                        <p:tgtEl>
                                          <p:spTgt spid="158"/>
                                        </p:tgtEl>
                                        <p:attrNameLst>
                                          <p:attrName>style.visibility</p:attrName>
                                        </p:attrNameLst>
                                      </p:cBhvr>
                                      <p:to>
                                        <p:strVal val="visible"/>
                                      </p:to>
                                    </p:set>
                                    <p:animEffect transition="in" filter="wipe(right)">
                                      <p:cBhvr>
                                        <p:cTn id="90" dur="500"/>
                                        <p:tgtEl>
                                          <p:spTgt spid="158"/>
                                        </p:tgtEl>
                                      </p:cBhvr>
                                    </p:animEffect>
                                  </p:childTnLst>
                                </p:cTn>
                              </p:par>
                            </p:childTnLst>
                          </p:cTn>
                        </p:par>
                        <p:par>
                          <p:cTn id="91" fill="hold" nodeType="afterGroup">
                            <p:stCondLst>
                              <p:cond delay="9200"/>
                            </p:stCondLst>
                            <p:childTnLst>
                              <p:par>
                                <p:cTn id="92" presetID="2" presetClass="entr" presetSubtype="2" fill="hold" grpId="0" nodeType="afterEffect">
                                  <p:stCondLst>
                                    <p:cond delay="300"/>
                                  </p:stCondLst>
                                  <p:childTnLst>
                                    <p:set>
                                      <p:cBhvr>
                                        <p:cTn id="93" dur="1" fill="hold">
                                          <p:stCondLst>
                                            <p:cond delay="0"/>
                                          </p:stCondLst>
                                        </p:cTn>
                                        <p:tgtEl>
                                          <p:spTgt spid="129"/>
                                        </p:tgtEl>
                                        <p:attrNameLst>
                                          <p:attrName>style.visibility</p:attrName>
                                        </p:attrNameLst>
                                      </p:cBhvr>
                                      <p:to>
                                        <p:strVal val="visible"/>
                                      </p:to>
                                    </p:set>
                                    <p:anim calcmode="lin" valueType="num">
                                      <p:cBhvr additive="base">
                                        <p:cTn id="94" dur="500" fill="hold"/>
                                        <p:tgtEl>
                                          <p:spTgt spid="129"/>
                                        </p:tgtEl>
                                        <p:attrNameLst>
                                          <p:attrName>ppt_x</p:attrName>
                                        </p:attrNameLst>
                                      </p:cBhvr>
                                      <p:tavLst>
                                        <p:tav tm="0">
                                          <p:val>
                                            <p:strVal val="1+#ppt_w/2"/>
                                          </p:val>
                                        </p:tav>
                                        <p:tav tm="100000">
                                          <p:val>
                                            <p:strVal val="#ppt_x"/>
                                          </p:val>
                                        </p:tav>
                                      </p:tavLst>
                                    </p:anim>
                                    <p:anim calcmode="lin" valueType="num">
                                      <p:cBhvr additive="base">
                                        <p:cTn id="95" dur="500" fill="hold"/>
                                        <p:tgtEl>
                                          <p:spTgt spid="129"/>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10000"/>
                            </p:stCondLst>
                            <p:childTnLst>
                              <p:par>
                                <p:cTn id="97" presetID="22" presetClass="entr" presetSubtype="2" fill="hold" grpId="0" nodeType="afterEffect">
                                  <p:stCondLst>
                                    <p:cond delay="0"/>
                                  </p:stCondLst>
                                  <p:childTnLst>
                                    <p:set>
                                      <p:cBhvr>
                                        <p:cTn id="98" dur="1" fill="hold">
                                          <p:stCondLst>
                                            <p:cond delay="0"/>
                                          </p:stCondLst>
                                        </p:cTn>
                                        <p:tgtEl>
                                          <p:spTgt spid="121"/>
                                        </p:tgtEl>
                                        <p:attrNameLst>
                                          <p:attrName>style.visibility</p:attrName>
                                        </p:attrNameLst>
                                      </p:cBhvr>
                                      <p:to>
                                        <p:strVal val="visible"/>
                                      </p:to>
                                    </p:set>
                                    <p:animEffect transition="in" filter="wipe(right)">
                                      <p:cBhvr>
                                        <p:cTn id="99" dur="500"/>
                                        <p:tgtEl>
                                          <p:spTgt spid="12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4" fill="hold" nodeType="click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p:cTn id="104" dur="500" fill="hold"/>
                                        <p:tgtEl>
                                          <p:spTgt spid="19"/>
                                        </p:tgtEl>
                                        <p:attrNameLst>
                                          <p:attrName>ppt_x</p:attrName>
                                        </p:attrNameLst>
                                      </p:cBhvr>
                                      <p:tavLst>
                                        <p:tav tm="0">
                                          <p:val>
                                            <p:strVal val="#ppt_x"/>
                                          </p:val>
                                        </p:tav>
                                        <p:tav tm="100000">
                                          <p:val>
                                            <p:strVal val="#ppt_x"/>
                                          </p:val>
                                        </p:tav>
                                      </p:tavLst>
                                    </p:anim>
                                    <p:anim calcmode="lin" valueType="num">
                                      <p:cBhvr>
                                        <p:cTn id="105" dur="500" fill="hold"/>
                                        <p:tgtEl>
                                          <p:spTgt spid="19"/>
                                        </p:tgtEl>
                                        <p:attrNameLst>
                                          <p:attrName>ppt_y</p:attrName>
                                        </p:attrNameLst>
                                      </p:cBhvr>
                                      <p:tavLst>
                                        <p:tav tm="0">
                                          <p:val>
                                            <p:strVal val="#ppt_y+#ppt_h/2"/>
                                          </p:val>
                                        </p:tav>
                                        <p:tav tm="100000">
                                          <p:val>
                                            <p:strVal val="#ppt_y"/>
                                          </p:val>
                                        </p:tav>
                                      </p:tavLst>
                                    </p:anim>
                                    <p:anim calcmode="lin" valueType="num">
                                      <p:cBhvr>
                                        <p:cTn id="106" dur="500" fill="hold"/>
                                        <p:tgtEl>
                                          <p:spTgt spid="19"/>
                                        </p:tgtEl>
                                        <p:attrNameLst>
                                          <p:attrName>ppt_w</p:attrName>
                                        </p:attrNameLst>
                                      </p:cBhvr>
                                      <p:tavLst>
                                        <p:tav tm="0">
                                          <p:val>
                                            <p:strVal val="#ppt_w"/>
                                          </p:val>
                                        </p:tav>
                                        <p:tav tm="100000">
                                          <p:val>
                                            <p:strVal val="#ppt_w"/>
                                          </p:val>
                                        </p:tav>
                                      </p:tavLst>
                                    </p:anim>
                                    <p:anim calcmode="lin" valueType="num">
                                      <p:cBhvr>
                                        <p:cTn id="107" dur="500" fill="hold"/>
                                        <p:tgtEl>
                                          <p:spTgt spid="19"/>
                                        </p:tgtEl>
                                        <p:attrNameLst>
                                          <p:attrName>ppt_h</p:attrName>
                                        </p:attrNameLst>
                                      </p:cBhvr>
                                      <p:tavLst>
                                        <p:tav tm="0">
                                          <p:val>
                                            <p:fltVal val="0"/>
                                          </p:val>
                                        </p:tav>
                                        <p:tav tm="100000">
                                          <p:val>
                                            <p:strVal val="#ppt_h"/>
                                          </p:val>
                                        </p:tav>
                                      </p:tavLst>
                                    </p:anim>
                                  </p:childTnLst>
                                </p:cTn>
                              </p:par>
                            </p:childTnLst>
                          </p:cTn>
                        </p:par>
                        <p:par>
                          <p:cTn id="108" fill="hold" nodeType="afterGroup">
                            <p:stCondLst>
                              <p:cond delay="500"/>
                            </p:stCondLst>
                            <p:childTnLst>
                              <p:par>
                                <p:cTn id="109" presetID="17" presetClass="entr" presetSubtype="4" fill="hold" nodeType="afterEffect">
                                  <p:stCondLst>
                                    <p:cond delay="300"/>
                                  </p:stCondLst>
                                  <p:childTnLst>
                                    <p:set>
                                      <p:cBhvr>
                                        <p:cTn id="110" dur="1" fill="hold">
                                          <p:stCondLst>
                                            <p:cond delay="0"/>
                                          </p:stCondLst>
                                        </p:cTn>
                                        <p:tgtEl>
                                          <p:spTgt spid="16"/>
                                        </p:tgtEl>
                                        <p:attrNameLst>
                                          <p:attrName>style.visibility</p:attrName>
                                        </p:attrNameLst>
                                      </p:cBhvr>
                                      <p:to>
                                        <p:strVal val="visible"/>
                                      </p:to>
                                    </p:set>
                                    <p:anim calcmode="lin" valueType="num">
                                      <p:cBhvr>
                                        <p:cTn id="111" dur="500" fill="hold"/>
                                        <p:tgtEl>
                                          <p:spTgt spid="16"/>
                                        </p:tgtEl>
                                        <p:attrNameLst>
                                          <p:attrName>ppt_x</p:attrName>
                                        </p:attrNameLst>
                                      </p:cBhvr>
                                      <p:tavLst>
                                        <p:tav tm="0">
                                          <p:val>
                                            <p:strVal val="#ppt_x"/>
                                          </p:val>
                                        </p:tav>
                                        <p:tav tm="100000">
                                          <p:val>
                                            <p:strVal val="#ppt_x"/>
                                          </p:val>
                                        </p:tav>
                                      </p:tavLst>
                                    </p:anim>
                                    <p:anim calcmode="lin" valueType="num">
                                      <p:cBhvr>
                                        <p:cTn id="112" dur="500" fill="hold"/>
                                        <p:tgtEl>
                                          <p:spTgt spid="16"/>
                                        </p:tgtEl>
                                        <p:attrNameLst>
                                          <p:attrName>ppt_y</p:attrName>
                                        </p:attrNameLst>
                                      </p:cBhvr>
                                      <p:tavLst>
                                        <p:tav tm="0">
                                          <p:val>
                                            <p:strVal val="#ppt_y+#ppt_h/2"/>
                                          </p:val>
                                        </p:tav>
                                        <p:tav tm="100000">
                                          <p:val>
                                            <p:strVal val="#ppt_y"/>
                                          </p:val>
                                        </p:tav>
                                      </p:tavLst>
                                    </p:anim>
                                    <p:anim calcmode="lin" valueType="num">
                                      <p:cBhvr>
                                        <p:cTn id="113" dur="500" fill="hold"/>
                                        <p:tgtEl>
                                          <p:spTgt spid="16"/>
                                        </p:tgtEl>
                                        <p:attrNameLst>
                                          <p:attrName>ppt_w</p:attrName>
                                        </p:attrNameLst>
                                      </p:cBhvr>
                                      <p:tavLst>
                                        <p:tav tm="0">
                                          <p:val>
                                            <p:strVal val="#ppt_w"/>
                                          </p:val>
                                        </p:tav>
                                        <p:tav tm="100000">
                                          <p:val>
                                            <p:strVal val="#ppt_w"/>
                                          </p:val>
                                        </p:tav>
                                      </p:tavLst>
                                    </p:anim>
                                    <p:anim calcmode="lin" valueType="num">
                                      <p:cBhvr>
                                        <p:cTn id="114" dur="500" fill="hold"/>
                                        <p:tgtEl>
                                          <p:spTgt spid="16"/>
                                        </p:tgtEl>
                                        <p:attrNameLst>
                                          <p:attrName>ppt_h</p:attrName>
                                        </p:attrNameLst>
                                      </p:cBhvr>
                                      <p:tavLst>
                                        <p:tav tm="0">
                                          <p:val>
                                            <p:fltVal val="0"/>
                                          </p:val>
                                        </p:tav>
                                        <p:tav tm="100000">
                                          <p:val>
                                            <p:strVal val="#ppt_h"/>
                                          </p:val>
                                        </p:tav>
                                      </p:tavLst>
                                    </p:anim>
                                  </p:childTnLst>
                                </p:cTn>
                              </p:par>
                            </p:childTnLst>
                          </p:cTn>
                        </p:par>
                        <p:par>
                          <p:cTn id="115" fill="hold" nodeType="afterGroup">
                            <p:stCondLst>
                              <p:cond delay="1300"/>
                            </p:stCondLst>
                            <p:childTnLst>
                              <p:par>
                                <p:cTn id="116" presetID="17" presetClass="entr" presetSubtype="4" fill="hold" nodeType="afterEffect">
                                  <p:stCondLst>
                                    <p:cond delay="300"/>
                                  </p:stCondLst>
                                  <p:childTnLst>
                                    <p:set>
                                      <p:cBhvr>
                                        <p:cTn id="117" dur="1" fill="hold">
                                          <p:stCondLst>
                                            <p:cond delay="0"/>
                                          </p:stCondLst>
                                        </p:cTn>
                                        <p:tgtEl>
                                          <p:spTgt spid="10"/>
                                        </p:tgtEl>
                                        <p:attrNameLst>
                                          <p:attrName>style.visibility</p:attrName>
                                        </p:attrNameLst>
                                      </p:cBhvr>
                                      <p:to>
                                        <p:strVal val="visible"/>
                                      </p:to>
                                    </p:set>
                                    <p:anim calcmode="lin" valueType="num">
                                      <p:cBhvr>
                                        <p:cTn id="118" dur="500" fill="hold"/>
                                        <p:tgtEl>
                                          <p:spTgt spid="10"/>
                                        </p:tgtEl>
                                        <p:attrNameLst>
                                          <p:attrName>ppt_x</p:attrName>
                                        </p:attrNameLst>
                                      </p:cBhvr>
                                      <p:tavLst>
                                        <p:tav tm="0">
                                          <p:val>
                                            <p:strVal val="#ppt_x"/>
                                          </p:val>
                                        </p:tav>
                                        <p:tav tm="100000">
                                          <p:val>
                                            <p:strVal val="#ppt_x"/>
                                          </p:val>
                                        </p:tav>
                                      </p:tavLst>
                                    </p:anim>
                                    <p:anim calcmode="lin" valueType="num">
                                      <p:cBhvr>
                                        <p:cTn id="119" dur="500" fill="hold"/>
                                        <p:tgtEl>
                                          <p:spTgt spid="10"/>
                                        </p:tgtEl>
                                        <p:attrNameLst>
                                          <p:attrName>ppt_y</p:attrName>
                                        </p:attrNameLst>
                                      </p:cBhvr>
                                      <p:tavLst>
                                        <p:tav tm="0">
                                          <p:val>
                                            <p:strVal val="#ppt_y+#ppt_h/2"/>
                                          </p:val>
                                        </p:tav>
                                        <p:tav tm="100000">
                                          <p:val>
                                            <p:strVal val="#ppt_y"/>
                                          </p:val>
                                        </p:tav>
                                      </p:tavLst>
                                    </p:anim>
                                    <p:anim calcmode="lin" valueType="num">
                                      <p:cBhvr>
                                        <p:cTn id="120" dur="500" fill="hold"/>
                                        <p:tgtEl>
                                          <p:spTgt spid="10"/>
                                        </p:tgtEl>
                                        <p:attrNameLst>
                                          <p:attrName>ppt_w</p:attrName>
                                        </p:attrNameLst>
                                      </p:cBhvr>
                                      <p:tavLst>
                                        <p:tav tm="0">
                                          <p:val>
                                            <p:strVal val="#ppt_w"/>
                                          </p:val>
                                        </p:tav>
                                        <p:tav tm="100000">
                                          <p:val>
                                            <p:strVal val="#ppt_w"/>
                                          </p:val>
                                        </p:tav>
                                      </p:tavLst>
                                    </p:anim>
                                    <p:anim calcmode="lin" valueType="num">
                                      <p:cBhvr>
                                        <p:cTn id="12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7" presetClass="entr" presetSubtype="4" fill="hold" nodeType="clickEffect">
                                  <p:stCondLst>
                                    <p:cond delay="0"/>
                                  </p:stCondLst>
                                  <p:childTnLst>
                                    <p:set>
                                      <p:cBhvr>
                                        <p:cTn id="125" dur="1" fill="hold">
                                          <p:stCondLst>
                                            <p:cond delay="0"/>
                                          </p:stCondLst>
                                        </p:cTn>
                                        <p:tgtEl>
                                          <p:spTgt spid="26"/>
                                        </p:tgtEl>
                                        <p:attrNameLst>
                                          <p:attrName>style.visibility</p:attrName>
                                        </p:attrNameLst>
                                      </p:cBhvr>
                                      <p:to>
                                        <p:strVal val="visible"/>
                                      </p:to>
                                    </p:set>
                                    <p:anim calcmode="lin" valueType="num">
                                      <p:cBhvr>
                                        <p:cTn id="126" dur="500" fill="hold"/>
                                        <p:tgtEl>
                                          <p:spTgt spid="26"/>
                                        </p:tgtEl>
                                        <p:attrNameLst>
                                          <p:attrName>ppt_x</p:attrName>
                                        </p:attrNameLst>
                                      </p:cBhvr>
                                      <p:tavLst>
                                        <p:tav tm="0">
                                          <p:val>
                                            <p:strVal val="#ppt_x"/>
                                          </p:val>
                                        </p:tav>
                                        <p:tav tm="100000">
                                          <p:val>
                                            <p:strVal val="#ppt_x"/>
                                          </p:val>
                                        </p:tav>
                                      </p:tavLst>
                                    </p:anim>
                                    <p:anim calcmode="lin" valueType="num">
                                      <p:cBhvr>
                                        <p:cTn id="127" dur="500" fill="hold"/>
                                        <p:tgtEl>
                                          <p:spTgt spid="26"/>
                                        </p:tgtEl>
                                        <p:attrNameLst>
                                          <p:attrName>ppt_y</p:attrName>
                                        </p:attrNameLst>
                                      </p:cBhvr>
                                      <p:tavLst>
                                        <p:tav tm="0">
                                          <p:val>
                                            <p:strVal val="#ppt_y+#ppt_h/2"/>
                                          </p:val>
                                        </p:tav>
                                        <p:tav tm="100000">
                                          <p:val>
                                            <p:strVal val="#ppt_y"/>
                                          </p:val>
                                        </p:tav>
                                      </p:tavLst>
                                    </p:anim>
                                    <p:anim calcmode="lin" valueType="num">
                                      <p:cBhvr>
                                        <p:cTn id="128" dur="500" fill="hold"/>
                                        <p:tgtEl>
                                          <p:spTgt spid="26"/>
                                        </p:tgtEl>
                                        <p:attrNameLst>
                                          <p:attrName>ppt_w</p:attrName>
                                        </p:attrNameLst>
                                      </p:cBhvr>
                                      <p:tavLst>
                                        <p:tav tm="0">
                                          <p:val>
                                            <p:strVal val="#ppt_w"/>
                                          </p:val>
                                        </p:tav>
                                        <p:tav tm="100000">
                                          <p:val>
                                            <p:strVal val="#ppt_w"/>
                                          </p:val>
                                        </p:tav>
                                      </p:tavLst>
                                    </p:anim>
                                    <p:anim calcmode="lin" valueType="num">
                                      <p:cBhvr>
                                        <p:cTn id="129" dur="500" fill="hold"/>
                                        <p:tgtEl>
                                          <p:spTgt spid="26"/>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500"/>
                            </p:stCondLst>
                            <p:childTnLst>
                              <p:par>
                                <p:cTn id="131" presetID="17" presetClass="entr" presetSubtype="4" fill="hold" nodeType="afterEffect">
                                  <p:stCondLst>
                                    <p:cond delay="300"/>
                                  </p:stCondLst>
                                  <p:childTnLst>
                                    <p:set>
                                      <p:cBhvr>
                                        <p:cTn id="132" dur="1" fill="hold">
                                          <p:stCondLst>
                                            <p:cond delay="0"/>
                                          </p:stCondLst>
                                        </p:cTn>
                                        <p:tgtEl>
                                          <p:spTgt spid="9"/>
                                        </p:tgtEl>
                                        <p:attrNameLst>
                                          <p:attrName>style.visibility</p:attrName>
                                        </p:attrNameLst>
                                      </p:cBhvr>
                                      <p:to>
                                        <p:strVal val="visible"/>
                                      </p:to>
                                    </p:set>
                                    <p:anim calcmode="lin" valueType="num">
                                      <p:cBhvr>
                                        <p:cTn id="133" dur="500" fill="hold"/>
                                        <p:tgtEl>
                                          <p:spTgt spid="9"/>
                                        </p:tgtEl>
                                        <p:attrNameLst>
                                          <p:attrName>ppt_x</p:attrName>
                                        </p:attrNameLst>
                                      </p:cBhvr>
                                      <p:tavLst>
                                        <p:tav tm="0">
                                          <p:val>
                                            <p:strVal val="#ppt_x"/>
                                          </p:val>
                                        </p:tav>
                                        <p:tav tm="100000">
                                          <p:val>
                                            <p:strVal val="#ppt_x"/>
                                          </p:val>
                                        </p:tav>
                                      </p:tavLst>
                                    </p:anim>
                                    <p:anim calcmode="lin" valueType="num">
                                      <p:cBhvr>
                                        <p:cTn id="134" dur="500" fill="hold"/>
                                        <p:tgtEl>
                                          <p:spTgt spid="9"/>
                                        </p:tgtEl>
                                        <p:attrNameLst>
                                          <p:attrName>ppt_y</p:attrName>
                                        </p:attrNameLst>
                                      </p:cBhvr>
                                      <p:tavLst>
                                        <p:tav tm="0">
                                          <p:val>
                                            <p:strVal val="#ppt_y+#ppt_h/2"/>
                                          </p:val>
                                        </p:tav>
                                        <p:tav tm="100000">
                                          <p:val>
                                            <p:strVal val="#ppt_y"/>
                                          </p:val>
                                        </p:tav>
                                      </p:tavLst>
                                    </p:anim>
                                    <p:anim calcmode="lin" valueType="num">
                                      <p:cBhvr>
                                        <p:cTn id="135" dur="500" fill="hold"/>
                                        <p:tgtEl>
                                          <p:spTgt spid="9"/>
                                        </p:tgtEl>
                                        <p:attrNameLst>
                                          <p:attrName>ppt_w</p:attrName>
                                        </p:attrNameLst>
                                      </p:cBhvr>
                                      <p:tavLst>
                                        <p:tav tm="0">
                                          <p:val>
                                            <p:strVal val="#ppt_w"/>
                                          </p:val>
                                        </p:tav>
                                        <p:tav tm="100000">
                                          <p:val>
                                            <p:strVal val="#ppt_w"/>
                                          </p:val>
                                        </p:tav>
                                      </p:tavLst>
                                    </p:anim>
                                    <p:anim calcmode="lin" valueType="num">
                                      <p:cBhvr>
                                        <p:cTn id="136" dur="500" fill="hold"/>
                                        <p:tgtEl>
                                          <p:spTgt spid="9"/>
                                        </p:tgtEl>
                                        <p:attrNameLst>
                                          <p:attrName>ppt_h</p:attrName>
                                        </p:attrNameLst>
                                      </p:cBhvr>
                                      <p:tavLst>
                                        <p:tav tm="0">
                                          <p:val>
                                            <p:fltVal val="0"/>
                                          </p:val>
                                        </p:tav>
                                        <p:tav tm="100000">
                                          <p:val>
                                            <p:strVal val="#ppt_h"/>
                                          </p:val>
                                        </p:tav>
                                      </p:tavLst>
                                    </p:anim>
                                  </p:childTnLst>
                                </p:cTn>
                              </p:par>
                            </p:childTnLst>
                          </p:cTn>
                        </p:par>
                        <p:par>
                          <p:cTn id="137" fill="hold" nodeType="afterGroup">
                            <p:stCondLst>
                              <p:cond delay="1300"/>
                            </p:stCondLst>
                            <p:childTnLst>
                              <p:par>
                                <p:cTn id="138" presetID="17" presetClass="entr" presetSubtype="4" fill="hold" nodeType="afterEffect">
                                  <p:stCondLst>
                                    <p:cond delay="300"/>
                                  </p:stCondLst>
                                  <p:childTnLst>
                                    <p:set>
                                      <p:cBhvr>
                                        <p:cTn id="139" dur="1" fill="hold">
                                          <p:stCondLst>
                                            <p:cond delay="0"/>
                                          </p:stCondLst>
                                        </p:cTn>
                                        <p:tgtEl>
                                          <p:spTgt spid="8"/>
                                        </p:tgtEl>
                                        <p:attrNameLst>
                                          <p:attrName>style.visibility</p:attrName>
                                        </p:attrNameLst>
                                      </p:cBhvr>
                                      <p:to>
                                        <p:strVal val="visible"/>
                                      </p:to>
                                    </p:set>
                                    <p:anim calcmode="lin" valueType="num">
                                      <p:cBhvr>
                                        <p:cTn id="140" dur="500" fill="hold"/>
                                        <p:tgtEl>
                                          <p:spTgt spid="8"/>
                                        </p:tgtEl>
                                        <p:attrNameLst>
                                          <p:attrName>ppt_x</p:attrName>
                                        </p:attrNameLst>
                                      </p:cBhvr>
                                      <p:tavLst>
                                        <p:tav tm="0">
                                          <p:val>
                                            <p:strVal val="#ppt_x"/>
                                          </p:val>
                                        </p:tav>
                                        <p:tav tm="100000">
                                          <p:val>
                                            <p:strVal val="#ppt_x"/>
                                          </p:val>
                                        </p:tav>
                                      </p:tavLst>
                                    </p:anim>
                                    <p:anim calcmode="lin" valueType="num">
                                      <p:cBhvr>
                                        <p:cTn id="141" dur="500" fill="hold"/>
                                        <p:tgtEl>
                                          <p:spTgt spid="8"/>
                                        </p:tgtEl>
                                        <p:attrNameLst>
                                          <p:attrName>ppt_y</p:attrName>
                                        </p:attrNameLst>
                                      </p:cBhvr>
                                      <p:tavLst>
                                        <p:tav tm="0">
                                          <p:val>
                                            <p:strVal val="#ppt_y+#ppt_h/2"/>
                                          </p:val>
                                        </p:tav>
                                        <p:tav tm="100000">
                                          <p:val>
                                            <p:strVal val="#ppt_y"/>
                                          </p:val>
                                        </p:tav>
                                      </p:tavLst>
                                    </p:anim>
                                    <p:anim calcmode="lin" valueType="num">
                                      <p:cBhvr>
                                        <p:cTn id="142" dur="500" fill="hold"/>
                                        <p:tgtEl>
                                          <p:spTgt spid="8"/>
                                        </p:tgtEl>
                                        <p:attrNameLst>
                                          <p:attrName>ppt_w</p:attrName>
                                        </p:attrNameLst>
                                      </p:cBhvr>
                                      <p:tavLst>
                                        <p:tav tm="0">
                                          <p:val>
                                            <p:strVal val="#ppt_w"/>
                                          </p:val>
                                        </p:tav>
                                        <p:tav tm="100000">
                                          <p:val>
                                            <p:strVal val="#ppt_w"/>
                                          </p:val>
                                        </p:tav>
                                      </p:tavLst>
                                    </p:anim>
                                    <p:anim calcmode="lin" valueType="num">
                                      <p:cBhvr>
                                        <p:cTn id="143" dur="500" fill="hold"/>
                                        <p:tgtEl>
                                          <p:spTgt spid="8"/>
                                        </p:tgtEl>
                                        <p:attrNameLst>
                                          <p:attrName>ppt_h</p:attrName>
                                        </p:attrNameLst>
                                      </p:cBhvr>
                                      <p:tavLst>
                                        <p:tav tm="0">
                                          <p:val>
                                            <p:fltVal val="0"/>
                                          </p:val>
                                        </p:tav>
                                        <p:tav tm="100000">
                                          <p:val>
                                            <p:strVal val="#ppt_h"/>
                                          </p:val>
                                        </p:tav>
                                      </p:tavLst>
                                    </p:anim>
                                  </p:childTnLst>
                                </p:cTn>
                              </p:par>
                            </p:childTnLst>
                          </p:cTn>
                        </p:par>
                        <p:par>
                          <p:cTn id="144" fill="hold" nodeType="afterGroup">
                            <p:stCondLst>
                              <p:cond delay="2100"/>
                            </p:stCondLst>
                            <p:childTnLst>
                              <p:par>
                                <p:cTn id="145" presetID="17" presetClass="entr" presetSubtype="4" fill="hold" nodeType="afterEffect">
                                  <p:stCondLst>
                                    <p:cond delay="300"/>
                                  </p:stCondLst>
                                  <p:childTnLst>
                                    <p:set>
                                      <p:cBhvr>
                                        <p:cTn id="146" dur="1" fill="hold">
                                          <p:stCondLst>
                                            <p:cond delay="0"/>
                                          </p:stCondLst>
                                        </p:cTn>
                                        <p:tgtEl>
                                          <p:spTgt spid="25"/>
                                        </p:tgtEl>
                                        <p:attrNameLst>
                                          <p:attrName>style.visibility</p:attrName>
                                        </p:attrNameLst>
                                      </p:cBhvr>
                                      <p:to>
                                        <p:strVal val="visible"/>
                                      </p:to>
                                    </p:set>
                                    <p:anim calcmode="lin" valueType="num">
                                      <p:cBhvr>
                                        <p:cTn id="147" dur="500" fill="hold"/>
                                        <p:tgtEl>
                                          <p:spTgt spid="25"/>
                                        </p:tgtEl>
                                        <p:attrNameLst>
                                          <p:attrName>ppt_x</p:attrName>
                                        </p:attrNameLst>
                                      </p:cBhvr>
                                      <p:tavLst>
                                        <p:tav tm="0">
                                          <p:val>
                                            <p:strVal val="#ppt_x"/>
                                          </p:val>
                                        </p:tav>
                                        <p:tav tm="100000">
                                          <p:val>
                                            <p:strVal val="#ppt_x"/>
                                          </p:val>
                                        </p:tav>
                                      </p:tavLst>
                                    </p:anim>
                                    <p:anim calcmode="lin" valueType="num">
                                      <p:cBhvr>
                                        <p:cTn id="148" dur="500" fill="hold"/>
                                        <p:tgtEl>
                                          <p:spTgt spid="25"/>
                                        </p:tgtEl>
                                        <p:attrNameLst>
                                          <p:attrName>ppt_y</p:attrName>
                                        </p:attrNameLst>
                                      </p:cBhvr>
                                      <p:tavLst>
                                        <p:tav tm="0">
                                          <p:val>
                                            <p:strVal val="#ppt_y+#ppt_h/2"/>
                                          </p:val>
                                        </p:tav>
                                        <p:tav tm="100000">
                                          <p:val>
                                            <p:strVal val="#ppt_y"/>
                                          </p:val>
                                        </p:tav>
                                      </p:tavLst>
                                    </p:anim>
                                    <p:anim calcmode="lin" valueType="num">
                                      <p:cBhvr>
                                        <p:cTn id="149" dur="500" fill="hold"/>
                                        <p:tgtEl>
                                          <p:spTgt spid="25"/>
                                        </p:tgtEl>
                                        <p:attrNameLst>
                                          <p:attrName>ppt_w</p:attrName>
                                        </p:attrNameLst>
                                      </p:cBhvr>
                                      <p:tavLst>
                                        <p:tav tm="0">
                                          <p:val>
                                            <p:strVal val="#ppt_w"/>
                                          </p:val>
                                        </p:tav>
                                        <p:tav tm="100000">
                                          <p:val>
                                            <p:strVal val="#ppt_w"/>
                                          </p:val>
                                        </p:tav>
                                      </p:tavLst>
                                    </p:anim>
                                    <p:anim calcmode="lin" valueType="num">
                                      <p:cBhvr>
                                        <p:cTn id="150" dur="500" fill="hold"/>
                                        <p:tgtEl>
                                          <p:spTgt spid="25"/>
                                        </p:tgtEl>
                                        <p:attrNameLst>
                                          <p:attrName>ppt_h</p:attrName>
                                        </p:attrNameLst>
                                      </p:cBhvr>
                                      <p:tavLst>
                                        <p:tav tm="0">
                                          <p:val>
                                            <p:fltVal val="0"/>
                                          </p:val>
                                        </p:tav>
                                        <p:tav tm="100000">
                                          <p:val>
                                            <p:strVal val="#ppt_h"/>
                                          </p:val>
                                        </p:tav>
                                      </p:tavLst>
                                    </p:anim>
                                  </p:childTnLst>
                                </p:cTn>
                              </p:par>
                            </p:childTnLst>
                          </p:cTn>
                        </p:par>
                        <p:par>
                          <p:cTn id="151" fill="hold" nodeType="afterGroup">
                            <p:stCondLst>
                              <p:cond delay="2900"/>
                            </p:stCondLst>
                            <p:childTnLst>
                              <p:par>
                                <p:cTn id="152" presetID="17" presetClass="entr" presetSubtype="4" fill="hold" nodeType="afterEffect">
                                  <p:stCondLst>
                                    <p:cond delay="300"/>
                                  </p:stCondLst>
                                  <p:childTnLst>
                                    <p:set>
                                      <p:cBhvr>
                                        <p:cTn id="153" dur="1" fill="hold">
                                          <p:stCondLst>
                                            <p:cond delay="0"/>
                                          </p:stCondLst>
                                        </p:cTn>
                                        <p:tgtEl>
                                          <p:spTgt spid="7"/>
                                        </p:tgtEl>
                                        <p:attrNameLst>
                                          <p:attrName>style.visibility</p:attrName>
                                        </p:attrNameLst>
                                      </p:cBhvr>
                                      <p:to>
                                        <p:strVal val="visible"/>
                                      </p:to>
                                    </p:set>
                                    <p:anim calcmode="lin" valueType="num">
                                      <p:cBhvr>
                                        <p:cTn id="154" dur="500" fill="hold"/>
                                        <p:tgtEl>
                                          <p:spTgt spid="7"/>
                                        </p:tgtEl>
                                        <p:attrNameLst>
                                          <p:attrName>ppt_x</p:attrName>
                                        </p:attrNameLst>
                                      </p:cBhvr>
                                      <p:tavLst>
                                        <p:tav tm="0">
                                          <p:val>
                                            <p:strVal val="#ppt_x"/>
                                          </p:val>
                                        </p:tav>
                                        <p:tav tm="100000">
                                          <p:val>
                                            <p:strVal val="#ppt_x"/>
                                          </p:val>
                                        </p:tav>
                                      </p:tavLst>
                                    </p:anim>
                                    <p:anim calcmode="lin" valueType="num">
                                      <p:cBhvr>
                                        <p:cTn id="155" dur="500" fill="hold"/>
                                        <p:tgtEl>
                                          <p:spTgt spid="7"/>
                                        </p:tgtEl>
                                        <p:attrNameLst>
                                          <p:attrName>ppt_y</p:attrName>
                                        </p:attrNameLst>
                                      </p:cBhvr>
                                      <p:tavLst>
                                        <p:tav tm="0">
                                          <p:val>
                                            <p:strVal val="#ppt_y+#ppt_h/2"/>
                                          </p:val>
                                        </p:tav>
                                        <p:tav tm="100000">
                                          <p:val>
                                            <p:strVal val="#ppt_y"/>
                                          </p:val>
                                        </p:tav>
                                      </p:tavLst>
                                    </p:anim>
                                    <p:anim calcmode="lin" valueType="num">
                                      <p:cBhvr>
                                        <p:cTn id="156" dur="500" fill="hold"/>
                                        <p:tgtEl>
                                          <p:spTgt spid="7"/>
                                        </p:tgtEl>
                                        <p:attrNameLst>
                                          <p:attrName>ppt_w</p:attrName>
                                        </p:attrNameLst>
                                      </p:cBhvr>
                                      <p:tavLst>
                                        <p:tav tm="0">
                                          <p:val>
                                            <p:strVal val="#ppt_w"/>
                                          </p:val>
                                        </p:tav>
                                        <p:tav tm="100000">
                                          <p:val>
                                            <p:strVal val="#ppt_w"/>
                                          </p:val>
                                        </p:tav>
                                      </p:tavLst>
                                    </p:anim>
                                    <p:anim calcmode="lin" valueType="num">
                                      <p:cBhvr>
                                        <p:cTn id="157" dur="500" fill="hold"/>
                                        <p:tgtEl>
                                          <p:spTgt spid="7"/>
                                        </p:tgtEl>
                                        <p:attrNameLst>
                                          <p:attrName>ppt_h</p:attrName>
                                        </p:attrNameLst>
                                      </p:cBhvr>
                                      <p:tavLst>
                                        <p:tav tm="0">
                                          <p:val>
                                            <p:fltVal val="0"/>
                                          </p:val>
                                        </p:tav>
                                        <p:tav tm="100000">
                                          <p:val>
                                            <p:strVal val="#ppt_h"/>
                                          </p:val>
                                        </p:tav>
                                      </p:tavLst>
                                    </p:anim>
                                  </p:childTnLst>
                                </p:cTn>
                              </p:par>
                            </p:childTnLst>
                          </p:cTn>
                        </p:par>
                        <p:par>
                          <p:cTn id="158" fill="hold" nodeType="afterGroup">
                            <p:stCondLst>
                              <p:cond delay="3700"/>
                            </p:stCondLst>
                            <p:childTnLst>
                              <p:par>
                                <p:cTn id="159" presetID="17" presetClass="entr" presetSubtype="4" fill="hold" nodeType="afterEffect">
                                  <p:stCondLst>
                                    <p:cond delay="300"/>
                                  </p:stCondLst>
                                  <p:childTnLst>
                                    <p:set>
                                      <p:cBhvr>
                                        <p:cTn id="160" dur="1" fill="hold">
                                          <p:stCondLst>
                                            <p:cond delay="0"/>
                                          </p:stCondLst>
                                        </p:cTn>
                                        <p:tgtEl>
                                          <p:spTgt spid="3"/>
                                        </p:tgtEl>
                                        <p:attrNameLst>
                                          <p:attrName>style.visibility</p:attrName>
                                        </p:attrNameLst>
                                      </p:cBhvr>
                                      <p:to>
                                        <p:strVal val="visible"/>
                                      </p:to>
                                    </p:set>
                                    <p:anim calcmode="lin" valueType="num">
                                      <p:cBhvr>
                                        <p:cTn id="161" dur="500" fill="hold"/>
                                        <p:tgtEl>
                                          <p:spTgt spid="3"/>
                                        </p:tgtEl>
                                        <p:attrNameLst>
                                          <p:attrName>ppt_x</p:attrName>
                                        </p:attrNameLst>
                                      </p:cBhvr>
                                      <p:tavLst>
                                        <p:tav tm="0">
                                          <p:val>
                                            <p:strVal val="#ppt_x"/>
                                          </p:val>
                                        </p:tav>
                                        <p:tav tm="100000">
                                          <p:val>
                                            <p:strVal val="#ppt_x"/>
                                          </p:val>
                                        </p:tav>
                                      </p:tavLst>
                                    </p:anim>
                                    <p:anim calcmode="lin" valueType="num">
                                      <p:cBhvr>
                                        <p:cTn id="162" dur="500" fill="hold"/>
                                        <p:tgtEl>
                                          <p:spTgt spid="3"/>
                                        </p:tgtEl>
                                        <p:attrNameLst>
                                          <p:attrName>ppt_y</p:attrName>
                                        </p:attrNameLst>
                                      </p:cBhvr>
                                      <p:tavLst>
                                        <p:tav tm="0">
                                          <p:val>
                                            <p:strVal val="#ppt_y+#ppt_h/2"/>
                                          </p:val>
                                        </p:tav>
                                        <p:tav tm="100000">
                                          <p:val>
                                            <p:strVal val="#ppt_y"/>
                                          </p:val>
                                        </p:tav>
                                      </p:tavLst>
                                    </p:anim>
                                    <p:anim calcmode="lin" valueType="num">
                                      <p:cBhvr>
                                        <p:cTn id="163" dur="500" fill="hold"/>
                                        <p:tgtEl>
                                          <p:spTgt spid="3"/>
                                        </p:tgtEl>
                                        <p:attrNameLst>
                                          <p:attrName>ppt_w</p:attrName>
                                        </p:attrNameLst>
                                      </p:cBhvr>
                                      <p:tavLst>
                                        <p:tav tm="0">
                                          <p:val>
                                            <p:strVal val="#ppt_w"/>
                                          </p:val>
                                        </p:tav>
                                        <p:tav tm="100000">
                                          <p:val>
                                            <p:strVal val="#ppt_w"/>
                                          </p:val>
                                        </p:tav>
                                      </p:tavLst>
                                    </p:anim>
                                    <p:anim calcmode="lin" valueType="num">
                                      <p:cBhvr>
                                        <p:cTn id="164" dur="500" fill="hold"/>
                                        <p:tgtEl>
                                          <p:spTgt spid="3"/>
                                        </p:tgtEl>
                                        <p:attrNameLst>
                                          <p:attrName>ppt_h</p:attrName>
                                        </p:attrNameLst>
                                      </p:cBhvr>
                                      <p:tavLst>
                                        <p:tav tm="0">
                                          <p:val>
                                            <p:fltVal val="0"/>
                                          </p:val>
                                        </p:tav>
                                        <p:tav tm="100000">
                                          <p:val>
                                            <p:strVal val="#ppt_h"/>
                                          </p:val>
                                        </p:tav>
                                      </p:tavLst>
                                    </p:anim>
                                  </p:childTnLst>
                                </p:cTn>
                              </p:par>
                            </p:childTnLst>
                          </p:cTn>
                        </p:par>
                        <p:par>
                          <p:cTn id="165" fill="hold" nodeType="afterGroup">
                            <p:stCondLst>
                              <p:cond delay="4500"/>
                            </p:stCondLst>
                            <p:childTnLst>
                              <p:par>
                                <p:cTn id="166" presetID="1" presetClass="entr" presetSubtype="0" fill="hold" grpId="0" nodeType="afterEffect">
                                  <p:stCondLst>
                                    <p:cond delay="300"/>
                                  </p:stCondLst>
                                  <p:childTnLst>
                                    <p:set>
                                      <p:cBhvr>
                                        <p:cTn id="167" dur="1" fill="hold">
                                          <p:stCondLst>
                                            <p:cond delay="499"/>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21" grpId="0" animBg="1"/>
      <p:bldP spid="129" grpId="0" animBg="1"/>
      <p:bldP spid="134" grpId="0" autoUpdateAnimBg="0"/>
      <p:bldP spid="135" grpId="0" autoUpdateAnimBg="0"/>
      <p:bldP spid="136" grpId="0" autoUpdateAnimBg="0"/>
      <p:bldP spid="137" grpId="0" autoUpdateAnimBg="0"/>
      <p:bldP spid="138" grpId="0" autoUpdateAnimBg="0"/>
      <p:bldP spid="139" grpId="0" autoUpdateAnimBg="0"/>
      <p:bldP spid="140" grpId="0" autoUpdateAnimBg="0"/>
      <p:bldP spid="141" grpId="0" autoUpdateAnimBg="0"/>
      <p:bldP spid="156" grpId="0" autoUpdateAnimBg="0"/>
      <p:bldP spid="157" grpId="0" animBg="1"/>
      <p:bldP spid="158" grpId="0" animBg="1"/>
      <p:bldP spid="159" grpId="0" animBg="1" autoUpdateAnimBg="0"/>
      <p:bldP spid="160" grpId="0" animBg="1"/>
      <p:bldP spid="170" grpId="0" animBg="1"/>
      <p:bldP spid="191" grpId="0" animBg="1" autoUpdateAnimBg="0"/>
      <p:bldP spid="192" grpId="0" autoUpdateAnimBg="0"/>
      <p:bldP spid="193" grpId="0" autoUpdateAnimBg="0"/>
      <p:bldP spid="199" grpId="0" animBg="1"/>
      <p:bldP spid="200" grpId="0" animBg="1"/>
      <p:bldP spid="207"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476250"/>
            <a:ext cx="7772400" cy="576263"/>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Independent samples and blocks</a:t>
            </a:r>
          </a:p>
        </p:txBody>
      </p:sp>
      <p:sp>
        <p:nvSpPr>
          <p:cNvPr id="66563" name="Rectangle 3"/>
          <p:cNvSpPr>
            <a:spLocks noGrp="1" noChangeArrowheads="1"/>
          </p:cNvSpPr>
          <p:nvPr>
            <p:ph idx="1"/>
          </p:nvPr>
        </p:nvSpPr>
        <p:spPr>
          <a:xfrm>
            <a:off x="539750" y="1341438"/>
            <a:ext cx="7772400" cy="4114800"/>
          </a:xfrm>
        </p:spPr>
        <p:txBody>
          <a:bodyPr/>
          <a:lstStyle/>
          <a:p>
            <a:pPr marL="0" indent="0" algn="just" eaLnBrk="1" hangingPunct="1">
              <a:spcAft>
                <a:spcPts val="1200"/>
              </a:spcAft>
              <a:buFontTx/>
              <a:buNone/>
            </a:pPr>
            <a:r>
              <a:rPr lang="en-US" altLang="en-US" sz="2400" dirty="0">
                <a:latin typeface="Trebuchet MS" panose="020B0603020202020204" pitchFamily="34" charset="0"/>
              </a:rPr>
              <a:t>Similar to the ‘matched pairs experiment’, a </a:t>
            </a:r>
            <a:r>
              <a:rPr lang="en-US" altLang="en-US" sz="2400" b="1" i="1" dirty="0" err="1">
                <a:solidFill>
                  <a:schemeClr val="tx1">
                    <a:lumMod val="75000"/>
                    <a:lumOff val="25000"/>
                  </a:schemeClr>
                </a:solidFill>
                <a:latin typeface="Trebuchet MS" panose="020B0603020202020204" pitchFamily="34" charset="0"/>
              </a:rPr>
              <a:t>randomised</a:t>
            </a:r>
            <a:r>
              <a:rPr lang="en-US" altLang="en-US" sz="2400" b="1" i="1" dirty="0">
                <a:solidFill>
                  <a:schemeClr val="tx1">
                    <a:lumMod val="75000"/>
                    <a:lumOff val="25000"/>
                  </a:schemeClr>
                </a:solidFill>
                <a:latin typeface="Trebuchet MS" panose="020B0603020202020204" pitchFamily="34" charset="0"/>
              </a:rPr>
              <a:t> block design</a:t>
            </a:r>
            <a:r>
              <a:rPr lang="en-US" altLang="en-US" sz="2400" dirty="0">
                <a:solidFill>
                  <a:schemeClr val="tx1">
                    <a:lumMod val="75000"/>
                    <a:lumOff val="25000"/>
                  </a:schemeClr>
                </a:solidFill>
                <a:latin typeface="Trebuchet MS" panose="020B0603020202020204" pitchFamily="34" charset="0"/>
              </a:rPr>
              <a:t> </a:t>
            </a:r>
            <a:r>
              <a:rPr lang="en-US" altLang="en-US" sz="2400" dirty="0">
                <a:latin typeface="Trebuchet MS" panose="020B0603020202020204" pitchFamily="34" charset="0"/>
              </a:rPr>
              <a:t>experiment </a:t>
            </a:r>
            <a:r>
              <a:rPr lang="en-US" altLang="en-US" sz="2400" b="1" i="1" dirty="0">
                <a:solidFill>
                  <a:srgbClr val="0000FF"/>
                </a:solidFill>
                <a:latin typeface="Trebuchet MS" panose="020B0603020202020204" pitchFamily="34" charset="0"/>
              </a:rPr>
              <a:t>reduces</a:t>
            </a:r>
            <a:r>
              <a:rPr lang="en-US" altLang="en-US" sz="2400" dirty="0">
                <a:latin typeface="Trebuchet MS" panose="020B0603020202020204" pitchFamily="34" charset="0"/>
              </a:rPr>
              <a:t> the variation </a:t>
            </a:r>
            <a:r>
              <a:rPr lang="en-US" altLang="en-US" sz="2400" b="1" i="1" dirty="0">
                <a:solidFill>
                  <a:srgbClr val="0000FF"/>
                </a:solidFill>
                <a:latin typeface="Trebuchet MS" panose="020B0603020202020204" pitchFamily="34" charset="0"/>
              </a:rPr>
              <a:t>within</a:t>
            </a:r>
            <a:r>
              <a:rPr lang="en-US" altLang="en-US" sz="2400" dirty="0">
                <a:latin typeface="Trebuchet MS" panose="020B0603020202020204" pitchFamily="34" charset="0"/>
              </a:rPr>
              <a:t> the samples, making it easier to </a:t>
            </a:r>
            <a:r>
              <a:rPr lang="en-US" altLang="en-US" sz="2400" b="1" i="1" dirty="0">
                <a:solidFill>
                  <a:srgbClr val="FF0000"/>
                </a:solidFill>
                <a:latin typeface="Trebuchet MS" panose="020B0603020202020204" pitchFamily="34" charset="0"/>
              </a:rPr>
              <a:t>detect</a:t>
            </a:r>
            <a:r>
              <a:rPr lang="en-US" altLang="en-US" sz="2400" dirty="0">
                <a:latin typeface="Trebuchet MS" panose="020B0603020202020204" pitchFamily="34" charset="0"/>
              </a:rPr>
              <a:t> differences </a:t>
            </a:r>
            <a:r>
              <a:rPr lang="en-US" altLang="en-US" sz="2400" b="1" i="1" dirty="0">
                <a:solidFill>
                  <a:srgbClr val="FF0000"/>
                </a:solidFill>
                <a:latin typeface="Trebuchet MS" panose="020B0603020202020204" pitchFamily="34" charset="0"/>
              </a:rPr>
              <a:t>between</a:t>
            </a:r>
            <a:r>
              <a:rPr lang="en-US" altLang="en-US" sz="2400" dirty="0">
                <a:latin typeface="Trebuchet MS" panose="020B0603020202020204" pitchFamily="34" charset="0"/>
              </a:rPr>
              <a:t> populations.</a:t>
            </a:r>
          </a:p>
          <a:p>
            <a:pPr marL="0" indent="0" algn="just" eaLnBrk="1" hangingPunct="1">
              <a:spcAft>
                <a:spcPts val="1200"/>
              </a:spcAft>
              <a:buFontTx/>
              <a:buNone/>
            </a:pPr>
            <a:r>
              <a:rPr lang="en-US" altLang="en-US" sz="2400" dirty="0">
                <a:latin typeface="Trebuchet MS" panose="020B0603020202020204" pitchFamily="34" charset="0"/>
              </a:rPr>
              <a:t>The term </a:t>
            </a:r>
            <a:r>
              <a:rPr lang="en-US" altLang="en-US" sz="2400" b="1" i="1" dirty="0">
                <a:latin typeface="Trebuchet MS" panose="020B0603020202020204" pitchFamily="34" charset="0"/>
              </a:rPr>
              <a:t>block</a:t>
            </a:r>
            <a:r>
              <a:rPr lang="en-US" altLang="en-US" sz="2400" dirty="0">
                <a:latin typeface="Trebuchet MS" panose="020B0603020202020204" pitchFamily="34" charset="0"/>
              </a:rPr>
              <a:t> refers to a </a:t>
            </a:r>
            <a:r>
              <a:rPr lang="en-US" altLang="en-US" sz="2400" b="1" i="1" dirty="0">
                <a:solidFill>
                  <a:schemeClr val="tx1">
                    <a:lumMod val="75000"/>
                    <a:lumOff val="25000"/>
                  </a:schemeClr>
                </a:solidFill>
                <a:latin typeface="Trebuchet MS" panose="020B0603020202020204" pitchFamily="34" charset="0"/>
              </a:rPr>
              <a:t>matched group of observations</a:t>
            </a:r>
            <a:r>
              <a:rPr lang="en-US" altLang="en-US" sz="2400" dirty="0">
                <a:latin typeface="Trebuchet MS" panose="020B0603020202020204" pitchFamily="34" charset="0"/>
              </a:rPr>
              <a:t> from each population.</a:t>
            </a:r>
          </a:p>
          <a:p>
            <a:pPr marL="0" indent="0" algn="just" eaLnBrk="1" hangingPunct="1">
              <a:spcAft>
                <a:spcPts val="1200"/>
              </a:spcAft>
              <a:buFontTx/>
              <a:buNone/>
            </a:pPr>
            <a:r>
              <a:rPr lang="en-US" altLang="en-US" sz="2400" dirty="0">
                <a:latin typeface="Trebuchet MS" panose="020B0603020202020204" pitchFamily="34" charset="0"/>
              </a:rPr>
              <a:t>We can also perform a blocked experiment by using the </a:t>
            </a:r>
            <a:r>
              <a:rPr lang="en-US" altLang="en-US" sz="2400" b="1" i="1" dirty="0">
                <a:latin typeface="Trebuchet MS" panose="020B0603020202020204" pitchFamily="34" charset="0"/>
              </a:rPr>
              <a:t>same subject</a:t>
            </a:r>
            <a:r>
              <a:rPr lang="en-US" altLang="en-US" sz="2400" dirty="0">
                <a:latin typeface="Trebuchet MS" panose="020B0603020202020204" pitchFamily="34" charset="0"/>
              </a:rPr>
              <a:t> for each treatment in a ‘</a:t>
            </a:r>
            <a:r>
              <a:rPr lang="en-US" altLang="en-US" sz="2400" b="1" i="1" dirty="0">
                <a:solidFill>
                  <a:schemeClr val="tx1">
                    <a:lumMod val="75000"/>
                    <a:lumOff val="25000"/>
                  </a:schemeClr>
                </a:solidFill>
                <a:latin typeface="Trebuchet MS" panose="020B0603020202020204" pitchFamily="34" charset="0"/>
              </a:rPr>
              <a:t>repeated measures</a:t>
            </a:r>
            <a:r>
              <a:rPr lang="en-US" altLang="en-US" sz="2400" dirty="0">
                <a:latin typeface="Trebuchet MS" panose="020B0603020202020204" pitchFamily="34" charset="0"/>
              </a:rPr>
              <a:t>’ experiment.</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75</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a:xfrm>
            <a:off x="381000" y="476250"/>
            <a:ext cx="7772400" cy="576263"/>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Models of fixed and random effects</a:t>
            </a:r>
          </a:p>
        </p:txBody>
      </p:sp>
      <p:sp>
        <p:nvSpPr>
          <p:cNvPr id="778245" name="Rectangle 5"/>
          <p:cNvSpPr>
            <a:spLocks noGrp="1" noChangeArrowheads="1"/>
          </p:cNvSpPr>
          <p:nvPr>
            <p:ph idx="1"/>
          </p:nvPr>
        </p:nvSpPr>
        <p:spPr>
          <a:xfrm>
            <a:off x="467544" y="1268760"/>
            <a:ext cx="8136904" cy="4114800"/>
          </a:xfrm>
        </p:spPr>
        <p:txBody>
          <a:bodyPr/>
          <a:lstStyle/>
          <a:p>
            <a:pPr algn="just" eaLnBrk="1" hangingPunct="1"/>
            <a:r>
              <a:rPr lang="en-US" altLang="en-US" sz="2400" dirty="0">
                <a:solidFill>
                  <a:schemeClr val="accent1"/>
                </a:solidFill>
                <a:latin typeface="Trebuchet MS" panose="020B0603020202020204" pitchFamily="34" charset="0"/>
              </a:rPr>
              <a:t>Fixed effects</a:t>
            </a:r>
          </a:p>
          <a:p>
            <a:pPr marL="800100" lvl="2" indent="-342900" algn="just" eaLnBrk="1" hangingPunct="1">
              <a:buFont typeface="Wingdings" panose="05000000000000000000" pitchFamily="2" charset="2"/>
              <a:buChar char="§"/>
            </a:pPr>
            <a:r>
              <a:rPr lang="en-US" altLang="en-US" dirty="0">
                <a:solidFill>
                  <a:srgbClr val="00B050"/>
                </a:solidFill>
                <a:latin typeface="Trebuchet MS" panose="020B0603020202020204" pitchFamily="34" charset="0"/>
              </a:rPr>
              <a:t>If all possible levels of a factor are included in our analysis we have a </a:t>
            </a:r>
            <a:r>
              <a:rPr lang="en-US" altLang="en-US" dirty="0">
                <a:solidFill>
                  <a:schemeClr val="tx1">
                    <a:lumMod val="75000"/>
                    <a:lumOff val="25000"/>
                  </a:schemeClr>
                </a:solidFill>
                <a:latin typeface="Trebuchet MS" panose="020B0603020202020204" pitchFamily="34" charset="0"/>
              </a:rPr>
              <a:t>fixed-effect ANOVA</a:t>
            </a:r>
            <a:r>
              <a:rPr lang="en-US" altLang="en-US" dirty="0">
                <a:solidFill>
                  <a:srgbClr val="00B050"/>
                </a:solidFill>
                <a:latin typeface="Trebuchet MS" panose="020B0603020202020204" pitchFamily="34" charset="0"/>
              </a:rPr>
              <a:t>.</a:t>
            </a:r>
          </a:p>
          <a:p>
            <a:pPr marL="800100" lvl="2" indent="-342900" algn="just" eaLnBrk="1" hangingPunct="1">
              <a:buFont typeface="Wingdings" panose="05000000000000000000" pitchFamily="2" charset="2"/>
              <a:buChar char="§"/>
            </a:pPr>
            <a:r>
              <a:rPr lang="en-US" altLang="en-US" dirty="0">
                <a:solidFill>
                  <a:srgbClr val="00B050"/>
                </a:solidFill>
                <a:latin typeface="Trebuchet MS" panose="020B0603020202020204" pitchFamily="34" charset="0"/>
              </a:rPr>
              <a:t>The conclusion of a fixed-effect ANOVA applies only to the levels studied.</a:t>
            </a:r>
          </a:p>
          <a:p>
            <a:pPr algn="just" eaLnBrk="1" hangingPunct="1"/>
            <a:r>
              <a:rPr lang="en-US" altLang="en-US" sz="2400" dirty="0">
                <a:solidFill>
                  <a:schemeClr val="accent1"/>
                </a:solidFill>
                <a:latin typeface="Trebuchet MS" panose="020B0603020202020204" pitchFamily="34" charset="0"/>
              </a:rPr>
              <a:t>Random effects</a:t>
            </a:r>
          </a:p>
          <a:p>
            <a:pPr marL="800100" lvl="2" indent="-342900" algn="just">
              <a:buFont typeface="Wingdings" panose="05000000000000000000" pitchFamily="2" charset="2"/>
              <a:buChar char="§"/>
            </a:pPr>
            <a:r>
              <a:rPr lang="en-US" altLang="en-US" dirty="0">
                <a:solidFill>
                  <a:schemeClr val="tx1">
                    <a:lumMod val="50000"/>
                    <a:lumOff val="50000"/>
                  </a:schemeClr>
                </a:solidFill>
                <a:latin typeface="Trebuchet MS" panose="020B0603020202020204" pitchFamily="34" charset="0"/>
              </a:rPr>
              <a:t>If the levels included in our analysis represent a random sample of all the possible levels, we have a </a:t>
            </a:r>
            <a:r>
              <a:rPr lang="en-US" altLang="en-US" dirty="0">
                <a:solidFill>
                  <a:schemeClr val="tx1">
                    <a:lumMod val="75000"/>
                    <a:lumOff val="25000"/>
                  </a:schemeClr>
                </a:solidFill>
                <a:latin typeface="Trebuchet MS" panose="020B0603020202020204" pitchFamily="34" charset="0"/>
              </a:rPr>
              <a:t>random-effect ANOVA</a:t>
            </a:r>
            <a:r>
              <a:rPr lang="en-US" altLang="en-US" dirty="0">
                <a:solidFill>
                  <a:schemeClr val="tx1">
                    <a:lumMod val="50000"/>
                    <a:lumOff val="50000"/>
                  </a:schemeClr>
                </a:solidFill>
                <a:latin typeface="Trebuchet MS" panose="020B0603020202020204" pitchFamily="34" charset="0"/>
              </a:rPr>
              <a:t>.</a:t>
            </a:r>
          </a:p>
          <a:p>
            <a:pPr marL="800100" lvl="2" indent="-342900" algn="just">
              <a:buFont typeface="Wingdings" panose="05000000000000000000" pitchFamily="2" charset="2"/>
              <a:buChar char="§"/>
            </a:pPr>
            <a:r>
              <a:rPr lang="en-US" altLang="en-US" dirty="0">
                <a:solidFill>
                  <a:schemeClr val="tx1">
                    <a:lumMod val="50000"/>
                    <a:lumOff val="50000"/>
                  </a:schemeClr>
                </a:solidFill>
                <a:latin typeface="Trebuchet MS" panose="020B0603020202020204" pitchFamily="34" charset="0"/>
              </a:rPr>
              <a:t>The conclusion of the random-effect ANOVA applies to all the levels (not only those studied).</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76</a:t>
            </a:fld>
            <a:endParaRPr lang="en-AU" altLang="en-US" sz="1400" b="1" baseline="0"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7824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7824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7824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7824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782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5" grpId="0" uiExpand="1"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a:xfrm>
            <a:off x="544016" y="476250"/>
            <a:ext cx="7772400" cy="59055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Models of fixed and random effects…</a:t>
            </a:r>
          </a:p>
        </p:txBody>
      </p:sp>
      <p:sp>
        <p:nvSpPr>
          <p:cNvPr id="779269" name="Rectangle 5"/>
          <p:cNvSpPr>
            <a:spLocks noGrp="1" noChangeArrowheads="1"/>
          </p:cNvSpPr>
          <p:nvPr>
            <p:ph idx="1"/>
          </p:nvPr>
        </p:nvSpPr>
        <p:spPr>
          <a:xfrm>
            <a:off x="539552" y="1196752"/>
            <a:ext cx="7772400" cy="4968875"/>
          </a:xfrm>
        </p:spPr>
        <p:txBody>
          <a:bodyPr/>
          <a:lstStyle/>
          <a:p>
            <a:pPr marL="0" indent="0" algn="just" eaLnBrk="1" hangingPunct="1">
              <a:buFontTx/>
              <a:buNone/>
            </a:pPr>
            <a:r>
              <a:rPr lang="en-US" altLang="en-US" sz="2400" dirty="0">
                <a:latin typeface="Trebuchet MS" panose="020B0603020202020204" pitchFamily="34" charset="0"/>
              </a:rPr>
              <a:t>In some ANOVA models, the test statistic of the fixed-effects case may differ from the test statistic of the random-effect case.</a:t>
            </a:r>
          </a:p>
          <a:p>
            <a:pPr marL="0" indent="0" algn="just" eaLnBrk="1" hangingPunct="1">
              <a:buFontTx/>
              <a:buNone/>
            </a:pPr>
            <a:endParaRPr lang="en-US" altLang="en-US" sz="2400" dirty="0">
              <a:latin typeface="Trebuchet MS" panose="020B0603020202020204" pitchFamily="34" charset="0"/>
            </a:endParaRPr>
          </a:p>
          <a:p>
            <a:pPr marL="0" indent="0" eaLnBrk="1" hangingPunct="1">
              <a:buFontTx/>
              <a:buNone/>
            </a:pPr>
            <a:r>
              <a:rPr lang="en-US" altLang="en-US" sz="2400" dirty="0">
                <a:solidFill>
                  <a:schemeClr val="accent1"/>
                </a:solidFill>
                <a:latin typeface="Trebuchet MS" panose="020B0603020202020204" pitchFamily="34" charset="0"/>
              </a:rPr>
              <a:t>Fixed and random effects – examples</a:t>
            </a:r>
          </a:p>
          <a:p>
            <a:pPr marL="457200" lvl="1" indent="-457200" algn="just" eaLnBrk="1" hangingPunct="1">
              <a:buNone/>
            </a:pPr>
            <a:r>
              <a:rPr lang="en-US" altLang="en-US" sz="2400" dirty="0">
                <a:solidFill>
                  <a:srgbClr val="00B050"/>
                </a:solidFill>
                <a:latin typeface="Trebuchet MS" panose="020B0603020202020204" pitchFamily="34" charset="0"/>
              </a:rPr>
              <a:t>Fixed effects </a:t>
            </a:r>
          </a:p>
          <a:p>
            <a:pPr marL="358775" lvl="1" indent="-358775" algn="just" eaLnBrk="1" hangingPunct="1">
              <a:buFont typeface="Wingdings" charset="2"/>
              <a:buChar char="§"/>
            </a:pPr>
            <a:r>
              <a:rPr lang="en-US" altLang="en-US" sz="2200" dirty="0">
                <a:solidFill>
                  <a:srgbClr val="00B050"/>
                </a:solidFill>
                <a:latin typeface="Trebuchet MS" panose="020B0603020202020204" pitchFamily="34" charset="0"/>
              </a:rPr>
              <a:t>The advertisement (Example 15.1): All levels of the marketing strategies were included.</a:t>
            </a:r>
          </a:p>
          <a:p>
            <a:pPr marL="358775" lvl="1" indent="-358775" algn="just" eaLnBrk="1" hangingPunct="1">
              <a:buNone/>
            </a:pPr>
            <a:r>
              <a:rPr lang="en-US" altLang="en-US" sz="2400" dirty="0">
                <a:solidFill>
                  <a:schemeClr val="tx1">
                    <a:lumMod val="50000"/>
                    <a:lumOff val="50000"/>
                  </a:schemeClr>
                </a:solidFill>
                <a:latin typeface="Trebuchet MS" panose="020B0603020202020204" pitchFamily="34" charset="0"/>
              </a:rPr>
              <a:t>Random effects </a:t>
            </a:r>
          </a:p>
          <a:p>
            <a:pPr marL="358775" lvl="1" indent="-358775" algn="just" eaLnBrk="1" hangingPunct="1">
              <a:buFont typeface="Wingdings" charset="2"/>
              <a:buChar char="§"/>
            </a:pPr>
            <a:r>
              <a:rPr lang="en-US" altLang="en-US" sz="2200" dirty="0">
                <a:solidFill>
                  <a:schemeClr val="tx1">
                    <a:lumMod val="50000"/>
                    <a:lumOff val="50000"/>
                  </a:schemeClr>
                </a:solidFill>
                <a:latin typeface="Trebuchet MS" panose="020B0603020202020204" pitchFamily="34" charset="0"/>
              </a:rPr>
              <a:t>To determine if there is a difference in the production rate of 50 machines, four machines are randomly selected and their production recorded.</a:t>
            </a:r>
          </a:p>
          <a:p>
            <a:pPr marL="0" indent="0" algn="just" eaLnBrk="1" hangingPunct="1">
              <a:buFontTx/>
              <a:buNone/>
            </a:pPr>
            <a:endParaRPr lang="en-US" altLang="en-US" sz="2400" dirty="0">
              <a:latin typeface="Trebuchet MS" panose="020B0603020202020204" pitchFamily="34" charset="0"/>
            </a:endParaRP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77</a:t>
            </a:fld>
            <a:endParaRPr lang="en-AU" altLang="en-US" sz="1400" b="1" baseline="0"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926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7926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7926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7926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79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9" grpId="0" uiExpand="1"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544016" y="332457"/>
            <a:ext cx="7772400" cy="576263"/>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Independent samples and blocks</a:t>
            </a:r>
          </a:p>
        </p:txBody>
      </p:sp>
      <p:sp>
        <p:nvSpPr>
          <p:cNvPr id="69636" name="Rectangle 3"/>
          <p:cNvSpPr>
            <a:spLocks noGrp="1" noChangeArrowheads="1"/>
          </p:cNvSpPr>
          <p:nvPr>
            <p:ph idx="1"/>
          </p:nvPr>
        </p:nvSpPr>
        <p:spPr>
          <a:xfrm>
            <a:off x="544016" y="1412776"/>
            <a:ext cx="8135938" cy="1728192"/>
          </a:xfrm>
        </p:spPr>
        <p:txBody>
          <a:bodyPr/>
          <a:lstStyle/>
          <a:p>
            <a:pPr marL="0" indent="0" algn="just" eaLnBrk="1" hangingPunct="1">
              <a:buFontTx/>
              <a:buNone/>
            </a:pPr>
            <a:r>
              <a:rPr lang="en-US" altLang="en-US" sz="2400" dirty="0">
                <a:latin typeface="Trebuchet MS" panose="020B0603020202020204" pitchFamily="34" charset="0"/>
              </a:rPr>
              <a:t>The </a:t>
            </a:r>
            <a:r>
              <a:rPr lang="en-US" altLang="en-US" sz="2400" b="1" i="1" dirty="0" err="1">
                <a:latin typeface="Trebuchet MS" panose="020B0603020202020204" pitchFamily="34" charset="0"/>
              </a:rPr>
              <a:t>randomised</a:t>
            </a:r>
            <a:r>
              <a:rPr lang="en-US" altLang="en-US" sz="2400" b="1" i="1" dirty="0">
                <a:latin typeface="Trebuchet MS" panose="020B0603020202020204" pitchFamily="34" charset="0"/>
              </a:rPr>
              <a:t> block experiment</a:t>
            </a:r>
            <a:r>
              <a:rPr lang="en-US" altLang="en-US" sz="2400" dirty="0">
                <a:latin typeface="Trebuchet MS" panose="020B0603020202020204" pitchFamily="34" charset="0"/>
              </a:rPr>
              <a:t> is also called the </a:t>
            </a:r>
            <a:r>
              <a:rPr lang="en-US" altLang="en-US" sz="2400" b="1" i="1" dirty="0">
                <a:latin typeface="Trebuchet MS" panose="020B0603020202020204" pitchFamily="34" charset="0"/>
              </a:rPr>
              <a:t>two-way analysis of variance</a:t>
            </a:r>
            <a:r>
              <a:rPr lang="en-US" altLang="en-US" sz="2400" dirty="0">
                <a:latin typeface="Trebuchet MS" panose="020B0603020202020204" pitchFamily="34" charset="0"/>
              </a:rPr>
              <a:t>, not to be confused with the </a:t>
            </a:r>
            <a:r>
              <a:rPr lang="en-US" altLang="en-US" sz="2400" b="1" i="1" dirty="0">
                <a:latin typeface="Trebuchet MS" panose="020B0603020202020204" pitchFamily="34" charset="0"/>
              </a:rPr>
              <a:t>two-</a:t>
            </a:r>
            <a:r>
              <a:rPr lang="en-US" altLang="en-US" sz="2400" b="1" i="1" dirty="0">
                <a:solidFill>
                  <a:srgbClr val="FF0000"/>
                </a:solidFill>
                <a:latin typeface="Trebuchet MS" panose="020B0603020202020204" pitchFamily="34" charset="0"/>
              </a:rPr>
              <a:t>factor</a:t>
            </a:r>
            <a:r>
              <a:rPr lang="en-US" altLang="en-US" sz="2400" b="1" i="1" dirty="0">
                <a:latin typeface="Trebuchet MS" panose="020B0603020202020204" pitchFamily="34" charset="0"/>
              </a:rPr>
              <a:t> analysis of variance</a:t>
            </a:r>
            <a:r>
              <a:rPr lang="en-US" altLang="en-US" sz="2400" dirty="0">
                <a:latin typeface="Trebuchet MS" panose="020B0603020202020204" pitchFamily="34" charset="0"/>
              </a:rPr>
              <a:t>. </a:t>
            </a:r>
            <a:endParaRPr lang="en-US" altLang="en-US" sz="2400" b="1" i="1" dirty="0">
              <a:latin typeface="Trebuchet MS" panose="020B0603020202020204" pitchFamily="34" charset="0"/>
            </a:endParaRPr>
          </a:p>
        </p:txBody>
      </p:sp>
      <p:sp>
        <p:nvSpPr>
          <p:cNvPr id="8"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78</a:t>
            </a:fld>
            <a:endParaRPr lang="en-AU" altLang="en-US" sz="1400" b="1" baseline="0" dirty="0">
              <a:latin typeface="Trebuchet MS" panose="020B0603020202020204" pitchFamily="34" charset="0"/>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a:xfrm>
            <a:off x="381000" y="685800"/>
            <a:ext cx="8458200" cy="1008063"/>
          </a:xfrm>
        </p:spPr>
        <p:txBody>
          <a:bodyPr vert="horz" lIns="91440" tIns="45720" rIns="91440" bIns="45720" rtlCol="0" anchor="ctr">
            <a:noAutofit/>
          </a:bodyPr>
          <a:lstStyle/>
          <a:p>
            <a:pPr marL="898525" indent="-898525" algn="l"/>
            <a:r>
              <a:rPr lang="en-US" altLang="en-US" sz="3200" cap="none" dirty="0">
                <a:solidFill>
                  <a:srgbClr val="EA0088"/>
                </a:solidFill>
                <a:latin typeface="Trebuchet MS" charset="0"/>
                <a:ea typeface="ＭＳ Ｐゴシック" charset="0"/>
                <a:cs typeface="ＭＳ Ｐゴシック" charset="0"/>
              </a:rPr>
              <a:t>15.4 Single-factor analysis of variance:  </a:t>
            </a:r>
            <a:r>
              <a:rPr lang="en-US" altLang="en-US" sz="3200" cap="none" dirty="0" err="1">
                <a:solidFill>
                  <a:srgbClr val="EA0088"/>
                </a:solidFill>
                <a:latin typeface="Trebuchet MS" charset="0"/>
                <a:ea typeface="ＭＳ Ｐゴシック" charset="0"/>
                <a:cs typeface="ＭＳ Ｐゴシック" charset="0"/>
              </a:rPr>
              <a:t>Randomised</a:t>
            </a:r>
            <a:r>
              <a:rPr lang="en-US" altLang="en-US" sz="3200" cap="none" dirty="0">
                <a:solidFill>
                  <a:srgbClr val="EA0088"/>
                </a:solidFill>
                <a:latin typeface="Trebuchet MS" charset="0"/>
                <a:ea typeface="ＭＳ Ｐゴシック" charset="0"/>
                <a:cs typeface="ＭＳ Ｐゴシック" charset="0"/>
              </a:rPr>
              <a:t> blocks (two-way ANOVA) </a:t>
            </a:r>
          </a:p>
        </p:txBody>
      </p:sp>
      <p:sp>
        <p:nvSpPr>
          <p:cNvPr id="70659" name="Rectangle 5"/>
          <p:cNvSpPr>
            <a:spLocks noGrp="1" noChangeArrowheads="1"/>
          </p:cNvSpPr>
          <p:nvPr>
            <p:ph idx="1"/>
          </p:nvPr>
        </p:nvSpPr>
        <p:spPr>
          <a:xfrm>
            <a:off x="684213" y="1900238"/>
            <a:ext cx="7772400" cy="2519362"/>
          </a:xfrm>
        </p:spPr>
        <p:txBody>
          <a:bodyPr/>
          <a:lstStyle/>
          <a:p>
            <a:pPr marL="0" indent="0" algn="just" eaLnBrk="1" hangingPunct="1">
              <a:spcAft>
                <a:spcPts val="1200"/>
              </a:spcAft>
              <a:buNone/>
            </a:pPr>
            <a:r>
              <a:rPr lang="en-US" altLang="en-US" sz="2400" dirty="0">
                <a:solidFill>
                  <a:schemeClr val="tx1">
                    <a:lumMod val="75000"/>
                    <a:lumOff val="25000"/>
                  </a:schemeClr>
                </a:solidFill>
                <a:latin typeface="Trebuchet MS" panose="020B0603020202020204" pitchFamily="34" charset="0"/>
              </a:rPr>
              <a:t>The purpose of designing a </a:t>
            </a:r>
            <a:r>
              <a:rPr lang="en-US" altLang="en-US" sz="2400" dirty="0" err="1">
                <a:solidFill>
                  <a:schemeClr val="tx1">
                    <a:lumMod val="75000"/>
                    <a:lumOff val="25000"/>
                  </a:schemeClr>
                </a:solidFill>
                <a:latin typeface="Trebuchet MS" panose="020B0603020202020204" pitchFamily="34" charset="0"/>
              </a:rPr>
              <a:t>randomised</a:t>
            </a:r>
            <a:r>
              <a:rPr lang="en-US" altLang="en-US" sz="2400" dirty="0">
                <a:solidFill>
                  <a:schemeClr val="tx1">
                    <a:lumMod val="75000"/>
                    <a:lumOff val="25000"/>
                  </a:schemeClr>
                </a:solidFill>
                <a:latin typeface="Trebuchet MS" panose="020B0603020202020204" pitchFamily="34" charset="0"/>
              </a:rPr>
              <a:t> block experiment is to reduce the within-treatments variation, thus increasing the between-treatments variation.</a:t>
            </a:r>
          </a:p>
          <a:p>
            <a:pPr marL="0" indent="0" algn="just" eaLnBrk="1" hangingPunct="1">
              <a:spcAft>
                <a:spcPts val="1200"/>
              </a:spcAft>
              <a:buNone/>
            </a:pPr>
            <a:r>
              <a:rPr lang="en-US" altLang="en-US" sz="2400" dirty="0">
                <a:latin typeface="Trebuchet MS" panose="020B0603020202020204" pitchFamily="34" charset="0"/>
              </a:rPr>
              <a:t>This helps in detecting differences between the treatment means more easily.</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79</a:t>
            </a:fld>
            <a:endParaRPr lang="en-AU" altLang="en-US" sz="1400" b="1" baseline="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499" name="Rectangle 3"/>
          <p:cNvSpPr>
            <a:spLocks noGrp="1" noChangeArrowheads="1"/>
          </p:cNvSpPr>
          <p:nvPr>
            <p:ph type="title"/>
          </p:nvPr>
        </p:nvSpPr>
        <p:spPr>
          <a:xfrm>
            <a:off x="323528" y="260648"/>
            <a:ext cx="8512175" cy="960437"/>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Single-factor analysis of variance: Independent samples (one-way ANOVA) </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a:t>
            </a:fld>
            <a:endParaRPr lang="en-AU" altLang="en-US" sz="1400" b="1" baseline="0" dirty="0">
              <a:latin typeface="Trebuchet MS" panose="020B0603020202020204" pitchFamily="34" charset="0"/>
            </a:endParaRPr>
          </a:p>
        </p:txBody>
      </p:sp>
      <p:sp>
        <p:nvSpPr>
          <p:cNvPr id="10" name="Rectangle 3"/>
          <p:cNvSpPr txBox="1">
            <a:spLocks noChangeArrowheads="1"/>
          </p:cNvSpPr>
          <p:nvPr/>
        </p:nvSpPr>
        <p:spPr bwMode="auto">
          <a:xfrm>
            <a:off x="612453" y="5086002"/>
            <a:ext cx="60483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eaLnBrk="1" hangingPunct="1">
              <a:spcBef>
                <a:spcPts val="1200"/>
              </a:spcBef>
              <a:buClr>
                <a:srgbClr val="FF0000"/>
              </a:buClr>
            </a:pPr>
            <a:r>
              <a:rPr lang="en-US" altLang="en-US" sz="2000" baseline="0" dirty="0">
                <a:solidFill>
                  <a:srgbClr val="066E06"/>
                </a:solidFill>
                <a:latin typeface="Verdana" charset="0"/>
              </a:rPr>
              <a:t>It is </a:t>
            </a:r>
            <a:r>
              <a:rPr lang="en-US" altLang="en-US" sz="2000" u="sng" baseline="0" dirty="0">
                <a:solidFill>
                  <a:srgbClr val="066E06"/>
                </a:solidFill>
                <a:latin typeface="Verdana" charset="0"/>
              </a:rPr>
              <a:t>not</a:t>
            </a:r>
            <a:r>
              <a:rPr lang="en-US" altLang="en-US" sz="2000" baseline="0" dirty="0">
                <a:solidFill>
                  <a:srgbClr val="066E06"/>
                </a:solidFill>
                <a:latin typeface="Verdana" charset="0"/>
              </a:rPr>
              <a:t> a requirement that n</a:t>
            </a:r>
            <a:r>
              <a:rPr lang="en-US" altLang="en-US" sz="2000" dirty="0">
                <a:solidFill>
                  <a:srgbClr val="066E06"/>
                </a:solidFill>
                <a:latin typeface="Verdana" charset="0"/>
              </a:rPr>
              <a:t>1</a:t>
            </a:r>
            <a:r>
              <a:rPr lang="en-US" altLang="en-US" sz="2000" baseline="0" dirty="0">
                <a:solidFill>
                  <a:srgbClr val="066E06"/>
                </a:solidFill>
                <a:latin typeface="Verdana" charset="0"/>
              </a:rPr>
              <a:t> = n</a:t>
            </a:r>
            <a:r>
              <a:rPr lang="en-US" altLang="en-US" sz="2000" dirty="0">
                <a:solidFill>
                  <a:srgbClr val="066E06"/>
                </a:solidFill>
                <a:latin typeface="Verdana" charset="0"/>
              </a:rPr>
              <a:t>2</a:t>
            </a:r>
            <a:r>
              <a:rPr lang="en-US" altLang="en-US" sz="2000" baseline="0" dirty="0">
                <a:solidFill>
                  <a:srgbClr val="066E06"/>
                </a:solidFill>
                <a:latin typeface="Verdana" charset="0"/>
              </a:rPr>
              <a:t> = … = </a:t>
            </a:r>
            <a:r>
              <a:rPr lang="en-US" altLang="en-US" sz="2000" baseline="0" dirty="0" err="1">
                <a:solidFill>
                  <a:srgbClr val="066E06"/>
                </a:solidFill>
                <a:latin typeface="Verdana" charset="0"/>
              </a:rPr>
              <a:t>n</a:t>
            </a:r>
            <a:r>
              <a:rPr lang="en-US" altLang="en-US" sz="2000" dirty="0" err="1">
                <a:solidFill>
                  <a:srgbClr val="066E06"/>
                </a:solidFill>
                <a:latin typeface="Verdana" charset="0"/>
              </a:rPr>
              <a:t>k</a:t>
            </a:r>
            <a:r>
              <a:rPr lang="en-US" altLang="en-US" sz="2000" baseline="0" dirty="0">
                <a:solidFill>
                  <a:srgbClr val="066E06"/>
                </a:solidFill>
                <a:latin typeface="Verdana" charset="0"/>
              </a:rPr>
              <a:t>.</a:t>
            </a:r>
          </a:p>
          <a:p>
            <a:pPr eaLnBrk="1" hangingPunct="1">
              <a:spcBef>
                <a:spcPts val="1200"/>
              </a:spcBef>
              <a:buClr>
                <a:srgbClr val="FF0000"/>
              </a:buClr>
            </a:pPr>
            <a:endParaRPr lang="en-US" altLang="en-US" sz="2200" baseline="0" dirty="0">
              <a:solidFill>
                <a:srgbClr val="066E06"/>
              </a:solidFill>
              <a:latin typeface="Verdana"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98" y="1657910"/>
            <a:ext cx="8478433" cy="299126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reeform 2"/>
          <p:cNvSpPr>
            <a:spLocks/>
          </p:cNvSpPr>
          <p:nvPr/>
        </p:nvSpPr>
        <p:spPr bwMode="auto">
          <a:xfrm>
            <a:off x="1378024" y="4355232"/>
            <a:ext cx="4876800" cy="990600"/>
          </a:xfrm>
          <a:custGeom>
            <a:avLst/>
            <a:gdLst>
              <a:gd name="T0" fmla="*/ 0 w 3072"/>
              <a:gd name="T1" fmla="*/ 2147483647 h 624"/>
              <a:gd name="T2" fmla="*/ 2147483647 w 3072"/>
              <a:gd name="T3" fmla="*/ 2147483647 h 624"/>
              <a:gd name="T4" fmla="*/ 2147483647 w 3072"/>
              <a:gd name="T5" fmla="*/ 0 h 624"/>
              <a:gd name="T6" fmla="*/ 2147483647 w 3072"/>
              <a:gd name="T7" fmla="*/ 0 h 624"/>
              <a:gd name="T8" fmla="*/ 0 w 3072"/>
              <a:gd name="T9" fmla="*/ 2147483647 h 624"/>
              <a:gd name="T10" fmla="*/ 0 60000 65536"/>
              <a:gd name="T11" fmla="*/ 0 60000 65536"/>
              <a:gd name="T12" fmla="*/ 0 60000 65536"/>
              <a:gd name="T13" fmla="*/ 0 60000 65536"/>
              <a:gd name="T14" fmla="*/ 0 60000 65536"/>
              <a:gd name="T15" fmla="*/ 0 w 3072"/>
              <a:gd name="T16" fmla="*/ 0 h 624"/>
              <a:gd name="T17" fmla="*/ 3072 w 3072"/>
              <a:gd name="T18" fmla="*/ 624 h 624"/>
            </a:gdLst>
            <a:ahLst/>
            <a:cxnLst>
              <a:cxn ang="T10">
                <a:pos x="T0" y="T1"/>
              </a:cxn>
              <a:cxn ang="T11">
                <a:pos x="T2" y="T3"/>
              </a:cxn>
              <a:cxn ang="T12">
                <a:pos x="T4" y="T5"/>
              </a:cxn>
              <a:cxn ang="T13">
                <a:pos x="T6" y="T7"/>
              </a:cxn>
              <a:cxn ang="T14">
                <a:pos x="T8" y="T9"/>
              </a:cxn>
            </a:cxnLst>
            <a:rect l="T15" t="T16" r="T17" b="T18"/>
            <a:pathLst>
              <a:path w="3072" h="624">
                <a:moveTo>
                  <a:pt x="0" y="624"/>
                </a:moveTo>
                <a:lnTo>
                  <a:pt x="2400" y="624"/>
                </a:lnTo>
                <a:lnTo>
                  <a:pt x="3072" y="0"/>
                </a:lnTo>
                <a:lnTo>
                  <a:pt x="672" y="0"/>
                </a:lnTo>
                <a:lnTo>
                  <a:pt x="0" y="624"/>
                </a:lnTo>
                <a:close/>
              </a:path>
            </a:pathLst>
          </a:custGeom>
          <a:solidFill>
            <a:srgbClr val="7938C8"/>
          </a:solidFill>
          <a:ln w="9525">
            <a:round/>
            <a:headEnd/>
            <a:tailEnd/>
          </a:ln>
          <a:scene3d>
            <a:camera prst="legacyObliqueTopRight"/>
            <a:lightRig rig="legacyFlat3" dir="b"/>
          </a:scene3d>
          <a:sp3d extrusionH="430200" prstMaterial="legacyMatte">
            <a:bevelT w="13500" h="13500" prst="angle"/>
            <a:bevelB w="13500" h="13500" prst="angle"/>
            <a:extrusionClr>
              <a:srgbClr val="7938C8"/>
            </a:extrusionClr>
          </a:sp3d>
        </p:spPr>
        <p:txBody>
          <a:bodyPr wrap="none" anchor="ctr">
            <a:flatTx/>
          </a:bodyPr>
          <a:lstStyle/>
          <a:p>
            <a:endParaRPr lang="en-AU"/>
          </a:p>
        </p:txBody>
      </p:sp>
      <p:sp>
        <p:nvSpPr>
          <p:cNvPr id="71683" name="Text Box 3"/>
          <p:cNvSpPr txBox="1">
            <a:spLocks noChangeArrowheads="1"/>
          </p:cNvSpPr>
          <p:nvPr/>
        </p:nvSpPr>
        <p:spPr bwMode="auto">
          <a:xfrm>
            <a:off x="7083499" y="3807544"/>
            <a:ext cx="13049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Treatment 4</a:t>
            </a:r>
          </a:p>
        </p:txBody>
      </p:sp>
      <p:sp>
        <p:nvSpPr>
          <p:cNvPr id="781316" name="Rectangle 4"/>
          <p:cNvSpPr>
            <a:spLocks noChangeArrowheads="1"/>
          </p:cNvSpPr>
          <p:nvPr/>
        </p:nvSpPr>
        <p:spPr bwMode="auto">
          <a:xfrm>
            <a:off x="2749624" y="2755032"/>
            <a:ext cx="685800" cy="533400"/>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17" name="Rectangle 5"/>
          <p:cNvSpPr>
            <a:spLocks noChangeArrowheads="1"/>
          </p:cNvSpPr>
          <p:nvPr/>
        </p:nvSpPr>
        <p:spPr bwMode="auto">
          <a:xfrm>
            <a:off x="3968824" y="2450232"/>
            <a:ext cx="685800" cy="838200"/>
          </a:xfrm>
          <a:prstGeom prst="rect">
            <a:avLst/>
          </a:prstGeom>
          <a:solidFill>
            <a:srgbClr val="FF35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5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2" name="Group 6"/>
          <p:cNvGrpSpPr>
            <a:grpSpLocks/>
          </p:cNvGrpSpPr>
          <p:nvPr/>
        </p:nvGrpSpPr>
        <p:grpSpPr bwMode="auto">
          <a:xfrm>
            <a:off x="5188024" y="2755032"/>
            <a:ext cx="685800" cy="1600200"/>
            <a:chOff x="3264" y="2112"/>
            <a:chExt cx="432" cy="1008"/>
          </a:xfrm>
        </p:grpSpPr>
        <p:sp>
          <p:nvSpPr>
            <p:cNvPr id="71721" name="Rectangle 7"/>
            <p:cNvSpPr>
              <a:spLocks noChangeArrowheads="1"/>
            </p:cNvSpPr>
            <p:nvPr/>
          </p:nvSpPr>
          <p:spPr bwMode="auto">
            <a:xfrm>
              <a:off x="3264" y="2784"/>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22" name="Rectangle 8"/>
            <p:cNvSpPr>
              <a:spLocks noChangeArrowheads="1"/>
            </p:cNvSpPr>
            <p:nvPr/>
          </p:nvSpPr>
          <p:spPr bwMode="auto">
            <a:xfrm>
              <a:off x="3264" y="2448"/>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23" name="Rectangle 9"/>
            <p:cNvSpPr>
              <a:spLocks noChangeArrowheads="1"/>
            </p:cNvSpPr>
            <p:nvPr/>
          </p:nvSpPr>
          <p:spPr bwMode="auto">
            <a:xfrm>
              <a:off x="3264" y="2112"/>
              <a:ext cx="43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71687" name="Freeform 10"/>
          <p:cNvSpPr>
            <a:spLocks/>
          </p:cNvSpPr>
          <p:nvPr/>
        </p:nvSpPr>
        <p:spPr bwMode="auto">
          <a:xfrm>
            <a:off x="1378024" y="2907432"/>
            <a:ext cx="990600" cy="2438400"/>
          </a:xfrm>
          <a:custGeom>
            <a:avLst/>
            <a:gdLst>
              <a:gd name="T0" fmla="*/ 0 w 960"/>
              <a:gd name="T1" fmla="*/ 2147483647 h 2016"/>
              <a:gd name="T2" fmla="*/ 2147483647 w 960"/>
              <a:gd name="T3" fmla="*/ 0 h 2016"/>
              <a:gd name="T4" fmla="*/ 2147483647 w 960"/>
              <a:gd name="T5" fmla="*/ 2147483647 h 2016"/>
              <a:gd name="T6" fmla="*/ 0 w 960"/>
              <a:gd name="T7" fmla="*/ 2147483647 h 2016"/>
              <a:gd name="T8" fmla="*/ 0 w 960"/>
              <a:gd name="T9" fmla="*/ 2147483647 h 2016"/>
              <a:gd name="T10" fmla="*/ 0 60000 65536"/>
              <a:gd name="T11" fmla="*/ 0 60000 65536"/>
              <a:gd name="T12" fmla="*/ 0 60000 65536"/>
              <a:gd name="T13" fmla="*/ 0 60000 65536"/>
              <a:gd name="T14" fmla="*/ 0 60000 65536"/>
              <a:gd name="T15" fmla="*/ 0 w 960"/>
              <a:gd name="T16" fmla="*/ 0 h 2016"/>
              <a:gd name="T17" fmla="*/ 960 w 960"/>
              <a:gd name="T18" fmla="*/ 2016 h 2016"/>
            </a:gdLst>
            <a:ahLst/>
            <a:cxnLst>
              <a:cxn ang="T10">
                <a:pos x="T0" y="T1"/>
              </a:cxn>
              <a:cxn ang="T11">
                <a:pos x="T2" y="T3"/>
              </a:cxn>
              <a:cxn ang="T12">
                <a:pos x="T4" y="T5"/>
              </a:cxn>
              <a:cxn ang="T13">
                <a:pos x="T6" y="T7"/>
              </a:cxn>
              <a:cxn ang="T14">
                <a:pos x="T8" y="T9"/>
              </a:cxn>
            </a:cxnLst>
            <a:rect l="T15" t="T16" r="T17" b="T18"/>
            <a:pathLst>
              <a:path w="960" h="2016">
                <a:moveTo>
                  <a:pt x="0" y="624"/>
                </a:moveTo>
                <a:lnTo>
                  <a:pt x="960" y="0"/>
                </a:lnTo>
                <a:lnTo>
                  <a:pt x="960" y="1248"/>
                </a:lnTo>
                <a:lnTo>
                  <a:pt x="0" y="2016"/>
                </a:lnTo>
                <a:lnTo>
                  <a:pt x="0" y="624"/>
                </a:lnTo>
                <a:close/>
              </a:path>
            </a:pathLst>
          </a:custGeom>
          <a:solidFill>
            <a:schemeClr val="tx1"/>
          </a:solidFill>
          <a:ln w="9525">
            <a:solidFill>
              <a:schemeClr val="tx1"/>
            </a:solidFill>
            <a:round/>
            <a:headEnd/>
            <a:tailEnd/>
          </a:ln>
        </p:spPr>
        <p:txBody>
          <a:bodyPr anchor="ctr">
            <a:spAutoFit/>
          </a:bodyPr>
          <a:lstStyle/>
          <a:p>
            <a:endParaRPr lang="en-AU"/>
          </a:p>
        </p:txBody>
      </p:sp>
      <p:sp>
        <p:nvSpPr>
          <p:cNvPr id="71688" name="Rectangle 11"/>
          <p:cNvSpPr>
            <a:spLocks noChangeArrowheads="1"/>
          </p:cNvSpPr>
          <p:nvPr/>
        </p:nvSpPr>
        <p:spPr bwMode="auto">
          <a:xfrm>
            <a:off x="2216224" y="3212232"/>
            <a:ext cx="12954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689" name="Rectangle 12"/>
          <p:cNvSpPr>
            <a:spLocks noChangeArrowheads="1"/>
          </p:cNvSpPr>
          <p:nvPr/>
        </p:nvSpPr>
        <p:spPr bwMode="auto">
          <a:xfrm>
            <a:off x="1987624" y="3517032"/>
            <a:ext cx="11430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25" name="Rectangle 13"/>
          <p:cNvSpPr>
            <a:spLocks noChangeArrowheads="1"/>
          </p:cNvSpPr>
          <p:nvPr/>
        </p:nvSpPr>
        <p:spPr bwMode="auto">
          <a:xfrm>
            <a:off x="2368624" y="2297832"/>
            <a:ext cx="685800" cy="1295400"/>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26" name="Rectangle 14"/>
          <p:cNvSpPr>
            <a:spLocks noChangeArrowheads="1"/>
          </p:cNvSpPr>
          <p:nvPr/>
        </p:nvSpPr>
        <p:spPr bwMode="auto">
          <a:xfrm>
            <a:off x="2063824" y="1916832"/>
            <a:ext cx="685800" cy="2286000"/>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692" name="Rectangle 15"/>
          <p:cNvSpPr>
            <a:spLocks noChangeArrowheads="1"/>
          </p:cNvSpPr>
          <p:nvPr/>
        </p:nvSpPr>
        <p:spPr bwMode="auto">
          <a:xfrm>
            <a:off x="1606624" y="3821832"/>
            <a:ext cx="12192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693" name="Freeform 16"/>
          <p:cNvSpPr>
            <a:spLocks/>
          </p:cNvSpPr>
          <p:nvPr/>
        </p:nvSpPr>
        <p:spPr bwMode="auto">
          <a:xfrm>
            <a:off x="2597224" y="2907432"/>
            <a:ext cx="990600" cy="2438400"/>
          </a:xfrm>
          <a:custGeom>
            <a:avLst/>
            <a:gdLst>
              <a:gd name="T0" fmla="*/ 0 w 960"/>
              <a:gd name="T1" fmla="*/ 2147483647 h 2016"/>
              <a:gd name="T2" fmla="*/ 2147483647 w 960"/>
              <a:gd name="T3" fmla="*/ 0 h 2016"/>
              <a:gd name="T4" fmla="*/ 2147483647 w 960"/>
              <a:gd name="T5" fmla="*/ 2147483647 h 2016"/>
              <a:gd name="T6" fmla="*/ 0 w 960"/>
              <a:gd name="T7" fmla="*/ 2147483647 h 2016"/>
              <a:gd name="T8" fmla="*/ 0 w 960"/>
              <a:gd name="T9" fmla="*/ 2147483647 h 2016"/>
              <a:gd name="T10" fmla="*/ 0 60000 65536"/>
              <a:gd name="T11" fmla="*/ 0 60000 65536"/>
              <a:gd name="T12" fmla="*/ 0 60000 65536"/>
              <a:gd name="T13" fmla="*/ 0 60000 65536"/>
              <a:gd name="T14" fmla="*/ 0 60000 65536"/>
              <a:gd name="T15" fmla="*/ 0 w 960"/>
              <a:gd name="T16" fmla="*/ 0 h 2016"/>
              <a:gd name="T17" fmla="*/ 960 w 960"/>
              <a:gd name="T18" fmla="*/ 2016 h 2016"/>
            </a:gdLst>
            <a:ahLst/>
            <a:cxnLst>
              <a:cxn ang="T10">
                <a:pos x="T0" y="T1"/>
              </a:cxn>
              <a:cxn ang="T11">
                <a:pos x="T2" y="T3"/>
              </a:cxn>
              <a:cxn ang="T12">
                <a:pos x="T4" y="T5"/>
              </a:cxn>
              <a:cxn ang="T13">
                <a:pos x="T6" y="T7"/>
              </a:cxn>
              <a:cxn ang="T14">
                <a:pos x="T8" y="T9"/>
              </a:cxn>
            </a:cxnLst>
            <a:rect l="T15" t="T16" r="T17" b="T18"/>
            <a:pathLst>
              <a:path w="960" h="2016">
                <a:moveTo>
                  <a:pt x="0" y="624"/>
                </a:moveTo>
                <a:lnTo>
                  <a:pt x="960" y="0"/>
                </a:lnTo>
                <a:lnTo>
                  <a:pt x="960" y="1248"/>
                </a:lnTo>
                <a:lnTo>
                  <a:pt x="0" y="2016"/>
                </a:lnTo>
                <a:lnTo>
                  <a:pt x="0" y="624"/>
                </a:lnTo>
                <a:close/>
              </a:path>
            </a:pathLst>
          </a:custGeom>
          <a:solidFill>
            <a:schemeClr val="folHlink"/>
          </a:solidFill>
          <a:ln w="9525">
            <a:solidFill>
              <a:schemeClr val="tx1"/>
            </a:solidFill>
            <a:round/>
            <a:headEnd/>
            <a:tailEnd/>
          </a:ln>
        </p:spPr>
        <p:txBody>
          <a:bodyPr anchor="ctr">
            <a:spAutoFit/>
          </a:bodyPr>
          <a:lstStyle/>
          <a:p>
            <a:endParaRPr lang="en-AU"/>
          </a:p>
        </p:txBody>
      </p:sp>
      <p:sp>
        <p:nvSpPr>
          <p:cNvPr id="71694" name="Rectangle 17"/>
          <p:cNvSpPr>
            <a:spLocks noChangeArrowheads="1"/>
          </p:cNvSpPr>
          <p:nvPr/>
        </p:nvSpPr>
        <p:spPr bwMode="auto">
          <a:xfrm>
            <a:off x="3533849" y="3212232"/>
            <a:ext cx="1044575"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30" name="Rectangle 18"/>
          <p:cNvSpPr>
            <a:spLocks noChangeArrowheads="1"/>
          </p:cNvSpPr>
          <p:nvPr/>
        </p:nvSpPr>
        <p:spPr bwMode="auto">
          <a:xfrm>
            <a:off x="3587824" y="2983632"/>
            <a:ext cx="685800" cy="685800"/>
          </a:xfrm>
          <a:prstGeom prst="rect">
            <a:avLst/>
          </a:prstGeom>
          <a:solidFill>
            <a:srgbClr val="FF35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5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696" name="Rectangle 19"/>
          <p:cNvSpPr>
            <a:spLocks noChangeArrowheads="1"/>
          </p:cNvSpPr>
          <p:nvPr/>
        </p:nvSpPr>
        <p:spPr bwMode="auto">
          <a:xfrm>
            <a:off x="3283024" y="3517032"/>
            <a:ext cx="9906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32" name="Rectangle 20"/>
          <p:cNvSpPr>
            <a:spLocks noChangeArrowheads="1"/>
          </p:cNvSpPr>
          <p:nvPr/>
        </p:nvSpPr>
        <p:spPr bwMode="auto">
          <a:xfrm>
            <a:off x="3206824" y="2983632"/>
            <a:ext cx="685800" cy="1219200"/>
          </a:xfrm>
          <a:prstGeom prst="rect">
            <a:avLst/>
          </a:prstGeom>
          <a:solidFill>
            <a:srgbClr val="FF35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5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698" name="Rectangle 21"/>
          <p:cNvSpPr>
            <a:spLocks noChangeArrowheads="1"/>
          </p:cNvSpPr>
          <p:nvPr/>
        </p:nvSpPr>
        <p:spPr bwMode="auto">
          <a:xfrm>
            <a:off x="2825824" y="3821832"/>
            <a:ext cx="12192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699" name="Freeform 22"/>
          <p:cNvSpPr>
            <a:spLocks/>
          </p:cNvSpPr>
          <p:nvPr/>
        </p:nvSpPr>
        <p:spPr bwMode="auto">
          <a:xfrm>
            <a:off x="3892624" y="2907432"/>
            <a:ext cx="990600" cy="2438400"/>
          </a:xfrm>
          <a:custGeom>
            <a:avLst/>
            <a:gdLst>
              <a:gd name="T0" fmla="*/ 0 w 960"/>
              <a:gd name="T1" fmla="*/ 2147483647 h 2016"/>
              <a:gd name="T2" fmla="*/ 2147483647 w 960"/>
              <a:gd name="T3" fmla="*/ 0 h 2016"/>
              <a:gd name="T4" fmla="*/ 2147483647 w 960"/>
              <a:gd name="T5" fmla="*/ 2147483647 h 2016"/>
              <a:gd name="T6" fmla="*/ 0 w 960"/>
              <a:gd name="T7" fmla="*/ 2147483647 h 2016"/>
              <a:gd name="T8" fmla="*/ 0 w 960"/>
              <a:gd name="T9" fmla="*/ 2147483647 h 2016"/>
              <a:gd name="T10" fmla="*/ 0 60000 65536"/>
              <a:gd name="T11" fmla="*/ 0 60000 65536"/>
              <a:gd name="T12" fmla="*/ 0 60000 65536"/>
              <a:gd name="T13" fmla="*/ 0 60000 65536"/>
              <a:gd name="T14" fmla="*/ 0 60000 65536"/>
              <a:gd name="T15" fmla="*/ 0 w 960"/>
              <a:gd name="T16" fmla="*/ 0 h 2016"/>
              <a:gd name="T17" fmla="*/ 960 w 960"/>
              <a:gd name="T18" fmla="*/ 2016 h 2016"/>
            </a:gdLst>
            <a:ahLst/>
            <a:cxnLst>
              <a:cxn ang="T10">
                <a:pos x="T0" y="T1"/>
              </a:cxn>
              <a:cxn ang="T11">
                <a:pos x="T2" y="T3"/>
              </a:cxn>
              <a:cxn ang="T12">
                <a:pos x="T4" y="T5"/>
              </a:cxn>
              <a:cxn ang="T13">
                <a:pos x="T6" y="T7"/>
              </a:cxn>
              <a:cxn ang="T14">
                <a:pos x="T8" y="T9"/>
              </a:cxn>
            </a:cxnLst>
            <a:rect l="T15" t="T16" r="T17" b="T18"/>
            <a:pathLst>
              <a:path w="960" h="2016">
                <a:moveTo>
                  <a:pt x="0" y="624"/>
                </a:moveTo>
                <a:lnTo>
                  <a:pt x="960" y="0"/>
                </a:lnTo>
                <a:lnTo>
                  <a:pt x="960" y="1248"/>
                </a:lnTo>
                <a:lnTo>
                  <a:pt x="0" y="2016"/>
                </a:lnTo>
                <a:lnTo>
                  <a:pt x="0" y="624"/>
                </a:lnTo>
                <a:close/>
              </a:path>
            </a:pathLst>
          </a:custGeom>
          <a:solidFill>
            <a:schemeClr val="folHlink"/>
          </a:solidFill>
          <a:ln w="9525">
            <a:solidFill>
              <a:schemeClr val="tx1"/>
            </a:solidFill>
            <a:round/>
            <a:headEnd/>
            <a:tailEnd/>
          </a:ln>
        </p:spPr>
        <p:txBody>
          <a:bodyPr anchor="ctr">
            <a:spAutoFit/>
          </a:bodyPr>
          <a:lstStyle/>
          <a:p>
            <a:endParaRPr lang="en-AU"/>
          </a:p>
        </p:txBody>
      </p:sp>
      <p:sp>
        <p:nvSpPr>
          <p:cNvPr id="71700" name="Rectangle 23"/>
          <p:cNvSpPr>
            <a:spLocks noChangeArrowheads="1"/>
          </p:cNvSpPr>
          <p:nvPr/>
        </p:nvSpPr>
        <p:spPr bwMode="auto">
          <a:xfrm>
            <a:off x="4654624" y="3212232"/>
            <a:ext cx="12192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36" name="Rectangle 24"/>
          <p:cNvSpPr>
            <a:spLocks noChangeArrowheads="1"/>
          </p:cNvSpPr>
          <p:nvPr/>
        </p:nvSpPr>
        <p:spPr bwMode="auto">
          <a:xfrm>
            <a:off x="4883224" y="2450232"/>
            <a:ext cx="685800" cy="22098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02" name="Rectangle 25"/>
          <p:cNvSpPr>
            <a:spLocks noChangeArrowheads="1"/>
          </p:cNvSpPr>
          <p:nvPr/>
        </p:nvSpPr>
        <p:spPr bwMode="auto">
          <a:xfrm>
            <a:off x="4426024" y="3517032"/>
            <a:ext cx="10668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38" name="Rectangle 26"/>
          <p:cNvSpPr>
            <a:spLocks noChangeArrowheads="1"/>
          </p:cNvSpPr>
          <p:nvPr/>
        </p:nvSpPr>
        <p:spPr bwMode="auto">
          <a:xfrm>
            <a:off x="4502224" y="2145432"/>
            <a:ext cx="685800" cy="2667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04" name="Rectangle 27"/>
          <p:cNvSpPr>
            <a:spLocks noChangeArrowheads="1"/>
          </p:cNvSpPr>
          <p:nvPr/>
        </p:nvSpPr>
        <p:spPr bwMode="auto">
          <a:xfrm>
            <a:off x="4197424" y="3821832"/>
            <a:ext cx="10668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05" name="Freeform 28"/>
          <p:cNvSpPr>
            <a:spLocks/>
          </p:cNvSpPr>
          <p:nvPr/>
        </p:nvSpPr>
        <p:spPr bwMode="auto">
          <a:xfrm>
            <a:off x="5188024" y="2907432"/>
            <a:ext cx="990600" cy="2438400"/>
          </a:xfrm>
          <a:custGeom>
            <a:avLst/>
            <a:gdLst>
              <a:gd name="T0" fmla="*/ 0 w 960"/>
              <a:gd name="T1" fmla="*/ 2147483647 h 2016"/>
              <a:gd name="T2" fmla="*/ 2147483647 w 960"/>
              <a:gd name="T3" fmla="*/ 0 h 2016"/>
              <a:gd name="T4" fmla="*/ 2147483647 w 960"/>
              <a:gd name="T5" fmla="*/ 2147483647 h 2016"/>
              <a:gd name="T6" fmla="*/ 0 w 960"/>
              <a:gd name="T7" fmla="*/ 2147483647 h 2016"/>
              <a:gd name="T8" fmla="*/ 0 w 960"/>
              <a:gd name="T9" fmla="*/ 2147483647 h 2016"/>
              <a:gd name="T10" fmla="*/ 0 60000 65536"/>
              <a:gd name="T11" fmla="*/ 0 60000 65536"/>
              <a:gd name="T12" fmla="*/ 0 60000 65536"/>
              <a:gd name="T13" fmla="*/ 0 60000 65536"/>
              <a:gd name="T14" fmla="*/ 0 60000 65536"/>
              <a:gd name="T15" fmla="*/ 0 w 960"/>
              <a:gd name="T16" fmla="*/ 0 h 2016"/>
              <a:gd name="T17" fmla="*/ 960 w 960"/>
              <a:gd name="T18" fmla="*/ 2016 h 2016"/>
            </a:gdLst>
            <a:ahLst/>
            <a:cxnLst>
              <a:cxn ang="T10">
                <a:pos x="T0" y="T1"/>
              </a:cxn>
              <a:cxn ang="T11">
                <a:pos x="T2" y="T3"/>
              </a:cxn>
              <a:cxn ang="T12">
                <a:pos x="T4" y="T5"/>
              </a:cxn>
              <a:cxn ang="T13">
                <a:pos x="T6" y="T7"/>
              </a:cxn>
              <a:cxn ang="T14">
                <a:pos x="T8" y="T9"/>
              </a:cxn>
            </a:cxnLst>
            <a:rect l="T15" t="T16" r="T17" b="T18"/>
            <a:pathLst>
              <a:path w="960" h="2016">
                <a:moveTo>
                  <a:pt x="0" y="624"/>
                </a:moveTo>
                <a:lnTo>
                  <a:pt x="960" y="0"/>
                </a:lnTo>
                <a:lnTo>
                  <a:pt x="960" y="1248"/>
                </a:lnTo>
                <a:lnTo>
                  <a:pt x="0" y="2016"/>
                </a:lnTo>
                <a:lnTo>
                  <a:pt x="0" y="624"/>
                </a:lnTo>
                <a:close/>
              </a:path>
            </a:pathLst>
          </a:custGeom>
          <a:solidFill>
            <a:schemeClr val="folHlink"/>
          </a:solidFill>
          <a:ln w="9525">
            <a:solidFill>
              <a:schemeClr val="tx1"/>
            </a:solidFill>
            <a:round/>
            <a:headEnd/>
            <a:tailEnd/>
          </a:ln>
        </p:spPr>
        <p:txBody>
          <a:bodyPr anchor="ctr">
            <a:spAutoFit/>
          </a:bodyPr>
          <a:lstStyle/>
          <a:p>
            <a:endParaRPr lang="en-AU"/>
          </a:p>
        </p:txBody>
      </p:sp>
      <p:sp>
        <p:nvSpPr>
          <p:cNvPr id="71706" name="Rectangle 29"/>
          <p:cNvSpPr>
            <a:spLocks noChangeArrowheads="1"/>
          </p:cNvSpPr>
          <p:nvPr/>
        </p:nvSpPr>
        <p:spPr bwMode="auto">
          <a:xfrm>
            <a:off x="6026224" y="3212232"/>
            <a:ext cx="7620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07" name="Text Box 30"/>
          <p:cNvSpPr txBox="1">
            <a:spLocks noChangeArrowheads="1"/>
          </p:cNvSpPr>
          <p:nvPr/>
        </p:nvSpPr>
        <p:spPr bwMode="auto">
          <a:xfrm>
            <a:off x="6854899" y="4188544"/>
            <a:ext cx="13049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Treatment 3</a:t>
            </a:r>
          </a:p>
        </p:txBody>
      </p:sp>
      <p:sp>
        <p:nvSpPr>
          <p:cNvPr id="71708" name="Rectangle 31"/>
          <p:cNvSpPr>
            <a:spLocks noChangeArrowheads="1"/>
          </p:cNvSpPr>
          <p:nvPr/>
        </p:nvSpPr>
        <p:spPr bwMode="auto">
          <a:xfrm>
            <a:off x="5645224" y="3517032"/>
            <a:ext cx="7620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09" name="Text Box 32"/>
          <p:cNvSpPr txBox="1">
            <a:spLocks noChangeArrowheads="1"/>
          </p:cNvSpPr>
          <p:nvPr/>
        </p:nvSpPr>
        <p:spPr bwMode="auto">
          <a:xfrm>
            <a:off x="6473899" y="4569544"/>
            <a:ext cx="13049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Treatment 2</a:t>
            </a:r>
          </a:p>
        </p:txBody>
      </p:sp>
      <p:sp>
        <p:nvSpPr>
          <p:cNvPr id="71710" name="Rectangle 33"/>
          <p:cNvSpPr>
            <a:spLocks noChangeArrowheads="1"/>
          </p:cNvSpPr>
          <p:nvPr/>
        </p:nvSpPr>
        <p:spPr bwMode="auto">
          <a:xfrm>
            <a:off x="5340424" y="3821832"/>
            <a:ext cx="685800" cy="1143000"/>
          </a:xfrm>
          <a:prstGeom prst="rect">
            <a:avLst/>
          </a:prstGeom>
          <a:solidFill>
            <a:schemeClr val="accent2"/>
          </a:solidFill>
          <a:ln w="9525">
            <a:solidFill>
              <a:srgbClr val="FF00FF"/>
            </a:solidFill>
            <a:miter lim="800000"/>
            <a:headEnd/>
            <a:tailEnd/>
          </a:ln>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11" name="Text Box 34"/>
          <p:cNvSpPr txBox="1">
            <a:spLocks noChangeArrowheads="1"/>
          </p:cNvSpPr>
          <p:nvPr/>
        </p:nvSpPr>
        <p:spPr bwMode="auto">
          <a:xfrm>
            <a:off x="6026224" y="4950544"/>
            <a:ext cx="13049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Treatment 1</a:t>
            </a:r>
          </a:p>
        </p:txBody>
      </p:sp>
      <p:sp>
        <p:nvSpPr>
          <p:cNvPr id="781347" name="Text Box 35"/>
          <p:cNvSpPr txBox="1">
            <a:spLocks noChangeArrowheads="1"/>
          </p:cNvSpPr>
          <p:nvPr/>
        </p:nvSpPr>
        <p:spPr bwMode="auto">
          <a:xfrm>
            <a:off x="4202187" y="5560144"/>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Block 1</a:t>
            </a:r>
          </a:p>
        </p:txBody>
      </p:sp>
      <p:sp>
        <p:nvSpPr>
          <p:cNvPr id="781348" name="Text Box 36"/>
          <p:cNvSpPr txBox="1">
            <a:spLocks noChangeArrowheads="1"/>
          </p:cNvSpPr>
          <p:nvPr/>
        </p:nvSpPr>
        <p:spPr bwMode="auto">
          <a:xfrm>
            <a:off x="1549474" y="5560144"/>
            <a:ext cx="86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Block 3</a:t>
            </a:r>
            <a:endParaRPr lang="en-US" altLang="en-US" sz="1800" baseline="0"/>
          </a:p>
        </p:txBody>
      </p:sp>
      <p:sp>
        <p:nvSpPr>
          <p:cNvPr id="781349" name="Text Box 37"/>
          <p:cNvSpPr txBox="1">
            <a:spLocks noChangeArrowheads="1"/>
          </p:cNvSpPr>
          <p:nvPr/>
        </p:nvSpPr>
        <p:spPr bwMode="auto">
          <a:xfrm>
            <a:off x="2902024" y="5560144"/>
            <a:ext cx="86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a:latin typeface="Arial Narrow" charset="0"/>
              </a:rPr>
              <a:t>Block 2</a:t>
            </a:r>
          </a:p>
        </p:txBody>
      </p:sp>
      <p:sp>
        <p:nvSpPr>
          <p:cNvPr id="781350" name="Rectangle 38"/>
          <p:cNvSpPr>
            <a:spLocks noChangeArrowheads="1"/>
          </p:cNvSpPr>
          <p:nvPr/>
        </p:nvSpPr>
        <p:spPr bwMode="auto">
          <a:xfrm>
            <a:off x="4273624" y="4126632"/>
            <a:ext cx="685800" cy="10668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51" name="Rectangle 39"/>
          <p:cNvSpPr>
            <a:spLocks noChangeArrowheads="1"/>
          </p:cNvSpPr>
          <p:nvPr/>
        </p:nvSpPr>
        <p:spPr bwMode="auto">
          <a:xfrm>
            <a:off x="2978224" y="4660032"/>
            <a:ext cx="685800" cy="533400"/>
          </a:xfrm>
          <a:prstGeom prst="rect">
            <a:avLst/>
          </a:prstGeom>
          <a:solidFill>
            <a:srgbClr val="FF35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5FF"/>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81352" name="Rectangle 40"/>
          <p:cNvSpPr>
            <a:spLocks noChangeArrowheads="1"/>
          </p:cNvSpPr>
          <p:nvPr/>
        </p:nvSpPr>
        <p:spPr bwMode="auto">
          <a:xfrm>
            <a:off x="1682824" y="2755032"/>
            <a:ext cx="685800" cy="2438400"/>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1718" name="Text Box 41"/>
          <p:cNvSpPr txBox="1">
            <a:spLocks noChangeArrowheads="1"/>
          </p:cNvSpPr>
          <p:nvPr/>
        </p:nvSpPr>
        <p:spPr bwMode="auto">
          <a:xfrm>
            <a:off x="539553" y="954266"/>
            <a:ext cx="86044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baseline="0" dirty="0">
                <a:latin typeface="Trebuchet MS" panose="020B0603020202020204" pitchFamily="34" charset="0"/>
              </a:rPr>
              <a:t>Block all the observations with some commonality across treatments.</a:t>
            </a:r>
          </a:p>
        </p:txBody>
      </p:sp>
      <p:sp>
        <p:nvSpPr>
          <p:cNvPr id="44" name="Rectangle 2"/>
          <p:cNvSpPr txBox="1">
            <a:spLocks noChangeArrowheads="1"/>
          </p:cNvSpPr>
          <p:nvPr/>
        </p:nvSpPr>
        <p:spPr>
          <a:xfrm>
            <a:off x="468313" y="332656"/>
            <a:ext cx="8424862" cy="574675"/>
          </a:xfrm>
          <a:prstGeom prst="rect">
            <a:avLst/>
          </a:prstGeom>
        </p:spPr>
        <p:txBody>
          <a:bodyPr vert="horz" lIns="91440" tIns="45720" rIns="91440" bIns="45720" rtlCol="0" anchor="ctr">
            <a:noAutofit/>
          </a:bodyPr>
          <a:lstStyle>
            <a:lvl1pPr defTabSz="457200" eaLnBrk="1" fontAlgn="auto" hangingPunct="1">
              <a:spcAft>
                <a:spcPts val="0"/>
              </a:spcAft>
              <a:defRPr lang="en-US" sz="3200" cap="none" dirty="0">
                <a:solidFill>
                  <a:srgbClr val="EA0088"/>
                </a:solidFill>
                <a:latin typeface="Trebuchet MS" charset="0"/>
                <a:ea typeface="ＭＳ Ｐゴシック" charset="0"/>
                <a:cs typeface="ＭＳ Ｐゴシック" charset="0"/>
              </a:defRPr>
            </a:lvl1pPr>
            <a:lvl2pPr algn="ctr" defTabSz="457200" eaLnBrk="1" hangingPunct="1">
              <a:defRPr sz="4000">
                <a:solidFill>
                  <a:srgbClr val="948A54"/>
                </a:solidFill>
                <a:latin typeface="Arial" pitchFamily="34" charset="0"/>
                <a:ea typeface="MS PGothic" pitchFamily="34" charset="-128"/>
                <a:cs typeface="Arial" charset="0"/>
              </a:defRPr>
            </a:lvl2pPr>
            <a:lvl3pPr algn="ctr" defTabSz="457200" eaLnBrk="1" hangingPunct="1">
              <a:defRPr sz="4000">
                <a:solidFill>
                  <a:srgbClr val="948A54"/>
                </a:solidFill>
                <a:latin typeface="Arial" pitchFamily="34" charset="0"/>
                <a:ea typeface="MS PGothic" pitchFamily="34" charset="-128"/>
                <a:cs typeface="Arial" charset="0"/>
              </a:defRPr>
            </a:lvl3pPr>
            <a:lvl4pPr algn="ctr" defTabSz="457200" eaLnBrk="1" hangingPunct="1">
              <a:defRPr sz="4000">
                <a:solidFill>
                  <a:srgbClr val="948A54"/>
                </a:solidFill>
                <a:latin typeface="Arial" pitchFamily="34" charset="0"/>
                <a:ea typeface="MS PGothic" pitchFamily="34" charset="-128"/>
                <a:cs typeface="Arial" charset="0"/>
              </a:defRPr>
            </a:lvl4pPr>
            <a:lvl5pPr algn="ctr" defTabSz="457200" eaLnBrk="1" hangingPunct="1">
              <a:defRPr sz="4000">
                <a:solidFill>
                  <a:srgbClr val="948A54"/>
                </a:solidFill>
                <a:latin typeface="Arial" pitchFamily="34" charset="0"/>
                <a:ea typeface="MS PGothic"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r>
              <a:rPr lang="en-US" baseline="0" dirty="0" err="1"/>
              <a:t>Randomised</a:t>
            </a:r>
            <a:r>
              <a:rPr lang="en-US" baseline="0" dirty="0"/>
              <a:t> block analysis of variance</a:t>
            </a:r>
          </a:p>
        </p:txBody>
      </p:sp>
      <p:sp>
        <p:nvSpPr>
          <p:cNvPr id="45" name="Slide Number Placeholder 3"/>
          <p:cNvSpPr>
            <a:spLocks noGrp="1"/>
          </p:cNvSpPr>
          <p:nvPr>
            <p:ph type="sldNum" sz="quarter" idx="12"/>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80</a:t>
            </a:fld>
            <a:endParaRPr lang="en-AU" altLang="en-US" sz="1400" b="1" baseline="0"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135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8133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8133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781347"/>
                                        </p:tgtEl>
                                        <p:attrNameLst>
                                          <p:attrName>style.visibility</p:attrName>
                                        </p:attrNameLst>
                                      </p:cBhvr>
                                      <p:to>
                                        <p:strVal val="visible"/>
                                      </p:to>
                                    </p:set>
                                    <p:anim calcmode="lin" valueType="num">
                                      <p:cBhvr additive="base">
                                        <p:cTn id="19" dur="500" fill="hold"/>
                                        <p:tgtEl>
                                          <p:spTgt spid="781347"/>
                                        </p:tgtEl>
                                        <p:attrNameLst>
                                          <p:attrName>ppt_x</p:attrName>
                                        </p:attrNameLst>
                                      </p:cBhvr>
                                      <p:tavLst>
                                        <p:tav tm="0">
                                          <p:val>
                                            <p:strVal val="#ppt_x"/>
                                          </p:val>
                                        </p:tav>
                                        <p:tav tm="100000">
                                          <p:val>
                                            <p:strVal val="#ppt_x"/>
                                          </p:val>
                                        </p:tav>
                                      </p:tavLst>
                                    </p:anim>
                                    <p:anim calcmode="lin" valueType="num">
                                      <p:cBhvr additive="base">
                                        <p:cTn id="20" dur="500" fill="hold"/>
                                        <p:tgtEl>
                                          <p:spTgt spid="78134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81351"/>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781332"/>
                                        </p:tgtEl>
                                        <p:attrNameLst>
                                          <p:attrName>style.visibility</p:attrName>
                                        </p:attrNameLst>
                                      </p:cBhvr>
                                      <p:to>
                                        <p:strVal val="visible"/>
                                      </p:to>
                                    </p:set>
                                  </p:childTnLst>
                                </p:cTn>
                              </p:par>
                            </p:childTnLst>
                          </p:cTn>
                        </p:par>
                        <p:par>
                          <p:cTn id="28" fill="hold" nodeType="afterGroup">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781330"/>
                                        </p:tgtEl>
                                        <p:attrNameLst>
                                          <p:attrName>style.visibility</p:attrName>
                                        </p:attrNameLst>
                                      </p:cBhvr>
                                      <p:to>
                                        <p:strVal val="visible"/>
                                      </p:to>
                                    </p:set>
                                  </p:childTnLst>
                                </p:cTn>
                              </p:par>
                            </p:childTnLst>
                          </p:cTn>
                        </p:par>
                        <p:par>
                          <p:cTn id="31" fill="hold" nodeType="afterGroup">
                            <p:stCondLst>
                              <p:cond delay="1500"/>
                            </p:stCondLst>
                            <p:childTnLst>
                              <p:par>
                                <p:cTn id="32" presetID="1" presetClass="entr" presetSubtype="0" fill="hold" grpId="0" nodeType="afterEffect">
                                  <p:stCondLst>
                                    <p:cond delay="0"/>
                                  </p:stCondLst>
                                  <p:childTnLst>
                                    <p:set>
                                      <p:cBhvr>
                                        <p:cTn id="33" dur="1" fill="hold">
                                          <p:stCondLst>
                                            <p:cond delay="499"/>
                                          </p:stCondLst>
                                        </p:cTn>
                                        <p:tgtEl>
                                          <p:spTgt spid="781317"/>
                                        </p:tgtEl>
                                        <p:attrNameLst>
                                          <p:attrName>style.visibility</p:attrName>
                                        </p:attrNameLst>
                                      </p:cBhvr>
                                      <p:to>
                                        <p:strVal val="visible"/>
                                      </p:to>
                                    </p:set>
                                  </p:childTnLst>
                                </p:cTn>
                              </p:par>
                            </p:childTnLst>
                          </p:cTn>
                        </p:par>
                        <p:par>
                          <p:cTn id="34" fill="hold" nodeType="afterGroup">
                            <p:stCondLst>
                              <p:cond delay="2000"/>
                            </p:stCondLst>
                            <p:childTnLst>
                              <p:par>
                                <p:cTn id="35" presetID="2" presetClass="entr" presetSubtype="8" fill="hold" grpId="0" nodeType="afterEffect">
                                  <p:stCondLst>
                                    <p:cond delay="0"/>
                                  </p:stCondLst>
                                  <p:childTnLst>
                                    <p:set>
                                      <p:cBhvr>
                                        <p:cTn id="36" dur="1" fill="hold">
                                          <p:stCondLst>
                                            <p:cond delay="0"/>
                                          </p:stCondLst>
                                        </p:cTn>
                                        <p:tgtEl>
                                          <p:spTgt spid="781349"/>
                                        </p:tgtEl>
                                        <p:attrNameLst>
                                          <p:attrName>style.visibility</p:attrName>
                                        </p:attrNameLst>
                                      </p:cBhvr>
                                      <p:to>
                                        <p:strVal val="visible"/>
                                      </p:to>
                                    </p:set>
                                    <p:anim calcmode="lin" valueType="num">
                                      <p:cBhvr additive="base">
                                        <p:cTn id="37" dur="500" fill="hold"/>
                                        <p:tgtEl>
                                          <p:spTgt spid="781349"/>
                                        </p:tgtEl>
                                        <p:attrNameLst>
                                          <p:attrName>ppt_x</p:attrName>
                                        </p:attrNameLst>
                                      </p:cBhvr>
                                      <p:tavLst>
                                        <p:tav tm="0">
                                          <p:val>
                                            <p:strVal val="0-#ppt_w/2"/>
                                          </p:val>
                                        </p:tav>
                                        <p:tav tm="100000">
                                          <p:val>
                                            <p:strVal val="#ppt_x"/>
                                          </p:val>
                                        </p:tav>
                                      </p:tavLst>
                                    </p:anim>
                                    <p:anim calcmode="lin" valueType="num">
                                      <p:cBhvr additive="base">
                                        <p:cTn id="38" dur="500" fill="hold"/>
                                        <p:tgtEl>
                                          <p:spTgt spid="78134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1352"/>
                                        </p:tgtEl>
                                        <p:attrNameLst>
                                          <p:attrName>style.visibility</p:attrName>
                                        </p:attrNameLst>
                                      </p:cBhvr>
                                      <p:to>
                                        <p:strVal val="visible"/>
                                      </p:to>
                                    </p:set>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781326"/>
                                        </p:tgtEl>
                                        <p:attrNameLst>
                                          <p:attrName>style.visibility</p:attrName>
                                        </p:attrNameLst>
                                      </p:cBhvr>
                                      <p:to>
                                        <p:strVal val="visible"/>
                                      </p:to>
                                    </p:set>
                                  </p:childTnLst>
                                </p:cTn>
                              </p:par>
                            </p:childTnLst>
                          </p:cTn>
                        </p:par>
                        <p:par>
                          <p:cTn id="46" fill="hold" nodeType="afterGroup">
                            <p:stCondLst>
                              <p:cond delay="1000"/>
                            </p:stCondLst>
                            <p:childTnLst>
                              <p:par>
                                <p:cTn id="47" presetID="1" presetClass="entr" presetSubtype="0" fill="hold" grpId="0" nodeType="afterEffect">
                                  <p:stCondLst>
                                    <p:cond delay="0"/>
                                  </p:stCondLst>
                                  <p:childTnLst>
                                    <p:set>
                                      <p:cBhvr>
                                        <p:cTn id="48" dur="1" fill="hold">
                                          <p:stCondLst>
                                            <p:cond delay="499"/>
                                          </p:stCondLst>
                                        </p:cTn>
                                        <p:tgtEl>
                                          <p:spTgt spid="781325"/>
                                        </p:tgtEl>
                                        <p:attrNameLst>
                                          <p:attrName>style.visibility</p:attrName>
                                        </p:attrNameLst>
                                      </p:cBhvr>
                                      <p:to>
                                        <p:strVal val="visible"/>
                                      </p:to>
                                    </p:set>
                                  </p:childTnLst>
                                </p:cTn>
                              </p:par>
                            </p:childTnLst>
                          </p:cTn>
                        </p:par>
                        <p:par>
                          <p:cTn id="49" fill="hold" nodeType="afterGroup">
                            <p:stCondLst>
                              <p:cond delay="1500"/>
                            </p:stCondLst>
                            <p:childTnLst>
                              <p:par>
                                <p:cTn id="50" presetID="1" presetClass="entr" presetSubtype="0" fill="hold" grpId="0" nodeType="afterEffect">
                                  <p:stCondLst>
                                    <p:cond delay="0"/>
                                  </p:stCondLst>
                                  <p:childTnLst>
                                    <p:set>
                                      <p:cBhvr>
                                        <p:cTn id="51" dur="1" fill="hold">
                                          <p:stCondLst>
                                            <p:cond delay="499"/>
                                          </p:stCondLst>
                                        </p:cTn>
                                        <p:tgtEl>
                                          <p:spTgt spid="781316"/>
                                        </p:tgtEl>
                                        <p:attrNameLst>
                                          <p:attrName>style.visibility</p:attrName>
                                        </p:attrNameLst>
                                      </p:cBhvr>
                                      <p:to>
                                        <p:strVal val="visible"/>
                                      </p:to>
                                    </p:set>
                                  </p:childTnLst>
                                </p:cTn>
                              </p:par>
                            </p:childTnLst>
                          </p:cTn>
                        </p:par>
                        <p:par>
                          <p:cTn id="52" fill="hold" nodeType="afterGroup">
                            <p:stCondLst>
                              <p:cond delay="2000"/>
                            </p:stCondLst>
                            <p:childTnLst>
                              <p:par>
                                <p:cTn id="53" presetID="2" presetClass="entr" presetSubtype="4" fill="hold" grpId="0" nodeType="afterEffect">
                                  <p:stCondLst>
                                    <p:cond delay="0"/>
                                  </p:stCondLst>
                                  <p:childTnLst>
                                    <p:set>
                                      <p:cBhvr>
                                        <p:cTn id="54" dur="1" fill="hold">
                                          <p:stCondLst>
                                            <p:cond delay="0"/>
                                          </p:stCondLst>
                                        </p:cTn>
                                        <p:tgtEl>
                                          <p:spTgt spid="781348"/>
                                        </p:tgtEl>
                                        <p:attrNameLst>
                                          <p:attrName>style.visibility</p:attrName>
                                        </p:attrNameLst>
                                      </p:cBhvr>
                                      <p:to>
                                        <p:strVal val="visible"/>
                                      </p:to>
                                    </p:set>
                                    <p:anim calcmode="lin" valueType="num">
                                      <p:cBhvr additive="base">
                                        <p:cTn id="55" dur="500" fill="hold"/>
                                        <p:tgtEl>
                                          <p:spTgt spid="781348"/>
                                        </p:tgtEl>
                                        <p:attrNameLst>
                                          <p:attrName>ppt_x</p:attrName>
                                        </p:attrNameLst>
                                      </p:cBhvr>
                                      <p:tavLst>
                                        <p:tav tm="0">
                                          <p:val>
                                            <p:strVal val="#ppt_x"/>
                                          </p:val>
                                        </p:tav>
                                        <p:tav tm="100000">
                                          <p:val>
                                            <p:strVal val="#ppt_x"/>
                                          </p:val>
                                        </p:tav>
                                      </p:tavLst>
                                    </p:anim>
                                    <p:anim calcmode="lin" valueType="num">
                                      <p:cBhvr additive="base">
                                        <p:cTn id="56" dur="500" fill="hold"/>
                                        <p:tgtEl>
                                          <p:spTgt spid="781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6" grpId="0" animBg="1"/>
      <p:bldP spid="781317" grpId="0" animBg="1"/>
      <p:bldP spid="781325" grpId="0" animBg="1"/>
      <p:bldP spid="781326" grpId="0" animBg="1"/>
      <p:bldP spid="781330" grpId="0" animBg="1"/>
      <p:bldP spid="781332" grpId="0" animBg="1"/>
      <p:bldP spid="781336" grpId="0" animBg="1"/>
      <p:bldP spid="781338" grpId="0" animBg="1"/>
      <p:bldP spid="781347" grpId="0" autoUpdateAnimBg="0"/>
      <p:bldP spid="781348" grpId="0" autoUpdateAnimBg="0"/>
      <p:bldP spid="781349" grpId="0" autoUpdateAnimBg="0"/>
      <p:bldP spid="781350" grpId="0" animBg="1"/>
      <p:bldP spid="781351" grpId="0" animBg="1"/>
      <p:bldP spid="78135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5" name="Rectangle 17"/>
          <p:cNvSpPr>
            <a:spLocks noGrp="1" noChangeArrowheads="1"/>
          </p:cNvSpPr>
          <p:nvPr>
            <p:ph type="title"/>
          </p:nvPr>
        </p:nvSpPr>
        <p:spPr>
          <a:xfrm>
            <a:off x="323850" y="333375"/>
            <a:ext cx="7772400" cy="57467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Partitioning the total variability</a:t>
            </a:r>
          </a:p>
        </p:txBody>
      </p:sp>
      <p:sp>
        <p:nvSpPr>
          <p:cNvPr id="73730" name="Rectangle 2"/>
          <p:cNvSpPr>
            <a:spLocks noGrp="1" noChangeArrowheads="1"/>
          </p:cNvSpPr>
          <p:nvPr>
            <p:ph idx="1"/>
          </p:nvPr>
        </p:nvSpPr>
        <p:spPr>
          <a:xfrm>
            <a:off x="368226" y="1268760"/>
            <a:ext cx="4995862" cy="2514600"/>
          </a:xfrm>
        </p:spPr>
        <p:txBody>
          <a:bodyPr/>
          <a:lstStyle/>
          <a:p>
            <a:pPr marL="0" indent="0" algn="just" eaLnBrk="1" hangingPunct="1">
              <a:lnSpc>
                <a:spcPct val="90000"/>
              </a:lnSpc>
              <a:buFontTx/>
              <a:buNone/>
            </a:pPr>
            <a:r>
              <a:rPr lang="en-US" altLang="en-US" sz="2200" dirty="0">
                <a:latin typeface="Trebuchet MS" panose="020B0603020202020204" pitchFamily="34" charset="0"/>
              </a:rPr>
              <a:t>Under </a:t>
            </a:r>
            <a:r>
              <a:rPr lang="en-US" altLang="en-US" sz="2200" dirty="0" err="1">
                <a:latin typeface="Trebuchet MS" panose="020B0603020202020204" pitchFamily="34" charset="0"/>
              </a:rPr>
              <a:t>randomised</a:t>
            </a:r>
            <a:r>
              <a:rPr lang="en-US" altLang="en-US" sz="2200" dirty="0">
                <a:latin typeface="Trebuchet MS" panose="020B0603020202020204" pitchFamily="34" charset="0"/>
              </a:rPr>
              <a:t> block analysis of variance, the sum of square total is partitioned into three sources of variation:</a:t>
            </a:r>
          </a:p>
          <a:p>
            <a:pPr>
              <a:lnSpc>
                <a:spcPct val="90000"/>
              </a:lnSpc>
            </a:pPr>
            <a:r>
              <a:rPr lang="en-US" altLang="en-US" sz="2000" dirty="0">
                <a:solidFill>
                  <a:srgbClr val="CC0000"/>
                </a:solidFill>
                <a:latin typeface="Trebuchet MS" panose="020B0603020202020204" pitchFamily="34" charset="0"/>
              </a:rPr>
              <a:t>Treatments, SST</a:t>
            </a:r>
          </a:p>
          <a:p>
            <a:pPr>
              <a:lnSpc>
                <a:spcPct val="90000"/>
              </a:lnSpc>
            </a:pPr>
            <a:r>
              <a:rPr lang="en-US" altLang="en-US" sz="2000" dirty="0">
                <a:solidFill>
                  <a:srgbClr val="066E06"/>
                </a:solidFill>
                <a:latin typeface="Trebuchet MS" panose="020B0603020202020204" pitchFamily="34" charset="0"/>
              </a:rPr>
              <a:t>Blocks, SSB</a:t>
            </a:r>
          </a:p>
          <a:p>
            <a:pPr>
              <a:lnSpc>
                <a:spcPct val="90000"/>
              </a:lnSpc>
            </a:pPr>
            <a:r>
              <a:rPr lang="en-US" altLang="en-US" sz="2000" dirty="0">
                <a:solidFill>
                  <a:schemeClr val="tx1">
                    <a:lumMod val="50000"/>
                    <a:lumOff val="50000"/>
                  </a:schemeClr>
                </a:solidFill>
                <a:latin typeface="Trebuchet MS" panose="020B0603020202020204" pitchFamily="34" charset="0"/>
              </a:rPr>
              <a:t>Within samples, SSE (error)</a:t>
            </a:r>
          </a:p>
          <a:p>
            <a:pPr marL="0" lvl="1" indent="0" eaLnBrk="1" hangingPunct="1">
              <a:lnSpc>
                <a:spcPct val="90000"/>
              </a:lnSpc>
              <a:buNone/>
            </a:pPr>
            <a:r>
              <a:rPr lang="en-US" altLang="en-US" sz="2200" dirty="0">
                <a:solidFill>
                  <a:srgbClr val="066E06"/>
                </a:solidFill>
                <a:latin typeface="Trebuchet MS" panose="020B0603020202020204" pitchFamily="34" charset="0"/>
              </a:rPr>
              <a:t>SSB measures the variation </a:t>
            </a:r>
            <a:r>
              <a:rPr lang="en-US" altLang="en-US" sz="2200" b="1" dirty="0">
                <a:solidFill>
                  <a:srgbClr val="066E06"/>
                </a:solidFill>
                <a:latin typeface="Trebuchet MS" panose="020B0603020202020204" pitchFamily="34" charset="0"/>
              </a:rPr>
              <a:t>between the blocks</a:t>
            </a:r>
            <a:r>
              <a:rPr lang="en-US" altLang="en-US" sz="2200" dirty="0">
                <a:solidFill>
                  <a:srgbClr val="066E06"/>
                </a:solidFill>
                <a:latin typeface="Trebuchet MS" panose="020B0603020202020204" pitchFamily="34" charset="0"/>
              </a:rPr>
              <a:t>.</a:t>
            </a:r>
          </a:p>
        </p:txBody>
      </p:sp>
      <p:sp>
        <p:nvSpPr>
          <p:cNvPr id="19"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81</a:t>
            </a:fld>
            <a:endParaRPr lang="en-AU" altLang="en-US" sz="1400" b="1" baseline="0" dirty="0">
              <a:latin typeface="Trebuchet MS" panose="020B0603020202020204" pitchFamily="34" charset="0"/>
            </a:endParaRPr>
          </a:p>
        </p:txBody>
      </p:sp>
      <p:sp>
        <p:nvSpPr>
          <p:cNvPr id="783363" name="Text Box 3"/>
          <p:cNvSpPr txBox="1">
            <a:spLocks noChangeArrowheads="1"/>
          </p:cNvSpPr>
          <p:nvPr/>
        </p:nvSpPr>
        <p:spPr bwMode="auto">
          <a:xfrm>
            <a:off x="2306638" y="4465638"/>
            <a:ext cx="4151312" cy="519112"/>
          </a:xfrm>
          <a:prstGeom prst="rect">
            <a:avLst/>
          </a:prstGeom>
          <a:solidFill>
            <a:srgbClr val="FFFFFF"/>
          </a:solidFill>
          <a:ln w="9525">
            <a:solidFill>
              <a:schemeClr val="tx1"/>
            </a:solidFill>
            <a:miter lim="800000"/>
            <a:headEnd/>
            <a:tailEnd/>
          </a:ln>
          <a:effectLst>
            <a:outerShdw dist="107763" dir="18900000" algn="ctr" rotWithShape="0">
              <a:schemeClr val="tx1"/>
            </a:outerShdw>
          </a:effectLst>
        </p:spPr>
        <p:txBody>
          <a:bodyPr wrap="none" anchor="ctr">
            <a:spAutoFit/>
          </a:bodyPr>
          <a:lstStyle/>
          <a:p>
            <a:pPr algn="ctr">
              <a:defRPr/>
            </a:pPr>
            <a:r>
              <a:rPr lang="en-US" sz="2800" baseline="0" dirty="0">
                <a:latin typeface="Arial Narrow" pitchFamily="34" charset="0"/>
                <a:ea typeface="+mn-ea"/>
              </a:rPr>
              <a:t>SS(Total) = SST + SSB + SSE</a:t>
            </a:r>
          </a:p>
        </p:txBody>
      </p:sp>
      <p:grpSp>
        <p:nvGrpSpPr>
          <p:cNvPr id="73732" name="Group 4"/>
          <p:cNvGrpSpPr>
            <a:grpSpLocks/>
          </p:cNvGrpSpPr>
          <p:nvPr/>
        </p:nvGrpSpPr>
        <p:grpSpPr bwMode="auto">
          <a:xfrm>
            <a:off x="609600" y="4953000"/>
            <a:ext cx="8153400" cy="939800"/>
            <a:chOff x="387" y="3120"/>
            <a:chExt cx="5136" cy="592"/>
          </a:xfrm>
        </p:grpSpPr>
        <p:sp>
          <p:nvSpPr>
            <p:cNvPr id="73741" name="Text Box 5"/>
            <p:cNvSpPr txBox="1">
              <a:spLocks noChangeArrowheads="1"/>
            </p:cNvSpPr>
            <p:nvPr/>
          </p:nvSpPr>
          <p:spPr bwMode="auto">
            <a:xfrm>
              <a:off x="387" y="3450"/>
              <a:ext cx="1825" cy="262"/>
            </a:xfrm>
            <a:prstGeom prst="rect">
              <a:avLst/>
            </a:prstGeom>
            <a:solidFill>
              <a:schemeClr val="tx2">
                <a:lumMod val="20000"/>
                <a:lumOff val="80000"/>
              </a:schemeClr>
            </a:solidFill>
            <a:ln w="19050">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rgbClr val="CC0000"/>
                  </a:solidFill>
                  <a:latin typeface="Arial Narrow" charset="0"/>
                </a:rPr>
                <a:t>Sum of square for treatments</a:t>
              </a:r>
            </a:p>
          </p:txBody>
        </p:sp>
        <p:sp>
          <p:nvSpPr>
            <p:cNvPr id="73742" name="Text Box 6"/>
            <p:cNvSpPr txBox="1">
              <a:spLocks noChangeArrowheads="1"/>
            </p:cNvSpPr>
            <p:nvPr/>
          </p:nvSpPr>
          <p:spPr bwMode="auto">
            <a:xfrm>
              <a:off x="2346" y="3450"/>
              <a:ext cx="1579" cy="262"/>
            </a:xfrm>
            <a:prstGeom prst="rect">
              <a:avLst/>
            </a:prstGeom>
            <a:solidFill>
              <a:schemeClr val="bg2">
                <a:lumMod val="90000"/>
              </a:schemeClr>
            </a:solidFill>
            <a:ln w="19050">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rgbClr val="066E06"/>
                  </a:solidFill>
                  <a:latin typeface="Arial Narrow" charset="0"/>
                </a:rPr>
                <a:t>Sum of square for blocks</a:t>
              </a:r>
              <a:endParaRPr lang="en-US" altLang="en-US" sz="2000" baseline="0" dirty="0">
                <a:solidFill>
                  <a:srgbClr val="066E06"/>
                </a:solidFill>
              </a:endParaRPr>
            </a:p>
          </p:txBody>
        </p:sp>
        <p:sp>
          <p:nvSpPr>
            <p:cNvPr id="73743" name="Text Box 7"/>
            <p:cNvSpPr txBox="1">
              <a:spLocks noChangeArrowheads="1"/>
            </p:cNvSpPr>
            <p:nvPr/>
          </p:nvSpPr>
          <p:spPr bwMode="auto">
            <a:xfrm>
              <a:off x="4039" y="3450"/>
              <a:ext cx="1484" cy="262"/>
            </a:xfrm>
            <a:prstGeom prst="rect">
              <a:avLst/>
            </a:prstGeom>
            <a:solidFill>
              <a:schemeClr val="bg2">
                <a:lumMod val="90000"/>
              </a:schemeClr>
            </a:solidFill>
            <a:ln w="19050">
              <a:solidFill>
                <a:schemeClr val="tx1"/>
              </a:solidFill>
              <a:miter lim="800000"/>
              <a:headEnd/>
              <a:tailEnd/>
            </a:ln>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chemeClr val="tx1">
                      <a:lumMod val="50000"/>
                      <a:lumOff val="50000"/>
                    </a:schemeClr>
                  </a:solidFill>
                  <a:latin typeface="Arial Narrow" charset="0"/>
                </a:rPr>
                <a:t>Sum of square for error</a:t>
              </a:r>
            </a:p>
          </p:txBody>
        </p:sp>
        <p:sp>
          <p:nvSpPr>
            <p:cNvPr id="73744" name="Line 8"/>
            <p:cNvSpPr>
              <a:spLocks noChangeShapeType="1"/>
            </p:cNvSpPr>
            <p:nvPr/>
          </p:nvSpPr>
          <p:spPr bwMode="auto">
            <a:xfrm flipV="1">
              <a:off x="3312" y="3120"/>
              <a:ext cx="0" cy="3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3745" name="Freeform 9"/>
            <p:cNvSpPr>
              <a:spLocks/>
            </p:cNvSpPr>
            <p:nvPr/>
          </p:nvSpPr>
          <p:spPr bwMode="auto">
            <a:xfrm>
              <a:off x="3840" y="3168"/>
              <a:ext cx="1104" cy="288"/>
            </a:xfrm>
            <a:custGeom>
              <a:avLst/>
              <a:gdLst>
                <a:gd name="T0" fmla="*/ 22686 w 816"/>
                <a:gd name="T1" fmla="*/ 288 h 288"/>
                <a:gd name="T2" fmla="*/ 17343 w 816"/>
                <a:gd name="T3" fmla="*/ 192 h 288"/>
                <a:gd name="T4" fmla="*/ 5341 w 816"/>
                <a:gd name="T5" fmla="*/ 192 h 288"/>
                <a:gd name="T6" fmla="*/ 0 w 816"/>
                <a:gd name="T7" fmla="*/ 0 h 288"/>
                <a:gd name="T8" fmla="*/ 0 60000 65536"/>
                <a:gd name="T9" fmla="*/ 0 60000 65536"/>
                <a:gd name="T10" fmla="*/ 0 60000 65536"/>
                <a:gd name="T11" fmla="*/ 0 60000 65536"/>
                <a:gd name="T12" fmla="*/ 0 w 816"/>
                <a:gd name="T13" fmla="*/ 0 h 288"/>
                <a:gd name="T14" fmla="*/ 816 w 816"/>
                <a:gd name="T15" fmla="*/ 288 h 288"/>
              </a:gdLst>
              <a:ahLst/>
              <a:cxnLst>
                <a:cxn ang="T8">
                  <a:pos x="T0" y="T1"/>
                </a:cxn>
                <a:cxn ang="T9">
                  <a:pos x="T2" y="T3"/>
                </a:cxn>
                <a:cxn ang="T10">
                  <a:pos x="T4" y="T5"/>
                </a:cxn>
                <a:cxn ang="T11">
                  <a:pos x="T6" y="T7"/>
                </a:cxn>
              </a:cxnLst>
              <a:rect l="T12" t="T13" r="T14" b="T15"/>
              <a:pathLst>
                <a:path w="816" h="288">
                  <a:moveTo>
                    <a:pt x="816" y="288"/>
                  </a:moveTo>
                  <a:cubicBezTo>
                    <a:pt x="772" y="248"/>
                    <a:pt x="728" y="208"/>
                    <a:pt x="624" y="192"/>
                  </a:cubicBezTo>
                  <a:cubicBezTo>
                    <a:pt x="520" y="176"/>
                    <a:pt x="296" y="224"/>
                    <a:pt x="192" y="192"/>
                  </a:cubicBezTo>
                  <a:cubicBezTo>
                    <a:pt x="88" y="160"/>
                    <a:pt x="32" y="32"/>
                    <a:pt x="0" y="0"/>
                  </a:cubicBezTo>
                </a:path>
              </a:pathLst>
            </a:custGeom>
            <a:solidFill>
              <a:schemeClr val="bg2">
                <a:lumMod val="90000"/>
              </a:schemeClr>
            </a:solidFill>
            <a:ln w="19050">
              <a:solidFill>
                <a:schemeClr val="tx1"/>
              </a:solidFill>
              <a:round/>
              <a:headEnd/>
              <a:tailEnd type="triangle" w="med" len="med"/>
            </a:ln>
          </p:spPr>
          <p:txBody>
            <a:bodyPr wrap="none" anchor="ctr"/>
            <a:lstStyle/>
            <a:p>
              <a:endParaRPr lang="en-AU"/>
            </a:p>
          </p:txBody>
        </p:sp>
        <p:sp>
          <p:nvSpPr>
            <p:cNvPr id="73746" name="Freeform 10"/>
            <p:cNvSpPr>
              <a:spLocks/>
            </p:cNvSpPr>
            <p:nvPr/>
          </p:nvSpPr>
          <p:spPr bwMode="auto">
            <a:xfrm>
              <a:off x="1488" y="3168"/>
              <a:ext cx="1152" cy="288"/>
            </a:xfrm>
            <a:custGeom>
              <a:avLst/>
              <a:gdLst>
                <a:gd name="T0" fmla="*/ 0 w 1152"/>
                <a:gd name="T1" fmla="*/ 63 h 336"/>
                <a:gd name="T2" fmla="*/ 192 w 1152"/>
                <a:gd name="T3" fmla="*/ 27 h 336"/>
                <a:gd name="T4" fmla="*/ 907 w 1152"/>
                <a:gd name="T5" fmla="*/ 24 h 336"/>
                <a:gd name="T6" fmla="*/ 1152 w 1152"/>
                <a:gd name="T7" fmla="*/ 0 h 336"/>
                <a:gd name="T8" fmla="*/ 0 60000 65536"/>
                <a:gd name="T9" fmla="*/ 0 60000 65536"/>
                <a:gd name="T10" fmla="*/ 0 60000 65536"/>
                <a:gd name="T11" fmla="*/ 0 60000 65536"/>
                <a:gd name="T12" fmla="*/ 0 w 1152"/>
                <a:gd name="T13" fmla="*/ 0 h 336"/>
                <a:gd name="T14" fmla="*/ 1152 w 1152"/>
                <a:gd name="T15" fmla="*/ 336 h 336"/>
              </a:gdLst>
              <a:ahLst/>
              <a:cxnLst>
                <a:cxn ang="T8">
                  <a:pos x="T0" y="T1"/>
                </a:cxn>
                <a:cxn ang="T9">
                  <a:pos x="T2" y="T3"/>
                </a:cxn>
                <a:cxn ang="T10">
                  <a:pos x="T4" y="T5"/>
                </a:cxn>
                <a:cxn ang="T11">
                  <a:pos x="T6" y="T7"/>
                </a:cxn>
              </a:cxnLst>
              <a:rect l="T12" t="T13" r="T14" b="T15"/>
              <a:pathLst>
                <a:path w="1152" h="336">
                  <a:moveTo>
                    <a:pt x="0" y="336"/>
                  </a:moveTo>
                  <a:cubicBezTo>
                    <a:pt x="20" y="256"/>
                    <a:pt x="41" y="177"/>
                    <a:pt x="192" y="144"/>
                  </a:cubicBezTo>
                  <a:cubicBezTo>
                    <a:pt x="343" y="111"/>
                    <a:pt x="747" y="160"/>
                    <a:pt x="907" y="136"/>
                  </a:cubicBezTo>
                  <a:cubicBezTo>
                    <a:pt x="1067" y="112"/>
                    <a:pt x="1111" y="23"/>
                    <a:pt x="1152" y="0"/>
                  </a:cubicBezTo>
                </a:path>
              </a:pathLst>
            </a:custGeom>
            <a:solidFill>
              <a:schemeClr val="bg2">
                <a:lumMod val="90000"/>
              </a:schemeClr>
            </a:solidFill>
            <a:ln w="19050">
              <a:solidFill>
                <a:schemeClr val="tx1"/>
              </a:solidFill>
              <a:round/>
              <a:headEnd/>
              <a:tailEnd type="triangle" w="med" len="med"/>
            </a:ln>
          </p:spPr>
          <p:txBody>
            <a:bodyPr wrap="none" anchor="ctr"/>
            <a:lstStyle/>
            <a:p>
              <a:endParaRPr lang="en-AU"/>
            </a:p>
          </p:txBody>
        </p:sp>
      </p:grpSp>
      <p:sp>
        <p:nvSpPr>
          <p:cNvPr id="783371" name="AutoShape 11"/>
          <p:cNvSpPr>
            <a:spLocks noChangeArrowheads="1"/>
          </p:cNvSpPr>
          <p:nvPr/>
        </p:nvSpPr>
        <p:spPr bwMode="auto">
          <a:xfrm>
            <a:off x="4495800" y="2057400"/>
            <a:ext cx="4648200" cy="1905000"/>
          </a:xfrm>
          <a:prstGeom prst="cloudCallout">
            <a:avLst>
              <a:gd name="adj1" fmla="val -23838"/>
              <a:gd name="adj2" fmla="val 75250"/>
            </a:avLst>
          </a:prstGeom>
          <a:solidFill>
            <a:schemeClr val="accent4">
              <a:lumMod val="40000"/>
              <a:lumOff val="60000"/>
            </a:schemeClr>
          </a:solidFill>
          <a:ln w="9525">
            <a:solidFill>
              <a:schemeClr val="tx1"/>
            </a:solidFill>
            <a:round/>
            <a:headEnd/>
            <a:tailEnd/>
          </a:ln>
        </p:spPr>
        <p:txBody>
          <a:bodyPr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2000" baseline="0">
                <a:solidFill>
                  <a:srgbClr val="FFFFC3"/>
                </a:solidFill>
              </a:rPr>
              <a:t>                  </a:t>
            </a:r>
            <a:r>
              <a:rPr lang="en-US" altLang="en-US" sz="2000" baseline="0">
                <a:latin typeface="Arial Narrow" charset="0"/>
              </a:rPr>
              <a:t>Recall. </a:t>
            </a:r>
            <a:br>
              <a:rPr lang="en-US" altLang="en-US" sz="2000" baseline="0">
                <a:latin typeface="Arial Narrow" charset="0"/>
              </a:rPr>
            </a:br>
            <a:r>
              <a:rPr lang="en-US" altLang="en-US" sz="2000" baseline="0">
                <a:latin typeface="Arial Narrow" charset="0"/>
              </a:rPr>
              <a:t>For the independent samples design  we have:  </a:t>
            </a:r>
          </a:p>
          <a:p>
            <a:r>
              <a:rPr lang="en-US" altLang="en-US" baseline="0">
                <a:latin typeface="Arial Narrow" charset="0"/>
              </a:rPr>
              <a:t>SS(Total) = SST +  SSE</a:t>
            </a:r>
          </a:p>
          <a:p>
            <a:endParaRPr lang="en-US" altLang="en-US" sz="2000" baseline="0">
              <a:latin typeface="Arial Narrow" charset="0"/>
            </a:endParaRPr>
          </a:p>
        </p:txBody>
      </p:sp>
      <p:grpSp>
        <p:nvGrpSpPr>
          <p:cNvPr id="3" name="Group 12"/>
          <p:cNvGrpSpPr>
            <a:grpSpLocks/>
          </p:cNvGrpSpPr>
          <p:nvPr/>
        </p:nvGrpSpPr>
        <p:grpSpPr bwMode="auto">
          <a:xfrm>
            <a:off x="4800600" y="3048000"/>
            <a:ext cx="3170238" cy="1890713"/>
            <a:chOff x="3089" y="1920"/>
            <a:chExt cx="1997" cy="1191"/>
          </a:xfrm>
        </p:grpSpPr>
        <p:sp>
          <p:nvSpPr>
            <p:cNvPr id="73737" name="Rectangle 13"/>
            <p:cNvSpPr>
              <a:spLocks noChangeArrowheads="1"/>
            </p:cNvSpPr>
            <p:nvPr/>
          </p:nvSpPr>
          <p:spPr bwMode="auto">
            <a:xfrm>
              <a:off x="3089" y="2835"/>
              <a:ext cx="1123" cy="276"/>
            </a:xfrm>
            <a:prstGeom prst="rect">
              <a:avLst/>
            </a:prstGeom>
            <a:noFill/>
            <a:ln w="57150">
              <a:solidFill>
                <a:srgbClr val="E8165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nvGrpSpPr>
            <p:cNvPr id="73738" name="Group 14"/>
            <p:cNvGrpSpPr>
              <a:grpSpLocks/>
            </p:cNvGrpSpPr>
            <p:nvPr/>
          </p:nvGrpSpPr>
          <p:grpSpPr bwMode="auto">
            <a:xfrm>
              <a:off x="3543" y="1920"/>
              <a:ext cx="1543" cy="912"/>
              <a:chOff x="3543" y="1920"/>
              <a:chExt cx="1543" cy="912"/>
            </a:xfrm>
          </p:grpSpPr>
          <p:sp>
            <p:nvSpPr>
              <p:cNvPr id="73739" name="Oval 15"/>
              <p:cNvSpPr>
                <a:spLocks noChangeArrowheads="1"/>
              </p:cNvSpPr>
              <p:nvPr/>
            </p:nvSpPr>
            <p:spPr bwMode="auto">
              <a:xfrm>
                <a:off x="4660" y="1920"/>
                <a:ext cx="426" cy="280"/>
              </a:xfrm>
              <a:prstGeom prst="ellipse">
                <a:avLst/>
              </a:prstGeom>
              <a:noFill/>
              <a:ln w="19050">
                <a:solidFill>
                  <a:srgbClr val="E8165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3740" name="Freeform 16"/>
              <p:cNvSpPr>
                <a:spLocks/>
              </p:cNvSpPr>
              <p:nvPr/>
            </p:nvSpPr>
            <p:spPr bwMode="auto">
              <a:xfrm rot="181435">
                <a:off x="3543" y="2085"/>
                <a:ext cx="1119" cy="747"/>
              </a:xfrm>
              <a:custGeom>
                <a:avLst/>
                <a:gdLst>
                  <a:gd name="T0" fmla="*/ 5181 w 960"/>
                  <a:gd name="T1" fmla="*/ 0 h 768"/>
                  <a:gd name="T2" fmla="*/ 4144 w 960"/>
                  <a:gd name="T3" fmla="*/ 142 h 768"/>
                  <a:gd name="T4" fmla="*/ 2330 w 960"/>
                  <a:gd name="T5" fmla="*/ 142 h 768"/>
                  <a:gd name="T6" fmla="*/ 0 w 960"/>
                  <a:gd name="T7" fmla="*/ 567 h 768"/>
                  <a:gd name="T8" fmla="*/ 0 60000 65536"/>
                  <a:gd name="T9" fmla="*/ 0 60000 65536"/>
                  <a:gd name="T10" fmla="*/ 0 60000 65536"/>
                  <a:gd name="T11" fmla="*/ 0 60000 65536"/>
                  <a:gd name="T12" fmla="*/ 0 w 960"/>
                  <a:gd name="T13" fmla="*/ 0 h 768"/>
                  <a:gd name="T14" fmla="*/ 960 w 960"/>
                  <a:gd name="T15" fmla="*/ 768 h 768"/>
                </a:gdLst>
                <a:ahLst/>
                <a:cxnLst>
                  <a:cxn ang="T8">
                    <a:pos x="T0" y="T1"/>
                  </a:cxn>
                  <a:cxn ang="T9">
                    <a:pos x="T2" y="T3"/>
                  </a:cxn>
                  <a:cxn ang="T10">
                    <a:pos x="T4" y="T5"/>
                  </a:cxn>
                  <a:cxn ang="T11">
                    <a:pos x="T6" y="T7"/>
                  </a:cxn>
                </a:cxnLst>
                <a:rect l="T12" t="T13" r="T14" b="T15"/>
                <a:pathLst>
                  <a:path w="960" h="768">
                    <a:moveTo>
                      <a:pt x="960" y="0"/>
                    </a:moveTo>
                    <a:cubicBezTo>
                      <a:pt x="908" y="80"/>
                      <a:pt x="856" y="160"/>
                      <a:pt x="768" y="192"/>
                    </a:cubicBezTo>
                    <a:cubicBezTo>
                      <a:pt x="680" y="224"/>
                      <a:pt x="560" y="96"/>
                      <a:pt x="432" y="192"/>
                    </a:cubicBezTo>
                    <a:cubicBezTo>
                      <a:pt x="304" y="288"/>
                      <a:pt x="152" y="528"/>
                      <a:pt x="0" y="768"/>
                    </a:cubicBezTo>
                  </a:path>
                </a:pathLst>
              </a:custGeom>
              <a:noFill/>
              <a:ln w="19050">
                <a:solidFill>
                  <a:srgbClr val="E8165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33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3363"/>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animBg="1" autoUpdateAnimBg="0"/>
      <p:bldP spid="783371"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1520" y="44624"/>
            <a:ext cx="7907418" cy="647700"/>
          </a:xfrm>
        </p:spPr>
        <p:txBody>
          <a:bodyPr vert="horz" lIns="91440" tIns="45720" rIns="91440" bIns="45720" rtlCol="0" anchor="ctr">
            <a:noAutofit/>
          </a:bodyPr>
          <a:lstStyle/>
          <a:p>
            <a:pPr algn="l"/>
            <a:r>
              <a:rPr lang="en-US" altLang="en-US" sz="3200" cap="none" dirty="0" err="1">
                <a:solidFill>
                  <a:srgbClr val="EA0088"/>
                </a:solidFill>
                <a:latin typeface="Trebuchet MS" charset="0"/>
                <a:ea typeface="ＭＳ Ｐゴシック" charset="0"/>
                <a:cs typeface="ＭＳ Ｐゴシック" charset="0"/>
              </a:rPr>
              <a:t>Randomised</a:t>
            </a:r>
            <a:r>
              <a:rPr lang="en-US" altLang="en-US" sz="3200" cap="none" dirty="0">
                <a:solidFill>
                  <a:srgbClr val="EA0088"/>
                </a:solidFill>
                <a:latin typeface="Trebuchet MS" charset="0"/>
                <a:ea typeface="ＭＳ Ｐゴシック" charset="0"/>
                <a:cs typeface="ＭＳ Ｐゴシック" charset="0"/>
              </a:rPr>
              <a:t> blocks…</a:t>
            </a:r>
          </a:p>
        </p:txBody>
      </p:sp>
      <p:sp>
        <p:nvSpPr>
          <p:cNvPr id="72707" name="Rectangle 3"/>
          <p:cNvSpPr>
            <a:spLocks noGrp="1" noChangeArrowheads="1"/>
          </p:cNvSpPr>
          <p:nvPr>
            <p:ph idx="1"/>
          </p:nvPr>
        </p:nvSpPr>
        <p:spPr/>
        <p:txBody>
          <a:bodyPr/>
          <a:lstStyle/>
          <a:p>
            <a:pPr marL="0" indent="0" eaLnBrk="1" hangingPunct="1">
              <a:buFontTx/>
              <a:buNone/>
            </a:pPr>
            <a:r>
              <a:rPr lang="en-US" altLang="en-US"/>
              <a:t>In addition to </a:t>
            </a:r>
            <a:r>
              <a:rPr lang="en-US" altLang="en-US" b="1" i="1"/>
              <a:t>k</a:t>
            </a:r>
            <a:r>
              <a:rPr lang="en-US" altLang="en-US"/>
              <a:t> treatments, we introduce notation for </a:t>
            </a:r>
            <a:r>
              <a:rPr lang="en-US" altLang="en-US" b="1" i="1"/>
              <a:t>b</a:t>
            </a:r>
            <a:r>
              <a:rPr lang="en-US" altLang="en-US"/>
              <a:t> blocks in our experimental design…</a:t>
            </a:r>
          </a:p>
        </p:txBody>
      </p:sp>
      <p:sp>
        <p:nvSpPr>
          <p:cNvPr id="11"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82</a:t>
            </a:fld>
            <a:endParaRPr lang="en-AU" altLang="en-US" sz="1400" b="1" baseline="0" dirty="0">
              <a:latin typeface="Trebuchet MS" panose="020B0603020202020204" pitchFamily="34" charset="0"/>
            </a:endParaRPr>
          </a:p>
        </p:txBody>
      </p:sp>
      <p:pic>
        <p:nvPicPr>
          <p:cNvPr id="7270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1763613"/>
            <a:ext cx="76708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5"/>
          <p:cNvSpPr txBox="1">
            <a:spLocks noChangeArrowheads="1"/>
          </p:cNvSpPr>
          <p:nvPr/>
        </p:nvSpPr>
        <p:spPr bwMode="auto">
          <a:xfrm>
            <a:off x="4172893" y="5651400"/>
            <a:ext cx="486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1800" baseline="0" dirty="0">
                <a:solidFill>
                  <a:schemeClr val="tx1">
                    <a:lumMod val="50000"/>
                    <a:lumOff val="50000"/>
                  </a:schemeClr>
                </a:solidFill>
                <a:latin typeface="Tahoma" charset="0"/>
              </a:rPr>
              <a:t>Mean of the observations of the 2</a:t>
            </a:r>
            <a:r>
              <a:rPr lang="en-US" altLang="en-US" sz="1800" baseline="30000" dirty="0">
                <a:solidFill>
                  <a:schemeClr val="tx1">
                    <a:lumMod val="50000"/>
                    <a:lumOff val="50000"/>
                  </a:schemeClr>
                </a:solidFill>
                <a:latin typeface="Tahoma" charset="0"/>
              </a:rPr>
              <a:t>nd</a:t>
            </a:r>
            <a:r>
              <a:rPr lang="en-US" altLang="en-US" sz="1800" baseline="0" dirty="0">
                <a:solidFill>
                  <a:schemeClr val="tx1">
                    <a:lumMod val="50000"/>
                    <a:lumOff val="50000"/>
                  </a:schemeClr>
                </a:solidFill>
                <a:latin typeface="Tahoma" charset="0"/>
              </a:rPr>
              <a:t> treatment</a:t>
            </a:r>
          </a:p>
        </p:txBody>
      </p:sp>
      <p:sp>
        <p:nvSpPr>
          <p:cNvPr id="72710" name="Text Box 6"/>
          <p:cNvSpPr txBox="1">
            <a:spLocks noChangeArrowheads="1"/>
          </p:cNvSpPr>
          <p:nvPr/>
        </p:nvSpPr>
        <p:spPr bwMode="auto">
          <a:xfrm>
            <a:off x="2483793" y="140325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1800" baseline="0" dirty="0">
                <a:solidFill>
                  <a:srgbClr val="00B050"/>
                </a:solidFill>
                <a:latin typeface="Tahoma" charset="0"/>
              </a:rPr>
              <a:t>Mean of the observations of the 1</a:t>
            </a:r>
            <a:r>
              <a:rPr lang="en-US" altLang="en-US" sz="1800" baseline="30000" dirty="0">
                <a:solidFill>
                  <a:srgbClr val="00B050"/>
                </a:solidFill>
                <a:latin typeface="Tahoma" charset="0"/>
              </a:rPr>
              <a:t>st</a:t>
            </a:r>
            <a:r>
              <a:rPr lang="en-US" altLang="en-US" sz="1800" baseline="0" dirty="0">
                <a:solidFill>
                  <a:srgbClr val="00B050"/>
                </a:solidFill>
                <a:latin typeface="Tahoma" charset="0"/>
              </a:rPr>
              <a:t> block</a:t>
            </a:r>
          </a:p>
        </p:txBody>
      </p:sp>
      <p:sp>
        <p:nvSpPr>
          <p:cNvPr id="72711" name="Freeform 8"/>
          <p:cNvSpPr>
            <a:spLocks/>
          </p:cNvSpPr>
          <p:nvPr/>
        </p:nvSpPr>
        <p:spPr bwMode="auto">
          <a:xfrm>
            <a:off x="6803380" y="1412776"/>
            <a:ext cx="812800" cy="1511300"/>
          </a:xfrm>
          <a:custGeom>
            <a:avLst/>
            <a:gdLst>
              <a:gd name="T0" fmla="*/ 0 w 512"/>
              <a:gd name="T1" fmla="*/ 2147483647 h 952"/>
              <a:gd name="T2" fmla="*/ 2147483647 w 512"/>
              <a:gd name="T3" fmla="*/ 2147483647 h 952"/>
              <a:gd name="T4" fmla="*/ 2147483647 w 512"/>
              <a:gd name="T5" fmla="*/ 2147483647 h 952"/>
              <a:gd name="T6" fmla="*/ 0 60000 65536"/>
              <a:gd name="T7" fmla="*/ 0 60000 65536"/>
              <a:gd name="T8" fmla="*/ 0 60000 65536"/>
              <a:gd name="T9" fmla="*/ 0 w 512"/>
              <a:gd name="T10" fmla="*/ 0 h 952"/>
              <a:gd name="T11" fmla="*/ 512 w 512"/>
              <a:gd name="T12" fmla="*/ 952 h 952"/>
            </a:gdLst>
            <a:ahLst/>
            <a:cxnLst>
              <a:cxn ang="T6">
                <a:pos x="T0" y="T1"/>
              </a:cxn>
              <a:cxn ang="T7">
                <a:pos x="T2" y="T3"/>
              </a:cxn>
              <a:cxn ang="T8">
                <a:pos x="T4" y="T5"/>
              </a:cxn>
            </a:cxnLst>
            <a:rect l="T9" t="T10" r="T11" b="T12"/>
            <a:pathLst>
              <a:path w="512" h="952">
                <a:moveTo>
                  <a:pt x="0" y="136"/>
                </a:moveTo>
                <a:cubicBezTo>
                  <a:pt x="176" y="68"/>
                  <a:pt x="352" y="0"/>
                  <a:pt x="432" y="136"/>
                </a:cubicBezTo>
                <a:cubicBezTo>
                  <a:pt x="512" y="272"/>
                  <a:pt x="496" y="612"/>
                  <a:pt x="480" y="952"/>
                </a:cubicBezTo>
              </a:path>
            </a:pathLst>
          </a:custGeom>
          <a:noFill/>
          <a:ln w="9525">
            <a:solidFill>
              <a:srgbClr val="00B05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2712" name="Freeform 10"/>
          <p:cNvSpPr>
            <a:spLocks/>
          </p:cNvSpPr>
          <p:nvPr/>
        </p:nvSpPr>
        <p:spPr bwMode="auto">
          <a:xfrm>
            <a:off x="3707755" y="5364063"/>
            <a:ext cx="406400" cy="457200"/>
          </a:xfrm>
          <a:custGeom>
            <a:avLst/>
            <a:gdLst>
              <a:gd name="T0" fmla="*/ 2147483647 w 256"/>
              <a:gd name="T1" fmla="*/ 2147483647 h 288"/>
              <a:gd name="T2" fmla="*/ 2147483647 w 256"/>
              <a:gd name="T3" fmla="*/ 2147483647 h 288"/>
              <a:gd name="T4" fmla="*/ 2147483647 w 256"/>
              <a:gd name="T5" fmla="*/ 0 h 288"/>
              <a:gd name="T6" fmla="*/ 0 60000 65536"/>
              <a:gd name="T7" fmla="*/ 0 60000 65536"/>
              <a:gd name="T8" fmla="*/ 0 60000 65536"/>
              <a:gd name="T9" fmla="*/ 0 w 256"/>
              <a:gd name="T10" fmla="*/ 0 h 288"/>
              <a:gd name="T11" fmla="*/ 256 w 256"/>
              <a:gd name="T12" fmla="*/ 288 h 288"/>
            </a:gdLst>
            <a:ahLst/>
            <a:cxnLst>
              <a:cxn ang="T6">
                <a:pos x="T0" y="T1"/>
              </a:cxn>
              <a:cxn ang="T7">
                <a:pos x="T2" y="T3"/>
              </a:cxn>
              <a:cxn ang="T8">
                <a:pos x="T4" y="T5"/>
              </a:cxn>
            </a:cxnLst>
            <a:rect l="T9" t="T10" r="T11" b="T12"/>
            <a:pathLst>
              <a:path w="256" h="288">
                <a:moveTo>
                  <a:pt x="256" y="288"/>
                </a:moveTo>
                <a:cubicBezTo>
                  <a:pt x="144" y="288"/>
                  <a:pt x="32" y="288"/>
                  <a:pt x="16" y="240"/>
                </a:cubicBezTo>
                <a:cubicBezTo>
                  <a:pt x="0" y="192"/>
                  <a:pt x="80" y="96"/>
                  <a:pt x="160" y="0"/>
                </a:cubicBezTo>
              </a:path>
            </a:pathLst>
          </a:custGeom>
          <a:noFill/>
          <a:ln w="9525">
            <a:solidFill>
              <a:schemeClr val="tx1">
                <a:lumMod val="50000"/>
                <a:lumOff val="50000"/>
              </a:schemeClr>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solidFill>
                <a:schemeClr val="tx1">
                  <a:lumMod val="50000"/>
                  <a:lumOff val="50000"/>
                </a:schemeClr>
              </a:solidFill>
            </a:endParaRPr>
          </a:p>
        </p:txBody>
      </p:sp>
      <p:sp>
        <p:nvSpPr>
          <p:cNvPr id="10" name="Text Box 41"/>
          <p:cNvSpPr txBox="1">
            <a:spLocks noChangeArrowheads="1"/>
          </p:cNvSpPr>
          <p:nvPr/>
        </p:nvSpPr>
        <p:spPr bwMode="auto">
          <a:xfrm>
            <a:off x="286248" y="692696"/>
            <a:ext cx="87539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baseline="0" dirty="0">
                <a:latin typeface="Trebuchet MS" panose="020B0603020202020204" pitchFamily="34" charset="0"/>
              </a:rPr>
              <a:t>In addition to </a:t>
            </a:r>
            <a:r>
              <a:rPr lang="en-US" altLang="en-US" baseline="0" dirty="0">
                <a:solidFill>
                  <a:schemeClr val="tx1">
                    <a:lumMod val="50000"/>
                    <a:lumOff val="50000"/>
                  </a:schemeClr>
                </a:solidFill>
                <a:latin typeface="Trebuchet MS" panose="020B0603020202020204" pitchFamily="34" charset="0"/>
              </a:rPr>
              <a:t>k</a:t>
            </a:r>
            <a:r>
              <a:rPr lang="en-US" altLang="en-US" baseline="0" dirty="0">
                <a:latin typeface="Trebuchet MS" panose="020B0603020202020204" pitchFamily="34" charset="0"/>
              </a:rPr>
              <a:t> treatments, we introduce notation for </a:t>
            </a:r>
            <a:r>
              <a:rPr lang="en-US" altLang="en-US" b="1" baseline="0" dirty="0">
                <a:solidFill>
                  <a:srgbClr val="00B050"/>
                </a:solidFill>
                <a:latin typeface="Trebuchet MS" panose="020B0603020202020204" pitchFamily="34" charset="0"/>
              </a:rPr>
              <a:t>b</a:t>
            </a:r>
            <a:r>
              <a:rPr lang="en-US" altLang="en-US" baseline="0" dirty="0">
                <a:latin typeface="Trebuchet MS" panose="020B0603020202020204" pitchFamily="34" charset="0"/>
              </a:rPr>
              <a:t> blocks in our experimental design.</a:t>
            </a: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Rectangle 2"/>
          <p:cNvSpPr>
            <a:spLocks noGrp="1" noChangeArrowheads="1"/>
          </p:cNvSpPr>
          <p:nvPr>
            <p:ph type="title"/>
          </p:nvPr>
        </p:nvSpPr>
        <p:spPr>
          <a:xfrm>
            <a:off x="457200" y="260648"/>
            <a:ext cx="7772400" cy="671512"/>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Sums of squares: </a:t>
            </a:r>
            <a:r>
              <a:rPr lang="en-US" altLang="en-US" sz="3200" cap="none" dirty="0" err="1">
                <a:solidFill>
                  <a:srgbClr val="EA0088"/>
                </a:solidFill>
                <a:latin typeface="Trebuchet MS" charset="0"/>
                <a:ea typeface="ＭＳ Ｐゴシック" charset="0"/>
                <a:cs typeface="ＭＳ Ｐゴシック" charset="0"/>
              </a:rPr>
              <a:t>Randomised</a:t>
            </a:r>
            <a:r>
              <a:rPr lang="en-US" altLang="en-US" sz="3200" cap="none" dirty="0">
                <a:solidFill>
                  <a:srgbClr val="EA0088"/>
                </a:solidFill>
                <a:latin typeface="Trebuchet MS" charset="0"/>
                <a:ea typeface="ＭＳ Ｐゴシック" charset="0"/>
                <a:cs typeface="ＭＳ Ｐゴシック" charset="0"/>
              </a:rPr>
              <a:t> block</a:t>
            </a:r>
          </a:p>
        </p:txBody>
      </p:sp>
      <p:sp>
        <p:nvSpPr>
          <p:cNvPr id="14353" name="Rectangle 3"/>
          <p:cNvSpPr>
            <a:spLocks noGrp="1" noChangeArrowheads="1"/>
          </p:cNvSpPr>
          <p:nvPr>
            <p:ph idx="1"/>
          </p:nvPr>
        </p:nvSpPr>
        <p:spPr>
          <a:xfrm>
            <a:off x="468313" y="1066800"/>
            <a:ext cx="8153400" cy="914400"/>
          </a:xfrm>
        </p:spPr>
        <p:txBody>
          <a:bodyPr/>
          <a:lstStyle/>
          <a:p>
            <a:pPr marL="0" indent="0" eaLnBrk="1" hangingPunct="1">
              <a:buFontTx/>
              <a:buNone/>
            </a:pPr>
            <a:r>
              <a:rPr lang="en-US" altLang="en-US" sz="2400" b="1" dirty="0">
                <a:solidFill>
                  <a:schemeClr val="accent1"/>
                </a:solidFill>
                <a:latin typeface="Trebuchet MS" panose="020B0603020202020204" pitchFamily="34" charset="0"/>
              </a:rPr>
              <a:t>Calculating  the sums of squares:</a:t>
            </a:r>
          </a:p>
        </p:txBody>
      </p:sp>
      <p:sp>
        <p:nvSpPr>
          <p:cNvPr id="2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83</a:t>
            </a:fld>
            <a:endParaRPr lang="en-AU" altLang="en-US" sz="1400" b="1" baseline="0" dirty="0">
              <a:latin typeface="Trebuchet MS" panose="020B0603020202020204" pitchFamily="34" charset="0"/>
            </a:endParaRPr>
          </a:p>
        </p:txBody>
      </p:sp>
      <p:graphicFrame>
        <p:nvGraphicFramePr>
          <p:cNvPr id="14338" name="Object 4"/>
          <p:cNvGraphicFramePr>
            <a:graphicFrameLocks noChangeAspect="1"/>
          </p:cNvGraphicFramePr>
          <p:nvPr>
            <p:extLst>
              <p:ext uri="{D42A27DB-BD31-4B8C-83A1-F6EECF244321}">
                <p14:modId xmlns:p14="http://schemas.microsoft.com/office/powerpoint/2010/main" val="928634172"/>
              </p:ext>
            </p:extLst>
          </p:nvPr>
        </p:nvGraphicFramePr>
        <p:xfrm>
          <a:off x="685800" y="1700808"/>
          <a:ext cx="6200775" cy="2833687"/>
        </p:xfrm>
        <a:graphic>
          <a:graphicData uri="http://schemas.openxmlformats.org/presentationml/2006/ole">
            <mc:AlternateContent xmlns:mc="http://schemas.openxmlformats.org/markup-compatibility/2006">
              <mc:Choice xmlns:v="urn:schemas-microsoft-com:vml" Requires="v">
                <p:oleObj spid="_x0000_s22362" name="Worksheet" r:id="rId4" imgW="6200812" imgH="2857517" progId="Excel.Sheet.8">
                  <p:embed/>
                </p:oleObj>
              </mc:Choice>
              <mc:Fallback>
                <p:oleObj name="Worksheet" r:id="rId4" imgW="6200812" imgH="2857517" progId="Excel.Sheet.8">
                  <p:embed/>
                  <p:pic>
                    <p:nvPicPr>
                      <p:cNvPr id="0" name="Picture 15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700808"/>
                        <a:ext cx="6200775" cy="2833687"/>
                      </a:xfrm>
                      <a:prstGeom prst="rect">
                        <a:avLst/>
                      </a:prstGeom>
                      <a:noFill/>
                      <a:ln w="9525">
                        <a:solidFill>
                          <a:srgbClr val="FFFFC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5"/>
          <p:cNvGraphicFramePr>
            <a:graphicFrameLocks noChangeAspect="1"/>
          </p:cNvGraphicFramePr>
          <p:nvPr>
            <p:extLst>
              <p:ext uri="{D42A27DB-BD31-4B8C-83A1-F6EECF244321}">
                <p14:modId xmlns:p14="http://schemas.microsoft.com/office/powerpoint/2010/main" val="55409526"/>
              </p:ext>
            </p:extLst>
          </p:nvPr>
        </p:nvGraphicFramePr>
        <p:xfrm>
          <a:off x="5767958" y="2357875"/>
          <a:ext cx="604242" cy="350102"/>
        </p:xfrm>
        <a:graphic>
          <a:graphicData uri="http://schemas.openxmlformats.org/presentationml/2006/ole">
            <mc:AlternateContent xmlns:mc="http://schemas.openxmlformats.org/markup-compatibility/2006">
              <mc:Choice xmlns:v="urn:schemas-microsoft-com:vml" Requires="v">
                <p:oleObj spid="_x0000_s22363" name="Equation" r:id="rId6" imgW="368280" imgH="215640" progId="Equation.3">
                  <p:embed/>
                </p:oleObj>
              </mc:Choice>
              <mc:Fallback>
                <p:oleObj name="Equation" r:id="rId6" imgW="368280" imgH="215640" progId="Equation.3">
                  <p:embed/>
                  <p:pic>
                    <p:nvPicPr>
                      <p:cNvPr id="0" name="Picture 15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7958" y="2357875"/>
                        <a:ext cx="604242" cy="350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6"/>
          <p:cNvGraphicFramePr>
            <a:graphicFrameLocks noChangeAspect="1"/>
          </p:cNvGraphicFramePr>
          <p:nvPr>
            <p:extLst>
              <p:ext uri="{D42A27DB-BD31-4B8C-83A1-F6EECF244321}">
                <p14:modId xmlns:p14="http://schemas.microsoft.com/office/powerpoint/2010/main" val="753281942"/>
              </p:ext>
            </p:extLst>
          </p:nvPr>
        </p:nvGraphicFramePr>
        <p:xfrm>
          <a:off x="5724128" y="2707977"/>
          <a:ext cx="617349" cy="347464"/>
        </p:xfrm>
        <a:graphic>
          <a:graphicData uri="http://schemas.openxmlformats.org/presentationml/2006/ole">
            <mc:AlternateContent xmlns:mc="http://schemas.openxmlformats.org/markup-compatibility/2006">
              <mc:Choice xmlns:v="urn:schemas-microsoft-com:vml" Requires="v">
                <p:oleObj spid="_x0000_s22364" name="Equation" r:id="rId8" imgW="380880" imgH="215640" progId="Equation.3">
                  <p:embed/>
                </p:oleObj>
              </mc:Choice>
              <mc:Fallback>
                <p:oleObj name="Equation" r:id="rId8" imgW="380880" imgH="215640" progId="Equation.3">
                  <p:embed/>
                  <p:pic>
                    <p:nvPicPr>
                      <p:cNvPr id="0" name="Picture 15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128" y="2707977"/>
                        <a:ext cx="617349" cy="347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51539993"/>
              </p:ext>
            </p:extLst>
          </p:nvPr>
        </p:nvGraphicFramePr>
        <p:xfrm>
          <a:off x="5919341" y="3830844"/>
          <a:ext cx="524867" cy="311582"/>
        </p:xfrm>
        <a:graphic>
          <a:graphicData uri="http://schemas.openxmlformats.org/presentationml/2006/ole">
            <mc:AlternateContent xmlns:mc="http://schemas.openxmlformats.org/markup-compatibility/2006">
              <mc:Choice xmlns:v="urn:schemas-microsoft-com:vml" Requires="v">
                <p:oleObj spid="_x0000_s22365" name="Equation" r:id="rId10" imgW="380880" imgH="228600" progId="Equation.3">
                  <p:embed/>
                </p:oleObj>
              </mc:Choice>
              <mc:Fallback>
                <p:oleObj name="Equation" r:id="rId10" imgW="380880" imgH="228600" progId="Equation.3">
                  <p:embed/>
                  <p:pic>
                    <p:nvPicPr>
                      <p:cNvPr id="0" name="Picture 15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19341" y="3830844"/>
                        <a:ext cx="524867" cy="311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8801328"/>
              </p:ext>
            </p:extLst>
          </p:nvPr>
        </p:nvGraphicFramePr>
        <p:xfrm>
          <a:off x="3076575" y="4214490"/>
          <a:ext cx="488950" cy="293687"/>
        </p:xfrm>
        <a:graphic>
          <a:graphicData uri="http://schemas.openxmlformats.org/presentationml/2006/ole">
            <mc:AlternateContent xmlns:mc="http://schemas.openxmlformats.org/markup-compatibility/2006">
              <mc:Choice xmlns:v="urn:schemas-microsoft-com:vml" Requires="v">
                <p:oleObj spid="_x0000_s22366" name="Equation" r:id="rId12" imgW="355320" imgH="215640" progId="Equation.3">
                  <p:embed/>
                </p:oleObj>
              </mc:Choice>
              <mc:Fallback>
                <p:oleObj name="Equation" r:id="rId12" imgW="355320" imgH="215640" progId="Equation.3">
                  <p:embed/>
                  <p:pic>
                    <p:nvPicPr>
                      <p:cNvPr id="0" name="Picture 15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6575" y="4214490"/>
                        <a:ext cx="488950"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91057373"/>
              </p:ext>
            </p:extLst>
          </p:nvPr>
        </p:nvGraphicFramePr>
        <p:xfrm>
          <a:off x="3556000" y="4214490"/>
          <a:ext cx="506413" cy="293687"/>
        </p:xfrm>
        <a:graphic>
          <a:graphicData uri="http://schemas.openxmlformats.org/presentationml/2006/ole">
            <mc:AlternateContent xmlns:mc="http://schemas.openxmlformats.org/markup-compatibility/2006">
              <mc:Choice xmlns:v="urn:schemas-microsoft-com:vml" Requires="v">
                <p:oleObj spid="_x0000_s22367" name="Equation" r:id="rId14" imgW="368280" imgH="215640" progId="Equation.3">
                  <p:embed/>
                </p:oleObj>
              </mc:Choice>
              <mc:Fallback>
                <p:oleObj name="Equation" r:id="rId14" imgW="368280" imgH="215640" progId="Equation.3">
                  <p:embed/>
                  <p:pic>
                    <p:nvPicPr>
                      <p:cNvPr id="0" name="Picture 15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6000" y="4214490"/>
                        <a:ext cx="506413"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84567929"/>
              </p:ext>
            </p:extLst>
          </p:nvPr>
        </p:nvGraphicFramePr>
        <p:xfrm>
          <a:off x="4841875" y="4197027"/>
          <a:ext cx="523875" cy="311150"/>
        </p:xfrm>
        <a:graphic>
          <a:graphicData uri="http://schemas.openxmlformats.org/presentationml/2006/ole">
            <mc:AlternateContent xmlns:mc="http://schemas.openxmlformats.org/markup-compatibility/2006">
              <mc:Choice xmlns:v="urn:schemas-microsoft-com:vml" Requires="v">
                <p:oleObj spid="_x0000_s22368" name="Equation" r:id="rId16" imgW="380880" imgH="228600" progId="Equation.3">
                  <p:embed/>
                </p:oleObj>
              </mc:Choice>
              <mc:Fallback>
                <p:oleObj name="Equation" r:id="rId16" imgW="380880" imgH="228600" progId="Equation.3">
                  <p:embed/>
                  <p:pic>
                    <p:nvPicPr>
                      <p:cNvPr id="0" name="Picture 16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41875" y="4197027"/>
                        <a:ext cx="523875"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25770546"/>
              </p:ext>
            </p:extLst>
          </p:nvPr>
        </p:nvGraphicFramePr>
        <p:xfrm>
          <a:off x="6111875" y="4213820"/>
          <a:ext cx="174625" cy="258763"/>
        </p:xfrm>
        <a:graphic>
          <a:graphicData uri="http://schemas.openxmlformats.org/presentationml/2006/ole">
            <mc:AlternateContent xmlns:mc="http://schemas.openxmlformats.org/markup-compatibility/2006">
              <mc:Choice xmlns:v="urn:schemas-microsoft-com:vml" Requires="v">
                <p:oleObj spid="_x0000_s22369" name="Equation" r:id="rId18" imgW="126720" imgH="190440" progId="">
                  <p:embed/>
                </p:oleObj>
              </mc:Choice>
              <mc:Fallback>
                <p:oleObj name="Equation" r:id="rId18" imgW="126720" imgH="190440" progId="">
                  <p:embed/>
                  <p:pic>
                    <p:nvPicPr>
                      <p:cNvPr id="0" name="Picture 16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11875" y="4213820"/>
                        <a:ext cx="174625"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52391758"/>
              </p:ext>
            </p:extLst>
          </p:nvPr>
        </p:nvGraphicFramePr>
        <p:xfrm>
          <a:off x="810830" y="4627711"/>
          <a:ext cx="6364287" cy="1130300"/>
        </p:xfrm>
        <a:graphic>
          <a:graphicData uri="http://schemas.openxmlformats.org/presentationml/2006/ole">
            <mc:AlternateContent xmlns:mc="http://schemas.openxmlformats.org/markup-compatibility/2006">
              <mc:Choice xmlns:v="urn:schemas-microsoft-com:vml" Requires="v">
                <p:oleObj spid="_x0000_s22370" name="Equation" r:id="rId20" imgW="3644900" imgH="647700" progId="">
                  <p:embed/>
                </p:oleObj>
              </mc:Choice>
              <mc:Fallback>
                <p:oleObj name="Equation" r:id="rId20" imgW="3644900" imgH="647700" progId="">
                  <p:embed/>
                  <p:pic>
                    <p:nvPicPr>
                      <p:cNvPr id="0" name="Picture 16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10830" y="4627711"/>
                        <a:ext cx="6364287" cy="1130300"/>
                      </a:xfrm>
                      <a:prstGeom prst="rect">
                        <a:avLst/>
                      </a:prstGeom>
                      <a:solidFill>
                        <a:srgbClr val="F1D7EC"/>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6" name="Rectangle 2"/>
          <p:cNvSpPr>
            <a:spLocks noGrp="1" noChangeArrowheads="1"/>
          </p:cNvSpPr>
          <p:nvPr>
            <p:ph type="title"/>
          </p:nvPr>
        </p:nvSpPr>
        <p:spPr>
          <a:xfrm>
            <a:off x="395288" y="260350"/>
            <a:ext cx="7772400" cy="6048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Calculating the sums of squares</a:t>
            </a:r>
          </a:p>
        </p:txBody>
      </p:sp>
      <p:sp>
        <p:nvSpPr>
          <p:cNvPr id="15377" name="Rectangle 3"/>
          <p:cNvSpPr>
            <a:spLocks noGrp="1" noChangeArrowheads="1"/>
          </p:cNvSpPr>
          <p:nvPr>
            <p:ph idx="1"/>
          </p:nvPr>
        </p:nvSpPr>
        <p:spPr>
          <a:xfrm>
            <a:off x="0" y="914400"/>
            <a:ext cx="8686800" cy="457200"/>
          </a:xfrm>
        </p:spPr>
        <p:txBody>
          <a:bodyPr/>
          <a:lstStyle/>
          <a:p>
            <a:pPr marL="441325" lvl="1" indent="0" eaLnBrk="1" hangingPunct="1">
              <a:buFontTx/>
              <a:buNone/>
            </a:pPr>
            <a:r>
              <a:rPr lang="en-US" altLang="en-US" sz="2200" dirty="0">
                <a:latin typeface="Trebuchet MS" panose="020B0603020202020204" pitchFamily="34" charset="0"/>
              </a:rPr>
              <a:t>Formula for the calculation of the sums of squares:</a:t>
            </a:r>
          </a:p>
        </p:txBody>
      </p:sp>
      <p:sp>
        <p:nvSpPr>
          <p:cNvPr id="24"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84</a:t>
            </a:fld>
            <a:endParaRPr lang="en-AU" altLang="en-US" sz="1400" b="1" baseline="0" dirty="0">
              <a:latin typeface="Trebuchet MS" panose="020B0603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5159659"/>
              </p:ext>
            </p:extLst>
          </p:nvPr>
        </p:nvGraphicFramePr>
        <p:xfrm>
          <a:off x="539552" y="4437112"/>
          <a:ext cx="6768752" cy="1340478"/>
        </p:xfrm>
        <a:graphic>
          <a:graphicData uri="http://schemas.openxmlformats.org/presentationml/2006/ole">
            <mc:AlternateContent xmlns:mc="http://schemas.openxmlformats.org/markup-compatibility/2006">
              <mc:Choice xmlns:v="urn:schemas-microsoft-com:vml" Requires="v">
                <p:oleObj spid="_x0000_s23051" name="Equation" r:id="rId4" imgW="3708360" imgH="736560" progId="">
                  <p:embed/>
                </p:oleObj>
              </mc:Choice>
              <mc:Fallback>
                <p:oleObj name="Equation" r:id="rId4" imgW="3708360" imgH="736560" progId="">
                  <p:embed/>
                  <p:pic>
                    <p:nvPicPr>
                      <p:cNvPr id="0" name="Picture 14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437112"/>
                        <a:ext cx="6768752" cy="1340478"/>
                      </a:xfrm>
                      <a:prstGeom prst="rect">
                        <a:avLst/>
                      </a:prstGeom>
                      <a:solidFill>
                        <a:srgbClr val="E5C6D5"/>
                      </a:solid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29126411"/>
              </p:ext>
            </p:extLst>
          </p:nvPr>
        </p:nvGraphicFramePr>
        <p:xfrm>
          <a:off x="539552" y="2996952"/>
          <a:ext cx="6773862" cy="509588"/>
        </p:xfrm>
        <a:graphic>
          <a:graphicData uri="http://schemas.openxmlformats.org/presentationml/2006/ole">
            <mc:AlternateContent xmlns:mc="http://schemas.openxmlformats.org/markup-compatibility/2006">
              <mc:Choice xmlns:v="urn:schemas-microsoft-com:vml" Requires="v">
                <p:oleObj spid="_x0000_s23052" name="Equation" r:id="rId6" imgW="3505200" imgH="292100" progId="">
                  <p:embed/>
                </p:oleObj>
              </mc:Choice>
              <mc:Fallback>
                <p:oleObj name="Equation" r:id="rId6" imgW="3505200" imgH="292100" progId="">
                  <p:embed/>
                  <p:pic>
                    <p:nvPicPr>
                      <p:cNvPr id="0" name="Picture 14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2996952"/>
                        <a:ext cx="6773862" cy="509588"/>
                      </a:xfrm>
                      <a:prstGeom prst="rect">
                        <a:avLst/>
                      </a:prstGeom>
                      <a:solidFill>
                        <a:srgbClr val="E5C6D5"/>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99723952"/>
              </p:ext>
            </p:extLst>
          </p:nvPr>
        </p:nvGraphicFramePr>
        <p:xfrm>
          <a:off x="539552" y="3717032"/>
          <a:ext cx="6840760" cy="556515"/>
        </p:xfrm>
        <a:graphic>
          <a:graphicData uri="http://schemas.openxmlformats.org/presentationml/2006/ole">
            <mc:AlternateContent xmlns:mc="http://schemas.openxmlformats.org/markup-compatibility/2006">
              <mc:Choice xmlns:v="urn:schemas-microsoft-com:vml" Requires="v">
                <p:oleObj spid="_x0000_s23053" name="Equation" r:id="rId8" imgW="3594100" imgH="292100" progId="">
                  <p:embed/>
                </p:oleObj>
              </mc:Choice>
              <mc:Fallback>
                <p:oleObj name="Equation" r:id="rId8" imgW="3594100" imgH="292100" progId="">
                  <p:embed/>
                  <p:pic>
                    <p:nvPicPr>
                      <p:cNvPr id="0" name="Picture 14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3717032"/>
                        <a:ext cx="6840760" cy="556515"/>
                      </a:xfrm>
                      <a:prstGeom prst="rect">
                        <a:avLst/>
                      </a:prstGeom>
                      <a:solidFill>
                        <a:srgbClr val="E5C6D5"/>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39384608"/>
              </p:ext>
            </p:extLst>
          </p:nvPr>
        </p:nvGraphicFramePr>
        <p:xfrm>
          <a:off x="539552" y="1628800"/>
          <a:ext cx="6768752" cy="1154872"/>
        </p:xfrm>
        <a:graphic>
          <a:graphicData uri="http://schemas.openxmlformats.org/presentationml/2006/ole">
            <mc:AlternateContent xmlns:mc="http://schemas.openxmlformats.org/markup-compatibility/2006">
              <mc:Choice xmlns:v="urn:schemas-microsoft-com:vml" Requires="v">
                <p:oleObj spid="_x0000_s23054" name="Equation" r:id="rId10" imgW="3644640" imgH="647640" progId="">
                  <p:embed/>
                </p:oleObj>
              </mc:Choice>
              <mc:Fallback>
                <p:oleObj name="Equation" r:id="rId10" imgW="3644640" imgH="647640" progId="">
                  <p:embed/>
                  <p:pic>
                    <p:nvPicPr>
                      <p:cNvPr id="0" name="Picture 14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552" y="1628800"/>
                        <a:ext cx="6768752" cy="1154872"/>
                      </a:xfrm>
                      <a:prstGeom prst="rect">
                        <a:avLst/>
                      </a:prstGeom>
                      <a:solidFill>
                        <a:srgbClr val="E5C6D5"/>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2"/>
          <p:cNvSpPr txBox="1">
            <a:spLocks noChangeArrowheads="1"/>
          </p:cNvSpPr>
          <p:nvPr/>
        </p:nvSpPr>
        <p:spPr bwMode="auto">
          <a:xfrm>
            <a:off x="395287" y="1397943"/>
            <a:ext cx="475297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361950" indent="-36195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spcAft>
                <a:spcPts val="1200"/>
              </a:spcAft>
            </a:pPr>
            <a:r>
              <a:rPr lang="en-US" altLang="en-US" baseline="0" dirty="0">
                <a:latin typeface="Trebuchet MS" panose="020B0603020202020204" pitchFamily="34" charset="0"/>
              </a:rPr>
              <a:t>To perform hypothesis tests for treatments and blocks we need: </a:t>
            </a:r>
          </a:p>
          <a:p>
            <a:pPr lvl="2">
              <a:spcAft>
                <a:spcPts val="1200"/>
              </a:spcAft>
              <a:buFont typeface="Arial" panose="020B0604020202020204" pitchFamily="34" charset="0"/>
              <a:buChar char="•"/>
            </a:pPr>
            <a:r>
              <a:rPr lang="en-US" altLang="en-US" baseline="0" dirty="0">
                <a:solidFill>
                  <a:schemeClr val="accent1"/>
                </a:solidFill>
                <a:latin typeface="Trebuchet MS" panose="020B0603020202020204" pitchFamily="34" charset="0"/>
              </a:rPr>
              <a:t>mean square for treatments</a:t>
            </a:r>
          </a:p>
          <a:p>
            <a:pPr lvl="2">
              <a:spcAft>
                <a:spcPts val="1200"/>
              </a:spcAft>
              <a:buFont typeface="Arial" panose="020B0604020202020204" pitchFamily="34" charset="0"/>
              <a:buChar char="•"/>
            </a:pPr>
            <a:r>
              <a:rPr lang="en-US" altLang="en-US" baseline="0" dirty="0">
                <a:solidFill>
                  <a:srgbClr val="066E06"/>
                </a:solidFill>
                <a:latin typeface="Trebuchet MS" panose="020B0603020202020204" pitchFamily="34" charset="0"/>
              </a:rPr>
              <a:t>mean square for blocks</a:t>
            </a:r>
          </a:p>
          <a:p>
            <a:pPr lvl="2">
              <a:spcAft>
                <a:spcPts val="1200"/>
              </a:spcAft>
              <a:buFont typeface="Arial" panose="020B0604020202020204" pitchFamily="34" charset="0"/>
              <a:buChar char="•"/>
            </a:pPr>
            <a:r>
              <a:rPr lang="en-US" altLang="en-US" baseline="0" dirty="0">
                <a:solidFill>
                  <a:schemeClr val="tx1">
                    <a:lumMod val="50000"/>
                    <a:lumOff val="50000"/>
                  </a:schemeClr>
                </a:solidFill>
                <a:latin typeface="Trebuchet MS" panose="020B0603020202020204" pitchFamily="34" charset="0"/>
              </a:rPr>
              <a:t>mean square for error.</a:t>
            </a:r>
          </a:p>
        </p:txBody>
      </p:sp>
      <p:sp>
        <p:nvSpPr>
          <p:cNvPr id="16390" name="Rectangle 3"/>
          <p:cNvSpPr>
            <a:spLocks noGrp="1" noChangeArrowheads="1"/>
          </p:cNvSpPr>
          <p:nvPr>
            <p:ph type="title"/>
          </p:nvPr>
        </p:nvSpPr>
        <p:spPr>
          <a:xfrm>
            <a:off x="468313" y="476250"/>
            <a:ext cx="7772400" cy="661988"/>
          </a:xfrm>
        </p:spPr>
        <p:txBody>
          <a:bodyPr vert="horz" lIns="91440" tIns="45720" rIns="91440" bIns="45720" rtlCol="0" anchor="ctr">
            <a:noAutofit/>
          </a:bodyPr>
          <a:lstStyle/>
          <a:p>
            <a:pPr algn="l" fontAlgn="auto">
              <a:spcAft>
                <a:spcPts val="0"/>
              </a:spcAft>
            </a:pPr>
            <a:r>
              <a:rPr lang="en-US" altLang="en-US" sz="3200" cap="none" dirty="0">
                <a:solidFill>
                  <a:srgbClr val="EA0088"/>
                </a:solidFill>
                <a:latin typeface="Trebuchet MS" charset="0"/>
                <a:ea typeface="ＭＳ Ｐゴシック" charset="0"/>
                <a:cs typeface="ＭＳ Ｐゴシック" charset="0"/>
              </a:rPr>
              <a:t>Mean squares</a:t>
            </a:r>
          </a:p>
        </p:txBody>
      </p:sp>
      <p:grpSp>
        <p:nvGrpSpPr>
          <p:cNvPr id="16391" name="Group 9"/>
          <p:cNvGrpSpPr>
            <a:grpSpLocks/>
          </p:cNvGrpSpPr>
          <p:nvPr/>
        </p:nvGrpSpPr>
        <p:grpSpPr bwMode="auto">
          <a:xfrm>
            <a:off x="5148264" y="1816968"/>
            <a:ext cx="3581400" cy="3124200"/>
            <a:chOff x="3264" y="1488"/>
            <a:chExt cx="2256" cy="1968"/>
          </a:xfrm>
        </p:grpSpPr>
        <p:sp>
          <p:nvSpPr>
            <p:cNvPr id="16393" name="Rectangle 5"/>
            <p:cNvSpPr>
              <a:spLocks noChangeArrowheads="1"/>
            </p:cNvSpPr>
            <p:nvPr/>
          </p:nvSpPr>
          <p:spPr bwMode="auto">
            <a:xfrm>
              <a:off x="3264" y="1488"/>
              <a:ext cx="2256" cy="1968"/>
            </a:xfrm>
            <a:prstGeom prst="rect">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aphicFrame>
          <p:nvGraphicFramePr>
            <p:cNvPr id="16386" name="Object 6"/>
            <p:cNvGraphicFramePr>
              <a:graphicFrameLocks noChangeAspect="1"/>
            </p:cNvGraphicFramePr>
            <p:nvPr>
              <p:extLst>
                <p:ext uri="{D42A27DB-BD31-4B8C-83A1-F6EECF244321}">
                  <p14:modId xmlns:p14="http://schemas.microsoft.com/office/powerpoint/2010/main" val="1366575502"/>
                </p:ext>
              </p:extLst>
            </p:nvPr>
          </p:nvGraphicFramePr>
          <p:xfrm>
            <a:off x="3298" y="1499"/>
            <a:ext cx="1281" cy="573"/>
          </p:xfrm>
          <a:graphic>
            <a:graphicData uri="http://schemas.openxmlformats.org/presentationml/2006/ole">
              <mc:AlternateContent xmlns:mc="http://schemas.openxmlformats.org/markup-compatibility/2006">
                <mc:Choice xmlns:v="urn:schemas-microsoft-com:vml" Requires="v">
                  <p:oleObj spid="_x0000_s16850" name="Equation" r:id="rId4" imgW="736560" imgH="368280" progId="">
                    <p:embed/>
                  </p:oleObj>
                </mc:Choice>
                <mc:Fallback>
                  <p:oleObj name="Equation" r:id="rId4" imgW="736560" imgH="368280" progId="">
                    <p:embed/>
                    <p:pic>
                      <p:nvPicPr>
                        <p:cNvPr id="0" name="Picture 3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 y="1499"/>
                          <a:ext cx="1281" cy="573"/>
                        </a:xfrm>
                        <a:prstGeom prst="rect">
                          <a:avLst/>
                        </a:prstGeom>
                        <a:solidFill>
                          <a:srgbClr val="D6E3FF"/>
                        </a:solidFill>
                      </p:spPr>
                    </p:pic>
                  </p:oleObj>
                </mc:Fallback>
              </mc:AlternateContent>
            </a:graphicData>
          </a:graphic>
        </p:graphicFrame>
        <p:graphicFrame>
          <p:nvGraphicFramePr>
            <p:cNvPr id="16387" name="Object 7"/>
            <p:cNvGraphicFramePr>
              <a:graphicFrameLocks noChangeAspect="1"/>
            </p:cNvGraphicFramePr>
            <p:nvPr>
              <p:extLst>
                <p:ext uri="{D42A27DB-BD31-4B8C-83A1-F6EECF244321}">
                  <p14:modId xmlns:p14="http://schemas.microsoft.com/office/powerpoint/2010/main" val="2902063489"/>
                </p:ext>
              </p:extLst>
            </p:nvPr>
          </p:nvGraphicFramePr>
          <p:xfrm>
            <a:off x="3334" y="2095"/>
            <a:ext cx="1245" cy="578"/>
          </p:xfrm>
          <a:graphic>
            <a:graphicData uri="http://schemas.openxmlformats.org/presentationml/2006/ole">
              <mc:AlternateContent xmlns:mc="http://schemas.openxmlformats.org/markup-compatibility/2006">
                <mc:Choice xmlns:v="urn:schemas-microsoft-com:vml" Requires="v">
                  <p:oleObj spid="_x0000_s16851" name="Equation" r:id="rId6" imgW="723600" imgH="368280" progId="">
                    <p:embed/>
                  </p:oleObj>
                </mc:Choice>
                <mc:Fallback>
                  <p:oleObj name="Equation" r:id="rId6" imgW="723600" imgH="368280" progId="">
                    <p:embed/>
                    <p:pic>
                      <p:nvPicPr>
                        <p:cNvPr id="0" name="Picture 3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4" y="2095"/>
                          <a:ext cx="1245" cy="578"/>
                        </a:xfrm>
                        <a:prstGeom prst="rect">
                          <a:avLst/>
                        </a:prstGeom>
                        <a:solidFill>
                          <a:srgbClr val="D6E3FF"/>
                        </a:solidFill>
                      </p:spPr>
                    </p:pic>
                  </p:oleObj>
                </mc:Fallback>
              </mc:AlternateContent>
            </a:graphicData>
          </a:graphic>
        </p:graphicFrame>
        <p:graphicFrame>
          <p:nvGraphicFramePr>
            <p:cNvPr id="16388" name="Object 8"/>
            <p:cNvGraphicFramePr>
              <a:graphicFrameLocks noChangeAspect="1"/>
            </p:cNvGraphicFramePr>
            <p:nvPr>
              <p:extLst>
                <p:ext uri="{D42A27DB-BD31-4B8C-83A1-F6EECF244321}">
                  <p14:modId xmlns:p14="http://schemas.microsoft.com/office/powerpoint/2010/main" val="2452034949"/>
                </p:ext>
              </p:extLst>
            </p:nvPr>
          </p:nvGraphicFramePr>
          <p:xfrm>
            <a:off x="3310" y="2736"/>
            <a:ext cx="1950" cy="565"/>
          </p:xfrm>
          <a:graphic>
            <a:graphicData uri="http://schemas.openxmlformats.org/presentationml/2006/ole">
              <mc:AlternateContent xmlns:mc="http://schemas.openxmlformats.org/markup-compatibility/2006">
                <mc:Choice xmlns:v="urn:schemas-microsoft-com:vml" Requires="v">
                  <p:oleObj spid="_x0000_s16852" name="Equation" r:id="rId8" imgW="1130040" imgH="368280" progId="">
                    <p:embed/>
                  </p:oleObj>
                </mc:Choice>
                <mc:Fallback>
                  <p:oleObj name="Equation" r:id="rId8" imgW="1130040" imgH="368280" progId="">
                    <p:embed/>
                    <p:pic>
                      <p:nvPicPr>
                        <p:cNvPr id="0" name="Picture 3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0" y="2736"/>
                          <a:ext cx="1950" cy="565"/>
                        </a:xfrm>
                        <a:prstGeom prst="rect">
                          <a:avLst/>
                        </a:prstGeom>
                        <a:solidFill>
                          <a:srgbClr val="D6E3FF"/>
                        </a:solidFill>
                      </p:spPr>
                    </p:pic>
                  </p:oleObj>
                </mc:Fallback>
              </mc:AlternateContent>
            </a:graphicData>
          </a:graphic>
        </p:graphicFrame>
      </p:grpSp>
      <p:sp>
        <p:nvSpPr>
          <p:cNvPr id="10" name="Slide Number Placeholder 3"/>
          <p:cNvSpPr txBox="1">
            <a:spLocks/>
          </p:cNvSpPr>
          <p:nvPr/>
        </p:nvSpPr>
        <p:spPr>
          <a:xfrm>
            <a:off x="8388424" y="0"/>
            <a:ext cx="755576" cy="4046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1pPr>
            <a:lvl2pPr marL="742950" indent="-28575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2pPr>
            <a:lvl3pPr marL="11430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3pPr>
            <a:lvl4pPr marL="16002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4pPr>
            <a:lvl5pPr marL="2057400" indent="-228600" algn="l" rtl="0" eaLnBrk="0" fontAlgn="base" hangingPunct="0">
              <a:spcBef>
                <a:spcPct val="0"/>
              </a:spcBef>
              <a:spcAft>
                <a:spcPct val="0"/>
              </a:spcAft>
              <a:defRPr sz="2400" kern="1200" baseline="-25000">
                <a:solidFill>
                  <a:schemeClr val="tx1"/>
                </a:solidFill>
                <a:latin typeface="Times" charset="0"/>
                <a:ea typeface="ＭＳ Ｐゴシック" charset="-128"/>
                <a:cs typeface="+mn-cs"/>
              </a:defRPr>
            </a:lvl5pPr>
            <a:lvl6pPr marL="25146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6pPr>
            <a:lvl7pPr marL="29718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7pPr>
            <a:lvl8pPr marL="34290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8pPr>
            <a:lvl9pPr marL="3886200" indent="-228600" algn="l" defTabSz="914400" rtl="0" eaLnBrk="0" fontAlgn="base" latinLnBrk="0" hangingPunct="0">
              <a:spcBef>
                <a:spcPct val="0"/>
              </a:spcBef>
              <a:spcAft>
                <a:spcPct val="0"/>
              </a:spcAft>
              <a:defRPr sz="2400" kern="1200" baseline="-25000">
                <a:solidFill>
                  <a:schemeClr val="tx1"/>
                </a:solidFill>
                <a:latin typeface="Times" charset="0"/>
                <a:ea typeface="ＭＳ Ｐゴシック" charset="-128"/>
                <a:cs typeface="+mn-cs"/>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85</a:t>
            </a:fld>
            <a:endParaRPr lang="en-AU" altLang="en-US" sz="1400" b="1" baseline="0" dirty="0">
              <a:latin typeface="Trebuchet MS" panose="020B0603020202020204" pitchFamily="34" charset="0"/>
            </a:endParaRPr>
          </a:p>
        </p:txBody>
      </p:sp>
      <p:cxnSp>
        <p:nvCxnSpPr>
          <p:cNvPr id="3" name="Straight Arrow Connector 2"/>
          <p:cNvCxnSpPr>
            <a:endCxn id="16387" idx="1"/>
          </p:cNvCxnSpPr>
          <p:nvPr/>
        </p:nvCxnSpPr>
        <p:spPr>
          <a:xfrm>
            <a:off x="4283968" y="2981995"/>
            <a:ext cx="975421" cy="257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endCxn id="16388" idx="1"/>
          </p:cNvCxnSpPr>
          <p:nvPr/>
        </p:nvCxnSpPr>
        <p:spPr>
          <a:xfrm>
            <a:off x="4283968" y="3645024"/>
            <a:ext cx="937321" cy="6016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endCxn id="16386" idx="1"/>
          </p:cNvCxnSpPr>
          <p:nvPr/>
        </p:nvCxnSpPr>
        <p:spPr>
          <a:xfrm flipV="1">
            <a:off x="4771678" y="2289250"/>
            <a:ext cx="430561" cy="3090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323849" y="381000"/>
            <a:ext cx="8501063" cy="1247775"/>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Test statistics for the </a:t>
            </a:r>
            <a:r>
              <a:rPr lang="en-US" altLang="en-US" sz="3200" cap="none" dirty="0" err="1">
                <a:solidFill>
                  <a:srgbClr val="EA0088"/>
                </a:solidFill>
                <a:latin typeface="Trebuchet MS" charset="0"/>
                <a:ea typeface="ＭＳ Ｐゴシック" charset="0"/>
                <a:cs typeface="ＭＳ Ｐゴシック" charset="0"/>
              </a:rPr>
              <a:t>randomised</a:t>
            </a:r>
            <a:r>
              <a:rPr lang="en-US" altLang="en-US" sz="3200" cap="none" dirty="0">
                <a:solidFill>
                  <a:srgbClr val="EA0088"/>
                </a:solidFill>
                <a:latin typeface="Trebuchet MS" charset="0"/>
                <a:ea typeface="ＭＳ Ｐゴシック" charset="0"/>
                <a:cs typeface="ＭＳ Ｐゴシック" charset="0"/>
              </a:rPr>
              <a:t> block design ANOVA</a:t>
            </a:r>
          </a:p>
        </p:txBody>
      </p:sp>
      <p:sp>
        <p:nvSpPr>
          <p:cNvPr id="12"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86</a:t>
            </a:fld>
            <a:endParaRPr lang="en-AU" altLang="en-US" sz="1400" b="1" baseline="0" dirty="0">
              <a:latin typeface="Trebuchet MS" panose="020B0603020202020204" pitchFamily="34" charset="0"/>
            </a:endParaRPr>
          </a:p>
        </p:txBody>
      </p:sp>
      <p:grpSp>
        <p:nvGrpSpPr>
          <p:cNvPr id="17413" name="Group 4"/>
          <p:cNvGrpSpPr>
            <a:grpSpLocks/>
          </p:cNvGrpSpPr>
          <p:nvPr/>
        </p:nvGrpSpPr>
        <p:grpSpPr bwMode="auto">
          <a:xfrm>
            <a:off x="323850" y="2205038"/>
            <a:ext cx="4604964" cy="3195552"/>
            <a:chOff x="3138" y="2039"/>
            <a:chExt cx="3246" cy="1460"/>
          </a:xfrm>
          <a:solidFill>
            <a:schemeClr val="tx1">
              <a:lumMod val="10000"/>
              <a:lumOff val="90000"/>
            </a:schemeClr>
          </a:solidFill>
        </p:grpSpPr>
        <p:sp>
          <p:nvSpPr>
            <p:cNvPr id="17417" name="Text Box 7"/>
            <p:cNvSpPr txBox="1">
              <a:spLocks noChangeArrowheads="1"/>
            </p:cNvSpPr>
            <p:nvPr/>
          </p:nvSpPr>
          <p:spPr bwMode="auto">
            <a:xfrm>
              <a:off x="3138" y="2039"/>
              <a:ext cx="3246" cy="14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nSpc>
                  <a:spcPct val="120000"/>
                </a:lnSpc>
              </a:pPr>
              <a:r>
                <a:rPr lang="en-US" altLang="en-US" baseline="0" dirty="0">
                  <a:solidFill>
                    <a:srgbClr val="C00000"/>
                  </a:solidFill>
                  <a:latin typeface="Arial Narrow" charset="0"/>
                </a:rPr>
                <a:t>H</a:t>
              </a:r>
              <a:r>
                <a:rPr lang="en-US" altLang="en-US" dirty="0">
                  <a:solidFill>
                    <a:srgbClr val="C00000"/>
                  </a:solidFill>
                  <a:latin typeface="Arial Narrow" charset="0"/>
                </a:rPr>
                <a:t>o</a:t>
              </a:r>
              <a:r>
                <a:rPr lang="en-US" altLang="en-US" baseline="0" dirty="0">
                  <a:solidFill>
                    <a:srgbClr val="C00000"/>
                  </a:solidFill>
                  <a:latin typeface="Arial Narrow" charset="0"/>
                </a:rPr>
                <a:t>: Treatment means are all equal</a:t>
              </a:r>
              <a:endParaRPr lang="en-US" altLang="en-US" dirty="0">
                <a:solidFill>
                  <a:srgbClr val="C00000"/>
                </a:solidFill>
                <a:latin typeface="Arial Narrow" charset="0"/>
              </a:endParaRPr>
            </a:p>
            <a:p>
              <a:pPr>
                <a:lnSpc>
                  <a:spcPct val="120000"/>
                </a:lnSpc>
              </a:pPr>
              <a:r>
                <a:rPr lang="en-US" altLang="en-US" baseline="0" dirty="0">
                  <a:solidFill>
                    <a:srgbClr val="C00000"/>
                  </a:solidFill>
                  <a:latin typeface="Arial Narrow" charset="0"/>
                </a:rPr>
                <a:t>H</a:t>
              </a:r>
              <a:r>
                <a:rPr lang="en-US" altLang="en-US" dirty="0">
                  <a:solidFill>
                    <a:srgbClr val="C00000"/>
                  </a:solidFill>
                  <a:latin typeface="Arial Narrow" charset="0"/>
                </a:rPr>
                <a:t>A</a:t>
              </a:r>
              <a:r>
                <a:rPr lang="en-US" altLang="en-US" baseline="0" dirty="0">
                  <a:solidFill>
                    <a:srgbClr val="C00000"/>
                  </a:solidFill>
                  <a:latin typeface="Arial Narrow" charset="0"/>
                </a:rPr>
                <a:t>: At least two treatment means differ      </a:t>
              </a:r>
            </a:p>
            <a:p>
              <a:pPr>
                <a:lnSpc>
                  <a:spcPct val="120000"/>
                </a:lnSpc>
              </a:pPr>
              <a:endParaRPr lang="en-US" altLang="en-US" baseline="0" dirty="0">
                <a:solidFill>
                  <a:srgbClr val="C00000"/>
                </a:solidFill>
                <a:latin typeface="Arial Narrow" charset="0"/>
              </a:endParaRPr>
            </a:p>
            <a:p>
              <a:pPr>
                <a:lnSpc>
                  <a:spcPct val="120000"/>
                </a:lnSpc>
              </a:pPr>
              <a:r>
                <a:rPr lang="en-US" altLang="en-US" baseline="0" dirty="0">
                  <a:solidFill>
                    <a:srgbClr val="C00000"/>
                  </a:solidFill>
                  <a:latin typeface="Arial Narrow" charset="0"/>
                </a:rPr>
                <a:t>Test statistic for treatments:</a:t>
              </a:r>
            </a:p>
            <a:p>
              <a:pPr>
                <a:lnSpc>
                  <a:spcPct val="120000"/>
                </a:lnSpc>
              </a:pPr>
              <a:endParaRPr lang="en-US" altLang="en-US" baseline="0" dirty="0">
                <a:solidFill>
                  <a:srgbClr val="C00000"/>
                </a:solidFill>
                <a:latin typeface="Arial Narrow" charset="0"/>
              </a:endParaRPr>
            </a:p>
            <a:p>
              <a:pPr>
                <a:lnSpc>
                  <a:spcPct val="120000"/>
                </a:lnSpc>
              </a:pPr>
              <a:endParaRPr lang="en-US" altLang="en-US" baseline="0" dirty="0">
                <a:latin typeface="Arial Narrow" charset="0"/>
              </a:endParaRPr>
            </a:p>
            <a:p>
              <a:pPr>
                <a:lnSpc>
                  <a:spcPct val="120000"/>
                </a:lnSpc>
              </a:pPr>
              <a:endParaRPr lang="en-US" altLang="en-US" baseline="0" dirty="0">
                <a:latin typeface="Arial Narrow" charset="0"/>
              </a:endParaRPr>
            </a:p>
          </p:txBody>
        </p:sp>
        <p:graphicFrame>
          <p:nvGraphicFramePr>
            <p:cNvPr id="17411" name="Object 5"/>
            <p:cNvGraphicFramePr>
              <a:graphicFrameLocks noChangeAspect="1"/>
            </p:cNvGraphicFramePr>
            <p:nvPr>
              <p:extLst>
                <p:ext uri="{D42A27DB-BD31-4B8C-83A1-F6EECF244321}">
                  <p14:modId xmlns:p14="http://schemas.microsoft.com/office/powerpoint/2010/main" val="858750299"/>
                </p:ext>
              </p:extLst>
            </p:nvPr>
          </p:nvGraphicFramePr>
          <p:xfrm>
            <a:off x="3550" y="2902"/>
            <a:ext cx="1032" cy="451"/>
          </p:xfrm>
          <a:graphic>
            <a:graphicData uri="http://schemas.openxmlformats.org/presentationml/2006/ole">
              <mc:AlternateContent xmlns:mc="http://schemas.openxmlformats.org/markup-compatibility/2006">
                <mc:Choice xmlns:v="urn:schemas-microsoft-com:vml" Requires="v">
                  <p:oleObj spid="_x0000_s17726" name="Equation" r:id="rId4" imgW="596880" imgH="368280" progId="">
                    <p:embed/>
                  </p:oleObj>
                </mc:Choice>
                <mc:Fallback>
                  <p:oleObj name="Equation" r:id="rId4" imgW="596880" imgH="368280" progId="">
                    <p:embed/>
                    <p:pic>
                      <p:nvPicPr>
                        <p:cNvPr id="0" name="Picture 2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 y="2902"/>
                          <a:ext cx="1032" cy="451"/>
                        </a:xfrm>
                        <a:prstGeom prst="rect">
                          <a:avLst/>
                        </a:prstGeom>
                        <a:solidFill>
                          <a:srgbClr val="D6E3FF"/>
                        </a:solidFill>
                      </p:spPr>
                    </p:pic>
                  </p:oleObj>
                </mc:Fallback>
              </mc:AlternateContent>
            </a:graphicData>
          </a:graphic>
        </p:graphicFrame>
      </p:grpSp>
      <p:grpSp>
        <p:nvGrpSpPr>
          <p:cNvPr id="17415" name="Group 4"/>
          <p:cNvGrpSpPr>
            <a:grpSpLocks/>
          </p:cNvGrpSpPr>
          <p:nvPr/>
        </p:nvGrpSpPr>
        <p:grpSpPr bwMode="auto">
          <a:xfrm>
            <a:off x="4928511" y="2205037"/>
            <a:ext cx="4107985" cy="3195885"/>
            <a:chOff x="3161" y="2335"/>
            <a:chExt cx="2625" cy="1245"/>
          </a:xfrm>
        </p:grpSpPr>
        <p:sp>
          <p:nvSpPr>
            <p:cNvPr id="17416" name="Text Box 7"/>
            <p:cNvSpPr txBox="1">
              <a:spLocks noChangeArrowheads="1"/>
            </p:cNvSpPr>
            <p:nvPr/>
          </p:nvSpPr>
          <p:spPr bwMode="auto">
            <a:xfrm>
              <a:off x="3161" y="2335"/>
              <a:ext cx="2625" cy="1245"/>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t">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nSpc>
                  <a:spcPct val="120000"/>
                </a:lnSpc>
              </a:pPr>
              <a:r>
                <a:rPr lang="en-US" altLang="en-US" baseline="0" dirty="0">
                  <a:solidFill>
                    <a:srgbClr val="066E06"/>
                  </a:solidFill>
                  <a:latin typeface="Arial Narrow" charset="0"/>
                </a:rPr>
                <a:t>H</a:t>
              </a:r>
              <a:r>
                <a:rPr lang="en-US" altLang="en-US" dirty="0">
                  <a:solidFill>
                    <a:srgbClr val="066E06"/>
                  </a:solidFill>
                  <a:latin typeface="Arial Narrow" charset="0"/>
                </a:rPr>
                <a:t>o</a:t>
              </a:r>
              <a:r>
                <a:rPr lang="en-US" altLang="en-US" baseline="0" dirty="0">
                  <a:solidFill>
                    <a:srgbClr val="066E06"/>
                  </a:solidFill>
                  <a:latin typeface="Arial Narrow" charset="0"/>
                </a:rPr>
                <a:t>: Block means are all equal</a:t>
              </a:r>
              <a:endParaRPr lang="en-US" altLang="en-US" dirty="0">
                <a:solidFill>
                  <a:srgbClr val="066E06"/>
                </a:solidFill>
                <a:latin typeface="Arial Narrow" charset="0"/>
              </a:endParaRPr>
            </a:p>
            <a:p>
              <a:pPr>
                <a:lnSpc>
                  <a:spcPct val="120000"/>
                </a:lnSpc>
              </a:pPr>
              <a:r>
                <a:rPr lang="en-US" altLang="en-US" baseline="0" dirty="0">
                  <a:solidFill>
                    <a:srgbClr val="066E06"/>
                  </a:solidFill>
                  <a:latin typeface="Arial Narrow" charset="0"/>
                </a:rPr>
                <a:t>H</a:t>
              </a:r>
              <a:r>
                <a:rPr lang="en-US" altLang="en-US" dirty="0">
                  <a:solidFill>
                    <a:srgbClr val="066E06"/>
                  </a:solidFill>
                  <a:latin typeface="Arial Narrow" charset="0"/>
                </a:rPr>
                <a:t>A</a:t>
              </a:r>
              <a:r>
                <a:rPr lang="en-US" altLang="en-US" baseline="0" dirty="0">
                  <a:solidFill>
                    <a:srgbClr val="066E06"/>
                  </a:solidFill>
                  <a:latin typeface="Arial Narrow" charset="0"/>
                </a:rPr>
                <a:t>: At least two block means differ </a:t>
              </a:r>
            </a:p>
            <a:p>
              <a:pPr>
                <a:lnSpc>
                  <a:spcPct val="120000"/>
                </a:lnSpc>
              </a:pPr>
              <a:endParaRPr lang="en-US" altLang="en-US" baseline="0" dirty="0">
                <a:solidFill>
                  <a:srgbClr val="066E06"/>
                </a:solidFill>
                <a:latin typeface="Arial Narrow" charset="0"/>
              </a:endParaRPr>
            </a:p>
            <a:p>
              <a:pPr>
                <a:lnSpc>
                  <a:spcPct val="120000"/>
                </a:lnSpc>
              </a:pPr>
              <a:r>
                <a:rPr lang="en-US" altLang="en-US" baseline="0" dirty="0">
                  <a:solidFill>
                    <a:srgbClr val="066E06"/>
                  </a:solidFill>
                  <a:latin typeface="Arial Narrow" charset="0"/>
                </a:rPr>
                <a:t>Test statistic for blocks:  </a:t>
              </a:r>
            </a:p>
            <a:p>
              <a:pPr>
                <a:lnSpc>
                  <a:spcPct val="120000"/>
                </a:lnSpc>
              </a:pPr>
              <a:endParaRPr lang="en-US" altLang="en-US" baseline="0" dirty="0">
                <a:latin typeface="Arial Narrow" charset="0"/>
              </a:endParaRPr>
            </a:p>
            <a:p>
              <a:pPr>
                <a:lnSpc>
                  <a:spcPct val="120000"/>
                </a:lnSpc>
              </a:pPr>
              <a:endParaRPr lang="en-US" altLang="en-US" baseline="0" dirty="0">
                <a:latin typeface="Arial Narrow" charset="0"/>
              </a:endParaRPr>
            </a:p>
            <a:p>
              <a:pPr>
                <a:lnSpc>
                  <a:spcPct val="120000"/>
                </a:lnSpc>
              </a:pPr>
              <a:endParaRPr lang="en-US" altLang="en-US" baseline="0" dirty="0">
                <a:latin typeface="Arial Narrow" charset="0"/>
              </a:endParaRPr>
            </a:p>
          </p:txBody>
        </p:sp>
        <p:graphicFrame>
          <p:nvGraphicFramePr>
            <p:cNvPr id="17410" name="Object 6"/>
            <p:cNvGraphicFramePr>
              <a:graphicFrameLocks noChangeAspect="1"/>
            </p:cNvGraphicFramePr>
            <p:nvPr>
              <p:extLst>
                <p:ext uri="{D42A27DB-BD31-4B8C-83A1-F6EECF244321}">
                  <p14:modId xmlns:p14="http://schemas.microsoft.com/office/powerpoint/2010/main" val="544905920"/>
                </p:ext>
              </p:extLst>
            </p:nvPr>
          </p:nvGraphicFramePr>
          <p:xfrm>
            <a:off x="3255" y="3062"/>
            <a:ext cx="1017" cy="402"/>
          </p:xfrm>
          <a:graphic>
            <a:graphicData uri="http://schemas.openxmlformats.org/presentationml/2006/ole">
              <mc:AlternateContent xmlns:mc="http://schemas.openxmlformats.org/markup-compatibility/2006">
                <mc:Choice xmlns:v="urn:schemas-microsoft-com:vml" Requires="v">
                  <p:oleObj spid="_x0000_s17727" name="Equation" r:id="rId6" imgW="596880" imgH="368280" progId="">
                    <p:embed/>
                  </p:oleObj>
                </mc:Choice>
                <mc:Fallback>
                  <p:oleObj name="Equation" r:id="rId6" imgW="596880" imgH="368280" progId="">
                    <p:embed/>
                    <p:pic>
                      <p:nvPicPr>
                        <p:cNvPr id="0" name="Picture 2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5" y="3062"/>
                          <a:ext cx="1017" cy="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2543398" y="4281882"/>
            <a:ext cx="1721946" cy="461665"/>
          </a:xfrm>
          <a:prstGeom prst="rect">
            <a:avLst/>
          </a:prstGeom>
          <a:solidFill>
            <a:schemeClr val="tx1">
              <a:lumMod val="10000"/>
              <a:lumOff val="90000"/>
            </a:schemeClr>
          </a:solidFill>
        </p:spPr>
        <p:txBody>
          <a:bodyPr wrap="none">
            <a:spAutoFit/>
          </a:bodyPr>
          <a:lstStyle/>
          <a:p>
            <a:r>
              <a:rPr lang="en-AU" baseline="0" dirty="0">
                <a:solidFill>
                  <a:srgbClr val="C00000"/>
                </a:solidFill>
                <a:latin typeface="Trebuchet MS" panose="020B0603020202020204" pitchFamily="34" charset="0"/>
              </a:rPr>
              <a:t>~ F</a:t>
            </a:r>
            <a:r>
              <a:rPr lang="en-AU" dirty="0">
                <a:solidFill>
                  <a:srgbClr val="C00000"/>
                </a:solidFill>
                <a:latin typeface="Trebuchet MS" panose="020B0603020202020204" pitchFamily="34" charset="0"/>
              </a:rPr>
              <a:t>k-1,n-k–b+1</a:t>
            </a:r>
            <a:endParaRPr lang="en-AU" dirty="0">
              <a:solidFill>
                <a:srgbClr val="C00000"/>
              </a:solidFill>
            </a:endParaRPr>
          </a:p>
        </p:txBody>
      </p:sp>
      <p:sp>
        <p:nvSpPr>
          <p:cNvPr id="11" name="Rectangle 10"/>
          <p:cNvSpPr/>
          <p:nvPr/>
        </p:nvSpPr>
        <p:spPr>
          <a:xfrm>
            <a:off x="6666478" y="4365104"/>
            <a:ext cx="1721946" cy="461665"/>
          </a:xfrm>
          <a:prstGeom prst="rect">
            <a:avLst/>
          </a:prstGeom>
        </p:spPr>
        <p:txBody>
          <a:bodyPr wrap="none">
            <a:spAutoFit/>
          </a:bodyPr>
          <a:lstStyle/>
          <a:p>
            <a:r>
              <a:rPr lang="en-AU" baseline="0" dirty="0">
                <a:solidFill>
                  <a:srgbClr val="00B050"/>
                </a:solidFill>
                <a:latin typeface="Trebuchet MS" panose="020B0603020202020204" pitchFamily="34" charset="0"/>
              </a:rPr>
              <a:t>~ </a:t>
            </a:r>
            <a:r>
              <a:rPr lang="en-AU" baseline="0" dirty="0">
                <a:solidFill>
                  <a:srgbClr val="066E06"/>
                </a:solidFill>
                <a:latin typeface="Trebuchet MS" panose="020B0603020202020204" pitchFamily="34" charset="0"/>
              </a:rPr>
              <a:t>F</a:t>
            </a:r>
            <a:r>
              <a:rPr lang="en-AU" dirty="0">
                <a:solidFill>
                  <a:srgbClr val="066E06"/>
                </a:solidFill>
                <a:latin typeface="Trebuchet MS" panose="020B0603020202020204" pitchFamily="34" charset="0"/>
              </a:rPr>
              <a:t>b-1,n-k</a:t>
            </a:r>
            <a:r>
              <a:rPr lang="en-AU" dirty="0">
                <a:solidFill>
                  <a:srgbClr val="00B050"/>
                </a:solidFill>
                <a:latin typeface="Trebuchet MS" panose="020B0603020202020204" pitchFamily="34" charset="0"/>
              </a:rPr>
              <a:t>–b+1</a:t>
            </a:r>
            <a:endParaRPr lang="en-AU" dirty="0">
              <a:solidFill>
                <a:srgbClr val="00B05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38150" y="188640"/>
            <a:ext cx="8229600" cy="884238"/>
          </a:xfrm>
        </p:spPr>
        <p:txBody>
          <a:bodyPr/>
          <a:lstStyle/>
          <a:p>
            <a:pPr algn="l" eaLnBrk="1" hangingPunct="1"/>
            <a:r>
              <a:rPr lang="en-US" altLang="en-US" sz="3200" cap="none" dirty="0">
                <a:solidFill>
                  <a:srgbClr val="EA0088"/>
                </a:solidFill>
                <a:latin typeface="Trebuchet MS" panose="020B0603020202020204" pitchFamily="34" charset="0"/>
              </a:rPr>
              <a:t>Sum of Squares : Randomized Block…</a:t>
            </a:r>
          </a:p>
        </p:txBody>
      </p:sp>
      <p:sp>
        <p:nvSpPr>
          <p:cNvPr id="59396" name="Rectangle 3"/>
          <p:cNvSpPr>
            <a:spLocks noGrp="1" noChangeArrowheads="1"/>
          </p:cNvSpPr>
          <p:nvPr>
            <p:ph type="body" idx="1"/>
          </p:nvPr>
        </p:nvSpPr>
        <p:spPr>
          <a:xfrm>
            <a:off x="664299" y="1052736"/>
            <a:ext cx="8001000" cy="859693"/>
          </a:xfrm>
        </p:spPr>
        <p:txBody>
          <a:bodyPr/>
          <a:lstStyle/>
          <a:p>
            <a:pPr marL="0" indent="0" eaLnBrk="1" hangingPunct="1">
              <a:buFontTx/>
              <a:buNone/>
            </a:pPr>
            <a:r>
              <a:rPr lang="en-US" altLang="en-US" sz="2400" dirty="0">
                <a:latin typeface="Trebuchet MS" panose="020B0603020202020204" pitchFamily="34" charset="0"/>
              </a:rPr>
              <a:t>Squaring the ‘distance’ from the grand mean, leads to the following set of formulae…</a:t>
            </a:r>
          </a:p>
        </p:txBody>
      </p:sp>
      <p:grpSp>
        <p:nvGrpSpPr>
          <p:cNvPr id="3" name="Group 2"/>
          <p:cNvGrpSpPr/>
          <p:nvPr/>
        </p:nvGrpSpPr>
        <p:grpSpPr>
          <a:xfrm>
            <a:off x="533400" y="1982017"/>
            <a:ext cx="7719410" cy="3799656"/>
            <a:chOff x="533400" y="1268760"/>
            <a:chExt cx="8281529" cy="4518555"/>
          </a:xfrm>
        </p:grpSpPr>
        <p:pic>
          <p:nvPicPr>
            <p:cNvPr id="5939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1344960"/>
              <a:ext cx="42672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533400" y="1268760"/>
              <a:ext cx="8281529" cy="4518555"/>
              <a:chOff x="533400" y="1268760"/>
              <a:chExt cx="8281529" cy="4518555"/>
            </a:xfrm>
          </p:grpSpPr>
          <p:pic>
            <p:nvPicPr>
              <p:cNvPr id="5939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268760"/>
                <a:ext cx="32385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3249960"/>
                <a:ext cx="23749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9"/>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10208"/>
              <a:stretch/>
            </p:blipFill>
            <p:spPr bwMode="auto">
              <a:xfrm>
                <a:off x="3660755" y="3707160"/>
                <a:ext cx="4836154" cy="15367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59402" name="Text Box 11"/>
              <p:cNvSpPr txBox="1">
                <a:spLocks noChangeArrowheads="1"/>
              </p:cNvSpPr>
              <p:nvPr/>
            </p:nvSpPr>
            <p:spPr bwMode="auto">
              <a:xfrm>
                <a:off x="5472113" y="3214505"/>
                <a:ext cx="3342816" cy="43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sz="1800" baseline="0" dirty="0">
                    <a:solidFill>
                      <a:srgbClr val="CC0000"/>
                    </a:solidFill>
                    <a:latin typeface="Tahoma" pitchFamily="34" charset="0"/>
                  </a:rPr>
                  <a:t>test statistic for </a:t>
                </a:r>
                <a:r>
                  <a:rPr lang="en-US" altLang="en-US" sz="1800" b="1" i="1" baseline="0" dirty="0">
                    <a:solidFill>
                      <a:srgbClr val="CC0000"/>
                    </a:solidFill>
                    <a:latin typeface="Tahoma" pitchFamily="34" charset="0"/>
                  </a:rPr>
                  <a:t>treatments</a:t>
                </a:r>
                <a:endParaRPr lang="en-US" altLang="en-US" sz="1800" baseline="0" dirty="0">
                  <a:solidFill>
                    <a:srgbClr val="CC0000"/>
                  </a:solidFill>
                  <a:latin typeface="Tahoma" pitchFamily="34" charset="0"/>
                </a:endParaRPr>
              </a:p>
            </p:txBody>
          </p:sp>
          <p:sp>
            <p:nvSpPr>
              <p:cNvPr id="59403" name="Freeform 12"/>
              <p:cNvSpPr>
                <a:spLocks/>
              </p:cNvSpPr>
              <p:nvPr/>
            </p:nvSpPr>
            <p:spPr bwMode="auto">
              <a:xfrm>
                <a:off x="3784564" y="3402360"/>
                <a:ext cx="1778035" cy="655495"/>
              </a:xfrm>
              <a:custGeom>
                <a:avLst/>
                <a:gdLst>
                  <a:gd name="T0" fmla="*/ 2147483647 w 1320"/>
                  <a:gd name="T1" fmla="*/ 0 h 336"/>
                  <a:gd name="T2" fmla="*/ 2147483647 w 1320"/>
                  <a:gd name="T3" fmla="*/ 2147483647 h 336"/>
                  <a:gd name="T4" fmla="*/ 2147483647 w 1320"/>
                  <a:gd name="T5" fmla="*/ 2147483647 h 336"/>
                  <a:gd name="T6" fmla="*/ 0 60000 65536"/>
                  <a:gd name="T7" fmla="*/ 0 60000 65536"/>
                  <a:gd name="T8" fmla="*/ 0 60000 65536"/>
                  <a:gd name="T9" fmla="*/ 0 w 1320"/>
                  <a:gd name="T10" fmla="*/ 0 h 336"/>
                  <a:gd name="T11" fmla="*/ 1320 w 1320"/>
                  <a:gd name="T12" fmla="*/ 336 h 336"/>
                </a:gdLst>
                <a:ahLst/>
                <a:cxnLst>
                  <a:cxn ang="T6">
                    <a:pos x="T0" y="T1"/>
                  </a:cxn>
                  <a:cxn ang="T7">
                    <a:pos x="T2" y="T3"/>
                  </a:cxn>
                  <a:cxn ang="T8">
                    <a:pos x="T4" y="T5"/>
                  </a:cxn>
                </a:cxnLst>
                <a:rect l="T9" t="T10" r="T11" b="T12"/>
                <a:pathLst>
                  <a:path w="1320" h="336">
                    <a:moveTo>
                      <a:pt x="1320" y="0"/>
                    </a:moveTo>
                    <a:cubicBezTo>
                      <a:pt x="876" y="20"/>
                      <a:pt x="432" y="40"/>
                      <a:pt x="216" y="96"/>
                    </a:cubicBezTo>
                    <a:cubicBezTo>
                      <a:pt x="0" y="152"/>
                      <a:pt x="12" y="244"/>
                      <a:pt x="24" y="336"/>
                    </a:cubicBezTo>
                  </a:path>
                </a:pathLst>
              </a:custGeom>
              <a:noFill/>
              <a:ln w="9525">
                <a:solidFill>
                  <a:srgbClr val="CC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59404" name="Text Box 13"/>
              <p:cNvSpPr txBox="1">
                <a:spLocks noChangeArrowheads="1"/>
              </p:cNvSpPr>
              <p:nvPr/>
            </p:nvSpPr>
            <p:spPr bwMode="auto">
              <a:xfrm>
                <a:off x="5913438" y="5348105"/>
                <a:ext cx="2752947" cy="43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r>
                  <a:rPr lang="en-US" altLang="en-US" sz="1800" baseline="0" dirty="0">
                    <a:solidFill>
                      <a:srgbClr val="00B050"/>
                    </a:solidFill>
                    <a:latin typeface="Tahoma" pitchFamily="34" charset="0"/>
                  </a:rPr>
                  <a:t>test statistic for </a:t>
                </a:r>
                <a:r>
                  <a:rPr lang="en-US" altLang="en-US" sz="1800" b="1" i="1" baseline="0" dirty="0">
                    <a:solidFill>
                      <a:srgbClr val="00B050"/>
                    </a:solidFill>
                    <a:latin typeface="Tahoma" pitchFamily="34" charset="0"/>
                  </a:rPr>
                  <a:t>blocks</a:t>
                </a:r>
                <a:endParaRPr lang="en-US" altLang="en-US" sz="1800" baseline="0" dirty="0">
                  <a:solidFill>
                    <a:srgbClr val="00B050"/>
                  </a:solidFill>
                  <a:latin typeface="Tahoma" pitchFamily="34" charset="0"/>
                </a:endParaRPr>
              </a:p>
            </p:txBody>
          </p:sp>
          <p:sp>
            <p:nvSpPr>
              <p:cNvPr id="59405" name="Freeform 14"/>
              <p:cNvSpPr>
                <a:spLocks/>
              </p:cNvSpPr>
              <p:nvPr/>
            </p:nvSpPr>
            <p:spPr bwMode="auto">
              <a:xfrm>
                <a:off x="3586304" y="4913659"/>
                <a:ext cx="2527300" cy="711201"/>
              </a:xfrm>
              <a:custGeom>
                <a:avLst/>
                <a:gdLst>
                  <a:gd name="T0" fmla="*/ 2147483647 w 1592"/>
                  <a:gd name="T1" fmla="*/ 2147483647 h 448"/>
                  <a:gd name="T2" fmla="*/ 2147483647 w 1592"/>
                  <a:gd name="T3" fmla="*/ 2147483647 h 448"/>
                  <a:gd name="T4" fmla="*/ 2147483647 w 1592"/>
                  <a:gd name="T5" fmla="*/ 0 h 448"/>
                  <a:gd name="T6" fmla="*/ 0 60000 65536"/>
                  <a:gd name="T7" fmla="*/ 0 60000 65536"/>
                  <a:gd name="T8" fmla="*/ 0 60000 65536"/>
                  <a:gd name="T9" fmla="*/ 0 w 1592"/>
                  <a:gd name="T10" fmla="*/ 0 h 448"/>
                  <a:gd name="T11" fmla="*/ 1592 w 1592"/>
                  <a:gd name="T12" fmla="*/ 448 h 448"/>
                </a:gdLst>
                <a:ahLst/>
                <a:cxnLst>
                  <a:cxn ang="T6">
                    <a:pos x="T0" y="T1"/>
                  </a:cxn>
                  <a:cxn ang="T7">
                    <a:pos x="T2" y="T3"/>
                  </a:cxn>
                  <a:cxn ang="T8">
                    <a:pos x="T4" y="T5"/>
                  </a:cxn>
                </a:cxnLst>
                <a:rect l="T9" t="T10" r="T11" b="T12"/>
                <a:pathLst>
                  <a:path w="1592" h="448">
                    <a:moveTo>
                      <a:pt x="1592" y="384"/>
                    </a:moveTo>
                    <a:cubicBezTo>
                      <a:pt x="1044" y="416"/>
                      <a:pt x="496" y="448"/>
                      <a:pt x="248" y="384"/>
                    </a:cubicBezTo>
                    <a:cubicBezTo>
                      <a:pt x="0" y="320"/>
                      <a:pt x="52" y="160"/>
                      <a:pt x="104" y="0"/>
                    </a:cubicBezTo>
                  </a:path>
                </a:pathLst>
              </a:custGeom>
              <a:noFill/>
              <a:ln w="9525">
                <a:solidFill>
                  <a:srgbClr val="00B05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grpSp>
      <p:sp>
        <p:nvSpPr>
          <p:cNvPr id="1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87</a:t>
            </a:fld>
            <a:endParaRPr lang="en-AU" altLang="en-US" sz="1400" b="1" baseline="0" dirty="0">
              <a:latin typeface="Trebuchet MS" panose="020B0603020202020204" pitchFamily="34" charset="0"/>
            </a:endParaRPr>
          </a:p>
        </p:txBody>
      </p:sp>
      <p:sp>
        <p:nvSpPr>
          <p:cNvPr id="59401" name="Line 10"/>
          <p:cNvSpPr>
            <a:spLocks noChangeShapeType="1"/>
          </p:cNvSpPr>
          <p:nvPr/>
        </p:nvSpPr>
        <p:spPr bwMode="auto">
          <a:xfrm>
            <a:off x="533400" y="3487818"/>
            <a:ext cx="8153400" cy="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81" name="Group 69"/>
          <p:cNvGraphicFramePr>
            <a:graphicFrameLocks noGrp="1"/>
          </p:cNvGraphicFramePr>
          <p:nvPr>
            <p:extLst>
              <p:ext uri="{D42A27DB-BD31-4B8C-83A1-F6EECF244321}">
                <p14:modId xmlns:p14="http://schemas.microsoft.com/office/powerpoint/2010/main" val="4121688625"/>
              </p:ext>
            </p:extLst>
          </p:nvPr>
        </p:nvGraphicFramePr>
        <p:xfrm>
          <a:off x="250825" y="2348880"/>
          <a:ext cx="8686800" cy="3521075"/>
        </p:xfrm>
        <a:graphic>
          <a:graphicData uri="http://schemas.openxmlformats.org/drawingml/2006/table">
            <a:tbl>
              <a:tblPr/>
              <a:tblGrid>
                <a:gridCol w="137953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357312">
                  <a:extLst>
                    <a:ext uri="{9D8B030D-6E8A-4147-A177-3AD203B41FA5}">
                      <a16:colId xmlns:a16="http://schemas.microsoft.com/office/drawing/2014/main" val="20002"/>
                    </a:ext>
                  </a:extLst>
                </a:gridCol>
                <a:gridCol w="2646363">
                  <a:extLst>
                    <a:ext uri="{9D8B030D-6E8A-4147-A177-3AD203B41FA5}">
                      <a16:colId xmlns:a16="http://schemas.microsoft.com/office/drawing/2014/main" val="20003"/>
                    </a:ext>
                  </a:extLst>
                </a:gridCol>
                <a:gridCol w="2239962">
                  <a:extLst>
                    <a:ext uri="{9D8B030D-6E8A-4147-A177-3AD203B41FA5}">
                      <a16:colId xmlns:a16="http://schemas.microsoft.com/office/drawing/2014/main" val="20004"/>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ahoma" charset="0"/>
                          <a:ea typeface="ＭＳ Ｐゴシック" charset="-128"/>
                        </a:rPr>
                        <a:t>Source of variation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Tahoma" charset="0"/>
                          <a:ea typeface="ＭＳ Ｐゴシック" charset="-128"/>
                        </a:rPr>
                        <a:t>d.f.</a:t>
                      </a:r>
                      <a:r>
                        <a:rPr kumimoji="0" lang="en-US" sz="1600" b="1" i="0" u="none" strike="noStrike" cap="none" normalizeH="0" baseline="0" dirty="0">
                          <a:ln>
                            <a:noFill/>
                          </a:ln>
                          <a:solidFill>
                            <a:schemeClr val="tx1"/>
                          </a:solidFill>
                          <a:effectLst/>
                          <a:latin typeface="Tahoma" charset="0"/>
                          <a:ea typeface="ＭＳ Ｐゴシック"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ahoma" charset="0"/>
                          <a:ea typeface="ＭＳ Ｐゴシック" charset="-128"/>
                        </a:rPr>
                        <a:t>Sum of squares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ahoma" charset="0"/>
                          <a:ea typeface="ＭＳ Ｐゴシック" charset="-128"/>
                        </a:rPr>
                        <a:t>Mean square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dirty="0">
                          <a:ln>
                            <a:noFill/>
                          </a:ln>
                          <a:solidFill>
                            <a:schemeClr val="tx1"/>
                          </a:solidFill>
                          <a:effectLst/>
                          <a:latin typeface="Tahoma" charset="0"/>
                          <a:ea typeface="ＭＳ Ｐゴシック" charset="-128"/>
                        </a:rPr>
                        <a:t>F</a:t>
                      </a:r>
                      <a:r>
                        <a:rPr kumimoji="0" lang="en-US" sz="1600" b="1" i="0" u="none" strike="noStrike" cap="none" normalizeH="0" baseline="0" dirty="0">
                          <a:ln>
                            <a:noFill/>
                          </a:ln>
                          <a:solidFill>
                            <a:schemeClr val="tx1"/>
                          </a:solidFill>
                          <a:effectLst/>
                          <a:latin typeface="Tahoma" charset="0"/>
                          <a:ea typeface="ＭＳ Ｐゴシック" charset="-128"/>
                        </a:rPr>
                        <a:t>  statistic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CC0000"/>
                          </a:solidFill>
                          <a:effectLst/>
                          <a:latin typeface="Tahoma" charset="0"/>
                          <a:ea typeface="ＭＳ Ｐゴシック" charset="-128"/>
                        </a:rPr>
                        <a:t>Treatments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CC0000"/>
                          </a:solidFill>
                          <a:effectLst/>
                          <a:latin typeface="Tahoma" charset="0"/>
                          <a:ea typeface="ＭＳ Ｐゴシック" charset="-128"/>
                        </a:rPr>
                        <a:t>k–1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CC0000"/>
                          </a:solidFill>
                          <a:effectLst/>
                          <a:latin typeface="Tahoma" charset="0"/>
                          <a:ea typeface="ＭＳ Ｐゴシック" charset="-128"/>
                        </a:rPr>
                        <a:t>SST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CC0000"/>
                          </a:solidFill>
                          <a:effectLst/>
                          <a:latin typeface="Tahoma" charset="0"/>
                          <a:ea typeface="ＭＳ Ｐゴシック" charset="-128"/>
                        </a:rPr>
                        <a:t>MST=SST/(k–1)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CC0000"/>
                          </a:solidFill>
                          <a:effectLst/>
                          <a:latin typeface="Tahoma" charset="0"/>
                          <a:ea typeface="ＭＳ Ｐゴシック" charset="-128"/>
                        </a:rPr>
                        <a:t>F=MST/MSE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66E06"/>
                          </a:solidFill>
                          <a:effectLst/>
                          <a:latin typeface="Tahoma" charset="0"/>
                          <a:ea typeface="ＭＳ Ｐゴシック" charset="-128"/>
                        </a:rPr>
                        <a:t>Blocks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6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66E06"/>
                          </a:solidFill>
                          <a:effectLst/>
                          <a:latin typeface="Tahoma" charset="0"/>
                          <a:ea typeface="ＭＳ Ｐゴシック" charset="-128"/>
                        </a:rPr>
                        <a:t>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6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66E06"/>
                          </a:solidFill>
                          <a:effectLst/>
                          <a:latin typeface="Tahoma" charset="0"/>
                          <a:ea typeface="ＭＳ Ｐゴシック" charset="-128"/>
                        </a:rPr>
                        <a:t>SSB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6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66E06"/>
                          </a:solidFill>
                          <a:effectLst/>
                          <a:latin typeface="Tahoma" charset="0"/>
                          <a:ea typeface="ＭＳ Ｐゴシック" charset="-128"/>
                        </a:rPr>
                        <a:t>MSB=SSB/(b-1)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6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66E06"/>
                          </a:solidFill>
                          <a:effectLst/>
                          <a:latin typeface="Tahoma" charset="0"/>
                          <a:ea typeface="ＭＳ Ｐゴシック" charset="-128"/>
                        </a:rPr>
                        <a:t>F=MSB/MSE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680"/>
                    </a:solidFill>
                  </a:tcPr>
                </a:tc>
                <a:extLst>
                  <a:ext uri="{0D108BD9-81ED-4DB2-BD59-A6C34878D82A}">
                    <a16:rowId xmlns:a16="http://schemas.microsoft.com/office/drawing/2014/main" val="10002"/>
                  </a:ext>
                </a:extLst>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lumMod val="50000"/>
                              <a:lumOff val="50000"/>
                            </a:schemeClr>
                          </a:solidFill>
                          <a:effectLst/>
                          <a:latin typeface="Tahoma" charset="0"/>
                          <a:ea typeface="ＭＳ Ｐゴシック" charset="-128"/>
                        </a:rPr>
                        <a:t>Error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lumMod val="50000"/>
                              <a:lumOff val="50000"/>
                            </a:schemeClr>
                          </a:solidFill>
                          <a:effectLst/>
                          <a:latin typeface="Tahoma" charset="0"/>
                          <a:ea typeface="ＭＳ Ｐゴシック" charset="-128"/>
                        </a:rPr>
                        <a:t>n–k–b+1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lumMod val="50000"/>
                              <a:lumOff val="50000"/>
                            </a:schemeClr>
                          </a:solidFill>
                          <a:effectLst/>
                          <a:latin typeface="Tahoma" charset="0"/>
                          <a:ea typeface="ＭＳ Ｐゴシック" charset="-128"/>
                        </a:rPr>
                        <a:t>SSE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lumMod val="50000"/>
                              <a:lumOff val="50000"/>
                            </a:schemeClr>
                          </a:solidFill>
                          <a:effectLst/>
                          <a:latin typeface="Tahoma" charset="0"/>
                          <a:ea typeface="ＭＳ Ｐゴシック" charset="-128"/>
                        </a:rPr>
                        <a:t>MSE=SSE/(n–k–b+1)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ahoma"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ea typeface="ＭＳ Ｐゴシック" charset="-128"/>
                        </a:rPr>
                        <a:t>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charset="0"/>
                          <a:ea typeface="ＭＳ Ｐゴシック" charset="-128"/>
                        </a:rPr>
                        <a:t>SS(Total)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ahoma"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ahoma" charset="0"/>
                        <a:ea typeface="ＭＳ Ｐゴシック" charset="-128"/>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4793" name="Rectangle 2"/>
          <p:cNvSpPr>
            <a:spLocks noGrp="1" noChangeArrowheads="1"/>
          </p:cNvSpPr>
          <p:nvPr>
            <p:ph type="title"/>
          </p:nvPr>
        </p:nvSpPr>
        <p:spPr>
          <a:xfrm>
            <a:off x="468313" y="404813"/>
            <a:ext cx="7772400" cy="647700"/>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ANOVA table…</a:t>
            </a:r>
          </a:p>
        </p:txBody>
      </p:sp>
      <p:sp>
        <p:nvSpPr>
          <p:cNvPr id="6"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88</a:t>
            </a:fld>
            <a:endParaRPr lang="en-AU" altLang="en-US" sz="1400" b="1" baseline="0" dirty="0">
              <a:latin typeface="Trebuchet MS" panose="020B0603020202020204" pitchFamily="34" charset="0"/>
            </a:endParaRPr>
          </a:p>
        </p:txBody>
      </p:sp>
      <p:sp>
        <p:nvSpPr>
          <p:cNvPr id="74794" name="Rectangle 3"/>
          <p:cNvSpPr txBox="1">
            <a:spLocks noChangeArrowheads="1"/>
          </p:cNvSpPr>
          <p:nvPr/>
        </p:nvSpPr>
        <p:spPr bwMode="auto">
          <a:xfrm>
            <a:off x="468313" y="1125538"/>
            <a:ext cx="835183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eaLnBrk="1" hangingPunct="1">
              <a:spcBef>
                <a:spcPct val="20000"/>
              </a:spcBef>
              <a:buClr>
                <a:srgbClr val="FF0000"/>
              </a:buClr>
            </a:pPr>
            <a:r>
              <a:rPr lang="en-US" altLang="en-US" baseline="0" dirty="0">
                <a:latin typeface="Trebuchet MS" panose="020B0603020202020204" pitchFamily="34" charset="0"/>
              </a:rPr>
              <a:t>We can </a:t>
            </a:r>
            <a:r>
              <a:rPr lang="en-US" altLang="en-US" baseline="0" dirty="0" err="1">
                <a:latin typeface="Trebuchet MS" panose="020B0603020202020204" pitchFamily="34" charset="0"/>
              </a:rPr>
              <a:t>summarise</a:t>
            </a:r>
            <a:r>
              <a:rPr lang="en-US" altLang="en-US" baseline="0" dirty="0">
                <a:latin typeface="Trebuchet MS" panose="020B0603020202020204" pitchFamily="34" charset="0"/>
              </a:rPr>
              <a:t> this new information in an </a:t>
            </a:r>
            <a:r>
              <a:rPr lang="en-US" altLang="en-US" b="1" baseline="0" dirty="0">
                <a:solidFill>
                  <a:srgbClr val="FF0000"/>
                </a:solidFill>
                <a:latin typeface="Trebuchet MS" panose="020B0603020202020204" pitchFamily="34" charset="0"/>
              </a:rPr>
              <a:t>an</a:t>
            </a:r>
            <a:r>
              <a:rPr lang="en-US" altLang="en-US" baseline="0" dirty="0">
                <a:latin typeface="Trebuchet MS" panose="020B0603020202020204" pitchFamily="34" charset="0"/>
              </a:rPr>
              <a:t>alysis </a:t>
            </a:r>
            <a:r>
              <a:rPr lang="en-US" altLang="en-US" b="1" baseline="0" dirty="0">
                <a:solidFill>
                  <a:srgbClr val="FF0000"/>
                </a:solidFill>
                <a:latin typeface="Trebuchet MS" panose="020B0603020202020204" pitchFamily="34" charset="0"/>
              </a:rPr>
              <a:t>o</a:t>
            </a:r>
            <a:r>
              <a:rPr lang="en-US" altLang="en-US" baseline="0" dirty="0">
                <a:latin typeface="Trebuchet MS" panose="020B0603020202020204" pitchFamily="34" charset="0"/>
              </a:rPr>
              <a:t>f </a:t>
            </a:r>
            <a:r>
              <a:rPr lang="en-US" altLang="en-US" b="1" baseline="0" dirty="0">
                <a:solidFill>
                  <a:srgbClr val="FF0000"/>
                </a:solidFill>
                <a:latin typeface="Trebuchet MS" panose="020B0603020202020204" pitchFamily="34" charset="0"/>
              </a:rPr>
              <a:t>va</a:t>
            </a:r>
            <a:r>
              <a:rPr lang="en-US" altLang="en-US" baseline="0" dirty="0">
                <a:latin typeface="Trebuchet MS" panose="020B0603020202020204" pitchFamily="34" charset="0"/>
              </a:rPr>
              <a:t>riance (ANOVA) table for the </a:t>
            </a:r>
            <a:r>
              <a:rPr lang="en-US" altLang="en-US" baseline="0" dirty="0" err="1">
                <a:latin typeface="Trebuchet MS" panose="020B0603020202020204" pitchFamily="34" charset="0"/>
              </a:rPr>
              <a:t>randomised</a:t>
            </a:r>
            <a:r>
              <a:rPr lang="en-US" altLang="en-US" baseline="0" dirty="0">
                <a:latin typeface="Trebuchet MS" panose="020B0603020202020204" pitchFamily="34" charset="0"/>
              </a:rPr>
              <a:t> block analysis of variance as follows…</a:t>
            </a: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627784" y="1844824"/>
            <a:ext cx="2880320" cy="990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5779" name="Rectangle 3"/>
          <p:cNvSpPr>
            <a:spLocks noChangeArrowheads="1"/>
          </p:cNvSpPr>
          <p:nvPr/>
        </p:nvSpPr>
        <p:spPr bwMode="auto">
          <a:xfrm>
            <a:off x="2627784" y="3581400"/>
            <a:ext cx="2952328" cy="990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75781" name="Rectangle 5"/>
          <p:cNvSpPr>
            <a:spLocks noGrp="1" noChangeArrowheads="1"/>
          </p:cNvSpPr>
          <p:nvPr>
            <p:ph type="title"/>
          </p:nvPr>
        </p:nvSpPr>
        <p:spPr>
          <a:xfrm>
            <a:off x="395288" y="404813"/>
            <a:ext cx="8569200" cy="735012"/>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The F-test rejection regions and decision rule</a:t>
            </a:r>
          </a:p>
        </p:txBody>
      </p:sp>
      <p:sp>
        <p:nvSpPr>
          <p:cNvPr id="75780" name="Rectangle 4"/>
          <p:cNvSpPr>
            <a:spLocks noGrp="1" noChangeArrowheads="1"/>
          </p:cNvSpPr>
          <p:nvPr>
            <p:ph idx="1"/>
          </p:nvPr>
        </p:nvSpPr>
        <p:spPr>
          <a:xfrm>
            <a:off x="468313" y="1484313"/>
            <a:ext cx="7772400" cy="2971800"/>
          </a:xfrm>
        </p:spPr>
        <p:txBody>
          <a:bodyPr/>
          <a:lstStyle/>
          <a:p>
            <a:pPr marL="0" indent="0" eaLnBrk="1" hangingPunct="1">
              <a:lnSpc>
                <a:spcPct val="90000"/>
              </a:lnSpc>
              <a:buClr>
                <a:schemeClr val="tx1"/>
              </a:buClr>
              <a:buNone/>
            </a:pPr>
            <a:r>
              <a:rPr lang="en-US" altLang="en-US" sz="2400" dirty="0">
                <a:solidFill>
                  <a:srgbClr val="CC0000"/>
                </a:solidFill>
                <a:latin typeface="Trebuchet MS" panose="020B0603020202020204" pitchFamily="34" charset="0"/>
              </a:rPr>
              <a:t>Testing the mean responses for treatments</a:t>
            </a:r>
            <a:endParaRPr lang="en-US" altLang="en-US" dirty="0">
              <a:solidFill>
                <a:srgbClr val="CC0000"/>
              </a:solidFill>
              <a:latin typeface="Trebuchet MS" panose="020B0603020202020204" pitchFamily="34" charset="0"/>
            </a:endParaRPr>
          </a:p>
          <a:p>
            <a:pPr eaLnBrk="1" hangingPunct="1">
              <a:lnSpc>
                <a:spcPct val="90000"/>
              </a:lnSpc>
              <a:buFontTx/>
              <a:buNone/>
            </a:pPr>
            <a:r>
              <a:rPr lang="en-US" altLang="en-US" sz="3600" dirty="0">
                <a:latin typeface="Trebuchet MS" panose="020B0603020202020204" pitchFamily="34" charset="0"/>
              </a:rPr>
              <a:t>	</a:t>
            </a:r>
            <a:r>
              <a:rPr lang="en-US" altLang="en-US" sz="2400" dirty="0">
                <a:solidFill>
                  <a:schemeClr val="tx1">
                    <a:lumMod val="90000"/>
                    <a:lumOff val="10000"/>
                  </a:schemeClr>
                </a:solidFill>
                <a:latin typeface="Trebuchet MS" panose="020B0603020202020204" pitchFamily="34" charset="0"/>
              </a:rPr>
              <a:t>Reject H</a:t>
            </a:r>
            <a:r>
              <a:rPr lang="en-US" altLang="en-US" sz="2400" baseline="-25000" dirty="0">
                <a:solidFill>
                  <a:schemeClr val="tx1">
                    <a:lumMod val="90000"/>
                    <a:lumOff val="10000"/>
                  </a:schemeClr>
                </a:solidFill>
                <a:latin typeface="Trebuchet MS" panose="020B0603020202020204" pitchFamily="34" charset="0"/>
              </a:rPr>
              <a:t>0</a:t>
            </a:r>
            <a:r>
              <a:rPr lang="en-US" altLang="en-US" sz="2400" dirty="0">
                <a:solidFill>
                  <a:schemeClr val="tx1">
                    <a:lumMod val="90000"/>
                    <a:lumOff val="10000"/>
                  </a:schemeClr>
                </a:solidFill>
                <a:latin typeface="Trebuchet MS" panose="020B0603020202020204" pitchFamily="34" charset="0"/>
              </a:rPr>
              <a:t> if</a:t>
            </a:r>
            <a:r>
              <a:rPr lang="en-US" altLang="en-US" sz="3600" dirty="0">
                <a:solidFill>
                  <a:schemeClr val="tx1">
                    <a:lumMod val="90000"/>
                    <a:lumOff val="10000"/>
                  </a:schemeClr>
                </a:solidFill>
                <a:latin typeface="Trebuchet MS" panose="020B0603020202020204" pitchFamily="34" charset="0"/>
              </a:rPr>
              <a:t> F &gt; F</a:t>
            </a:r>
            <a:r>
              <a:rPr lang="en-US" altLang="en-US" sz="3600" baseline="-25000" dirty="0">
                <a:solidFill>
                  <a:schemeClr val="tx1">
                    <a:lumMod val="90000"/>
                    <a:lumOff val="10000"/>
                  </a:schemeClr>
                </a:solidFill>
                <a:latin typeface="Trebuchet MS" panose="020B0603020202020204" pitchFamily="34" charset="0"/>
                <a:sym typeface="Symbol"/>
              </a:rPr>
              <a:t></a:t>
            </a:r>
            <a:r>
              <a:rPr lang="en-US" altLang="en-US" sz="3600" baseline="-25000" dirty="0">
                <a:solidFill>
                  <a:schemeClr val="tx1">
                    <a:lumMod val="90000"/>
                    <a:lumOff val="10000"/>
                  </a:schemeClr>
                </a:solidFill>
                <a:latin typeface="Trebuchet MS" panose="020B0603020202020204" pitchFamily="34" charset="0"/>
              </a:rPr>
              <a:t>,k-1,n-k-b+1</a:t>
            </a:r>
            <a:br>
              <a:rPr lang="en-US" altLang="en-US" sz="3600" baseline="-25000" dirty="0">
                <a:solidFill>
                  <a:schemeClr val="tx1">
                    <a:lumMod val="90000"/>
                    <a:lumOff val="10000"/>
                  </a:schemeClr>
                </a:solidFill>
                <a:latin typeface="Trebuchet MS" panose="020B0603020202020204" pitchFamily="34" charset="0"/>
              </a:rPr>
            </a:br>
            <a:endParaRPr lang="en-US" altLang="en-US" sz="3600" baseline="-25000" dirty="0">
              <a:solidFill>
                <a:schemeClr val="tx1">
                  <a:lumMod val="90000"/>
                  <a:lumOff val="10000"/>
                </a:schemeClr>
              </a:solidFill>
              <a:latin typeface="Trebuchet MS" panose="020B0603020202020204" pitchFamily="34" charset="0"/>
            </a:endParaRPr>
          </a:p>
          <a:p>
            <a:pPr eaLnBrk="1" hangingPunct="1">
              <a:lnSpc>
                <a:spcPct val="90000"/>
              </a:lnSpc>
              <a:buClr>
                <a:schemeClr val="tx1"/>
              </a:buClr>
              <a:buFontTx/>
              <a:buChar char="–"/>
            </a:pPr>
            <a:endParaRPr lang="en-US" altLang="en-US" sz="2400" dirty="0">
              <a:latin typeface="Trebuchet MS" panose="020B0603020202020204" pitchFamily="34" charset="0"/>
            </a:endParaRPr>
          </a:p>
          <a:p>
            <a:pPr marL="0" indent="0" eaLnBrk="1" hangingPunct="1">
              <a:lnSpc>
                <a:spcPct val="90000"/>
              </a:lnSpc>
              <a:buClr>
                <a:schemeClr val="tx1"/>
              </a:buClr>
              <a:buNone/>
            </a:pPr>
            <a:r>
              <a:rPr lang="en-US" altLang="en-US" sz="2400" dirty="0">
                <a:solidFill>
                  <a:srgbClr val="00B050"/>
                </a:solidFill>
                <a:latin typeface="Trebuchet MS" panose="020B0603020202020204" pitchFamily="34" charset="0"/>
              </a:rPr>
              <a:t>Testing the mean response for blocks</a:t>
            </a:r>
            <a:endParaRPr lang="en-US" altLang="en-US" dirty="0">
              <a:solidFill>
                <a:srgbClr val="00B050"/>
              </a:solidFill>
              <a:latin typeface="Trebuchet MS" panose="020B0603020202020204" pitchFamily="34" charset="0"/>
            </a:endParaRPr>
          </a:p>
          <a:p>
            <a:pPr>
              <a:lnSpc>
                <a:spcPct val="90000"/>
              </a:lnSpc>
              <a:buNone/>
            </a:pPr>
            <a:r>
              <a:rPr lang="en-US" altLang="en-US" sz="3600" dirty="0">
                <a:latin typeface="Trebuchet MS" panose="020B0603020202020204" pitchFamily="34" charset="0"/>
              </a:rPr>
              <a:t>	</a:t>
            </a:r>
            <a:r>
              <a:rPr lang="en-US" altLang="en-US" sz="2400" dirty="0">
                <a:solidFill>
                  <a:schemeClr val="tx1">
                    <a:lumMod val="90000"/>
                    <a:lumOff val="10000"/>
                  </a:schemeClr>
                </a:solidFill>
                <a:latin typeface="Trebuchet MS" panose="020B0603020202020204" pitchFamily="34" charset="0"/>
              </a:rPr>
              <a:t>Reject H</a:t>
            </a:r>
            <a:r>
              <a:rPr lang="en-US" altLang="en-US" sz="2400" baseline="-25000" dirty="0">
                <a:solidFill>
                  <a:schemeClr val="tx1">
                    <a:lumMod val="90000"/>
                    <a:lumOff val="10000"/>
                  </a:schemeClr>
                </a:solidFill>
                <a:latin typeface="Trebuchet MS" panose="020B0603020202020204" pitchFamily="34" charset="0"/>
              </a:rPr>
              <a:t>0</a:t>
            </a:r>
            <a:r>
              <a:rPr lang="en-US" altLang="en-US" sz="2400" dirty="0">
                <a:solidFill>
                  <a:schemeClr val="tx1">
                    <a:lumMod val="90000"/>
                    <a:lumOff val="10000"/>
                  </a:schemeClr>
                </a:solidFill>
                <a:latin typeface="Trebuchet MS" panose="020B0603020202020204" pitchFamily="34" charset="0"/>
              </a:rPr>
              <a:t> if</a:t>
            </a:r>
            <a:r>
              <a:rPr lang="en-US" altLang="en-US" sz="3600" dirty="0">
                <a:solidFill>
                  <a:schemeClr val="tx1">
                    <a:lumMod val="90000"/>
                    <a:lumOff val="10000"/>
                  </a:schemeClr>
                </a:solidFill>
                <a:latin typeface="Trebuchet MS" panose="020B0603020202020204" pitchFamily="34" charset="0"/>
              </a:rPr>
              <a:t> F &gt; F</a:t>
            </a:r>
            <a:r>
              <a:rPr lang="en-US" altLang="en-US" sz="3600" baseline="-25000" dirty="0">
                <a:solidFill>
                  <a:schemeClr val="tx1">
                    <a:lumMod val="90000"/>
                    <a:lumOff val="10000"/>
                  </a:schemeClr>
                </a:solidFill>
                <a:latin typeface="Trebuchet MS" panose="020B0603020202020204" pitchFamily="34" charset="0"/>
                <a:sym typeface="Symbol"/>
              </a:rPr>
              <a:t></a:t>
            </a:r>
            <a:r>
              <a:rPr lang="en-US" altLang="en-US" sz="3600" baseline="-25000" dirty="0">
                <a:solidFill>
                  <a:schemeClr val="tx1">
                    <a:lumMod val="90000"/>
                    <a:lumOff val="10000"/>
                  </a:schemeClr>
                </a:solidFill>
                <a:latin typeface="Trebuchet MS" panose="020B0603020202020204" pitchFamily="34" charset="0"/>
              </a:rPr>
              <a:t>,b-1,n-k-b+1</a:t>
            </a:r>
            <a:endParaRPr lang="en-US" altLang="en-US" sz="3600" dirty="0">
              <a:solidFill>
                <a:schemeClr val="tx1">
                  <a:lumMod val="90000"/>
                  <a:lumOff val="10000"/>
                </a:schemeClr>
              </a:solidFill>
              <a:latin typeface="Trebuchet MS" panose="020B0603020202020204" pitchFamily="34" charset="0"/>
            </a:endParaRP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89</a:t>
            </a:fld>
            <a:endParaRPr lang="en-AU" altLang="en-US" sz="1400" b="1" baseline="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499" name="Rectangle 3"/>
          <p:cNvSpPr>
            <a:spLocks noGrp="1" noChangeArrowheads="1"/>
          </p:cNvSpPr>
          <p:nvPr>
            <p:ph type="title"/>
          </p:nvPr>
        </p:nvSpPr>
        <p:spPr>
          <a:xfrm>
            <a:off x="323528" y="260648"/>
            <a:ext cx="8512175" cy="960437"/>
          </a:xfrm>
        </p:spPr>
        <p:txBody>
          <a:bodyPr vert="horz" wrap="square" lIns="91440" tIns="45720" rIns="91440" bIns="45720" numCol="1" rtlCol="0" anchor="ctr" anchorCtr="0" compatLnSpc="1">
            <a:prstTxWarp prst="textNoShape">
              <a:avLst/>
            </a:prstTxWarp>
            <a:noAutofit/>
          </a:bodyPr>
          <a:lstStyle/>
          <a:p>
            <a:pPr algn="l" fontAlgn="base">
              <a:spcAft>
                <a:spcPct val="0"/>
              </a:spcAft>
            </a:pPr>
            <a:r>
              <a:rPr lang="en-US" altLang="en-US" sz="3200" cap="none" dirty="0">
                <a:solidFill>
                  <a:srgbClr val="EA0088"/>
                </a:solidFill>
                <a:latin typeface="Trebuchet MS" charset="0"/>
                <a:ea typeface="ＭＳ Ｐゴシック" charset="0"/>
                <a:cs typeface="ＭＳ Ｐゴシック" charset="0"/>
              </a:rPr>
              <a:t>Single-factor analysis of variance: Independent samples (one-way ANOVA) </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a:t>
            </a:fld>
            <a:endParaRPr lang="en-AU" altLang="en-US" sz="1400" b="1" baseline="0" dirty="0">
              <a:latin typeface="Trebuchet MS" panose="020B0603020202020204" pitchFamily="34" charset="0"/>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561808" y="1628800"/>
                <a:ext cx="8604448" cy="3456384"/>
              </a:xfrm>
              <a:prstGeom prst="rect">
                <a:avLst/>
              </a:prstGeom>
              <a:noFill/>
              <a:ln>
                <a:noFill/>
              </a:ln>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eaLnBrk="1" hangingPunct="1">
                  <a:spcBef>
                    <a:spcPct val="20000"/>
                  </a:spcBef>
                  <a:spcAft>
                    <a:spcPts val="1200"/>
                  </a:spcAft>
                  <a:buClr>
                    <a:srgbClr val="FF0000"/>
                  </a:buClr>
                </a:pPr>
                <a:r>
                  <a:rPr lang="en-US" altLang="en-US" baseline="0" dirty="0">
                    <a:solidFill>
                      <a:schemeClr val="tx1">
                        <a:lumMod val="50000"/>
                        <a:lumOff val="50000"/>
                      </a:schemeClr>
                    </a:solidFill>
                    <a:latin typeface="Trebuchet MS" panose="020B0603020202020204" pitchFamily="34" charset="0"/>
                  </a:rPr>
                  <a:t>Mean of sample j: </a:t>
                </a:r>
                <a14:m>
                  <m:oMath xmlns:m="http://schemas.openxmlformats.org/officeDocument/2006/math">
                    <m:sSub>
                      <m:sSubPr>
                        <m:ctrlPr>
                          <a:rPr lang="en-US" altLang="en-US" i="1" baseline="0">
                            <a:solidFill>
                              <a:schemeClr val="tx1">
                                <a:lumMod val="50000"/>
                                <a:lumOff val="50000"/>
                              </a:schemeClr>
                            </a:solidFill>
                            <a:latin typeface="Cambria Math" panose="02040503050406030204" pitchFamily="18" charset="0"/>
                          </a:rPr>
                        </m:ctrlPr>
                      </m:sSubPr>
                      <m:e>
                        <m:acc>
                          <m:accPr>
                            <m:chr m:val="̅"/>
                            <m:ctrlPr>
                              <a:rPr lang="en-US" altLang="en-US" i="1" baseline="0">
                                <a:solidFill>
                                  <a:schemeClr val="tx1">
                                    <a:lumMod val="50000"/>
                                    <a:lumOff val="50000"/>
                                  </a:schemeClr>
                                </a:solidFill>
                                <a:latin typeface="Cambria Math" panose="02040503050406030204" pitchFamily="18" charset="0"/>
                              </a:rPr>
                            </m:ctrlPr>
                          </m:accPr>
                          <m:e>
                            <m:r>
                              <a:rPr lang="en-AU" altLang="en-US" i="1" baseline="0">
                                <a:solidFill>
                                  <a:schemeClr val="tx1">
                                    <a:lumMod val="50000"/>
                                    <a:lumOff val="50000"/>
                                  </a:schemeClr>
                                </a:solidFill>
                                <a:latin typeface="Cambria Math"/>
                              </a:rPr>
                              <m:t>𝑥</m:t>
                            </m:r>
                          </m:e>
                        </m:acc>
                      </m:e>
                      <m:sub>
                        <m:r>
                          <a:rPr lang="en-AU" altLang="en-US" i="1" baseline="0">
                            <a:solidFill>
                              <a:schemeClr val="tx1">
                                <a:lumMod val="50000"/>
                                <a:lumOff val="50000"/>
                              </a:schemeClr>
                            </a:solidFill>
                            <a:latin typeface="Cambria Math"/>
                          </a:rPr>
                          <m:t>𝑗</m:t>
                        </m:r>
                      </m:sub>
                    </m:sSub>
                    <m:r>
                      <a:rPr lang="en-AU" altLang="en-US" i="1" baseline="0">
                        <a:solidFill>
                          <a:schemeClr val="tx1">
                            <a:lumMod val="50000"/>
                            <a:lumOff val="50000"/>
                          </a:schemeClr>
                        </a:solidFill>
                        <a:latin typeface="Cambria Math"/>
                      </a:rPr>
                      <m:t>=</m:t>
                    </m:r>
                    <m:f>
                      <m:fPr>
                        <m:ctrlPr>
                          <a:rPr lang="en-AU" altLang="en-US" i="1" baseline="0">
                            <a:solidFill>
                              <a:schemeClr val="tx1">
                                <a:lumMod val="50000"/>
                                <a:lumOff val="50000"/>
                              </a:schemeClr>
                            </a:solidFill>
                            <a:latin typeface="Cambria Math" panose="02040503050406030204" pitchFamily="18" charset="0"/>
                          </a:rPr>
                        </m:ctrlPr>
                      </m:fPr>
                      <m:num>
                        <m:r>
                          <a:rPr lang="en-AU" altLang="en-US" i="1" baseline="0">
                            <a:solidFill>
                              <a:schemeClr val="tx1">
                                <a:lumMod val="50000"/>
                                <a:lumOff val="50000"/>
                              </a:schemeClr>
                            </a:solidFill>
                            <a:latin typeface="Cambria Math"/>
                          </a:rPr>
                          <m:t>1</m:t>
                        </m:r>
                      </m:num>
                      <m:den>
                        <m:sSub>
                          <m:sSubPr>
                            <m:ctrlPr>
                              <a:rPr lang="en-AU" altLang="en-US" i="1" baseline="0">
                                <a:solidFill>
                                  <a:schemeClr val="tx1">
                                    <a:lumMod val="50000"/>
                                    <a:lumOff val="50000"/>
                                  </a:schemeClr>
                                </a:solidFill>
                                <a:latin typeface="Cambria Math" panose="02040503050406030204" pitchFamily="18" charset="0"/>
                              </a:rPr>
                            </m:ctrlPr>
                          </m:sSubPr>
                          <m:e>
                            <m:r>
                              <a:rPr lang="en-AU" altLang="en-US" i="1" baseline="0">
                                <a:solidFill>
                                  <a:schemeClr val="tx1">
                                    <a:lumMod val="50000"/>
                                    <a:lumOff val="50000"/>
                                  </a:schemeClr>
                                </a:solidFill>
                                <a:latin typeface="Cambria Math"/>
                              </a:rPr>
                              <m:t>𝑛</m:t>
                            </m:r>
                          </m:e>
                          <m:sub>
                            <m:r>
                              <a:rPr lang="en-AU" altLang="en-US" i="1" baseline="0">
                                <a:solidFill>
                                  <a:schemeClr val="tx1">
                                    <a:lumMod val="50000"/>
                                    <a:lumOff val="50000"/>
                                  </a:schemeClr>
                                </a:solidFill>
                                <a:latin typeface="Cambria Math"/>
                              </a:rPr>
                              <m:t>𝑗</m:t>
                            </m:r>
                          </m:sub>
                        </m:sSub>
                      </m:den>
                    </m:f>
                    <m:nary>
                      <m:naryPr>
                        <m:chr m:val="∑"/>
                        <m:ctrlPr>
                          <a:rPr lang="en-AU" altLang="en-US" i="1" baseline="0" smtClean="0">
                            <a:solidFill>
                              <a:schemeClr val="tx1">
                                <a:lumMod val="50000"/>
                                <a:lumOff val="50000"/>
                              </a:schemeClr>
                            </a:solidFill>
                            <a:latin typeface="Cambria Math" panose="02040503050406030204" pitchFamily="18" charset="0"/>
                          </a:rPr>
                        </m:ctrlPr>
                      </m:naryPr>
                      <m:sub>
                        <m:r>
                          <m:rPr>
                            <m:brk m:alnAt="23"/>
                          </m:rPr>
                          <a:rPr lang="en-AU" altLang="en-US" i="1" baseline="0">
                            <a:solidFill>
                              <a:schemeClr val="tx1">
                                <a:lumMod val="50000"/>
                                <a:lumOff val="50000"/>
                              </a:schemeClr>
                            </a:solidFill>
                            <a:latin typeface="Cambria Math"/>
                          </a:rPr>
                          <m:t>𝑖</m:t>
                        </m:r>
                        <m:r>
                          <a:rPr lang="en-AU" altLang="en-US" i="1" baseline="0">
                            <a:solidFill>
                              <a:schemeClr val="tx1">
                                <a:lumMod val="50000"/>
                                <a:lumOff val="50000"/>
                              </a:schemeClr>
                            </a:solidFill>
                            <a:latin typeface="Cambria Math"/>
                          </a:rPr>
                          <m:t>=1</m:t>
                        </m:r>
                      </m:sub>
                      <m:sup>
                        <m:sSub>
                          <m:sSubPr>
                            <m:ctrlPr>
                              <a:rPr lang="en-AU" altLang="en-US" i="1" baseline="0">
                                <a:solidFill>
                                  <a:schemeClr val="tx1">
                                    <a:lumMod val="50000"/>
                                    <a:lumOff val="50000"/>
                                  </a:schemeClr>
                                </a:solidFill>
                                <a:latin typeface="Cambria Math" panose="02040503050406030204" pitchFamily="18" charset="0"/>
                              </a:rPr>
                            </m:ctrlPr>
                          </m:sSubPr>
                          <m:e>
                            <m:r>
                              <a:rPr lang="en-AU" altLang="en-US" i="1" baseline="0">
                                <a:solidFill>
                                  <a:schemeClr val="tx1">
                                    <a:lumMod val="50000"/>
                                    <a:lumOff val="50000"/>
                                  </a:schemeClr>
                                </a:solidFill>
                                <a:latin typeface="Cambria Math"/>
                              </a:rPr>
                              <m:t>𝑛</m:t>
                            </m:r>
                          </m:e>
                          <m:sub>
                            <m:r>
                              <a:rPr lang="en-AU" altLang="en-US" i="1" baseline="0">
                                <a:solidFill>
                                  <a:schemeClr val="tx1">
                                    <a:lumMod val="50000"/>
                                    <a:lumOff val="50000"/>
                                  </a:schemeClr>
                                </a:solidFill>
                                <a:latin typeface="Cambria Math"/>
                              </a:rPr>
                              <m:t>𝑗</m:t>
                            </m:r>
                          </m:sub>
                        </m:sSub>
                      </m:sup>
                      <m:e>
                        <m:sSub>
                          <m:sSubPr>
                            <m:ctrlPr>
                              <a:rPr lang="en-AU" altLang="en-US" i="1" baseline="0">
                                <a:solidFill>
                                  <a:schemeClr val="tx1">
                                    <a:lumMod val="50000"/>
                                    <a:lumOff val="50000"/>
                                  </a:schemeClr>
                                </a:solidFill>
                                <a:latin typeface="Cambria Math" panose="02040503050406030204" pitchFamily="18" charset="0"/>
                              </a:rPr>
                            </m:ctrlPr>
                          </m:sSubPr>
                          <m:e>
                            <m:r>
                              <a:rPr lang="en-AU" altLang="en-US" i="1" baseline="0">
                                <a:solidFill>
                                  <a:schemeClr val="tx1">
                                    <a:lumMod val="50000"/>
                                    <a:lumOff val="50000"/>
                                  </a:schemeClr>
                                </a:solidFill>
                                <a:latin typeface="Cambria Math"/>
                              </a:rPr>
                              <m:t>𝑥</m:t>
                            </m:r>
                          </m:e>
                          <m:sub>
                            <m:r>
                              <a:rPr lang="en-AU" altLang="en-US" i="1" baseline="0">
                                <a:solidFill>
                                  <a:schemeClr val="tx1">
                                    <a:lumMod val="50000"/>
                                    <a:lumOff val="50000"/>
                                  </a:schemeClr>
                                </a:solidFill>
                                <a:latin typeface="Cambria Math"/>
                              </a:rPr>
                              <m:t>𝑖𝑗</m:t>
                            </m:r>
                          </m:sub>
                        </m:sSub>
                      </m:e>
                    </m:nary>
                  </m:oMath>
                </a14:m>
                <a:endParaRPr lang="en-US" altLang="en-US" baseline="0" dirty="0">
                  <a:latin typeface="Trebuchet MS" panose="020B0603020202020204" pitchFamily="34" charset="0"/>
                </a:endParaRPr>
              </a:p>
              <a:p>
                <a:pPr eaLnBrk="1" hangingPunct="1">
                  <a:spcBef>
                    <a:spcPts val="1200"/>
                  </a:spcBef>
                  <a:spcAft>
                    <a:spcPts val="0"/>
                  </a:spcAft>
                  <a:buClr>
                    <a:srgbClr val="FF0000"/>
                  </a:buClr>
                </a:pPr>
                <a:r>
                  <a:rPr lang="en-US" altLang="en-US" baseline="0" dirty="0">
                    <a:solidFill>
                      <a:srgbClr val="00B050"/>
                    </a:solidFill>
                    <a:latin typeface="Trebuchet MS" panose="020B0603020202020204" pitchFamily="34" charset="0"/>
                  </a:rPr>
                  <a:t>The </a:t>
                </a:r>
                <a:r>
                  <a:rPr lang="en-US" altLang="en-US" b="1" i="1" baseline="0" dirty="0">
                    <a:solidFill>
                      <a:srgbClr val="00B050"/>
                    </a:solidFill>
                    <a:latin typeface="Trebuchet MS" panose="020B0603020202020204" pitchFamily="34" charset="0"/>
                  </a:rPr>
                  <a:t>grand mean</a:t>
                </a:r>
                <a:r>
                  <a:rPr lang="en-US" altLang="en-US" baseline="0" dirty="0">
                    <a:solidFill>
                      <a:srgbClr val="00B050"/>
                    </a:solidFill>
                    <a:latin typeface="Trebuchet MS" panose="020B0603020202020204" pitchFamily="34" charset="0"/>
                  </a:rPr>
                  <a:t>, </a:t>
                </a:r>
                <a14:m>
                  <m:oMath xmlns:m="http://schemas.openxmlformats.org/officeDocument/2006/math">
                    <m:acc>
                      <m:accPr>
                        <m:chr m:val="̿"/>
                        <m:ctrlPr>
                          <a:rPr lang="en-US" altLang="en-US" i="1" baseline="0" smtClean="0">
                            <a:solidFill>
                              <a:srgbClr val="00B050"/>
                            </a:solidFill>
                            <a:latin typeface="Cambria Math" panose="02040503050406030204" pitchFamily="18" charset="0"/>
                          </a:rPr>
                        </m:ctrlPr>
                      </m:accPr>
                      <m:e>
                        <m:r>
                          <a:rPr lang="en-AU" altLang="en-US" b="0" i="1" baseline="0" smtClean="0">
                            <a:solidFill>
                              <a:srgbClr val="00B050"/>
                            </a:solidFill>
                            <a:latin typeface="Cambria Math"/>
                          </a:rPr>
                          <m:t>𝑥</m:t>
                        </m:r>
                      </m:e>
                    </m:acc>
                  </m:oMath>
                </a14:m>
                <a:r>
                  <a:rPr lang="en-US" altLang="en-US" baseline="0" dirty="0">
                    <a:solidFill>
                      <a:srgbClr val="00B050"/>
                    </a:solidFill>
                    <a:latin typeface="Trebuchet MS" panose="020B0603020202020204" pitchFamily="34" charset="0"/>
                  </a:rPr>
                  <a:t>, is the mean of all the observations, i.e.,</a:t>
                </a:r>
              </a:p>
              <a:p>
                <a:pPr eaLnBrk="1" hangingPunct="1">
                  <a:spcBef>
                    <a:spcPts val="1200"/>
                  </a:spcBef>
                  <a:buClr>
                    <a:srgbClr val="FF0000"/>
                  </a:buClr>
                </a:pPr>
                <a:r>
                  <a:rPr lang="en-US" altLang="en-US" baseline="0" dirty="0">
                    <a:solidFill>
                      <a:srgbClr val="00B050"/>
                    </a:solidFill>
                    <a:latin typeface="Trebuchet MS" panose="020B0603020202020204" pitchFamily="34" charset="0"/>
                  </a:rPr>
                  <a:t>		</a:t>
                </a:r>
                <a:r>
                  <a:rPr lang="en-AU" altLang="en-US" sz="2800" b="0" baseline="0" dirty="0">
                    <a:solidFill>
                      <a:srgbClr val="00B050"/>
                    </a:solidFill>
                  </a:rPr>
                  <a:t> </a:t>
                </a:r>
                <a14:m>
                  <m:oMath xmlns:m="http://schemas.openxmlformats.org/officeDocument/2006/math">
                    <m:acc>
                      <m:accPr>
                        <m:chr m:val="̿"/>
                        <m:ctrlPr>
                          <a:rPr lang="en-AU" altLang="en-US" sz="2800" b="0" i="1" baseline="0" smtClean="0">
                            <a:solidFill>
                              <a:srgbClr val="00B050"/>
                            </a:solidFill>
                            <a:latin typeface="Cambria Math" panose="02040503050406030204" pitchFamily="18" charset="0"/>
                          </a:rPr>
                        </m:ctrlPr>
                      </m:accPr>
                      <m:e>
                        <m:r>
                          <a:rPr lang="en-AU" altLang="en-US" sz="2800" b="0" i="1" baseline="0" smtClean="0">
                            <a:solidFill>
                              <a:srgbClr val="00B050"/>
                            </a:solidFill>
                            <a:latin typeface="Cambria Math"/>
                          </a:rPr>
                          <m:t>𝑥</m:t>
                        </m:r>
                      </m:e>
                    </m:acc>
                    <m:r>
                      <a:rPr lang="en-AU" altLang="en-US" sz="2800" b="0" i="1" baseline="0" smtClean="0">
                        <a:solidFill>
                          <a:srgbClr val="00B050"/>
                        </a:solidFill>
                        <a:latin typeface="Cambria Math"/>
                      </a:rPr>
                      <m:t>=</m:t>
                    </m:r>
                    <m:f>
                      <m:fPr>
                        <m:ctrlPr>
                          <a:rPr lang="en-AU" altLang="en-US" sz="2800" b="0" i="1" baseline="0" smtClean="0">
                            <a:solidFill>
                              <a:srgbClr val="00B050"/>
                            </a:solidFill>
                            <a:latin typeface="Cambria Math" panose="02040503050406030204" pitchFamily="18" charset="0"/>
                          </a:rPr>
                        </m:ctrlPr>
                      </m:fPr>
                      <m:num>
                        <m:nary>
                          <m:naryPr>
                            <m:chr m:val="∑"/>
                            <m:ctrlPr>
                              <a:rPr lang="en-AU" altLang="en-US" sz="2800" b="0" i="1" baseline="0" smtClean="0">
                                <a:solidFill>
                                  <a:srgbClr val="00B050"/>
                                </a:solidFill>
                                <a:latin typeface="Cambria Math" panose="02040503050406030204" pitchFamily="18" charset="0"/>
                              </a:rPr>
                            </m:ctrlPr>
                          </m:naryPr>
                          <m:sub>
                            <m:r>
                              <m:rPr>
                                <m:brk m:alnAt="23"/>
                              </m:rPr>
                              <a:rPr lang="en-AU" altLang="en-US" sz="2800" b="0" i="1" baseline="0" smtClean="0">
                                <a:solidFill>
                                  <a:srgbClr val="00B050"/>
                                </a:solidFill>
                                <a:latin typeface="Cambria Math"/>
                              </a:rPr>
                              <m:t>𝑗</m:t>
                            </m:r>
                            <m:r>
                              <a:rPr lang="en-AU" altLang="en-US" sz="2800" b="0" i="1" baseline="0" smtClean="0">
                                <a:solidFill>
                                  <a:srgbClr val="00B050"/>
                                </a:solidFill>
                                <a:latin typeface="Cambria Math"/>
                              </a:rPr>
                              <m:t>=1</m:t>
                            </m:r>
                          </m:sub>
                          <m:sup>
                            <m:r>
                              <a:rPr lang="en-AU" altLang="en-US" sz="2800" b="0" i="1" baseline="0" smtClean="0">
                                <a:solidFill>
                                  <a:srgbClr val="00B050"/>
                                </a:solidFill>
                                <a:latin typeface="Cambria Math"/>
                              </a:rPr>
                              <m:t>𝑘</m:t>
                            </m:r>
                          </m:sup>
                          <m:e>
                            <m:nary>
                              <m:naryPr>
                                <m:chr m:val="∑"/>
                                <m:ctrlPr>
                                  <a:rPr lang="en-AU" altLang="en-US" sz="2800" b="0" i="1" baseline="0" smtClean="0">
                                    <a:solidFill>
                                      <a:srgbClr val="00B050"/>
                                    </a:solidFill>
                                    <a:latin typeface="Cambria Math" panose="02040503050406030204" pitchFamily="18" charset="0"/>
                                  </a:rPr>
                                </m:ctrlPr>
                              </m:naryPr>
                              <m:sub>
                                <m:r>
                                  <m:rPr>
                                    <m:brk m:alnAt="23"/>
                                  </m:rPr>
                                  <a:rPr lang="en-AU" altLang="en-US" sz="2800" b="0" i="1" baseline="0" smtClean="0">
                                    <a:solidFill>
                                      <a:srgbClr val="00B050"/>
                                    </a:solidFill>
                                    <a:latin typeface="Cambria Math"/>
                                  </a:rPr>
                                  <m:t>𝑖</m:t>
                                </m:r>
                                <m:r>
                                  <a:rPr lang="en-AU" altLang="en-US" sz="2800" b="0" i="1" baseline="0" smtClean="0">
                                    <a:solidFill>
                                      <a:srgbClr val="00B050"/>
                                    </a:solidFill>
                                    <a:latin typeface="Cambria Math"/>
                                  </a:rPr>
                                  <m:t>=1</m:t>
                                </m:r>
                              </m:sub>
                              <m:sup>
                                <m:sSub>
                                  <m:sSubPr>
                                    <m:ctrlPr>
                                      <a:rPr lang="en-AU" altLang="en-US" sz="2800" b="0" i="1" baseline="0" smtClean="0">
                                        <a:solidFill>
                                          <a:srgbClr val="00B050"/>
                                        </a:solidFill>
                                        <a:latin typeface="Cambria Math" panose="02040503050406030204" pitchFamily="18" charset="0"/>
                                      </a:rPr>
                                    </m:ctrlPr>
                                  </m:sSubPr>
                                  <m:e>
                                    <m:r>
                                      <a:rPr lang="en-AU" altLang="en-US" sz="2800" b="0" i="1" baseline="0" smtClean="0">
                                        <a:solidFill>
                                          <a:srgbClr val="00B050"/>
                                        </a:solidFill>
                                        <a:latin typeface="Cambria Math"/>
                                      </a:rPr>
                                      <m:t>𝑛</m:t>
                                    </m:r>
                                  </m:e>
                                  <m:sub>
                                    <m:r>
                                      <a:rPr lang="en-AU" altLang="en-US" sz="2800" b="0" i="1" baseline="0" smtClean="0">
                                        <a:solidFill>
                                          <a:srgbClr val="00B050"/>
                                        </a:solidFill>
                                        <a:latin typeface="Cambria Math"/>
                                      </a:rPr>
                                      <m:t>𝑗</m:t>
                                    </m:r>
                                  </m:sub>
                                </m:sSub>
                              </m:sup>
                              <m:e>
                                <m:sSub>
                                  <m:sSubPr>
                                    <m:ctrlPr>
                                      <a:rPr lang="en-AU" altLang="en-US" sz="2800" b="0" i="1" baseline="0" smtClean="0">
                                        <a:solidFill>
                                          <a:srgbClr val="00B050"/>
                                        </a:solidFill>
                                        <a:latin typeface="Cambria Math" panose="02040503050406030204" pitchFamily="18" charset="0"/>
                                      </a:rPr>
                                    </m:ctrlPr>
                                  </m:sSubPr>
                                  <m:e>
                                    <m:r>
                                      <a:rPr lang="en-AU" altLang="en-US" sz="2800" b="0" i="1" baseline="0" smtClean="0">
                                        <a:solidFill>
                                          <a:srgbClr val="00B050"/>
                                        </a:solidFill>
                                        <a:latin typeface="Cambria Math"/>
                                      </a:rPr>
                                      <m:t>𝑥</m:t>
                                    </m:r>
                                  </m:e>
                                  <m:sub>
                                    <m:r>
                                      <a:rPr lang="en-AU" altLang="en-US" sz="2800" b="0" i="1" baseline="0" smtClean="0">
                                        <a:solidFill>
                                          <a:srgbClr val="00B050"/>
                                        </a:solidFill>
                                        <a:latin typeface="Cambria Math"/>
                                      </a:rPr>
                                      <m:t>𝑖𝑗</m:t>
                                    </m:r>
                                  </m:sub>
                                </m:sSub>
                              </m:e>
                            </m:nary>
                          </m:e>
                        </m:nary>
                      </m:num>
                      <m:den>
                        <m:r>
                          <a:rPr lang="en-AU" altLang="en-US" sz="2800" b="0" i="1" baseline="0" smtClean="0">
                            <a:solidFill>
                              <a:srgbClr val="00B050"/>
                            </a:solidFill>
                            <a:latin typeface="Cambria Math"/>
                          </a:rPr>
                          <m:t>𝑛</m:t>
                        </m:r>
                      </m:den>
                    </m:f>
                    <m:r>
                      <a:rPr lang="en-AU" altLang="en-US" sz="2800" b="0" i="1" baseline="0" smtClean="0">
                        <a:solidFill>
                          <a:srgbClr val="00B050"/>
                        </a:solidFill>
                        <a:latin typeface="Cambria Math"/>
                      </a:rPr>
                      <m:t>=</m:t>
                    </m:r>
                    <m:f>
                      <m:fPr>
                        <m:ctrlPr>
                          <a:rPr lang="en-AU" altLang="en-US" sz="2800" b="0" i="1" baseline="0" smtClean="0">
                            <a:solidFill>
                              <a:srgbClr val="00B050"/>
                            </a:solidFill>
                            <a:latin typeface="Cambria Math" panose="02040503050406030204" pitchFamily="18" charset="0"/>
                          </a:rPr>
                        </m:ctrlPr>
                      </m:fPr>
                      <m:num>
                        <m:nary>
                          <m:naryPr>
                            <m:chr m:val="∑"/>
                            <m:ctrlPr>
                              <a:rPr lang="en-AU" altLang="en-US" sz="2800" b="0" i="1" baseline="0" smtClean="0">
                                <a:solidFill>
                                  <a:srgbClr val="00B050"/>
                                </a:solidFill>
                                <a:latin typeface="Cambria Math" panose="02040503050406030204" pitchFamily="18" charset="0"/>
                              </a:rPr>
                            </m:ctrlPr>
                          </m:naryPr>
                          <m:sub>
                            <m:r>
                              <m:rPr>
                                <m:brk m:alnAt="23"/>
                              </m:rPr>
                              <a:rPr lang="en-AU" altLang="en-US" sz="2800" b="0" i="1" baseline="0" smtClean="0">
                                <a:solidFill>
                                  <a:srgbClr val="00B050"/>
                                </a:solidFill>
                                <a:latin typeface="Cambria Math"/>
                              </a:rPr>
                              <m:t>𝑗</m:t>
                            </m:r>
                            <m:r>
                              <a:rPr lang="en-AU" altLang="en-US" sz="2800" b="0" i="1" baseline="0" smtClean="0">
                                <a:solidFill>
                                  <a:srgbClr val="00B050"/>
                                </a:solidFill>
                                <a:latin typeface="Cambria Math"/>
                              </a:rPr>
                              <m:t>=1</m:t>
                            </m:r>
                          </m:sub>
                          <m:sup>
                            <m:r>
                              <a:rPr lang="en-AU" altLang="en-US" sz="2800" b="0" i="1" baseline="0" smtClean="0">
                                <a:solidFill>
                                  <a:srgbClr val="00B050"/>
                                </a:solidFill>
                                <a:latin typeface="Cambria Math"/>
                              </a:rPr>
                              <m:t>𝑘</m:t>
                            </m:r>
                          </m:sup>
                          <m:e>
                            <m:sSub>
                              <m:sSubPr>
                                <m:ctrlPr>
                                  <a:rPr lang="en-AU" altLang="en-US" sz="2800" b="0" i="1" baseline="0" smtClean="0">
                                    <a:solidFill>
                                      <a:srgbClr val="00B050"/>
                                    </a:solidFill>
                                    <a:latin typeface="Cambria Math" panose="02040503050406030204" pitchFamily="18" charset="0"/>
                                  </a:rPr>
                                </m:ctrlPr>
                              </m:sSubPr>
                              <m:e>
                                <m:r>
                                  <a:rPr lang="en-AU" altLang="en-US" sz="2800" b="0" i="1" baseline="0" smtClean="0">
                                    <a:solidFill>
                                      <a:srgbClr val="00B050"/>
                                    </a:solidFill>
                                    <a:latin typeface="Cambria Math"/>
                                  </a:rPr>
                                  <m:t>𝑛</m:t>
                                </m:r>
                              </m:e>
                              <m:sub>
                                <m:r>
                                  <a:rPr lang="en-AU" altLang="en-US" sz="2800" b="0" i="1" baseline="0" smtClean="0">
                                    <a:solidFill>
                                      <a:srgbClr val="00B050"/>
                                    </a:solidFill>
                                    <a:latin typeface="Cambria Math"/>
                                  </a:rPr>
                                  <m:t>𝑗</m:t>
                                </m:r>
                              </m:sub>
                            </m:sSub>
                            <m:sSub>
                              <m:sSubPr>
                                <m:ctrlPr>
                                  <a:rPr lang="en-AU" altLang="en-US" sz="2800" b="0" i="1" baseline="0" smtClean="0">
                                    <a:solidFill>
                                      <a:srgbClr val="00B050"/>
                                    </a:solidFill>
                                    <a:latin typeface="Cambria Math" panose="02040503050406030204" pitchFamily="18" charset="0"/>
                                  </a:rPr>
                                </m:ctrlPr>
                              </m:sSubPr>
                              <m:e>
                                <m:acc>
                                  <m:accPr>
                                    <m:chr m:val="̅"/>
                                    <m:ctrlPr>
                                      <a:rPr lang="en-AU" altLang="en-US" sz="2800" b="0" i="1" baseline="0" smtClean="0">
                                        <a:solidFill>
                                          <a:srgbClr val="00B050"/>
                                        </a:solidFill>
                                        <a:latin typeface="Cambria Math" panose="02040503050406030204" pitchFamily="18" charset="0"/>
                                      </a:rPr>
                                    </m:ctrlPr>
                                  </m:accPr>
                                  <m:e>
                                    <m:r>
                                      <a:rPr lang="en-AU" altLang="en-US" sz="2800" b="0" i="1" baseline="0" smtClean="0">
                                        <a:solidFill>
                                          <a:srgbClr val="00B050"/>
                                        </a:solidFill>
                                        <a:latin typeface="Cambria Math"/>
                                      </a:rPr>
                                      <m:t>𝑥</m:t>
                                    </m:r>
                                  </m:e>
                                </m:acc>
                              </m:e>
                              <m:sub>
                                <m:r>
                                  <a:rPr lang="en-AU" altLang="en-US" sz="2800" b="0" i="1" baseline="0" smtClean="0">
                                    <a:solidFill>
                                      <a:srgbClr val="00B050"/>
                                    </a:solidFill>
                                    <a:latin typeface="Cambria Math"/>
                                  </a:rPr>
                                  <m:t>𝑗</m:t>
                                </m:r>
                              </m:sub>
                            </m:sSub>
                          </m:e>
                        </m:nary>
                      </m:num>
                      <m:den>
                        <m:r>
                          <a:rPr lang="en-AU" altLang="en-US" sz="2800" b="0" i="1" baseline="0" smtClean="0">
                            <a:solidFill>
                              <a:srgbClr val="00B050"/>
                            </a:solidFill>
                            <a:latin typeface="Cambria Math"/>
                          </a:rPr>
                          <m:t>𝑛</m:t>
                        </m:r>
                      </m:den>
                    </m:f>
                  </m:oMath>
                </a14:m>
                <a:endParaRPr lang="en-US" altLang="en-US" sz="2800" baseline="0" dirty="0">
                  <a:latin typeface="Trebuchet MS" panose="020B0603020202020204" pitchFamily="34" charset="0"/>
                </a:endParaRPr>
              </a:p>
              <a:p>
                <a:pPr eaLnBrk="1" hangingPunct="1">
                  <a:spcBef>
                    <a:spcPts val="1800"/>
                  </a:spcBef>
                  <a:buClr>
                    <a:srgbClr val="FF0000"/>
                  </a:buClr>
                </a:pPr>
                <a:r>
                  <a:rPr lang="en-US" altLang="en-US" baseline="0" dirty="0">
                    <a:latin typeface="Trebuchet MS" panose="020B0603020202020204" pitchFamily="34" charset="0"/>
                  </a:rPr>
                  <a:t>where n = n</a:t>
                </a:r>
                <a:r>
                  <a:rPr lang="en-US" altLang="en-US" dirty="0">
                    <a:latin typeface="Trebuchet MS" panose="020B0603020202020204" pitchFamily="34" charset="0"/>
                  </a:rPr>
                  <a:t>1 </a:t>
                </a:r>
                <a:r>
                  <a:rPr lang="en-US" altLang="en-US" baseline="0" dirty="0">
                    <a:latin typeface="Trebuchet MS" panose="020B0603020202020204" pitchFamily="34" charset="0"/>
                  </a:rPr>
                  <a:t>+ n</a:t>
                </a:r>
                <a:r>
                  <a:rPr lang="en-US" altLang="en-US" dirty="0">
                    <a:latin typeface="Trebuchet MS" panose="020B0603020202020204" pitchFamily="34" charset="0"/>
                  </a:rPr>
                  <a:t>2 </a:t>
                </a:r>
                <a:r>
                  <a:rPr lang="en-US" altLang="en-US" baseline="0" dirty="0">
                    <a:latin typeface="Trebuchet MS" panose="020B0603020202020204" pitchFamily="34" charset="0"/>
                  </a:rPr>
                  <a:t>+ … + </a:t>
                </a:r>
                <a:r>
                  <a:rPr lang="en-US" altLang="en-US" baseline="0" dirty="0" err="1">
                    <a:latin typeface="Trebuchet MS" panose="020B0603020202020204" pitchFamily="34" charset="0"/>
                  </a:rPr>
                  <a:t>n</a:t>
                </a:r>
                <a:r>
                  <a:rPr lang="en-US" altLang="en-US" i="1" dirty="0" err="1">
                    <a:latin typeface="Trebuchet MS" panose="020B0603020202020204" pitchFamily="34" charset="0"/>
                  </a:rPr>
                  <a:t>k</a:t>
                </a:r>
                <a:r>
                  <a:rPr lang="en-US" altLang="en-US" baseline="0" dirty="0">
                    <a:latin typeface="Trebuchet MS" panose="020B0603020202020204" pitchFamily="34" charset="0"/>
                  </a:rPr>
                  <a:t>.</a:t>
                </a: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561808" y="1628800"/>
                <a:ext cx="8604448" cy="3456384"/>
              </a:xfrm>
              <a:prstGeom prst="rect">
                <a:avLst/>
              </a:prstGeom>
              <a:blipFill rotWithShape="1">
                <a:blip r:embed="rId3" cstate="print"/>
                <a:stretch>
                  <a:fillRect l="-1062"/>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34475790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a:xfrm>
            <a:off x="395288" y="404813"/>
            <a:ext cx="8569200" cy="735012"/>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Identifying factors….</a:t>
            </a:r>
          </a:p>
        </p:txBody>
      </p:sp>
      <p:sp>
        <p:nvSpPr>
          <p:cNvPr id="7"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90</a:t>
            </a:fld>
            <a:endParaRPr lang="en-AU" altLang="en-US" sz="1400" b="1" baseline="0" dirty="0">
              <a:latin typeface="Trebuchet MS" panose="020B0603020202020204" pitchFamily="34" charset="0"/>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8" y="1604775"/>
            <a:ext cx="8214096" cy="2731187"/>
          </a:xfrm>
          <a:prstGeom prst="rect">
            <a:avLst/>
          </a:prstGeom>
        </p:spPr>
      </p:pic>
    </p:spTree>
    <p:extLst>
      <p:ext uri="{BB962C8B-B14F-4D97-AF65-F5344CB8AC3E}">
        <p14:creationId xmlns:p14="http://schemas.microsoft.com/office/powerpoint/2010/main" val="2418071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title"/>
          </p:nvPr>
        </p:nvSpPr>
        <p:spPr>
          <a:xfrm>
            <a:off x="457200" y="404664"/>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Time spent listening to radio by teenagers</a:t>
            </a:r>
          </a:p>
        </p:txBody>
      </p:sp>
      <p:sp>
        <p:nvSpPr>
          <p:cNvPr id="63491" name="Rectangle 2"/>
          <p:cNvSpPr>
            <a:spLocks noGrp="1" noChangeArrowheads="1"/>
          </p:cNvSpPr>
          <p:nvPr>
            <p:ph idx="1"/>
          </p:nvPr>
        </p:nvSpPr>
        <p:spPr>
          <a:xfrm>
            <a:off x="539552" y="1628800"/>
            <a:ext cx="8001000" cy="2091680"/>
          </a:xfrm>
        </p:spPr>
        <p:txBody>
          <a:bodyPr/>
          <a:lstStyle/>
          <a:p>
            <a:pPr marL="0" indent="0" algn="just" eaLnBrk="1" hangingPunct="1">
              <a:buFontTx/>
              <a:buNone/>
              <a:defRPr/>
            </a:pPr>
            <a:r>
              <a:rPr lang="en-US" sz="2400" dirty="0">
                <a:solidFill>
                  <a:schemeClr val="tx1">
                    <a:lumMod val="90000"/>
                    <a:lumOff val="10000"/>
                  </a:schemeClr>
                </a:solidFill>
                <a:latin typeface="Trebuchet MS" panose="020B0603020202020204" pitchFamily="34" charset="0"/>
                <a:ea typeface="+mn-ea"/>
              </a:rPr>
              <a:t>A radio station manager wants to know if the amount of time his listeners spent listening to a radio per day is about the same every day of the week. To check this, 200 teenagers were asked to record how long they spend listening to a radio each day of the week.</a:t>
            </a:r>
          </a:p>
          <a:p>
            <a:pPr marL="457200" indent="-457200" algn="just">
              <a:buAutoNum type="alphaLcParenR"/>
              <a:defRPr/>
            </a:pPr>
            <a:r>
              <a:rPr lang="en-US" sz="2400" dirty="0">
                <a:solidFill>
                  <a:schemeClr val="tx1">
                    <a:lumMod val="90000"/>
                    <a:lumOff val="10000"/>
                  </a:schemeClr>
                </a:solidFill>
                <a:latin typeface="Trebuchet MS" panose="020B0603020202020204" pitchFamily="34" charset="0"/>
                <a:ea typeface="+mn-ea"/>
              </a:rPr>
              <a:t>Can the manager conclude that on certain days the mean listening time is greater than on other days?</a:t>
            </a:r>
          </a:p>
          <a:p>
            <a:pPr marL="457200" indent="-457200" algn="just">
              <a:buAutoNum type="alphaLcParenR"/>
              <a:defRPr/>
            </a:pPr>
            <a:r>
              <a:rPr lang="en-US" sz="2400" dirty="0">
                <a:solidFill>
                  <a:schemeClr val="tx1">
                    <a:lumMod val="90000"/>
                    <a:lumOff val="10000"/>
                  </a:schemeClr>
                </a:solidFill>
                <a:latin typeface="Trebuchet MS" panose="020B0603020202020204" pitchFamily="34" charset="0"/>
                <a:ea typeface="+mn-ea"/>
              </a:rPr>
              <a:t>Can the manager conclude that differences in listening time exist among the teenagers.</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91</a:t>
            </a:fld>
            <a:endParaRPr lang="en-AU" altLang="en-US" sz="1400" b="1" baseline="0" dirty="0">
              <a:latin typeface="Trebuchet MS" panose="020B0603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title"/>
          </p:nvPr>
        </p:nvSpPr>
        <p:spPr>
          <a:xfrm>
            <a:off x="467544" y="404664"/>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p:sp>
        <p:nvSpPr>
          <p:cNvPr id="63491" name="Rectangle 2"/>
          <p:cNvSpPr>
            <a:spLocks noGrp="1" noChangeArrowheads="1"/>
          </p:cNvSpPr>
          <p:nvPr>
            <p:ph idx="1"/>
          </p:nvPr>
        </p:nvSpPr>
        <p:spPr>
          <a:xfrm>
            <a:off x="539552" y="1412777"/>
            <a:ext cx="8001000" cy="3456384"/>
          </a:xfrm>
        </p:spPr>
        <p:txBody>
          <a:bodyPr/>
          <a:lstStyle/>
          <a:p>
            <a:pPr marL="457200" lvl="1" indent="-457200" algn="just">
              <a:buAutoNum type="arabicPeriod"/>
              <a:defRPr/>
            </a:pPr>
            <a:r>
              <a:rPr lang="en-US" sz="2400" dirty="0">
                <a:solidFill>
                  <a:schemeClr val="tx1">
                    <a:lumMod val="90000"/>
                    <a:lumOff val="10000"/>
                  </a:schemeClr>
                </a:solidFill>
                <a:latin typeface="Trebuchet MS" panose="020B0603020202020204" pitchFamily="34" charset="0"/>
              </a:rPr>
              <a:t> </a:t>
            </a:r>
            <a:r>
              <a:rPr lang="en-US" sz="2400" dirty="0">
                <a:solidFill>
                  <a:schemeClr val="tx1">
                    <a:lumMod val="50000"/>
                    <a:lumOff val="50000"/>
                  </a:schemeClr>
                </a:solidFill>
                <a:latin typeface="Trebuchet MS" panose="020B0603020202020204" pitchFamily="34" charset="0"/>
              </a:rPr>
              <a:t>Response variable</a:t>
            </a:r>
            <a:r>
              <a:rPr lang="en-US" sz="2400" dirty="0">
                <a:solidFill>
                  <a:schemeClr val="tx1">
                    <a:lumMod val="90000"/>
                    <a:lumOff val="10000"/>
                  </a:schemeClr>
                </a:solidFill>
                <a:latin typeface="Trebuchet MS" panose="020B0603020202020204" pitchFamily="34" charset="0"/>
              </a:rPr>
              <a:t>: The amount of time spent listening to FM radio</a:t>
            </a:r>
          </a:p>
          <a:p>
            <a:pPr marL="457200" lvl="1" indent="-457200" algn="just">
              <a:buAutoNum type="arabicPeriod"/>
              <a:defRPr/>
            </a:pPr>
            <a:r>
              <a:rPr lang="en-US" sz="2400" dirty="0">
                <a:solidFill>
                  <a:schemeClr val="tx1">
                    <a:lumMod val="90000"/>
                    <a:lumOff val="10000"/>
                  </a:schemeClr>
                </a:solidFill>
                <a:latin typeface="Trebuchet MS" panose="020B0603020202020204" pitchFamily="34" charset="0"/>
              </a:rPr>
              <a:t>The </a:t>
            </a:r>
            <a:r>
              <a:rPr lang="en-US" sz="2400" dirty="0">
                <a:solidFill>
                  <a:schemeClr val="tx1">
                    <a:lumMod val="50000"/>
                    <a:lumOff val="50000"/>
                  </a:schemeClr>
                </a:solidFill>
                <a:latin typeface="Trebuchet MS" panose="020B0603020202020204" pitchFamily="34" charset="0"/>
              </a:rPr>
              <a:t>data</a:t>
            </a:r>
            <a:r>
              <a:rPr lang="en-US" sz="2400" dirty="0">
                <a:solidFill>
                  <a:schemeClr val="tx1">
                    <a:lumMod val="90000"/>
                    <a:lumOff val="10000"/>
                  </a:schemeClr>
                </a:solidFill>
                <a:latin typeface="Trebuchet MS" panose="020B0603020202020204" pitchFamily="34" charset="0"/>
              </a:rPr>
              <a:t> are numerical</a:t>
            </a:r>
          </a:p>
          <a:p>
            <a:pPr marL="457200" lvl="1" indent="-457200" algn="just">
              <a:buAutoNum type="arabicPeriod" startAt="3"/>
              <a:defRPr/>
            </a:pPr>
            <a:r>
              <a:rPr lang="en-US" sz="2400" dirty="0">
                <a:solidFill>
                  <a:schemeClr val="tx1">
                    <a:lumMod val="90000"/>
                    <a:lumOff val="10000"/>
                  </a:schemeClr>
                </a:solidFill>
                <a:latin typeface="Trebuchet MS" panose="020B0603020202020204" pitchFamily="34" charset="0"/>
              </a:rPr>
              <a:t>The </a:t>
            </a:r>
            <a:r>
              <a:rPr lang="en-US" sz="2400" dirty="0">
                <a:solidFill>
                  <a:schemeClr val="tx1">
                    <a:lumMod val="50000"/>
                    <a:lumOff val="50000"/>
                  </a:schemeClr>
                </a:solidFill>
                <a:latin typeface="Trebuchet MS" panose="020B0603020202020204" pitchFamily="34" charset="0"/>
              </a:rPr>
              <a:t>problem objective </a:t>
            </a:r>
            <a:r>
              <a:rPr lang="en-US" sz="2400" dirty="0">
                <a:solidFill>
                  <a:schemeClr val="tx1">
                    <a:lumMod val="90000"/>
                    <a:lumOff val="10000"/>
                  </a:schemeClr>
                </a:solidFill>
                <a:latin typeface="Trebuchet MS" panose="020B0603020202020204" pitchFamily="34" charset="0"/>
              </a:rPr>
              <a:t>is to compare seven populations (Time spent listening to the radio music by all listeners of the FM radio station during each day of the week).</a:t>
            </a:r>
          </a:p>
          <a:p>
            <a:pPr marL="457200" lvl="1" indent="-457200" algn="just">
              <a:buAutoNum type="arabicPeriod" startAt="3"/>
              <a:defRPr/>
            </a:pPr>
            <a:r>
              <a:rPr lang="en-US" sz="2400" dirty="0">
                <a:solidFill>
                  <a:schemeClr val="tx1">
                    <a:lumMod val="90000"/>
                    <a:lumOff val="10000"/>
                  </a:schemeClr>
                </a:solidFill>
                <a:latin typeface="Trebuchet MS" panose="020B0603020202020204" pitchFamily="34" charset="0"/>
              </a:rPr>
              <a:t> </a:t>
            </a:r>
            <a:r>
              <a:rPr lang="en-US" sz="2400" dirty="0">
                <a:solidFill>
                  <a:schemeClr val="tx1">
                    <a:lumMod val="50000"/>
                    <a:lumOff val="50000"/>
                  </a:schemeClr>
                </a:solidFill>
                <a:latin typeface="Trebuchet MS" panose="020B0603020202020204" pitchFamily="34" charset="0"/>
              </a:rPr>
              <a:t>Experimental design</a:t>
            </a:r>
            <a:r>
              <a:rPr lang="en-US" sz="2400" dirty="0">
                <a:solidFill>
                  <a:schemeClr val="tx1">
                    <a:lumMod val="90000"/>
                    <a:lumOff val="10000"/>
                  </a:schemeClr>
                </a:solidFill>
                <a:latin typeface="Trebuchet MS" panose="020B0603020202020204" pitchFamily="34" charset="0"/>
              </a:rPr>
              <a:t>: </a:t>
            </a:r>
            <a:r>
              <a:rPr lang="en-US" sz="2400" dirty="0" err="1">
                <a:solidFill>
                  <a:schemeClr val="tx1">
                    <a:lumMod val="90000"/>
                    <a:lumOff val="10000"/>
                  </a:schemeClr>
                </a:solidFill>
                <a:latin typeface="Trebuchet MS" panose="020B0603020202020204" pitchFamily="34" charset="0"/>
              </a:rPr>
              <a:t>Randomised</a:t>
            </a:r>
            <a:r>
              <a:rPr lang="en-US" sz="2400" dirty="0">
                <a:solidFill>
                  <a:schemeClr val="tx1">
                    <a:lumMod val="90000"/>
                    <a:lumOff val="10000"/>
                  </a:schemeClr>
                </a:solidFill>
                <a:latin typeface="Trebuchet MS" panose="020B0603020202020204" pitchFamily="34" charset="0"/>
              </a:rPr>
              <a:t> block design (because listening times for each day of the week for each teenager is recorded)</a:t>
            </a: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92</a:t>
            </a:fld>
            <a:endParaRPr lang="en-AU" altLang="en-US" sz="1400" b="1" baseline="0" dirty="0">
              <a:latin typeface="Trebuchet MS" panose="020B0603020202020204" pitchFamily="34" charset="0"/>
            </a:endParaRPr>
          </a:p>
        </p:txBody>
      </p:sp>
      <p:sp>
        <p:nvSpPr>
          <p:cNvPr id="6" name="AutoShape 5"/>
          <p:cNvSpPr>
            <a:spLocks noChangeArrowheads="1"/>
          </p:cNvSpPr>
          <p:nvPr/>
        </p:nvSpPr>
        <p:spPr bwMode="auto">
          <a:xfrm>
            <a:off x="6009456"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extLst>
      <p:ext uri="{BB962C8B-B14F-4D97-AF65-F5344CB8AC3E}">
        <p14:creationId xmlns:p14="http://schemas.microsoft.com/office/powerpoint/2010/main" val="11500854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title"/>
          </p:nvPr>
        </p:nvSpPr>
        <p:spPr>
          <a:xfrm>
            <a:off x="395536" y="260648"/>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p:sp>
        <p:nvSpPr>
          <p:cNvPr id="63491" name="Rectangle 2"/>
          <p:cNvSpPr>
            <a:spLocks noGrp="1" noChangeArrowheads="1"/>
          </p:cNvSpPr>
          <p:nvPr>
            <p:ph idx="1"/>
          </p:nvPr>
        </p:nvSpPr>
        <p:spPr>
          <a:xfrm>
            <a:off x="467544" y="1340768"/>
            <a:ext cx="8001000" cy="4297363"/>
          </a:xfrm>
        </p:spPr>
        <p:txBody>
          <a:bodyPr/>
          <a:lstStyle/>
          <a:p>
            <a:pPr marL="0" lvl="1" indent="0" algn="just">
              <a:buNone/>
            </a:pPr>
            <a:r>
              <a:rPr lang="en-US" altLang="en-US" sz="2400" dirty="0">
                <a:solidFill>
                  <a:schemeClr val="tx1">
                    <a:lumMod val="90000"/>
                    <a:lumOff val="10000"/>
                  </a:schemeClr>
                </a:solidFill>
                <a:latin typeface="Trebuchet MS" panose="020B0603020202020204" pitchFamily="34" charset="0"/>
              </a:rPr>
              <a:t>5.	Each day of the week can be considered a 	</a:t>
            </a:r>
            <a:r>
              <a:rPr lang="en-US" altLang="en-US" sz="2400" dirty="0">
                <a:solidFill>
                  <a:schemeClr val="tx1">
                    <a:lumMod val="50000"/>
                    <a:lumOff val="50000"/>
                  </a:schemeClr>
                </a:solidFill>
                <a:latin typeface="Trebuchet MS" panose="020B0603020202020204" pitchFamily="34" charset="0"/>
              </a:rPr>
              <a:t>treatment</a:t>
            </a:r>
            <a:r>
              <a:rPr lang="en-US" altLang="en-US" sz="2400" dirty="0">
                <a:solidFill>
                  <a:schemeClr val="tx1">
                    <a:lumMod val="90000"/>
                    <a:lumOff val="10000"/>
                  </a:schemeClr>
                </a:solidFill>
                <a:latin typeface="Trebuchet MS" panose="020B0603020202020204" pitchFamily="34" charset="0"/>
              </a:rPr>
              <a:t>.</a:t>
            </a:r>
          </a:p>
          <a:p>
            <a:pPr marL="0" lvl="1" indent="0" algn="just">
              <a:buNone/>
            </a:pPr>
            <a:r>
              <a:rPr lang="en-US" altLang="en-US" sz="2400" dirty="0">
                <a:solidFill>
                  <a:schemeClr val="tx1">
                    <a:lumMod val="90000"/>
                    <a:lumOff val="10000"/>
                  </a:schemeClr>
                </a:solidFill>
                <a:latin typeface="Trebuchet MS" panose="020B0603020202020204" pitchFamily="34" charset="0"/>
              </a:rPr>
              <a:t>6.	Each seven data points (per person) can be blocked 	because they belong to the same person. The </a:t>
            </a:r>
            <a:r>
              <a:rPr lang="en-US" altLang="en-US" sz="2400" dirty="0">
                <a:solidFill>
                  <a:schemeClr val="tx1">
                    <a:lumMod val="50000"/>
                    <a:lumOff val="50000"/>
                  </a:schemeClr>
                </a:solidFill>
                <a:latin typeface="Trebuchet MS" panose="020B0603020202020204" pitchFamily="34" charset="0"/>
              </a:rPr>
              <a:t>blocks</a:t>
            </a:r>
            <a:r>
              <a:rPr lang="en-US" altLang="en-US" sz="2400" dirty="0">
                <a:solidFill>
                  <a:schemeClr val="tx1">
                    <a:lumMod val="90000"/>
                    <a:lumOff val="10000"/>
                  </a:schemeClr>
                </a:solidFill>
                <a:latin typeface="Trebuchet MS" panose="020B0603020202020204" pitchFamily="34" charset="0"/>
              </a:rPr>
              <a:t> 	are the 200 teenagers.</a:t>
            </a:r>
          </a:p>
          <a:p>
            <a:pPr marL="0" lvl="1" indent="0" algn="just">
              <a:buNone/>
            </a:pPr>
            <a:r>
              <a:rPr lang="en-US" altLang="en-US" sz="2400" dirty="0">
                <a:solidFill>
                  <a:schemeClr val="tx1">
                    <a:lumMod val="90000"/>
                    <a:lumOff val="10000"/>
                  </a:schemeClr>
                </a:solidFill>
                <a:latin typeface="Trebuchet MS" panose="020B0603020202020204" pitchFamily="34" charset="0"/>
              </a:rPr>
              <a:t>7.	This procedure eliminates the variability in the 	radio-listening times</a:t>
            </a:r>
            <a:r>
              <a:rPr lang="en-US" altLang="en-US" sz="2400" i="1" dirty="0">
                <a:solidFill>
                  <a:schemeClr val="tx1">
                    <a:lumMod val="90000"/>
                    <a:lumOff val="10000"/>
                  </a:schemeClr>
                </a:solidFill>
                <a:latin typeface="Trebuchet MS" panose="020B0603020202020204" pitchFamily="34" charset="0"/>
              </a:rPr>
              <a:t> between teenagers</a:t>
            </a:r>
            <a:r>
              <a:rPr lang="en-US" altLang="en-US" sz="2400" dirty="0">
                <a:solidFill>
                  <a:schemeClr val="tx1">
                    <a:lumMod val="90000"/>
                    <a:lumOff val="10000"/>
                  </a:schemeClr>
                </a:solidFill>
                <a:latin typeface="Trebuchet MS" panose="020B0603020202020204" pitchFamily="34" charset="0"/>
              </a:rPr>
              <a:t> and helps 	detect differences in the mean times teenagers 	listen to the radio </a:t>
            </a:r>
            <a:r>
              <a:rPr lang="en-US" altLang="en-US" sz="2400" i="1" dirty="0">
                <a:solidFill>
                  <a:schemeClr val="tx1">
                    <a:lumMod val="90000"/>
                    <a:lumOff val="10000"/>
                  </a:schemeClr>
                </a:solidFill>
                <a:latin typeface="Trebuchet MS" panose="020B0603020202020204" pitchFamily="34" charset="0"/>
              </a:rPr>
              <a:t>between the days of the week</a:t>
            </a:r>
            <a:r>
              <a:rPr lang="en-US" altLang="en-US" sz="2400" dirty="0">
                <a:solidFill>
                  <a:schemeClr val="tx1">
                    <a:lumMod val="90000"/>
                    <a:lumOff val="10000"/>
                  </a:schemeClr>
                </a:solidFill>
                <a:latin typeface="Trebuchet MS" panose="020B0603020202020204" pitchFamily="34" charset="0"/>
              </a:rPr>
              <a:t>.</a:t>
            </a:r>
            <a:endParaRPr lang="en-US" sz="2400" dirty="0">
              <a:solidFill>
                <a:schemeClr val="tx1">
                  <a:lumMod val="90000"/>
                  <a:lumOff val="10000"/>
                </a:schemeClr>
              </a:solidFill>
              <a:latin typeface="Trebuchet MS" panose="020B0603020202020204" pitchFamily="34" charset="0"/>
            </a:endParaRP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93</a:t>
            </a:fld>
            <a:endParaRPr lang="en-AU" altLang="en-US" sz="1400" b="1" baseline="0" dirty="0">
              <a:latin typeface="Trebuchet MS" panose="020B0603020202020204" pitchFamily="34" charset="0"/>
            </a:endParaRPr>
          </a:p>
        </p:txBody>
      </p:sp>
      <p:sp>
        <p:nvSpPr>
          <p:cNvPr id="6" name="AutoShape 5"/>
          <p:cNvSpPr>
            <a:spLocks noChangeArrowheads="1"/>
          </p:cNvSpPr>
          <p:nvPr/>
        </p:nvSpPr>
        <p:spPr bwMode="auto">
          <a:xfrm>
            <a:off x="6009456"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IDENTIFY</a:t>
            </a:r>
          </a:p>
        </p:txBody>
      </p:sp>
    </p:spTree>
    <p:extLst>
      <p:ext uri="{BB962C8B-B14F-4D97-AF65-F5344CB8AC3E}">
        <p14:creationId xmlns:p14="http://schemas.microsoft.com/office/powerpoint/2010/main" val="18920741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title"/>
          </p:nvPr>
        </p:nvSpPr>
        <p:spPr>
          <a:xfrm>
            <a:off x="107504" y="404664"/>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mc:AlternateContent xmlns:mc="http://schemas.openxmlformats.org/markup-compatibility/2006" xmlns:a14="http://schemas.microsoft.com/office/drawing/2010/main">
        <mc:Choice Requires="a14">
          <p:sp>
            <p:nvSpPr>
              <p:cNvPr id="63491" name="Rectangle 2"/>
              <p:cNvSpPr>
                <a:spLocks noGrp="1" noChangeArrowheads="1"/>
              </p:cNvSpPr>
              <p:nvPr>
                <p:ph idx="1"/>
              </p:nvPr>
            </p:nvSpPr>
            <p:spPr>
              <a:xfrm>
                <a:off x="107504" y="1274082"/>
                <a:ext cx="8352928" cy="4603190"/>
              </a:xfrm>
            </p:spPr>
            <p:txBody>
              <a:bodyPr/>
              <a:lstStyle/>
              <a:p>
                <a:pPr marL="457200" indent="-457200">
                  <a:buAutoNum type="alphaLcParenR"/>
                </a:pPr>
                <a:r>
                  <a:rPr lang="en-AU" sz="2400" dirty="0">
                    <a:solidFill>
                      <a:srgbClr val="CC0000"/>
                    </a:solidFill>
                    <a:latin typeface="Trebuchet MS" panose="020B0603020202020204" pitchFamily="34" charset="0"/>
                  </a:rPr>
                  <a:t>The parameters of interest are the treatment means, </a:t>
                </a:r>
                <a:r>
                  <a:rPr lang="en-AU" sz="2400" dirty="0" err="1">
                    <a:solidFill>
                      <a:srgbClr val="CC0000"/>
                    </a:solidFill>
                    <a:latin typeface="Trebuchet MS" panose="020B0603020202020204" pitchFamily="34" charset="0"/>
                  </a:rPr>
                  <a:t>μ</a:t>
                </a:r>
                <a:r>
                  <a:rPr lang="en-AU" sz="2400" baseline="-25000" dirty="0" err="1">
                    <a:solidFill>
                      <a:srgbClr val="CC0000"/>
                    </a:solidFill>
                    <a:latin typeface="Trebuchet MS" panose="020B0603020202020204" pitchFamily="34" charset="0"/>
                  </a:rPr>
                  <a:t>j</a:t>
                </a:r>
                <a:r>
                  <a:rPr lang="en-AU" sz="2400" dirty="0">
                    <a:solidFill>
                      <a:srgbClr val="CC0000"/>
                    </a:solidFill>
                    <a:latin typeface="Trebuchet MS" panose="020B0603020202020204" pitchFamily="34" charset="0"/>
                  </a:rPr>
                  <a:t> (j = 1, 2, …,7). </a:t>
                </a:r>
              </a:p>
              <a:p>
                <a:pPr marL="0" indent="0">
                  <a:buNone/>
                </a:pPr>
                <a:r>
                  <a:rPr lang="en-AU" sz="2400" dirty="0">
                    <a:latin typeface="Trebuchet MS" panose="020B0603020202020204" pitchFamily="34" charset="0"/>
                  </a:rPr>
                  <a:t>	The complete test is as follows:</a:t>
                </a:r>
              </a:p>
              <a:p>
                <a:pPr marL="800100" indent="-358775">
                  <a:buAutoNum type="arabicPeriod"/>
                </a:pPr>
                <a:r>
                  <a:rPr lang="pt-BR" sz="2400" dirty="0">
                    <a:solidFill>
                      <a:srgbClr val="C00000"/>
                    </a:solidFill>
                    <a:latin typeface="Trebuchet MS" panose="020B0603020202020204" pitchFamily="34" charset="0"/>
                  </a:rPr>
                  <a:t>Hypotheses</a:t>
                </a:r>
                <a:r>
                  <a:rPr lang="pt-BR" sz="2400" dirty="0">
                    <a:latin typeface="Trebuchet MS" panose="020B0603020202020204" pitchFamily="34" charset="0"/>
                  </a:rPr>
                  <a:t>: </a:t>
                </a:r>
              </a:p>
              <a:p>
                <a:pPr marL="800100" indent="-358775">
                  <a:buNone/>
                </a:pPr>
                <a:r>
                  <a:rPr lang="pt-BR" sz="2400" dirty="0">
                    <a:latin typeface="Trebuchet MS" panose="020B0603020202020204" pitchFamily="34" charset="0"/>
                  </a:rPr>
                  <a:t>		H</a:t>
                </a:r>
                <a:r>
                  <a:rPr lang="pt-BR" sz="2400" baseline="-25000" dirty="0">
                    <a:latin typeface="Trebuchet MS" panose="020B0603020202020204" pitchFamily="34" charset="0"/>
                  </a:rPr>
                  <a:t>0</a:t>
                </a:r>
                <a:r>
                  <a:rPr lang="pt-BR" sz="2400" dirty="0">
                    <a:latin typeface="Trebuchet MS" panose="020B0603020202020204" pitchFamily="34" charset="0"/>
                  </a:rPr>
                  <a:t>: μ</a:t>
                </a:r>
                <a:r>
                  <a:rPr lang="pt-BR" sz="2400" baseline="-25000" dirty="0">
                    <a:latin typeface="Trebuchet MS" panose="020B0603020202020204" pitchFamily="34" charset="0"/>
                  </a:rPr>
                  <a:t>1</a:t>
                </a:r>
                <a:r>
                  <a:rPr lang="pt-BR" sz="2400" dirty="0">
                    <a:latin typeface="Trebuchet MS" panose="020B0603020202020204" pitchFamily="34" charset="0"/>
                  </a:rPr>
                  <a:t> = μ</a:t>
                </a:r>
                <a:r>
                  <a:rPr lang="pt-BR" sz="2400" baseline="-25000" dirty="0">
                    <a:latin typeface="Trebuchet MS" panose="020B0603020202020204" pitchFamily="34" charset="0"/>
                  </a:rPr>
                  <a:t>2</a:t>
                </a:r>
                <a:r>
                  <a:rPr lang="pt-BR" sz="2400" dirty="0">
                    <a:latin typeface="Trebuchet MS" panose="020B0603020202020204" pitchFamily="34" charset="0"/>
                  </a:rPr>
                  <a:t> = … = μ</a:t>
                </a:r>
                <a:r>
                  <a:rPr lang="pt-BR" sz="2400" baseline="-25000" dirty="0">
                    <a:latin typeface="Trebuchet MS" panose="020B0603020202020204" pitchFamily="34" charset="0"/>
                  </a:rPr>
                  <a:t>7</a:t>
                </a:r>
              </a:p>
              <a:p>
                <a:pPr marL="800100" indent="-358775">
                  <a:buNone/>
                </a:pPr>
                <a:r>
                  <a:rPr lang="en-AU" sz="2400" dirty="0">
                    <a:latin typeface="Trebuchet MS" panose="020B0603020202020204" pitchFamily="34" charset="0"/>
                  </a:rPr>
                  <a:t>		H</a:t>
                </a:r>
                <a:r>
                  <a:rPr lang="en-AU" sz="2400" baseline="-25000" dirty="0">
                    <a:latin typeface="Trebuchet MS" panose="020B0603020202020204" pitchFamily="34" charset="0"/>
                  </a:rPr>
                  <a:t>A</a:t>
                </a:r>
                <a:r>
                  <a:rPr lang="en-AU" sz="2400" dirty="0">
                    <a:latin typeface="Trebuchet MS" panose="020B0603020202020204" pitchFamily="34" charset="0"/>
                  </a:rPr>
                  <a:t>: At least two means differ.</a:t>
                </a:r>
              </a:p>
              <a:p>
                <a:pPr marL="800100" indent="-358775">
                  <a:buAutoNum type="arabicPeriod" startAt="2"/>
                </a:pPr>
                <a:r>
                  <a:rPr lang="en-AU" sz="2400" dirty="0">
                    <a:solidFill>
                      <a:srgbClr val="C00000"/>
                    </a:solidFill>
                    <a:latin typeface="Trebuchet MS" panose="020B0603020202020204" pitchFamily="34" charset="0"/>
                  </a:rPr>
                  <a:t>Test statistic</a:t>
                </a:r>
                <a:r>
                  <a:rPr lang="en-AU" sz="2400" dirty="0">
                    <a:latin typeface="Trebuchet MS" panose="020B0603020202020204" pitchFamily="34" charset="0"/>
                  </a:rPr>
                  <a:t>: </a:t>
                </a:r>
              </a:p>
              <a:p>
                <a:pPr marL="800100" indent="-358775">
                  <a:buNone/>
                </a:pPr>
                <a:r>
                  <a:rPr lang="en-AU" sz="2400" dirty="0">
                    <a:latin typeface="Trebuchet MS" panose="020B0603020202020204" pitchFamily="34" charset="0"/>
                  </a:rPr>
                  <a:t>		F =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a:rPr>
                          <m:t>𝑀𝑆𝑇</m:t>
                        </m:r>
                      </m:num>
                      <m:den>
                        <m:r>
                          <a:rPr lang="en-AU" sz="2400" b="0" i="1" smtClean="0">
                            <a:latin typeface="Cambria Math"/>
                          </a:rPr>
                          <m:t>𝑀𝑆𝐸</m:t>
                        </m:r>
                      </m:den>
                    </m:f>
                  </m:oMath>
                </a14:m>
                <a:r>
                  <a:rPr lang="en-AU" sz="2400" dirty="0">
                    <a:latin typeface="Trebuchet MS" panose="020B0603020202020204" pitchFamily="34" charset="0"/>
                  </a:rPr>
                  <a:t> ~ F</a:t>
                </a:r>
                <a:r>
                  <a:rPr lang="en-AU" sz="2400" baseline="-25000" dirty="0">
                    <a:latin typeface="Trebuchet MS" panose="020B0603020202020204" pitchFamily="34" charset="0"/>
                  </a:rPr>
                  <a:t>k−1,n−k−b+1</a:t>
                </a:r>
                <a:r>
                  <a:rPr lang="en-AU" sz="2400" dirty="0">
                    <a:latin typeface="Trebuchet MS" panose="020B0603020202020204" pitchFamily="34" charset="0"/>
                  </a:rPr>
                  <a:t>, </a:t>
                </a:r>
              </a:p>
              <a:p>
                <a:pPr marL="800100" indent="-358775">
                  <a:buNone/>
                </a:pPr>
                <a:r>
                  <a:rPr lang="en-AU" sz="2400" dirty="0">
                    <a:latin typeface="Trebuchet MS" panose="020B0603020202020204" pitchFamily="34" charset="0"/>
                  </a:rPr>
                  <a:t>		where n = 1400, k = 7 and b = 200.</a:t>
                </a:r>
              </a:p>
              <a:p>
                <a:pPr marL="800100" indent="-358775">
                  <a:buAutoNum type="arabicPeriod" startAt="3"/>
                </a:pPr>
                <a:r>
                  <a:rPr lang="en-AU" sz="2400" dirty="0">
                    <a:solidFill>
                      <a:srgbClr val="C00000"/>
                    </a:solidFill>
                    <a:latin typeface="Trebuchet MS" panose="020B0603020202020204" pitchFamily="34" charset="0"/>
                  </a:rPr>
                  <a:t>Level of significance</a:t>
                </a:r>
                <a:r>
                  <a:rPr lang="en-AU" sz="2400" dirty="0">
                    <a:latin typeface="Trebuchet MS" panose="020B0603020202020204" pitchFamily="34" charset="0"/>
                  </a:rPr>
                  <a:t>: Assume </a:t>
                </a:r>
                <a:r>
                  <a:rPr lang="en-AU" sz="2400" dirty="0">
                    <a:latin typeface="Trebuchet MS" panose="020B0603020202020204" pitchFamily="34" charset="0"/>
                    <a:sym typeface="Symbol"/>
                  </a:rPr>
                  <a:t></a:t>
                </a:r>
                <a:r>
                  <a:rPr lang="en-AU" sz="2400" dirty="0">
                    <a:latin typeface="Trebuchet MS" panose="020B0603020202020204" pitchFamily="34" charset="0"/>
                  </a:rPr>
                  <a:t> = 0.05</a:t>
                </a:r>
              </a:p>
            </p:txBody>
          </p:sp>
        </mc:Choice>
        <mc:Fallback xmlns="">
          <p:sp>
            <p:nvSpPr>
              <p:cNvPr id="63491" name="Rectangle 2"/>
              <p:cNvSpPr>
                <a:spLocks noGrp="1" noRot="1" noChangeAspect="1" noMove="1" noResize="1" noEditPoints="1" noAdjustHandles="1" noChangeArrowheads="1" noChangeShapeType="1" noTextEdit="1"/>
              </p:cNvSpPr>
              <p:nvPr>
                <p:ph idx="1"/>
              </p:nvPr>
            </p:nvSpPr>
            <p:spPr>
              <a:xfrm>
                <a:off x="107504" y="1274082"/>
                <a:ext cx="8352928" cy="4603190"/>
              </a:xfrm>
              <a:blipFill rotWithShape="1">
                <a:blip r:embed="rId3" cstate="print"/>
                <a:stretch>
                  <a:fillRect l="-1095" t="-1060" b="-1192"/>
                </a:stretch>
              </a:blipFill>
            </p:spPr>
            <p:txBody>
              <a:bodyPr/>
              <a:lstStyle/>
              <a:p>
                <a:r>
                  <a:rPr lang="en-AU">
                    <a:noFill/>
                  </a:rPr>
                  <a:t> </a:t>
                </a:r>
              </a:p>
            </p:txBody>
          </p:sp>
        </mc:Fallback>
      </mc:AlternateContent>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94</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40486179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title"/>
          </p:nvPr>
        </p:nvSpPr>
        <p:spPr>
          <a:xfrm>
            <a:off x="457200" y="332656"/>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p:sp>
        <p:nvSpPr>
          <p:cNvPr id="63491" name="Rectangle 2"/>
          <p:cNvSpPr>
            <a:spLocks noGrp="1" noChangeArrowheads="1"/>
          </p:cNvSpPr>
          <p:nvPr>
            <p:ph idx="1"/>
          </p:nvPr>
        </p:nvSpPr>
        <p:spPr>
          <a:xfrm>
            <a:off x="107504" y="1484784"/>
            <a:ext cx="8928992" cy="4297363"/>
          </a:xfrm>
        </p:spPr>
        <p:txBody>
          <a:bodyPr/>
          <a:lstStyle/>
          <a:p>
            <a:pPr marL="457200" indent="-457200">
              <a:buAutoNum type="arabicPeriod" startAt="4"/>
              <a:tabLst>
                <a:tab pos="2419350" algn="l"/>
              </a:tabLst>
            </a:pPr>
            <a:r>
              <a:rPr lang="en-AU" sz="2400" dirty="0">
                <a:solidFill>
                  <a:srgbClr val="C00000"/>
                </a:solidFill>
                <a:latin typeface="Trebuchet MS" panose="020B0603020202020204" pitchFamily="34" charset="0"/>
              </a:rPr>
              <a:t>Decision rule</a:t>
            </a:r>
            <a:r>
              <a:rPr lang="en-AU" sz="2400" dirty="0">
                <a:latin typeface="Trebuchet MS" panose="020B0603020202020204" pitchFamily="34" charset="0"/>
              </a:rPr>
              <a:t>:	Reject H</a:t>
            </a:r>
            <a:r>
              <a:rPr lang="en-AU" sz="2400" baseline="-25000" dirty="0">
                <a:latin typeface="Trebuchet MS" panose="020B0603020202020204" pitchFamily="34" charset="0"/>
              </a:rPr>
              <a:t>0</a:t>
            </a:r>
            <a:r>
              <a:rPr lang="en-AU" sz="2400" dirty="0">
                <a:latin typeface="Trebuchet MS" panose="020B0603020202020204" pitchFamily="34" charset="0"/>
              </a:rPr>
              <a:t> if F &gt; F</a:t>
            </a:r>
            <a:r>
              <a:rPr lang="en-AU" sz="2400" baseline="-25000" dirty="0">
                <a:latin typeface="Trebuchet MS" panose="020B0603020202020204" pitchFamily="34" charset="0"/>
                <a:sym typeface="Symbol"/>
              </a:rPr>
              <a:t></a:t>
            </a:r>
            <a:r>
              <a:rPr lang="en-AU" sz="2400" baseline="-25000" dirty="0">
                <a:latin typeface="Trebuchet MS" panose="020B0603020202020204" pitchFamily="34" charset="0"/>
              </a:rPr>
              <a:t>,k−1,n−k−b+1</a:t>
            </a:r>
            <a:r>
              <a:rPr lang="en-AU" sz="2400" dirty="0">
                <a:latin typeface="Trebuchet MS" panose="020B0603020202020204" pitchFamily="34" charset="0"/>
              </a:rPr>
              <a:t> = F</a:t>
            </a:r>
            <a:r>
              <a:rPr lang="en-AU" sz="2400" baseline="-25000" dirty="0">
                <a:latin typeface="Trebuchet MS" panose="020B0603020202020204" pitchFamily="34" charset="0"/>
              </a:rPr>
              <a:t>0.05,6,1194</a:t>
            </a:r>
            <a:r>
              <a:rPr lang="en-AU" sz="2400" dirty="0">
                <a:latin typeface="Trebuchet MS" panose="020B0603020202020204" pitchFamily="34" charset="0"/>
              </a:rPr>
              <a:t> = 2.10.</a:t>
            </a:r>
          </a:p>
          <a:p>
            <a:pPr marL="0" indent="0">
              <a:spcAft>
                <a:spcPts val="1200"/>
              </a:spcAft>
              <a:buNone/>
              <a:tabLst>
                <a:tab pos="900113" algn="l"/>
                <a:tab pos="2419350" algn="l"/>
              </a:tabLst>
            </a:pPr>
            <a:r>
              <a:rPr lang="en-AU" sz="2400" dirty="0">
                <a:latin typeface="Trebuchet MS" panose="020B0603020202020204" pitchFamily="34" charset="0"/>
              </a:rPr>
              <a:t>	Alternatively, reject H</a:t>
            </a:r>
            <a:r>
              <a:rPr lang="en-AU" sz="2400" baseline="-25000" dirty="0">
                <a:latin typeface="Trebuchet MS" panose="020B0603020202020204" pitchFamily="34" charset="0"/>
              </a:rPr>
              <a:t>0</a:t>
            </a:r>
            <a:r>
              <a:rPr lang="en-AU" sz="2400" dirty="0">
                <a:latin typeface="Trebuchet MS" panose="020B0603020202020204" pitchFamily="34" charset="0"/>
              </a:rPr>
              <a:t> if </a:t>
            </a:r>
            <a:r>
              <a:rPr lang="en-AU" sz="2400" i="1" dirty="0">
                <a:latin typeface="Trebuchet MS" panose="020B0603020202020204" pitchFamily="34" charset="0"/>
              </a:rPr>
              <a:t>p</a:t>
            </a:r>
            <a:r>
              <a:rPr lang="en-AU" sz="2400" dirty="0">
                <a:latin typeface="Trebuchet MS" panose="020B0603020202020204" pitchFamily="34" charset="0"/>
              </a:rPr>
              <a:t>-value &lt; </a:t>
            </a:r>
            <a:r>
              <a:rPr lang="en-AU" sz="2400" dirty="0">
                <a:latin typeface="Trebuchet MS" panose="020B0603020202020204" pitchFamily="34" charset="0"/>
                <a:sym typeface="Symbol"/>
              </a:rPr>
              <a:t></a:t>
            </a:r>
            <a:r>
              <a:rPr lang="en-AU" sz="2400" dirty="0">
                <a:latin typeface="Trebuchet MS" panose="020B0603020202020204" pitchFamily="34" charset="0"/>
              </a:rPr>
              <a:t> = 0.05.</a:t>
            </a:r>
          </a:p>
          <a:p>
            <a:pPr marL="457200" indent="-457200">
              <a:buAutoNum type="arabicPeriod" startAt="5"/>
            </a:pPr>
            <a:r>
              <a:rPr lang="en-AU" sz="2400" dirty="0">
                <a:solidFill>
                  <a:srgbClr val="C00000"/>
                </a:solidFill>
                <a:latin typeface="Trebuchet MS" panose="020B0603020202020204" pitchFamily="34" charset="0"/>
              </a:rPr>
              <a:t>Value of the test statistic</a:t>
            </a:r>
            <a:r>
              <a:rPr lang="en-AU" sz="2400" dirty="0">
                <a:latin typeface="Trebuchet MS" panose="020B0603020202020204" pitchFamily="34" charset="0"/>
              </a:rPr>
              <a:t>: </a:t>
            </a:r>
          </a:p>
          <a:p>
            <a:pPr marL="0" indent="0">
              <a:buNone/>
            </a:pPr>
            <a:r>
              <a:rPr lang="en-AU" sz="2400" dirty="0">
                <a:latin typeface="Trebuchet MS" panose="020B0603020202020204" pitchFamily="34" charset="0"/>
              </a:rPr>
              <a:t>		From the complete output below, F = 11.91, </a:t>
            </a:r>
            <a:r>
              <a:rPr lang="en-AU" sz="2400" i="1" dirty="0">
                <a:latin typeface="Trebuchet MS" panose="020B0603020202020204" pitchFamily="34" charset="0"/>
              </a:rPr>
              <a:t>p</a:t>
            </a:r>
            <a:r>
              <a:rPr lang="en-AU" sz="2400" dirty="0">
                <a:latin typeface="Trebuchet MS" panose="020B0603020202020204" pitchFamily="34" charset="0"/>
              </a:rPr>
              <a:t>-value = 0</a:t>
            </a:r>
          </a:p>
          <a:p>
            <a:pPr marL="457200" indent="-457200">
              <a:spcAft>
                <a:spcPts val="0"/>
              </a:spcAft>
              <a:buAutoNum type="arabicPeriod" startAt="6"/>
            </a:pPr>
            <a:r>
              <a:rPr lang="en-AU" sz="2400" dirty="0">
                <a:solidFill>
                  <a:srgbClr val="C00000"/>
                </a:solidFill>
                <a:latin typeface="Trebuchet MS" panose="020B0603020202020204" pitchFamily="34" charset="0"/>
              </a:rPr>
              <a:t>Conclusion</a:t>
            </a:r>
            <a:r>
              <a:rPr lang="en-AU" sz="2400" dirty="0">
                <a:latin typeface="Trebuchet MS" panose="020B0603020202020204" pitchFamily="34" charset="0"/>
              </a:rPr>
              <a:t>: </a:t>
            </a:r>
          </a:p>
          <a:p>
            <a:pPr marL="900113" indent="-900113">
              <a:spcAft>
                <a:spcPts val="1800"/>
              </a:spcAft>
              <a:buNone/>
            </a:pPr>
            <a:r>
              <a:rPr lang="en-AU" sz="2400" dirty="0">
                <a:latin typeface="Trebuchet MS" panose="020B0603020202020204" pitchFamily="34" charset="0"/>
              </a:rPr>
              <a:t>		Since F = 11.91 &gt; 2.10 (alternatively, as </a:t>
            </a:r>
            <a:r>
              <a:rPr lang="en-AU" sz="2400" i="1" dirty="0">
                <a:latin typeface="Trebuchet MS" panose="020B0603020202020204" pitchFamily="34" charset="0"/>
              </a:rPr>
              <a:t>p</a:t>
            </a:r>
            <a:r>
              <a:rPr lang="en-AU" sz="2400" dirty="0">
                <a:latin typeface="Trebuchet MS" panose="020B0603020202020204" pitchFamily="34" charset="0"/>
              </a:rPr>
              <a:t>-value = 0 &lt; </a:t>
            </a:r>
            <a:r>
              <a:rPr lang="en-AU" sz="2400" dirty="0">
                <a:latin typeface="Trebuchet MS" panose="020B0603020202020204" pitchFamily="34" charset="0"/>
                <a:sym typeface="Symbol"/>
              </a:rPr>
              <a:t></a:t>
            </a:r>
            <a:r>
              <a:rPr lang="en-AU" sz="2400" dirty="0">
                <a:latin typeface="Trebuchet MS" panose="020B0603020202020204" pitchFamily="34" charset="0"/>
              </a:rPr>
              <a:t> = 0.05), reject H</a:t>
            </a:r>
            <a:r>
              <a:rPr lang="en-AU" sz="2400" baseline="-25000" dirty="0">
                <a:latin typeface="Trebuchet MS" panose="020B0603020202020204" pitchFamily="34" charset="0"/>
              </a:rPr>
              <a:t>0</a:t>
            </a:r>
            <a:r>
              <a:rPr lang="en-AU" sz="2400" dirty="0">
                <a:latin typeface="Trebuchet MS" panose="020B0603020202020204" pitchFamily="34" charset="0"/>
              </a:rPr>
              <a:t>.</a:t>
            </a:r>
          </a:p>
          <a:p>
            <a:pPr marL="0" indent="0" algn="just">
              <a:buNone/>
            </a:pPr>
            <a:r>
              <a:rPr lang="en-AU" sz="2400" dirty="0">
                <a:latin typeface="Trebuchet MS" panose="020B0603020202020204" pitchFamily="34" charset="0"/>
              </a:rPr>
              <a:t>	</a:t>
            </a:r>
            <a:r>
              <a:rPr lang="en-AU" sz="2400" dirty="0">
                <a:solidFill>
                  <a:schemeClr val="accent1"/>
                </a:solidFill>
                <a:latin typeface="Trebuchet MS" panose="020B0603020202020204" pitchFamily="34" charset="0"/>
              </a:rPr>
              <a:t>Therefore, we conclude that there is strong evidence of 	differences in treatment (day of the week) means.</a:t>
            </a:r>
            <a:endParaRPr lang="en-US" sz="2400" dirty="0">
              <a:solidFill>
                <a:schemeClr val="accent1"/>
              </a:solidFill>
              <a:latin typeface="Trebuchet MS" panose="020B0603020202020204" pitchFamily="34" charset="0"/>
            </a:endParaRP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95</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13645729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title"/>
          </p:nvPr>
        </p:nvSpPr>
        <p:spPr>
          <a:xfrm>
            <a:off x="107504" y="404664"/>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mc:AlternateContent xmlns:mc="http://schemas.openxmlformats.org/markup-compatibility/2006" xmlns:a14="http://schemas.microsoft.com/office/drawing/2010/main">
        <mc:Choice Requires="a14">
          <p:sp>
            <p:nvSpPr>
              <p:cNvPr id="63491" name="Rectangle 2"/>
              <p:cNvSpPr>
                <a:spLocks noGrp="1" noChangeArrowheads="1"/>
              </p:cNvSpPr>
              <p:nvPr>
                <p:ph idx="1"/>
              </p:nvPr>
            </p:nvSpPr>
            <p:spPr>
              <a:xfrm>
                <a:off x="107504" y="1274082"/>
                <a:ext cx="8352928" cy="4603190"/>
              </a:xfrm>
            </p:spPr>
            <p:txBody>
              <a:bodyPr/>
              <a:lstStyle/>
              <a:p>
                <a:pPr marL="441325" indent="-441325">
                  <a:buNone/>
                </a:pPr>
                <a:r>
                  <a:rPr lang="en-AU" sz="2400" dirty="0">
                    <a:latin typeface="Trebuchet MS" panose="020B0603020202020204" pitchFamily="34" charset="0"/>
                  </a:rPr>
                  <a:t>b)	</a:t>
                </a:r>
                <a:r>
                  <a:rPr lang="en-AU" sz="2400" dirty="0">
                    <a:solidFill>
                      <a:srgbClr val="066E06"/>
                    </a:solidFill>
                    <a:latin typeface="Trebuchet MS" panose="020B0603020202020204" pitchFamily="34" charset="0"/>
                  </a:rPr>
                  <a:t>The parameters of interest are the block means, </a:t>
                </a:r>
                <a:r>
                  <a:rPr lang="en-AU" sz="2400" dirty="0" err="1">
                    <a:solidFill>
                      <a:srgbClr val="066E06"/>
                    </a:solidFill>
                    <a:latin typeface="Trebuchet MS" panose="020B0603020202020204" pitchFamily="34" charset="0"/>
                  </a:rPr>
                  <a:t>μ</a:t>
                </a:r>
                <a:r>
                  <a:rPr lang="en-AU" sz="2400" baseline="-25000" dirty="0" err="1">
                    <a:solidFill>
                      <a:srgbClr val="066E06"/>
                    </a:solidFill>
                    <a:latin typeface="Trebuchet MS" panose="020B0603020202020204" pitchFamily="34" charset="0"/>
                  </a:rPr>
                  <a:t>i</a:t>
                </a:r>
                <a:r>
                  <a:rPr lang="en-AU" sz="2400" dirty="0">
                    <a:solidFill>
                      <a:srgbClr val="066E06"/>
                    </a:solidFill>
                    <a:latin typeface="Trebuchet MS" panose="020B0603020202020204" pitchFamily="34" charset="0"/>
                  </a:rPr>
                  <a:t> (</a:t>
                </a:r>
                <a:r>
                  <a:rPr lang="en-AU" sz="2400" dirty="0" err="1">
                    <a:solidFill>
                      <a:srgbClr val="066E06"/>
                    </a:solidFill>
                    <a:latin typeface="Trebuchet MS" panose="020B0603020202020204" pitchFamily="34" charset="0"/>
                  </a:rPr>
                  <a:t>i</a:t>
                </a:r>
                <a:r>
                  <a:rPr lang="en-AU" sz="2400" dirty="0">
                    <a:solidFill>
                      <a:srgbClr val="066E06"/>
                    </a:solidFill>
                    <a:latin typeface="Trebuchet MS" panose="020B0603020202020204" pitchFamily="34" charset="0"/>
                  </a:rPr>
                  <a:t> = 1, 2, …,200 - teenagers). </a:t>
                </a:r>
              </a:p>
              <a:p>
                <a:pPr marL="0" indent="0">
                  <a:buNone/>
                </a:pPr>
                <a:r>
                  <a:rPr lang="en-AU" sz="2400" dirty="0">
                    <a:latin typeface="Trebuchet MS" panose="020B0603020202020204" pitchFamily="34" charset="0"/>
                  </a:rPr>
                  <a:t>	The complete test is as follows:</a:t>
                </a:r>
              </a:p>
              <a:p>
                <a:pPr marL="800100" indent="-358775">
                  <a:buAutoNum type="arabicPeriod"/>
                </a:pPr>
                <a:r>
                  <a:rPr lang="pt-BR" sz="2400" dirty="0">
                    <a:solidFill>
                      <a:srgbClr val="066E06"/>
                    </a:solidFill>
                    <a:latin typeface="Trebuchet MS" panose="020B0603020202020204" pitchFamily="34" charset="0"/>
                  </a:rPr>
                  <a:t>Hypotheses</a:t>
                </a:r>
                <a:r>
                  <a:rPr lang="pt-BR" sz="2400" dirty="0">
                    <a:latin typeface="Trebuchet MS" panose="020B0603020202020204" pitchFamily="34" charset="0"/>
                  </a:rPr>
                  <a:t>: </a:t>
                </a:r>
              </a:p>
              <a:p>
                <a:pPr marL="800100" indent="-358775">
                  <a:buNone/>
                </a:pPr>
                <a:r>
                  <a:rPr lang="pt-BR" sz="2400" dirty="0">
                    <a:latin typeface="Trebuchet MS" panose="020B0603020202020204" pitchFamily="34" charset="0"/>
                  </a:rPr>
                  <a:t>		H</a:t>
                </a:r>
                <a:r>
                  <a:rPr lang="pt-BR" sz="2400" baseline="-25000" dirty="0">
                    <a:latin typeface="Trebuchet MS" panose="020B0603020202020204" pitchFamily="34" charset="0"/>
                  </a:rPr>
                  <a:t>0</a:t>
                </a:r>
                <a:r>
                  <a:rPr lang="pt-BR" sz="2400" dirty="0">
                    <a:latin typeface="Trebuchet MS" panose="020B0603020202020204" pitchFamily="34" charset="0"/>
                  </a:rPr>
                  <a:t>: μ</a:t>
                </a:r>
                <a:r>
                  <a:rPr lang="pt-BR" sz="2400" baseline="-25000" dirty="0">
                    <a:latin typeface="Trebuchet MS" panose="020B0603020202020204" pitchFamily="34" charset="0"/>
                  </a:rPr>
                  <a:t>1</a:t>
                </a:r>
                <a:r>
                  <a:rPr lang="pt-BR" sz="2400" dirty="0">
                    <a:latin typeface="Trebuchet MS" panose="020B0603020202020204" pitchFamily="34" charset="0"/>
                  </a:rPr>
                  <a:t> = μ</a:t>
                </a:r>
                <a:r>
                  <a:rPr lang="pt-BR" sz="2400" baseline="-25000" dirty="0">
                    <a:latin typeface="Trebuchet MS" panose="020B0603020202020204" pitchFamily="34" charset="0"/>
                  </a:rPr>
                  <a:t>2</a:t>
                </a:r>
                <a:r>
                  <a:rPr lang="pt-BR" sz="2400" dirty="0">
                    <a:latin typeface="Trebuchet MS" panose="020B0603020202020204" pitchFamily="34" charset="0"/>
                  </a:rPr>
                  <a:t> = … = μ</a:t>
                </a:r>
                <a:r>
                  <a:rPr lang="pt-BR" sz="2400" baseline="-25000" dirty="0">
                    <a:latin typeface="Trebuchet MS" panose="020B0603020202020204" pitchFamily="34" charset="0"/>
                  </a:rPr>
                  <a:t>200</a:t>
                </a:r>
              </a:p>
              <a:p>
                <a:pPr marL="800100" indent="-358775">
                  <a:buNone/>
                </a:pPr>
                <a:r>
                  <a:rPr lang="en-AU" sz="2400" dirty="0">
                    <a:latin typeface="Trebuchet MS" panose="020B0603020202020204" pitchFamily="34" charset="0"/>
                  </a:rPr>
                  <a:t>		H</a:t>
                </a:r>
                <a:r>
                  <a:rPr lang="en-AU" sz="2400" baseline="-25000" dirty="0">
                    <a:latin typeface="Trebuchet MS" panose="020B0603020202020204" pitchFamily="34" charset="0"/>
                  </a:rPr>
                  <a:t>A</a:t>
                </a:r>
                <a:r>
                  <a:rPr lang="en-AU" sz="2400" dirty="0">
                    <a:latin typeface="Trebuchet MS" panose="020B0603020202020204" pitchFamily="34" charset="0"/>
                  </a:rPr>
                  <a:t>: At least two block differ.</a:t>
                </a:r>
              </a:p>
              <a:p>
                <a:pPr marL="800100" indent="-358775">
                  <a:buAutoNum type="arabicPeriod" startAt="2"/>
                </a:pPr>
                <a:r>
                  <a:rPr lang="en-AU" sz="2400" dirty="0">
                    <a:solidFill>
                      <a:srgbClr val="066E06"/>
                    </a:solidFill>
                    <a:latin typeface="Trebuchet MS" panose="020B0603020202020204" pitchFamily="34" charset="0"/>
                  </a:rPr>
                  <a:t>Test statistic</a:t>
                </a:r>
                <a:r>
                  <a:rPr lang="en-AU" sz="2400" dirty="0">
                    <a:latin typeface="Trebuchet MS" panose="020B0603020202020204" pitchFamily="34" charset="0"/>
                  </a:rPr>
                  <a:t>: </a:t>
                </a:r>
              </a:p>
              <a:p>
                <a:pPr marL="800100" indent="-358775">
                  <a:buNone/>
                </a:pPr>
                <a:r>
                  <a:rPr lang="en-AU" sz="2400" dirty="0">
                    <a:latin typeface="Trebuchet MS" panose="020B0603020202020204" pitchFamily="34" charset="0"/>
                  </a:rPr>
                  <a:t>		F =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a:rPr>
                          <m:t>𝑀𝑆𝐵</m:t>
                        </m:r>
                      </m:num>
                      <m:den>
                        <m:r>
                          <a:rPr lang="en-AU" sz="2400" b="0" i="1" smtClean="0">
                            <a:latin typeface="Cambria Math"/>
                          </a:rPr>
                          <m:t>𝑀𝑆𝐸</m:t>
                        </m:r>
                      </m:den>
                    </m:f>
                  </m:oMath>
                </a14:m>
                <a:r>
                  <a:rPr lang="en-AU" sz="2400" dirty="0">
                    <a:latin typeface="Trebuchet MS" panose="020B0603020202020204" pitchFamily="34" charset="0"/>
                  </a:rPr>
                  <a:t> ~ F</a:t>
                </a:r>
                <a:r>
                  <a:rPr lang="en-AU" sz="2400" baseline="-25000" dirty="0">
                    <a:latin typeface="Trebuchet MS" panose="020B0603020202020204" pitchFamily="34" charset="0"/>
                  </a:rPr>
                  <a:t>b−1,n−k−b+1</a:t>
                </a:r>
                <a:r>
                  <a:rPr lang="en-AU" sz="2400" dirty="0">
                    <a:latin typeface="Trebuchet MS" panose="020B0603020202020204" pitchFamily="34" charset="0"/>
                  </a:rPr>
                  <a:t>, </a:t>
                </a:r>
              </a:p>
              <a:p>
                <a:pPr marL="800100" indent="-358775">
                  <a:buNone/>
                </a:pPr>
                <a:r>
                  <a:rPr lang="en-AU" sz="2400" dirty="0">
                    <a:latin typeface="Trebuchet MS" panose="020B0603020202020204" pitchFamily="34" charset="0"/>
                  </a:rPr>
                  <a:t>		where n = 1400, k = 7 and b = 200.</a:t>
                </a:r>
              </a:p>
              <a:p>
                <a:pPr marL="800100" indent="-358775">
                  <a:buAutoNum type="arabicPeriod" startAt="3"/>
                </a:pPr>
                <a:r>
                  <a:rPr lang="en-AU" sz="2400" dirty="0">
                    <a:solidFill>
                      <a:srgbClr val="066E06"/>
                    </a:solidFill>
                    <a:latin typeface="Trebuchet MS" panose="020B0603020202020204" pitchFamily="34" charset="0"/>
                  </a:rPr>
                  <a:t>Level of significance</a:t>
                </a:r>
                <a:r>
                  <a:rPr lang="en-AU" sz="2400" dirty="0">
                    <a:latin typeface="Trebuchet MS" panose="020B0603020202020204" pitchFamily="34" charset="0"/>
                  </a:rPr>
                  <a:t>: Assume </a:t>
                </a:r>
                <a:r>
                  <a:rPr lang="en-AU" sz="2400" dirty="0">
                    <a:latin typeface="Trebuchet MS" panose="020B0603020202020204" pitchFamily="34" charset="0"/>
                    <a:sym typeface="Symbol"/>
                  </a:rPr>
                  <a:t></a:t>
                </a:r>
                <a:r>
                  <a:rPr lang="en-AU" sz="2400" dirty="0">
                    <a:latin typeface="Trebuchet MS" panose="020B0603020202020204" pitchFamily="34" charset="0"/>
                  </a:rPr>
                  <a:t> = 0.05</a:t>
                </a:r>
              </a:p>
            </p:txBody>
          </p:sp>
        </mc:Choice>
        <mc:Fallback xmlns="">
          <p:sp>
            <p:nvSpPr>
              <p:cNvPr id="63491" name="Rectangle 2"/>
              <p:cNvSpPr>
                <a:spLocks noGrp="1" noRot="1" noChangeAspect="1" noMove="1" noResize="1" noEditPoints="1" noAdjustHandles="1" noChangeArrowheads="1" noChangeShapeType="1" noTextEdit="1"/>
              </p:cNvSpPr>
              <p:nvPr>
                <p:ph idx="1"/>
              </p:nvPr>
            </p:nvSpPr>
            <p:spPr>
              <a:xfrm>
                <a:off x="107504" y="1274082"/>
                <a:ext cx="8352928" cy="4603190"/>
              </a:xfrm>
              <a:blipFill rotWithShape="1">
                <a:blip r:embed="rId3" cstate="print"/>
                <a:stretch>
                  <a:fillRect l="-1168" t="-1060" b="-1192"/>
                </a:stretch>
              </a:blipFill>
            </p:spPr>
            <p:txBody>
              <a:bodyPr/>
              <a:lstStyle/>
              <a:p>
                <a:r>
                  <a:rPr lang="en-AU">
                    <a:noFill/>
                  </a:rPr>
                  <a:t> </a:t>
                </a:r>
              </a:p>
            </p:txBody>
          </p:sp>
        </mc:Fallback>
      </mc:AlternateContent>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96</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28160885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title"/>
          </p:nvPr>
        </p:nvSpPr>
        <p:spPr>
          <a:xfrm>
            <a:off x="457200" y="188640"/>
            <a:ext cx="8229600"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p:sp>
        <p:nvSpPr>
          <p:cNvPr id="63491" name="Rectangle 2"/>
          <p:cNvSpPr>
            <a:spLocks noGrp="1" noChangeArrowheads="1"/>
          </p:cNvSpPr>
          <p:nvPr>
            <p:ph idx="1"/>
          </p:nvPr>
        </p:nvSpPr>
        <p:spPr>
          <a:xfrm>
            <a:off x="129917" y="1052736"/>
            <a:ext cx="9036496" cy="4297363"/>
          </a:xfrm>
        </p:spPr>
        <p:txBody>
          <a:bodyPr/>
          <a:lstStyle/>
          <a:p>
            <a:pPr marL="457200" indent="-457200">
              <a:buAutoNum type="arabicPeriod" startAt="4"/>
              <a:tabLst>
                <a:tab pos="2419350" algn="l"/>
              </a:tabLst>
            </a:pPr>
            <a:r>
              <a:rPr lang="en-AU" sz="2400" dirty="0">
                <a:solidFill>
                  <a:srgbClr val="066E06"/>
                </a:solidFill>
                <a:latin typeface="Trebuchet MS" panose="020B0603020202020204" pitchFamily="34" charset="0"/>
              </a:rPr>
              <a:t>Decision rule</a:t>
            </a:r>
            <a:r>
              <a:rPr lang="en-AU" sz="2400" dirty="0">
                <a:latin typeface="Trebuchet MS" panose="020B0603020202020204" pitchFamily="34" charset="0"/>
              </a:rPr>
              <a:t>:	</a:t>
            </a:r>
          </a:p>
          <a:p>
            <a:pPr marL="0" indent="0">
              <a:buNone/>
              <a:tabLst>
                <a:tab pos="1795463" algn="l"/>
              </a:tabLst>
            </a:pPr>
            <a:r>
              <a:rPr lang="en-AU" sz="2400" dirty="0">
                <a:latin typeface="Trebuchet MS" panose="020B0603020202020204" pitchFamily="34" charset="0"/>
              </a:rPr>
              <a:t>	Reject H</a:t>
            </a:r>
            <a:r>
              <a:rPr lang="en-AU" sz="2400" baseline="-25000" dirty="0">
                <a:latin typeface="Trebuchet MS" panose="020B0603020202020204" pitchFamily="34" charset="0"/>
              </a:rPr>
              <a:t>0</a:t>
            </a:r>
            <a:r>
              <a:rPr lang="en-AU" sz="2400" dirty="0">
                <a:latin typeface="Trebuchet MS" panose="020B0603020202020204" pitchFamily="34" charset="0"/>
              </a:rPr>
              <a:t> if F &gt; F</a:t>
            </a:r>
            <a:r>
              <a:rPr lang="en-AU" sz="2400" baseline="-25000" dirty="0">
                <a:latin typeface="Trebuchet MS" panose="020B0603020202020204" pitchFamily="34" charset="0"/>
                <a:sym typeface="Symbol"/>
              </a:rPr>
              <a:t></a:t>
            </a:r>
            <a:r>
              <a:rPr lang="en-AU" sz="2400" baseline="-25000" dirty="0">
                <a:latin typeface="Trebuchet MS" panose="020B0603020202020204" pitchFamily="34" charset="0"/>
              </a:rPr>
              <a:t>,b−1,n−k−b+1 </a:t>
            </a:r>
            <a:r>
              <a:rPr lang="en-AU" sz="2400" dirty="0">
                <a:latin typeface="Trebuchet MS" panose="020B0603020202020204" pitchFamily="34" charset="0"/>
              </a:rPr>
              <a:t>= F</a:t>
            </a:r>
            <a:r>
              <a:rPr lang="en-AU" sz="2400" baseline="-25000" dirty="0">
                <a:latin typeface="Trebuchet MS" panose="020B0603020202020204" pitchFamily="34" charset="0"/>
              </a:rPr>
              <a:t>0.05,199,1194 </a:t>
            </a:r>
            <a:r>
              <a:rPr lang="en-AU" sz="2400" dirty="0">
                <a:latin typeface="Trebuchet MS" panose="020B0603020202020204" pitchFamily="34" charset="0"/>
              </a:rPr>
              <a:t>= 1.19.</a:t>
            </a:r>
          </a:p>
          <a:p>
            <a:pPr marL="0" indent="0">
              <a:spcAft>
                <a:spcPts val="600"/>
              </a:spcAft>
              <a:buNone/>
              <a:tabLst>
                <a:tab pos="1795463" algn="l"/>
              </a:tabLst>
            </a:pPr>
            <a:r>
              <a:rPr lang="en-AU" sz="2400" dirty="0">
                <a:latin typeface="Trebuchet MS" panose="020B0603020202020204" pitchFamily="34" charset="0"/>
              </a:rPr>
              <a:t>	Alternatively, reject H</a:t>
            </a:r>
            <a:r>
              <a:rPr lang="en-AU" sz="2400" baseline="-25000" dirty="0">
                <a:latin typeface="Trebuchet MS" panose="020B0603020202020204" pitchFamily="34" charset="0"/>
              </a:rPr>
              <a:t>0</a:t>
            </a:r>
            <a:r>
              <a:rPr lang="en-AU" sz="2400" dirty="0">
                <a:latin typeface="Trebuchet MS" panose="020B0603020202020204" pitchFamily="34" charset="0"/>
              </a:rPr>
              <a:t> if </a:t>
            </a:r>
            <a:r>
              <a:rPr lang="en-AU" sz="2400" i="1" dirty="0">
                <a:latin typeface="Trebuchet MS" panose="020B0603020202020204" pitchFamily="34" charset="0"/>
              </a:rPr>
              <a:t>p</a:t>
            </a:r>
            <a:r>
              <a:rPr lang="en-AU" sz="2400" dirty="0">
                <a:latin typeface="Trebuchet MS" panose="020B0603020202020204" pitchFamily="34" charset="0"/>
              </a:rPr>
              <a:t>-value &lt; </a:t>
            </a:r>
            <a:r>
              <a:rPr lang="en-AU" sz="2400" dirty="0">
                <a:latin typeface="Trebuchet MS" panose="020B0603020202020204" pitchFamily="34" charset="0"/>
                <a:sym typeface="Symbol"/>
              </a:rPr>
              <a:t></a:t>
            </a:r>
            <a:r>
              <a:rPr lang="en-AU" sz="2400" dirty="0">
                <a:latin typeface="Trebuchet MS" panose="020B0603020202020204" pitchFamily="34" charset="0"/>
              </a:rPr>
              <a:t> = 0.05.</a:t>
            </a:r>
          </a:p>
          <a:p>
            <a:pPr marL="457200" indent="-457200">
              <a:buAutoNum type="arabicPeriod" startAt="5"/>
            </a:pPr>
            <a:r>
              <a:rPr lang="en-AU" sz="2400" dirty="0">
                <a:solidFill>
                  <a:srgbClr val="066E06"/>
                </a:solidFill>
                <a:latin typeface="Trebuchet MS" panose="020B0603020202020204" pitchFamily="34" charset="0"/>
              </a:rPr>
              <a:t>Value of the test statistic</a:t>
            </a:r>
            <a:r>
              <a:rPr lang="en-AU" sz="2400" dirty="0">
                <a:latin typeface="Trebuchet MS" panose="020B0603020202020204" pitchFamily="34" charset="0"/>
              </a:rPr>
              <a:t>: </a:t>
            </a:r>
          </a:p>
          <a:p>
            <a:pPr marL="0" indent="0">
              <a:buNone/>
            </a:pPr>
            <a:r>
              <a:rPr lang="en-AU" sz="2400" dirty="0">
                <a:latin typeface="Trebuchet MS" panose="020B0603020202020204" pitchFamily="34" charset="0"/>
              </a:rPr>
              <a:t>			From the complete output below, F = 2.63</a:t>
            </a:r>
          </a:p>
          <a:p>
            <a:pPr marL="0" indent="0">
              <a:spcBef>
                <a:spcPts val="0"/>
              </a:spcBef>
              <a:buNone/>
            </a:pPr>
            <a:r>
              <a:rPr lang="en-AU" sz="2400" dirty="0">
                <a:latin typeface="Trebuchet MS" panose="020B0603020202020204" pitchFamily="34" charset="0"/>
              </a:rPr>
              <a:t>													  </a:t>
            </a:r>
            <a:r>
              <a:rPr lang="en-AU" sz="2400" i="1" dirty="0">
                <a:latin typeface="Trebuchet MS" panose="020B0603020202020204" pitchFamily="34" charset="0"/>
              </a:rPr>
              <a:t>p</a:t>
            </a:r>
            <a:r>
              <a:rPr lang="en-AU" sz="2400" dirty="0">
                <a:latin typeface="Trebuchet MS" panose="020B0603020202020204" pitchFamily="34" charset="0"/>
              </a:rPr>
              <a:t>-value = 0</a:t>
            </a:r>
          </a:p>
          <a:p>
            <a:pPr marL="457200" indent="-457200">
              <a:spcAft>
                <a:spcPts val="0"/>
              </a:spcAft>
              <a:buAutoNum type="arabicPeriod" startAt="6"/>
            </a:pPr>
            <a:r>
              <a:rPr lang="en-AU" sz="2400" dirty="0">
                <a:solidFill>
                  <a:srgbClr val="066E06"/>
                </a:solidFill>
                <a:latin typeface="Trebuchet MS" panose="020B0603020202020204" pitchFamily="34" charset="0"/>
              </a:rPr>
              <a:t>Conclusion</a:t>
            </a:r>
            <a:r>
              <a:rPr lang="en-AU" sz="2400" dirty="0">
                <a:latin typeface="Trebuchet MS" panose="020B0603020202020204" pitchFamily="34" charset="0"/>
              </a:rPr>
              <a:t>: </a:t>
            </a:r>
          </a:p>
          <a:p>
            <a:pPr marL="1349375" indent="-1349375">
              <a:spcAft>
                <a:spcPts val="1800"/>
              </a:spcAft>
              <a:buNone/>
            </a:pPr>
            <a:r>
              <a:rPr lang="en-AU" sz="2400" dirty="0">
                <a:latin typeface="Trebuchet MS" panose="020B0603020202020204" pitchFamily="34" charset="0"/>
              </a:rPr>
              <a:t>		Since F = 2.63 &gt; 1.19 (alternatively, as </a:t>
            </a:r>
            <a:r>
              <a:rPr lang="en-AU" sz="2400" i="1" dirty="0">
                <a:latin typeface="Trebuchet MS" panose="020B0603020202020204" pitchFamily="34" charset="0"/>
              </a:rPr>
              <a:t>p</a:t>
            </a:r>
            <a:r>
              <a:rPr lang="en-AU" sz="2400" dirty="0">
                <a:latin typeface="Trebuchet MS" panose="020B0603020202020204" pitchFamily="34" charset="0"/>
              </a:rPr>
              <a:t>-value = 0 &lt; </a:t>
            </a:r>
            <a:r>
              <a:rPr lang="en-AU" sz="2400" dirty="0">
                <a:latin typeface="Trebuchet MS" panose="020B0603020202020204" pitchFamily="34" charset="0"/>
                <a:sym typeface="Symbol"/>
              </a:rPr>
              <a:t></a:t>
            </a:r>
            <a:r>
              <a:rPr lang="en-AU" sz="2400" dirty="0">
                <a:latin typeface="Trebuchet MS" panose="020B0603020202020204" pitchFamily="34" charset="0"/>
              </a:rPr>
              <a:t> = 0.05), reject H</a:t>
            </a:r>
            <a:r>
              <a:rPr lang="en-AU" sz="2400" baseline="-25000" dirty="0">
                <a:latin typeface="Trebuchet MS" panose="020B0603020202020204" pitchFamily="34" charset="0"/>
              </a:rPr>
              <a:t>0</a:t>
            </a:r>
            <a:r>
              <a:rPr lang="en-AU" sz="2400" dirty="0">
                <a:latin typeface="Trebuchet MS" panose="020B0603020202020204" pitchFamily="34" charset="0"/>
              </a:rPr>
              <a:t>.</a:t>
            </a:r>
          </a:p>
          <a:p>
            <a:pPr marL="0" indent="0">
              <a:buNone/>
            </a:pPr>
            <a:r>
              <a:rPr lang="en-AU" sz="2400" dirty="0">
                <a:latin typeface="Trebuchet MS" panose="020B0603020202020204" pitchFamily="34" charset="0"/>
              </a:rPr>
              <a:t>	</a:t>
            </a:r>
            <a:r>
              <a:rPr lang="en-AU" sz="2400" dirty="0">
                <a:solidFill>
                  <a:srgbClr val="066E06"/>
                </a:solidFill>
                <a:latin typeface="Trebuchet MS" panose="020B0603020202020204" pitchFamily="34" charset="0"/>
              </a:rPr>
              <a:t>Therefore, we conclude that there is strong evidence of 	differences in block (teenagers) means.</a:t>
            </a:r>
            <a:endParaRPr lang="en-US" sz="2400" dirty="0">
              <a:solidFill>
                <a:srgbClr val="066E06"/>
              </a:solidFill>
              <a:latin typeface="Trebuchet MS" panose="020B0603020202020204" pitchFamily="34" charset="0"/>
            </a:endParaRPr>
          </a:p>
        </p:txBody>
      </p:sp>
      <p:sp>
        <p:nvSpPr>
          <p:cNvPr id="5"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97</a:t>
            </a:fld>
            <a:endParaRPr lang="en-AU" altLang="en-US" sz="1400" b="1" baseline="0" dirty="0">
              <a:latin typeface="Trebuchet MS" panose="020B0603020202020204" pitchFamily="34" charset="0"/>
            </a:endParaRPr>
          </a:p>
        </p:txBody>
      </p:sp>
    </p:spTree>
    <p:extLst>
      <p:ext uri="{BB962C8B-B14F-4D97-AF65-F5344CB8AC3E}">
        <p14:creationId xmlns:p14="http://schemas.microsoft.com/office/powerpoint/2010/main" val="9244927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395288" y="1340768"/>
            <a:ext cx="8748712" cy="1657350"/>
          </a:xfrm>
        </p:spPr>
        <p:txBody>
          <a:bodyPr/>
          <a:lstStyle/>
          <a:p>
            <a:pPr marL="0" indent="0" eaLnBrk="1" hangingPunct="1">
              <a:buFontTx/>
              <a:buNone/>
            </a:pPr>
            <a:r>
              <a:rPr lang="en-US" altLang="en-US" sz="2400" b="1" dirty="0">
                <a:solidFill>
                  <a:schemeClr val="accent1"/>
                </a:solidFill>
                <a:latin typeface="Trebuchet MS" panose="020B0603020202020204" pitchFamily="34" charset="0"/>
              </a:rPr>
              <a:t>Using Excel (Data Analysis)</a:t>
            </a:r>
          </a:p>
          <a:p>
            <a:pPr marL="0" indent="0" eaLnBrk="1" hangingPunct="1">
              <a:buFontTx/>
              <a:buNone/>
            </a:pPr>
            <a:r>
              <a:rPr lang="en-US" altLang="en-US" sz="2400" dirty="0">
                <a:latin typeface="Trebuchet MS" panose="020B0603020202020204" pitchFamily="34" charset="0"/>
              </a:rPr>
              <a:t>Click </a:t>
            </a:r>
            <a:r>
              <a:rPr lang="en-US" altLang="en-US" sz="2200" dirty="0">
                <a:solidFill>
                  <a:schemeClr val="tx1">
                    <a:lumMod val="75000"/>
                    <a:lumOff val="25000"/>
                  </a:schemeClr>
                </a:solidFill>
                <a:latin typeface="Trebuchet MS" panose="020B0603020202020204" pitchFamily="34" charset="0"/>
              </a:rPr>
              <a:t>Data, Data Analysis, </a:t>
            </a:r>
            <a:r>
              <a:rPr lang="en-US" altLang="en-US" sz="2200" dirty="0" err="1">
                <a:solidFill>
                  <a:schemeClr val="tx1">
                    <a:lumMod val="75000"/>
                    <a:lumOff val="25000"/>
                  </a:schemeClr>
                </a:solidFill>
                <a:latin typeface="Trebuchet MS" panose="020B0603020202020204" pitchFamily="34" charset="0"/>
              </a:rPr>
              <a:t>Anova</a:t>
            </a:r>
            <a:r>
              <a:rPr lang="en-US" altLang="en-US" sz="2200" dirty="0">
                <a:solidFill>
                  <a:schemeClr val="tx1">
                    <a:lumMod val="75000"/>
                    <a:lumOff val="25000"/>
                  </a:schemeClr>
                </a:solidFill>
                <a:latin typeface="Trebuchet MS" panose="020B0603020202020204" pitchFamily="34" charset="0"/>
              </a:rPr>
              <a:t>: Two Factor Without Replication</a:t>
            </a:r>
          </a:p>
        </p:txBody>
      </p:sp>
      <p:sp>
        <p:nvSpPr>
          <p:cNvPr id="9" name="Slide Number Placeholder 3"/>
          <p:cNvSpPr>
            <a:spLocks noGrp="1"/>
          </p:cNvSpPr>
          <p:nvPr>
            <p:ph type="sldNum" sz="quarter" idx="10"/>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98</a:t>
            </a:fld>
            <a:endParaRPr lang="en-AU" altLang="en-US" sz="1400" b="1" baseline="0" dirty="0">
              <a:latin typeface="Trebuchet MS" panose="020B0603020202020204" pitchFamily="34" charset="0"/>
            </a:endParaRPr>
          </a:p>
        </p:txBody>
      </p:sp>
      <p:sp>
        <p:nvSpPr>
          <p:cNvPr id="78852" name="AutoShape 5"/>
          <p:cNvSpPr>
            <a:spLocks noChangeArrowheads="1"/>
          </p:cNvSpPr>
          <p:nvPr/>
        </p:nvSpPr>
        <p:spPr bwMode="auto">
          <a:xfrm>
            <a:off x="6009456"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COMPUTE</a:t>
            </a:r>
          </a:p>
        </p:txBody>
      </p:sp>
      <p:sp>
        <p:nvSpPr>
          <p:cNvPr id="78853" name="Text Box 6"/>
          <p:cNvSpPr txBox="1">
            <a:spLocks noChangeArrowheads="1"/>
          </p:cNvSpPr>
          <p:nvPr/>
        </p:nvSpPr>
        <p:spPr bwMode="auto">
          <a:xfrm>
            <a:off x="5804545" y="2420888"/>
            <a:ext cx="2655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US" altLang="en-US" sz="1800" baseline="0" dirty="0">
                <a:solidFill>
                  <a:srgbClr val="0000FF"/>
                </a:solidFill>
                <a:latin typeface="Tahoma" charset="0"/>
              </a:rPr>
              <a:t>a.k.a. </a:t>
            </a:r>
            <a:r>
              <a:rPr lang="en-US" altLang="en-US" sz="1800" baseline="0" dirty="0" err="1">
                <a:solidFill>
                  <a:srgbClr val="0000FF"/>
                </a:solidFill>
                <a:latin typeface="Tahoma" charset="0"/>
              </a:rPr>
              <a:t>Randomised</a:t>
            </a:r>
            <a:r>
              <a:rPr lang="en-US" altLang="en-US" sz="1800" baseline="0" dirty="0">
                <a:solidFill>
                  <a:srgbClr val="0000FF"/>
                </a:solidFill>
                <a:latin typeface="Tahoma" charset="0"/>
              </a:rPr>
              <a:t> Block</a:t>
            </a:r>
          </a:p>
        </p:txBody>
      </p:sp>
      <p:sp>
        <p:nvSpPr>
          <p:cNvPr id="78854" name="AutoShape 7"/>
          <p:cNvSpPr>
            <a:spLocks/>
          </p:cNvSpPr>
          <p:nvPr/>
        </p:nvSpPr>
        <p:spPr bwMode="auto">
          <a:xfrm rot="-5400000">
            <a:off x="6104892" y="-201724"/>
            <a:ext cx="381000" cy="4906144"/>
          </a:xfrm>
          <a:prstGeom prst="leftBrace">
            <a:avLst>
              <a:gd name="adj1" fmla="val 118333"/>
              <a:gd name="adj2" fmla="val 50000"/>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pic>
        <p:nvPicPr>
          <p:cNvPr id="7885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88" y="2605038"/>
            <a:ext cx="5193357" cy="314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Grp="1" noChangeArrowheads="1"/>
          </p:cNvSpPr>
          <p:nvPr>
            <p:ph type="title"/>
          </p:nvPr>
        </p:nvSpPr>
        <p:spPr>
          <a:xfrm>
            <a:off x="457200" y="332656"/>
            <a:ext cx="7787208" cy="884238"/>
          </a:xfrm>
        </p:spPr>
        <p:txBody>
          <a:bodyPr vert="horz" lIns="91440" tIns="45720" rIns="91440" bIns="45720" rtlCol="0" anchor="ctr">
            <a:noAutofit/>
          </a:bodyPr>
          <a:lstStyle/>
          <a:p>
            <a:pPr algn="l"/>
            <a:r>
              <a:rPr lang="en-US" altLang="en-US" sz="3200" cap="none" dirty="0">
                <a:solidFill>
                  <a:srgbClr val="EA0088"/>
                </a:solidFill>
                <a:latin typeface="Trebuchet MS" charset="0"/>
                <a:ea typeface="ＭＳ Ｐゴシック" charset="0"/>
                <a:cs typeface="ＭＳ Ｐゴシック" charset="0"/>
              </a:rPr>
              <a:t>Example 3 – Solution…</a:t>
            </a:r>
          </a:p>
        </p:txBody>
      </p:sp>
    </p:spTree>
    <p:custDataLst>
      <p:tags r:id="rId1"/>
    </p:custDataLst>
    <p:extLst>
      <p:ext uri="{BB962C8B-B14F-4D97-AF65-F5344CB8AC3E}">
        <p14:creationId xmlns:p14="http://schemas.microsoft.com/office/powerpoint/2010/main" val="36434552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Text Box 15"/>
          <p:cNvSpPr txBox="1">
            <a:spLocks noChangeArrowheads="1"/>
          </p:cNvSpPr>
          <p:nvPr/>
        </p:nvSpPr>
        <p:spPr bwMode="auto">
          <a:xfrm>
            <a:off x="683568" y="4358714"/>
            <a:ext cx="8064895" cy="1446550"/>
          </a:xfrm>
          <a:prstGeom prst="rect">
            <a:avLst/>
          </a:prstGeom>
          <a:solidFill>
            <a:schemeClr val="tx1">
              <a:lumMod val="10000"/>
              <a:lumOff val="90000"/>
            </a:schemeClr>
          </a:solidFill>
          <a:ln w="9525">
            <a:solidFill>
              <a:schemeClr val="tx1"/>
            </a:solidFill>
            <a:miter lim="800000"/>
            <a:headEnd/>
            <a:tailEnd/>
          </a:ln>
        </p:spPr>
        <p:txBody>
          <a:bodyPr wrap="squar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just"/>
            <a:r>
              <a:rPr lang="en-US" altLang="en-US" sz="2200" baseline="0" dirty="0">
                <a:solidFill>
                  <a:schemeClr val="accent1"/>
                </a:solidFill>
                <a:latin typeface="Trebuchet MS" panose="020B0603020202020204" pitchFamily="34" charset="0"/>
              </a:rPr>
              <a:t>Conclusion: at 5% significance level there is sufficient evidence to reject the null hypothesis, and infer that (a) mean radio time is different in at least one of the week days, and (b) mean listening time differs among the 200 teenagers.</a:t>
            </a:r>
          </a:p>
        </p:txBody>
      </p:sp>
      <p:grpSp>
        <p:nvGrpSpPr>
          <p:cNvPr id="2" name="Group 1"/>
          <p:cNvGrpSpPr/>
          <p:nvPr/>
        </p:nvGrpSpPr>
        <p:grpSpPr>
          <a:xfrm>
            <a:off x="683568" y="1702878"/>
            <a:ext cx="7920880" cy="2467812"/>
            <a:chOff x="35496" y="1159372"/>
            <a:chExt cx="8928992" cy="3161407"/>
          </a:xfrm>
        </p:grpSpPr>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1159372"/>
              <a:ext cx="8928992" cy="2031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9" name="Text Box 3"/>
            <p:cNvSpPr txBox="1">
              <a:spLocks noChangeArrowheads="1"/>
            </p:cNvSpPr>
            <p:nvPr/>
          </p:nvSpPr>
          <p:spPr bwMode="auto">
            <a:xfrm>
              <a:off x="2057401" y="3664200"/>
              <a:ext cx="922338" cy="51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rgbClr val="066E06"/>
                  </a:solidFill>
                  <a:latin typeface="Arial Narrow" charset="0"/>
                </a:rPr>
                <a:t>Blocks</a:t>
              </a:r>
            </a:p>
          </p:txBody>
        </p:sp>
        <p:sp>
          <p:nvSpPr>
            <p:cNvPr id="19460" name="Text Box 4"/>
            <p:cNvSpPr txBox="1">
              <a:spLocks noChangeArrowheads="1"/>
            </p:cNvSpPr>
            <p:nvPr/>
          </p:nvSpPr>
          <p:spPr bwMode="auto">
            <a:xfrm>
              <a:off x="771437" y="3761359"/>
              <a:ext cx="1397623" cy="51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rgbClr val="C00000"/>
                  </a:solidFill>
                  <a:latin typeface="Arial Narrow" charset="0"/>
                </a:rPr>
                <a:t>Treatments</a:t>
              </a:r>
            </a:p>
          </p:txBody>
        </p:sp>
        <p:sp>
          <p:nvSpPr>
            <p:cNvPr id="19461" name="Text Box 5"/>
            <p:cNvSpPr txBox="1">
              <a:spLocks noChangeArrowheads="1"/>
            </p:cNvSpPr>
            <p:nvPr/>
          </p:nvSpPr>
          <p:spPr bwMode="auto">
            <a:xfrm>
              <a:off x="3156258" y="3498237"/>
              <a:ext cx="786416" cy="55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200" baseline="0" dirty="0">
                  <a:solidFill>
                    <a:srgbClr val="066E06"/>
                  </a:solidFill>
                  <a:latin typeface="Arial Narrow" charset="0"/>
                </a:rPr>
                <a:t>b – 1</a:t>
              </a:r>
            </a:p>
          </p:txBody>
        </p:sp>
        <p:sp>
          <p:nvSpPr>
            <p:cNvPr id="19462" name="Text Box 6"/>
            <p:cNvSpPr txBox="1">
              <a:spLocks noChangeArrowheads="1"/>
            </p:cNvSpPr>
            <p:nvPr/>
          </p:nvSpPr>
          <p:spPr bwMode="auto">
            <a:xfrm>
              <a:off x="4438836" y="3508139"/>
              <a:ext cx="827977" cy="59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aseline="0" dirty="0">
                  <a:solidFill>
                    <a:srgbClr val="C00000"/>
                  </a:solidFill>
                  <a:latin typeface="Arial Narrow" charset="0"/>
                </a:rPr>
                <a:t>k – 1</a:t>
              </a:r>
            </a:p>
          </p:txBody>
        </p:sp>
        <p:sp>
          <p:nvSpPr>
            <p:cNvPr id="19463" name="Text Box 7"/>
            <p:cNvSpPr txBox="1">
              <a:spLocks noChangeArrowheads="1"/>
            </p:cNvSpPr>
            <p:nvPr/>
          </p:nvSpPr>
          <p:spPr bwMode="auto">
            <a:xfrm>
              <a:off x="5210638" y="3473327"/>
              <a:ext cx="1288768" cy="51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rgbClr val="CC0000"/>
                  </a:solidFill>
                  <a:latin typeface="Arial Narrow" charset="0"/>
                </a:rPr>
                <a:t>MST/MSE</a:t>
              </a:r>
            </a:p>
          </p:txBody>
        </p:sp>
        <p:sp>
          <p:nvSpPr>
            <p:cNvPr id="19464" name="Text Box 8"/>
            <p:cNvSpPr txBox="1">
              <a:spLocks noChangeArrowheads="1"/>
            </p:cNvSpPr>
            <p:nvPr/>
          </p:nvSpPr>
          <p:spPr bwMode="auto">
            <a:xfrm>
              <a:off x="5340283" y="3808215"/>
              <a:ext cx="1303224" cy="51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sz="2000" baseline="0" dirty="0">
                  <a:solidFill>
                    <a:srgbClr val="066E06"/>
                  </a:solidFill>
                  <a:latin typeface="Arial Narrow" charset="0"/>
                </a:rPr>
                <a:t>MSB/MSE</a:t>
              </a:r>
            </a:p>
          </p:txBody>
        </p:sp>
        <p:sp>
          <p:nvSpPr>
            <p:cNvPr id="19465" name="Line 9"/>
            <p:cNvSpPr>
              <a:spLocks noChangeShapeType="1"/>
            </p:cNvSpPr>
            <p:nvPr/>
          </p:nvSpPr>
          <p:spPr bwMode="auto">
            <a:xfrm flipV="1">
              <a:off x="6056858" y="2420888"/>
              <a:ext cx="0" cy="1152128"/>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466" name="Freeform 10"/>
            <p:cNvSpPr>
              <a:spLocks/>
            </p:cNvSpPr>
            <p:nvPr/>
          </p:nvSpPr>
          <p:spPr bwMode="auto">
            <a:xfrm>
              <a:off x="971600" y="1988840"/>
              <a:ext cx="1390600" cy="1800200"/>
            </a:xfrm>
            <a:custGeom>
              <a:avLst/>
              <a:gdLst>
                <a:gd name="T0" fmla="*/ 2147483647 w 720"/>
                <a:gd name="T1" fmla="*/ 2147483647 h 1040"/>
                <a:gd name="T2" fmla="*/ 2147483647 w 720"/>
                <a:gd name="T3" fmla="*/ 2147483647 h 1040"/>
                <a:gd name="T4" fmla="*/ 2147483647 w 720"/>
                <a:gd name="T5" fmla="*/ 2147483647 h 1040"/>
                <a:gd name="T6" fmla="*/ 0 w 720"/>
                <a:gd name="T7" fmla="*/ 2147483647 h 1040"/>
                <a:gd name="T8" fmla="*/ 0 60000 65536"/>
                <a:gd name="T9" fmla="*/ 0 60000 65536"/>
                <a:gd name="T10" fmla="*/ 0 60000 65536"/>
                <a:gd name="T11" fmla="*/ 0 60000 65536"/>
                <a:gd name="T12" fmla="*/ 0 w 720"/>
                <a:gd name="T13" fmla="*/ 0 h 1040"/>
                <a:gd name="T14" fmla="*/ 720 w 720"/>
                <a:gd name="T15" fmla="*/ 1040 h 1040"/>
              </a:gdLst>
              <a:ahLst/>
              <a:cxnLst>
                <a:cxn ang="T8">
                  <a:pos x="T0" y="T1"/>
                </a:cxn>
                <a:cxn ang="T9">
                  <a:pos x="T2" y="T3"/>
                </a:cxn>
                <a:cxn ang="T10">
                  <a:pos x="T4" y="T5"/>
                </a:cxn>
                <a:cxn ang="T11">
                  <a:pos x="T6" y="T7"/>
                </a:cxn>
              </a:cxnLst>
              <a:rect l="T12" t="T13" r="T14" b="T15"/>
              <a:pathLst>
                <a:path w="720" h="1040">
                  <a:moveTo>
                    <a:pt x="720" y="1040"/>
                  </a:moveTo>
                  <a:cubicBezTo>
                    <a:pt x="644" y="996"/>
                    <a:pt x="568" y="952"/>
                    <a:pt x="528" y="800"/>
                  </a:cubicBezTo>
                  <a:cubicBezTo>
                    <a:pt x="488" y="648"/>
                    <a:pt x="568" y="256"/>
                    <a:pt x="480" y="128"/>
                  </a:cubicBezTo>
                  <a:cubicBezTo>
                    <a:pt x="392" y="0"/>
                    <a:pt x="80" y="48"/>
                    <a:pt x="0" y="32"/>
                  </a:cubicBezTo>
                </a:path>
              </a:pathLst>
            </a:custGeom>
            <a:noFill/>
            <a:ln w="9525">
              <a:solidFill>
                <a:srgbClr val="066E0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9467" name="Freeform 11"/>
            <p:cNvSpPr>
              <a:spLocks/>
            </p:cNvSpPr>
            <p:nvPr/>
          </p:nvSpPr>
          <p:spPr bwMode="auto">
            <a:xfrm>
              <a:off x="1143000" y="2420888"/>
              <a:ext cx="190500" cy="1427584"/>
            </a:xfrm>
            <a:custGeom>
              <a:avLst/>
              <a:gdLst>
                <a:gd name="T0" fmla="*/ 2147483647 w 240"/>
                <a:gd name="T1" fmla="*/ 2147483647 h 816"/>
                <a:gd name="T2" fmla="*/ 2147483647 w 240"/>
                <a:gd name="T3" fmla="*/ 2147483647 h 816"/>
                <a:gd name="T4" fmla="*/ 2147483647 w 240"/>
                <a:gd name="T5" fmla="*/ 2147483647 h 816"/>
                <a:gd name="T6" fmla="*/ 0 w 240"/>
                <a:gd name="T7" fmla="*/ 0 h 816"/>
                <a:gd name="T8" fmla="*/ 0 60000 65536"/>
                <a:gd name="T9" fmla="*/ 0 60000 65536"/>
                <a:gd name="T10" fmla="*/ 0 60000 65536"/>
                <a:gd name="T11" fmla="*/ 0 60000 65536"/>
                <a:gd name="T12" fmla="*/ 0 w 240"/>
                <a:gd name="T13" fmla="*/ 0 h 816"/>
                <a:gd name="T14" fmla="*/ 240 w 240"/>
                <a:gd name="T15" fmla="*/ 816 h 816"/>
              </a:gdLst>
              <a:ahLst/>
              <a:cxnLst>
                <a:cxn ang="T8">
                  <a:pos x="T0" y="T1"/>
                </a:cxn>
                <a:cxn ang="T9">
                  <a:pos x="T2" y="T3"/>
                </a:cxn>
                <a:cxn ang="T10">
                  <a:pos x="T4" y="T5"/>
                </a:cxn>
                <a:cxn ang="T11">
                  <a:pos x="T6" y="T7"/>
                </a:cxn>
              </a:cxnLst>
              <a:rect l="T12" t="T13" r="T14" b="T15"/>
              <a:pathLst>
                <a:path w="240" h="816">
                  <a:moveTo>
                    <a:pt x="240" y="816"/>
                  </a:moveTo>
                  <a:cubicBezTo>
                    <a:pt x="160" y="752"/>
                    <a:pt x="80" y="688"/>
                    <a:pt x="48" y="576"/>
                  </a:cubicBezTo>
                  <a:cubicBezTo>
                    <a:pt x="16" y="464"/>
                    <a:pt x="56" y="240"/>
                    <a:pt x="48" y="144"/>
                  </a:cubicBezTo>
                  <a:cubicBezTo>
                    <a:pt x="40" y="48"/>
                    <a:pt x="8" y="24"/>
                    <a:pt x="0" y="0"/>
                  </a:cubicBezTo>
                </a:path>
              </a:pathLst>
            </a:custGeom>
            <a:noFill/>
            <a:ln w="952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9468" name="Freeform 12"/>
            <p:cNvSpPr>
              <a:spLocks/>
            </p:cNvSpPr>
            <p:nvPr/>
          </p:nvSpPr>
          <p:spPr bwMode="auto">
            <a:xfrm>
              <a:off x="3563888" y="1844824"/>
              <a:ext cx="533400" cy="1847056"/>
            </a:xfrm>
            <a:custGeom>
              <a:avLst/>
              <a:gdLst>
                <a:gd name="T0" fmla="*/ 0 w 336"/>
                <a:gd name="T1" fmla="*/ 2147483647 h 1256"/>
                <a:gd name="T2" fmla="*/ 2147483647 w 336"/>
                <a:gd name="T3" fmla="*/ 2147483647 h 1256"/>
                <a:gd name="T4" fmla="*/ 2147483647 w 336"/>
                <a:gd name="T5" fmla="*/ 2147483647 h 1256"/>
                <a:gd name="T6" fmla="*/ 2147483647 w 336"/>
                <a:gd name="T7" fmla="*/ 2147483647 h 1256"/>
                <a:gd name="T8" fmla="*/ 0 60000 65536"/>
                <a:gd name="T9" fmla="*/ 0 60000 65536"/>
                <a:gd name="T10" fmla="*/ 0 60000 65536"/>
                <a:gd name="T11" fmla="*/ 0 60000 65536"/>
                <a:gd name="T12" fmla="*/ 0 w 336"/>
                <a:gd name="T13" fmla="*/ 0 h 1256"/>
                <a:gd name="T14" fmla="*/ 336 w 336"/>
                <a:gd name="T15" fmla="*/ 1256 h 1256"/>
              </a:gdLst>
              <a:ahLst/>
              <a:cxnLst>
                <a:cxn ang="T8">
                  <a:pos x="T0" y="T1"/>
                </a:cxn>
                <a:cxn ang="T9">
                  <a:pos x="T2" y="T3"/>
                </a:cxn>
                <a:cxn ang="T10">
                  <a:pos x="T4" y="T5"/>
                </a:cxn>
                <a:cxn ang="T11">
                  <a:pos x="T6" y="T7"/>
                </a:cxn>
              </a:cxnLst>
              <a:rect l="T12" t="T13" r="T14" b="T15"/>
              <a:pathLst>
                <a:path w="336" h="1256">
                  <a:moveTo>
                    <a:pt x="0" y="1256"/>
                  </a:moveTo>
                  <a:cubicBezTo>
                    <a:pt x="60" y="1252"/>
                    <a:pt x="120" y="1248"/>
                    <a:pt x="144" y="1064"/>
                  </a:cubicBezTo>
                  <a:cubicBezTo>
                    <a:pt x="168" y="880"/>
                    <a:pt x="112" y="304"/>
                    <a:pt x="144" y="152"/>
                  </a:cubicBezTo>
                  <a:cubicBezTo>
                    <a:pt x="176" y="0"/>
                    <a:pt x="304" y="152"/>
                    <a:pt x="336" y="152"/>
                  </a:cubicBezTo>
                </a:path>
              </a:pathLst>
            </a:custGeom>
            <a:noFill/>
            <a:ln w="9525">
              <a:solidFill>
                <a:srgbClr val="066E0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9469" name="Freeform 13"/>
            <p:cNvSpPr>
              <a:spLocks/>
            </p:cNvSpPr>
            <p:nvPr/>
          </p:nvSpPr>
          <p:spPr bwMode="auto">
            <a:xfrm>
              <a:off x="4440932" y="2204864"/>
              <a:ext cx="419100" cy="1562100"/>
            </a:xfrm>
            <a:custGeom>
              <a:avLst/>
              <a:gdLst>
                <a:gd name="T0" fmla="*/ 2147483647 w 264"/>
                <a:gd name="T1" fmla="*/ 2147483647 h 984"/>
                <a:gd name="T2" fmla="*/ 2147483647 w 264"/>
                <a:gd name="T3" fmla="*/ 2147483647 h 984"/>
                <a:gd name="T4" fmla="*/ 2147483647 w 264"/>
                <a:gd name="T5" fmla="*/ 2147483647 h 984"/>
                <a:gd name="T6" fmla="*/ 2147483647 w 264"/>
                <a:gd name="T7" fmla="*/ 2147483647 h 984"/>
                <a:gd name="T8" fmla="*/ 0 w 264"/>
                <a:gd name="T9" fmla="*/ 2147483647 h 984"/>
                <a:gd name="T10" fmla="*/ 0 60000 65536"/>
                <a:gd name="T11" fmla="*/ 0 60000 65536"/>
                <a:gd name="T12" fmla="*/ 0 60000 65536"/>
                <a:gd name="T13" fmla="*/ 0 60000 65536"/>
                <a:gd name="T14" fmla="*/ 0 60000 65536"/>
                <a:gd name="T15" fmla="*/ 0 w 264"/>
                <a:gd name="T16" fmla="*/ 0 h 984"/>
                <a:gd name="T17" fmla="*/ 264 w 264"/>
                <a:gd name="T18" fmla="*/ 984 h 984"/>
              </a:gdLst>
              <a:ahLst/>
              <a:cxnLst>
                <a:cxn ang="T10">
                  <a:pos x="T0" y="T1"/>
                </a:cxn>
                <a:cxn ang="T11">
                  <a:pos x="T2" y="T3"/>
                </a:cxn>
                <a:cxn ang="T12">
                  <a:pos x="T4" y="T5"/>
                </a:cxn>
                <a:cxn ang="T13">
                  <a:pos x="T6" y="T7"/>
                </a:cxn>
                <a:cxn ang="T14">
                  <a:pos x="T8" y="T9"/>
                </a:cxn>
              </a:cxnLst>
              <a:rect l="T15" t="T16" r="T17" b="T18"/>
              <a:pathLst>
                <a:path w="264" h="984">
                  <a:moveTo>
                    <a:pt x="240" y="984"/>
                  </a:moveTo>
                  <a:cubicBezTo>
                    <a:pt x="252" y="832"/>
                    <a:pt x="264" y="680"/>
                    <a:pt x="240" y="600"/>
                  </a:cubicBezTo>
                  <a:cubicBezTo>
                    <a:pt x="216" y="520"/>
                    <a:pt x="120" y="592"/>
                    <a:pt x="96" y="504"/>
                  </a:cubicBezTo>
                  <a:cubicBezTo>
                    <a:pt x="72" y="416"/>
                    <a:pt x="112" y="144"/>
                    <a:pt x="96" y="72"/>
                  </a:cubicBezTo>
                  <a:cubicBezTo>
                    <a:pt x="80" y="0"/>
                    <a:pt x="16" y="72"/>
                    <a:pt x="0" y="72"/>
                  </a:cubicBezTo>
                </a:path>
              </a:pathLst>
            </a:custGeom>
            <a:noFill/>
            <a:ln w="952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9470" name="Freeform 14"/>
            <p:cNvSpPr>
              <a:spLocks/>
            </p:cNvSpPr>
            <p:nvPr/>
          </p:nvSpPr>
          <p:spPr bwMode="auto">
            <a:xfrm>
              <a:off x="6596856" y="2132856"/>
              <a:ext cx="139700" cy="1931640"/>
            </a:xfrm>
            <a:custGeom>
              <a:avLst/>
              <a:gdLst>
                <a:gd name="T0" fmla="*/ 0 w 224"/>
                <a:gd name="T1" fmla="*/ 2147483647 h 2352"/>
                <a:gd name="T2" fmla="*/ 2147483647 w 224"/>
                <a:gd name="T3" fmla="*/ 2147483647 h 2352"/>
                <a:gd name="T4" fmla="*/ 2147483647 w 224"/>
                <a:gd name="T5" fmla="*/ 2147483647 h 2352"/>
                <a:gd name="T6" fmla="*/ 2147483647 w 224"/>
                <a:gd name="T7" fmla="*/ 0 h 2352"/>
                <a:gd name="T8" fmla="*/ 0 60000 65536"/>
                <a:gd name="T9" fmla="*/ 0 60000 65536"/>
                <a:gd name="T10" fmla="*/ 0 60000 65536"/>
                <a:gd name="T11" fmla="*/ 0 60000 65536"/>
                <a:gd name="T12" fmla="*/ 0 w 224"/>
                <a:gd name="T13" fmla="*/ 0 h 2352"/>
                <a:gd name="T14" fmla="*/ 224 w 224"/>
                <a:gd name="T15" fmla="*/ 2352 h 2352"/>
              </a:gdLst>
              <a:ahLst/>
              <a:cxnLst>
                <a:cxn ang="T8">
                  <a:pos x="T0" y="T1"/>
                </a:cxn>
                <a:cxn ang="T9">
                  <a:pos x="T2" y="T3"/>
                </a:cxn>
                <a:cxn ang="T10">
                  <a:pos x="T4" y="T5"/>
                </a:cxn>
                <a:cxn ang="T11">
                  <a:pos x="T6" y="T7"/>
                </a:cxn>
              </a:cxnLst>
              <a:rect l="T12" t="T13" r="T14" b="T15"/>
              <a:pathLst>
                <a:path w="224" h="2352">
                  <a:moveTo>
                    <a:pt x="0" y="2352"/>
                  </a:moveTo>
                  <a:cubicBezTo>
                    <a:pt x="80" y="2280"/>
                    <a:pt x="160" y="2208"/>
                    <a:pt x="192" y="1920"/>
                  </a:cubicBezTo>
                  <a:cubicBezTo>
                    <a:pt x="224" y="1632"/>
                    <a:pt x="216" y="944"/>
                    <a:pt x="192" y="624"/>
                  </a:cubicBezTo>
                  <a:cubicBezTo>
                    <a:pt x="168" y="304"/>
                    <a:pt x="72" y="104"/>
                    <a:pt x="48" y="0"/>
                  </a:cubicBezTo>
                </a:path>
              </a:pathLst>
            </a:custGeom>
            <a:noFill/>
            <a:ln w="9525">
              <a:solidFill>
                <a:srgbClr val="066E0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9472" name="Oval 16"/>
            <p:cNvSpPr>
              <a:spLocks noChangeArrowheads="1"/>
            </p:cNvSpPr>
            <p:nvPr/>
          </p:nvSpPr>
          <p:spPr bwMode="auto">
            <a:xfrm>
              <a:off x="6957392" y="2204864"/>
              <a:ext cx="1143000" cy="216023"/>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grpSp>
      <p:sp>
        <p:nvSpPr>
          <p:cNvPr id="19" name="Slide Number Placeholder 3"/>
          <p:cNvSpPr>
            <a:spLocks noGrp="1"/>
          </p:cNvSpPr>
          <p:nvPr>
            <p:ph type="sldNum" sz="quarter" idx="12"/>
          </p:nvPr>
        </p:nvSpPr>
        <p:spPr>
          <a:xfrm>
            <a:off x="8388424" y="0"/>
            <a:ext cx="755576" cy="404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r>
              <a:rPr lang="en-AU" altLang="en-US" sz="1400" b="1" baseline="0" dirty="0">
                <a:latin typeface="Trebuchet MS" panose="020B0603020202020204" pitchFamily="34" charset="0"/>
              </a:rPr>
              <a:t>15.</a:t>
            </a:r>
            <a:fld id="{D7CA9518-CCA7-4490-B671-6F458DE5E323}" type="slidenum">
              <a:rPr lang="en-AU" altLang="en-US" sz="1400" b="1" baseline="0" smtClean="0">
                <a:latin typeface="Trebuchet MS" panose="020B0603020202020204" pitchFamily="34" charset="0"/>
              </a:rPr>
              <a:pPr/>
              <a:t>99</a:t>
            </a:fld>
            <a:endParaRPr lang="en-AU" altLang="en-US" sz="1400" b="1" baseline="0" dirty="0">
              <a:latin typeface="Trebuchet MS" panose="020B0603020202020204" pitchFamily="34" charset="0"/>
            </a:endParaRPr>
          </a:p>
        </p:txBody>
      </p:sp>
      <p:sp>
        <p:nvSpPr>
          <p:cNvPr id="20" name="Rectangle 5"/>
          <p:cNvSpPr txBox="1">
            <a:spLocks noChangeArrowheads="1"/>
          </p:cNvSpPr>
          <p:nvPr/>
        </p:nvSpPr>
        <p:spPr>
          <a:xfrm>
            <a:off x="158824" y="44624"/>
            <a:ext cx="8229600" cy="884238"/>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altLang="en-US" sz="3200" cap="none" baseline="0">
                <a:solidFill>
                  <a:srgbClr val="EA0088"/>
                </a:solidFill>
                <a:latin typeface="Trebuchet MS" charset="0"/>
                <a:ea typeface="ＭＳ Ｐゴシック" charset="0"/>
                <a:cs typeface="ＭＳ Ｐゴシック" charset="0"/>
              </a:rPr>
              <a:t>Example 3 – Solution…</a:t>
            </a:r>
          </a:p>
        </p:txBody>
      </p:sp>
      <p:sp>
        <p:nvSpPr>
          <p:cNvPr id="21" name="Rectangle 3"/>
          <p:cNvSpPr txBox="1">
            <a:spLocks noChangeArrowheads="1"/>
          </p:cNvSpPr>
          <p:nvPr/>
        </p:nvSpPr>
        <p:spPr>
          <a:xfrm>
            <a:off x="395288" y="1051570"/>
            <a:ext cx="8748712" cy="433214"/>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US" altLang="en-US" sz="2400" b="1" baseline="0" dirty="0">
                <a:solidFill>
                  <a:schemeClr val="accent1"/>
                </a:solidFill>
                <a:latin typeface="Trebuchet MS" panose="020B0603020202020204" pitchFamily="34" charset="0"/>
              </a:rPr>
              <a:t>Using Excel (Data Analysis) Output</a:t>
            </a:r>
          </a:p>
        </p:txBody>
      </p:sp>
      <p:sp>
        <p:nvSpPr>
          <p:cNvPr id="22" name="Oval 16"/>
          <p:cNvSpPr>
            <a:spLocks noChangeArrowheads="1"/>
          </p:cNvSpPr>
          <p:nvPr/>
        </p:nvSpPr>
        <p:spPr bwMode="auto">
          <a:xfrm>
            <a:off x="6804248" y="2339501"/>
            <a:ext cx="1013952" cy="156315"/>
          </a:xfrm>
          <a:prstGeom prst="ellipse">
            <a:avLst/>
          </a:prstGeom>
          <a:noFill/>
          <a:ln w="28575">
            <a:solidFill>
              <a:srgbClr val="066E0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endParaRPr lang="en-US" altLang="en-US"/>
          </a:p>
        </p:txBody>
      </p:sp>
      <p:sp>
        <p:nvSpPr>
          <p:cNvPr id="23" name="AutoShape 5"/>
          <p:cNvSpPr>
            <a:spLocks noChangeArrowheads="1"/>
          </p:cNvSpPr>
          <p:nvPr/>
        </p:nvSpPr>
        <p:spPr bwMode="auto">
          <a:xfrm>
            <a:off x="6009456"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ＭＳ Ｐゴシック" charset="-128"/>
              </a:defRPr>
            </a:lvl1pPr>
            <a:lvl2pPr marL="742950" indent="-285750">
              <a:defRPr sz="2400" baseline="-25000">
                <a:solidFill>
                  <a:schemeClr val="tx1"/>
                </a:solidFill>
                <a:latin typeface="Times" charset="0"/>
                <a:ea typeface="ＭＳ Ｐゴシック" charset="-128"/>
              </a:defRPr>
            </a:lvl2pPr>
            <a:lvl3pPr marL="1143000" indent="-228600">
              <a:defRPr sz="2400" baseline="-25000">
                <a:solidFill>
                  <a:schemeClr val="tx1"/>
                </a:solidFill>
                <a:latin typeface="Times" charset="0"/>
                <a:ea typeface="ＭＳ Ｐゴシック" charset="-128"/>
              </a:defRPr>
            </a:lvl3pPr>
            <a:lvl4pPr marL="1600200" indent="-228600">
              <a:defRPr sz="2400" baseline="-25000">
                <a:solidFill>
                  <a:schemeClr val="tx1"/>
                </a:solidFill>
                <a:latin typeface="Times" charset="0"/>
                <a:ea typeface="ＭＳ Ｐゴシック" charset="-128"/>
              </a:defRPr>
            </a:lvl4pPr>
            <a:lvl5pPr marL="2057400" indent="-228600">
              <a:defRPr sz="2400" baseline="-25000">
                <a:solidFill>
                  <a:schemeClr val="tx1"/>
                </a:solidFill>
                <a:latin typeface="Times"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128"/>
              </a:defRPr>
            </a:lvl9pPr>
          </a:lstStyle>
          <a:p>
            <a:pPr algn="ctr"/>
            <a:r>
              <a:rPr lang="en-US" altLang="en-US" b="1" baseline="0" dirty="0">
                <a:latin typeface="Tahoma" charset="0"/>
              </a:rPr>
              <a:t>COMPUTE</a:t>
            </a:r>
          </a:p>
        </p:txBody>
      </p:sp>
    </p:spTree>
    <p:extLst>
      <p:ext uri="{BB962C8B-B14F-4D97-AF65-F5344CB8AC3E}">
        <p14:creationId xmlns:p14="http://schemas.microsoft.com/office/powerpoint/2010/main" val="3798931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chapter11">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chapter11</Template>
  <TotalTime>4192</TotalTime>
  <Words>5805</Words>
  <Application>Microsoft Office PowerPoint</Application>
  <PresentationFormat>On-screen Show (4:3)</PresentationFormat>
  <Paragraphs>1159</Paragraphs>
  <Slides>139</Slides>
  <Notes>111</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5</vt:i4>
      </vt:variant>
      <vt:variant>
        <vt:lpstr>Slide Titles</vt:lpstr>
      </vt:variant>
      <vt:variant>
        <vt:i4>139</vt:i4>
      </vt:variant>
    </vt:vector>
  </HeadingPairs>
  <TitlesOfParts>
    <vt:vector size="160" baseType="lpstr">
      <vt:lpstr>MS PGothic</vt:lpstr>
      <vt:lpstr>MS PGothic</vt:lpstr>
      <vt:lpstr>Arial</vt:lpstr>
      <vt:lpstr>Arial Narrow</vt:lpstr>
      <vt:lpstr>Calibri</vt:lpstr>
      <vt:lpstr>Cambria</vt:lpstr>
      <vt:lpstr>Cambria Math</vt:lpstr>
      <vt:lpstr>Symbol</vt:lpstr>
      <vt:lpstr>Tahoma</vt:lpstr>
      <vt:lpstr>Times</vt:lpstr>
      <vt:lpstr>Times New Roman</vt:lpstr>
      <vt:lpstr>Trebuchet MS</vt:lpstr>
      <vt:lpstr>Verdana</vt:lpstr>
      <vt:lpstr>Wingdings</vt:lpstr>
      <vt:lpstr>chapter11</vt:lpstr>
      <vt:lpstr>Office Theme</vt:lpstr>
      <vt:lpstr>Equation</vt:lpstr>
      <vt:lpstr>Worksheet</vt:lpstr>
      <vt:lpstr>Clip</vt:lpstr>
      <vt:lpstr>Microsoft Excel 97-2003 Worksheet</vt:lpstr>
      <vt:lpstr>Bitmap Image</vt:lpstr>
      <vt:lpstr>PowerPoint Presentation</vt:lpstr>
      <vt:lpstr>Chapter 15</vt:lpstr>
      <vt:lpstr>Chapter outline</vt:lpstr>
      <vt:lpstr>Learning objectives</vt:lpstr>
      <vt:lpstr>Introduction</vt:lpstr>
      <vt:lpstr>15.1 Single-factor analysis of variance: Independent samples (one-way ANOVA) </vt:lpstr>
      <vt:lpstr>PowerPoint Presentation</vt:lpstr>
      <vt:lpstr>Single-factor analysis of variance: Independent samples (one-way ANOVA) </vt:lpstr>
      <vt:lpstr>Single-factor analysis of variance: Independent samples (one-way ANOVA) </vt:lpstr>
      <vt:lpstr>Factors that identify…</vt:lpstr>
      <vt:lpstr>Example 1 (Example 15.1, p602)</vt:lpstr>
      <vt:lpstr>Example 1…</vt:lpstr>
      <vt:lpstr>Example 1 – Solution</vt:lpstr>
      <vt:lpstr>Example 1 – Solution…</vt:lpstr>
      <vt:lpstr>Example 1 – Solution…</vt:lpstr>
      <vt:lpstr>The rationale behind the test statistic </vt:lpstr>
      <vt:lpstr>PowerPoint Presentation</vt:lpstr>
      <vt:lpstr>PowerPoint Presentation</vt:lpstr>
      <vt:lpstr>The rationale behind the test statistic…</vt:lpstr>
      <vt:lpstr>Variability between sample means</vt:lpstr>
      <vt:lpstr>Sum of squares for treatments (SST)</vt:lpstr>
      <vt:lpstr>Example 1 – Solution…</vt:lpstr>
      <vt:lpstr>PowerPoint Presentation</vt:lpstr>
      <vt:lpstr>The rationale behind the test statistic…</vt:lpstr>
      <vt:lpstr>Within-samples variability </vt:lpstr>
      <vt:lpstr>Example 1 – Solution… </vt:lpstr>
      <vt:lpstr>Example 1 – Solution… </vt:lpstr>
      <vt:lpstr>Example 1 – Solution… </vt:lpstr>
      <vt:lpstr>PowerPoint Presentation</vt:lpstr>
      <vt:lpstr>PowerPoint Presentation</vt:lpstr>
      <vt:lpstr>PowerPoint Presentation</vt:lpstr>
      <vt:lpstr>Example 1 – Solution…</vt:lpstr>
      <vt:lpstr>Example 1 – Solution… </vt:lpstr>
      <vt:lpstr>Example 1 – Solution… </vt:lpstr>
      <vt:lpstr>Example 1 – Solution… </vt:lpstr>
      <vt:lpstr>PowerPoint Presentation</vt:lpstr>
      <vt:lpstr>PowerPoint Presentation</vt:lpstr>
      <vt:lpstr>Example 1 – Solution… Summary</vt:lpstr>
      <vt:lpstr>Example 1 – Solution… Summary</vt:lpstr>
      <vt:lpstr>Example 1 – Solution… Summary</vt:lpstr>
      <vt:lpstr>Example 1 – Solution…</vt:lpstr>
      <vt:lpstr>Example 1 – Solution…</vt:lpstr>
      <vt:lpstr>Example 1 – Solution…</vt:lpstr>
      <vt:lpstr>Example 1 – Solution…</vt:lpstr>
      <vt:lpstr>Violation of the required conditions</vt:lpstr>
      <vt:lpstr>ANOVA table</vt:lpstr>
      <vt:lpstr>ANOVA table</vt:lpstr>
      <vt:lpstr>ANOVA and t-tests of two means</vt:lpstr>
      <vt:lpstr>Identifying factors</vt:lpstr>
      <vt:lpstr>PowerPoint Presentation</vt:lpstr>
      <vt:lpstr>PowerPoint Presentation</vt:lpstr>
      <vt:lpstr>Fisher’s Least Significant Difference</vt:lpstr>
      <vt:lpstr>Fisher’s Least Significant Difference</vt:lpstr>
      <vt:lpstr>Example 2 (Example 15.3, page 624)</vt:lpstr>
      <vt:lpstr>Example 2…</vt:lpstr>
      <vt:lpstr>Example 2 – Solution (LSD method)             </vt:lpstr>
      <vt:lpstr>Example 2 – Solution… (LSD method)             </vt:lpstr>
      <vt:lpstr>Example 2 – Solution… (LSD method)             </vt:lpstr>
      <vt:lpstr>Example 2 – Solution… (LSD method)             </vt:lpstr>
      <vt:lpstr>Example 2 – Solution… (LSD method)             </vt:lpstr>
      <vt:lpstr>Example 2 – Solution… (LSD method)             </vt:lpstr>
      <vt:lpstr>Bonferroni Adjustment to LSD Method</vt:lpstr>
      <vt:lpstr>Example 2 – Solution… (Bonferroni adjustment to LSD)             </vt:lpstr>
      <vt:lpstr>Example 2 – Solution… (Bonferroni adjustment to LSD)             </vt:lpstr>
      <vt:lpstr>Example 2 – Solution… (Bonferroni adjustment to LSD)             </vt:lpstr>
      <vt:lpstr>Tukey’s multiple comparison method</vt:lpstr>
      <vt:lpstr>Example 2 – Solution… (Tukey’s Multiple Comparison)             </vt:lpstr>
      <vt:lpstr>Example 2 – Solution… (Tukey’s Multiple Comparison)             </vt:lpstr>
      <vt:lpstr>Example 2 – Solution… (Tukey’s Multiple Comparison)             </vt:lpstr>
      <vt:lpstr>Which method to use?</vt:lpstr>
      <vt:lpstr>15.3 Analysis of variance: Experimental designs</vt:lpstr>
      <vt:lpstr>PowerPoint Presentation</vt:lpstr>
      <vt:lpstr>Analysis of variance: Experimental designs…</vt:lpstr>
      <vt:lpstr>PowerPoint Presentation</vt:lpstr>
      <vt:lpstr>Independent samples and blocks</vt:lpstr>
      <vt:lpstr>Models of fixed and random effects</vt:lpstr>
      <vt:lpstr>Models of fixed and random effects…</vt:lpstr>
      <vt:lpstr>Independent samples and blocks</vt:lpstr>
      <vt:lpstr>15.4 Single-factor analysis of variance:  Randomised blocks (two-way ANOVA) </vt:lpstr>
      <vt:lpstr>PowerPoint Presentation</vt:lpstr>
      <vt:lpstr>Partitioning the total variability</vt:lpstr>
      <vt:lpstr>Randomised blocks…</vt:lpstr>
      <vt:lpstr>Sums of squares: Randomised block</vt:lpstr>
      <vt:lpstr>Calculating the sums of squares</vt:lpstr>
      <vt:lpstr>Mean squares</vt:lpstr>
      <vt:lpstr>Test statistics for the randomised block design ANOVA</vt:lpstr>
      <vt:lpstr>Sum of Squares : Randomized Block…</vt:lpstr>
      <vt:lpstr>ANOVA table…</vt:lpstr>
      <vt:lpstr>The F-test rejection regions and decision rule</vt:lpstr>
      <vt:lpstr>Identifying factors….</vt:lpstr>
      <vt:lpstr>Example 3 – Time spent listening to radio by teenagers</vt:lpstr>
      <vt:lpstr>Example 3 – Solution</vt:lpstr>
      <vt:lpstr>Example 3 – Solution…</vt:lpstr>
      <vt:lpstr>Example 3 – Solution…</vt:lpstr>
      <vt:lpstr>Example 3 – Solution…</vt:lpstr>
      <vt:lpstr>Example 3 – Solution…</vt:lpstr>
      <vt:lpstr>Example 3 – Solution…</vt:lpstr>
      <vt:lpstr>Example 3 – Solution…</vt:lpstr>
      <vt:lpstr>PowerPoint Presentation</vt:lpstr>
      <vt:lpstr>Example 3 – Solution…</vt:lpstr>
      <vt:lpstr>Example 3 – Solution…</vt:lpstr>
      <vt:lpstr>Checking the required conditions</vt:lpstr>
      <vt:lpstr>Violation of the required conditions</vt:lpstr>
      <vt:lpstr>Developing an understanding of statistical concepts</vt:lpstr>
      <vt:lpstr>Developing an understanding of statistical concepts</vt:lpstr>
      <vt:lpstr>Identifying factors</vt:lpstr>
      <vt:lpstr>15.5  Two-factor analysis of variance</vt:lpstr>
      <vt:lpstr>Two-factor analysis of variance…</vt:lpstr>
      <vt:lpstr>Identifying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Terminology</vt:lpstr>
      <vt:lpstr>Terminology…</vt:lpstr>
      <vt:lpstr>PowerPoint Presentation</vt:lpstr>
      <vt:lpstr>ANOVA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Identifying factors…</vt:lpstr>
      <vt:lpstr>Summary of ANOVA…</vt:lpstr>
      <vt:lpstr>Summary of techniques – Comparing two or more populations - ANOVA</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Arthavan</dc:creator>
  <cp:lastModifiedBy>Katz, Nathan</cp:lastModifiedBy>
  <cp:revision>477</cp:revision>
  <dcterms:created xsi:type="dcterms:W3CDTF">2011-01-12T00:54:14Z</dcterms:created>
  <dcterms:modified xsi:type="dcterms:W3CDTF">2017-01-12T01:04:13Z</dcterms:modified>
</cp:coreProperties>
</file>