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046" r:id="rId1"/>
    <p:sldMasterId id="2147484119" r:id="rId2"/>
  </p:sldMasterIdLst>
  <p:notesMasterIdLst>
    <p:notesMasterId r:id="rId52"/>
  </p:notesMasterIdLst>
  <p:handoutMasterIdLst>
    <p:handoutMasterId r:id="rId53"/>
  </p:handoutMasterIdLst>
  <p:sldIdLst>
    <p:sldId id="425" r:id="rId3"/>
    <p:sldId id="257" r:id="rId4"/>
    <p:sldId id="380" r:id="rId5"/>
    <p:sldId id="381" r:id="rId6"/>
    <p:sldId id="421" r:id="rId7"/>
    <p:sldId id="422" r:id="rId8"/>
    <p:sldId id="311" r:id="rId9"/>
    <p:sldId id="312" r:id="rId10"/>
    <p:sldId id="313" r:id="rId11"/>
    <p:sldId id="314" r:id="rId12"/>
    <p:sldId id="315" r:id="rId13"/>
    <p:sldId id="320" r:id="rId14"/>
    <p:sldId id="317" r:id="rId15"/>
    <p:sldId id="318" r:id="rId16"/>
    <p:sldId id="321" r:id="rId17"/>
    <p:sldId id="382" r:id="rId18"/>
    <p:sldId id="386" r:id="rId19"/>
    <p:sldId id="383" r:id="rId20"/>
    <p:sldId id="384" r:id="rId21"/>
    <p:sldId id="385" r:id="rId22"/>
    <p:sldId id="387" r:id="rId23"/>
    <p:sldId id="388" r:id="rId24"/>
    <p:sldId id="389" r:id="rId25"/>
    <p:sldId id="390" r:id="rId26"/>
    <p:sldId id="391" r:id="rId27"/>
    <p:sldId id="418" r:id="rId28"/>
    <p:sldId id="392" r:id="rId29"/>
    <p:sldId id="393" r:id="rId30"/>
    <p:sldId id="394" r:id="rId31"/>
    <p:sldId id="395" r:id="rId32"/>
    <p:sldId id="396" r:id="rId33"/>
    <p:sldId id="397" r:id="rId34"/>
    <p:sldId id="398" r:id="rId35"/>
    <p:sldId id="399" r:id="rId36"/>
    <p:sldId id="400" r:id="rId37"/>
    <p:sldId id="401" r:id="rId38"/>
    <p:sldId id="420" r:id="rId39"/>
    <p:sldId id="402" r:id="rId40"/>
    <p:sldId id="403" r:id="rId41"/>
    <p:sldId id="424" r:id="rId42"/>
    <p:sldId id="405" r:id="rId43"/>
    <p:sldId id="406" r:id="rId44"/>
    <p:sldId id="415" r:id="rId45"/>
    <p:sldId id="407" r:id="rId46"/>
    <p:sldId id="408" r:id="rId47"/>
    <p:sldId id="409" r:id="rId48"/>
    <p:sldId id="410" r:id="rId49"/>
    <p:sldId id="411" r:id="rId50"/>
    <p:sldId id="412" r:id="rId51"/>
  </p:sldIdLst>
  <p:sldSz cx="9144000" cy="6858000" type="screen4x3"/>
  <p:notesSz cx="6797675" cy="9926638"/>
  <p:defaultTextStyle>
    <a:defPPr>
      <a:defRPr lang="en-AU"/>
    </a:defPPr>
    <a:lvl1pPr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baseline="-25000">
        <a:solidFill>
          <a:schemeClr val="tx1"/>
        </a:solidFill>
        <a:latin typeface="Times" charset="0"/>
        <a:ea typeface="MS PGothic" pitchFamily="34" charset="-128"/>
        <a:cs typeface="+mn-cs"/>
      </a:defRPr>
    </a:lvl5pPr>
    <a:lvl6pPr marL="2286000" algn="l" defTabSz="914400" rtl="0" eaLnBrk="1" latinLnBrk="0" hangingPunct="1">
      <a:defRPr sz="2400" kern="1200" baseline="-25000">
        <a:solidFill>
          <a:schemeClr val="tx1"/>
        </a:solidFill>
        <a:latin typeface="Times" charset="0"/>
        <a:ea typeface="MS PGothic" pitchFamily="34" charset="-128"/>
        <a:cs typeface="+mn-cs"/>
      </a:defRPr>
    </a:lvl6pPr>
    <a:lvl7pPr marL="2743200" algn="l" defTabSz="914400" rtl="0" eaLnBrk="1" latinLnBrk="0" hangingPunct="1">
      <a:defRPr sz="2400" kern="1200" baseline="-25000">
        <a:solidFill>
          <a:schemeClr val="tx1"/>
        </a:solidFill>
        <a:latin typeface="Times" charset="0"/>
        <a:ea typeface="MS PGothic" pitchFamily="34" charset="-128"/>
        <a:cs typeface="+mn-cs"/>
      </a:defRPr>
    </a:lvl7pPr>
    <a:lvl8pPr marL="3200400" algn="l" defTabSz="914400" rtl="0" eaLnBrk="1" latinLnBrk="0" hangingPunct="1">
      <a:defRPr sz="2400" kern="1200" baseline="-25000">
        <a:solidFill>
          <a:schemeClr val="tx1"/>
        </a:solidFill>
        <a:latin typeface="Times" charset="0"/>
        <a:ea typeface="MS PGothic" pitchFamily="34" charset="-128"/>
        <a:cs typeface="+mn-cs"/>
      </a:defRPr>
    </a:lvl8pPr>
    <a:lvl9pPr marL="3657600" algn="l" defTabSz="914400" rtl="0" eaLnBrk="1" latinLnBrk="0" hangingPunct="1">
      <a:defRPr sz="2400" kern="1200" baseline="-250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0033"/>
    <a:srgbClr val="CCE680"/>
    <a:srgbClr val="CC0000"/>
    <a:srgbClr val="E1E3F3"/>
    <a:srgbClr val="E6F3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360" y="84"/>
      </p:cViewPr>
      <p:guideLst>
        <p:guide orient="horz" pos="2160"/>
        <p:guide pos="2880"/>
      </p:guideLst>
    </p:cSldViewPr>
  </p:slideViewPr>
  <p:outlineViewPr>
    <p:cViewPr>
      <p:scale>
        <a:sx n="33" d="100"/>
        <a:sy n="33" d="100"/>
      </p:scale>
      <p:origin x="8" y="4908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124"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3" name="Rectangle 3"/>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5125" name="Rectangle 5"/>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8939ABCD-E862-43AD-9242-68F8404C1BE2}" type="slidenum">
              <a:rPr lang="en-AU" altLang="en-US"/>
              <a:pPr/>
              <a:t>‹#›</a:t>
            </a:fld>
            <a:endParaRPr lang="en-AU" altLang="en-US"/>
          </a:p>
        </p:txBody>
      </p:sp>
    </p:spTree>
    <p:extLst>
      <p:ext uri="{BB962C8B-B14F-4D97-AF65-F5344CB8AC3E}">
        <p14:creationId xmlns:p14="http://schemas.microsoft.com/office/powerpoint/2010/main" val="2515022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1"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pitchFamily="18" charset="0"/>
                <a:ea typeface="+mn-ea"/>
                <a:cs typeface="+mn-cs"/>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pitchFamily="18" charset="0"/>
                <a:ea typeface="+mn-ea"/>
                <a:cs typeface="+mn-cs"/>
              </a:defRPr>
            </a:lvl1pPr>
          </a:lstStyle>
          <a:p>
            <a:pPr>
              <a:defRPr/>
            </a:pPr>
            <a:endParaRPr lang="en-AU"/>
          </a:p>
        </p:txBody>
      </p:sp>
      <p:sp>
        <p:nvSpPr>
          <p:cNvPr id="7175"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fld id="{AE8C748E-0503-4166-B77E-D95703B587FD}" type="slidenum">
              <a:rPr lang="en-AU" altLang="en-US"/>
              <a:pPr/>
              <a:t>‹#›</a:t>
            </a:fld>
            <a:endParaRPr lang="en-AU" altLang="en-US"/>
          </a:p>
        </p:txBody>
      </p:sp>
    </p:spTree>
    <p:extLst>
      <p:ext uri="{BB962C8B-B14F-4D97-AF65-F5344CB8AC3E}">
        <p14:creationId xmlns:p14="http://schemas.microsoft.com/office/powerpoint/2010/main" val="45278542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pitchFamily="18"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6973FF37-D9CD-4947-B195-35F13E223F39}" type="slidenum">
              <a:rPr lang="en-AU" altLang="en-US" sz="1200" baseline="0"/>
              <a:pPr/>
              <a:t>2</a:t>
            </a:fld>
            <a:endParaRPr lang="en-AU" altLang="en-US" sz="1200" baseline="0"/>
          </a:p>
        </p:txBody>
      </p:sp>
      <p:sp>
        <p:nvSpPr>
          <p:cNvPr id="17410" name="Rectangle 2"/>
          <p:cNvSpPr>
            <a:spLocks noGrp="1" noRot="1" noChangeAspect="1" noChangeArrowheads="1" noTextEdit="1"/>
          </p:cNvSpPr>
          <p:nvPr>
            <p:ph type="sldImg"/>
          </p:nvPr>
        </p:nvSpPr>
        <p:spPr>
          <a:xfrm>
            <a:off x="917575" y="744538"/>
            <a:ext cx="4962525" cy="3722687"/>
          </a:xfrm>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4258593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xfrm>
            <a:off x="917575" y="744538"/>
            <a:ext cx="4962525" cy="3722687"/>
          </a:xfrm>
          <a:ln/>
        </p:spPr>
      </p:sp>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378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781AA461-FBDC-42E5-A806-1B4825856370}" type="slidenum">
              <a:rPr lang="en-AU" altLang="en-US" sz="1200" baseline="0"/>
              <a:pPr/>
              <a:t>13</a:t>
            </a:fld>
            <a:endParaRPr lang="en-AU" altLang="en-US" sz="1200" baseline="0"/>
          </a:p>
        </p:txBody>
      </p:sp>
    </p:spTree>
    <p:extLst>
      <p:ext uri="{BB962C8B-B14F-4D97-AF65-F5344CB8AC3E}">
        <p14:creationId xmlns:p14="http://schemas.microsoft.com/office/powerpoint/2010/main" val="3775252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xfrm>
            <a:off x="917575" y="744538"/>
            <a:ext cx="4962525" cy="3722687"/>
          </a:xfrm>
          <a:ln/>
        </p:spPr>
      </p:sp>
      <p:sp>
        <p:nvSpPr>
          <p:cNvPr id="39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FAEA81EA-3CA1-46A5-A60C-1AA473297737}" type="slidenum">
              <a:rPr lang="en-AU" altLang="en-US" sz="1200" baseline="0"/>
              <a:pPr/>
              <a:t>14</a:t>
            </a:fld>
            <a:endParaRPr lang="en-AU" altLang="en-US" sz="1200" baseline="0"/>
          </a:p>
        </p:txBody>
      </p:sp>
    </p:spTree>
    <p:extLst>
      <p:ext uri="{BB962C8B-B14F-4D97-AF65-F5344CB8AC3E}">
        <p14:creationId xmlns:p14="http://schemas.microsoft.com/office/powerpoint/2010/main" val="133153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7C836C6C-4A27-45E2-AAAE-9D92600D5979}" type="slidenum">
              <a:rPr lang="en-AU" altLang="en-US" sz="1200" baseline="0"/>
              <a:pPr/>
              <a:t>15</a:t>
            </a:fld>
            <a:endParaRPr lang="en-AU" altLang="en-US" sz="1200" baseline="0"/>
          </a:p>
        </p:txBody>
      </p:sp>
      <p:sp>
        <p:nvSpPr>
          <p:cNvPr id="41986" name="Rectangle 2"/>
          <p:cNvSpPr>
            <a:spLocks noGrp="1" noRot="1" noChangeAspect="1" noChangeArrowheads="1" noTextEdit="1"/>
          </p:cNvSpPr>
          <p:nvPr>
            <p:ph type="sldImg"/>
          </p:nvPr>
        </p:nvSpPr>
        <p:spPr>
          <a:xfrm>
            <a:off x="917575" y="744538"/>
            <a:ext cx="4962525" cy="3722687"/>
          </a:xfrm>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Tree>
    <p:extLst>
      <p:ext uri="{BB962C8B-B14F-4D97-AF65-F5344CB8AC3E}">
        <p14:creationId xmlns:p14="http://schemas.microsoft.com/office/powerpoint/2010/main" val="112521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xfrm>
            <a:off x="917575" y="744538"/>
            <a:ext cx="4962525" cy="3722687"/>
          </a:xfrm>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8F2AC909-E06C-4A58-B877-24CA20D32F89}" type="slidenum">
              <a:rPr lang="en-AU" altLang="en-US" sz="1200" baseline="0"/>
              <a:pPr/>
              <a:t>5</a:t>
            </a:fld>
            <a:endParaRPr lang="en-AU" altLang="en-US" sz="1200" baseline="0"/>
          </a:p>
        </p:txBody>
      </p:sp>
    </p:spTree>
    <p:extLst>
      <p:ext uri="{BB962C8B-B14F-4D97-AF65-F5344CB8AC3E}">
        <p14:creationId xmlns:p14="http://schemas.microsoft.com/office/powerpoint/2010/main" val="39008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xfrm>
            <a:off x="917575" y="744538"/>
            <a:ext cx="4962525" cy="3722687"/>
          </a:xfrm>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041F67D6-382A-4784-BE1A-E579F0114F77}" type="slidenum">
              <a:rPr lang="en-AU" altLang="en-US" sz="1200" baseline="0"/>
              <a:pPr/>
              <a:t>6</a:t>
            </a:fld>
            <a:endParaRPr lang="en-AU" altLang="en-US" sz="1200" baseline="0"/>
          </a:p>
        </p:txBody>
      </p:sp>
    </p:spTree>
    <p:extLst>
      <p:ext uri="{BB962C8B-B14F-4D97-AF65-F5344CB8AC3E}">
        <p14:creationId xmlns:p14="http://schemas.microsoft.com/office/powerpoint/2010/main" val="1490605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xfrm>
            <a:off x="917575" y="744538"/>
            <a:ext cx="4962525" cy="3722687"/>
          </a:xfrm>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2BE0ECAE-DB18-4CB4-B40C-9D1724434365}" type="slidenum">
              <a:rPr lang="en-AU" altLang="en-US" sz="1200" baseline="0"/>
              <a:pPr/>
              <a:t>7</a:t>
            </a:fld>
            <a:endParaRPr lang="en-AU" altLang="en-US" sz="1200" baseline="0"/>
          </a:p>
        </p:txBody>
      </p:sp>
    </p:spTree>
    <p:extLst>
      <p:ext uri="{BB962C8B-B14F-4D97-AF65-F5344CB8AC3E}">
        <p14:creationId xmlns:p14="http://schemas.microsoft.com/office/powerpoint/2010/main" val="93969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xfrm>
            <a:off x="917575" y="744538"/>
            <a:ext cx="4962525" cy="3722687"/>
          </a:xfrm>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02DFD45E-F24D-42B6-A33E-7D3A22B7B542}" type="slidenum">
              <a:rPr lang="en-AU" altLang="en-US" sz="1200" baseline="0"/>
              <a:pPr/>
              <a:t>8</a:t>
            </a:fld>
            <a:endParaRPr lang="en-AU" altLang="en-US" sz="1200" baseline="0"/>
          </a:p>
        </p:txBody>
      </p:sp>
    </p:spTree>
    <p:extLst>
      <p:ext uri="{BB962C8B-B14F-4D97-AF65-F5344CB8AC3E}">
        <p14:creationId xmlns:p14="http://schemas.microsoft.com/office/powerpoint/2010/main" val="533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xfrm>
            <a:off x="917575" y="744538"/>
            <a:ext cx="4962525" cy="3722687"/>
          </a:xfrm>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03034AD6-B301-42C4-822F-AFCF2D0003FE}" type="slidenum">
              <a:rPr lang="en-AU" altLang="en-US" sz="1200" baseline="0"/>
              <a:pPr/>
              <a:t>9</a:t>
            </a:fld>
            <a:endParaRPr lang="en-AU" altLang="en-US" sz="1200" baseline="0"/>
          </a:p>
        </p:txBody>
      </p:sp>
    </p:spTree>
    <p:extLst>
      <p:ext uri="{BB962C8B-B14F-4D97-AF65-F5344CB8AC3E}">
        <p14:creationId xmlns:p14="http://schemas.microsoft.com/office/powerpoint/2010/main" val="375518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xfrm>
            <a:off x="917575" y="744538"/>
            <a:ext cx="4962525" cy="3722687"/>
          </a:xfrm>
          <a:ln/>
        </p:spPr>
      </p:sp>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317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4FEDF2EA-E4AA-409A-9553-C55AE4B321B6}" type="slidenum">
              <a:rPr lang="en-AU" altLang="en-US" sz="1200" baseline="0"/>
              <a:pPr/>
              <a:t>10</a:t>
            </a:fld>
            <a:endParaRPr lang="en-AU" altLang="en-US" sz="1200" baseline="0"/>
          </a:p>
        </p:txBody>
      </p:sp>
    </p:spTree>
    <p:extLst>
      <p:ext uri="{BB962C8B-B14F-4D97-AF65-F5344CB8AC3E}">
        <p14:creationId xmlns:p14="http://schemas.microsoft.com/office/powerpoint/2010/main" val="3277657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xfrm>
            <a:off x="917575" y="744538"/>
            <a:ext cx="4962525" cy="3722687"/>
          </a:xfrm>
          <a:ln/>
        </p:spPr>
      </p:sp>
      <p:sp>
        <p:nvSpPr>
          <p:cNvPr id="33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1809B3A2-40D9-43CD-9EBA-7528CBB4A2FC}" type="slidenum">
              <a:rPr lang="en-AU" altLang="en-US" sz="1200" baseline="0"/>
              <a:pPr/>
              <a:t>11</a:t>
            </a:fld>
            <a:endParaRPr lang="en-AU" altLang="en-US" sz="1200" baseline="0"/>
          </a:p>
        </p:txBody>
      </p:sp>
    </p:spTree>
    <p:extLst>
      <p:ext uri="{BB962C8B-B14F-4D97-AF65-F5344CB8AC3E}">
        <p14:creationId xmlns:p14="http://schemas.microsoft.com/office/powerpoint/2010/main" val="381134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31D360DA-EDCE-4DA5-BC0D-54FE2EF1C69E}" type="slidenum">
              <a:rPr lang="en-AU" altLang="en-US" sz="1200" baseline="0"/>
              <a:pPr/>
              <a:t>12</a:t>
            </a:fld>
            <a:endParaRPr lang="en-AU" altLang="en-US" sz="1200" baseline="0"/>
          </a:p>
        </p:txBody>
      </p:sp>
      <p:sp>
        <p:nvSpPr>
          <p:cNvPr id="35842" name="Rectangle 2"/>
          <p:cNvSpPr>
            <a:spLocks noGrp="1" noRot="1" noChangeAspect="1" noChangeArrowheads="1" noTextEdit="1"/>
          </p:cNvSpPr>
          <p:nvPr>
            <p:ph type="sldImg"/>
          </p:nvPr>
        </p:nvSpPr>
        <p:spPr>
          <a:xfrm>
            <a:off x="917575" y="744538"/>
            <a:ext cx="4962525" cy="3722687"/>
          </a:xfrm>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charset="0"/>
            </a:endParaRPr>
          </a:p>
        </p:txBody>
      </p:sp>
    </p:spTree>
    <p:extLst>
      <p:ext uri="{BB962C8B-B14F-4D97-AF65-F5344CB8AC3E}">
        <p14:creationId xmlns:p14="http://schemas.microsoft.com/office/powerpoint/2010/main" val="248368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4"/>
          <p:cNvSpPr>
            <a:spLocks noGrp="1"/>
          </p:cNvSpPr>
          <p:nvPr>
            <p:ph type="sldNum" sz="quarter" idx="10"/>
          </p:nvPr>
        </p:nvSpPr>
        <p:spPr/>
        <p:txBody>
          <a:bodyPr/>
          <a:lstStyle>
            <a:lvl1pPr>
              <a:defRPr/>
            </a:lvl1pPr>
          </a:lstStyle>
          <a:p>
            <a:fld id="{749D6387-D3C3-49A3-AC6E-281EC86E837E}" type="slidenum">
              <a:rPr lang="en-US" altLang="en-US"/>
              <a:pPr/>
              <a:t>‹#›</a:t>
            </a:fld>
            <a:endParaRPr lang="en-US" altLang="en-US"/>
          </a:p>
        </p:txBody>
      </p:sp>
    </p:spTree>
    <p:extLst>
      <p:ext uri="{BB962C8B-B14F-4D97-AF65-F5344CB8AC3E}">
        <p14:creationId xmlns:p14="http://schemas.microsoft.com/office/powerpoint/2010/main" val="216646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fld id="{D9CC93C6-4ED3-4936-AAFF-953CD6F720B3}" type="slidenum">
              <a:rPr lang="en-US" altLang="en-US" sz="1800">
                <a:latin typeface="Calibri" pitchFamily="34" charset="0"/>
              </a:rPr>
              <a:pPr eaLnBrk="1" hangingPunct="1"/>
              <a:t>‹#›</a:t>
            </a:fld>
            <a:endParaRPr lang="en-US" altLang="en-US" sz="1800">
              <a:latin typeface="Calibri"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fld id="{FC08A34A-5264-40B0-BED3-75FA41CD9B6D}" type="slidenum">
              <a:rPr lang="en-AU" altLang="en-US"/>
              <a:pPr/>
              <a:t>‹#›</a:t>
            </a:fld>
            <a:endParaRPr lang="en-AU" altLang="en-US"/>
          </a:p>
        </p:txBody>
      </p:sp>
    </p:spTree>
    <p:extLst>
      <p:ext uri="{BB962C8B-B14F-4D97-AF65-F5344CB8AC3E}">
        <p14:creationId xmlns:p14="http://schemas.microsoft.com/office/powerpoint/2010/main" val="73946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fld id="{37F43197-B5EB-40EC-956C-8BCE38965165}" type="slidenum">
              <a:rPr lang="en-US" altLang="en-US" sz="1800">
                <a:latin typeface="Calibri" pitchFamily="34" charset="0"/>
              </a:rPr>
              <a:pPr eaLnBrk="1" hangingPunct="1"/>
              <a:t>‹#›</a:t>
            </a:fld>
            <a:endParaRPr lang="en-US" altLang="en-US" sz="1800">
              <a:latin typeface="Calibri" pitchFamily="34" charset="0"/>
            </a:endParaRP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p:spPr>
        <p:txBody>
          <a:bodyPr/>
          <a:lstStyle>
            <a:lvl1pPr>
              <a:defRPr/>
            </a:lvl1pPr>
          </a:lstStyle>
          <a:p>
            <a:fld id="{B277AE9E-2784-46B1-AE8E-072F0C8A5DE2}" type="slidenum">
              <a:rPr lang="en-AU" altLang="en-US"/>
              <a:pPr/>
              <a:t>‹#›</a:t>
            </a:fld>
            <a:endParaRPr lang="en-AU" altLang="en-US"/>
          </a:p>
        </p:txBody>
      </p:sp>
    </p:spTree>
    <p:extLst>
      <p:ext uri="{BB962C8B-B14F-4D97-AF65-F5344CB8AC3E}">
        <p14:creationId xmlns:p14="http://schemas.microsoft.com/office/powerpoint/2010/main" val="35849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24130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pitchFamily="1" charset="0"/>
                <a:ea typeface="ＭＳ Ｐゴシック"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atin typeface="Times" pitchFamily="1" charset="0"/>
                <a:ea typeface="ＭＳ Ｐゴシック" charset="-128"/>
                <a:cs typeface="+mn-cs"/>
              </a:defRPr>
            </a:lvl1pPr>
          </a:lstStyle>
          <a:p>
            <a:pPr>
              <a:defRPr/>
            </a:pPr>
            <a:endParaRPr lang="en-US"/>
          </a:p>
        </p:txBody>
      </p:sp>
      <p:sp>
        <p:nvSpPr>
          <p:cNvPr id="7" name="Rectangle 6"/>
          <p:cNvSpPr>
            <a:spLocks noGrp="1" noChangeArrowheads="1"/>
          </p:cNvSpPr>
          <p:nvPr>
            <p:ph type="sldNum" sz="quarter" idx="12"/>
          </p:nvPr>
        </p:nvSpPr>
        <p:spPr>
          <a:xfrm>
            <a:off x="6553200" y="6096000"/>
            <a:ext cx="1905000" cy="457200"/>
          </a:xfrm>
        </p:spPr>
        <p:txBody>
          <a:bodyPr/>
          <a:lstStyle>
            <a:lvl1pPr>
              <a:defRPr/>
            </a:lvl1pPr>
          </a:lstStyle>
          <a:p>
            <a:r>
              <a:rPr lang="en-US" altLang="en-US"/>
              <a:t>10.</a:t>
            </a:r>
            <a:fld id="{36A350D2-FF3E-4C40-85F9-5AA59B84C0EA}" type="slidenum">
              <a:rPr lang="en-US" altLang="en-US"/>
              <a:pPr/>
              <a:t>‹#›</a:t>
            </a:fld>
            <a:endParaRPr lang="en-US" altLang="en-US"/>
          </a:p>
        </p:txBody>
      </p:sp>
    </p:spTree>
    <p:extLst>
      <p:ext uri="{BB962C8B-B14F-4D97-AF65-F5344CB8AC3E}">
        <p14:creationId xmlns:p14="http://schemas.microsoft.com/office/powerpoint/2010/main" val="35405756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158935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283763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3577354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112864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9650134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A7AAE244-24D0-439C-BC57-C0342FC3F508}"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CD15F4F5-FC35-43BE-ADBD-E5B1A87BFDBE}"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2046940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1ABA727-737C-4576-89DD-457DA12A1110}"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7D58E54-5CE9-4D15-B580-92E0BE213FF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99400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7374"/>
            <a:ext cx="8229600" cy="884238"/>
          </a:xfrm>
        </p:spPr>
        <p:txBody>
          <a:bodyPr/>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p:txBody>
          <a:bodyPr/>
          <a:lstStyle>
            <a:lvl1pPr>
              <a:defRPr/>
            </a:lvl1pPr>
          </a:lstStyle>
          <a:p>
            <a:fld id="{24E236A9-191A-4F36-BBE3-AC36031CC7C6}" type="slidenum">
              <a:rPr lang="en-US" altLang="en-US"/>
              <a:pPr/>
              <a:t>‹#›</a:t>
            </a:fld>
            <a:endParaRPr lang="en-US" altLang="en-US"/>
          </a:p>
        </p:txBody>
      </p:sp>
    </p:spTree>
    <p:extLst>
      <p:ext uri="{BB962C8B-B14F-4D97-AF65-F5344CB8AC3E}">
        <p14:creationId xmlns:p14="http://schemas.microsoft.com/office/powerpoint/2010/main" val="2855038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EFFA9400-4BA2-4D23-A526-9A38A8873F98}"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B495EAF3-14FC-42C8-8EDD-05179D180FB5}"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719568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5021FBA5-8790-4AD3-BDE3-C8BC4C5AE0E5}"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99A7C213-4265-4934-A689-7C8A105CFC1A}"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100990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1B0EB4D4-28F1-46CB-BFDE-B7DA6ADD3216}"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254071FB-FEC8-4F7A-A27A-3E62C84B8311}"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5485367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E7202319-6D73-4DA3-8AA8-F2CACC840208}" type="datetimeFigureOut">
              <a:rPr lang="en-US" altLang="en-US" sz="1800" baseline="0" smtClean="0">
                <a:solidFill>
                  <a:prstClr val="black"/>
                </a:solidFill>
                <a:latin typeface="Calibri" panose="020F0502020204030204" pitchFamily="34" charset="0"/>
              </a:rPr>
              <a:pPr defTabSz="457200"/>
              <a:t>1/12/2017</a:t>
            </a:fld>
            <a:endParaRPr lang="en-US" altLang="en-US" sz="1800" baseline="0">
              <a:solidFill>
                <a:prstClr val="black"/>
              </a:solidFill>
              <a:latin typeface="Calibri" panose="020F050202020403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endParaRPr lang="en-US" altLang="en-US" sz="1800" baseline="0">
              <a:solidFill>
                <a:prstClr val="black"/>
              </a:solidFill>
              <a:latin typeface="Calibri" panose="020F0502020204030204"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defTabSz="457200"/>
            <a:fld id="{30EAE173-B302-44E8-8265-1B373BC2703D}" type="slidenum">
              <a:rPr lang="en-US" altLang="en-US" sz="1800" baseline="0" smtClean="0">
                <a:solidFill>
                  <a:prstClr val="black"/>
                </a:solidFill>
                <a:latin typeface="Calibri" panose="020F0502020204030204" pitchFamily="34" charset="0"/>
              </a:rPr>
              <a:pPr defTabSz="457200"/>
              <a:t>‹#›</a:t>
            </a:fld>
            <a:endParaRPr lang="en-US" altLang="en-US" sz="1800" baseline="0">
              <a:solidFill>
                <a:prstClr val="black"/>
              </a:solidFill>
              <a:latin typeface="Calibri" panose="020F0502020204030204" pitchFamily="34" charset="0"/>
            </a:endParaRPr>
          </a:p>
        </p:txBody>
      </p:sp>
    </p:spTree>
    <p:extLst>
      <p:ext uri="{BB962C8B-B14F-4D97-AF65-F5344CB8AC3E}">
        <p14:creationId xmlns:p14="http://schemas.microsoft.com/office/powerpoint/2010/main" val="363434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defTabSz="457200" rtl="0" fontAlgn="auto">
              <a:spcBef>
                <a:spcPct val="0"/>
              </a:spcBef>
              <a:spcAft>
                <a:spcPts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4"/>
          <p:cNvSpPr>
            <a:spLocks noGrp="1"/>
          </p:cNvSpPr>
          <p:nvPr>
            <p:ph type="sldNum" sz="quarter" idx="10"/>
          </p:nvPr>
        </p:nvSpPr>
        <p:spPr>
          <a:xfrm>
            <a:off x="8610600" y="-26988"/>
            <a:ext cx="533400" cy="365126"/>
          </a:xfrm>
        </p:spPr>
        <p:txBody>
          <a:bodyPr/>
          <a:lstStyle>
            <a:lvl1pPr>
              <a:defRPr/>
            </a:lvl1pPr>
          </a:lstStyle>
          <a:p>
            <a:fld id="{7244C494-A7DA-489F-B02D-D2BDC16149DD}" type="slidenum">
              <a:rPr lang="en-US" altLang="en-US"/>
              <a:pPr/>
              <a:t>‹#›</a:t>
            </a:fld>
            <a:endParaRPr lang="en-US" altLang="en-US"/>
          </a:p>
        </p:txBody>
      </p:sp>
    </p:spTree>
    <p:extLst>
      <p:ext uri="{BB962C8B-B14F-4D97-AF65-F5344CB8AC3E}">
        <p14:creationId xmlns:p14="http://schemas.microsoft.com/office/powerpoint/2010/main" val="2815887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E121DE6-77DB-4730-BD77-55C3961A7022}" type="slidenum">
              <a:rPr lang="en-US" altLang="en-US"/>
              <a:pPr/>
              <a:t>‹#›</a:t>
            </a:fld>
            <a:endParaRPr lang="en-US" altLang="en-US"/>
          </a:p>
        </p:txBody>
      </p:sp>
    </p:spTree>
    <p:extLst>
      <p:ext uri="{BB962C8B-B14F-4D97-AF65-F5344CB8AC3E}">
        <p14:creationId xmlns:p14="http://schemas.microsoft.com/office/powerpoint/2010/main" val="342737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457200" rtl="0" fontAlgn="base">
              <a:spcBef>
                <a:spcPct val="0"/>
              </a:spcBef>
              <a:spcAft>
                <a:spcPct val="0"/>
              </a:spcAft>
              <a:defRPr lang="en-US" sz="4000" kern="1200" cap="all" dirty="0">
                <a:solidFill>
                  <a:schemeClr val="bg2">
                    <a:lumMod val="50000"/>
                  </a:schemeClr>
                </a:solidFill>
                <a:latin typeface="Arial"/>
                <a:ea typeface="+mj-ea"/>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10"/>
          </p:nvPr>
        </p:nvSpPr>
        <p:spPr/>
        <p:txBody>
          <a:bodyPr/>
          <a:lstStyle>
            <a:lvl1pPr>
              <a:defRPr/>
            </a:lvl1pPr>
          </a:lstStyle>
          <a:p>
            <a:fld id="{4F4999DA-E24E-4724-9F52-1A9891ADE5A0}" type="slidenum">
              <a:rPr lang="en-US" altLang="en-US"/>
              <a:pPr/>
              <a:t>‹#›</a:t>
            </a:fld>
            <a:endParaRPr lang="en-US" altLang="en-US"/>
          </a:p>
        </p:txBody>
      </p:sp>
    </p:spTree>
    <p:extLst>
      <p:ext uri="{BB962C8B-B14F-4D97-AF65-F5344CB8AC3E}">
        <p14:creationId xmlns:p14="http://schemas.microsoft.com/office/powerpoint/2010/main" val="418533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77420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9822750E-E519-48AF-8291-114DCDD2DE0D}" type="slidenum">
              <a:rPr lang="en-AU" altLang="en-US"/>
              <a:pPr/>
              <a:t>‹#›</a:t>
            </a:fld>
            <a:endParaRPr lang="en-AU" altLang="en-US"/>
          </a:p>
        </p:txBody>
      </p:sp>
    </p:spTree>
    <p:extLst>
      <p:ext uri="{BB962C8B-B14F-4D97-AF65-F5344CB8AC3E}">
        <p14:creationId xmlns:p14="http://schemas.microsoft.com/office/powerpoint/2010/main" val="6483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fld id="{30BF60EA-C2F1-46A1-83BC-B674577A8564}" type="slidenum">
              <a:rPr lang="en-US" altLang="en-US" sz="1800">
                <a:latin typeface="Calibri" pitchFamily="34" charset="0"/>
              </a:rPr>
              <a:pPr eaLnBrk="1" hangingPunct="1"/>
              <a:t>‹#›</a:t>
            </a:fld>
            <a:endParaRPr lang="en-US" altLang="en-US" sz="1800">
              <a:latin typeface="Calibri" pitchFamily="34" charset="0"/>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fld id="{6D05A27B-CDBA-4944-B3D8-84A7FAAF0148}" type="slidenum">
              <a:rPr lang="en-AU" altLang="en-US"/>
              <a:pPr/>
              <a:t>‹#›</a:t>
            </a:fld>
            <a:endParaRPr lang="en-AU" altLang="en-US"/>
          </a:p>
        </p:txBody>
      </p:sp>
    </p:spTree>
    <p:extLst>
      <p:ext uri="{BB962C8B-B14F-4D97-AF65-F5344CB8AC3E}">
        <p14:creationId xmlns:p14="http://schemas.microsoft.com/office/powerpoint/2010/main" val="396743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lide Number Placeholder 4"/>
          <p:cNvSpPr txBox="1">
            <a:spLocks/>
          </p:cNvSpPr>
          <p:nvPr/>
        </p:nvSpPr>
        <p:spPr>
          <a:xfrm>
            <a:off x="8610600" y="0"/>
            <a:ext cx="533400" cy="365125"/>
          </a:xfrm>
          <a:prstGeom prst="rect">
            <a:avLst/>
          </a:prstGeom>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fld id="{AF19D4E4-BE28-4C7C-9893-F5EEF5B11929}" type="slidenum">
              <a:rPr lang="en-US" altLang="en-US" sz="1800">
                <a:latin typeface="Calibri" pitchFamily="34" charset="0"/>
              </a:rPr>
              <a:pPr eaLnBrk="1" hangingPunct="1"/>
              <a:t>‹#›</a:t>
            </a:fld>
            <a:endParaRPr lang="en-US" altLang="en-US" sz="1800">
              <a:latin typeface="Calibri" pitchFamily="34" charset="0"/>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MS PGothic" pitchFamily="34" charset="-128"/>
                <a:cs typeface="+mn-cs"/>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p:spPr>
        <p:txBody>
          <a:bodyPr/>
          <a:lstStyle>
            <a:lvl1pPr>
              <a:defRPr/>
            </a:lvl1pPr>
          </a:lstStyle>
          <a:p>
            <a:fld id="{465E4E93-62B7-4B8D-9879-25CE46221165}" type="slidenum">
              <a:rPr lang="en-AU" altLang="en-US"/>
              <a:pPr/>
              <a:t>‹#›</a:t>
            </a:fld>
            <a:endParaRPr lang="en-AU" altLang="en-US"/>
          </a:p>
        </p:txBody>
      </p:sp>
    </p:spTree>
    <p:extLst>
      <p:ext uri="{BB962C8B-B14F-4D97-AF65-F5344CB8AC3E}">
        <p14:creationId xmlns:p14="http://schemas.microsoft.com/office/powerpoint/2010/main" val="197607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lIns="91440" tIns="45720" rIns="91440" bIns="45720" rtlCol="0" anchor="ctr">
            <a:noAutofit/>
          </a:bodyPr>
          <a:lstStyle/>
          <a:p>
            <a:endParaRPr lang="en-US" dirty="0"/>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
        <p:nvSpPr>
          <p:cNvPr id="5" name="Slide Number Placeholder 4"/>
          <p:cNvSpPr>
            <a:spLocks noGrp="1"/>
          </p:cNvSpPr>
          <p:nvPr>
            <p:ph type="sldNum" sz="quarter" idx="4"/>
          </p:nvPr>
        </p:nvSpPr>
        <p:spPr>
          <a:xfrm>
            <a:off x="8610600" y="0"/>
            <a:ext cx="5334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C0DB0D4-FA3C-47B2-8BFE-C46B2101A14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07" r:id="rId1"/>
    <p:sldLayoutId id="2147484108" r:id="rId2"/>
    <p:sldLayoutId id="2147484111" r:id="rId3"/>
    <p:sldLayoutId id="2147484109" r:id="rId4"/>
    <p:sldLayoutId id="2147484110" r:id="rId5"/>
    <p:sldLayoutId id="2147484112" r:id="rId6"/>
    <p:sldLayoutId id="2147484113" r:id="rId7"/>
    <p:sldLayoutId id="2147484114" r:id="rId8"/>
    <p:sldLayoutId id="2147484115" r:id="rId9"/>
    <p:sldLayoutId id="2147484116" r:id="rId10"/>
    <p:sldLayoutId id="2147484117" r:id="rId11"/>
    <p:sldLayoutId id="2147484118" r:id="rId12"/>
  </p:sldLayoutIdLst>
  <p:hf sldNum="0" hdr="0" ftr="0" dt="0"/>
  <p:txStyles>
    <p:titleStyle>
      <a:lvl1pPr algn="ctr" defTabSz="457200" rtl="0" eaLnBrk="0" fontAlgn="base" hangingPunct="0">
        <a:spcBef>
          <a:spcPct val="0"/>
        </a:spcBef>
        <a:spcAft>
          <a:spcPct val="0"/>
        </a:spcAft>
        <a:defRPr lang="en-US" sz="4000" kern="1200" cap="all" dirty="0">
          <a:solidFill>
            <a:srgbClr val="948A54"/>
          </a:solidFill>
          <a:latin typeface="Arial"/>
          <a:ea typeface="MS PGothic" pitchFamily="34" charset="-128"/>
          <a:cs typeface="Arial"/>
        </a:defRPr>
      </a:lvl1pPr>
      <a:lvl2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2pPr>
      <a:lvl3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3pPr>
      <a:lvl4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4pPr>
      <a:lvl5pPr algn="ctr" defTabSz="457200" rtl="0" eaLnBrk="0" fontAlgn="base" hangingPunct="0">
        <a:spcBef>
          <a:spcPct val="0"/>
        </a:spcBef>
        <a:spcAft>
          <a:spcPct val="0"/>
        </a:spcAft>
        <a:defRPr sz="4000">
          <a:solidFill>
            <a:srgbClr val="948A54"/>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eaLnBrk="1" fontAlgn="base" hangingPunct="1">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Arial"/>
          <a:ea typeface="MS PGothic" pitchFamily="34" charset="-128"/>
          <a:cs typeface="Arial"/>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Arial"/>
          <a:ea typeface="MS PGothic" pitchFamily="34" charset="-128"/>
          <a:cs typeface="Arial"/>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Arial"/>
          <a:ea typeface="MS PGothic" pitchFamily="34" charset="-128"/>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8001000" cy="1219200"/>
          </a:xfrm>
          <a:prstGeom prst="rect">
            <a:avLst/>
          </a:prstGeom>
        </p:spPr>
        <p:txBody>
          <a:bodyPr vert="horz" wrap="square" lIns="91440" tIns="45720" rIns="91440" bIns="45720" numCol="1" anchor="ctr" anchorCtr="0" compatLnSpc="1">
            <a:prstTxWarp prst="textNoShape">
              <a:avLst/>
            </a:prstTxWarp>
            <a:noAutofit/>
          </a:bodyPr>
          <a:lstStyle/>
          <a:p>
            <a:pPr lvl="0"/>
            <a:endParaRPr lang="en-US" altLang="en-US"/>
          </a:p>
        </p:txBody>
      </p:sp>
      <p:sp>
        <p:nvSpPr>
          <p:cNvPr id="1027" name="Text Placeholder 2"/>
          <p:cNvSpPr>
            <a:spLocks noGrp="1"/>
          </p:cNvSpPr>
          <p:nvPr>
            <p:ph type="body" idx="1"/>
          </p:nvPr>
        </p:nvSpPr>
        <p:spPr bwMode="auto">
          <a:xfrm>
            <a:off x="609600" y="2057400"/>
            <a:ext cx="80010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SecondClick to edit Master title style</a:t>
            </a:r>
            <a:endParaRPr lang="en-US" altLang="en-US"/>
          </a:p>
          <a:p>
            <a:pPr lvl="1"/>
            <a:r>
              <a:rPr lang="en-AU" altLang="en-US"/>
              <a:t> level</a:t>
            </a:r>
          </a:p>
          <a:p>
            <a:pPr lvl="2"/>
            <a:r>
              <a:rPr lang="en-AU" altLang="en-US"/>
              <a:t>Third level</a:t>
            </a:r>
          </a:p>
          <a:p>
            <a:pPr lvl="3"/>
            <a:r>
              <a:rPr lang="en-AU" altLang="en-US"/>
              <a:t>Fourth level</a:t>
            </a:r>
          </a:p>
          <a:p>
            <a:pPr lvl="4"/>
            <a:r>
              <a:rPr lang="en-AU" altLang="en-US"/>
              <a:t>Fifth level</a:t>
            </a:r>
            <a:endParaRPr lang="en-US" altLang="en-US"/>
          </a:p>
        </p:txBody>
      </p:sp>
    </p:spTree>
    <p:extLst>
      <p:ext uri="{BB962C8B-B14F-4D97-AF65-F5344CB8AC3E}">
        <p14:creationId xmlns:p14="http://schemas.microsoft.com/office/powerpoint/2010/main" val="407902224"/>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txStyles>
    <p:titleStyle>
      <a:lvl1pPr algn="ctr" defTabSz="457200" rtl="0" eaLnBrk="0" fontAlgn="base" hangingPunct="0">
        <a:spcBef>
          <a:spcPct val="0"/>
        </a:spcBef>
        <a:spcAft>
          <a:spcPct val="0"/>
        </a:spcAft>
        <a:defRPr sz="4000" kern="1200" cap="all">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2pPr>
      <a:lvl3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3pPr>
      <a:lvl4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4pPr>
      <a:lvl5pPr algn="ctr" defTabSz="457200" rtl="0" eaLnBrk="0" fontAlgn="base" hangingPunct="0">
        <a:spcBef>
          <a:spcPct val="0"/>
        </a:spcBef>
        <a:spcAft>
          <a:spcPct val="0"/>
        </a:spcAft>
        <a:defRPr sz="4000">
          <a:solidFill>
            <a:schemeClr val="tx1"/>
          </a:solidFill>
          <a:latin typeface="Arial" pitchFamily="34" charset="0"/>
          <a:ea typeface="MS PGothic" panose="020B0600070205080204" pitchFamily="34" charset="-128"/>
          <a:cs typeface="Arial" charset="0"/>
        </a:defRPr>
      </a:lvl5pPr>
      <a:lvl6pPr marL="457200" algn="ctr" defTabSz="457200" rtl="0" fontAlgn="base">
        <a:spcBef>
          <a:spcPct val="0"/>
        </a:spcBef>
        <a:spcAft>
          <a:spcPct val="0"/>
        </a:spcAft>
        <a:defRPr sz="4000">
          <a:solidFill>
            <a:schemeClr val="tx1"/>
          </a:solidFill>
          <a:latin typeface="Arial" pitchFamily="34" charset="0"/>
          <a:ea typeface="ＭＳ Ｐゴシック" pitchFamily="1" charset="-128"/>
        </a:defRPr>
      </a:lvl6pPr>
      <a:lvl7pPr marL="914400" algn="ctr" defTabSz="457200" rtl="0" fontAlgn="base">
        <a:spcBef>
          <a:spcPct val="0"/>
        </a:spcBef>
        <a:spcAft>
          <a:spcPct val="0"/>
        </a:spcAft>
        <a:defRPr sz="4000">
          <a:solidFill>
            <a:schemeClr val="tx1"/>
          </a:solidFill>
          <a:latin typeface="Arial" pitchFamily="34" charset="0"/>
          <a:ea typeface="ＭＳ Ｐゴシック" pitchFamily="1" charset="-128"/>
        </a:defRPr>
      </a:lvl7pPr>
      <a:lvl8pPr marL="1371600" algn="ctr" defTabSz="457200" rtl="0" fontAlgn="base">
        <a:spcBef>
          <a:spcPct val="0"/>
        </a:spcBef>
        <a:spcAft>
          <a:spcPct val="0"/>
        </a:spcAft>
        <a:defRPr sz="4000">
          <a:solidFill>
            <a:schemeClr val="tx1"/>
          </a:solidFill>
          <a:latin typeface="Arial" pitchFamily="34" charset="0"/>
          <a:ea typeface="ＭＳ Ｐゴシック" pitchFamily="1" charset="-128"/>
        </a:defRPr>
      </a:lvl8pPr>
      <a:lvl9pPr marL="1828800" algn="ctr" defTabSz="457200" rtl="0" fontAlgn="base">
        <a:spcBef>
          <a:spcPct val="0"/>
        </a:spcBef>
        <a:spcAft>
          <a:spcPct val="0"/>
        </a:spcAft>
        <a:defRPr sz="4000">
          <a:solidFill>
            <a:schemeClr val="tx1"/>
          </a:solidFill>
          <a:latin typeface="Arial" pitchFamily="34" charset="0"/>
          <a:ea typeface="ＭＳ Ｐゴシック"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60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idx="1"/>
          </p:nvPr>
        </p:nvSpPr>
        <p:spPr>
          <a:xfrm>
            <a:off x="685800" y="1125538"/>
            <a:ext cx="8134350" cy="5111750"/>
          </a:xfrm>
        </p:spPr>
        <p:txBody>
          <a:bodyPr/>
          <a:lstStyle/>
          <a:p>
            <a:pPr marL="0" indent="0" eaLnBrk="1" hangingPunct="1">
              <a:buFontTx/>
              <a:buNone/>
            </a:pPr>
            <a:r>
              <a:rPr lang="en-US" altLang="en-US" sz="2400" b="1" dirty="0">
                <a:latin typeface="Trebuchet MS" pitchFamily="34" charset="0"/>
              </a:rPr>
              <a:t>Nominal Data</a:t>
            </a:r>
            <a:endParaRPr lang="en-US" altLang="en-US" sz="2400" dirty="0">
              <a:latin typeface="Trebuchet MS" pitchFamily="34" charset="0"/>
            </a:endParaRPr>
          </a:p>
          <a:p>
            <a:pPr marL="0" indent="0" eaLnBrk="1" hangingPunct="1">
              <a:spcAft>
                <a:spcPts val="1200"/>
              </a:spcAft>
              <a:buFont typeface="Arial" pitchFamily="34" charset="0"/>
              <a:buNone/>
            </a:pPr>
            <a:r>
              <a:rPr lang="en-US" altLang="en-US" sz="2200" dirty="0">
                <a:latin typeface="Trebuchet MS" pitchFamily="34" charset="0"/>
              </a:rPr>
              <a:t>The</a:t>
            </a:r>
            <a:r>
              <a:rPr lang="en-US" altLang="en-US" sz="2200" b="1" dirty="0">
                <a:latin typeface="Trebuchet MS" pitchFamily="34" charset="0"/>
              </a:rPr>
              <a:t> </a:t>
            </a:r>
            <a:r>
              <a:rPr lang="en-US" altLang="en-US" sz="2200" dirty="0">
                <a:latin typeface="Trebuchet MS" pitchFamily="34" charset="0"/>
              </a:rPr>
              <a:t>values of </a:t>
            </a:r>
            <a:r>
              <a:rPr lang="en-US" altLang="en-US" sz="2200" b="1" dirty="0">
                <a:solidFill>
                  <a:srgbClr val="0042C8"/>
                </a:solidFill>
                <a:latin typeface="Trebuchet MS" pitchFamily="34" charset="0"/>
              </a:rPr>
              <a:t>nominal</a:t>
            </a:r>
            <a:r>
              <a:rPr lang="en-US" altLang="en-US" sz="2200" dirty="0">
                <a:solidFill>
                  <a:srgbClr val="0042C8"/>
                </a:solidFill>
                <a:latin typeface="Trebuchet MS" pitchFamily="34" charset="0"/>
              </a:rPr>
              <a:t> data </a:t>
            </a:r>
            <a:r>
              <a:rPr lang="en-US" altLang="en-US" sz="2200" dirty="0">
                <a:latin typeface="Trebuchet MS" pitchFamily="34" charset="0"/>
              </a:rPr>
              <a:t>are </a:t>
            </a:r>
            <a:r>
              <a:rPr lang="en-US" altLang="en-US" sz="2200" i="1" dirty="0">
                <a:latin typeface="Trebuchet MS" pitchFamily="34" charset="0"/>
              </a:rPr>
              <a:t>categories</a:t>
            </a:r>
            <a:r>
              <a:rPr lang="en-US" altLang="en-US" sz="2200" b="1" i="1" dirty="0">
                <a:latin typeface="Trebuchet MS" pitchFamily="34" charset="0"/>
              </a:rPr>
              <a:t>.</a:t>
            </a:r>
            <a:endParaRPr lang="en-US" altLang="en-US" sz="2200" dirty="0">
              <a:latin typeface="Trebuchet MS" pitchFamily="34" charset="0"/>
            </a:endParaRPr>
          </a:p>
          <a:p>
            <a:pPr marL="898525" lvl="1" indent="-541338" eaLnBrk="1" hangingPunct="1">
              <a:buFontTx/>
              <a:buNone/>
            </a:pPr>
            <a:r>
              <a:rPr lang="en-US" altLang="en-US" sz="2000" dirty="0">
                <a:latin typeface="Trebuchet MS" pitchFamily="34" charset="0"/>
              </a:rPr>
              <a:t>E.g. </a:t>
            </a:r>
            <a:r>
              <a:rPr lang="en-US" altLang="en-US" sz="2000" dirty="0">
                <a:solidFill>
                  <a:srgbClr val="00B050"/>
                </a:solidFill>
                <a:latin typeface="Trebuchet MS" pitchFamily="34" charset="0"/>
              </a:rPr>
              <a:t>Responses to questions about marital status are categories, coded as: </a:t>
            </a:r>
          </a:p>
          <a:p>
            <a:pPr marL="898525" lvl="1" indent="-541338" eaLnBrk="1" hangingPunct="1">
              <a:buFontTx/>
              <a:buNone/>
            </a:pPr>
            <a:r>
              <a:rPr lang="en-US" altLang="en-US" sz="2000" dirty="0">
                <a:solidFill>
                  <a:srgbClr val="00B050"/>
                </a:solidFill>
                <a:latin typeface="Trebuchet MS" pitchFamily="34" charset="0"/>
              </a:rPr>
              <a:t>			Single = 1, Married = 2, Divorced = 3, Widowed = 4</a:t>
            </a:r>
          </a:p>
          <a:p>
            <a:pPr marL="0" indent="0" eaLnBrk="1" hangingPunct="1">
              <a:buFontTx/>
              <a:buNone/>
            </a:pPr>
            <a:endParaRPr lang="en-US" altLang="en-US" sz="2400" dirty="0">
              <a:latin typeface="Trebuchet MS" pitchFamily="34" charset="0"/>
            </a:endParaRPr>
          </a:p>
          <a:p>
            <a:pPr marL="0" indent="0" algn="just" eaLnBrk="1" hangingPunct="1">
              <a:buFontTx/>
              <a:buNone/>
            </a:pPr>
            <a:r>
              <a:rPr lang="en-US" altLang="en-US" sz="2200" dirty="0">
                <a:latin typeface="Trebuchet MS" pitchFamily="34" charset="0"/>
              </a:rPr>
              <a:t>These data are </a:t>
            </a:r>
            <a:r>
              <a:rPr lang="en-US" altLang="en-US" sz="2200" b="1" dirty="0">
                <a:latin typeface="Trebuchet MS" pitchFamily="34" charset="0"/>
              </a:rPr>
              <a:t>categorical</a:t>
            </a:r>
            <a:r>
              <a:rPr lang="en-US" altLang="en-US" sz="2200" dirty="0">
                <a:latin typeface="Trebuchet MS" pitchFamily="34" charset="0"/>
              </a:rPr>
              <a:t> in nature; arithmetic operations don’t make any sense (e.g. does Married ÷ 2 = Divorced?!)</a:t>
            </a:r>
          </a:p>
          <a:p>
            <a:pPr marL="0" indent="0" eaLnBrk="1" hangingPunct="1">
              <a:buFontTx/>
              <a:buNone/>
            </a:pPr>
            <a:endParaRPr lang="en-US" altLang="en-US" sz="2200" dirty="0">
              <a:latin typeface="Trebuchet MS" pitchFamily="34" charset="0"/>
            </a:endParaRPr>
          </a:p>
          <a:p>
            <a:pPr marL="0" indent="0" eaLnBrk="1" hangingPunct="1">
              <a:buFontTx/>
              <a:buNone/>
            </a:pPr>
            <a:r>
              <a:rPr lang="en-US" altLang="en-US" sz="2200" dirty="0">
                <a:latin typeface="Trebuchet MS" pitchFamily="34" charset="0"/>
              </a:rPr>
              <a:t>Nominal data are also called </a:t>
            </a:r>
            <a:r>
              <a:rPr lang="en-US" altLang="en-US" sz="2200" b="1" dirty="0">
                <a:solidFill>
                  <a:srgbClr val="3075FF"/>
                </a:solidFill>
                <a:latin typeface="Trebuchet MS" pitchFamily="34" charset="0"/>
              </a:rPr>
              <a:t>qualitative</a:t>
            </a:r>
            <a:r>
              <a:rPr lang="en-US" altLang="en-US" sz="2200" dirty="0">
                <a:latin typeface="Trebuchet MS" pitchFamily="34" charset="0"/>
              </a:rPr>
              <a:t> or </a:t>
            </a:r>
            <a:r>
              <a:rPr lang="en-US" altLang="en-US" sz="2200" b="1" dirty="0">
                <a:solidFill>
                  <a:srgbClr val="3075FF"/>
                </a:solidFill>
                <a:latin typeface="Trebuchet MS" pitchFamily="34" charset="0"/>
              </a:rPr>
              <a:t>categorical</a:t>
            </a:r>
            <a:r>
              <a:rPr lang="en-US" altLang="en-US" sz="2200" dirty="0">
                <a:latin typeface="Trebuchet MS" pitchFamily="34" charset="0"/>
              </a:rPr>
              <a:t>.</a:t>
            </a:r>
          </a:p>
        </p:txBody>
      </p:sp>
      <p:sp>
        <p:nvSpPr>
          <p:cNvPr id="30722" name="Rectangle 2"/>
          <p:cNvSpPr>
            <a:spLocks noGrp="1" noChangeArrowheads="1"/>
          </p:cNvSpPr>
          <p:nvPr>
            <p:ph type="title"/>
          </p:nvPr>
        </p:nvSpPr>
        <p:spPr bwMode="auto">
          <a:xfrm>
            <a:off x="468313" y="333375"/>
            <a:ext cx="7772400" cy="661988"/>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Nominal data</a:t>
            </a:r>
          </a:p>
        </p:txBody>
      </p:sp>
      <p:sp>
        <p:nvSpPr>
          <p:cNvPr id="3072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D5E6E064-9963-4CEC-B2C0-366D1CF86561}" type="slidenum">
              <a:rPr lang="en-AU" altLang="en-US" sz="1400" b="1" baseline="0">
                <a:latin typeface="Trebuchet MS" pitchFamily="34" charset="0"/>
                <a:cs typeface="Arial" pitchFamily="34" charset="0"/>
              </a:rPr>
              <a:pPr/>
              <a:t>10</a:t>
            </a:fld>
            <a:endParaRPr lang="en-AU" altLang="en-US" sz="1400" b="1" baseline="0">
              <a:latin typeface="Trebuchet MS"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Oval 4"/>
          <p:cNvSpPr>
            <a:spLocks noChangeArrowheads="1"/>
          </p:cNvSpPr>
          <p:nvPr/>
        </p:nvSpPr>
        <p:spPr bwMode="auto">
          <a:xfrm>
            <a:off x="4139952" y="4221088"/>
            <a:ext cx="431800" cy="43180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32771" name="Rectangle 2"/>
          <p:cNvSpPr>
            <a:spLocks noGrp="1" noChangeArrowheads="1"/>
          </p:cNvSpPr>
          <p:nvPr>
            <p:ph type="title"/>
          </p:nvPr>
        </p:nvSpPr>
        <p:spPr bwMode="auto">
          <a:xfrm>
            <a:off x="469900" y="319088"/>
            <a:ext cx="7772400" cy="661987"/>
          </a:xfrm>
        </p:spPr>
        <p:txBody>
          <a:bodyPr wrap="square" numCol="1" anchorCtr="0" compatLnSpc="1">
            <a:prstTxWarp prst="textNoShape">
              <a:avLst/>
            </a:prstTxWarp>
          </a:bodyPr>
          <a:lstStyle/>
          <a:p>
            <a:pPr algn="l" eaLnBrk="1" fontAlgn="base" hangingPunct="1">
              <a:spcAft>
                <a:spcPct val="0"/>
              </a:spcAft>
            </a:pPr>
            <a:r>
              <a:rPr lang="en-AU" altLang="en-US" sz="3600" cap="none">
                <a:solidFill>
                  <a:srgbClr val="EA0088"/>
                </a:solidFill>
                <a:latin typeface="Trebuchet MS" pitchFamily="34" charset="0"/>
                <a:ea typeface="MS PGothic" pitchFamily="34" charset="-128"/>
              </a:rPr>
              <a:t>Ordinal</a:t>
            </a:r>
            <a:r>
              <a:rPr altLang="en-US" sz="3600" cap="none">
                <a:solidFill>
                  <a:srgbClr val="EA0088"/>
                </a:solidFill>
                <a:latin typeface="Trebuchet MS" pitchFamily="34" charset="0"/>
                <a:ea typeface="MS PGothic" pitchFamily="34" charset="-128"/>
              </a:rPr>
              <a:t> data</a:t>
            </a:r>
          </a:p>
        </p:txBody>
      </p:sp>
      <p:sp>
        <p:nvSpPr>
          <p:cNvPr id="3277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2433B321-758F-44DB-BDD1-7B1F1AC07E32}" type="slidenum">
              <a:rPr lang="en-AU" altLang="en-US" sz="1400" b="1" baseline="0">
                <a:latin typeface="Trebuchet MS" pitchFamily="34" charset="0"/>
                <a:cs typeface="Arial" pitchFamily="34" charset="0"/>
              </a:rPr>
              <a:pPr/>
              <a:t>11</a:t>
            </a:fld>
            <a:endParaRPr lang="en-AU" altLang="en-US" sz="1400" b="1" baseline="0">
              <a:latin typeface="Trebuchet MS" pitchFamily="34" charset="0"/>
              <a:cs typeface="Arial" pitchFamily="34" charset="0"/>
            </a:endParaRPr>
          </a:p>
        </p:txBody>
      </p:sp>
      <p:sp>
        <p:nvSpPr>
          <p:cNvPr id="32770" name="Rectangle 3"/>
          <p:cNvSpPr>
            <a:spLocks noGrp="1" noChangeArrowheads="1"/>
          </p:cNvSpPr>
          <p:nvPr>
            <p:ph idx="1"/>
          </p:nvPr>
        </p:nvSpPr>
        <p:spPr>
          <a:xfrm>
            <a:off x="469900" y="1052513"/>
            <a:ext cx="7772400" cy="4818062"/>
          </a:xfrm>
        </p:spPr>
        <p:txBody>
          <a:bodyPr/>
          <a:lstStyle/>
          <a:p>
            <a:pPr marL="0" indent="0" eaLnBrk="1" hangingPunct="1">
              <a:buFontTx/>
              <a:buNone/>
            </a:pPr>
            <a:r>
              <a:rPr lang="en-US" altLang="en-US" sz="2400" b="1" dirty="0">
                <a:latin typeface="Trebuchet MS" pitchFamily="34" charset="0"/>
              </a:rPr>
              <a:t>Ordinal Data</a:t>
            </a:r>
            <a:endParaRPr lang="en-US" altLang="en-US" sz="2400" dirty="0">
              <a:latin typeface="Trebuchet MS" pitchFamily="34" charset="0"/>
            </a:endParaRPr>
          </a:p>
          <a:p>
            <a:pPr marL="0" indent="0" eaLnBrk="1" hangingPunct="1">
              <a:buFont typeface="Arial" pitchFamily="34" charset="0"/>
              <a:buNone/>
            </a:pPr>
            <a:r>
              <a:rPr lang="en-US" altLang="en-US" sz="2200" b="1" dirty="0">
                <a:solidFill>
                  <a:srgbClr val="0042C8"/>
                </a:solidFill>
                <a:latin typeface="Trebuchet MS" pitchFamily="34" charset="0"/>
              </a:rPr>
              <a:t>Ordinal</a:t>
            </a:r>
            <a:r>
              <a:rPr lang="en-US" altLang="en-US" sz="2200" dirty="0">
                <a:solidFill>
                  <a:srgbClr val="0042C8"/>
                </a:solidFill>
                <a:latin typeface="Trebuchet MS" pitchFamily="34" charset="0"/>
              </a:rPr>
              <a:t> </a:t>
            </a:r>
            <a:r>
              <a:rPr lang="en-US" altLang="en-US" sz="2200" b="1" dirty="0">
                <a:solidFill>
                  <a:srgbClr val="0042C8"/>
                </a:solidFill>
                <a:latin typeface="Trebuchet MS" pitchFamily="34" charset="0"/>
              </a:rPr>
              <a:t>data</a:t>
            </a:r>
            <a:r>
              <a:rPr lang="en-US" altLang="en-US" sz="2200" dirty="0">
                <a:solidFill>
                  <a:srgbClr val="0042C8"/>
                </a:solidFill>
                <a:latin typeface="Trebuchet MS" pitchFamily="34" charset="0"/>
              </a:rPr>
              <a:t> </a:t>
            </a:r>
            <a:r>
              <a:rPr lang="en-US" altLang="en-US" sz="2200" dirty="0">
                <a:latin typeface="Trebuchet MS" pitchFamily="34" charset="0"/>
              </a:rPr>
              <a:t>appear to be categorical in nature, but their values have an </a:t>
            </a:r>
            <a:r>
              <a:rPr lang="en-US" altLang="en-US" sz="2200" b="1" i="1" dirty="0">
                <a:latin typeface="Trebuchet MS" pitchFamily="34" charset="0"/>
              </a:rPr>
              <a:t>order</a:t>
            </a:r>
            <a:r>
              <a:rPr lang="en-US" altLang="en-US" sz="2200" dirty="0">
                <a:latin typeface="Trebuchet MS" pitchFamily="34" charset="0"/>
              </a:rPr>
              <a:t>; a ranking to them: </a:t>
            </a:r>
          </a:p>
          <a:p>
            <a:pPr lvl="1" eaLnBrk="1" hangingPunct="1">
              <a:buFontTx/>
              <a:buNone/>
            </a:pPr>
            <a:r>
              <a:rPr lang="en-US" altLang="en-US" sz="2200" dirty="0">
                <a:solidFill>
                  <a:srgbClr val="00B050"/>
                </a:solidFill>
                <a:latin typeface="Trebuchet MS" pitchFamily="34" charset="0"/>
              </a:rPr>
              <a:t>E.g. University course evaluation system: </a:t>
            </a:r>
          </a:p>
          <a:p>
            <a:pPr lvl="1" eaLnBrk="1" hangingPunct="1">
              <a:buFontTx/>
              <a:buNone/>
            </a:pPr>
            <a:r>
              <a:rPr lang="en-US" altLang="en-US" sz="2200" dirty="0">
                <a:solidFill>
                  <a:srgbClr val="00B050"/>
                </a:solidFill>
                <a:latin typeface="Trebuchet MS" pitchFamily="34" charset="0"/>
              </a:rPr>
              <a:t>Poor = 1, fair = 2, good = 3, very good = 4, excellent = 5</a:t>
            </a:r>
          </a:p>
          <a:p>
            <a:pPr lvl="1" eaLnBrk="1" hangingPunct="1">
              <a:buFontTx/>
              <a:buNone/>
            </a:pPr>
            <a:endParaRPr lang="en-US" altLang="en-US" sz="2200" dirty="0">
              <a:solidFill>
                <a:srgbClr val="00B050"/>
              </a:solidFill>
              <a:latin typeface="Trebuchet MS" pitchFamily="34" charset="0"/>
            </a:endParaRPr>
          </a:p>
          <a:p>
            <a:pPr marL="0" indent="0" eaLnBrk="1" hangingPunct="1">
              <a:buFontTx/>
              <a:buNone/>
            </a:pPr>
            <a:r>
              <a:rPr lang="en-US" altLang="en-US" sz="2200" dirty="0">
                <a:latin typeface="Trebuchet MS" pitchFamily="34" charset="0"/>
              </a:rPr>
              <a:t>While its still not meaningful to do arithmetic on this data (</a:t>
            </a:r>
            <a:r>
              <a:rPr lang="en-US" altLang="en-US" sz="2200" dirty="0">
                <a:solidFill>
                  <a:srgbClr val="00B050"/>
                </a:solidFill>
                <a:latin typeface="Trebuchet MS" pitchFamily="34" charset="0"/>
              </a:rPr>
              <a:t>e.g. does 2*fair = very good?!</a:t>
            </a:r>
            <a:r>
              <a:rPr lang="en-US" altLang="en-US" sz="2200" dirty="0">
                <a:latin typeface="Trebuchet MS" pitchFamily="34" charset="0"/>
              </a:rPr>
              <a:t>), we can say things like:</a:t>
            </a:r>
          </a:p>
          <a:p>
            <a:pPr marL="0" indent="0" algn="ctr" eaLnBrk="1" hangingPunct="1">
              <a:buFontTx/>
              <a:buNone/>
            </a:pPr>
            <a:r>
              <a:rPr lang="en-US" altLang="en-US" sz="2200" dirty="0">
                <a:latin typeface="Trebuchet MS" pitchFamily="34" charset="0"/>
              </a:rPr>
              <a:t>excellent &gt; poor   or   fair &lt; very good</a:t>
            </a:r>
          </a:p>
          <a:p>
            <a:pPr marL="0" indent="0" eaLnBrk="1" hangingPunct="1">
              <a:spcAft>
                <a:spcPts val="1200"/>
              </a:spcAft>
              <a:buFont typeface="Arial" pitchFamily="34" charset="0"/>
              <a:buNone/>
            </a:pPr>
            <a:r>
              <a:rPr lang="en-US" altLang="en-US" sz="2200" dirty="0">
                <a:latin typeface="Trebuchet MS" pitchFamily="34" charset="0"/>
              </a:rPr>
              <a:t>That is, order is maintained no matter what numeric values are assigned to each category. </a:t>
            </a:r>
          </a:p>
          <a:p>
            <a:pPr marL="0" indent="0" eaLnBrk="1" hangingPunct="1">
              <a:buFont typeface="Arial" pitchFamily="34" charset="0"/>
              <a:buNone/>
            </a:pPr>
            <a:r>
              <a:rPr lang="en-US" altLang="en-US" sz="2200" dirty="0">
                <a:latin typeface="Trebuchet MS" pitchFamily="34" charset="0"/>
              </a:rPr>
              <a:t>Ordinal data are also called </a:t>
            </a:r>
            <a:r>
              <a:rPr lang="en-US" altLang="en-US" sz="2200" b="1" dirty="0">
                <a:solidFill>
                  <a:srgbClr val="3075FF"/>
                </a:solidFill>
                <a:latin typeface="Trebuchet MS" pitchFamily="34" charset="0"/>
              </a:rPr>
              <a:t>ranked</a:t>
            </a:r>
            <a:r>
              <a:rPr lang="en-US" altLang="en-US" sz="2200" dirty="0">
                <a:latin typeface="Trebuchet MS" pitchFamily="34" charset="0"/>
              </a:rPr>
              <a:t>.</a:t>
            </a:r>
          </a:p>
          <a:p>
            <a:pPr marL="0" indent="0" eaLnBrk="1" hangingPunct="1">
              <a:buFontTx/>
              <a:buNone/>
            </a:pPr>
            <a:endParaRPr lang="en-US" altLang="en-US" sz="2200" dirty="0">
              <a:latin typeface="Trebuchet MS"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bwMode="auto">
          <a:xfrm>
            <a:off x="468313" y="188913"/>
            <a:ext cx="7772400" cy="647700"/>
          </a:xfrm>
        </p:spPr>
        <p:txBody>
          <a:bodyPr wrap="square" numCol="1" anchorCtr="0" compatLnSpc="1">
            <a:prstTxWarp prst="textNoShape">
              <a:avLst/>
            </a:prstTxWarp>
          </a:bodyPr>
          <a:lstStyle/>
          <a:p>
            <a:pPr algn="l" eaLnBrk="1" hangingPunct="1"/>
            <a:r>
              <a:rPr altLang="en-US" sz="3600" cap="none" dirty="0">
                <a:solidFill>
                  <a:srgbClr val="EA0088"/>
                </a:solidFill>
                <a:latin typeface="Trebuchet MS" pitchFamily="34" charset="0"/>
              </a:rPr>
              <a:t>Types of data – Examples	</a:t>
            </a:r>
            <a:endParaRPr lang="en-AU" altLang="en-US" sz="3600" cap="none" dirty="0">
              <a:solidFill>
                <a:srgbClr val="EA0088"/>
              </a:solidFill>
              <a:latin typeface="Trebuchet MS" pitchFamily="34" charset="0"/>
            </a:endParaRPr>
          </a:p>
        </p:txBody>
      </p:sp>
      <p:sp>
        <p:nvSpPr>
          <p:cNvPr id="63491" name="Text Box 3"/>
          <p:cNvSpPr txBox="1">
            <a:spLocks noChangeArrowheads="1"/>
          </p:cNvSpPr>
          <p:nvPr/>
        </p:nvSpPr>
        <p:spPr bwMode="auto">
          <a:xfrm>
            <a:off x="466725" y="908050"/>
            <a:ext cx="2271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b="1" baseline="0">
                <a:latin typeface="Arial Narrow" pitchFamily="34" charset="0"/>
                <a:cs typeface="Arial" pitchFamily="34" charset="0"/>
              </a:rPr>
              <a:t>Numerical data</a:t>
            </a:r>
            <a:endParaRPr lang="en-US" altLang="en-US" sz="2800" b="1" u="sng" baseline="0">
              <a:latin typeface="Arial Narrow" pitchFamily="34" charset="0"/>
              <a:cs typeface="Arial" pitchFamily="34" charset="0"/>
            </a:endParaRPr>
          </a:p>
        </p:txBody>
      </p:sp>
      <p:sp>
        <p:nvSpPr>
          <p:cNvPr id="63492" name="Text Box 4"/>
          <p:cNvSpPr txBox="1">
            <a:spLocks noChangeArrowheads="1"/>
          </p:cNvSpPr>
          <p:nvPr/>
        </p:nvSpPr>
        <p:spPr bwMode="auto">
          <a:xfrm>
            <a:off x="3851275" y="908050"/>
            <a:ext cx="201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b="1" baseline="0">
                <a:latin typeface="Arial Narrow" pitchFamily="34" charset="0"/>
                <a:cs typeface="Arial" pitchFamily="34" charset="0"/>
              </a:rPr>
              <a:t>Nominal data</a:t>
            </a:r>
          </a:p>
        </p:txBody>
      </p:sp>
      <p:sp>
        <p:nvSpPr>
          <p:cNvPr id="63493" name="Text Box 5"/>
          <p:cNvSpPr txBox="1">
            <a:spLocks noChangeArrowheads="1"/>
          </p:cNvSpPr>
          <p:nvPr/>
        </p:nvSpPr>
        <p:spPr bwMode="auto">
          <a:xfrm>
            <a:off x="466725" y="1411288"/>
            <a:ext cx="2127250" cy="1989137"/>
          </a:xfrm>
          <a:prstGeom prst="rect">
            <a:avLst/>
          </a:prstGeom>
          <a:solidFill>
            <a:schemeClr val="bg1"/>
          </a:solidFill>
          <a:ln w="9525">
            <a:solidFill>
              <a:schemeClr val="tx1"/>
            </a:solidFill>
            <a:miter lim="800000"/>
            <a:headEnd/>
            <a:tailEnd/>
          </a:ln>
          <a:effectLst>
            <a:outerShdw dist="71842" dir="18900000" algn="ctr" rotWithShape="0">
              <a:schemeClr val="tx1"/>
            </a:outerShdw>
          </a:effectLst>
        </p:spPr>
        <p:txBody>
          <a:bodyPr wrap="none">
            <a:spAutoFit/>
          </a:bodyPr>
          <a:lstStyle/>
          <a:p>
            <a:pPr>
              <a:defRPr/>
            </a:pPr>
            <a:r>
              <a:rPr lang="en-US" sz="2800" b="1" baseline="0" dirty="0">
                <a:latin typeface="Arial Narrow" pitchFamily="34" charset="0"/>
                <a:ea typeface="+mn-ea"/>
              </a:rPr>
              <a:t>age	income</a:t>
            </a:r>
            <a:endParaRPr lang="en-US" baseline="0" dirty="0">
              <a:latin typeface="Times" pitchFamily="18" charset="0"/>
              <a:ea typeface="+mn-ea"/>
            </a:endParaRPr>
          </a:p>
          <a:p>
            <a:pPr>
              <a:defRPr/>
            </a:pPr>
            <a:r>
              <a:rPr lang="en-US" baseline="0" dirty="0">
                <a:solidFill>
                  <a:schemeClr val="bg1">
                    <a:lumMod val="50000"/>
                  </a:schemeClr>
                </a:solidFill>
                <a:latin typeface="Arial Narrow" pitchFamily="34" charset="0"/>
                <a:ea typeface="+mn-ea"/>
              </a:rPr>
              <a:t>55	75 000</a:t>
            </a:r>
          </a:p>
          <a:p>
            <a:pPr>
              <a:defRPr/>
            </a:pPr>
            <a:r>
              <a:rPr lang="en-US" baseline="0" dirty="0">
                <a:solidFill>
                  <a:schemeClr val="bg1">
                    <a:lumMod val="50000"/>
                  </a:schemeClr>
                </a:solidFill>
                <a:latin typeface="Arial Narrow" pitchFamily="34" charset="0"/>
                <a:ea typeface="+mn-ea"/>
              </a:rPr>
              <a:t>42	68 000</a:t>
            </a:r>
          </a:p>
          <a:p>
            <a:pPr>
              <a:defRPr/>
            </a:pPr>
            <a:r>
              <a:rPr lang="en-US" baseline="0" dirty="0">
                <a:solidFill>
                  <a:schemeClr val="bg1">
                    <a:lumMod val="50000"/>
                  </a:schemeClr>
                </a:solidFill>
                <a:latin typeface="Arial Narrow" pitchFamily="34" charset="0"/>
                <a:ea typeface="+mn-ea"/>
              </a:rPr>
              <a:t>.	.</a:t>
            </a:r>
          </a:p>
          <a:p>
            <a:pPr>
              <a:defRPr/>
            </a:pPr>
            <a:r>
              <a:rPr lang="en-US" baseline="0" dirty="0">
                <a:solidFill>
                  <a:schemeClr val="bg1">
                    <a:lumMod val="50000"/>
                  </a:schemeClr>
                </a:solidFill>
                <a:latin typeface="Arial Narrow" pitchFamily="34" charset="0"/>
                <a:ea typeface="+mn-ea"/>
              </a:rPr>
              <a:t>.	.</a:t>
            </a:r>
          </a:p>
        </p:txBody>
      </p:sp>
      <p:sp>
        <p:nvSpPr>
          <p:cNvPr id="63494" name="Text Box 6"/>
          <p:cNvSpPr txBox="1">
            <a:spLocks noChangeArrowheads="1"/>
          </p:cNvSpPr>
          <p:nvPr/>
        </p:nvSpPr>
        <p:spPr bwMode="auto">
          <a:xfrm>
            <a:off x="250825" y="3140075"/>
            <a:ext cx="1795463" cy="2112963"/>
          </a:xfrm>
          <a:prstGeom prst="rect">
            <a:avLst/>
          </a:prstGeom>
          <a:solidFill>
            <a:schemeClr val="bg1"/>
          </a:solidFill>
          <a:ln w="9525">
            <a:solidFill>
              <a:schemeClr val="tx1"/>
            </a:solidFill>
            <a:miter lim="800000"/>
            <a:headEnd/>
            <a:tailEnd/>
          </a:ln>
          <a:effectLst>
            <a:outerShdw blurRad="63500" dist="71842" dir="18900000" algn="ctr" rotWithShape="0">
              <a:schemeClr val="tx1">
                <a:alpha val="74998"/>
              </a:schemeClr>
            </a:outerShdw>
          </a:effectLst>
        </p:spPr>
        <p:txBody>
          <a:bodyPr wrap="none">
            <a:spAutoFit/>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lgn="ctr">
              <a:defRPr/>
            </a:pPr>
            <a:r>
              <a:rPr lang="en-US" sz="2800" b="1" baseline="0">
                <a:latin typeface="Arial Narrow" charset="0"/>
              </a:rPr>
              <a:t>weight gain</a:t>
            </a:r>
            <a:endParaRPr lang="en-US" sz="2800" baseline="0">
              <a:latin typeface="Arial Narrow" charset="0"/>
            </a:endParaRPr>
          </a:p>
          <a:p>
            <a:pPr algn="ctr">
              <a:defRPr/>
            </a:pPr>
            <a:r>
              <a:rPr lang="en-US" sz="2400" baseline="0">
                <a:solidFill>
                  <a:srgbClr val="7F7F7F"/>
                </a:solidFill>
                <a:latin typeface="Arial Narrow" charset="0"/>
              </a:rPr>
              <a:t>+10</a:t>
            </a:r>
          </a:p>
          <a:p>
            <a:pPr algn="ctr">
              <a:defRPr/>
            </a:pPr>
            <a:r>
              <a:rPr lang="en-US" sz="2400" baseline="0">
                <a:solidFill>
                  <a:srgbClr val="7F7F7F"/>
                </a:solidFill>
                <a:latin typeface="Arial Narrow" charset="0"/>
              </a:rPr>
              <a:t>+5</a:t>
            </a:r>
          </a:p>
          <a:p>
            <a:pPr algn="ctr">
              <a:defRPr/>
            </a:pPr>
            <a:r>
              <a:rPr lang="en-US" sz="2800" baseline="0">
                <a:solidFill>
                  <a:srgbClr val="7F7F7F"/>
                </a:solidFill>
                <a:latin typeface="Arial Narrow" charset="0"/>
              </a:rPr>
              <a:t>.</a:t>
            </a:r>
          </a:p>
          <a:p>
            <a:pPr algn="ctr">
              <a:defRPr/>
            </a:pPr>
            <a:r>
              <a:rPr lang="en-US" sz="2800" baseline="0">
                <a:solidFill>
                  <a:srgbClr val="7F7F7F"/>
                </a:solidFill>
                <a:latin typeface="Arial Narrow" charset="0"/>
              </a:rPr>
              <a:t>.</a:t>
            </a:r>
            <a:endParaRPr lang="en-US" sz="2800" b="1" u="sng" baseline="0">
              <a:solidFill>
                <a:srgbClr val="7F7F7F"/>
              </a:solidFill>
              <a:latin typeface="Arial Narrow" charset="0"/>
            </a:endParaRPr>
          </a:p>
        </p:txBody>
      </p:sp>
      <p:sp>
        <p:nvSpPr>
          <p:cNvPr id="63495" name="Text Box 7"/>
          <p:cNvSpPr txBox="1">
            <a:spLocks noChangeArrowheads="1"/>
          </p:cNvSpPr>
          <p:nvPr/>
        </p:nvSpPr>
        <p:spPr bwMode="auto">
          <a:xfrm>
            <a:off x="3348038" y="1411288"/>
            <a:ext cx="3089275" cy="2098675"/>
          </a:xfrm>
          <a:prstGeom prst="rect">
            <a:avLst/>
          </a:prstGeom>
          <a:solidFill>
            <a:schemeClr val="bg1"/>
          </a:solidFill>
          <a:ln w="9525">
            <a:solidFill>
              <a:schemeClr val="tx1"/>
            </a:solidFill>
            <a:miter lim="800000"/>
            <a:headEnd/>
            <a:tailEnd/>
          </a:ln>
          <a:effectLst>
            <a:outerShdw blurRad="63500" dist="71842" dir="18900000" algn="ctr" rotWithShape="0">
              <a:schemeClr val="tx1">
                <a:alpha val="74998"/>
              </a:schemeClr>
            </a:outerShdw>
          </a:effectLst>
        </p:spPr>
        <p:txBody>
          <a:bodyPr wrap="none">
            <a:spAutoFit/>
          </a:bodyPr>
          <a:lstStyle>
            <a:lvl1pPr>
              <a:defRPr sz="3200">
                <a:solidFill>
                  <a:schemeClr val="tx1"/>
                </a:solidFill>
                <a:latin typeface="Arial" charset="0"/>
                <a:ea typeface="MS PGothic" charset="0"/>
                <a:cs typeface="Arial" charset="0"/>
              </a:defRPr>
            </a:lvl1pPr>
            <a:lvl2pPr>
              <a:defRPr sz="2800">
                <a:solidFill>
                  <a:schemeClr val="tx1"/>
                </a:solidFill>
                <a:latin typeface="Arial" charset="0"/>
                <a:ea typeface="MS PGothic" charset="0"/>
                <a:cs typeface="Arial" charset="0"/>
              </a:defRPr>
            </a:lvl2pPr>
            <a:lvl3pPr>
              <a:defRPr sz="2400">
                <a:solidFill>
                  <a:schemeClr val="tx1"/>
                </a:solidFill>
                <a:latin typeface="Arial" charset="0"/>
                <a:ea typeface="MS PGothic" charset="0"/>
                <a:cs typeface="Arial" charset="0"/>
              </a:defRPr>
            </a:lvl3pPr>
            <a:lvl4pPr>
              <a:defRPr sz="2000">
                <a:solidFill>
                  <a:schemeClr val="tx1"/>
                </a:solidFill>
                <a:latin typeface="Arial" charset="0"/>
                <a:ea typeface="MS PGothic" charset="0"/>
                <a:cs typeface="Arial" charset="0"/>
              </a:defRPr>
            </a:lvl4pPr>
            <a:lvl5pPr>
              <a:defRPr sz="2000">
                <a:solidFill>
                  <a:schemeClr val="tx1"/>
                </a:solidFill>
                <a:latin typeface="Arial" charset="0"/>
                <a:ea typeface="MS PGothic" charset="0"/>
                <a:cs typeface="Arial" charset="0"/>
              </a:defRPr>
            </a:lvl5pPr>
            <a:lvl6pPr eaLnBrk="0" fontAlgn="base" hangingPunct="0">
              <a:spcAft>
                <a:spcPct val="0"/>
              </a:spcAft>
              <a:buFont typeface="Arial" charset="0"/>
              <a:buChar char="»"/>
              <a:defRPr sz="2000">
                <a:solidFill>
                  <a:schemeClr val="tx1"/>
                </a:solidFill>
                <a:latin typeface="Arial" charset="0"/>
                <a:ea typeface="MS PGothic" charset="0"/>
                <a:cs typeface="Arial" charset="0"/>
              </a:defRPr>
            </a:lvl6pPr>
            <a:lvl7pPr eaLnBrk="0" fontAlgn="base" hangingPunct="0">
              <a:spcAft>
                <a:spcPct val="0"/>
              </a:spcAft>
              <a:buFont typeface="Arial" charset="0"/>
              <a:buChar char="»"/>
              <a:defRPr sz="2000">
                <a:solidFill>
                  <a:schemeClr val="tx1"/>
                </a:solidFill>
                <a:latin typeface="Arial" charset="0"/>
                <a:ea typeface="MS PGothic" charset="0"/>
                <a:cs typeface="Arial" charset="0"/>
              </a:defRPr>
            </a:lvl7pPr>
            <a:lvl8pPr eaLnBrk="0" fontAlgn="base" hangingPunct="0">
              <a:spcAft>
                <a:spcPct val="0"/>
              </a:spcAft>
              <a:buFont typeface="Arial" charset="0"/>
              <a:buChar char="»"/>
              <a:defRPr sz="2000">
                <a:solidFill>
                  <a:schemeClr val="tx1"/>
                </a:solidFill>
                <a:latin typeface="Arial" charset="0"/>
                <a:ea typeface="MS PGothic" charset="0"/>
                <a:cs typeface="Arial" charset="0"/>
              </a:defRPr>
            </a:lvl8pPr>
            <a:lvl9pPr eaLnBrk="0" fontAlgn="base" hangingPunct="0">
              <a:spcAft>
                <a:spcPct val="0"/>
              </a:spcAft>
              <a:buFont typeface="Arial" charset="0"/>
              <a:buChar char="»"/>
              <a:defRPr sz="2000">
                <a:solidFill>
                  <a:schemeClr val="tx1"/>
                </a:solidFill>
                <a:latin typeface="Arial" charset="0"/>
                <a:ea typeface="MS PGothic" charset="0"/>
                <a:cs typeface="Arial" charset="0"/>
              </a:defRPr>
            </a:lvl9pPr>
          </a:lstStyle>
          <a:p>
            <a:pPr>
              <a:defRPr/>
            </a:pPr>
            <a:r>
              <a:rPr lang="en-US" sz="2800" b="1" baseline="0" dirty="0">
                <a:solidFill>
                  <a:schemeClr val="bg2">
                    <a:lumMod val="50000"/>
                  </a:schemeClr>
                </a:solidFill>
                <a:latin typeface="Arial Narrow" charset="0"/>
              </a:rPr>
              <a:t>person	married</a:t>
            </a:r>
            <a:endParaRPr lang="en-US" sz="2800" baseline="0" dirty="0">
              <a:solidFill>
                <a:schemeClr val="bg2">
                  <a:lumMod val="50000"/>
                </a:schemeClr>
              </a:solidFill>
              <a:latin typeface="Arial Narrow" charset="0"/>
            </a:endParaRPr>
          </a:p>
          <a:p>
            <a:pPr>
              <a:defRPr/>
            </a:pPr>
            <a:r>
              <a:rPr lang="en-US" sz="2400" baseline="0" dirty="0">
                <a:solidFill>
                  <a:schemeClr val="bg2">
                    <a:lumMod val="50000"/>
                  </a:schemeClr>
                </a:solidFill>
                <a:latin typeface="Arial Narrow" charset="0"/>
              </a:rPr>
              <a:t>1		yes</a:t>
            </a:r>
          </a:p>
          <a:p>
            <a:pPr>
              <a:defRPr/>
            </a:pPr>
            <a:r>
              <a:rPr lang="en-US" sz="2400" baseline="0" dirty="0">
                <a:solidFill>
                  <a:schemeClr val="bg2">
                    <a:lumMod val="50000"/>
                  </a:schemeClr>
                </a:solidFill>
                <a:latin typeface="Arial Narrow" charset="0"/>
              </a:rPr>
              <a:t>2		no</a:t>
            </a:r>
          </a:p>
          <a:p>
            <a:pPr>
              <a:defRPr/>
            </a:pPr>
            <a:r>
              <a:rPr lang="en-US" sz="2400" baseline="0" dirty="0">
                <a:solidFill>
                  <a:schemeClr val="bg2">
                    <a:lumMod val="50000"/>
                  </a:schemeClr>
                </a:solidFill>
                <a:latin typeface="Arial Narrow" charset="0"/>
              </a:rPr>
              <a:t>3		no</a:t>
            </a:r>
          </a:p>
          <a:p>
            <a:pPr>
              <a:lnSpc>
                <a:spcPct val="50000"/>
              </a:lnSpc>
              <a:defRPr/>
            </a:pPr>
            <a:r>
              <a:rPr lang="en-US" sz="2400" baseline="0" dirty="0">
                <a:solidFill>
                  <a:schemeClr val="bg2">
                    <a:lumMod val="50000"/>
                  </a:schemeClr>
                </a:solidFill>
                <a:latin typeface="Arial Narrow" charset="0"/>
              </a:rPr>
              <a:t>.		.</a:t>
            </a:r>
          </a:p>
          <a:p>
            <a:pPr>
              <a:lnSpc>
                <a:spcPct val="80000"/>
              </a:lnSpc>
              <a:defRPr/>
            </a:pPr>
            <a:r>
              <a:rPr lang="en-US" sz="2400" baseline="0" dirty="0">
                <a:solidFill>
                  <a:schemeClr val="bg2">
                    <a:lumMod val="50000"/>
                  </a:schemeClr>
                </a:solidFill>
                <a:latin typeface="Arial Narrow" charset="0"/>
              </a:rPr>
              <a:t>.		.</a:t>
            </a:r>
            <a:endParaRPr lang="en-US" sz="2400" b="1" u="sng" baseline="0" dirty="0">
              <a:solidFill>
                <a:schemeClr val="bg2">
                  <a:lumMod val="50000"/>
                </a:schemeClr>
              </a:solidFill>
              <a:latin typeface="Arial Narrow" charset="0"/>
            </a:endParaRPr>
          </a:p>
        </p:txBody>
      </p:sp>
      <p:sp>
        <p:nvSpPr>
          <p:cNvPr id="63496" name="Text Box 8"/>
          <p:cNvSpPr txBox="1">
            <a:spLocks noChangeArrowheads="1"/>
          </p:cNvSpPr>
          <p:nvPr/>
        </p:nvSpPr>
        <p:spPr bwMode="auto">
          <a:xfrm>
            <a:off x="3995738" y="3068638"/>
            <a:ext cx="2970212" cy="2208212"/>
          </a:xfrm>
          <a:prstGeom prst="rect">
            <a:avLst/>
          </a:prstGeom>
          <a:solidFill>
            <a:schemeClr val="bg1"/>
          </a:solidFill>
          <a:ln w="9525">
            <a:solidFill>
              <a:schemeClr val="tx1"/>
            </a:solidFill>
            <a:miter lim="800000"/>
            <a:headEnd/>
            <a:tailEnd/>
          </a:ln>
          <a:effectLst>
            <a:outerShdw dist="53882" dir="18900000" algn="ctr" rotWithShape="0">
              <a:schemeClr val="tx1"/>
            </a:outerShdw>
          </a:effectLst>
        </p:spPr>
        <p:txBody>
          <a:bodyPr wrap="none">
            <a:spAutoFit/>
          </a:bodyPr>
          <a:lstStyle/>
          <a:p>
            <a:pPr>
              <a:defRPr/>
            </a:pPr>
            <a:r>
              <a:rPr lang="en-US" sz="2800" b="1" baseline="0" dirty="0">
                <a:latin typeface="Arial Narrow" pitchFamily="34" charset="0"/>
                <a:ea typeface="+mn-ea"/>
              </a:rPr>
              <a:t>computer	brand</a:t>
            </a:r>
            <a:endParaRPr lang="en-US" baseline="0" dirty="0">
              <a:latin typeface="Times" pitchFamily="18" charset="0"/>
              <a:ea typeface="+mn-ea"/>
            </a:endParaRPr>
          </a:p>
          <a:p>
            <a:pPr>
              <a:defRPr/>
            </a:pPr>
            <a:r>
              <a:rPr lang="en-US" baseline="0" dirty="0">
                <a:solidFill>
                  <a:schemeClr val="tx2">
                    <a:lumMod val="75000"/>
                  </a:schemeClr>
                </a:solidFill>
                <a:latin typeface="Arial Narrow" pitchFamily="34" charset="0"/>
                <a:ea typeface="+mn-ea"/>
              </a:rPr>
              <a:t>1		IBM</a:t>
            </a:r>
          </a:p>
          <a:p>
            <a:pPr>
              <a:defRPr/>
            </a:pPr>
            <a:r>
              <a:rPr lang="en-US" baseline="0" dirty="0">
                <a:solidFill>
                  <a:schemeClr val="tx2">
                    <a:lumMod val="75000"/>
                  </a:schemeClr>
                </a:solidFill>
                <a:latin typeface="Arial Narrow" pitchFamily="34" charset="0"/>
                <a:ea typeface="+mn-ea"/>
              </a:rPr>
              <a:t>2		Dell</a:t>
            </a:r>
          </a:p>
          <a:p>
            <a:pPr>
              <a:defRPr/>
            </a:pPr>
            <a:r>
              <a:rPr lang="en-US" baseline="0" dirty="0">
                <a:solidFill>
                  <a:schemeClr val="tx2">
                    <a:lumMod val="75000"/>
                  </a:schemeClr>
                </a:solidFill>
                <a:latin typeface="Arial Narrow" pitchFamily="34" charset="0"/>
                <a:ea typeface="+mn-ea"/>
              </a:rPr>
              <a:t>3		Compaq</a:t>
            </a:r>
            <a:endParaRPr lang="en-US" baseline="0" dirty="0">
              <a:solidFill>
                <a:schemeClr val="tx2">
                  <a:lumMod val="75000"/>
                </a:schemeClr>
              </a:solidFill>
              <a:latin typeface="Times" pitchFamily="18" charset="0"/>
              <a:ea typeface="+mn-ea"/>
            </a:endParaRPr>
          </a:p>
          <a:p>
            <a:pPr>
              <a:lnSpc>
                <a:spcPct val="80000"/>
              </a:lnSpc>
              <a:defRPr/>
            </a:pPr>
            <a:r>
              <a:rPr lang="en-US" baseline="0" dirty="0">
                <a:solidFill>
                  <a:schemeClr val="tx2">
                    <a:lumMod val="75000"/>
                  </a:schemeClr>
                </a:solidFill>
                <a:latin typeface="Arial Narrow" pitchFamily="34" charset="0"/>
                <a:ea typeface="+mn-ea"/>
              </a:rPr>
              <a:t>4		IBM</a:t>
            </a:r>
          </a:p>
          <a:p>
            <a:pPr>
              <a:lnSpc>
                <a:spcPct val="80000"/>
              </a:lnSpc>
              <a:defRPr/>
            </a:pPr>
            <a:r>
              <a:rPr lang="en-US" baseline="0" dirty="0">
                <a:solidFill>
                  <a:schemeClr val="tx2">
                    <a:lumMod val="75000"/>
                  </a:schemeClr>
                </a:solidFill>
                <a:latin typeface="Times" pitchFamily="18" charset="0"/>
                <a:ea typeface="+mn-ea"/>
              </a:rPr>
              <a:t>.		.</a:t>
            </a:r>
            <a:r>
              <a:rPr lang="en-US" baseline="0" dirty="0">
                <a:latin typeface="Times" pitchFamily="18" charset="0"/>
                <a:ea typeface="+mn-ea"/>
              </a:rPr>
              <a:t>	</a:t>
            </a:r>
          </a:p>
        </p:txBody>
      </p:sp>
      <p:sp>
        <p:nvSpPr>
          <p:cNvPr id="63497" name="Rectangle 9"/>
          <p:cNvSpPr>
            <a:spLocks noChangeArrowheads="1"/>
          </p:cNvSpPr>
          <p:nvPr/>
        </p:nvSpPr>
        <p:spPr bwMode="auto">
          <a:xfrm>
            <a:off x="755650" y="5013325"/>
            <a:ext cx="6400800" cy="1219200"/>
          </a:xfrm>
          <a:prstGeom prst="rect">
            <a:avLst/>
          </a:prstGeom>
          <a:solidFill>
            <a:schemeClr val="bg1"/>
          </a:solidFill>
          <a:ln w="9525">
            <a:solidFill>
              <a:schemeClr val="tx1"/>
            </a:solidFill>
            <a:miter lim="800000"/>
            <a:headEnd/>
            <a:tailEnd/>
          </a:ln>
          <a:effectLst>
            <a:outerShdw dist="63500" dir="19387806" algn="ctr" rotWithShape="0">
              <a:schemeClr val="tx1"/>
            </a:outerShdw>
          </a:effectLst>
        </p:spPr>
        <p:txBody>
          <a:bodyPr wrap="none" anchor="ctr"/>
          <a:lstStyle/>
          <a:p>
            <a:pPr>
              <a:defRPr/>
            </a:pPr>
            <a:r>
              <a:rPr lang="en-US" b="1" baseline="0" dirty="0">
                <a:solidFill>
                  <a:schemeClr val="accent2"/>
                </a:solidFill>
                <a:latin typeface="Arial Narrow" pitchFamily="34" charset="0"/>
                <a:ea typeface="+mn-ea"/>
              </a:rPr>
              <a:t>       IBM              Dell         Compaq         other	total</a:t>
            </a:r>
            <a:endParaRPr lang="en-US" sz="2300" b="1" u="sng" baseline="0" dirty="0">
              <a:solidFill>
                <a:schemeClr val="accent2"/>
              </a:solidFill>
              <a:latin typeface="Arial Narrow" pitchFamily="34" charset="0"/>
              <a:ea typeface="+mn-ea"/>
            </a:endParaRPr>
          </a:p>
          <a:p>
            <a:pPr>
              <a:defRPr/>
            </a:pPr>
            <a:r>
              <a:rPr lang="en-US" sz="2300" baseline="0" dirty="0">
                <a:solidFill>
                  <a:schemeClr val="accent2"/>
                </a:solidFill>
                <a:latin typeface="Arial Narrow" pitchFamily="34" charset="0"/>
                <a:ea typeface="+mn-ea"/>
              </a:rPr>
              <a:t>        25	               11	         8	  	  6	50</a:t>
            </a:r>
            <a:endParaRPr lang="en-US" sz="2300" baseline="0" dirty="0">
              <a:solidFill>
                <a:schemeClr val="accent2"/>
              </a:solidFill>
              <a:latin typeface="Times" pitchFamily="18" charset="0"/>
              <a:ea typeface="+mn-ea"/>
            </a:endParaRPr>
          </a:p>
          <a:p>
            <a:pPr>
              <a:defRPr/>
            </a:pPr>
            <a:r>
              <a:rPr lang="en-US" sz="2300" baseline="0" dirty="0">
                <a:solidFill>
                  <a:schemeClr val="accent2"/>
                </a:solidFill>
                <a:latin typeface="Times" pitchFamily="18" charset="0"/>
                <a:ea typeface="+mn-ea"/>
              </a:rPr>
              <a:t>       </a:t>
            </a:r>
            <a:r>
              <a:rPr lang="en-US" sz="2300" baseline="0" dirty="0">
                <a:solidFill>
                  <a:schemeClr val="accent2"/>
                </a:solidFill>
                <a:latin typeface="Arial Narrow" pitchFamily="34" charset="0"/>
                <a:ea typeface="+mn-ea"/>
              </a:rPr>
              <a:t>50%              22%	       16%	12%</a:t>
            </a:r>
          </a:p>
        </p:txBody>
      </p:sp>
      <p:sp>
        <p:nvSpPr>
          <p:cNvPr id="63498" name="Text Box 10"/>
          <p:cNvSpPr txBox="1">
            <a:spLocks noChangeArrowheads="1"/>
          </p:cNvSpPr>
          <p:nvPr/>
        </p:nvSpPr>
        <p:spPr bwMode="auto">
          <a:xfrm>
            <a:off x="2195513" y="3068638"/>
            <a:ext cx="3095625" cy="1568450"/>
          </a:xfrm>
          <a:prstGeom prst="rect">
            <a:avLst/>
          </a:prstGeom>
          <a:solidFill>
            <a:schemeClr val="tx2">
              <a:lumMod val="60000"/>
              <a:lumOff val="40000"/>
            </a:schemeClr>
          </a:solidFill>
          <a:ln w="9525">
            <a:solidFill>
              <a:schemeClr val="tx1"/>
            </a:solidFill>
            <a:miter lim="800000"/>
            <a:headEnd/>
            <a:tailEnd/>
          </a:ln>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defRPr/>
            </a:pPr>
            <a:r>
              <a:rPr lang="en-US" altLang="en-US" sz="2400" baseline="0" dirty="0">
                <a:solidFill>
                  <a:srgbClr val="660033"/>
                </a:solidFill>
                <a:latin typeface="Arial Narrow" pitchFamily="34" charset="0"/>
              </a:rPr>
              <a:t>With nominal data, all we can calculate is the proportion of data that falls into each category.</a:t>
            </a:r>
          </a:p>
        </p:txBody>
      </p:sp>
      <p:sp>
        <p:nvSpPr>
          <p:cNvPr id="12" name="Text Box 6"/>
          <p:cNvSpPr txBox="1">
            <a:spLocks noChangeArrowheads="1"/>
          </p:cNvSpPr>
          <p:nvPr/>
        </p:nvSpPr>
        <p:spPr bwMode="auto">
          <a:xfrm>
            <a:off x="7091363" y="1411288"/>
            <a:ext cx="1908175" cy="2062162"/>
          </a:xfrm>
          <a:prstGeom prst="rect">
            <a:avLst/>
          </a:prstGeom>
          <a:solidFill>
            <a:schemeClr val="bg1"/>
          </a:solidFill>
          <a:ln w="9525">
            <a:solidFill>
              <a:schemeClr val="tx1"/>
            </a:solidFill>
            <a:miter lim="800000"/>
            <a:headEnd/>
            <a:tailEnd/>
          </a:ln>
          <a:effectLst>
            <a:outerShdw dist="71842" dir="18900000" algn="ctr" rotWithShape="0">
              <a:schemeClr val="tx1"/>
            </a:outerShdw>
          </a:effectLst>
        </p:spPr>
        <p:txBody>
          <a:bodyPr>
            <a:spAutoFit/>
          </a:bodyPr>
          <a:lstStyle/>
          <a:p>
            <a:pPr algn="ctr">
              <a:defRPr/>
            </a:pPr>
            <a:r>
              <a:rPr lang="en-US" b="1" baseline="0" dirty="0">
                <a:solidFill>
                  <a:srgbClr val="00B050"/>
                </a:solidFill>
                <a:latin typeface="Arial Narrow" pitchFamily="34" charset="0"/>
                <a:ea typeface="+mn-ea"/>
              </a:rPr>
              <a:t>exam grade</a:t>
            </a:r>
            <a:endParaRPr lang="en-US" baseline="0" dirty="0">
              <a:solidFill>
                <a:srgbClr val="00B050"/>
              </a:solidFill>
              <a:latin typeface="Arial Narrow" pitchFamily="34" charset="0"/>
              <a:ea typeface="+mn-ea"/>
            </a:endParaRPr>
          </a:p>
          <a:p>
            <a:pPr algn="ctr">
              <a:defRPr/>
            </a:pPr>
            <a:r>
              <a:rPr lang="en-US" sz="2000" b="1" baseline="0" dirty="0">
                <a:solidFill>
                  <a:srgbClr val="00B050"/>
                </a:solidFill>
                <a:latin typeface="Arial Narrow" pitchFamily="34" charset="0"/>
                <a:ea typeface="+mn-ea"/>
              </a:rPr>
              <a:t>HD</a:t>
            </a:r>
          </a:p>
          <a:p>
            <a:pPr algn="ctr">
              <a:defRPr/>
            </a:pPr>
            <a:r>
              <a:rPr lang="en-US" sz="2000" b="1" baseline="0" dirty="0">
                <a:solidFill>
                  <a:srgbClr val="00B050"/>
                </a:solidFill>
                <a:latin typeface="Arial Narrow" pitchFamily="34" charset="0"/>
                <a:ea typeface="+mn-ea"/>
              </a:rPr>
              <a:t>D</a:t>
            </a:r>
          </a:p>
          <a:p>
            <a:pPr algn="ctr">
              <a:defRPr/>
            </a:pPr>
            <a:r>
              <a:rPr lang="en-US" sz="2000" b="1" baseline="0" dirty="0">
                <a:solidFill>
                  <a:srgbClr val="00B050"/>
                </a:solidFill>
                <a:latin typeface="Arial Narrow" pitchFamily="34" charset="0"/>
                <a:ea typeface="+mn-ea"/>
              </a:rPr>
              <a:t>C</a:t>
            </a:r>
          </a:p>
          <a:p>
            <a:pPr algn="ctr">
              <a:defRPr/>
            </a:pPr>
            <a:r>
              <a:rPr lang="en-US" sz="2000" b="1" baseline="0" dirty="0">
                <a:solidFill>
                  <a:srgbClr val="00B050"/>
                </a:solidFill>
                <a:latin typeface="Arial Narrow" pitchFamily="34" charset="0"/>
                <a:ea typeface="+mn-ea"/>
              </a:rPr>
              <a:t>P</a:t>
            </a:r>
          </a:p>
          <a:p>
            <a:pPr algn="ctr">
              <a:defRPr/>
            </a:pPr>
            <a:r>
              <a:rPr lang="en-US" sz="2000" b="1" baseline="0" dirty="0">
                <a:solidFill>
                  <a:srgbClr val="00B050"/>
                </a:solidFill>
                <a:latin typeface="Arial Narrow" pitchFamily="34" charset="0"/>
                <a:ea typeface="+mn-ea"/>
              </a:rPr>
              <a:t>F</a:t>
            </a:r>
          </a:p>
        </p:txBody>
      </p:sp>
      <p:sp>
        <p:nvSpPr>
          <p:cNvPr id="13" name="Text Box 4"/>
          <p:cNvSpPr txBox="1">
            <a:spLocks noChangeArrowheads="1"/>
          </p:cNvSpPr>
          <p:nvPr/>
        </p:nvSpPr>
        <p:spPr bwMode="auto">
          <a:xfrm>
            <a:off x="7099300" y="908050"/>
            <a:ext cx="1900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b="1" baseline="0">
                <a:latin typeface="Arial Narrow" pitchFamily="34" charset="0"/>
                <a:cs typeface="Arial" pitchFamily="34" charset="0"/>
              </a:rPr>
              <a:t>Ordinal data</a:t>
            </a:r>
          </a:p>
        </p:txBody>
      </p:sp>
      <p:sp>
        <p:nvSpPr>
          <p:cNvPr id="14" name="Text Box 6"/>
          <p:cNvSpPr txBox="1">
            <a:spLocks noChangeArrowheads="1"/>
          </p:cNvSpPr>
          <p:nvPr/>
        </p:nvSpPr>
        <p:spPr bwMode="auto">
          <a:xfrm>
            <a:off x="6875463" y="3427413"/>
            <a:ext cx="1908175" cy="1693862"/>
          </a:xfrm>
          <a:prstGeom prst="rect">
            <a:avLst/>
          </a:prstGeom>
          <a:solidFill>
            <a:schemeClr val="bg1"/>
          </a:solidFill>
          <a:ln w="9525">
            <a:solidFill>
              <a:schemeClr val="tx1"/>
            </a:solidFill>
            <a:miter lim="800000"/>
            <a:headEnd/>
            <a:tailEnd/>
          </a:ln>
          <a:effectLst>
            <a:outerShdw dist="71842" dir="18900000" algn="ctr" rotWithShape="0">
              <a:schemeClr val="tx1"/>
            </a:outerShdw>
          </a:effectLst>
        </p:spPr>
        <p:txBody>
          <a:bodyPr>
            <a:spAutoFit/>
          </a:bodyPr>
          <a:lstStyle/>
          <a:p>
            <a:pPr algn="ctr">
              <a:defRPr/>
            </a:pPr>
            <a:r>
              <a:rPr lang="en-US" b="1" baseline="0" dirty="0">
                <a:latin typeface="Arial Narrow" pitchFamily="34" charset="0"/>
                <a:ea typeface="+mn-ea"/>
              </a:rPr>
              <a:t>Food quality</a:t>
            </a:r>
            <a:endParaRPr lang="en-US" baseline="0" dirty="0">
              <a:latin typeface="Arial Narrow" pitchFamily="34" charset="0"/>
              <a:ea typeface="+mn-ea"/>
            </a:endParaRPr>
          </a:p>
          <a:p>
            <a:pPr algn="ctr">
              <a:defRPr/>
            </a:pPr>
            <a:r>
              <a:rPr lang="en-US" sz="2000" b="1" baseline="0" dirty="0">
                <a:solidFill>
                  <a:schemeClr val="accent1">
                    <a:lumMod val="50000"/>
                  </a:schemeClr>
                </a:solidFill>
                <a:latin typeface="Arial Narrow" pitchFamily="34" charset="0"/>
                <a:ea typeface="+mn-ea"/>
              </a:rPr>
              <a:t>Excellent</a:t>
            </a:r>
          </a:p>
          <a:p>
            <a:pPr algn="ctr">
              <a:defRPr/>
            </a:pPr>
            <a:r>
              <a:rPr lang="en-US" sz="2000" b="1" baseline="0" dirty="0">
                <a:solidFill>
                  <a:schemeClr val="accent1">
                    <a:lumMod val="50000"/>
                  </a:schemeClr>
                </a:solidFill>
                <a:latin typeface="Arial Narrow" pitchFamily="34" charset="0"/>
                <a:ea typeface="+mn-ea"/>
              </a:rPr>
              <a:t>Good</a:t>
            </a:r>
          </a:p>
          <a:p>
            <a:pPr algn="ctr">
              <a:defRPr/>
            </a:pPr>
            <a:r>
              <a:rPr lang="en-US" sz="2000" b="1" baseline="0" dirty="0">
                <a:solidFill>
                  <a:schemeClr val="accent1">
                    <a:lumMod val="50000"/>
                  </a:schemeClr>
                </a:solidFill>
                <a:latin typeface="Arial Narrow" pitchFamily="34" charset="0"/>
                <a:ea typeface="+mn-ea"/>
              </a:rPr>
              <a:t>Satisfactory</a:t>
            </a:r>
          </a:p>
          <a:p>
            <a:pPr algn="ctr">
              <a:defRPr/>
            </a:pPr>
            <a:r>
              <a:rPr lang="en-US" sz="2000" b="1" baseline="0" dirty="0">
                <a:solidFill>
                  <a:schemeClr val="accent1">
                    <a:lumMod val="50000"/>
                  </a:schemeClr>
                </a:solidFill>
                <a:latin typeface="Arial Narrow" pitchFamily="34" charset="0"/>
                <a:ea typeface="+mn-ea"/>
              </a:rPr>
              <a:t>Poor</a:t>
            </a:r>
          </a:p>
        </p:txBody>
      </p:sp>
      <p:sp>
        <p:nvSpPr>
          <p:cNvPr id="15" name="Text Box 10"/>
          <p:cNvSpPr txBox="1">
            <a:spLocks noChangeArrowheads="1"/>
          </p:cNvSpPr>
          <p:nvPr/>
        </p:nvSpPr>
        <p:spPr bwMode="auto">
          <a:xfrm>
            <a:off x="5651500" y="3211513"/>
            <a:ext cx="3097213" cy="1570037"/>
          </a:xfrm>
          <a:prstGeom prst="rect">
            <a:avLst/>
          </a:prstGeom>
          <a:solidFill>
            <a:schemeClr val="tx2">
              <a:lumMod val="20000"/>
              <a:lumOff val="80000"/>
            </a:schemeClr>
          </a:solidFill>
          <a:ln w="9525">
            <a:solidFill>
              <a:schemeClr val="tx1"/>
            </a:solidFill>
            <a:miter lim="800000"/>
            <a:headEnd/>
            <a:tailEnd/>
          </a:ln>
        </p:spPr>
        <p:txBody>
          <a:bodyPr>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lgn="ctr">
              <a:spcBef>
                <a:spcPct val="0"/>
              </a:spcBef>
              <a:buFontTx/>
              <a:buNone/>
              <a:defRPr/>
            </a:pPr>
            <a:r>
              <a:rPr lang="en-US" altLang="en-US" sz="2400" baseline="0" dirty="0">
                <a:solidFill>
                  <a:srgbClr val="660033"/>
                </a:solidFill>
                <a:latin typeface="Arial Narrow" pitchFamily="34" charset="0"/>
              </a:rPr>
              <a:t>With ordinal data, all we can use is computations involving the ordering process.</a:t>
            </a:r>
          </a:p>
        </p:txBody>
      </p:sp>
      <p:sp>
        <p:nvSpPr>
          <p:cNvPr id="3483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BE39D1DF-AEFC-4075-B83D-2F076A8449A2}" type="slidenum">
              <a:rPr lang="en-AU" altLang="en-US" sz="1400" b="1" baseline="0">
                <a:latin typeface="Trebuchet MS" pitchFamily="34" charset="0"/>
                <a:cs typeface="Arial" pitchFamily="34" charset="0"/>
              </a:rPr>
              <a:pPr/>
              <a:t>12</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wipe(up)">
                                      <p:cBhvr>
                                        <p:cTn id="7" dur="500"/>
                                        <p:tgtEl>
                                          <p:spTgt spid="6349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3493"/>
                                        </p:tgtEl>
                                        <p:attrNameLst>
                                          <p:attrName>style.visibility</p:attrName>
                                        </p:attrNameLst>
                                      </p:cBhvr>
                                      <p:to>
                                        <p:strVal val="visible"/>
                                      </p:to>
                                    </p:set>
                                    <p:animEffect transition="in" filter="wipe(up)">
                                      <p:cBhvr>
                                        <p:cTn id="11" dur="500"/>
                                        <p:tgtEl>
                                          <p:spTgt spid="63493"/>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3494"/>
                                        </p:tgtEl>
                                        <p:attrNameLst>
                                          <p:attrName>style.visibility</p:attrName>
                                        </p:attrNameLst>
                                      </p:cBhvr>
                                      <p:to>
                                        <p:strVal val="visible"/>
                                      </p:to>
                                    </p:set>
                                    <p:animEffect transition="in" filter="wipe(up)">
                                      <p:cBhvr>
                                        <p:cTn id="15" dur="500"/>
                                        <p:tgtEl>
                                          <p:spTgt spid="6349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3492"/>
                                        </p:tgtEl>
                                        <p:attrNameLst>
                                          <p:attrName>style.visibility</p:attrName>
                                        </p:attrNameLst>
                                      </p:cBhvr>
                                      <p:to>
                                        <p:strVal val="visible"/>
                                      </p:to>
                                    </p:set>
                                    <p:animEffect transition="in" filter="wipe(up)">
                                      <p:cBhvr>
                                        <p:cTn id="20" dur="500"/>
                                        <p:tgtEl>
                                          <p:spTgt spid="63492"/>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3495"/>
                                        </p:tgtEl>
                                        <p:attrNameLst>
                                          <p:attrName>style.visibility</p:attrName>
                                        </p:attrNameLst>
                                      </p:cBhvr>
                                      <p:to>
                                        <p:strVal val="visible"/>
                                      </p:to>
                                    </p:set>
                                    <p:animEffect transition="in" filter="wipe(up)">
                                      <p:cBhvr>
                                        <p:cTn id="24" dur="500"/>
                                        <p:tgtEl>
                                          <p:spTgt spid="63495"/>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63496"/>
                                        </p:tgtEl>
                                        <p:attrNameLst>
                                          <p:attrName>style.visibility</p:attrName>
                                        </p:attrNameLst>
                                      </p:cBhvr>
                                      <p:to>
                                        <p:strVal val="visible"/>
                                      </p:to>
                                    </p:set>
                                    <p:animEffect transition="in" filter="wipe(up)">
                                      <p:cBhvr>
                                        <p:cTn id="28" dur="500"/>
                                        <p:tgtEl>
                                          <p:spTgt spid="63496"/>
                                        </p:tgtEl>
                                      </p:cBhvr>
                                    </p:animEffect>
                                  </p:childTnLst>
                                </p:cTn>
                              </p:par>
                            </p:childTnLst>
                          </p:cTn>
                        </p:par>
                        <p:par>
                          <p:cTn id="29" fill="hold" nodeType="withGroup">
                            <p:stCondLst>
                              <p:cond delay="1500"/>
                            </p:stCondLst>
                            <p:childTnLst>
                              <p:par>
                                <p:cTn id="30" presetID="4" presetClass="entr" presetSubtype="32" fill="hold" grpId="0" nodeType="afterEffect">
                                  <p:stCondLst>
                                    <p:cond delay="0"/>
                                  </p:stCondLst>
                                  <p:childTnLst>
                                    <p:set>
                                      <p:cBhvr>
                                        <p:cTn id="31" dur="1" fill="hold">
                                          <p:stCondLst>
                                            <p:cond delay="0"/>
                                          </p:stCondLst>
                                        </p:cTn>
                                        <p:tgtEl>
                                          <p:spTgt spid="63497"/>
                                        </p:tgtEl>
                                        <p:attrNameLst>
                                          <p:attrName>style.visibility</p:attrName>
                                        </p:attrNameLst>
                                      </p:cBhvr>
                                      <p:to>
                                        <p:strVal val="visible"/>
                                      </p:to>
                                    </p:set>
                                    <p:animEffect transition="in" filter="box(out)">
                                      <p:cBhvr>
                                        <p:cTn id="32" dur="500"/>
                                        <p:tgtEl>
                                          <p:spTgt spid="6349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3498"/>
                                        </p:tgtEl>
                                        <p:attrNameLst>
                                          <p:attrName>style.visibility</p:attrName>
                                        </p:attrNameLst>
                                      </p:cBhvr>
                                      <p:to>
                                        <p:strVal val="visible"/>
                                      </p:to>
                                    </p:set>
                                    <p:animEffect transition="in" filter="box(out)">
                                      <p:cBhvr>
                                        <p:cTn id="37" dur="500"/>
                                        <p:tgtEl>
                                          <p:spTgt spid="63498"/>
                                        </p:tgtEl>
                                      </p:cBhvr>
                                    </p:animEffect>
                                  </p:childTnLst>
                                </p:cTn>
                              </p:par>
                            </p:childTnLst>
                          </p:cTn>
                        </p:par>
                      </p:childTnLst>
                    </p:cTn>
                  </p:par>
                  <p:par>
                    <p:cTn id="38" fill="hold">
                      <p:stCondLst>
                        <p:cond delay="indefinite"/>
                      </p:stCondLst>
                      <p:childTnLst>
                        <p:par>
                          <p:cTn id="39" fill="hold" nodeType="after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ox(out)">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2" grpId="0" autoUpdateAnimBg="0"/>
      <p:bldP spid="63493" grpId="0" animBg="1" autoUpdateAnimBg="0"/>
      <p:bldP spid="63494" grpId="0" animBg="1" autoUpdateAnimBg="0"/>
      <p:bldP spid="63495" grpId="0" animBg="1" autoUpdateAnimBg="0"/>
      <p:bldP spid="63496" grpId="0" animBg="1" autoUpdateAnimBg="0"/>
      <p:bldP spid="63497" grpId="0" animBg="1" autoUpdateAnimBg="0"/>
      <p:bldP spid="63498" grpId="0" animBg="1" autoUpdateAnimBg="0"/>
      <p:bldP spid="12" grpId="0" animBg="1" autoUpdateAnimBg="0"/>
      <p:bldP spid="13" grpId="0" autoUpdateAnimBg="0"/>
      <p:bldP spid="14" grpId="0" animBg="1" autoUpdateAnimBg="0"/>
      <p:bldP spid="1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bwMode="auto">
          <a:xfrm>
            <a:off x="539750" y="392113"/>
            <a:ext cx="7772400" cy="7334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Calculations for types of data</a:t>
            </a:r>
          </a:p>
        </p:txBody>
      </p:sp>
      <p:sp>
        <p:nvSpPr>
          <p:cNvPr id="36866" name="Rectangle 3"/>
          <p:cNvSpPr>
            <a:spLocks noGrp="1" noChangeArrowheads="1"/>
          </p:cNvSpPr>
          <p:nvPr>
            <p:ph idx="1"/>
          </p:nvPr>
        </p:nvSpPr>
        <p:spPr>
          <a:xfrm>
            <a:off x="755650" y="1196975"/>
            <a:ext cx="7772400" cy="4114800"/>
          </a:xfrm>
        </p:spPr>
        <p:txBody>
          <a:bodyPr/>
          <a:lstStyle/>
          <a:p>
            <a:pPr marL="0" indent="0" eaLnBrk="1" hangingPunct="1">
              <a:spcAft>
                <a:spcPts val="1200"/>
              </a:spcAft>
              <a:buFontTx/>
              <a:buNone/>
            </a:pPr>
            <a:r>
              <a:rPr lang="en-US" altLang="en-US" sz="2400" dirty="0">
                <a:latin typeface="Trebuchet MS" pitchFamily="34" charset="0"/>
              </a:rPr>
              <a:t>As mentioned above, </a:t>
            </a:r>
          </a:p>
          <a:p>
            <a:pPr algn="just" eaLnBrk="1" hangingPunct="1"/>
            <a:r>
              <a:rPr lang="en-US" altLang="en-US" sz="2200" dirty="0">
                <a:latin typeface="Trebuchet MS" pitchFamily="34" charset="0"/>
              </a:rPr>
              <a:t>All calculations are permitted on </a:t>
            </a:r>
            <a:r>
              <a:rPr lang="en-US" altLang="en-US" sz="2200" b="1" dirty="0">
                <a:latin typeface="Trebuchet MS" pitchFamily="34" charset="0"/>
              </a:rPr>
              <a:t>numerical </a:t>
            </a:r>
            <a:r>
              <a:rPr lang="en-US" altLang="en-US" sz="2200" dirty="0">
                <a:latin typeface="Trebuchet MS" pitchFamily="34" charset="0"/>
              </a:rPr>
              <a:t>data. </a:t>
            </a:r>
          </a:p>
          <a:p>
            <a:pPr algn="just" eaLnBrk="1" hangingPunct="1"/>
            <a:r>
              <a:rPr lang="en-US" altLang="en-US" sz="2200" dirty="0">
                <a:latin typeface="Trebuchet MS" pitchFamily="34" charset="0"/>
              </a:rPr>
              <a:t>No calculations are allowed for </a:t>
            </a:r>
            <a:r>
              <a:rPr lang="en-US" altLang="en-US" sz="2200" b="1" dirty="0">
                <a:latin typeface="Trebuchet MS" pitchFamily="34" charset="0"/>
              </a:rPr>
              <a:t>nominal</a:t>
            </a:r>
            <a:r>
              <a:rPr lang="en-US" altLang="en-US" sz="2200" dirty="0">
                <a:latin typeface="Trebuchet MS" pitchFamily="34" charset="0"/>
              </a:rPr>
              <a:t> data, except counting the number of observations in each category and calculating their proportions.</a:t>
            </a:r>
          </a:p>
          <a:p>
            <a:pPr algn="just" eaLnBrk="1" hangingPunct="1"/>
            <a:r>
              <a:rPr lang="en-US" altLang="en-US" sz="2200" dirty="0">
                <a:latin typeface="Trebuchet MS" pitchFamily="34" charset="0"/>
              </a:rPr>
              <a:t>Only calculations involving a ranking process are allowed for </a:t>
            </a:r>
            <a:r>
              <a:rPr lang="en-US" altLang="en-US" sz="2200" b="1" dirty="0">
                <a:latin typeface="Trebuchet MS" pitchFamily="34" charset="0"/>
              </a:rPr>
              <a:t>ordinal</a:t>
            </a:r>
            <a:r>
              <a:rPr lang="en-US" altLang="en-US" sz="2200" dirty="0">
                <a:latin typeface="Trebuchet MS" pitchFamily="34" charset="0"/>
              </a:rPr>
              <a:t> data.</a:t>
            </a:r>
          </a:p>
          <a:p>
            <a:pPr marL="0" indent="0" eaLnBrk="1" hangingPunct="1">
              <a:buFontTx/>
              <a:buNone/>
            </a:pPr>
            <a:endParaRPr lang="en-US" altLang="en-US" sz="2400" dirty="0">
              <a:latin typeface="Trebuchet MS" pitchFamily="34" charset="0"/>
            </a:endParaRPr>
          </a:p>
          <a:p>
            <a:pPr marL="0" indent="0" eaLnBrk="1" hangingPunct="1">
              <a:buFontTx/>
              <a:buNone/>
            </a:pPr>
            <a:r>
              <a:rPr lang="en-US" altLang="en-US" sz="2400" dirty="0">
                <a:latin typeface="Trebuchet MS" pitchFamily="34" charset="0"/>
              </a:rPr>
              <a:t>This lends itself to the following ‘hierarchy of data’…</a:t>
            </a:r>
          </a:p>
        </p:txBody>
      </p:sp>
      <p:sp>
        <p:nvSpPr>
          <p:cNvPr id="3686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B5A18D26-C5BD-49B0-AF5F-16633A49D8AE}" type="slidenum">
              <a:rPr lang="en-AU" altLang="en-US" sz="1400" b="1" baseline="0">
                <a:latin typeface="Trebuchet MS" pitchFamily="34" charset="0"/>
                <a:cs typeface="Arial" pitchFamily="34" charset="0"/>
              </a:rPr>
              <a:pPr/>
              <a:t>13</a:t>
            </a:fld>
            <a:endParaRPr lang="en-AU" altLang="en-US" sz="1400" b="1" baseline="0">
              <a:latin typeface="Trebuchet MS"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bwMode="auto">
          <a:xfrm>
            <a:off x="395288" y="247650"/>
            <a:ext cx="7772400" cy="7334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Hierarchy of data</a:t>
            </a:r>
          </a:p>
        </p:txBody>
      </p:sp>
      <p:sp>
        <p:nvSpPr>
          <p:cNvPr id="20483" name="Rectangle 3"/>
          <p:cNvSpPr>
            <a:spLocks noGrp="1" noChangeArrowheads="1"/>
          </p:cNvSpPr>
          <p:nvPr>
            <p:ph idx="1"/>
          </p:nvPr>
        </p:nvSpPr>
        <p:spPr>
          <a:xfrm>
            <a:off x="539750" y="981075"/>
            <a:ext cx="8353425" cy="4968875"/>
          </a:xfrm>
        </p:spPr>
        <p:txBody>
          <a:bodyPr/>
          <a:lstStyle/>
          <a:p>
            <a:pPr marL="0" indent="0" eaLnBrk="1" hangingPunct="1">
              <a:spcAft>
                <a:spcPts val="600"/>
              </a:spcAft>
              <a:buFontTx/>
              <a:buNone/>
              <a:defRPr/>
            </a:pPr>
            <a:r>
              <a:rPr lang="en-US" altLang="en-US" sz="2000" b="1" dirty="0">
                <a:solidFill>
                  <a:srgbClr val="0000FF"/>
                </a:solidFill>
                <a:latin typeface="Trebuchet MS" pitchFamily="34" charset="0"/>
                <a:cs typeface="Arial" pitchFamily="34" charset="0"/>
              </a:rPr>
              <a:t>Numerical</a:t>
            </a:r>
            <a:endParaRPr lang="en-US" altLang="en-US" sz="2000" dirty="0">
              <a:latin typeface="Trebuchet MS" pitchFamily="34" charset="0"/>
              <a:cs typeface="Arial" pitchFamily="34" charset="0"/>
            </a:endParaRPr>
          </a:p>
          <a:p>
            <a:pPr eaLnBrk="1" hangingPunct="1">
              <a:spcBef>
                <a:spcPts val="0"/>
              </a:spcBef>
              <a:defRPr/>
            </a:pPr>
            <a:r>
              <a:rPr lang="en-US" altLang="en-US" sz="2000" dirty="0">
                <a:solidFill>
                  <a:schemeClr val="accent1"/>
                </a:solidFill>
                <a:latin typeface="Trebuchet MS" pitchFamily="34" charset="0"/>
                <a:cs typeface="Arial" pitchFamily="34" charset="0"/>
              </a:rPr>
              <a:t>Values are real numbers.</a:t>
            </a:r>
          </a:p>
          <a:p>
            <a:pPr eaLnBrk="1" hangingPunct="1">
              <a:spcBef>
                <a:spcPts val="0"/>
              </a:spcBef>
              <a:defRPr/>
            </a:pPr>
            <a:r>
              <a:rPr lang="en-US" altLang="en-US" sz="2000" dirty="0">
                <a:solidFill>
                  <a:schemeClr val="accent1"/>
                </a:solidFill>
                <a:latin typeface="Trebuchet MS" pitchFamily="34" charset="0"/>
                <a:cs typeface="Arial" pitchFamily="34" charset="0"/>
              </a:rPr>
              <a:t>All calculations are valid.</a:t>
            </a:r>
          </a:p>
          <a:p>
            <a:pPr eaLnBrk="1" hangingPunct="1">
              <a:spcBef>
                <a:spcPts val="0"/>
              </a:spcBef>
              <a:spcAft>
                <a:spcPts val="1200"/>
              </a:spcAft>
              <a:defRPr/>
            </a:pPr>
            <a:r>
              <a:rPr lang="en-US" altLang="en-US" sz="2000" dirty="0">
                <a:solidFill>
                  <a:schemeClr val="accent1"/>
                </a:solidFill>
                <a:latin typeface="Trebuchet MS" pitchFamily="34" charset="0"/>
                <a:cs typeface="Arial" pitchFamily="34" charset="0"/>
              </a:rPr>
              <a:t>Data may be treated as ordinal or nominal.</a:t>
            </a:r>
          </a:p>
          <a:p>
            <a:pPr marL="0" indent="0" eaLnBrk="1" hangingPunct="1">
              <a:buFontTx/>
              <a:buNone/>
              <a:defRPr/>
            </a:pPr>
            <a:r>
              <a:rPr lang="en-US" altLang="en-US" sz="2000" b="1" dirty="0">
                <a:solidFill>
                  <a:srgbClr val="0000FF"/>
                </a:solidFill>
                <a:latin typeface="Trebuchet MS" pitchFamily="34" charset="0"/>
                <a:cs typeface="Arial" pitchFamily="34" charset="0"/>
              </a:rPr>
              <a:t>Nominal</a:t>
            </a:r>
            <a:r>
              <a:rPr lang="en-US" altLang="en-US" sz="2000" dirty="0">
                <a:latin typeface="Trebuchet MS" pitchFamily="34" charset="0"/>
                <a:cs typeface="Arial" pitchFamily="34" charset="0"/>
              </a:rPr>
              <a:t> 	</a:t>
            </a:r>
          </a:p>
          <a:p>
            <a:pPr eaLnBrk="1" hangingPunct="1">
              <a:defRPr/>
            </a:pPr>
            <a:r>
              <a:rPr lang="en-US" altLang="en-US" sz="2000" dirty="0">
                <a:solidFill>
                  <a:schemeClr val="accent1"/>
                </a:solidFill>
                <a:latin typeface="Trebuchet MS" pitchFamily="34" charset="0"/>
                <a:cs typeface="Arial" pitchFamily="34" charset="0"/>
              </a:rPr>
              <a:t>Values are the arbitrary numbers that represent categories.</a:t>
            </a:r>
          </a:p>
          <a:p>
            <a:pPr eaLnBrk="1" hangingPunct="1">
              <a:defRPr/>
            </a:pPr>
            <a:r>
              <a:rPr lang="en-US" altLang="en-US" sz="2000" dirty="0">
                <a:solidFill>
                  <a:schemeClr val="accent1"/>
                </a:solidFill>
                <a:latin typeface="Trebuchet MS" pitchFamily="34" charset="0"/>
                <a:cs typeface="Arial" pitchFamily="34" charset="0"/>
              </a:rPr>
              <a:t>Only calculations, such as proportions, based on the frequencies of occurrence are valid.</a:t>
            </a:r>
          </a:p>
          <a:p>
            <a:pPr eaLnBrk="1" hangingPunct="1">
              <a:spcAft>
                <a:spcPts val="1200"/>
              </a:spcAft>
              <a:defRPr/>
            </a:pPr>
            <a:r>
              <a:rPr lang="en-US" altLang="en-US" sz="2000" dirty="0">
                <a:solidFill>
                  <a:schemeClr val="accent1"/>
                </a:solidFill>
                <a:latin typeface="Trebuchet MS" pitchFamily="34" charset="0"/>
                <a:cs typeface="Arial" pitchFamily="34" charset="0"/>
              </a:rPr>
              <a:t>Data may not be treated as ordinal or numerical.</a:t>
            </a:r>
          </a:p>
          <a:p>
            <a:pPr marL="0" indent="0" eaLnBrk="1" hangingPunct="1">
              <a:buFontTx/>
              <a:buNone/>
              <a:defRPr/>
            </a:pPr>
            <a:r>
              <a:rPr lang="en-US" altLang="en-US" sz="2000" b="1" dirty="0">
                <a:solidFill>
                  <a:srgbClr val="0000FF"/>
                </a:solidFill>
                <a:latin typeface="Trebuchet MS" pitchFamily="34" charset="0"/>
                <a:cs typeface="Arial" pitchFamily="34" charset="0"/>
              </a:rPr>
              <a:t>Ordinal</a:t>
            </a:r>
            <a:endParaRPr lang="en-US" altLang="en-US" sz="2000" dirty="0">
              <a:latin typeface="Trebuchet MS" pitchFamily="34" charset="0"/>
              <a:cs typeface="Arial" pitchFamily="34" charset="0"/>
            </a:endParaRPr>
          </a:p>
          <a:p>
            <a:pPr eaLnBrk="1" hangingPunct="1">
              <a:defRPr/>
            </a:pPr>
            <a:r>
              <a:rPr lang="en-US" altLang="en-US" sz="2000" dirty="0">
                <a:solidFill>
                  <a:schemeClr val="accent1"/>
                </a:solidFill>
                <a:latin typeface="Trebuchet MS" pitchFamily="34" charset="0"/>
                <a:cs typeface="Arial" pitchFamily="34" charset="0"/>
              </a:rPr>
              <a:t>Values must represent the ranked order of the data.</a:t>
            </a:r>
          </a:p>
          <a:p>
            <a:pPr eaLnBrk="1" hangingPunct="1">
              <a:defRPr/>
            </a:pPr>
            <a:r>
              <a:rPr lang="en-US" altLang="en-US" sz="2000" dirty="0">
                <a:solidFill>
                  <a:schemeClr val="accent1"/>
                </a:solidFill>
                <a:latin typeface="Trebuchet MS" pitchFamily="34" charset="0"/>
                <a:cs typeface="Arial" pitchFamily="34" charset="0"/>
              </a:rPr>
              <a:t>Calculations based on an ordering process are valid.</a:t>
            </a:r>
          </a:p>
          <a:p>
            <a:pPr eaLnBrk="1" hangingPunct="1">
              <a:defRPr/>
            </a:pPr>
            <a:r>
              <a:rPr lang="en-US" altLang="en-US" sz="2000" dirty="0">
                <a:solidFill>
                  <a:schemeClr val="accent1"/>
                </a:solidFill>
                <a:latin typeface="Trebuchet MS" pitchFamily="34" charset="0"/>
                <a:cs typeface="Arial" pitchFamily="34" charset="0"/>
              </a:rPr>
              <a:t>Data may be treated as nominal but not as numerical.</a:t>
            </a:r>
          </a:p>
          <a:p>
            <a:pPr marL="0" indent="0" eaLnBrk="1" hangingPunct="1">
              <a:buFontTx/>
              <a:buNone/>
              <a:defRPr/>
            </a:pPr>
            <a:endParaRPr lang="en-US" altLang="en-US" sz="2000" dirty="0">
              <a:latin typeface="Trebuchet MS" pitchFamily="34" charset="0"/>
              <a:cs typeface="Arial" pitchFamily="34" charset="0"/>
            </a:endParaRPr>
          </a:p>
          <a:p>
            <a:pPr marL="0" indent="0" eaLnBrk="1" hangingPunct="1">
              <a:buFontTx/>
              <a:buNone/>
              <a:defRPr/>
            </a:pPr>
            <a:endParaRPr lang="en-US" altLang="en-US" sz="2000" dirty="0">
              <a:latin typeface="Trebuchet MS" pitchFamily="34" charset="0"/>
              <a:cs typeface="Arial" pitchFamily="34" charset="0"/>
            </a:endParaRPr>
          </a:p>
        </p:txBody>
      </p:sp>
      <p:sp>
        <p:nvSpPr>
          <p:cNvPr id="3891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0A21830F-897B-428A-AE83-129C435ECF07}" type="slidenum">
              <a:rPr lang="en-AU" altLang="en-US" sz="1400" b="1" baseline="0">
                <a:latin typeface="Trebuchet MS" pitchFamily="34" charset="0"/>
                <a:cs typeface="Arial" pitchFamily="34" charset="0"/>
              </a:rPr>
              <a:pPr/>
              <a:t>14</a:t>
            </a:fld>
            <a:endParaRPr lang="en-AU" altLang="en-US" sz="1400" b="1" baseline="0">
              <a:latin typeface="Trebuchet MS"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bwMode="auto">
          <a:xfrm>
            <a:off x="395288" y="188913"/>
            <a:ext cx="8748712" cy="792162"/>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Other forms of data</a:t>
            </a:r>
          </a:p>
        </p:txBody>
      </p:sp>
      <p:sp>
        <p:nvSpPr>
          <p:cNvPr id="40962" name="Rectangle 3"/>
          <p:cNvSpPr>
            <a:spLocks noGrp="1" noChangeArrowheads="1"/>
          </p:cNvSpPr>
          <p:nvPr>
            <p:ph idx="1"/>
          </p:nvPr>
        </p:nvSpPr>
        <p:spPr>
          <a:xfrm>
            <a:off x="539750" y="981075"/>
            <a:ext cx="7772400" cy="4257675"/>
          </a:xfrm>
        </p:spPr>
        <p:txBody>
          <a:bodyPr/>
          <a:lstStyle/>
          <a:p>
            <a:pPr marL="0" indent="0" eaLnBrk="1" hangingPunct="1">
              <a:spcAft>
                <a:spcPts val="600"/>
              </a:spcAft>
              <a:buFont typeface="Arial" pitchFamily="34" charset="0"/>
              <a:buNone/>
            </a:pPr>
            <a:r>
              <a:rPr lang="en-US" altLang="en-US" sz="2200" b="1" dirty="0">
                <a:solidFill>
                  <a:srgbClr val="0042C8"/>
                </a:solidFill>
                <a:latin typeface="Trebuchet MS" pitchFamily="34" charset="0"/>
              </a:rPr>
              <a:t>Cross-sectional data</a:t>
            </a:r>
            <a:r>
              <a:rPr lang="en-US" altLang="en-US" sz="2200" dirty="0">
                <a:solidFill>
                  <a:srgbClr val="0042C8"/>
                </a:solidFill>
                <a:latin typeface="Trebuchet MS" pitchFamily="34" charset="0"/>
              </a:rPr>
              <a:t> </a:t>
            </a:r>
            <a:r>
              <a:rPr lang="en-US" altLang="en-US" sz="2200" dirty="0">
                <a:latin typeface="Trebuchet MS" pitchFamily="34" charset="0"/>
              </a:rPr>
              <a:t>is collected at a certain point in time across a number of units of interest </a:t>
            </a:r>
          </a:p>
          <a:p>
            <a:pPr marL="357188" lvl="1" indent="-357188" eaLnBrk="1" hangingPunct="1">
              <a:buFont typeface="Arial" pitchFamily="34" charset="0"/>
              <a:buChar char="•"/>
            </a:pPr>
            <a:r>
              <a:rPr lang="en-US" altLang="en-US" sz="2000" dirty="0">
                <a:solidFill>
                  <a:srgbClr val="00B050"/>
                </a:solidFill>
                <a:latin typeface="Trebuchet MS" pitchFamily="34" charset="0"/>
              </a:rPr>
              <a:t>marketing survey (observe preferences by gender, age)</a:t>
            </a:r>
          </a:p>
          <a:p>
            <a:pPr marL="357188" lvl="1" indent="-357188" eaLnBrk="1" hangingPunct="1">
              <a:buFont typeface="Arial" pitchFamily="34" charset="0"/>
              <a:buChar char="•"/>
            </a:pPr>
            <a:r>
              <a:rPr lang="en-US" altLang="en-US" sz="2000" dirty="0">
                <a:solidFill>
                  <a:srgbClr val="00B050"/>
                </a:solidFill>
                <a:latin typeface="Trebuchet MS" pitchFamily="34" charset="0"/>
              </a:rPr>
              <a:t>students’ marks in a statistics course exam in semester 2 2016</a:t>
            </a:r>
          </a:p>
          <a:p>
            <a:pPr marL="357188" lvl="1" indent="-357188" eaLnBrk="1" hangingPunct="1">
              <a:spcAft>
                <a:spcPts val="1200"/>
              </a:spcAft>
              <a:buFont typeface="Arial" pitchFamily="34" charset="0"/>
              <a:buChar char="•"/>
            </a:pPr>
            <a:r>
              <a:rPr lang="en-US" altLang="en-US" sz="2000" dirty="0">
                <a:solidFill>
                  <a:srgbClr val="00B050"/>
                </a:solidFill>
                <a:latin typeface="Trebuchet MS" pitchFamily="34" charset="0"/>
              </a:rPr>
              <a:t>starting salaries of graduates of an MBA program in a particular year.</a:t>
            </a:r>
          </a:p>
          <a:p>
            <a:pPr marL="0" indent="0" eaLnBrk="1" hangingPunct="1">
              <a:spcAft>
                <a:spcPts val="600"/>
              </a:spcAft>
              <a:buFont typeface="Arial" pitchFamily="34" charset="0"/>
              <a:buNone/>
            </a:pPr>
            <a:r>
              <a:rPr lang="en-US" altLang="en-US" sz="2200" b="1" dirty="0">
                <a:solidFill>
                  <a:srgbClr val="0042C8"/>
                </a:solidFill>
                <a:latin typeface="Trebuchet MS" pitchFamily="34" charset="0"/>
              </a:rPr>
              <a:t>Time-series data</a:t>
            </a:r>
            <a:r>
              <a:rPr lang="en-US" altLang="en-US" sz="2200" dirty="0">
                <a:solidFill>
                  <a:srgbClr val="0042C8"/>
                </a:solidFill>
                <a:latin typeface="Trebuchet MS" pitchFamily="34" charset="0"/>
              </a:rPr>
              <a:t> </a:t>
            </a:r>
            <a:r>
              <a:rPr lang="en-US" altLang="en-US" sz="2200" dirty="0">
                <a:latin typeface="Trebuchet MS" pitchFamily="34" charset="0"/>
              </a:rPr>
              <a:t>is collected over successive points in time</a:t>
            </a:r>
          </a:p>
          <a:p>
            <a:pPr marL="357188" lvl="1" indent="-357188" eaLnBrk="1" hangingPunct="1">
              <a:buFont typeface="Arial" pitchFamily="34" charset="0"/>
              <a:buChar char="•"/>
            </a:pPr>
            <a:r>
              <a:rPr lang="en-US" altLang="en-US" sz="2000" dirty="0">
                <a:solidFill>
                  <a:srgbClr val="00B050"/>
                </a:solidFill>
                <a:latin typeface="Trebuchet MS" pitchFamily="34" charset="0"/>
              </a:rPr>
              <a:t>weekly closing price of gold</a:t>
            </a:r>
          </a:p>
          <a:p>
            <a:pPr marL="357188" lvl="1" indent="-357188" eaLnBrk="1" hangingPunct="1">
              <a:buFont typeface="Arial" pitchFamily="34" charset="0"/>
              <a:buChar char="•"/>
            </a:pPr>
            <a:r>
              <a:rPr lang="en-US" altLang="en-US" sz="2000" dirty="0">
                <a:solidFill>
                  <a:srgbClr val="00B050"/>
                </a:solidFill>
                <a:latin typeface="Trebuchet MS" pitchFamily="34" charset="0"/>
              </a:rPr>
              <a:t>monthly tourist arrivals in Australia.</a:t>
            </a:r>
          </a:p>
        </p:txBody>
      </p:sp>
      <p:sp>
        <p:nvSpPr>
          <p:cNvPr id="4096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5C83A1DB-9120-4C94-BAB6-46D645B962AE}" type="slidenum">
              <a:rPr lang="en-AU" altLang="en-US" sz="1400" b="1" baseline="0">
                <a:latin typeface="Trebuchet MS" pitchFamily="34" charset="0"/>
                <a:cs typeface="Arial" pitchFamily="34" charset="0"/>
              </a:rPr>
              <a:pPr/>
              <a:t>15</a:t>
            </a:fld>
            <a:endParaRPr lang="en-AU" altLang="en-US" sz="1400" b="1" baseline="0">
              <a:latin typeface="Trebuchet MS"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type="title"/>
          </p:nvPr>
        </p:nvSpPr>
        <p:spPr bwMode="auto">
          <a:xfrm>
            <a:off x="323850" y="188913"/>
            <a:ext cx="7772400" cy="59055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2.2 Methods of collecting data</a:t>
            </a:r>
          </a:p>
        </p:txBody>
      </p:sp>
      <p:sp>
        <p:nvSpPr>
          <p:cNvPr id="11267" name="Rectangle 4"/>
          <p:cNvSpPr>
            <a:spLocks noGrp="1" noChangeArrowheads="1"/>
          </p:cNvSpPr>
          <p:nvPr>
            <p:ph idx="1"/>
          </p:nvPr>
        </p:nvSpPr>
        <p:spPr>
          <a:xfrm>
            <a:off x="468313" y="898525"/>
            <a:ext cx="8207375" cy="4114800"/>
          </a:xfrm>
        </p:spPr>
        <p:txBody>
          <a:bodyPr/>
          <a:lstStyle/>
          <a:p>
            <a:pPr marL="0" indent="0" eaLnBrk="1" hangingPunct="1">
              <a:buFont typeface="Arial" charset="0"/>
              <a:buNone/>
              <a:defRPr/>
            </a:pPr>
            <a:r>
              <a:rPr lang="en-US" sz="2200" dirty="0">
                <a:latin typeface="Trebuchet MS" panose="020B0603020202020204" pitchFamily="34" charset="0"/>
                <a:ea typeface="ＭＳ Ｐゴシック" charset="0"/>
                <a:cs typeface="Arial" charset="0"/>
              </a:rPr>
              <a:t>Recall,</a:t>
            </a:r>
          </a:p>
          <a:p>
            <a:pPr marL="0" indent="0" eaLnBrk="1" hangingPunct="1">
              <a:buFont typeface="Arial" pitchFamily="34" charset="0"/>
              <a:buNone/>
              <a:defRPr/>
            </a:pPr>
            <a:r>
              <a:rPr lang="en-US" sz="2200" dirty="0">
                <a:latin typeface="Trebuchet MS" panose="020B0603020202020204" pitchFamily="34" charset="0"/>
                <a:ea typeface="ＭＳ Ｐゴシック" charset="0"/>
                <a:cs typeface="Arial" charset="0"/>
              </a:rPr>
              <a:t>Statistics is a tool for converting </a:t>
            </a:r>
            <a:r>
              <a:rPr lang="en-US" sz="2200" b="1" i="1" dirty="0">
                <a:latin typeface="Trebuchet MS" panose="020B0603020202020204" pitchFamily="34" charset="0"/>
                <a:ea typeface="ＭＳ Ｐゴシック" charset="0"/>
                <a:cs typeface="Arial" charset="0"/>
              </a:rPr>
              <a:t>data</a:t>
            </a:r>
            <a:r>
              <a:rPr lang="en-US" sz="2200" dirty="0">
                <a:latin typeface="Trebuchet MS" panose="020B0603020202020204" pitchFamily="34" charset="0"/>
                <a:ea typeface="ＭＳ Ｐゴシック" charset="0"/>
                <a:cs typeface="Arial" charset="0"/>
              </a:rPr>
              <a:t> into useful </a:t>
            </a:r>
            <a:r>
              <a:rPr lang="en-US" sz="2200" b="1" i="1" dirty="0">
                <a:latin typeface="Trebuchet MS" panose="020B0603020202020204" pitchFamily="34" charset="0"/>
                <a:ea typeface="ＭＳ Ｐゴシック" charset="0"/>
                <a:cs typeface="Arial" charset="0"/>
              </a:rPr>
              <a:t>information</a:t>
            </a:r>
            <a:r>
              <a:rPr lang="en-US" sz="2200" dirty="0">
                <a:latin typeface="Trebuchet MS" panose="020B0603020202020204" pitchFamily="34" charset="0"/>
                <a:ea typeface="ＭＳ Ｐゴシック" charset="0"/>
                <a:cs typeface="Arial" charset="0"/>
              </a:rPr>
              <a:t>:</a:t>
            </a:r>
          </a:p>
          <a:p>
            <a:pPr eaLnBrk="1" hangingPunct="1">
              <a:buFont typeface="Arial" charset="0"/>
              <a:buChar char="•"/>
              <a:defRPr/>
            </a:pPr>
            <a:endParaRPr lang="en-US" sz="2400" dirty="0">
              <a:latin typeface="Trebuchet MS" panose="020B0603020202020204" pitchFamily="34" charset="0"/>
              <a:ea typeface="ＭＳ Ｐゴシック" charset="0"/>
              <a:cs typeface="Arial" charset="0"/>
            </a:endParaRPr>
          </a:p>
        </p:txBody>
      </p:sp>
      <p:sp>
        <p:nvSpPr>
          <p:cNvPr id="43011" name="Oval 2"/>
          <p:cNvSpPr>
            <a:spLocks noChangeArrowheads="1"/>
          </p:cNvSpPr>
          <p:nvPr/>
        </p:nvSpPr>
        <p:spPr bwMode="auto">
          <a:xfrm>
            <a:off x="179388" y="2708275"/>
            <a:ext cx="3200400" cy="990600"/>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16390" name="Rectangle 5"/>
          <p:cNvSpPr>
            <a:spLocks noChangeArrowheads="1"/>
          </p:cNvSpPr>
          <p:nvPr/>
        </p:nvSpPr>
        <p:spPr bwMode="auto">
          <a:xfrm>
            <a:off x="468313" y="2997200"/>
            <a:ext cx="2438400" cy="457200"/>
          </a:xfrm>
          <a:prstGeom prst="rect">
            <a:avLst/>
          </a:prstGeom>
          <a:solidFill>
            <a:srgbClr val="99CCFF"/>
          </a:solidFill>
          <a:ln w="9525">
            <a:solidFill>
              <a:schemeClr val="tx1"/>
            </a:solidFill>
            <a:miter lim="800000"/>
            <a:headEnd/>
            <a:tailEnd/>
          </a:ln>
        </p:spPr>
        <p:txBody>
          <a:bodyPr anchor="ctr"/>
          <a:lstStyle/>
          <a:p>
            <a:pPr algn="ctr">
              <a:defRPr/>
            </a:pPr>
            <a:r>
              <a:rPr lang="en-US" b="1" baseline="0" dirty="0">
                <a:latin typeface="+mn-lt"/>
                <a:ea typeface="+mn-ea"/>
              </a:rPr>
              <a:t>Data</a:t>
            </a:r>
          </a:p>
        </p:txBody>
      </p:sp>
      <p:sp>
        <p:nvSpPr>
          <p:cNvPr id="16391" name="Rectangle 6"/>
          <p:cNvSpPr>
            <a:spLocks noChangeArrowheads="1"/>
          </p:cNvSpPr>
          <p:nvPr/>
        </p:nvSpPr>
        <p:spPr bwMode="auto">
          <a:xfrm>
            <a:off x="3492500" y="2060575"/>
            <a:ext cx="2438400" cy="457200"/>
          </a:xfrm>
          <a:prstGeom prst="rect">
            <a:avLst/>
          </a:prstGeom>
          <a:solidFill>
            <a:srgbClr val="CCFFCC"/>
          </a:solidFill>
          <a:ln w="9525">
            <a:solidFill>
              <a:schemeClr val="tx1"/>
            </a:solidFill>
            <a:miter lim="800000"/>
            <a:headEnd/>
            <a:tailEnd/>
          </a:ln>
        </p:spPr>
        <p:txBody>
          <a:bodyPr anchor="ctr"/>
          <a:lstStyle/>
          <a:p>
            <a:pPr algn="ctr">
              <a:defRPr/>
            </a:pPr>
            <a:r>
              <a:rPr lang="en-US" b="1" baseline="0" dirty="0">
                <a:latin typeface="+mn-lt"/>
                <a:ea typeface="+mn-ea"/>
              </a:rPr>
              <a:t>Statistics</a:t>
            </a:r>
          </a:p>
        </p:txBody>
      </p:sp>
      <p:sp>
        <p:nvSpPr>
          <p:cNvPr id="16392" name="Rectangle 7"/>
          <p:cNvSpPr>
            <a:spLocks noChangeArrowheads="1"/>
          </p:cNvSpPr>
          <p:nvPr/>
        </p:nvSpPr>
        <p:spPr bwMode="auto">
          <a:xfrm>
            <a:off x="6516688" y="2924175"/>
            <a:ext cx="2438400" cy="457200"/>
          </a:xfrm>
          <a:prstGeom prst="rect">
            <a:avLst/>
          </a:prstGeom>
          <a:solidFill>
            <a:srgbClr val="99CCFF"/>
          </a:solidFill>
          <a:ln w="9525">
            <a:solidFill>
              <a:schemeClr val="tx1"/>
            </a:solidFill>
            <a:miter lim="800000"/>
            <a:headEnd/>
            <a:tailEnd/>
          </a:ln>
        </p:spPr>
        <p:txBody>
          <a:bodyPr anchor="ctr"/>
          <a:lstStyle/>
          <a:p>
            <a:pPr algn="ctr">
              <a:defRPr/>
            </a:pPr>
            <a:r>
              <a:rPr lang="en-US" b="1" baseline="0" dirty="0">
                <a:latin typeface="+mn-lt"/>
                <a:ea typeface="+mn-ea"/>
              </a:rPr>
              <a:t>Information</a:t>
            </a:r>
          </a:p>
        </p:txBody>
      </p:sp>
      <p:sp>
        <p:nvSpPr>
          <p:cNvPr id="43015" name="Line 8"/>
          <p:cNvSpPr>
            <a:spLocks noChangeShapeType="1"/>
          </p:cNvSpPr>
          <p:nvPr/>
        </p:nvSpPr>
        <p:spPr bwMode="auto">
          <a:xfrm flipV="1">
            <a:off x="2916238" y="2492375"/>
            <a:ext cx="576262" cy="504825"/>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3016" name="Line 9"/>
          <p:cNvSpPr>
            <a:spLocks noChangeShapeType="1"/>
          </p:cNvSpPr>
          <p:nvPr/>
        </p:nvSpPr>
        <p:spPr bwMode="auto">
          <a:xfrm>
            <a:off x="5940425" y="2492375"/>
            <a:ext cx="576263" cy="43180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2539" name="Rectangle 10"/>
          <p:cNvSpPr>
            <a:spLocks noChangeArrowheads="1"/>
          </p:cNvSpPr>
          <p:nvPr/>
        </p:nvSpPr>
        <p:spPr bwMode="auto">
          <a:xfrm>
            <a:off x="492125" y="4005263"/>
            <a:ext cx="84724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indent="0" algn="just" eaLnBrk="1" hangingPunct="1">
              <a:spcAft>
                <a:spcPts val="1200"/>
              </a:spcAft>
              <a:buClr>
                <a:srgbClr val="FF0000"/>
              </a:buClr>
              <a:buFont typeface="Arial" pitchFamily="34" charset="0"/>
              <a:buNone/>
              <a:defRPr/>
            </a:pPr>
            <a:r>
              <a:rPr lang="en-US" altLang="en-US" sz="2200" baseline="0" dirty="0">
                <a:latin typeface="Trebuchet MS" panose="020B0603020202020204" pitchFamily="34" charset="0"/>
              </a:rPr>
              <a:t>But where then does </a:t>
            </a:r>
            <a:r>
              <a:rPr lang="en-US" altLang="en-US" sz="2200" b="1" i="1" baseline="0" dirty="0">
                <a:latin typeface="Trebuchet MS" panose="020B0603020202020204" pitchFamily="34" charset="0"/>
              </a:rPr>
              <a:t>data</a:t>
            </a:r>
            <a:r>
              <a:rPr lang="en-US" altLang="en-US" sz="2200" baseline="0" dirty="0">
                <a:latin typeface="Trebuchet MS" panose="020B0603020202020204" pitchFamily="34" charset="0"/>
              </a:rPr>
              <a:t> come from? How is it gathered?  How do we ensure its accuracy? Is the data reliable? Is it representative of the population from which it was drawn? </a:t>
            </a:r>
          </a:p>
          <a:p>
            <a:pPr marL="0" indent="0" algn="just" eaLnBrk="1" hangingPunct="1">
              <a:buClr>
                <a:srgbClr val="FF0000"/>
              </a:buClr>
              <a:buFont typeface="Arial" pitchFamily="34" charset="0"/>
              <a:buNone/>
              <a:defRPr/>
            </a:pPr>
            <a:r>
              <a:rPr lang="en-US" altLang="en-US" sz="2200" baseline="0" dirty="0">
                <a:latin typeface="Trebuchet MS" panose="020B0603020202020204" pitchFamily="34" charset="0"/>
              </a:rPr>
              <a:t>Now we explore some of these issues.</a:t>
            </a:r>
          </a:p>
          <a:p>
            <a:pPr eaLnBrk="1" hangingPunct="1">
              <a:buClr>
                <a:srgbClr val="FF0000"/>
              </a:buClr>
              <a:buFontTx/>
              <a:buChar char="•"/>
              <a:defRPr/>
            </a:pPr>
            <a:endParaRPr lang="en-US" altLang="en-US" sz="2200" baseline="0" dirty="0">
              <a:latin typeface="Trebuchet MS" panose="020B0603020202020204" pitchFamily="34" charset="0"/>
            </a:endParaRPr>
          </a:p>
        </p:txBody>
      </p:sp>
      <p:sp>
        <p:nvSpPr>
          <p:cNvPr id="43018"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DFB2575F-3152-40F8-AC6D-B0225C1D5585}" type="slidenum">
              <a:rPr lang="en-AU" altLang="en-US" sz="1400" b="1" baseline="0">
                <a:latin typeface="Trebuchet MS" pitchFamily="34" charset="0"/>
                <a:cs typeface="Arial" pitchFamily="34" charset="0"/>
              </a:rPr>
              <a:pPr/>
              <a:t>16</a:t>
            </a:fld>
            <a:endParaRPr lang="en-AU" altLang="en-US" sz="1400" b="1" baseline="0">
              <a:latin typeface="Trebuchet MS"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bwMode="auto">
          <a:xfrm>
            <a:off x="495300" y="317500"/>
            <a:ext cx="8207375" cy="66357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Data quality</a:t>
            </a:r>
          </a:p>
        </p:txBody>
      </p:sp>
      <p:sp>
        <p:nvSpPr>
          <p:cNvPr id="419843" name="Rectangle 3"/>
          <p:cNvSpPr>
            <a:spLocks noGrp="1" noChangeArrowheads="1"/>
          </p:cNvSpPr>
          <p:nvPr>
            <p:ph idx="1"/>
          </p:nvPr>
        </p:nvSpPr>
        <p:spPr>
          <a:xfrm>
            <a:off x="468313" y="1125538"/>
            <a:ext cx="7772400" cy="4343400"/>
          </a:xfrm>
        </p:spPr>
        <p:txBody>
          <a:bodyPr/>
          <a:lstStyle/>
          <a:p>
            <a:pPr marL="0" indent="0" algn="just" eaLnBrk="1" hangingPunct="1">
              <a:spcAft>
                <a:spcPts val="1800"/>
              </a:spcAft>
              <a:buFont typeface="Arial" pitchFamily="34" charset="0"/>
              <a:buNone/>
            </a:pPr>
            <a:r>
              <a:rPr lang="en-US" altLang="en-US" sz="2400">
                <a:latin typeface="Trebuchet MS" pitchFamily="34" charset="0"/>
              </a:rPr>
              <a:t>The </a:t>
            </a:r>
            <a:r>
              <a:rPr lang="en-US" altLang="en-US" sz="2400" i="1">
                <a:solidFill>
                  <a:schemeClr val="accent1"/>
                </a:solidFill>
                <a:latin typeface="Trebuchet MS" pitchFamily="34" charset="0"/>
              </a:rPr>
              <a:t>reliability</a:t>
            </a:r>
            <a:r>
              <a:rPr lang="en-US" altLang="en-US" sz="2400">
                <a:latin typeface="Trebuchet MS" pitchFamily="34" charset="0"/>
              </a:rPr>
              <a:t> and </a:t>
            </a:r>
            <a:r>
              <a:rPr lang="en-US" altLang="en-US" sz="2400" i="1">
                <a:solidFill>
                  <a:schemeClr val="accent1"/>
                </a:solidFill>
                <a:latin typeface="Trebuchet MS" pitchFamily="34" charset="0"/>
              </a:rPr>
              <a:t>accuracy</a:t>
            </a:r>
            <a:r>
              <a:rPr lang="en-US" altLang="en-US" sz="2400" i="1">
                <a:latin typeface="Trebuchet MS" pitchFamily="34" charset="0"/>
              </a:rPr>
              <a:t> </a:t>
            </a:r>
            <a:r>
              <a:rPr lang="en-US" altLang="en-US" sz="2400">
                <a:latin typeface="Trebuchet MS" pitchFamily="34" charset="0"/>
              </a:rPr>
              <a:t>of the data affect the </a:t>
            </a:r>
            <a:r>
              <a:rPr lang="en-US" altLang="en-US" sz="2400" i="1">
                <a:solidFill>
                  <a:schemeClr val="accent1"/>
                </a:solidFill>
                <a:latin typeface="Trebuchet MS" pitchFamily="34" charset="0"/>
              </a:rPr>
              <a:t>validity</a:t>
            </a:r>
            <a:r>
              <a:rPr lang="en-US" altLang="en-US" sz="2400">
                <a:latin typeface="Trebuchet MS" pitchFamily="34" charset="0"/>
              </a:rPr>
              <a:t> of the results of a statistical analysis.</a:t>
            </a:r>
          </a:p>
          <a:p>
            <a:pPr marL="0" indent="0" algn="just" eaLnBrk="1" hangingPunct="1">
              <a:spcAft>
                <a:spcPts val="1800"/>
              </a:spcAft>
              <a:buFont typeface="Arial" pitchFamily="34" charset="0"/>
              <a:buNone/>
            </a:pPr>
            <a:r>
              <a:rPr lang="en-US" altLang="en-US" sz="2400">
                <a:latin typeface="Trebuchet MS" pitchFamily="34" charset="0"/>
              </a:rPr>
              <a:t>The </a:t>
            </a:r>
            <a:r>
              <a:rPr lang="en-US" altLang="en-US" sz="2400" i="1">
                <a:latin typeface="Trebuchet MS" pitchFamily="34" charset="0"/>
              </a:rPr>
              <a:t>reliability</a:t>
            </a:r>
            <a:r>
              <a:rPr lang="en-US" altLang="en-US" sz="2400">
                <a:latin typeface="Trebuchet MS" pitchFamily="34" charset="0"/>
              </a:rPr>
              <a:t> and </a:t>
            </a:r>
            <a:r>
              <a:rPr lang="en-US" altLang="en-US" sz="2400" i="1">
                <a:latin typeface="Trebuchet MS" pitchFamily="34" charset="0"/>
              </a:rPr>
              <a:t>accuracy </a:t>
            </a:r>
            <a:r>
              <a:rPr lang="en-US" altLang="en-US" sz="2400">
                <a:latin typeface="Trebuchet MS" pitchFamily="34" charset="0"/>
              </a:rPr>
              <a:t>of the data depend on the </a:t>
            </a:r>
            <a:r>
              <a:rPr lang="en-US" altLang="en-US" sz="2400">
                <a:solidFill>
                  <a:schemeClr val="accent1"/>
                </a:solidFill>
                <a:latin typeface="Trebuchet MS" pitchFamily="34" charset="0"/>
              </a:rPr>
              <a:t>method of data collection</a:t>
            </a:r>
            <a:r>
              <a:rPr lang="en-US" altLang="en-US" sz="2400">
                <a:latin typeface="Trebuchet MS" pitchFamily="34" charset="0"/>
              </a:rPr>
              <a:t>.</a:t>
            </a:r>
          </a:p>
          <a:p>
            <a:pPr marL="0" indent="0" algn="just" eaLnBrk="1" hangingPunct="1">
              <a:spcAft>
                <a:spcPts val="1800"/>
              </a:spcAft>
              <a:buFont typeface="Arial" pitchFamily="34" charset="0"/>
              <a:buNone/>
            </a:pPr>
            <a:r>
              <a:rPr lang="en-US" altLang="en-US" sz="2400">
                <a:latin typeface="Trebuchet MS" pitchFamily="34" charset="0"/>
              </a:rPr>
              <a:t>There are many methods used to collect or obtain data for statistical analysis. </a:t>
            </a:r>
            <a:endParaRPr lang="en-US" altLang="en-US" sz="2400" i="1">
              <a:latin typeface="Trebuchet MS" pitchFamily="34" charset="0"/>
            </a:endParaRPr>
          </a:p>
        </p:txBody>
      </p:sp>
      <p:sp>
        <p:nvSpPr>
          <p:cNvPr id="4403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FA8C1BD4-0FA9-4B38-BD87-EB5C7F9707CC}" type="slidenum">
              <a:rPr lang="en-AU" altLang="en-US" sz="1400" b="1" baseline="0">
                <a:latin typeface="Trebuchet MS" pitchFamily="34" charset="0"/>
                <a:cs typeface="Arial" pitchFamily="34" charset="0"/>
              </a:rPr>
              <a:pPr/>
              <a:t>17</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uiExpand="1"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bwMode="auto">
          <a:xfrm>
            <a:off x="469900" y="280988"/>
            <a:ext cx="7772400" cy="70008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Sources of data</a:t>
            </a:r>
          </a:p>
        </p:txBody>
      </p:sp>
      <p:sp>
        <p:nvSpPr>
          <p:cNvPr id="416771" name="Rectangle 3"/>
          <p:cNvSpPr>
            <a:spLocks noGrp="1" noChangeArrowheads="1"/>
          </p:cNvSpPr>
          <p:nvPr>
            <p:ph idx="1"/>
          </p:nvPr>
        </p:nvSpPr>
        <p:spPr>
          <a:xfrm>
            <a:off x="468313" y="1125538"/>
            <a:ext cx="8496300" cy="3095625"/>
          </a:xfrm>
        </p:spPr>
        <p:txBody>
          <a:bodyPr/>
          <a:lstStyle/>
          <a:p>
            <a:pPr marL="0" indent="0" algn="just" eaLnBrk="1" hangingPunct="1">
              <a:spcAft>
                <a:spcPts val="1200"/>
              </a:spcAft>
              <a:buFont typeface="Arial" pitchFamily="34" charset="0"/>
              <a:buNone/>
              <a:defRPr/>
            </a:pPr>
            <a:r>
              <a:rPr lang="en-US" altLang="en-US" sz="2400" dirty="0">
                <a:solidFill>
                  <a:srgbClr val="660033"/>
                </a:solidFill>
                <a:latin typeface="Trebuchet MS" pitchFamily="34" charset="0"/>
                <a:cs typeface="Arial" pitchFamily="34" charset="0"/>
              </a:rPr>
              <a:t>Four of </a:t>
            </a:r>
            <a:r>
              <a:rPr lang="en-US" altLang="en-US" sz="2400" dirty="0">
                <a:latin typeface="Trebuchet MS" pitchFamily="34" charset="0"/>
                <a:cs typeface="Arial" pitchFamily="34" charset="0"/>
              </a:rPr>
              <a:t>the most popular sources of statistical data are:</a:t>
            </a:r>
            <a:endParaRPr lang="en-US" altLang="en-US" sz="2400" i="1" dirty="0">
              <a:latin typeface="Trebuchet MS" pitchFamily="34" charset="0"/>
              <a:cs typeface="Arial" pitchFamily="34" charset="0"/>
            </a:endParaRPr>
          </a:p>
          <a:p>
            <a:pPr algn="just" eaLnBrk="1" hangingPunct="1">
              <a:defRPr/>
            </a:pPr>
            <a:r>
              <a:rPr lang="en-US" altLang="en-US" sz="2200" dirty="0">
                <a:solidFill>
                  <a:schemeClr val="accent1"/>
                </a:solidFill>
                <a:latin typeface="Trebuchet MS" pitchFamily="34" charset="0"/>
                <a:cs typeface="Arial" pitchFamily="34" charset="0"/>
              </a:rPr>
              <a:t>Published data</a:t>
            </a:r>
          </a:p>
          <a:p>
            <a:pPr algn="just" eaLnBrk="1" hangingPunct="1">
              <a:defRPr/>
            </a:pPr>
            <a:r>
              <a:rPr lang="en-US" altLang="en-US" sz="2200" dirty="0">
                <a:solidFill>
                  <a:schemeClr val="accent1"/>
                </a:solidFill>
                <a:latin typeface="Trebuchet MS" pitchFamily="34" charset="0"/>
                <a:cs typeface="Arial" pitchFamily="34" charset="0"/>
              </a:rPr>
              <a:t>Data collected from observational studies (Observational data)</a:t>
            </a:r>
          </a:p>
          <a:p>
            <a:pPr algn="just" eaLnBrk="1" hangingPunct="1">
              <a:defRPr/>
            </a:pPr>
            <a:r>
              <a:rPr lang="en-US" altLang="en-US" sz="2200" dirty="0">
                <a:solidFill>
                  <a:schemeClr val="accent1"/>
                </a:solidFill>
                <a:latin typeface="Trebuchet MS" pitchFamily="34" charset="0"/>
                <a:cs typeface="Arial" pitchFamily="34" charset="0"/>
              </a:rPr>
              <a:t>Data collected from experimental studies (Experimental data)</a:t>
            </a:r>
          </a:p>
          <a:p>
            <a:pPr algn="just" eaLnBrk="1" hangingPunct="1">
              <a:defRPr/>
            </a:pPr>
            <a:r>
              <a:rPr lang="en-US" altLang="en-US" sz="2200" dirty="0">
                <a:solidFill>
                  <a:schemeClr val="accent1"/>
                </a:solidFill>
                <a:latin typeface="Trebuchet MS" pitchFamily="34" charset="0"/>
                <a:cs typeface="Arial" pitchFamily="34" charset="0"/>
              </a:rPr>
              <a:t>Data collected from surveys</a:t>
            </a:r>
          </a:p>
        </p:txBody>
      </p:sp>
      <p:sp>
        <p:nvSpPr>
          <p:cNvPr id="4505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1A3FB945-E194-49AE-BD34-756D3B2E87A3}" type="slidenum">
              <a:rPr lang="en-AU" altLang="en-US" sz="1400" b="1" baseline="0">
                <a:latin typeface="Trebuchet MS" pitchFamily="34" charset="0"/>
                <a:cs typeface="Arial" pitchFamily="34" charset="0"/>
              </a:rPr>
              <a:pPr/>
              <a:t>18</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6771">
                                            <p:txEl>
                                              <p:pRg st="1" end="1"/>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16771">
                                            <p:txEl>
                                              <p:pRg st="2" end="2"/>
                                            </p:txEl>
                                          </p:spTgt>
                                        </p:tgtEl>
                                        <p:attrNameLst>
                                          <p:attrName>style.visibility</p:attrName>
                                        </p:attrNameLst>
                                      </p:cBhvr>
                                      <p:to>
                                        <p:strVal val="visible"/>
                                      </p:to>
                                    </p:set>
                                  </p:childTnLst>
                                </p:cTn>
                              </p:par>
                            </p:childTnLst>
                          </p:cTn>
                        </p:par>
                        <p:par>
                          <p:cTn id="10" fill="hold" nodeType="with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16771">
                                            <p:txEl>
                                              <p:pRg st="3" end="3"/>
                                            </p:txEl>
                                          </p:spTgt>
                                        </p:tgtEl>
                                        <p:attrNameLst>
                                          <p:attrName>style.visibility</p:attrName>
                                        </p:attrNameLst>
                                      </p:cBhvr>
                                      <p:to>
                                        <p:strVal val="visible"/>
                                      </p:to>
                                    </p:set>
                                  </p:childTnLst>
                                </p:cTn>
                              </p:par>
                            </p:childTnLst>
                          </p:cTn>
                        </p:par>
                        <p:par>
                          <p:cTn id="13" fill="hold" nodeType="with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16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8"/>
          <p:cNvSpPr>
            <a:spLocks noGrp="1" noChangeArrowheads="1"/>
          </p:cNvSpPr>
          <p:nvPr>
            <p:ph type="title"/>
          </p:nvPr>
        </p:nvSpPr>
        <p:spPr bwMode="auto">
          <a:xfrm>
            <a:off x="471488" y="215900"/>
            <a:ext cx="7772400" cy="69215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Published data</a:t>
            </a:r>
          </a:p>
        </p:txBody>
      </p:sp>
      <p:sp>
        <p:nvSpPr>
          <p:cNvPr id="397314" name="Rectangle 2"/>
          <p:cNvSpPr>
            <a:spLocks noGrp="1" noChangeArrowheads="1"/>
          </p:cNvSpPr>
          <p:nvPr>
            <p:ph idx="1"/>
          </p:nvPr>
        </p:nvSpPr>
        <p:spPr>
          <a:xfrm>
            <a:off x="476250" y="1196975"/>
            <a:ext cx="8344222" cy="3697288"/>
          </a:xfrm>
        </p:spPr>
        <p:txBody>
          <a:bodyPr lIns="92075" tIns="46038" rIns="92075" bIns="46038"/>
          <a:lstStyle/>
          <a:p>
            <a:pPr marL="57150" indent="0" eaLnBrk="1" hangingPunct="1">
              <a:spcAft>
                <a:spcPts val="1200"/>
              </a:spcAft>
              <a:buClr>
                <a:srgbClr val="FF0000"/>
              </a:buClr>
              <a:buFont typeface="Arial" pitchFamily="34" charset="0"/>
              <a:buNone/>
            </a:pPr>
            <a:r>
              <a:rPr lang="en-US" altLang="en-US" sz="2200" dirty="0">
                <a:latin typeface="Trebuchet MS" pitchFamily="34" charset="0"/>
              </a:rPr>
              <a:t>This type of data has already been collected by an organization or by a statistical agency and made available for others to use.</a:t>
            </a:r>
          </a:p>
          <a:p>
            <a:pPr marL="57150" indent="0" eaLnBrk="1" hangingPunct="1">
              <a:spcAft>
                <a:spcPts val="1200"/>
              </a:spcAft>
              <a:buClr>
                <a:srgbClr val="FF0000"/>
              </a:buClr>
              <a:buFont typeface="Arial" pitchFamily="34" charset="0"/>
              <a:buNone/>
            </a:pPr>
            <a:r>
              <a:rPr lang="en-US" altLang="en-US" sz="2200" dirty="0">
                <a:latin typeface="Trebuchet MS" pitchFamily="34" charset="0"/>
              </a:rPr>
              <a:t>This is often a preferred source of data due to low cost and convenience.</a:t>
            </a:r>
          </a:p>
          <a:p>
            <a:pPr marL="57150" indent="0" eaLnBrk="1" hangingPunct="1">
              <a:spcAft>
                <a:spcPts val="1200"/>
              </a:spcAft>
              <a:buClr>
                <a:srgbClr val="FF0000"/>
              </a:buClr>
              <a:buFont typeface="Arial" pitchFamily="34" charset="0"/>
              <a:buNone/>
            </a:pPr>
            <a:r>
              <a:rPr lang="en-US" altLang="en-US" sz="2200" dirty="0">
                <a:latin typeface="Trebuchet MS" pitchFamily="34" charset="0"/>
              </a:rPr>
              <a:t>Published data is found as printed material, tapes, disks, and on the Internet.</a:t>
            </a:r>
          </a:p>
          <a:p>
            <a:pPr marL="57150" indent="0" eaLnBrk="1" hangingPunct="1">
              <a:spcAft>
                <a:spcPts val="1200"/>
              </a:spcAft>
              <a:buClr>
                <a:srgbClr val="FF0000"/>
              </a:buClr>
              <a:buFont typeface="Arial" pitchFamily="34" charset="0"/>
              <a:buNone/>
            </a:pPr>
            <a:r>
              <a:rPr lang="en-US" altLang="en-US" sz="2200" dirty="0">
                <a:latin typeface="Trebuchet MS" pitchFamily="34" charset="0"/>
              </a:rPr>
              <a:t>Types of published data</a:t>
            </a:r>
          </a:p>
          <a:p>
            <a:pPr lvl="1" eaLnBrk="1" hangingPunct="1">
              <a:buClr>
                <a:srgbClr val="FF0000"/>
              </a:buClr>
              <a:buFont typeface="Wingdings" pitchFamily="2" charset="2"/>
              <a:buChar char="§"/>
            </a:pPr>
            <a:r>
              <a:rPr lang="en-US" altLang="en-US" sz="2200" dirty="0">
                <a:solidFill>
                  <a:schemeClr val="accent1"/>
                </a:solidFill>
                <a:latin typeface="Trebuchet MS" pitchFamily="34" charset="0"/>
              </a:rPr>
              <a:t>Primary data</a:t>
            </a:r>
          </a:p>
          <a:p>
            <a:pPr lvl="1" eaLnBrk="1" hangingPunct="1">
              <a:buClr>
                <a:srgbClr val="FF0000"/>
              </a:buClr>
              <a:buFont typeface="Wingdings" pitchFamily="2" charset="2"/>
              <a:buChar char="§"/>
            </a:pPr>
            <a:r>
              <a:rPr lang="en-US" altLang="en-US" sz="2200" dirty="0">
                <a:solidFill>
                  <a:schemeClr val="accent1"/>
                </a:solidFill>
                <a:latin typeface="Trebuchet MS" pitchFamily="34" charset="0"/>
              </a:rPr>
              <a:t>Secondary data.</a:t>
            </a:r>
          </a:p>
        </p:txBody>
      </p:sp>
      <p:sp>
        <p:nvSpPr>
          <p:cNvPr id="4608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A58845C6-9944-41D5-A332-94F9F19D48D0}" type="slidenum">
              <a:rPr lang="en-AU" altLang="en-US" sz="1400" b="1" baseline="0">
                <a:latin typeface="Trebuchet MS" pitchFamily="34" charset="0"/>
                <a:cs typeface="Arial" pitchFamily="34" charset="0"/>
              </a:rPr>
              <a:pPr/>
              <a:t>19</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4">
                                            <p:txEl>
                                              <p:pRg st="2" end="2"/>
                                            </p:txEl>
                                          </p:spTgt>
                                        </p:tgtEl>
                                        <p:attrNameLst>
                                          <p:attrName>style.visibility</p:attrName>
                                        </p:attrNameLst>
                                      </p:cBhvr>
                                      <p:to>
                                        <p:strVal val="visible"/>
                                      </p:to>
                                    </p:set>
                                    <p:anim calcmode="lin" valueType="num">
                                      <p:cBhvr additive="base">
                                        <p:cTn id="7" dur="500" fill="hold"/>
                                        <p:tgtEl>
                                          <p:spTgt spid="397314">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7314">
                                            <p:txEl>
                                              <p:pRg st="3" end="3"/>
                                            </p:txEl>
                                          </p:spTgt>
                                        </p:tgtEl>
                                        <p:attrNameLst>
                                          <p:attrName>style.visibility</p:attrName>
                                        </p:attrNameLst>
                                      </p:cBhvr>
                                      <p:to>
                                        <p:strVal val="visible"/>
                                      </p:to>
                                    </p:set>
                                    <p:anim calcmode="lin" valueType="num">
                                      <p:cBhvr additive="base">
                                        <p:cTn id="13" dur="500" fill="hold"/>
                                        <p:tgtEl>
                                          <p:spTgt spid="397314">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7314">
                                            <p:txEl>
                                              <p:pRg st="3" end="3"/>
                                            </p:txEl>
                                          </p:spTgt>
                                        </p:tgtEl>
                                        <p:attrNameLst>
                                          <p:attrName>ppt_y</p:attrName>
                                        </p:attrNameLst>
                                      </p:cBhvr>
                                      <p:tavLst>
                                        <p:tav tm="0">
                                          <p:val>
                                            <p:strVal val="#ppt_y"/>
                                          </p:val>
                                        </p:tav>
                                        <p:tav tm="100000">
                                          <p:val>
                                            <p:strVal val="#ppt_y"/>
                                          </p:val>
                                        </p:tav>
                                      </p:tavLst>
                                    </p:anim>
                                  </p:childTnLst>
                                </p:cTn>
                              </p:par>
                            </p:childTnLst>
                          </p:cTn>
                        </p:par>
                        <p:par>
                          <p:cTn id="15" fill="hold" nodeType="with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97314">
                                            <p:txEl>
                                              <p:pRg st="4" end="4"/>
                                            </p:txEl>
                                          </p:spTgt>
                                        </p:tgtEl>
                                        <p:attrNameLst>
                                          <p:attrName>style.visibility</p:attrName>
                                        </p:attrNameLst>
                                      </p:cBhvr>
                                      <p:to>
                                        <p:strVal val="visible"/>
                                      </p:to>
                                    </p:set>
                                    <p:anim calcmode="lin" valueType="num">
                                      <p:cBhvr additive="base">
                                        <p:cTn id="18" dur="500" fill="hold"/>
                                        <p:tgtEl>
                                          <p:spTgt spid="397314">
                                            <p:txEl>
                                              <p:pRg st="4" end="4"/>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97314">
                                            <p:txEl>
                                              <p:pRg st="4" end="4"/>
                                            </p:txEl>
                                          </p:spTgt>
                                        </p:tgtEl>
                                        <p:attrNameLst>
                                          <p:attrName>ppt_y</p:attrName>
                                        </p:attrNameLst>
                                      </p:cBhvr>
                                      <p:tavLst>
                                        <p:tav tm="0">
                                          <p:val>
                                            <p:strVal val="#ppt_y"/>
                                          </p:val>
                                        </p:tav>
                                        <p:tav tm="100000">
                                          <p:val>
                                            <p:strVal val="#ppt_y"/>
                                          </p:val>
                                        </p:tav>
                                      </p:tavLst>
                                    </p:anim>
                                  </p:childTnLst>
                                </p:cTn>
                              </p:par>
                            </p:childTnLst>
                          </p:cTn>
                        </p:par>
                        <p:par>
                          <p:cTn id="20" fill="hold" nodeType="withGroup">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97314">
                                            <p:txEl>
                                              <p:pRg st="5" end="5"/>
                                            </p:txEl>
                                          </p:spTgt>
                                        </p:tgtEl>
                                        <p:attrNameLst>
                                          <p:attrName>style.visibility</p:attrName>
                                        </p:attrNameLst>
                                      </p:cBhvr>
                                      <p:to>
                                        <p:strVal val="visible"/>
                                      </p:to>
                                    </p:set>
                                    <p:anim calcmode="lin" valueType="num">
                                      <p:cBhvr additive="base">
                                        <p:cTn id="23" dur="500" fill="hold"/>
                                        <p:tgtEl>
                                          <p:spTgt spid="397314">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731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4" grpId="0" uiExpand="1"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bwMode="auto">
          <a:xfrm>
            <a:off x="685800" y="2286000"/>
            <a:ext cx="4191000" cy="1143000"/>
          </a:xfrm>
        </p:spPr>
        <p:txBody>
          <a:bodyPr/>
          <a:lstStyle/>
          <a:p>
            <a:pPr algn="l" eaLnBrk="1" hangingPunct="1">
              <a:defRPr/>
            </a:pPr>
            <a:r>
              <a:rPr lang="en-AU" sz="4600" cap="none">
                <a:latin typeface="Trebuchet MS" panose="020B0603020202020204" pitchFamily="34" charset="0"/>
                <a:ea typeface="ＭＳ Ｐゴシック" charset="0"/>
                <a:cs typeface="ＭＳ Ｐゴシック" charset="0"/>
              </a:rPr>
              <a:t>Chapter 2</a:t>
            </a:r>
          </a:p>
        </p:txBody>
      </p:sp>
      <p:sp>
        <p:nvSpPr>
          <p:cNvPr id="16386" name="Rectangle 3"/>
          <p:cNvSpPr>
            <a:spLocks noGrp="1" noChangeArrowheads="1"/>
          </p:cNvSpPr>
          <p:nvPr>
            <p:ph type="subTitle" idx="1"/>
          </p:nvPr>
        </p:nvSpPr>
        <p:spPr>
          <a:xfrm>
            <a:off x="762000" y="3429000"/>
            <a:ext cx="6781800" cy="2819400"/>
          </a:xfrm>
        </p:spPr>
        <p:txBody>
          <a:bodyPr/>
          <a:lstStyle/>
          <a:p>
            <a:pPr algn="l" eaLnBrk="1" hangingPunct="1"/>
            <a:r>
              <a:rPr lang="en-AU" altLang="en-US">
                <a:solidFill>
                  <a:srgbClr val="EA0088"/>
                </a:solidFill>
                <a:latin typeface="Trebuchet MS" pitchFamily="34" charset="0"/>
              </a:rPr>
              <a:t>Types of data, data collection and sampling</a:t>
            </a:r>
          </a:p>
        </p:txBody>
      </p:sp>
      <p:sp>
        <p:nvSpPr>
          <p:cNvPr id="16387" name="Rectangle 6"/>
          <p:cNvSpPr>
            <a:spLocks noChangeArrowheads="1"/>
          </p:cNvSpPr>
          <p:nvPr/>
        </p:nvSpPr>
        <p:spPr bwMode="auto">
          <a:xfrm>
            <a:off x="2005013" y="-49260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baseline="0">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8" name="Rectangle 2"/>
          <p:cNvSpPr>
            <a:spLocks noGrp="1" noChangeArrowheads="1"/>
          </p:cNvSpPr>
          <p:nvPr>
            <p:ph idx="1"/>
          </p:nvPr>
        </p:nvSpPr>
        <p:spPr>
          <a:xfrm>
            <a:off x="468313" y="823913"/>
            <a:ext cx="8424862" cy="4765675"/>
          </a:xfrm>
        </p:spPr>
        <p:txBody>
          <a:bodyPr lIns="92075" tIns="46038" rIns="92075" bIns="46038"/>
          <a:lstStyle/>
          <a:p>
            <a:pPr marL="57150" indent="0" eaLnBrk="1" hangingPunct="1">
              <a:buClr>
                <a:srgbClr val="FF0000"/>
              </a:buClr>
              <a:buFont typeface="Arial" pitchFamily="34" charset="0"/>
              <a:buNone/>
            </a:pPr>
            <a:r>
              <a:rPr lang="en-US" altLang="en-US" sz="2400" b="1" dirty="0">
                <a:latin typeface="Trebuchet MS" pitchFamily="34" charset="0"/>
              </a:rPr>
              <a:t>Primary data</a:t>
            </a:r>
          </a:p>
          <a:p>
            <a:pPr marL="57150" indent="0" algn="just" eaLnBrk="1" hangingPunct="1">
              <a:spcAft>
                <a:spcPts val="1200"/>
              </a:spcAft>
              <a:buClr>
                <a:srgbClr val="FF0000"/>
              </a:buClr>
              <a:buFont typeface="Arial" pitchFamily="34" charset="0"/>
              <a:buNone/>
            </a:pPr>
            <a:r>
              <a:rPr lang="en-US" altLang="en-US" sz="2200" dirty="0">
                <a:latin typeface="Trebuchet MS" pitchFamily="34" charset="0"/>
              </a:rPr>
              <a:t>Data published by the </a:t>
            </a:r>
            <a:r>
              <a:rPr lang="en-US" altLang="en-US" sz="2200" dirty="0" err="1">
                <a:latin typeface="Trebuchet MS" pitchFamily="34" charset="0"/>
              </a:rPr>
              <a:t>organisation</a:t>
            </a:r>
            <a:r>
              <a:rPr lang="en-US" altLang="en-US" sz="2200" dirty="0">
                <a:latin typeface="Trebuchet MS" pitchFamily="34" charset="0"/>
              </a:rPr>
              <a:t> that has collected it is called </a:t>
            </a:r>
            <a:r>
              <a:rPr lang="en-US" altLang="en-US" sz="2200" b="1" dirty="0">
                <a:solidFill>
                  <a:schemeClr val="accent1"/>
                </a:solidFill>
                <a:latin typeface="Trebuchet MS" pitchFamily="34" charset="0"/>
              </a:rPr>
              <a:t>primary data</a:t>
            </a:r>
            <a:r>
              <a:rPr lang="en-US" altLang="en-US" sz="2200" b="1" dirty="0">
                <a:latin typeface="Trebuchet MS" pitchFamily="34" charset="0"/>
              </a:rPr>
              <a:t>.</a:t>
            </a:r>
          </a:p>
          <a:p>
            <a:pPr marL="57150" indent="0" algn="just" eaLnBrk="1" hangingPunct="1">
              <a:buClr>
                <a:srgbClr val="FF0000"/>
              </a:buClr>
              <a:buNone/>
            </a:pPr>
            <a:r>
              <a:rPr lang="en-US" altLang="en-US" sz="2000" dirty="0">
                <a:solidFill>
                  <a:srgbClr val="00B050"/>
                </a:solidFill>
                <a:latin typeface="Trebuchet MS" pitchFamily="34" charset="0"/>
              </a:rPr>
              <a:t>E.g. Data published by the </a:t>
            </a:r>
            <a:r>
              <a:rPr lang="en-US" altLang="en-US" sz="2000" i="1" dirty="0">
                <a:solidFill>
                  <a:srgbClr val="00B050"/>
                </a:solidFill>
                <a:latin typeface="Trebuchet MS" pitchFamily="34" charset="0"/>
              </a:rPr>
              <a:t>Australian Bureau of Statistics (ABS)</a:t>
            </a:r>
            <a:r>
              <a:rPr lang="en-US" altLang="en-US" sz="2000" dirty="0">
                <a:solidFill>
                  <a:srgbClr val="00B050"/>
                </a:solidFill>
                <a:latin typeface="Trebuchet MS" pitchFamily="34" charset="0"/>
              </a:rPr>
              <a:t>.</a:t>
            </a:r>
          </a:p>
          <a:p>
            <a:pPr marL="57150" indent="0" algn="just" eaLnBrk="1" hangingPunct="1">
              <a:buClr>
                <a:srgbClr val="FF0000"/>
              </a:buClr>
              <a:buFont typeface="Arial" pitchFamily="34" charset="0"/>
              <a:buNone/>
            </a:pPr>
            <a:endParaRPr lang="en-US" altLang="en-US" sz="2000" dirty="0">
              <a:solidFill>
                <a:srgbClr val="00B050"/>
              </a:solidFill>
              <a:latin typeface="Trebuchet MS" pitchFamily="34" charset="0"/>
            </a:endParaRPr>
          </a:p>
          <a:p>
            <a:pPr marL="57150" indent="0" algn="just" eaLnBrk="1" hangingPunct="1">
              <a:buClr>
                <a:srgbClr val="FF0000"/>
              </a:buClr>
              <a:buFont typeface="Arial" pitchFamily="34" charset="0"/>
              <a:buNone/>
            </a:pPr>
            <a:r>
              <a:rPr lang="en-US" altLang="en-US" sz="2400" b="1" dirty="0">
                <a:latin typeface="Trebuchet MS" pitchFamily="34" charset="0"/>
              </a:rPr>
              <a:t>Secondary data</a:t>
            </a:r>
          </a:p>
          <a:p>
            <a:pPr marL="57150" indent="0" algn="just" eaLnBrk="1" hangingPunct="1">
              <a:spcAft>
                <a:spcPts val="1200"/>
              </a:spcAft>
              <a:buClr>
                <a:srgbClr val="FF0000"/>
              </a:buClr>
              <a:buFont typeface="Arial" pitchFamily="34" charset="0"/>
              <a:buNone/>
            </a:pPr>
            <a:r>
              <a:rPr lang="en-US" altLang="en-US" sz="2200" dirty="0">
                <a:latin typeface="Trebuchet MS" pitchFamily="34" charset="0"/>
              </a:rPr>
              <a:t>Data published by an </a:t>
            </a:r>
            <a:r>
              <a:rPr lang="en-US" altLang="en-US" sz="2200" dirty="0" err="1">
                <a:latin typeface="Trebuchet MS" pitchFamily="34" charset="0"/>
              </a:rPr>
              <a:t>organisation</a:t>
            </a:r>
            <a:r>
              <a:rPr lang="en-US" altLang="en-US" sz="2200" dirty="0">
                <a:latin typeface="Trebuchet MS" pitchFamily="34" charset="0"/>
              </a:rPr>
              <a:t> different from the one that was originally collected and published is called </a:t>
            </a:r>
            <a:r>
              <a:rPr lang="en-US" altLang="en-US" sz="2200" dirty="0">
                <a:solidFill>
                  <a:schemeClr val="accent1"/>
                </a:solidFill>
                <a:latin typeface="Trebuchet MS" pitchFamily="34" charset="0"/>
              </a:rPr>
              <a:t>secondary data</a:t>
            </a:r>
            <a:r>
              <a:rPr lang="en-US" altLang="en-US" sz="2200" dirty="0">
                <a:latin typeface="Trebuchet MS" pitchFamily="34" charset="0"/>
              </a:rPr>
              <a:t>. </a:t>
            </a:r>
          </a:p>
          <a:p>
            <a:pPr marL="992188" lvl="1" indent="-935038" algn="just" eaLnBrk="1" hangingPunct="1">
              <a:buClr>
                <a:srgbClr val="FF0000"/>
              </a:buClr>
              <a:buNone/>
              <a:tabLst>
                <a:tab pos="631825" algn="l"/>
              </a:tabLst>
            </a:pPr>
            <a:r>
              <a:rPr lang="en-US" altLang="en-US" sz="2000" dirty="0">
                <a:solidFill>
                  <a:srgbClr val="00B050"/>
                </a:solidFill>
                <a:latin typeface="Trebuchet MS" pitchFamily="34" charset="0"/>
              </a:rPr>
              <a:t>E.g. 1. The </a:t>
            </a:r>
            <a:r>
              <a:rPr lang="en-US" altLang="en-US" sz="2000" i="1" dirty="0">
                <a:solidFill>
                  <a:srgbClr val="00B050"/>
                </a:solidFill>
                <a:latin typeface="Trebuchet MS" pitchFamily="34" charset="0"/>
              </a:rPr>
              <a:t>Yearbook of National Accounts Statistics </a:t>
            </a:r>
            <a:r>
              <a:rPr lang="en-US" altLang="en-US" sz="2000" dirty="0">
                <a:solidFill>
                  <a:srgbClr val="00B050"/>
                </a:solidFill>
                <a:latin typeface="Trebuchet MS" pitchFamily="34" charset="0"/>
              </a:rPr>
              <a:t>(United Nations, New York), compiles data from primary sources of various country departments of statistics, like ABS in Australia; </a:t>
            </a:r>
          </a:p>
          <a:p>
            <a:pPr marL="992188" lvl="1" indent="-935038" algn="just" eaLnBrk="1" hangingPunct="1">
              <a:buClr>
                <a:srgbClr val="FF0000"/>
              </a:buClr>
              <a:buNone/>
              <a:tabLst>
                <a:tab pos="631825" algn="l"/>
              </a:tabLst>
            </a:pPr>
            <a:r>
              <a:rPr lang="en-US" altLang="en-US" sz="2000" dirty="0">
                <a:solidFill>
                  <a:srgbClr val="00B050"/>
                </a:solidFill>
                <a:latin typeface="Trebuchet MS" pitchFamily="34" charset="0"/>
              </a:rPr>
              <a:t>	2. </a:t>
            </a:r>
            <a:r>
              <a:rPr lang="en-US" altLang="en-US" sz="2000" dirty="0" err="1">
                <a:solidFill>
                  <a:srgbClr val="00B050"/>
                </a:solidFill>
                <a:latin typeface="Trebuchet MS" pitchFamily="34" charset="0"/>
              </a:rPr>
              <a:t>Compustat</a:t>
            </a:r>
            <a:r>
              <a:rPr lang="en-US" altLang="en-US" sz="2000" dirty="0">
                <a:solidFill>
                  <a:srgbClr val="00B050"/>
                </a:solidFill>
                <a:latin typeface="Trebuchet MS" pitchFamily="34" charset="0"/>
              </a:rPr>
              <a:t> sells a variety of financial data tapes compiled from several primary sources.</a:t>
            </a:r>
          </a:p>
          <a:p>
            <a:pPr marL="57150" indent="0" eaLnBrk="1" hangingPunct="1">
              <a:buClr>
                <a:srgbClr val="FF0000"/>
              </a:buClr>
              <a:buFont typeface="Arial" pitchFamily="34" charset="0"/>
              <a:buNone/>
            </a:pPr>
            <a:endParaRPr lang="en-US" altLang="en-US" sz="2200" dirty="0">
              <a:latin typeface="Trebuchet MS" pitchFamily="34" charset="0"/>
            </a:endParaRPr>
          </a:p>
          <a:p>
            <a:pPr marL="57150" indent="0" eaLnBrk="1" hangingPunct="1">
              <a:buClr>
                <a:srgbClr val="FF0000"/>
              </a:buClr>
              <a:buFont typeface="Arial" pitchFamily="34" charset="0"/>
              <a:buNone/>
            </a:pPr>
            <a:endParaRPr lang="en-US" altLang="en-US" sz="2000" dirty="0">
              <a:solidFill>
                <a:srgbClr val="00B050"/>
              </a:solidFill>
              <a:latin typeface="Trebuchet MS" pitchFamily="34" charset="0"/>
            </a:endParaRPr>
          </a:p>
        </p:txBody>
      </p:sp>
      <p:sp>
        <p:nvSpPr>
          <p:cNvPr id="47106" name="Rectangle 8"/>
          <p:cNvSpPr>
            <a:spLocks noGrp="1" noChangeArrowheads="1"/>
          </p:cNvSpPr>
          <p:nvPr>
            <p:ph type="title"/>
          </p:nvPr>
        </p:nvSpPr>
        <p:spPr bwMode="auto">
          <a:xfrm>
            <a:off x="468313" y="144463"/>
            <a:ext cx="7772400" cy="69215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Published data…</a:t>
            </a:r>
          </a:p>
        </p:txBody>
      </p:sp>
      <p:sp>
        <p:nvSpPr>
          <p:cNvPr id="4710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835E4E9C-B091-49B0-9F62-4F524515EB70}" type="slidenum">
              <a:rPr lang="en-AU" altLang="en-US" sz="1400" b="1" baseline="0">
                <a:latin typeface="Trebuchet MS" pitchFamily="34" charset="0"/>
                <a:cs typeface="Arial" pitchFamily="34" charset="0"/>
              </a:rPr>
              <a:pPr/>
              <a:t>20</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8818">
                                            <p:txEl>
                                              <p:pRg st="1" end="1"/>
                                            </p:txEl>
                                          </p:spTgt>
                                        </p:tgtEl>
                                        <p:attrNameLst>
                                          <p:attrName>style.visibility</p:attrName>
                                        </p:attrNameLst>
                                      </p:cBhvr>
                                      <p:to>
                                        <p:strVal val="visible"/>
                                      </p:to>
                                    </p:set>
                                    <p:anim calcmode="lin" valueType="num">
                                      <p:cBhvr additive="base">
                                        <p:cTn id="7" dur="500" fill="hold"/>
                                        <p:tgtEl>
                                          <p:spTgt spid="41881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8818">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18818">
                                            <p:txEl>
                                              <p:pRg st="2" end="2"/>
                                            </p:txEl>
                                          </p:spTgt>
                                        </p:tgtEl>
                                        <p:attrNameLst>
                                          <p:attrName>style.visibility</p:attrName>
                                        </p:attrNameLst>
                                      </p:cBhvr>
                                      <p:to>
                                        <p:strVal val="visible"/>
                                      </p:to>
                                    </p:set>
                                    <p:anim calcmode="lin" valueType="num">
                                      <p:cBhvr additive="base">
                                        <p:cTn id="12" dur="500" fill="hold"/>
                                        <p:tgtEl>
                                          <p:spTgt spid="418818">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188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18818">
                                            <p:txEl>
                                              <p:pRg st="4" end="4"/>
                                            </p:txEl>
                                          </p:spTgt>
                                        </p:tgtEl>
                                        <p:attrNameLst>
                                          <p:attrName>style.visibility</p:attrName>
                                        </p:attrNameLst>
                                      </p:cBhvr>
                                      <p:to>
                                        <p:strVal val="visible"/>
                                      </p:to>
                                    </p:set>
                                    <p:anim calcmode="lin" valueType="num">
                                      <p:cBhvr additive="base">
                                        <p:cTn id="18" dur="500" fill="hold"/>
                                        <p:tgtEl>
                                          <p:spTgt spid="418818">
                                            <p:txEl>
                                              <p:pRg st="4" end="4"/>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18818">
                                            <p:txEl>
                                              <p:pRg st="4" end="4"/>
                                            </p:txEl>
                                          </p:spTgt>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18818">
                                            <p:txEl>
                                              <p:pRg st="5" end="5"/>
                                            </p:txEl>
                                          </p:spTgt>
                                        </p:tgtEl>
                                        <p:attrNameLst>
                                          <p:attrName>style.visibility</p:attrName>
                                        </p:attrNameLst>
                                      </p:cBhvr>
                                      <p:to>
                                        <p:strVal val="visible"/>
                                      </p:to>
                                    </p:set>
                                    <p:anim calcmode="lin" valueType="num">
                                      <p:cBhvr additive="base">
                                        <p:cTn id="22" dur="500" fill="hold"/>
                                        <p:tgtEl>
                                          <p:spTgt spid="418818">
                                            <p:txEl>
                                              <p:pRg st="5" end="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18818">
                                            <p:txEl>
                                              <p:pRg st="5" end="5"/>
                                            </p:txEl>
                                          </p:spTgt>
                                        </p:tgtEl>
                                        <p:attrNameLst>
                                          <p:attrName>ppt_y</p:attrName>
                                        </p:attrNameLst>
                                      </p:cBhvr>
                                      <p:tavLst>
                                        <p:tav tm="0">
                                          <p:val>
                                            <p:strVal val="#ppt_y"/>
                                          </p:val>
                                        </p:tav>
                                        <p:tav tm="100000">
                                          <p:val>
                                            <p:strVal val="#ppt_y"/>
                                          </p:val>
                                        </p:tav>
                                      </p:tavLst>
                                    </p:anim>
                                  </p:childTnLst>
                                </p:cTn>
                              </p:par>
                            </p:childTnLst>
                          </p:cTn>
                        </p:par>
                        <p:par>
                          <p:cTn id="24" fill="hold" nodeType="withGroup">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418818">
                                            <p:txEl>
                                              <p:pRg st="6" end="6"/>
                                            </p:txEl>
                                          </p:spTgt>
                                        </p:tgtEl>
                                        <p:attrNameLst>
                                          <p:attrName>style.visibility</p:attrName>
                                        </p:attrNameLst>
                                      </p:cBhvr>
                                      <p:to>
                                        <p:strVal val="visible"/>
                                      </p:to>
                                    </p:set>
                                    <p:anim calcmode="lin" valueType="num">
                                      <p:cBhvr additive="base">
                                        <p:cTn id="27" dur="500" fill="hold"/>
                                        <p:tgtEl>
                                          <p:spTgt spid="418818">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18818">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8" fill="hold" grpId="0" nodeType="afterEffect">
                                  <p:stCondLst>
                                    <p:cond delay="0"/>
                                  </p:stCondLst>
                                  <p:childTnLst>
                                    <p:set>
                                      <p:cBhvr>
                                        <p:cTn id="31" dur="1" fill="hold">
                                          <p:stCondLst>
                                            <p:cond delay="0"/>
                                          </p:stCondLst>
                                        </p:cTn>
                                        <p:tgtEl>
                                          <p:spTgt spid="418818">
                                            <p:txEl>
                                              <p:pRg st="7" end="7"/>
                                            </p:txEl>
                                          </p:spTgt>
                                        </p:tgtEl>
                                        <p:attrNameLst>
                                          <p:attrName>style.visibility</p:attrName>
                                        </p:attrNameLst>
                                      </p:cBhvr>
                                      <p:to>
                                        <p:strVal val="visible"/>
                                      </p:to>
                                    </p:set>
                                    <p:anim calcmode="lin" valueType="num">
                                      <p:cBhvr additive="base">
                                        <p:cTn id="32" dur="500" fill="hold"/>
                                        <p:tgtEl>
                                          <p:spTgt spid="418818">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1881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uiExpand="1"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4"/>
          <p:cNvSpPr>
            <a:spLocks noGrp="1" noChangeArrowheads="1"/>
          </p:cNvSpPr>
          <p:nvPr>
            <p:ph type="title"/>
          </p:nvPr>
        </p:nvSpPr>
        <p:spPr bwMode="auto">
          <a:xfrm>
            <a:off x="468313" y="260350"/>
            <a:ext cx="8064500" cy="69215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Observational and experimental data</a:t>
            </a:r>
          </a:p>
        </p:txBody>
      </p:sp>
      <p:sp>
        <p:nvSpPr>
          <p:cNvPr id="431106" name="Rectangle 2"/>
          <p:cNvSpPr>
            <a:spLocks noGrp="1" noChangeArrowheads="1"/>
          </p:cNvSpPr>
          <p:nvPr>
            <p:ph idx="1"/>
          </p:nvPr>
        </p:nvSpPr>
        <p:spPr>
          <a:xfrm>
            <a:off x="468313" y="1052513"/>
            <a:ext cx="8207375" cy="4608512"/>
          </a:xfrm>
        </p:spPr>
        <p:txBody>
          <a:bodyPr/>
          <a:lstStyle/>
          <a:p>
            <a:pPr marL="57150" indent="0" algn="just" eaLnBrk="1" hangingPunct="1">
              <a:spcAft>
                <a:spcPts val="1200"/>
              </a:spcAft>
              <a:buFont typeface="Arial" pitchFamily="34" charset="0"/>
              <a:buNone/>
              <a:defRPr/>
            </a:pPr>
            <a:r>
              <a:rPr lang="en-US" altLang="en-US" sz="2200" dirty="0">
                <a:latin typeface="Trebuchet MS" panose="020B0603020202020204" pitchFamily="34" charset="0"/>
              </a:rPr>
              <a:t>When published data is unavailable, one needs to conduct a study to generate the data.</a:t>
            </a:r>
          </a:p>
          <a:p>
            <a:pPr algn="just" eaLnBrk="1" hangingPunct="1">
              <a:spcAft>
                <a:spcPts val="600"/>
              </a:spcAft>
              <a:defRPr/>
            </a:pPr>
            <a:r>
              <a:rPr lang="en-US" altLang="en-US" sz="2000" b="1" dirty="0">
                <a:solidFill>
                  <a:schemeClr val="accent1"/>
                </a:solidFill>
                <a:latin typeface="Trebuchet MS" pitchFamily="34" charset="0"/>
                <a:cs typeface="Arial" pitchFamily="34" charset="0"/>
              </a:rPr>
              <a:t>Observational study</a:t>
            </a:r>
            <a:r>
              <a:rPr lang="en-US" altLang="en-US" sz="2000" dirty="0">
                <a:latin typeface="Trebuchet MS" pitchFamily="34" charset="0"/>
                <a:cs typeface="Arial" pitchFamily="34" charset="0"/>
              </a:rPr>
              <a:t> is one in which measurements representing a variable of interest are observed and recorded, without controlling any factor that might influence their values </a:t>
            </a:r>
          </a:p>
          <a:p>
            <a:pPr lvl="1" algn="just" eaLnBrk="1" hangingPunct="1">
              <a:spcAft>
                <a:spcPts val="600"/>
              </a:spcAft>
              <a:defRPr/>
            </a:pPr>
            <a:r>
              <a:rPr lang="en-US" altLang="en-US" sz="2000" dirty="0">
                <a:solidFill>
                  <a:srgbClr val="00B050"/>
                </a:solidFill>
                <a:latin typeface="Trebuchet MS" pitchFamily="34" charset="0"/>
                <a:cs typeface="Arial" pitchFamily="34" charset="0"/>
              </a:rPr>
              <a:t>e.g. measuring the height of a tree in the rainforest over time.</a:t>
            </a:r>
          </a:p>
          <a:p>
            <a:pPr algn="just" eaLnBrk="1" hangingPunct="1">
              <a:defRPr/>
            </a:pPr>
            <a:r>
              <a:rPr lang="en-US" altLang="en-US" sz="2000" b="1" dirty="0">
                <a:solidFill>
                  <a:schemeClr val="accent1"/>
                </a:solidFill>
                <a:latin typeface="Trebuchet MS" pitchFamily="34" charset="0"/>
                <a:cs typeface="Arial" pitchFamily="34" charset="0"/>
              </a:rPr>
              <a:t>Experimental study</a:t>
            </a:r>
            <a:r>
              <a:rPr lang="en-US" altLang="en-US" sz="2000" dirty="0">
                <a:latin typeface="Trebuchet MS" pitchFamily="34" charset="0"/>
                <a:cs typeface="Arial" pitchFamily="34" charset="0"/>
              </a:rPr>
              <a:t> is one in which measurements representing a variable of interest are observed and recorded, while controlling factors that might influence their values </a:t>
            </a:r>
          </a:p>
          <a:p>
            <a:pPr lvl="1" algn="just" eaLnBrk="1" hangingPunct="1">
              <a:defRPr/>
            </a:pPr>
            <a:r>
              <a:rPr lang="en-US" altLang="en-US" sz="2000" dirty="0">
                <a:solidFill>
                  <a:srgbClr val="00B050"/>
                </a:solidFill>
                <a:latin typeface="Trebuchet MS" pitchFamily="34" charset="0"/>
                <a:cs typeface="Arial" pitchFamily="34" charset="0"/>
              </a:rPr>
              <a:t>e.g. measuring the yield of different type of rice using a certain amount of fertilizer (control factor).</a:t>
            </a:r>
          </a:p>
        </p:txBody>
      </p:sp>
      <p:sp>
        <p:nvSpPr>
          <p:cNvPr id="4813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5E5D3776-123B-4EDF-8802-F2A9CF4E83EB}" type="slidenum">
              <a:rPr lang="en-AU" altLang="en-US" sz="1400" b="1" baseline="0">
                <a:latin typeface="Trebuchet MS" pitchFamily="34" charset="0"/>
                <a:cs typeface="Arial" pitchFamily="34" charset="0"/>
              </a:rPr>
              <a:pPr/>
              <a:t>21</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106">
                                            <p:txEl>
                                              <p:pRg st="1" end="1"/>
                                            </p:txEl>
                                          </p:spTgt>
                                        </p:tgtEl>
                                        <p:attrNameLst>
                                          <p:attrName>style.visibility</p:attrName>
                                        </p:attrNameLst>
                                      </p:cBhvr>
                                      <p:to>
                                        <p:strVal val="visible"/>
                                      </p:to>
                                    </p:set>
                                    <p:anim calcmode="lin" valueType="num">
                                      <p:cBhvr additive="base">
                                        <p:cTn id="7" dur="500" fill="hold"/>
                                        <p:tgtEl>
                                          <p:spTgt spid="43110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1106">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with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31106">
                                            <p:txEl>
                                              <p:pRg st="2" end="2"/>
                                            </p:txEl>
                                          </p:spTgt>
                                        </p:tgtEl>
                                        <p:attrNameLst>
                                          <p:attrName>style.visibility</p:attrName>
                                        </p:attrNameLst>
                                      </p:cBhvr>
                                      <p:to>
                                        <p:strVal val="visible"/>
                                      </p:to>
                                    </p:set>
                                    <p:anim calcmode="lin" valueType="num">
                                      <p:cBhvr additive="base">
                                        <p:cTn id="12" dur="500" fill="hold"/>
                                        <p:tgtEl>
                                          <p:spTgt spid="43110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311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31106">
                                            <p:txEl>
                                              <p:pRg st="3" end="3"/>
                                            </p:txEl>
                                          </p:spTgt>
                                        </p:tgtEl>
                                        <p:attrNameLst>
                                          <p:attrName>style.visibility</p:attrName>
                                        </p:attrNameLst>
                                      </p:cBhvr>
                                      <p:to>
                                        <p:strVal val="visible"/>
                                      </p:to>
                                    </p:set>
                                    <p:anim calcmode="lin" valueType="num">
                                      <p:cBhvr additive="base">
                                        <p:cTn id="18" dur="500" fill="hold"/>
                                        <p:tgtEl>
                                          <p:spTgt spid="431106">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31106">
                                            <p:txEl>
                                              <p:pRg st="3" end="3"/>
                                            </p:txEl>
                                          </p:spTgt>
                                        </p:tgtEl>
                                        <p:attrNameLst>
                                          <p:attrName>ppt_y</p:attrName>
                                        </p:attrNameLst>
                                      </p:cBhvr>
                                      <p:tavLst>
                                        <p:tav tm="0">
                                          <p:val>
                                            <p:strVal val="#ppt_y"/>
                                          </p:val>
                                        </p:tav>
                                        <p:tav tm="100000">
                                          <p:val>
                                            <p:strVal val="#ppt_y"/>
                                          </p:val>
                                        </p:tav>
                                      </p:tavLst>
                                    </p:anim>
                                  </p:childTnLst>
                                </p:cTn>
                              </p:par>
                            </p:childTnLst>
                          </p:cTn>
                        </p:par>
                        <p:par>
                          <p:cTn id="20" fill="hold" nodeType="with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431106">
                                            <p:txEl>
                                              <p:pRg st="4" end="4"/>
                                            </p:txEl>
                                          </p:spTgt>
                                        </p:tgtEl>
                                        <p:attrNameLst>
                                          <p:attrName>style.visibility</p:attrName>
                                        </p:attrNameLst>
                                      </p:cBhvr>
                                      <p:to>
                                        <p:strVal val="visible"/>
                                      </p:to>
                                    </p:set>
                                    <p:anim calcmode="lin" valueType="num">
                                      <p:cBhvr additive="base">
                                        <p:cTn id="23" dur="500" fill="hold"/>
                                        <p:tgtEl>
                                          <p:spTgt spid="43110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3110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uiExpand="1"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bwMode="auto">
          <a:xfrm>
            <a:off x="468313" y="174625"/>
            <a:ext cx="7772400" cy="661988"/>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Surveys</a:t>
            </a:r>
          </a:p>
        </p:txBody>
      </p:sp>
      <p:sp>
        <p:nvSpPr>
          <p:cNvPr id="49154" name="Rectangle 3"/>
          <p:cNvSpPr>
            <a:spLocks noGrp="1" noChangeArrowheads="1"/>
          </p:cNvSpPr>
          <p:nvPr>
            <p:ph idx="1"/>
          </p:nvPr>
        </p:nvSpPr>
        <p:spPr>
          <a:xfrm>
            <a:off x="684213" y="908050"/>
            <a:ext cx="7772400" cy="4114800"/>
          </a:xfrm>
        </p:spPr>
        <p:txBody>
          <a:bodyPr/>
          <a:lstStyle/>
          <a:p>
            <a:pPr marL="0" indent="0" algn="just" eaLnBrk="1" hangingPunct="1">
              <a:spcAft>
                <a:spcPts val="1200"/>
              </a:spcAft>
              <a:buFont typeface="Arial" pitchFamily="34" charset="0"/>
              <a:buNone/>
            </a:pPr>
            <a:r>
              <a:rPr lang="en-US" altLang="en-US" sz="2200" dirty="0">
                <a:latin typeface="Trebuchet MS" pitchFamily="34" charset="0"/>
              </a:rPr>
              <a:t>A </a:t>
            </a:r>
            <a:r>
              <a:rPr lang="en-US" altLang="en-US" sz="2200" b="1" i="1" dirty="0">
                <a:solidFill>
                  <a:schemeClr val="tx2"/>
                </a:solidFill>
                <a:latin typeface="Trebuchet MS" pitchFamily="34" charset="0"/>
              </a:rPr>
              <a:t>survey</a:t>
            </a:r>
            <a:r>
              <a:rPr lang="en-US" altLang="en-US" sz="2200" dirty="0">
                <a:latin typeface="Trebuchet MS" pitchFamily="34" charset="0"/>
              </a:rPr>
              <a:t> solicits information from survey participants; </a:t>
            </a:r>
          </a:p>
          <a:p>
            <a:pPr marL="0" indent="0" algn="just" eaLnBrk="1" hangingPunct="1">
              <a:spcBef>
                <a:spcPct val="0"/>
              </a:spcBef>
              <a:spcAft>
                <a:spcPts val="1800"/>
              </a:spcAft>
              <a:buFont typeface="Arial" pitchFamily="34" charset="0"/>
              <a:buNone/>
            </a:pPr>
            <a:r>
              <a:rPr lang="en-US" altLang="en-US" sz="2200" dirty="0">
                <a:solidFill>
                  <a:srgbClr val="00B050"/>
                </a:solidFill>
                <a:latin typeface="Trebuchet MS" pitchFamily="34" charset="0"/>
              </a:rPr>
              <a:t>	e.g. Gallup polls; pre-election polls; marketing surveys.</a:t>
            </a:r>
          </a:p>
          <a:p>
            <a:pPr marL="0" indent="0" algn="just" eaLnBrk="1" hangingPunct="1">
              <a:spcAft>
                <a:spcPts val="1200"/>
              </a:spcAft>
              <a:buFont typeface="Arial" pitchFamily="34" charset="0"/>
              <a:buNone/>
            </a:pPr>
            <a:r>
              <a:rPr lang="en-US" altLang="en-US" sz="2200" dirty="0">
                <a:latin typeface="Trebuchet MS" pitchFamily="34" charset="0"/>
              </a:rPr>
              <a:t>The </a:t>
            </a:r>
            <a:r>
              <a:rPr lang="en-US" altLang="en-US" sz="2200" b="1" i="1" dirty="0">
                <a:solidFill>
                  <a:schemeClr val="tx2"/>
                </a:solidFill>
                <a:latin typeface="Trebuchet MS" pitchFamily="34" charset="0"/>
              </a:rPr>
              <a:t>response rate</a:t>
            </a:r>
            <a:r>
              <a:rPr lang="en-US" altLang="en-US" sz="2200" dirty="0">
                <a:solidFill>
                  <a:schemeClr val="tx2"/>
                </a:solidFill>
                <a:latin typeface="Trebuchet MS" pitchFamily="34" charset="0"/>
              </a:rPr>
              <a:t> </a:t>
            </a:r>
            <a:r>
              <a:rPr lang="en-US" altLang="en-US" sz="2200" dirty="0">
                <a:latin typeface="Trebuchet MS" pitchFamily="34" charset="0"/>
              </a:rPr>
              <a:t>(i.e. the proportion of selected participants who completed the survey) is a key survey parameter.</a:t>
            </a:r>
          </a:p>
          <a:p>
            <a:pPr marL="0" indent="0" algn="just" eaLnBrk="1" hangingPunct="1">
              <a:buFont typeface="Arial" pitchFamily="34" charset="0"/>
              <a:buNone/>
            </a:pPr>
            <a:r>
              <a:rPr lang="en-US" altLang="en-US" sz="2200" dirty="0">
                <a:latin typeface="Trebuchet MS" pitchFamily="34" charset="0"/>
              </a:rPr>
              <a:t>Surveys may be administered in a variety of ways, </a:t>
            </a:r>
          </a:p>
          <a:p>
            <a:pPr marL="0" indent="0" algn="just" eaLnBrk="1" hangingPunct="1">
              <a:buFont typeface="Arial" pitchFamily="34" charset="0"/>
              <a:buNone/>
            </a:pPr>
            <a:r>
              <a:rPr lang="en-US" altLang="en-US" sz="2200" dirty="0">
                <a:solidFill>
                  <a:srgbClr val="00B050"/>
                </a:solidFill>
                <a:latin typeface="Trebuchet MS" pitchFamily="34" charset="0"/>
              </a:rPr>
              <a:t>e.g.</a:t>
            </a:r>
          </a:p>
          <a:p>
            <a:pPr lvl="1" algn="just" eaLnBrk="1" hangingPunct="1">
              <a:buFont typeface="Arial" pitchFamily="34" charset="0"/>
              <a:buChar char="•"/>
            </a:pPr>
            <a:r>
              <a:rPr lang="en-US" altLang="en-US" sz="2000" dirty="0">
                <a:solidFill>
                  <a:srgbClr val="00B050"/>
                </a:solidFill>
                <a:latin typeface="Trebuchet MS" pitchFamily="34" charset="0"/>
              </a:rPr>
              <a:t>Personal interview</a:t>
            </a:r>
          </a:p>
          <a:p>
            <a:pPr lvl="1" algn="just" eaLnBrk="1" hangingPunct="1">
              <a:buFont typeface="Arial" pitchFamily="34" charset="0"/>
              <a:buChar char="•"/>
            </a:pPr>
            <a:r>
              <a:rPr lang="en-US" altLang="en-US" sz="2000" dirty="0">
                <a:solidFill>
                  <a:srgbClr val="00B050"/>
                </a:solidFill>
                <a:latin typeface="Trebuchet MS" pitchFamily="34" charset="0"/>
              </a:rPr>
              <a:t>Telephone interview</a:t>
            </a:r>
          </a:p>
          <a:p>
            <a:pPr lvl="1" algn="just" eaLnBrk="1" hangingPunct="1">
              <a:buFont typeface="Arial" pitchFamily="34" charset="0"/>
              <a:buChar char="•"/>
            </a:pPr>
            <a:r>
              <a:rPr lang="en-US" altLang="en-US" sz="2000" dirty="0">
                <a:solidFill>
                  <a:srgbClr val="00B050"/>
                </a:solidFill>
                <a:latin typeface="Trebuchet MS" pitchFamily="34" charset="0"/>
              </a:rPr>
              <a:t>Self-administered questionnaire.</a:t>
            </a:r>
          </a:p>
        </p:txBody>
      </p:sp>
      <p:sp>
        <p:nvSpPr>
          <p:cNvPr id="4915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257E3032-6F7B-4B5B-9947-A7B6BDC6C56E}" type="slidenum">
              <a:rPr lang="en-AU" altLang="en-US" sz="1400" b="1" baseline="0">
                <a:latin typeface="Trebuchet MS" pitchFamily="34" charset="0"/>
                <a:cs typeface="Arial" pitchFamily="34" charset="0"/>
              </a:rPr>
              <a:pPr/>
              <a:t>22</a:t>
            </a:fld>
            <a:endParaRPr lang="en-AU" altLang="en-US" sz="1400" b="1" baseline="0">
              <a:latin typeface="Trebuchet MS"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bwMode="auto">
          <a:xfrm>
            <a:off x="400000" y="144463"/>
            <a:ext cx="7772400" cy="692150"/>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rPr>
              <a:t>Questionnaire design</a:t>
            </a:r>
          </a:p>
        </p:txBody>
      </p:sp>
      <p:sp>
        <p:nvSpPr>
          <p:cNvPr id="29699" name="Rectangle 3"/>
          <p:cNvSpPr>
            <a:spLocks noGrp="1" noChangeArrowheads="1"/>
          </p:cNvSpPr>
          <p:nvPr>
            <p:ph idx="1"/>
          </p:nvPr>
        </p:nvSpPr>
        <p:spPr>
          <a:xfrm>
            <a:off x="-152400" y="915988"/>
            <a:ext cx="8915400" cy="5429250"/>
          </a:xfrm>
        </p:spPr>
        <p:txBody>
          <a:bodyPr/>
          <a:lstStyle/>
          <a:p>
            <a:pPr marL="533400" indent="-533400" algn="just" eaLnBrk="1" hangingPunct="1">
              <a:spcAft>
                <a:spcPts val="600"/>
              </a:spcAft>
              <a:buFontTx/>
              <a:buNone/>
              <a:defRPr/>
            </a:pPr>
            <a:r>
              <a:rPr lang="en-US" altLang="en-US" sz="2400" dirty="0">
                <a:solidFill>
                  <a:schemeClr val="tx1">
                    <a:lumMod val="90000"/>
                    <a:lumOff val="10000"/>
                  </a:schemeClr>
                </a:solidFill>
                <a:latin typeface="Trebuchet MS" pitchFamily="34" charset="0"/>
                <a:cs typeface="Arial" pitchFamily="34" charset="0"/>
              </a:rPr>
              <a:t>	</a:t>
            </a:r>
            <a:r>
              <a:rPr lang="en-US" altLang="en-US" sz="2200" dirty="0">
                <a:solidFill>
                  <a:schemeClr val="tx1">
                    <a:lumMod val="90000"/>
                    <a:lumOff val="10000"/>
                  </a:schemeClr>
                </a:solidFill>
                <a:latin typeface="Trebuchet MS" pitchFamily="34" charset="0"/>
                <a:cs typeface="Arial" pitchFamily="34" charset="0"/>
              </a:rPr>
              <a:t>Over the years, a lot of thought has been put into the science of the design of survey questions. Key design principles:</a:t>
            </a:r>
          </a:p>
          <a:p>
            <a:pPr marL="895350" lvl="1" indent="-381000" algn="just" eaLnBrk="1" hangingPunct="1">
              <a:spcAft>
                <a:spcPts val="600"/>
              </a:spcAft>
              <a:buFont typeface="Wingdings" panose="05000000000000000000" pitchFamily="2" charset="2"/>
              <a:buChar char="§"/>
              <a:defRPr/>
            </a:pPr>
            <a:r>
              <a:rPr lang="en-US" altLang="en-US" sz="2000" dirty="0">
                <a:solidFill>
                  <a:schemeClr val="tx2"/>
                </a:solidFill>
                <a:latin typeface="Trebuchet MS" pitchFamily="34" charset="0"/>
                <a:cs typeface="Arial" pitchFamily="34" charset="0"/>
              </a:rPr>
              <a:t>Keep the questionnaire as short as possible.</a:t>
            </a:r>
          </a:p>
          <a:p>
            <a:pPr marL="895350" lvl="1" indent="-381000" algn="just" eaLnBrk="1" hangingPunct="1">
              <a:spcAft>
                <a:spcPts val="600"/>
              </a:spcAft>
              <a:buFont typeface="Wingdings" panose="05000000000000000000" pitchFamily="2" charset="2"/>
              <a:buChar char="§"/>
              <a:defRPr/>
            </a:pPr>
            <a:r>
              <a:rPr lang="en-US" altLang="en-US" sz="2000" dirty="0">
                <a:solidFill>
                  <a:schemeClr val="tx2"/>
                </a:solidFill>
                <a:latin typeface="Trebuchet MS" pitchFamily="34" charset="0"/>
                <a:cs typeface="Arial" pitchFamily="34" charset="0"/>
              </a:rPr>
              <a:t>Ask short, simple and clearly worded questions.</a:t>
            </a:r>
          </a:p>
          <a:p>
            <a:pPr marL="895350" lvl="1" indent="-381000" algn="just" eaLnBrk="1" hangingPunct="1">
              <a:spcAft>
                <a:spcPts val="600"/>
              </a:spcAft>
              <a:buFont typeface="Wingdings" panose="05000000000000000000" pitchFamily="2" charset="2"/>
              <a:buChar char="§"/>
              <a:defRPr/>
            </a:pPr>
            <a:r>
              <a:rPr lang="en-US" altLang="en-US" sz="2000" dirty="0">
                <a:solidFill>
                  <a:schemeClr val="tx2"/>
                </a:solidFill>
                <a:latin typeface="Trebuchet MS" pitchFamily="34" charset="0"/>
                <a:cs typeface="Arial" pitchFamily="34" charset="0"/>
              </a:rPr>
              <a:t>Start with demographic questions to help respondents get started comfortably.</a:t>
            </a:r>
          </a:p>
          <a:p>
            <a:pPr marL="895350" lvl="1" indent="-381000" algn="just" eaLnBrk="1" hangingPunct="1">
              <a:spcAft>
                <a:spcPts val="600"/>
              </a:spcAft>
              <a:buFont typeface="Wingdings" panose="05000000000000000000" pitchFamily="2" charset="2"/>
              <a:buChar char="§"/>
              <a:defRPr/>
            </a:pPr>
            <a:r>
              <a:rPr lang="en-US" altLang="en-US" sz="2000" dirty="0">
                <a:solidFill>
                  <a:schemeClr val="tx2"/>
                </a:solidFill>
                <a:latin typeface="Trebuchet MS" pitchFamily="34" charset="0"/>
                <a:cs typeface="Arial" pitchFamily="34" charset="0"/>
              </a:rPr>
              <a:t>Use dichotomous and multiple choice questions.</a:t>
            </a:r>
          </a:p>
          <a:p>
            <a:pPr marL="895350" lvl="1" indent="-381000" algn="just" eaLnBrk="1" hangingPunct="1">
              <a:spcAft>
                <a:spcPts val="600"/>
              </a:spcAft>
              <a:buFont typeface="Wingdings" panose="05000000000000000000" pitchFamily="2" charset="2"/>
              <a:buChar char="§"/>
              <a:defRPr/>
            </a:pPr>
            <a:r>
              <a:rPr lang="en-US" altLang="en-US" sz="2000" dirty="0">
                <a:solidFill>
                  <a:schemeClr val="tx2"/>
                </a:solidFill>
                <a:latin typeface="Trebuchet MS" pitchFamily="34" charset="0"/>
                <a:cs typeface="Arial" pitchFamily="34" charset="0"/>
              </a:rPr>
              <a:t>Use open-ended questions cautiously. </a:t>
            </a:r>
          </a:p>
          <a:p>
            <a:pPr marL="895350" lvl="1" indent="-381000" algn="just" eaLnBrk="1" hangingPunct="1">
              <a:spcAft>
                <a:spcPts val="600"/>
              </a:spcAft>
              <a:buFont typeface="Wingdings" panose="05000000000000000000" pitchFamily="2" charset="2"/>
              <a:buChar char="§"/>
              <a:defRPr/>
            </a:pPr>
            <a:r>
              <a:rPr lang="en-US" altLang="en-US" sz="2000" dirty="0">
                <a:solidFill>
                  <a:schemeClr val="tx2"/>
                </a:solidFill>
                <a:latin typeface="Trebuchet MS" pitchFamily="34" charset="0"/>
                <a:cs typeface="Arial" pitchFamily="34" charset="0"/>
              </a:rPr>
              <a:t>Avoid using leading questions.</a:t>
            </a:r>
          </a:p>
          <a:p>
            <a:pPr marL="895350" lvl="1" indent="-381000" algn="just" eaLnBrk="1" hangingPunct="1">
              <a:spcAft>
                <a:spcPts val="600"/>
              </a:spcAft>
              <a:buFont typeface="Wingdings" panose="05000000000000000000" pitchFamily="2" charset="2"/>
              <a:buChar char="§"/>
              <a:defRPr/>
            </a:pPr>
            <a:r>
              <a:rPr lang="en-US" altLang="en-US" sz="2000" dirty="0">
                <a:solidFill>
                  <a:schemeClr val="tx2"/>
                </a:solidFill>
                <a:latin typeface="Trebuchet MS" pitchFamily="34" charset="0"/>
                <a:cs typeface="Arial" pitchFamily="34" charset="0"/>
              </a:rPr>
              <a:t>Pretest a questionnaire on a small number of people.</a:t>
            </a:r>
          </a:p>
          <a:p>
            <a:pPr marL="895350" lvl="1" indent="-381000" algn="just" eaLnBrk="1" hangingPunct="1">
              <a:spcAft>
                <a:spcPts val="600"/>
              </a:spcAft>
              <a:buFont typeface="Wingdings" panose="05000000000000000000" pitchFamily="2" charset="2"/>
              <a:buChar char="§"/>
              <a:defRPr/>
            </a:pPr>
            <a:r>
              <a:rPr lang="en-US" altLang="en-US" sz="2000" dirty="0">
                <a:solidFill>
                  <a:schemeClr val="tx2"/>
                </a:solidFill>
                <a:latin typeface="Trebuchet MS" pitchFamily="34" charset="0"/>
                <a:cs typeface="Arial" pitchFamily="34" charset="0"/>
              </a:rPr>
              <a:t>Think about the way you intend to use the collected data when preparing the questionnaire. </a:t>
            </a:r>
          </a:p>
          <a:p>
            <a:pPr marL="533400" indent="-533400" eaLnBrk="1" hangingPunct="1">
              <a:defRPr/>
            </a:pPr>
            <a:endParaRPr lang="en-US" altLang="en-US" sz="2200" dirty="0">
              <a:latin typeface="Trebuchet MS" pitchFamily="34" charset="0"/>
              <a:cs typeface="Arial" pitchFamily="34" charset="0"/>
            </a:endParaRPr>
          </a:p>
        </p:txBody>
      </p:sp>
      <p:sp>
        <p:nvSpPr>
          <p:cNvPr id="5017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56564F81-BB25-4DF6-A089-149D4F9BF99A}" type="slidenum">
              <a:rPr lang="en-AU" altLang="en-US" sz="1400" b="1" baseline="0">
                <a:latin typeface="Trebuchet MS" pitchFamily="34" charset="0"/>
                <a:cs typeface="Arial" pitchFamily="34" charset="0"/>
              </a:rPr>
              <a:pPr/>
              <a:t>23</a:t>
            </a:fld>
            <a:endParaRPr lang="en-AU" altLang="en-US" sz="1400" b="1" baseline="0">
              <a:latin typeface="Trebuchet MS"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bwMode="auto">
          <a:xfrm>
            <a:off x="468313" y="215900"/>
            <a:ext cx="7772400" cy="69215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2.3 Sampling</a:t>
            </a:r>
          </a:p>
        </p:txBody>
      </p:sp>
      <p:sp>
        <p:nvSpPr>
          <p:cNvPr id="51202" name="Rectangle 5"/>
          <p:cNvSpPr>
            <a:spLocks noChangeArrowheads="1"/>
          </p:cNvSpPr>
          <p:nvPr/>
        </p:nvSpPr>
        <p:spPr bwMode="auto">
          <a:xfrm>
            <a:off x="457200" y="1052513"/>
            <a:ext cx="8147050"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400050">
              <a:defRPr sz="2400" baseline="-25000">
                <a:solidFill>
                  <a:schemeClr val="tx1"/>
                </a:solidFill>
                <a:latin typeface="Times" charset="0"/>
                <a:ea typeface="MS PGothic" pitchFamily="34" charset="-128"/>
              </a:defRPr>
            </a:lvl2pPr>
            <a:lvl3pPr marL="8001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eaLnBrk="1" hangingPunct="1">
              <a:spcBef>
                <a:spcPct val="20000"/>
              </a:spcBef>
              <a:buClr>
                <a:srgbClr val="FF0000"/>
              </a:buClr>
              <a:buFont typeface="Arial" pitchFamily="34" charset="0"/>
              <a:buNone/>
            </a:pPr>
            <a:r>
              <a:rPr lang="en-US" altLang="en-US" sz="2000" baseline="0" dirty="0">
                <a:latin typeface="Trebuchet MS" pitchFamily="34" charset="0"/>
                <a:cs typeface="Arial" pitchFamily="34" charset="0"/>
              </a:rPr>
              <a:t>If the data are collected from the whole population, it is called a </a:t>
            </a:r>
            <a:r>
              <a:rPr lang="en-US" altLang="en-US" sz="2000" baseline="0" dirty="0">
                <a:solidFill>
                  <a:schemeClr val="tx2"/>
                </a:solidFill>
                <a:latin typeface="Trebuchet MS" pitchFamily="34" charset="0"/>
                <a:cs typeface="Arial" pitchFamily="34" charset="0"/>
              </a:rPr>
              <a:t>census</a:t>
            </a:r>
            <a:r>
              <a:rPr lang="en-US" altLang="en-US" sz="2000" baseline="0" dirty="0">
                <a:latin typeface="Trebuchet MS" pitchFamily="34" charset="0"/>
                <a:cs typeface="Arial" pitchFamily="34" charset="0"/>
              </a:rPr>
              <a:t>. </a:t>
            </a:r>
          </a:p>
          <a:p>
            <a:pPr lvl="1" algn="just" eaLnBrk="1" hangingPunct="1">
              <a:spcBef>
                <a:spcPct val="20000"/>
              </a:spcBef>
              <a:spcAft>
                <a:spcPts val="1200"/>
              </a:spcAft>
              <a:buClr>
                <a:srgbClr val="FF0000"/>
              </a:buClr>
              <a:buFont typeface="Arial" pitchFamily="34" charset="0"/>
              <a:buNone/>
            </a:pPr>
            <a:r>
              <a:rPr lang="en-US" altLang="en-US" sz="2000" baseline="0" dirty="0">
                <a:solidFill>
                  <a:srgbClr val="00B050"/>
                </a:solidFill>
                <a:latin typeface="Trebuchet MS" pitchFamily="34" charset="0"/>
                <a:cs typeface="Arial" pitchFamily="34" charset="0"/>
              </a:rPr>
              <a:t>For example, ABS conducts a census every 5 years in Australia.</a:t>
            </a:r>
          </a:p>
          <a:p>
            <a:pPr algn="just" eaLnBrk="1" hangingPunct="1">
              <a:spcBef>
                <a:spcPct val="20000"/>
              </a:spcBef>
              <a:spcAft>
                <a:spcPts val="1200"/>
              </a:spcAft>
              <a:buClr>
                <a:srgbClr val="FF0000"/>
              </a:buClr>
              <a:buFont typeface="Arial" pitchFamily="34" charset="0"/>
              <a:buNone/>
            </a:pPr>
            <a:r>
              <a:rPr lang="en-US" altLang="en-US" sz="2000" baseline="0" dirty="0">
                <a:latin typeface="Trebuchet MS" pitchFamily="34" charset="0"/>
                <a:cs typeface="Arial" pitchFamily="34" charset="0"/>
              </a:rPr>
              <a:t>Recall that statistical inference permits us to draw conclusions about a population based on a sample.</a:t>
            </a:r>
          </a:p>
          <a:p>
            <a:pPr algn="just" eaLnBrk="1" hangingPunct="1">
              <a:spcBef>
                <a:spcPct val="20000"/>
              </a:spcBef>
              <a:buClr>
                <a:srgbClr val="FF0000"/>
              </a:buClr>
              <a:buFont typeface="Arial" pitchFamily="34" charset="0"/>
              <a:buNone/>
            </a:pPr>
            <a:r>
              <a:rPr lang="en-US" altLang="en-US" sz="2000" baseline="0" dirty="0">
                <a:solidFill>
                  <a:schemeClr val="accent1"/>
                </a:solidFill>
                <a:latin typeface="Trebuchet MS" pitchFamily="34" charset="0"/>
                <a:cs typeface="Arial" pitchFamily="34" charset="0"/>
              </a:rPr>
              <a:t>Sampling</a:t>
            </a:r>
            <a:r>
              <a:rPr lang="en-US" altLang="en-US" sz="2000" baseline="0" dirty="0">
                <a:latin typeface="Trebuchet MS" pitchFamily="34" charset="0"/>
                <a:cs typeface="Arial" pitchFamily="34" charset="0"/>
              </a:rPr>
              <a:t> (i.e. selecting a sub-set of a whole population) is often done instead of a census for a number of reasons including </a:t>
            </a:r>
          </a:p>
          <a:p>
            <a:pPr marL="342900" indent="-342900" algn="just" eaLnBrk="1" hangingPunct="1">
              <a:spcBef>
                <a:spcPct val="20000"/>
              </a:spcBef>
              <a:buFont typeface="Arial" panose="020B0604020202020204" pitchFamily="34" charset="0"/>
              <a:buChar char="•"/>
            </a:pPr>
            <a:r>
              <a:rPr lang="en-US" altLang="en-US" sz="2000" b="1" i="1" baseline="0" dirty="0">
                <a:solidFill>
                  <a:srgbClr val="0000FF"/>
                </a:solidFill>
                <a:latin typeface="Trebuchet MS" pitchFamily="34" charset="0"/>
                <a:cs typeface="Arial" pitchFamily="34" charset="0"/>
              </a:rPr>
              <a:t>cost</a:t>
            </a:r>
            <a:r>
              <a:rPr lang="en-US" altLang="en-US" sz="2000" baseline="0" dirty="0">
                <a:latin typeface="Trebuchet MS" pitchFamily="34" charset="0"/>
                <a:cs typeface="Arial" pitchFamily="34" charset="0"/>
              </a:rPr>
              <a:t> </a:t>
            </a:r>
          </a:p>
          <a:p>
            <a:pPr lvl="1" algn="just" eaLnBrk="1" hangingPunct="1">
              <a:spcBef>
                <a:spcPct val="20000"/>
              </a:spcBef>
              <a:buFont typeface="Arial" pitchFamily="34" charset="0"/>
              <a:buNone/>
            </a:pPr>
            <a:r>
              <a:rPr lang="en-US" altLang="en-US" sz="2000" baseline="0" dirty="0">
                <a:solidFill>
                  <a:srgbClr val="00B050"/>
                </a:solidFill>
                <a:latin typeface="Trebuchet MS" pitchFamily="34" charset="0"/>
                <a:cs typeface="Arial" pitchFamily="34" charset="0"/>
              </a:rPr>
              <a:t>For example, it’s less expensive to sample 1000 television viewers than 20 million TV viewers</a:t>
            </a:r>
            <a:r>
              <a:rPr lang="en-US" altLang="en-US" sz="2000" baseline="0" dirty="0">
                <a:latin typeface="Trebuchet MS" pitchFamily="34" charset="0"/>
                <a:cs typeface="Arial" pitchFamily="34" charset="0"/>
              </a:rPr>
              <a:t> </a:t>
            </a:r>
          </a:p>
          <a:p>
            <a:pPr marL="342900" indent="-342900" algn="just" eaLnBrk="1" hangingPunct="1">
              <a:spcBef>
                <a:spcPct val="20000"/>
              </a:spcBef>
              <a:buFont typeface="Arial" panose="020B0604020202020204" pitchFamily="34" charset="0"/>
              <a:buChar char="•"/>
            </a:pPr>
            <a:r>
              <a:rPr lang="en-US" altLang="en-US" sz="2000" b="1" i="1" baseline="0" dirty="0">
                <a:solidFill>
                  <a:srgbClr val="0000FF"/>
                </a:solidFill>
                <a:latin typeface="Trebuchet MS" pitchFamily="34" charset="0"/>
                <a:cs typeface="Arial" pitchFamily="34" charset="0"/>
              </a:rPr>
              <a:t>practicality</a:t>
            </a:r>
            <a:r>
              <a:rPr lang="en-US" altLang="en-US" sz="2000" baseline="0" dirty="0">
                <a:latin typeface="Trebuchet MS" pitchFamily="34" charset="0"/>
                <a:cs typeface="Arial" pitchFamily="34" charset="0"/>
              </a:rPr>
              <a:t> </a:t>
            </a:r>
          </a:p>
          <a:p>
            <a:pPr lvl="1" algn="just" eaLnBrk="1" hangingPunct="1">
              <a:spcBef>
                <a:spcPct val="20000"/>
              </a:spcBef>
            </a:pPr>
            <a:r>
              <a:rPr lang="en-US" altLang="en-US" sz="2000" baseline="0" dirty="0">
                <a:solidFill>
                  <a:srgbClr val="00B050"/>
                </a:solidFill>
                <a:latin typeface="Trebuchet MS" pitchFamily="34" charset="0"/>
                <a:cs typeface="Arial" pitchFamily="34" charset="0"/>
              </a:rPr>
              <a:t>For example, performing a crash test on every automobile produced is impractical.</a:t>
            </a:r>
          </a:p>
        </p:txBody>
      </p:sp>
      <p:sp>
        <p:nvSpPr>
          <p:cNvPr id="5120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FBC85C1E-883D-436F-98B6-91F55C7BC4D3}" type="slidenum">
              <a:rPr lang="en-AU" altLang="en-US" sz="1400" b="1" baseline="0">
                <a:latin typeface="Trebuchet MS" pitchFamily="34" charset="0"/>
                <a:cs typeface="Arial" pitchFamily="34" charset="0"/>
              </a:rPr>
              <a:pPr/>
              <a:t>24</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dissolve">
                                      <p:cBhvr>
                                        <p:cTn id="7" dur="500"/>
                                        <p:tgtEl>
                                          <p:spTgt spid="40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bwMode="auto">
          <a:xfrm>
            <a:off x="468313" y="247650"/>
            <a:ext cx="7772400" cy="7334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Sampling…</a:t>
            </a:r>
          </a:p>
        </p:txBody>
      </p:sp>
      <p:sp>
        <p:nvSpPr>
          <p:cNvPr id="31748" name="Rectangle 5"/>
          <p:cNvSpPr>
            <a:spLocks noChangeArrowheads="1"/>
          </p:cNvSpPr>
          <p:nvPr/>
        </p:nvSpPr>
        <p:spPr bwMode="auto">
          <a:xfrm>
            <a:off x="468313" y="1198563"/>
            <a:ext cx="7991475"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indent="0" algn="just" eaLnBrk="1" hangingPunct="1">
              <a:buClr>
                <a:srgbClr val="FF0000"/>
              </a:buClr>
              <a:buFont typeface="Arial" pitchFamily="34" charset="0"/>
              <a:buNone/>
              <a:defRPr/>
            </a:pPr>
            <a:r>
              <a:rPr lang="en-US" altLang="en-US" sz="2200" i="1" baseline="0" dirty="0">
                <a:solidFill>
                  <a:schemeClr val="tx1">
                    <a:lumMod val="75000"/>
                    <a:lumOff val="25000"/>
                  </a:schemeClr>
                </a:solidFill>
                <a:latin typeface="Trebuchet MS" panose="020B0603020202020204" pitchFamily="34" charset="0"/>
              </a:rPr>
              <a:t>Target population</a:t>
            </a:r>
          </a:p>
          <a:p>
            <a:pPr lvl="1" algn="just" eaLnBrk="1" hangingPunct="1">
              <a:buClr>
                <a:srgbClr val="FF0000"/>
              </a:buClr>
              <a:buFont typeface="Arial" pitchFamily="34" charset="0"/>
              <a:buNone/>
              <a:defRPr/>
            </a:pPr>
            <a:r>
              <a:rPr lang="en-US" altLang="en-US" sz="2200" baseline="0" dirty="0">
                <a:latin typeface="Trebuchet MS" panose="020B0603020202020204" pitchFamily="34" charset="0"/>
              </a:rPr>
              <a:t>The population about which we want to draw inferences.</a:t>
            </a:r>
          </a:p>
          <a:p>
            <a:pPr marL="0" indent="0" algn="just" eaLnBrk="1" hangingPunct="1">
              <a:buClr>
                <a:srgbClr val="FF0000"/>
              </a:buClr>
              <a:buFont typeface="Arial" pitchFamily="34" charset="0"/>
              <a:buNone/>
              <a:defRPr/>
            </a:pPr>
            <a:endParaRPr lang="en-US" altLang="en-US" sz="2200" baseline="0" dirty="0">
              <a:latin typeface="Trebuchet MS" panose="020B0603020202020204" pitchFamily="34" charset="0"/>
            </a:endParaRPr>
          </a:p>
          <a:p>
            <a:pPr marL="0" indent="0" algn="just" eaLnBrk="1" hangingPunct="1">
              <a:buClr>
                <a:srgbClr val="FF0000"/>
              </a:buClr>
              <a:buFont typeface="Arial" pitchFamily="34" charset="0"/>
              <a:buNone/>
              <a:defRPr/>
            </a:pPr>
            <a:r>
              <a:rPr lang="en-US" altLang="en-US" sz="2200" i="1" baseline="0" dirty="0">
                <a:solidFill>
                  <a:schemeClr val="tx1">
                    <a:lumMod val="75000"/>
                    <a:lumOff val="25000"/>
                  </a:schemeClr>
                </a:solidFill>
                <a:latin typeface="Trebuchet MS" panose="020B0603020202020204" pitchFamily="34" charset="0"/>
              </a:rPr>
              <a:t>Sampled population</a:t>
            </a:r>
          </a:p>
          <a:p>
            <a:pPr lvl="1" algn="just" eaLnBrk="1" hangingPunct="1">
              <a:buClr>
                <a:srgbClr val="FF0000"/>
              </a:buClr>
              <a:buFont typeface="Arial" pitchFamily="34" charset="0"/>
              <a:buNone/>
              <a:defRPr/>
            </a:pPr>
            <a:r>
              <a:rPr lang="en-US" altLang="en-US" sz="2200" baseline="0" dirty="0">
                <a:latin typeface="Trebuchet MS" panose="020B0603020202020204" pitchFamily="34" charset="0"/>
              </a:rPr>
              <a:t>The actual population from which the sample has been drawn.</a:t>
            </a:r>
          </a:p>
          <a:p>
            <a:pPr marL="0" indent="0" algn="just" eaLnBrk="1" hangingPunct="1">
              <a:buClr>
                <a:srgbClr val="FF0000"/>
              </a:buClr>
              <a:buFont typeface="Arial" pitchFamily="34" charset="0"/>
              <a:buNone/>
              <a:defRPr/>
            </a:pPr>
            <a:endParaRPr lang="en-US" altLang="en-US" sz="2200" baseline="0" dirty="0">
              <a:latin typeface="Trebuchet MS" panose="020B0603020202020204" pitchFamily="34" charset="0"/>
            </a:endParaRPr>
          </a:p>
          <a:p>
            <a:pPr marL="0" indent="0" algn="just" eaLnBrk="1" hangingPunct="1">
              <a:buClr>
                <a:srgbClr val="FF0000"/>
              </a:buClr>
              <a:buFont typeface="Arial" pitchFamily="34" charset="0"/>
              <a:buNone/>
              <a:defRPr/>
            </a:pPr>
            <a:r>
              <a:rPr lang="en-US" altLang="en-US" sz="2200" baseline="0" dirty="0">
                <a:latin typeface="Trebuchet MS" panose="020B0603020202020204" pitchFamily="34" charset="0"/>
              </a:rPr>
              <a:t>In any case, the </a:t>
            </a:r>
            <a:r>
              <a:rPr lang="en-US" altLang="en-US" sz="2200" b="1" i="1" baseline="0" dirty="0">
                <a:latin typeface="Trebuchet MS" panose="020B0603020202020204" pitchFamily="34" charset="0"/>
              </a:rPr>
              <a:t>sampled population</a:t>
            </a:r>
            <a:r>
              <a:rPr lang="en-US" altLang="en-US" sz="2200" baseline="0" dirty="0">
                <a:latin typeface="Trebuchet MS" panose="020B0603020202020204" pitchFamily="34" charset="0"/>
              </a:rPr>
              <a:t> and the </a:t>
            </a:r>
            <a:r>
              <a:rPr lang="en-US" altLang="en-US" sz="2200" b="1" i="1" baseline="0" dirty="0">
                <a:latin typeface="Trebuchet MS" panose="020B0603020202020204" pitchFamily="34" charset="0"/>
              </a:rPr>
              <a:t>target population</a:t>
            </a:r>
            <a:r>
              <a:rPr lang="en-US" altLang="en-US" sz="2200" baseline="0" dirty="0">
                <a:latin typeface="Trebuchet MS" panose="020B0603020202020204" pitchFamily="34" charset="0"/>
              </a:rPr>
              <a:t> should be </a:t>
            </a:r>
            <a:r>
              <a:rPr lang="en-US" altLang="en-US" sz="2200" b="1" u="sng" baseline="0" dirty="0">
                <a:solidFill>
                  <a:srgbClr val="0000FF"/>
                </a:solidFill>
                <a:latin typeface="Trebuchet MS" panose="020B0603020202020204" pitchFamily="34" charset="0"/>
              </a:rPr>
              <a:t>similar</a:t>
            </a:r>
            <a:r>
              <a:rPr lang="en-US" altLang="en-US" sz="2200" baseline="0" dirty="0">
                <a:latin typeface="Trebuchet MS" panose="020B0603020202020204" pitchFamily="34" charset="0"/>
              </a:rPr>
              <a:t> to one another. Otherwise the sample selected may become self-selected.</a:t>
            </a:r>
          </a:p>
          <a:p>
            <a:pPr marL="0" indent="0" algn="just" eaLnBrk="1" hangingPunct="1">
              <a:buClr>
                <a:srgbClr val="FF0000"/>
              </a:buClr>
              <a:buFont typeface="Arial" pitchFamily="34" charset="0"/>
              <a:buNone/>
              <a:defRPr/>
            </a:pPr>
            <a:endParaRPr lang="en-US" altLang="en-US" sz="2200" baseline="0" dirty="0">
              <a:latin typeface="Trebuchet MS" panose="020B0603020202020204" pitchFamily="34" charset="0"/>
            </a:endParaRPr>
          </a:p>
        </p:txBody>
      </p:sp>
      <p:sp>
        <p:nvSpPr>
          <p:cNvPr id="5222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CF296900-668B-4F80-91FD-C4D4F0F3E71C}" type="slidenum">
              <a:rPr lang="en-AU" altLang="en-US" sz="1400" b="1" baseline="0">
                <a:latin typeface="Trebuchet MS" pitchFamily="34" charset="0"/>
                <a:cs typeface="Arial" pitchFamily="34" charset="0"/>
              </a:rPr>
              <a:pPr/>
              <a:t>25</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dissolve">
                                      <p:cBhvr>
                                        <p:cTn id="7" dur="500"/>
                                        <p:tgtEl>
                                          <p:spTgt spid="40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bwMode="auto">
          <a:xfrm>
            <a:off x="468313" y="174625"/>
            <a:ext cx="7772400" cy="7334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Sampling…</a:t>
            </a:r>
          </a:p>
        </p:txBody>
      </p:sp>
      <p:sp>
        <p:nvSpPr>
          <p:cNvPr id="31748" name="Rectangle 5"/>
          <p:cNvSpPr>
            <a:spLocks noChangeArrowheads="1"/>
          </p:cNvSpPr>
          <p:nvPr/>
        </p:nvSpPr>
        <p:spPr bwMode="auto">
          <a:xfrm>
            <a:off x="468313" y="1198563"/>
            <a:ext cx="8064500"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indent="0" algn="just" eaLnBrk="1" hangingPunct="1">
              <a:buClr>
                <a:srgbClr val="FF0000"/>
              </a:buClr>
              <a:buFont typeface="Arial" pitchFamily="34" charset="0"/>
              <a:buNone/>
              <a:defRPr/>
            </a:pPr>
            <a:r>
              <a:rPr lang="en-US" altLang="en-US" sz="2200" b="1" baseline="0" dirty="0">
                <a:solidFill>
                  <a:srgbClr val="00B050"/>
                </a:solidFill>
                <a:latin typeface="Trebuchet MS" panose="020B0603020202020204" pitchFamily="34" charset="0"/>
              </a:rPr>
              <a:t>Example: </a:t>
            </a:r>
          </a:p>
          <a:p>
            <a:pPr marL="0" indent="0" algn="just" eaLnBrk="1" hangingPunct="1">
              <a:spcAft>
                <a:spcPts val="1200"/>
              </a:spcAft>
              <a:buClr>
                <a:srgbClr val="FF0000"/>
              </a:buClr>
              <a:buFont typeface="Arial" pitchFamily="34" charset="0"/>
              <a:buNone/>
              <a:defRPr/>
            </a:pPr>
            <a:r>
              <a:rPr lang="en-US" altLang="en-US" sz="2200" baseline="0" dirty="0">
                <a:solidFill>
                  <a:srgbClr val="00B050"/>
                </a:solidFill>
                <a:latin typeface="Trebuchet MS" panose="020B0603020202020204" pitchFamily="34" charset="0"/>
              </a:rPr>
              <a:t>A survey of opinion on a radio talk-back show topic</a:t>
            </a:r>
          </a:p>
          <a:p>
            <a:pPr lvl="1" algn="just" eaLnBrk="1" hangingPunct="1">
              <a:spcAft>
                <a:spcPts val="1200"/>
              </a:spcAft>
              <a:buClr>
                <a:srgbClr val="FF0000"/>
              </a:buClr>
              <a:buFontTx/>
              <a:buNone/>
              <a:defRPr/>
            </a:pPr>
            <a:r>
              <a:rPr lang="en-US" altLang="en-US" sz="2200" baseline="0" dirty="0">
                <a:solidFill>
                  <a:schemeClr val="tx1">
                    <a:lumMod val="75000"/>
                    <a:lumOff val="25000"/>
                  </a:schemeClr>
                </a:solidFill>
                <a:latin typeface="Trebuchet MS" panose="020B0603020202020204" pitchFamily="34" charset="0"/>
              </a:rPr>
              <a:t>Target population: </a:t>
            </a:r>
            <a:r>
              <a:rPr lang="en-US" altLang="en-US" sz="2200" baseline="0" dirty="0">
                <a:solidFill>
                  <a:srgbClr val="00B050"/>
                </a:solidFill>
                <a:latin typeface="Trebuchet MS" panose="020B0603020202020204" pitchFamily="34" charset="0"/>
              </a:rPr>
              <a:t>All radio listeners who listen to the talk-back show.</a:t>
            </a:r>
          </a:p>
          <a:p>
            <a:pPr lvl="1" algn="just" eaLnBrk="1" hangingPunct="1">
              <a:spcAft>
                <a:spcPts val="1200"/>
              </a:spcAft>
              <a:buClr>
                <a:srgbClr val="FF0000"/>
              </a:buClr>
              <a:buFontTx/>
              <a:buNone/>
              <a:defRPr/>
            </a:pPr>
            <a:r>
              <a:rPr lang="en-US" altLang="en-US" sz="2200" baseline="0" dirty="0">
                <a:solidFill>
                  <a:schemeClr val="tx1">
                    <a:lumMod val="75000"/>
                    <a:lumOff val="25000"/>
                  </a:schemeClr>
                </a:solidFill>
                <a:latin typeface="Trebuchet MS" panose="020B0603020202020204" pitchFamily="34" charset="0"/>
              </a:rPr>
              <a:t>Sample selected: </a:t>
            </a:r>
            <a:r>
              <a:rPr lang="en-US" altLang="en-US" sz="2200" baseline="0" dirty="0">
                <a:solidFill>
                  <a:srgbClr val="00B050"/>
                </a:solidFill>
                <a:latin typeface="Trebuchet MS" panose="020B0603020202020204" pitchFamily="34" charset="0"/>
              </a:rPr>
              <a:t>Those listeners who are interested in the topic and managed to contact the radio station.</a:t>
            </a:r>
          </a:p>
          <a:p>
            <a:pPr lvl="1" algn="just" eaLnBrk="1" hangingPunct="1">
              <a:buClr>
                <a:srgbClr val="FF0000"/>
              </a:buClr>
              <a:buFontTx/>
              <a:buNone/>
              <a:defRPr/>
            </a:pPr>
            <a:r>
              <a:rPr lang="en-US" altLang="en-US" sz="2200" baseline="0" dirty="0">
                <a:solidFill>
                  <a:schemeClr val="tx1">
                    <a:lumMod val="75000"/>
                    <a:lumOff val="25000"/>
                  </a:schemeClr>
                </a:solidFill>
                <a:latin typeface="Trebuchet MS" panose="020B0603020202020204" pitchFamily="34" charset="0"/>
              </a:rPr>
              <a:t>Sampled population: </a:t>
            </a:r>
            <a:r>
              <a:rPr lang="en-US" altLang="en-US" sz="2200" baseline="0" dirty="0">
                <a:solidFill>
                  <a:srgbClr val="00B050"/>
                </a:solidFill>
                <a:latin typeface="Trebuchet MS" panose="020B0603020202020204" pitchFamily="34" charset="0"/>
              </a:rPr>
              <a:t>Those listeners who are interested in the topic.</a:t>
            </a:r>
          </a:p>
        </p:txBody>
      </p:sp>
      <p:sp>
        <p:nvSpPr>
          <p:cNvPr id="5325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E9219775-80F6-4F76-8006-07F2606D6029}" type="slidenum">
              <a:rPr lang="en-AU" altLang="en-US" sz="1400" b="1" baseline="0">
                <a:latin typeface="Trebuchet MS" pitchFamily="34" charset="0"/>
                <a:cs typeface="Arial" pitchFamily="34" charset="0"/>
              </a:rPr>
              <a:pPr/>
              <a:t>26</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dissolve">
                                      <p:cBhvr>
                                        <p:cTn id="7" dur="500"/>
                                        <p:tgtEl>
                                          <p:spTgt spid="401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bwMode="auto">
          <a:xfrm>
            <a:off x="468313" y="319088"/>
            <a:ext cx="7772400" cy="66198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2.4 Sampling plans</a:t>
            </a:r>
          </a:p>
        </p:txBody>
      </p:sp>
      <p:sp>
        <p:nvSpPr>
          <p:cNvPr id="32771" name="Rectangle 4"/>
          <p:cNvSpPr>
            <a:spLocks noGrp="1" noChangeArrowheads="1"/>
          </p:cNvSpPr>
          <p:nvPr>
            <p:ph idx="1"/>
          </p:nvPr>
        </p:nvSpPr>
        <p:spPr>
          <a:xfrm>
            <a:off x="534988" y="1125538"/>
            <a:ext cx="7772400" cy="4114800"/>
          </a:xfrm>
        </p:spPr>
        <p:txBody>
          <a:bodyPr/>
          <a:lstStyle/>
          <a:p>
            <a:pPr marL="0" indent="0" algn="just" eaLnBrk="1" hangingPunct="1">
              <a:spcAft>
                <a:spcPts val="600"/>
              </a:spcAft>
              <a:buFont typeface="Arial" pitchFamily="34" charset="0"/>
              <a:buNone/>
              <a:defRPr/>
            </a:pPr>
            <a:r>
              <a:rPr lang="en-AU" altLang="en-US" sz="2200" dirty="0">
                <a:latin typeface="Trebuchet MS" pitchFamily="34" charset="0"/>
                <a:cs typeface="Arial" pitchFamily="34" charset="0"/>
              </a:rPr>
              <a:t>A </a:t>
            </a:r>
            <a:r>
              <a:rPr lang="en-AU" altLang="en-US" sz="2200" i="1" dirty="0">
                <a:solidFill>
                  <a:schemeClr val="tx1">
                    <a:lumMod val="75000"/>
                    <a:lumOff val="25000"/>
                  </a:schemeClr>
                </a:solidFill>
                <a:latin typeface="Trebuchet MS" pitchFamily="34" charset="0"/>
                <a:cs typeface="Arial" pitchFamily="34" charset="0"/>
              </a:rPr>
              <a:t>sampling plan </a:t>
            </a:r>
            <a:r>
              <a:rPr lang="en-AU" altLang="en-US" sz="2200" dirty="0">
                <a:latin typeface="Trebuchet MS" pitchFamily="34" charset="0"/>
                <a:cs typeface="Arial" pitchFamily="34" charset="0"/>
              </a:rPr>
              <a:t>is just a method or procedure for specifying how a sample will be taken from a population.</a:t>
            </a:r>
          </a:p>
          <a:p>
            <a:pPr marL="0" indent="0" algn="just" eaLnBrk="1" hangingPunct="1">
              <a:spcAft>
                <a:spcPts val="600"/>
              </a:spcAft>
              <a:buFont typeface="Arial" pitchFamily="34" charset="0"/>
              <a:buNone/>
              <a:defRPr/>
            </a:pPr>
            <a:r>
              <a:rPr lang="en-US" altLang="en-US" sz="2200" dirty="0">
                <a:latin typeface="Trebuchet MS" pitchFamily="34" charset="0"/>
                <a:cs typeface="Arial" pitchFamily="34" charset="0"/>
              </a:rPr>
              <a:t>Most commonly used sampling plans,</a:t>
            </a:r>
          </a:p>
          <a:p>
            <a:pPr algn="just" eaLnBrk="1" hangingPunct="1">
              <a:spcAft>
                <a:spcPts val="600"/>
              </a:spcAft>
              <a:defRPr/>
            </a:pPr>
            <a:r>
              <a:rPr lang="en-US" altLang="en-US" sz="2000" dirty="0">
                <a:solidFill>
                  <a:schemeClr val="accent1"/>
                </a:solidFill>
                <a:latin typeface="Trebuchet MS" pitchFamily="34" charset="0"/>
                <a:cs typeface="Arial" pitchFamily="34" charset="0"/>
              </a:rPr>
              <a:t>Simple random sampling</a:t>
            </a:r>
          </a:p>
          <a:p>
            <a:pPr algn="just" eaLnBrk="1" hangingPunct="1">
              <a:spcAft>
                <a:spcPts val="600"/>
              </a:spcAft>
              <a:defRPr/>
            </a:pPr>
            <a:r>
              <a:rPr lang="en-US" altLang="en-US" sz="2000" dirty="0">
                <a:solidFill>
                  <a:schemeClr val="accent1"/>
                </a:solidFill>
                <a:latin typeface="Trebuchet MS" pitchFamily="34" charset="0"/>
                <a:cs typeface="Arial" pitchFamily="34" charset="0"/>
              </a:rPr>
              <a:t>Stratified random sampling</a:t>
            </a:r>
          </a:p>
          <a:p>
            <a:pPr algn="just" eaLnBrk="1" hangingPunct="1">
              <a:spcAft>
                <a:spcPts val="600"/>
              </a:spcAft>
              <a:defRPr/>
            </a:pPr>
            <a:r>
              <a:rPr lang="en-US" altLang="en-US" sz="2000" dirty="0">
                <a:solidFill>
                  <a:schemeClr val="accent1"/>
                </a:solidFill>
                <a:latin typeface="Trebuchet MS" pitchFamily="34" charset="0"/>
                <a:cs typeface="Arial" pitchFamily="34" charset="0"/>
              </a:rPr>
              <a:t>Cluster sampling.      </a:t>
            </a:r>
          </a:p>
        </p:txBody>
      </p:sp>
      <p:sp>
        <p:nvSpPr>
          <p:cNvPr id="5427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069DA32F-B9A0-4823-A60D-0D9840F96A50}" type="slidenum">
              <a:rPr lang="en-AU" altLang="en-US" sz="1400" b="1" baseline="0">
                <a:latin typeface="Trebuchet MS" pitchFamily="34" charset="0"/>
                <a:cs typeface="Arial" pitchFamily="34" charset="0"/>
              </a:rPr>
              <a:pPr/>
              <a:t>27</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2434"/>
                                        </p:tgtEl>
                                        <p:attrNameLst>
                                          <p:attrName>style.visibility</p:attrName>
                                        </p:attrNameLst>
                                      </p:cBhvr>
                                      <p:to>
                                        <p:strVal val="visible"/>
                                      </p:to>
                                    </p:set>
                                    <p:animEffect transition="in" filter="dissolve">
                                      <p:cBhvr>
                                        <p:cTn id="7" dur="500"/>
                                        <p:tgtEl>
                                          <p:spTgt spid="402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bwMode="auto">
          <a:xfrm>
            <a:off x="461963" y="317500"/>
            <a:ext cx="7772400" cy="59055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Simple random sampling</a:t>
            </a:r>
          </a:p>
        </p:txBody>
      </p:sp>
      <p:sp>
        <p:nvSpPr>
          <p:cNvPr id="403459" name="Rectangle 3"/>
          <p:cNvSpPr>
            <a:spLocks noGrp="1" noChangeArrowheads="1"/>
          </p:cNvSpPr>
          <p:nvPr>
            <p:ph idx="1"/>
          </p:nvPr>
        </p:nvSpPr>
        <p:spPr>
          <a:xfrm>
            <a:off x="498475" y="1052513"/>
            <a:ext cx="7772400" cy="2952750"/>
          </a:xfrm>
        </p:spPr>
        <p:txBody>
          <a:bodyPr/>
          <a:lstStyle/>
          <a:p>
            <a:pPr marL="0" indent="0" algn="just" eaLnBrk="1" hangingPunct="1">
              <a:spcAft>
                <a:spcPts val="0"/>
              </a:spcAft>
              <a:buFont typeface="Arial" pitchFamily="34" charset="0"/>
              <a:buNone/>
              <a:defRPr/>
            </a:pPr>
            <a:r>
              <a:rPr lang="en-AU" altLang="en-US" sz="2400" dirty="0">
                <a:latin typeface="Trebuchet MS" pitchFamily="34" charset="0"/>
                <a:cs typeface="Arial" pitchFamily="34" charset="0"/>
              </a:rPr>
              <a:t>A </a:t>
            </a:r>
            <a:r>
              <a:rPr lang="en-AU" altLang="en-US" sz="2400" dirty="0">
                <a:solidFill>
                  <a:schemeClr val="tx1">
                    <a:lumMod val="75000"/>
                    <a:lumOff val="25000"/>
                  </a:schemeClr>
                </a:solidFill>
                <a:latin typeface="Trebuchet MS" pitchFamily="34" charset="0"/>
                <a:cs typeface="Arial" pitchFamily="34" charset="0"/>
              </a:rPr>
              <a:t>simple random sample </a:t>
            </a:r>
            <a:r>
              <a:rPr lang="en-AU" altLang="en-US" sz="2400" dirty="0">
                <a:latin typeface="Trebuchet MS" pitchFamily="34" charset="0"/>
                <a:cs typeface="Arial" pitchFamily="34" charset="0"/>
              </a:rPr>
              <a:t>is a sample selected in such a way that every possible sample of the same size is equally likely to be chosen.</a:t>
            </a:r>
          </a:p>
          <a:p>
            <a:pPr marL="0" indent="0" algn="just" eaLnBrk="1" hangingPunct="1">
              <a:spcAft>
                <a:spcPts val="0"/>
              </a:spcAft>
              <a:buFont typeface="Arial" pitchFamily="34" charset="0"/>
              <a:buNone/>
              <a:defRPr/>
            </a:pPr>
            <a:endParaRPr lang="en-AU" altLang="en-US" sz="2400" dirty="0">
              <a:latin typeface="Trebuchet MS" pitchFamily="34" charset="0"/>
              <a:cs typeface="Arial" pitchFamily="34" charset="0"/>
            </a:endParaRPr>
          </a:p>
          <a:p>
            <a:pPr marL="0" indent="0" algn="just" eaLnBrk="1" hangingPunct="1">
              <a:spcAft>
                <a:spcPts val="1200"/>
              </a:spcAft>
              <a:buFont typeface="Arial" charset="0"/>
              <a:buNone/>
              <a:defRPr/>
            </a:pPr>
            <a:r>
              <a:rPr lang="en-US" altLang="en-US" sz="2400" dirty="0">
                <a:solidFill>
                  <a:srgbClr val="00B050"/>
                </a:solidFill>
                <a:latin typeface="Trebuchet MS" pitchFamily="34" charset="0"/>
                <a:cs typeface="Arial" pitchFamily="34" charset="0"/>
              </a:rPr>
              <a:t>For example, drawing three names from a hat containing all the names of the students in a class of 200 is an example of a </a:t>
            </a:r>
            <a:r>
              <a:rPr lang="en-US" altLang="en-US" sz="2400" i="1" dirty="0">
                <a:solidFill>
                  <a:srgbClr val="00B050"/>
                </a:solidFill>
                <a:latin typeface="Trebuchet MS" pitchFamily="34" charset="0"/>
                <a:cs typeface="Arial" pitchFamily="34" charset="0"/>
              </a:rPr>
              <a:t>simple random sample</a:t>
            </a:r>
            <a:r>
              <a:rPr lang="en-US" altLang="en-US" sz="2400" dirty="0">
                <a:solidFill>
                  <a:srgbClr val="00B050"/>
                </a:solidFill>
                <a:latin typeface="Trebuchet MS" pitchFamily="34" charset="0"/>
                <a:cs typeface="Arial" pitchFamily="34" charset="0"/>
              </a:rPr>
              <a:t>: any group of three names is as equally likely as picking any other group of three names.</a:t>
            </a:r>
          </a:p>
        </p:txBody>
      </p:sp>
      <p:sp>
        <p:nvSpPr>
          <p:cNvPr id="5529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80AE8C23-0C49-4DFD-BA83-BF6A2F2BE657}" type="slidenum">
              <a:rPr lang="en-AU" altLang="en-US" sz="1400" b="1" baseline="0">
                <a:latin typeface="Trebuchet MS" pitchFamily="34" charset="0"/>
                <a:cs typeface="Arial" pitchFamily="34" charset="0"/>
              </a:rPr>
              <a:pPr/>
              <a:t>28</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bwMode="auto">
          <a:xfrm>
            <a:off x="468313" y="260350"/>
            <a:ext cx="7772400" cy="59055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Simple random sampling…</a:t>
            </a:r>
          </a:p>
        </p:txBody>
      </p:sp>
      <p:sp>
        <p:nvSpPr>
          <p:cNvPr id="403459" name="Rectangle 3"/>
          <p:cNvSpPr>
            <a:spLocks noGrp="1" noChangeArrowheads="1"/>
          </p:cNvSpPr>
          <p:nvPr>
            <p:ph idx="1"/>
          </p:nvPr>
        </p:nvSpPr>
        <p:spPr>
          <a:xfrm>
            <a:off x="468313" y="981075"/>
            <a:ext cx="7772400" cy="4114800"/>
          </a:xfrm>
        </p:spPr>
        <p:txBody>
          <a:bodyPr/>
          <a:lstStyle/>
          <a:p>
            <a:pPr marL="0" indent="0" eaLnBrk="1" hangingPunct="1">
              <a:spcAft>
                <a:spcPts val="600"/>
              </a:spcAft>
              <a:buFont typeface="Arial" pitchFamily="34" charset="0"/>
              <a:buNone/>
            </a:pPr>
            <a:r>
              <a:rPr lang="en-US" altLang="en-US" sz="2400" dirty="0">
                <a:latin typeface="Trebuchet MS" pitchFamily="34" charset="0"/>
              </a:rPr>
              <a:t>To conduct simple random sampling… </a:t>
            </a:r>
          </a:p>
          <a:p>
            <a:pPr marL="360363" indent="-360363" algn="just" eaLnBrk="1" hangingPunct="1">
              <a:spcAft>
                <a:spcPts val="600"/>
              </a:spcAft>
              <a:buClr>
                <a:srgbClr val="FF0000"/>
              </a:buClr>
            </a:pPr>
            <a:r>
              <a:rPr lang="en-US" altLang="en-US" sz="2400" dirty="0">
                <a:latin typeface="Trebuchet MS" pitchFamily="34" charset="0"/>
              </a:rPr>
              <a:t>assign a number to each element of the chosen population (or use already given numbers), </a:t>
            </a:r>
          </a:p>
          <a:p>
            <a:pPr marL="400050" lvl="1" indent="0" algn="just" eaLnBrk="1" hangingPunct="1">
              <a:spcAft>
                <a:spcPts val="600"/>
              </a:spcAft>
              <a:buClr>
                <a:srgbClr val="FF0000"/>
              </a:buClr>
              <a:buFont typeface="Arial" pitchFamily="34" charset="0"/>
              <a:buNone/>
            </a:pPr>
            <a:r>
              <a:rPr lang="en-US" altLang="en-US" sz="2000" dirty="0">
                <a:solidFill>
                  <a:srgbClr val="00B050"/>
                </a:solidFill>
                <a:latin typeface="Trebuchet MS" pitchFamily="34" charset="0"/>
              </a:rPr>
              <a:t>e.g. Medicare card number of each Australian resident</a:t>
            </a:r>
          </a:p>
          <a:p>
            <a:pPr marL="360363" indent="-360363" algn="just" eaLnBrk="1" hangingPunct="1">
              <a:buClr>
                <a:srgbClr val="FF0000"/>
              </a:buClr>
            </a:pPr>
            <a:r>
              <a:rPr lang="en-US" altLang="en-US" sz="2400" dirty="0">
                <a:latin typeface="Trebuchet MS" pitchFamily="34" charset="0"/>
              </a:rPr>
              <a:t>randomly select the sample numbers (members) using a random numbers table, or a software package.</a:t>
            </a:r>
          </a:p>
        </p:txBody>
      </p:sp>
      <p:sp>
        <p:nvSpPr>
          <p:cNvPr id="5632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F7A28EA6-3E31-444C-AEFA-B138ED7ECBC7}" type="slidenum">
              <a:rPr lang="en-AU" altLang="en-US" sz="1400" b="1" baseline="0">
                <a:latin typeface="Trebuchet MS" pitchFamily="34" charset="0"/>
                <a:cs typeface="Arial" pitchFamily="34" charset="0"/>
              </a:rPr>
              <a:pPr/>
              <a:t>29</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3459">
                                            <p:txEl>
                                              <p:pRg st="1" end="1"/>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03459">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403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uiExpand="1"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457200" y="687388"/>
            <a:ext cx="8229600" cy="88423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Chapter outline</a:t>
            </a:r>
          </a:p>
        </p:txBody>
      </p:sp>
      <p:sp>
        <p:nvSpPr>
          <p:cNvPr id="18434" name="Rectangle 3"/>
          <p:cNvSpPr>
            <a:spLocks noGrp="1" noChangeArrowheads="1"/>
          </p:cNvSpPr>
          <p:nvPr>
            <p:ph idx="1"/>
          </p:nvPr>
        </p:nvSpPr>
        <p:spPr>
          <a:xfrm>
            <a:off x="468313" y="1579563"/>
            <a:ext cx="8001000" cy="4297362"/>
          </a:xfrm>
        </p:spPr>
        <p:txBody>
          <a:bodyPr/>
          <a:lstStyle/>
          <a:p>
            <a:pPr marL="895350" indent="-895350" eaLnBrk="1" hangingPunct="1">
              <a:buFont typeface="Arial" pitchFamily="34" charset="0"/>
              <a:buNone/>
              <a:tabLst>
                <a:tab pos="984250" algn="l"/>
              </a:tabLst>
            </a:pPr>
            <a:r>
              <a:rPr lang="en-US" altLang="en-US" sz="2400" dirty="0">
                <a:solidFill>
                  <a:schemeClr val="tx1">
                    <a:lumMod val="50000"/>
                    <a:lumOff val="50000"/>
                  </a:schemeClr>
                </a:solidFill>
                <a:latin typeface="Trebuchet MS" pitchFamily="34" charset="0"/>
              </a:rPr>
              <a:t>2.1 	Types of data</a:t>
            </a:r>
          </a:p>
          <a:p>
            <a:pPr marL="895350" indent="-895350" eaLnBrk="1" hangingPunct="1">
              <a:buFont typeface="Arial" pitchFamily="34" charset="0"/>
              <a:buNone/>
              <a:tabLst>
                <a:tab pos="984250" algn="l"/>
              </a:tabLst>
            </a:pPr>
            <a:r>
              <a:rPr lang="en-US" altLang="en-US" sz="2400" dirty="0">
                <a:solidFill>
                  <a:schemeClr val="tx1">
                    <a:lumMod val="50000"/>
                    <a:lumOff val="50000"/>
                  </a:schemeClr>
                </a:solidFill>
                <a:latin typeface="Trebuchet MS" pitchFamily="34" charset="0"/>
              </a:rPr>
              <a:t>2.2 	Methods of collecting data</a:t>
            </a:r>
          </a:p>
          <a:p>
            <a:pPr marL="895350" indent="-895350" eaLnBrk="1" hangingPunct="1">
              <a:buFont typeface="Arial" pitchFamily="34" charset="0"/>
              <a:buNone/>
              <a:tabLst>
                <a:tab pos="984250" algn="l"/>
              </a:tabLst>
            </a:pPr>
            <a:r>
              <a:rPr lang="en-US" altLang="en-US" sz="2400" dirty="0">
                <a:solidFill>
                  <a:schemeClr val="tx1">
                    <a:lumMod val="50000"/>
                    <a:lumOff val="50000"/>
                  </a:schemeClr>
                </a:solidFill>
                <a:latin typeface="Trebuchet MS" pitchFamily="34" charset="0"/>
              </a:rPr>
              <a:t>2.3 	Sampling</a:t>
            </a:r>
          </a:p>
          <a:p>
            <a:pPr marL="895350" indent="-895350" eaLnBrk="1" hangingPunct="1">
              <a:buFont typeface="Arial" pitchFamily="34" charset="0"/>
              <a:buNone/>
              <a:tabLst>
                <a:tab pos="984250" algn="l"/>
              </a:tabLst>
            </a:pPr>
            <a:r>
              <a:rPr lang="en-US" altLang="en-US" sz="2400" dirty="0">
                <a:solidFill>
                  <a:schemeClr val="tx1">
                    <a:lumMod val="50000"/>
                    <a:lumOff val="50000"/>
                  </a:schemeClr>
                </a:solidFill>
                <a:latin typeface="Trebuchet MS" pitchFamily="34" charset="0"/>
              </a:rPr>
              <a:t>2.4 	Sampling plans</a:t>
            </a:r>
          </a:p>
          <a:p>
            <a:pPr marL="895350" indent="-895350" eaLnBrk="1" hangingPunct="1">
              <a:buFont typeface="Arial" pitchFamily="34" charset="0"/>
              <a:buNone/>
              <a:tabLst>
                <a:tab pos="984250" algn="l"/>
              </a:tabLst>
            </a:pPr>
            <a:r>
              <a:rPr lang="en-US" altLang="en-US" sz="2400" dirty="0">
                <a:solidFill>
                  <a:schemeClr val="tx1">
                    <a:lumMod val="50000"/>
                    <a:lumOff val="50000"/>
                  </a:schemeClr>
                </a:solidFill>
                <a:latin typeface="Trebuchet MS" pitchFamily="34" charset="0"/>
              </a:rPr>
              <a:t>2.5 	Sampling and non-sampling errors</a:t>
            </a:r>
            <a:endParaRPr lang="en-AU" altLang="en-US" sz="2400" dirty="0">
              <a:solidFill>
                <a:schemeClr val="tx1">
                  <a:lumMod val="50000"/>
                  <a:lumOff val="50000"/>
                </a:schemeClr>
              </a:solidFill>
              <a:latin typeface="Trebuchet MS"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noChangeArrowheads="1"/>
          </p:cNvSpPr>
          <p:nvPr>
            <p:ph type="title"/>
          </p:nvPr>
        </p:nvSpPr>
        <p:spPr bwMode="auto">
          <a:xfrm>
            <a:off x="468313" y="463550"/>
            <a:ext cx="8496300" cy="733425"/>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rPr>
              <a:t>Example 1</a:t>
            </a:r>
            <a:endParaRPr altLang="en-US" sz="2800" i="1" cap="none" dirty="0">
              <a:solidFill>
                <a:srgbClr val="EA0088"/>
              </a:solidFill>
              <a:latin typeface="Trebuchet MS" pitchFamily="34" charset="0"/>
              <a:ea typeface="MS PGothic" pitchFamily="34" charset="-128"/>
            </a:endParaRPr>
          </a:p>
        </p:txBody>
      </p:sp>
      <p:sp>
        <p:nvSpPr>
          <p:cNvPr id="57346" name="Rectangle 2"/>
          <p:cNvSpPr>
            <a:spLocks noGrp="1" noChangeArrowheads="1"/>
          </p:cNvSpPr>
          <p:nvPr>
            <p:ph idx="1"/>
          </p:nvPr>
        </p:nvSpPr>
        <p:spPr>
          <a:xfrm>
            <a:off x="179388" y="1512888"/>
            <a:ext cx="8496300" cy="4724400"/>
          </a:xfrm>
        </p:spPr>
        <p:txBody>
          <a:bodyPr/>
          <a:lstStyle/>
          <a:p>
            <a:pPr algn="just" eaLnBrk="1" hangingPunct="1">
              <a:lnSpc>
                <a:spcPct val="90000"/>
              </a:lnSpc>
              <a:buFontTx/>
              <a:buNone/>
            </a:pPr>
            <a:r>
              <a:rPr lang="en-US" altLang="en-US" sz="2400" dirty="0">
                <a:latin typeface="Trebuchet MS" pitchFamily="34" charset="0"/>
              </a:rPr>
              <a:t>	A government income-tax auditor is responsible for 1000 tax returns. The auditor will randomly select 30 returns to audit. Use Excel’s random number generator to select the returns.</a:t>
            </a:r>
          </a:p>
          <a:p>
            <a:pPr algn="just" eaLnBrk="1" hangingPunct="1">
              <a:lnSpc>
                <a:spcPct val="90000"/>
              </a:lnSpc>
              <a:buFontTx/>
              <a:buNone/>
            </a:pPr>
            <a:endParaRPr lang="en-US" altLang="en-US" sz="2400" dirty="0">
              <a:latin typeface="Trebuchet MS" pitchFamily="34" charset="0"/>
            </a:endParaRPr>
          </a:p>
          <a:p>
            <a:pPr algn="just" eaLnBrk="1" hangingPunct="1">
              <a:lnSpc>
                <a:spcPct val="90000"/>
              </a:lnSpc>
              <a:buFontTx/>
              <a:buNone/>
            </a:pPr>
            <a:r>
              <a:rPr lang="en-US" altLang="en-US" sz="2400" dirty="0">
                <a:latin typeface="Trebuchet MS" pitchFamily="34" charset="0"/>
              </a:rPr>
              <a:t>	</a:t>
            </a:r>
            <a:r>
              <a:rPr lang="en-US" altLang="en-US" sz="2400" b="1" dirty="0">
                <a:solidFill>
                  <a:schemeClr val="accent2"/>
                </a:solidFill>
                <a:latin typeface="Trebuchet MS" pitchFamily="34" charset="0"/>
              </a:rPr>
              <a:t>Solution:</a:t>
            </a:r>
          </a:p>
          <a:p>
            <a:pPr algn="just" eaLnBrk="1" hangingPunct="1">
              <a:lnSpc>
                <a:spcPct val="90000"/>
              </a:lnSpc>
              <a:buNone/>
            </a:pPr>
            <a:r>
              <a:rPr lang="en-US" altLang="en-US" sz="2400" dirty="0">
                <a:latin typeface="Trebuchet MS" pitchFamily="34" charset="0"/>
              </a:rPr>
              <a:t>	We generate 50 numbers between 1 and 1000 (we need only 30 numbers, but the extra numbers might be used if duplicate numbers are generated.)</a:t>
            </a:r>
          </a:p>
          <a:p>
            <a:pPr algn="just" eaLnBrk="1" hangingPunct="1">
              <a:lnSpc>
                <a:spcPct val="90000"/>
              </a:lnSpc>
              <a:buFontTx/>
              <a:buNone/>
            </a:pPr>
            <a:endParaRPr lang="en-US" altLang="en-US" sz="2400" dirty="0">
              <a:latin typeface="Trebuchet MS" pitchFamily="34" charset="0"/>
            </a:endParaRPr>
          </a:p>
        </p:txBody>
      </p:sp>
      <p:sp>
        <p:nvSpPr>
          <p:cNvPr id="5734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AF56FD9C-5E3D-4A0F-8ACC-9043FF16C53A}" type="slidenum">
              <a:rPr lang="en-AU" altLang="en-US" sz="1400" b="1" baseline="0">
                <a:latin typeface="Trebuchet MS" pitchFamily="34" charset="0"/>
                <a:cs typeface="Arial" pitchFamily="34" charset="0"/>
              </a:rPr>
              <a:pPr/>
              <a:t>30</a:t>
            </a:fld>
            <a:endParaRPr lang="en-AU" altLang="en-US" sz="1400" b="1" baseline="0">
              <a:latin typeface="Trebuchet MS"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noChangeArrowheads="1"/>
          </p:cNvSpPr>
          <p:nvPr>
            <p:ph idx="1"/>
          </p:nvPr>
        </p:nvSpPr>
        <p:spPr>
          <a:xfrm>
            <a:off x="446088" y="866775"/>
            <a:ext cx="7772400" cy="4114800"/>
          </a:xfrm>
        </p:spPr>
        <p:txBody>
          <a:bodyPr/>
          <a:lstStyle/>
          <a:p>
            <a:pPr marL="0" indent="0" algn="just" eaLnBrk="1" hangingPunct="1">
              <a:buFont typeface="Arial" pitchFamily="34" charset="0"/>
              <a:buNone/>
            </a:pPr>
            <a:r>
              <a:rPr lang="en-US" altLang="en-US" sz="2400" dirty="0">
                <a:latin typeface="Trebuchet MS" pitchFamily="34" charset="0"/>
              </a:rPr>
              <a:t>Use Excel to generate 50 random numbers between 1 and 1000.</a:t>
            </a:r>
          </a:p>
        </p:txBody>
      </p:sp>
      <p:sp>
        <p:nvSpPr>
          <p:cNvPr id="59394" name="Slide Number Placeholder 5"/>
          <p:cNvSpPr>
            <a:spLocks noGrp="1"/>
          </p:cNvSpPr>
          <p:nvPr>
            <p:ph type="sldNum" sz="quarter" idx="10"/>
          </p:nvPr>
        </p:nvSpPr>
        <p:spPr bwMode="auto">
          <a:xfrm>
            <a:off x="7239000" y="65532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400" baseline="0">
                <a:latin typeface="Verdana" pitchFamily="34" charset="0"/>
                <a:cs typeface="Arial" pitchFamily="34" charset="0"/>
              </a:rPr>
              <a:t>6.</a:t>
            </a:r>
            <a:fld id="{C8F32575-DB22-409C-978D-C9B843479014}" type="slidenum">
              <a:rPr lang="en-US" altLang="en-US" sz="1400" baseline="0">
                <a:latin typeface="Verdana" pitchFamily="34" charset="0"/>
                <a:cs typeface="Arial" pitchFamily="34" charset="0"/>
              </a:rPr>
              <a:pPr/>
              <a:t>31</a:t>
            </a:fld>
            <a:endParaRPr lang="en-US" altLang="en-US" sz="1400" baseline="0">
              <a:latin typeface="Verdana" pitchFamily="34" charset="0"/>
              <a:cs typeface="Arial" pitchFamily="34" charset="0"/>
            </a:endParaRPr>
          </a:p>
        </p:txBody>
      </p:sp>
      <p:pic>
        <p:nvPicPr>
          <p:cNvPr id="5939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513" y="1771650"/>
            <a:ext cx="3373437" cy="3759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939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844675"/>
            <a:ext cx="2398712" cy="3028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9397" name="AutoShape 6"/>
          <p:cNvSpPr>
            <a:spLocks noChangeArrowheads="1"/>
          </p:cNvSpPr>
          <p:nvPr/>
        </p:nvSpPr>
        <p:spPr bwMode="auto">
          <a:xfrm>
            <a:off x="3563938" y="2924175"/>
            <a:ext cx="914400" cy="685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CCFF"/>
          </a:solidFill>
          <a:ln w="9525">
            <a:solidFill>
              <a:schemeClr val="tx1"/>
            </a:solidFill>
            <a:miter lim="800000"/>
            <a:headEnd/>
            <a:tailEnd/>
          </a:ln>
        </p:spPr>
        <p:txBody>
          <a:bodyPr wrap="none" anchor="ctr"/>
          <a:lstStyle/>
          <a:p>
            <a:endParaRPr lang="en-AU"/>
          </a:p>
        </p:txBody>
      </p:sp>
      <p:sp>
        <p:nvSpPr>
          <p:cNvPr id="59398" name="Text Box 7"/>
          <p:cNvSpPr txBox="1">
            <a:spLocks noChangeArrowheads="1"/>
          </p:cNvSpPr>
          <p:nvPr/>
        </p:nvSpPr>
        <p:spPr bwMode="auto">
          <a:xfrm>
            <a:off x="2895231" y="5484018"/>
            <a:ext cx="6264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r"/>
            <a:r>
              <a:rPr lang="en-US" altLang="en-US" sz="1600" baseline="0" dirty="0">
                <a:latin typeface="Tahoma" pitchFamily="34" charset="0"/>
                <a:cs typeface="Arial" pitchFamily="34" charset="0"/>
              </a:rPr>
              <a:t>Extra #’s may be used if duplicate random numbers are generated.</a:t>
            </a:r>
          </a:p>
        </p:txBody>
      </p:sp>
      <p:sp>
        <p:nvSpPr>
          <p:cNvPr id="59399" name="Line 8"/>
          <p:cNvSpPr>
            <a:spLocks noChangeShapeType="1"/>
          </p:cNvSpPr>
          <p:nvPr/>
        </p:nvSpPr>
        <p:spPr bwMode="auto">
          <a:xfrm flipH="1" flipV="1">
            <a:off x="6588125" y="3573462"/>
            <a:ext cx="955674" cy="1962789"/>
          </a:xfrm>
          <a:prstGeom prst="line">
            <a:avLst/>
          </a:prstGeom>
          <a:noFill/>
          <a:ln w="9525">
            <a:solidFill>
              <a:srgbClr val="0000FF"/>
            </a:solidFill>
            <a:round/>
            <a:headEnd/>
            <a:tailEnd type="arrow" w="med" len="lg"/>
          </a:ln>
          <a:extLst>
            <a:ext uri="{909E8E84-426E-40DD-AFC4-6F175D3DCCD1}">
              <a14:hiddenFill xmlns:a14="http://schemas.microsoft.com/office/drawing/2010/main">
                <a:noFill/>
              </a14:hiddenFill>
            </a:ext>
          </a:extLst>
        </p:spPr>
        <p:txBody>
          <a:bodyPr wrap="none" anchor="ctr"/>
          <a:lstStyle/>
          <a:p>
            <a:endParaRPr lang="en-AU"/>
          </a:p>
        </p:txBody>
      </p:sp>
      <p:sp>
        <p:nvSpPr>
          <p:cNvPr id="59400" name="Line 9"/>
          <p:cNvSpPr>
            <a:spLocks noChangeShapeType="1"/>
          </p:cNvSpPr>
          <p:nvPr/>
        </p:nvSpPr>
        <p:spPr bwMode="auto">
          <a:xfrm flipH="1" flipV="1">
            <a:off x="6659562" y="2492374"/>
            <a:ext cx="884237" cy="3038475"/>
          </a:xfrm>
          <a:prstGeom prst="line">
            <a:avLst/>
          </a:prstGeom>
          <a:noFill/>
          <a:ln w="9525">
            <a:solidFill>
              <a:srgbClr val="0000FF"/>
            </a:solidFill>
            <a:round/>
            <a:headEnd/>
            <a:tailEnd type="arrow" w="med" len="lg"/>
          </a:ln>
          <a:extLst>
            <a:ext uri="{909E8E84-426E-40DD-AFC4-6F175D3DCCD1}">
              <a14:hiddenFill xmlns:a14="http://schemas.microsoft.com/office/drawing/2010/main">
                <a:noFill/>
              </a14:hiddenFill>
            </a:ext>
          </a:extLst>
        </p:spPr>
        <p:txBody>
          <a:bodyPr wrap="none" anchor="ctr"/>
          <a:lstStyle/>
          <a:p>
            <a:endParaRPr lang="en-AU"/>
          </a:p>
        </p:txBody>
      </p:sp>
      <p:grpSp>
        <p:nvGrpSpPr>
          <p:cNvPr id="2" name="Group 20"/>
          <p:cNvGrpSpPr>
            <a:grpSpLocks/>
          </p:cNvGrpSpPr>
          <p:nvPr/>
        </p:nvGrpSpPr>
        <p:grpSpPr bwMode="auto">
          <a:xfrm>
            <a:off x="6659563" y="3068638"/>
            <a:ext cx="2535237" cy="1409700"/>
            <a:chOff x="3744" y="1872"/>
            <a:chExt cx="3967" cy="1567"/>
          </a:xfrm>
        </p:grpSpPr>
        <p:sp>
          <p:nvSpPr>
            <p:cNvPr id="59404" name="Text Box 21"/>
            <p:cNvSpPr txBox="1">
              <a:spLocks noChangeArrowheads="1"/>
            </p:cNvSpPr>
            <p:nvPr/>
          </p:nvSpPr>
          <p:spPr bwMode="auto">
            <a:xfrm>
              <a:off x="4080" y="1968"/>
              <a:ext cx="3631" cy="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dirty="0">
                  <a:solidFill>
                    <a:srgbClr val="00B050"/>
                  </a:solidFill>
                  <a:latin typeface="Arial Narrow" pitchFamily="34" charset="0"/>
                  <a:cs typeface="Arial" pitchFamily="34" charset="0"/>
                </a:rPr>
                <a:t>50 random uniformly </a:t>
              </a:r>
              <a:br>
                <a:rPr lang="en-US" altLang="en-US" sz="2000" b="1" baseline="0" dirty="0">
                  <a:solidFill>
                    <a:srgbClr val="00B050"/>
                  </a:solidFill>
                  <a:latin typeface="Arial Narrow" pitchFamily="34" charset="0"/>
                  <a:cs typeface="Arial" pitchFamily="34" charset="0"/>
                </a:rPr>
              </a:br>
              <a:r>
                <a:rPr lang="en-US" altLang="en-US" sz="2000" b="1" baseline="0" dirty="0">
                  <a:solidFill>
                    <a:srgbClr val="00B050"/>
                  </a:solidFill>
                  <a:latin typeface="Arial Narrow" pitchFamily="34" charset="0"/>
                  <a:cs typeface="Arial" pitchFamily="34" charset="0"/>
                </a:rPr>
                <a:t>distributed whole-</a:t>
              </a:r>
            </a:p>
            <a:p>
              <a:r>
                <a:rPr lang="en-US" altLang="en-US" sz="2000" b="1" baseline="0" dirty="0">
                  <a:solidFill>
                    <a:srgbClr val="00B050"/>
                  </a:solidFill>
                  <a:latin typeface="Arial Narrow" pitchFamily="34" charset="0"/>
                  <a:cs typeface="Arial" pitchFamily="34" charset="0"/>
                </a:rPr>
                <a:t>numbers between </a:t>
              </a:r>
              <a:br>
                <a:rPr lang="en-US" altLang="en-US" sz="2000" b="1" baseline="0" dirty="0">
                  <a:solidFill>
                    <a:srgbClr val="00B050"/>
                  </a:solidFill>
                  <a:latin typeface="Arial Narrow" pitchFamily="34" charset="0"/>
                  <a:cs typeface="Arial" pitchFamily="34" charset="0"/>
                </a:rPr>
              </a:br>
              <a:r>
                <a:rPr lang="en-US" altLang="en-US" sz="2000" b="1" baseline="0" dirty="0">
                  <a:solidFill>
                    <a:srgbClr val="00B050"/>
                  </a:solidFill>
                  <a:latin typeface="Arial Narrow" pitchFamily="34" charset="0"/>
                  <a:cs typeface="Arial" pitchFamily="34" charset="0"/>
                </a:rPr>
                <a:t>1 and 1000.</a:t>
              </a:r>
            </a:p>
          </p:txBody>
        </p:sp>
        <p:sp>
          <p:nvSpPr>
            <p:cNvPr id="59405" name="Line 22"/>
            <p:cNvSpPr>
              <a:spLocks noChangeShapeType="1"/>
            </p:cNvSpPr>
            <p:nvPr/>
          </p:nvSpPr>
          <p:spPr bwMode="auto">
            <a:xfrm flipH="1" flipV="1">
              <a:off x="3744" y="1872"/>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9406" name="Line 23"/>
            <p:cNvSpPr>
              <a:spLocks noChangeShapeType="1"/>
            </p:cNvSpPr>
            <p:nvPr/>
          </p:nvSpPr>
          <p:spPr bwMode="auto">
            <a:xfrm flipH="1">
              <a:off x="3744" y="235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9407" name="Line 24"/>
            <p:cNvSpPr>
              <a:spLocks noChangeShapeType="1"/>
            </p:cNvSpPr>
            <p:nvPr/>
          </p:nvSpPr>
          <p:spPr bwMode="auto">
            <a:xfrm flipH="1">
              <a:off x="3792" y="2544"/>
              <a:ext cx="28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5940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4222CAF6-B18F-4F9D-8C7E-9E4D6B0B63DC}" type="slidenum">
              <a:rPr lang="en-AU" altLang="en-US" sz="1400" b="1" baseline="0">
                <a:latin typeface="Trebuchet MS" pitchFamily="34" charset="0"/>
                <a:cs typeface="Arial" pitchFamily="34" charset="0"/>
              </a:rPr>
              <a:pPr/>
              <a:t>31</a:t>
            </a:fld>
            <a:endParaRPr lang="en-AU" altLang="en-US" sz="1400" b="1" baseline="0">
              <a:latin typeface="Trebuchet MS" pitchFamily="34" charset="0"/>
              <a:cs typeface="Arial" pitchFamily="34" charset="0"/>
            </a:endParaRPr>
          </a:p>
        </p:txBody>
      </p:sp>
      <p:sp>
        <p:nvSpPr>
          <p:cNvPr id="59403" name="Rectangle 3"/>
          <p:cNvSpPr txBox="1">
            <a:spLocks noChangeArrowheads="1"/>
          </p:cNvSpPr>
          <p:nvPr/>
        </p:nvSpPr>
        <p:spPr bwMode="auto">
          <a:xfrm>
            <a:off x="395288" y="103188"/>
            <a:ext cx="8496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r>
              <a:rPr lang="en-AU" altLang="en-US" sz="3600" baseline="0" dirty="0">
                <a:solidFill>
                  <a:srgbClr val="EA0088"/>
                </a:solidFill>
                <a:latin typeface="Trebuchet MS" pitchFamily="34" charset="0"/>
              </a:rPr>
              <a:t>Example 1: 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Rectangle 7"/>
          <p:cNvSpPr>
            <a:spLocks noGrp="1" noChangeArrowheads="1"/>
          </p:cNvSpPr>
          <p:nvPr>
            <p:ph type="title"/>
          </p:nvPr>
        </p:nvSpPr>
        <p:spPr bwMode="auto">
          <a:xfrm>
            <a:off x="468313" y="144463"/>
            <a:ext cx="7772400" cy="69215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Stratified random sampling</a:t>
            </a:r>
          </a:p>
        </p:txBody>
      </p:sp>
      <p:sp>
        <p:nvSpPr>
          <p:cNvPr id="406530" name="Rectangle 2"/>
          <p:cNvSpPr>
            <a:spLocks noGrp="1" noChangeArrowheads="1"/>
          </p:cNvSpPr>
          <p:nvPr>
            <p:ph idx="1"/>
          </p:nvPr>
        </p:nvSpPr>
        <p:spPr>
          <a:xfrm>
            <a:off x="457200" y="908050"/>
            <a:ext cx="8077200" cy="1600200"/>
          </a:xfrm>
        </p:spPr>
        <p:txBody>
          <a:bodyPr/>
          <a:lstStyle/>
          <a:p>
            <a:pPr marL="0" indent="0" algn="just" eaLnBrk="1" hangingPunct="1">
              <a:buFont typeface="Arial" pitchFamily="34" charset="0"/>
              <a:buNone/>
              <a:defRPr/>
            </a:pPr>
            <a:r>
              <a:rPr lang="en-AU" altLang="en-US" sz="2400" dirty="0">
                <a:latin typeface="Trebuchet MS" pitchFamily="34" charset="0"/>
                <a:cs typeface="Arial" pitchFamily="34" charset="0"/>
              </a:rPr>
              <a:t>A </a:t>
            </a:r>
            <a:r>
              <a:rPr lang="en-AU" altLang="en-US" sz="2400" dirty="0">
                <a:solidFill>
                  <a:schemeClr val="tx1">
                    <a:lumMod val="75000"/>
                    <a:lumOff val="25000"/>
                  </a:schemeClr>
                </a:solidFill>
                <a:latin typeface="Trebuchet MS" pitchFamily="34" charset="0"/>
                <a:cs typeface="Arial" pitchFamily="34" charset="0"/>
              </a:rPr>
              <a:t>stratified random sample </a:t>
            </a:r>
            <a:r>
              <a:rPr lang="en-AU" altLang="en-US" sz="2400" dirty="0">
                <a:latin typeface="Trebuchet MS" pitchFamily="34" charset="0"/>
                <a:cs typeface="Arial" pitchFamily="34" charset="0"/>
              </a:rPr>
              <a:t>is obtained by dividing </a:t>
            </a:r>
            <a:r>
              <a:rPr lang="en-US" altLang="en-US" sz="2400" dirty="0">
                <a:latin typeface="Trebuchet MS" pitchFamily="34" charset="0"/>
                <a:cs typeface="Arial" pitchFamily="34" charset="0"/>
              </a:rPr>
              <a:t>the population into </a:t>
            </a:r>
            <a:r>
              <a:rPr lang="en-US" altLang="en-US" sz="2400" i="1" dirty="0">
                <a:latin typeface="Trebuchet MS" pitchFamily="34" charset="0"/>
                <a:cs typeface="Arial" pitchFamily="34" charset="0"/>
              </a:rPr>
              <a:t>mutually exclusive sets</a:t>
            </a:r>
            <a:r>
              <a:rPr lang="en-US" altLang="en-US" sz="2400" dirty="0">
                <a:latin typeface="Trebuchet MS" pitchFamily="34" charset="0"/>
                <a:cs typeface="Arial" pitchFamily="34" charset="0"/>
              </a:rPr>
              <a:t> (or strata), and then drawing simple random samples from each stratum.</a:t>
            </a:r>
          </a:p>
        </p:txBody>
      </p:sp>
      <p:grpSp>
        <p:nvGrpSpPr>
          <p:cNvPr id="2" name="Group 3"/>
          <p:cNvGrpSpPr>
            <a:grpSpLocks/>
          </p:cNvGrpSpPr>
          <p:nvPr/>
        </p:nvGrpSpPr>
        <p:grpSpPr bwMode="auto">
          <a:xfrm>
            <a:off x="685800" y="2636838"/>
            <a:ext cx="7848600" cy="2879725"/>
            <a:chOff x="432" y="2311"/>
            <a:chExt cx="4944" cy="1814"/>
          </a:xfrm>
        </p:grpSpPr>
        <p:sp>
          <p:nvSpPr>
            <p:cNvPr id="60424" name="AutoShape 4"/>
            <p:cNvSpPr>
              <a:spLocks noChangeArrowheads="1"/>
            </p:cNvSpPr>
            <p:nvPr/>
          </p:nvSpPr>
          <p:spPr bwMode="auto">
            <a:xfrm>
              <a:off x="4119" y="2595"/>
              <a:ext cx="1257" cy="895"/>
            </a:xfrm>
            <a:prstGeom prst="roundRect">
              <a:avLst>
                <a:gd name="adj" fmla="val 16667"/>
              </a:avLst>
            </a:prstGeom>
            <a:solidFill>
              <a:srgbClr val="F9B9ED"/>
            </a:solidFill>
            <a:ln w="9525">
              <a:round/>
              <a:headEnd/>
              <a:tailEnd/>
            </a:ln>
            <a:scene3d>
              <a:camera prst="legacyPerspectiveTopRight"/>
              <a:lightRig rig="legacyFlat3" dir="b"/>
            </a:scene3d>
            <a:sp3d extrusionH="430200" prstMaterial="legacyMatte">
              <a:bevelT w="13500" h="13500" prst="angle"/>
              <a:bevelB w="13500" h="13500" prst="angle"/>
              <a:extrusionClr>
                <a:srgbClr val="F9B9ED"/>
              </a:extrusionClr>
            </a:sp3d>
          </p:spPr>
          <p:txBody>
            <a:bodyPr wrap="none" anchor="ctr">
              <a:flatTx/>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u="sng" baseline="0" dirty="0">
                  <a:latin typeface="Arial Narrow" pitchFamily="34" charset="0"/>
                  <a:cs typeface="Arial" pitchFamily="34" charset="0"/>
                </a:rPr>
                <a:t>Sex</a:t>
              </a:r>
              <a:endParaRPr lang="en-US" altLang="en-US" baseline="0" dirty="0">
                <a:latin typeface="Arial Narrow" pitchFamily="34" charset="0"/>
                <a:cs typeface="Arial" pitchFamily="34" charset="0"/>
              </a:endParaRPr>
            </a:p>
            <a:p>
              <a:pPr>
                <a:buFontTx/>
                <a:buChar char="•"/>
              </a:pPr>
              <a:r>
                <a:rPr lang="en-US" altLang="en-US" baseline="0" dirty="0">
                  <a:latin typeface="Arial Narrow" pitchFamily="34" charset="0"/>
                  <a:cs typeface="Arial" pitchFamily="34" charset="0"/>
                </a:rPr>
                <a:t>  Male</a:t>
              </a:r>
            </a:p>
            <a:p>
              <a:pPr>
                <a:buFontTx/>
                <a:buChar char="•"/>
              </a:pPr>
              <a:r>
                <a:rPr lang="en-US" altLang="en-US" baseline="0" dirty="0">
                  <a:latin typeface="Arial Narrow" pitchFamily="34" charset="0"/>
                  <a:cs typeface="Arial" pitchFamily="34" charset="0"/>
                </a:rPr>
                <a:t>  Female</a:t>
              </a:r>
            </a:p>
          </p:txBody>
        </p:sp>
        <p:sp>
          <p:nvSpPr>
            <p:cNvPr id="60425" name="AutoShape 5"/>
            <p:cNvSpPr>
              <a:spLocks noChangeArrowheads="1"/>
            </p:cNvSpPr>
            <p:nvPr/>
          </p:nvSpPr>
          <p:spPr bwMode="auto">
            <a:xfrm>
              <a:off x="2348" y="2311"/>
              <a:ext cx="1348" cy="1814"/>
            </a:xfrm>
            <a:prstGeom prst="roundRect">
              <a:avLst>
                <a:gd name="adj" fmla="val 16667"/>
              </a:avLst>
            </a:prstGeom>
            <a:solidFill>
              <a:srgbClr val="F9B9ED"/>
            </a:solidFill>
            <a:ln w="9525">
              <a:round/>
              <a:headEnd/>
              <a:tailEnd/>
            </a:ln>
            <a:scene3d>
              <a:camera prst="legacyPerspectiveTopRight"/>
              <a:lightRig rig="legacyFlat3" dir="b"/>
            </a:scene3d>
            <a:sp3d extrusionH="430200" prstMaterial="legacyMatte">
              <a:bevelT w="13500" h="13500" prst="angle"/>
              <a:bevelB w="13500" h="13500" prst="angle"/>
              <a:extrusionClr>
                <a:srgbClr val="F9B9ED"/>
              </a:extrusionClr>
            </a:sp3d>
          </p:spPr>
          <p:txBody>
            <a:bodyPr wrap="none" anchor="ctr">
              <a:flatTx/>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u="sng" baseline="0" dirty="0">
                  <a:latin typeface="Arial Narrow" pitchFamily="34" charset="0"/>
                  <a:cs typeface="Arial" pitchFamily="34" charset="0"/>
                </a:rPr>
                <a:t>Age</a:t>
              </a:r>
              <a:endParaRPr lang="en-US" altLang="en-US" baseline="0" dirty="0">
                <a:latin typeface="Arial Narrow" pitchFamily="34" charset="0"/>
                <a:cs typeface="Arial" pitchFamily="34" charset="0"/>
              </a:endParaRPr>
            </a:p>
            <a:p>
              <a:pPr>
                <a:buFontTx/>
                <a:buChar char="•"/>
              </a:pPr>
              <a:r>
                <a:rPr lang="en-US" altLang="en-US" baseline="0" dirty="0">
                  <a:latin typeface="Arial Narrow" pitchFamily="34" charset="0"/>
                  <a:cs typeface="Arial" pitchFamily="34" charset="0"/>
                </a:rPr>
                <a:t>  Under 20</a:t>
              </a:r>
            </a:p>
            <a:p>
              <a:pPr>
                <a:buFontTx/>
                <a:buChar char="•"/>
              </a:pPr>
              <a:r>
                <a:rPr lang="en-US" altLang="en-US" baseline="0" dirty="0">
                  <a:latin typeface="Arial Narrow" pitchFamily="34" charset="0"/>
                  <a:cs typeface="Arial" pitchFamily="34" charset="0"/>
                </a:rPr>
                <a:t>  20–30</a:t>
              </a:r>
            </a:p>
            <a:p>
              <a:pPr>
                <a:buFontTx/>
                <a:buChar char="•"/>
              </a:pPr>
              <a:r>
                <a:rPr lang="en-US" altLang="en-US" baseline="0" dirty="0">
                  <a:latin typeface="Arial Narrow" pitchFamily="34" charset="0"/>
                  <a:cs typeface="Arial" pitchFamily="34" charset="0"/>
                </a:rPr>
                <a:t>  31–40</a:t>
              </a:r>
            </a:p>
            <a:p>
              <a:pPr>
                <a:buFontTx/>
                <a:buChar char="•"/>
              </a:pPr>
              <a:r>
                <a:rPr lang="en-US" altLang="en-US" baseline="0" dirty="0">
                  <a:latin typeface="Arial Narrow" pitchFamily="34" charset="0"/>
                  <a:cs typeface="Arial" pitchFamily="34" charset="0"/>
                </a:rPr>
                <a:t>  41–50</a:t>
              </a:r>
            </a:p>
            <a:p>
              <a:pPr>
                <a:buFontTx/>
                <a:buChar char="•"/>
              </a:pPr>
              <a:r>
                <a:rPr lang="en-US" altLang="en-US" baseline="0" dirty="0">
                  <a:latin typeface="Arial Narrow" pitchFamily="34" charset="0"/>
                  <a:cs typeface="Arial" pitchFamily="34" charset="0"/>
                </a:rPr>
                <a:t>  51–60</a:t>
              </a:r>
            </a:p>
            <a:p>
              <a:pPr>
                <a:buFontTx/>
                <a:buChar char="•"/>
              </a:pPr>
              <a:r>
                <a:rPr lang="en-US" altLang="en-US" baseline="0" dirty="0">
                  <a:latin typeface="Arial Narrow" pitchFamily="34" charset="0"/>
                  <a:cs typeface="Arial" pitchFamily="34" charset="0"/>
                </a:rPr>
                <a:t>  &gt; 60</a:t>
              </a:r>
            </a:p>
          </p:txBody>
        </p:sp>
        <p:sp>
          <p:nvSpPr>
            <p:cNvPr id="60426" name="AutoShape 6"/>
            <p:cNvSpPr>
              <a:spLocks noChangeArrowheads="1"/>
            </p:cNvSpPr>
            <p:nvPr/>
          </p:nvSpPr>
          <p:spPr bwMode="auto">
            <a:xfrm>
              <a:off x="432" y="2602"/>
              <a:ext cx="1536" cy="1248"/>
            </a:xfrm>
            <a:prstGeom prst="roundRect">
              <a:avLst>
                <a:gd name="adj" fmla="val 16667"/>
              </a:avLst>
            </a:prstGeom>
            <a:solidFill>
              <a:srgbClr val="F9B9ED"/>
            </a:solidFill>
            <a:ln w="9525">
              <a:round/>
              <a:headEnd/>
              <a:tailEnd/>
            </a:ln>
            <a:scene3d>
              <a:camera prst="legacyPerspectiveTopRight"/>
              <a:lightRig rig="legacyFlat3" dir="b"/>
            </a:scene3d>
            <a:sp3d extrusionH="430200" prstMaterial="legacyMatte">
              <a:bevelT w="13500" h="13500" prst="angle"/>
              <a:bevelB w="13500" h="13500" prst="angle"/>
              <a:extrusionClr>
                <a:srgbClr val="F9B9ED"/>
              </a:extrusionClr>
            </a:sp3d>
          </p:spPr>
          <p:txBody>
            <a:bodyPr wrap="none" anchor="ctr">
              <a:flatTx/>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u="sng" baseline="0" dirty="0">
                  <a:latin typeface="Arial Narrow" pitchFamily="34" charset="0"/>
                  <a:cs typeface="Arial" pitchFamily="34" charset="0"/>
                </a:rPr>
                <a:t>Occupation</a:t>
              </a:r>
              <a:endParaRPr lang="en-US" altLang="en-US" baseline="0" dirty="0">
                <a:latin typeface="Arial Narrow" pitchFamily="34" charset="0"/>
                <a:cs typeface="Arial" pitchFamily="34" charset="0"/>
              </a:endParaRPr>
            </a:p>
            <a:p>
              <a:pPr>
                <a:buFontTx/>
                <a:buChar char="•"/>
              </a:pPr>
              <a:r>
                <a:rPr lang="en-US" altLang="en-US" baseline="0" dirty="0">
                  <a:latin typeface="Arial Narrow" pitchFamily="34" charset="0"/>
                  <a:cs typeface="Arial" pitchFamily="34" charset="0"/>
                </a:rPr>
                <a:t>  Professional</a:t>
              </a:r>
            </a:p>
            <a:p>
              <a:pPr>
                <a:buFontTx/>
                <a:buChar char="•"/>
              </a:pPr>
              <a:r>
                <a:rPr lang="en-US" altLang="en-US" baseline="0" dirty="0">
                  <a:latin typeface="Arial Narrow" pitchFamily="34" charset="0"/>
                  <a:cs typeface="Arial" pitchFamily="34" charset="0"/>
                </a:rPr>
                <a:t>  Clerical</a:t>
              </a:r>
            </a:p>
            <a:p>
              <a:pPr>
                <a:buFontTx/>
                <a:buChar char="•"/>
              </a:pPr>
              <a:r>
                <a:rPr lang="en-US" altLang="en-US" baseline="0" dirty="0">
                  <a:latin typeface="Arial Narrow" pitchFamily="34" charset="0"/>
                  <a:cs typeface="Arial" pitchFamily="34" charset="0"/>
                </a:rPr>
                <a:t>  Blue-collar</a:t>
              </a:r>
            </a:p>
            <a:p>
              <a:pPr>
                <a:buFontTx/>
                <a:buChar char="•"/>
              </a:pPr>
              <a:r>
                <a:rPr lang="en-US" altLang="en-US" baseline="0" dirty="0">
                  <a:latin typeface="Arial Narrow" pitchFamily="34" charset="0"/>
                  <a:cs typeface="Arial" pitchFamily="34" charset="0"/>
                </a:rPr>
                <a:t>  Other</a:t>
              </a:r>
            </a:p>
          </p:txBody>
        </p:sp>
      </p:grpSp>
      <p:sp>
        <p:nvSpPr>
          <p:cNvPr id="60420" name="TextBox 2"/>
          <p:cNvSpPr txBox="1">
            <a:spLocks noChangeArrowheads="1"/>
          </p:cNvSpPr>
          <p:nvPr/>
        </p:nvSpPr>
        <p:spPr bwMode="auto">
          <a:xfrm>
            <a:off x="578410" y="2589510"/>
            <a:ext cx="1907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i="1" baseline="0" dirty="0">
                <a:latin typeface="Segoe UI" panose="020B0502040204020203" pitchFamily="34" charset="0"/>
                <a:ea typeface="Segoe UI" panose="020B0502040204020203" pitchFamily="34" charset="0"/>
                <a:cs typeface="Segoe UI" panose="020B0502040204020203" pitchFamily="34" charset="0"/>
              </a:rPr>
              <a:t>Population</a:t>
            </a:r>
            <a:r>
              <a:rPr lang="en-US" altLang="en-US" i="1" baseline="0" dirty="0">
                <a:latin typeface="Arial" panose="020B0604020202020204" pitchFamily="34" charset="0"/>
                <a:cs typeface="Arial" panose="020B0604020202020204" pitchFamily="34" charset="0"/>
              </a:rPr>
              <a:t> 1</a:t>
            </a:r>
          </a:p>
        </p:txBody>
      </p:sp>
      <p:sp>
        <p:nvSpPr>
          <p:cNvPr id="60421" name="Rectangle 3"/>
          <p:cNvSpPr>
            <a:spLocks noChangeArrowheads="1"/>
          </p:cNvSpPr>
          <p:nvPr/>
        </p:nvSpPr>
        <p:spPr bwMode="auto">
          <a:xfrm>
            <a:off x="3619128" y="2149048"/>
            <a:ext cx="1875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i="1" baseline="0" dirty="0">
                <a:latin typeface="Segoe UI" panose="020B0502040204020203" pitchFamily="34" charset="0"/>
                <a:ea typeface="Segoe UI" panose="020B0502040204020203" pitchFamily="34" charset="0"/>
                <a:cs typeface="Segoe UI" panose="020B0502040204020203" pitchFamily="34" charset="0"/>
              </a:rPr>
              <a:t>Population 2</a:t>
            </a:r>
          </a:p>
        </p:txBody>
      </p:sp>
      <p:sp>
        <p:nvSpPr>
          <p:cNvPr id="60422" name="Rectangle 10"/>
          <p:cNvSpPr>
            <a:spLocks noChangeArrowheads="1"/>
          </p:cNvSpPr>
          <p:nvPr/>
        </p:nvSpPr>
        <p:spPr bwMode="auto">
          <a:xfrm>
            <a:off x="6659563" y="2565400"/>
            <a:ext cx="18759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i="1" baseline="0" dirty="0">
                <a:latin typeface="Segoe UI" panose="020B0502040204020203" pitchFamily="34" charset="0"/>
                <a:ea typeface="Segoe UI" panose="020B0502040204020203" pitchFamily="34" charset="0"/>
                <a:cs typeface="Segoe UI" panose="020B0502040204020203" pitchFamily="34" charset="0"/>
              </a:rPr>
              <a:t>Population 3</a:t>
            </a:r>
          </a:p>
        </p:txBody>
      </p:sp>
      <p:sp>
        <p:nvSpPr>
          <p:cNvPr id="6042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B591E58A-AB7D-4A1B-B143-ECE260FB9BF0}" type="slidenum">
              <a:rPr lang="en-AU" altLang="en-US" sz="1400" b="1" baseline="0">
                <a:latin typeface="Trebuchet MS" pitchFamily="34" charset="0"/>
                <a:cs typeface="Arial" pitchFamily="34" charset="0"/>
              </a:rPr>
              <a:pPr/>
              <a:t>32</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3"/>
          <p:cNvSpPr>
            <a:spLocks noGrp="1" noChangeArrowheads="1"/>
          </p:cNvSpPr>
          <p:nvPr>
            <p:ph type="title"/>
          </p:nvPr>
        </p:nvSpPr>
        <p:spPr bwMode="auto">
          <a:xfrm>
            <a:off x="468313" y="288925"/>
            <a:ext cx="7772400" cy="692150"/>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l" eaLnBrk="1" hangingPunct="1"/>
            <a:r>
              <a:rPr altLang="en-US" sz="3600" cap="none" dirty="0">
                <a:solidFill>
                  <a:srgbClr val="EA0088"/>
                </a:solidFill>
                <a:latin typeface="Trebuchet MS" pitchFamily="34" charset="0"/>
              </a:rPr>
              <a:t>Stratified random sampling…</a:t>
            </a:r>
          </a:p>
        </p:txBody>
      </p:sp>
      <p:sp>
        <p:nvSpPr>
          <p:cNvPr id="407554" name="Rectangle 2"/>
          <p:cNvSpPr>
            <a:spLocks noChangeArrowheads="1"/>
          </p:cNvSpPr>
          <p:nvPr/>
        </p:nvSpPr>
        <p:spPr bwMode="auto">
          <a:xfrm>
            <a:off x="468313" y="1196975"/>
            <a:ext cx="83343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marL="0" indent="0" algn="just" eaLnBrk="1" hangingPunct="1">
              <a:spcAft>
                <a:spcPts val="1200"/>
              </a:spcAft>
              <a:buClr>
                <a:srgbClr val="FF0000"/>
              </a:buClr>
              <a:buFont typeface="Arial" pitchFamily="34" charset="0"/>
              <a:buNone/>
              <a:defRPr/>
            </a:pPr>
            <a:r>
              <a:rPr lang="en-US" altLang="en-US" sz="2400" baseline="0" dirty="0">
                <a:latin typeface="Trebuchet MS" panose="020B0603020202020204" pitchFamily="34" charset="0"/>
              </a:rPr>
              <a:t>With this procedure we can acquire information or make inferences about</a:t>
            </a:r>
          </a:p>
          <a:p>
            <a:pPr marL="514350" indent="-457200" algn="just" eaLnBrk="1" hangingPunct="1">
              <a:defRPr/>
            </a:pPr>
            <a:r>
              <a:rPr lang="en-US" altLang="en-US" sz="2200" baseline="0" dirty="0">
                <a:latin typeface="Trebuchet MS" panose="020B0603020202020204" pitchFamily="34" charset="0"/>
              </a:rPr>
              <a:t>the whole population</a:t>
            </a:r>
          </a:p>
          <a:p>
            <a:pPr marL="514350" indent="-457200" algn="just" eaLnBrk="1" hangingPunct="1">
              <a:defRPr/>
            </a:pPr>
            <a:r>
              <a:rPr lang="en-US" altLang="en-US" sz="2200" baseline="0" dirty="0">
                <a:latin typeface="Trebuchet MS" panose="020B0603020202020204" pitchFamily="34" charset="0"/>
              </a:rPr>
              <a:t>each stratum</a:t>
            </a:r>
          </a:p>
          <a:p>
            <a:pPr marL="514350" indent="-457200" algn="just" eaLnBrk="1" hangingPunct="1">
              <a:defRPr/>
            </a:pPr>
            <a:r>
              <a:rPr lang="en-US" altLang="en-US" sz="2200" baseline="0" dirty="0">
                <a:latin typeface="Trebuchet MS" panose="020B0603020202020204" pitchFamily="34" charset="0"/>
              </a:rPr>
              <a:t>the relationships among strata.</a:t>
            </a:r>
          </a:p>
        </p:txBody>
      </p:sp>
      <p:sp>
        <p:nvSpPr>
          <p:cNvPr id="6144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1523FD75-D5E0-4A15-BCC1-50C7FC764D89}" type="slidenum">
              <a:rPr lang="en-AU" altLang="en-US" sz="1400" b="1" baseline="0">
                <a:latin typeface="Trebuchet MS" pitchFamily="34" charset="0"/>
                <a:cs typeface="Arial" pitchFamily="34" charset="0"/>
              </a:rPr>
              <a:pPr/>
              <a:t>33</a:t>
            </a:fld>
            <a:endParaRPr lang="en-AU" altLang="en-US" sz="1400" b="1" baseline="0">
              <a:latin typeface="Trebuchet MS"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bwMode="auto">
          <a:xfrm>
            <a:off x="487363" y="287338"/>
            <a:ext cx="7772400" cy="69373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Stratified random sampling…</a:t>
            </a:r>
          </a:p>
        </p:txBody>
      </p:sp>
      <p:sp>
        <p:nvSpPr>
          <p:cNvPr id="408579" name="Rectangle 3"/>
          <p:cNvSpPr>
            <a:spLocks noChangeArrowheads="1"/>
          </p:cNvSpPr>
          <p:nvPr/>
        </p:nvSpPr>
        <p:spPr bwMode="auto">
          <a:xfrm>
            <a:off x="468313" y="1052513"/>
            <a:ext cx="8077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eaLnBrk="1" hangingPunct="1">
              <a:spcBef>
                <a:spcPct val="20000"/>
              </a:spcBef>
              <a:buClr>
                <a:srgbClr val="FF0000"/>
              </a:buClr>
              <a:buFont typeface="Arial" pitchFamily="34" charset="0"/>
              <a:buNone/>
            </a:pPr>
            <a:r>
              <a:rPr lang="en-US" altLang="en-US" baseline="0" dirty="0">
                <a:latin typeface="Trebuchet MS" pitchFamily="34" charset="0"/>
                <a:cs typeface="Arial" pitchFamily="34" charset="0"/>
              </a:rPr>
              <a:t>There are several ways to build a stratified random sample. For example, one could keep the proportion of each stratum in the population to decide how many units from each stratum are to be taken.</a:t>
            </a:r>
          </a:p>
        </p:txBody>
      </p:sp>
      <p:sp>
        <p:nvSpPr>
          <p:cNvPr id="408580" name="Text Box 4"/>
          <p:cNvSpPr txBox="1">
            <a:spLocks noChangeArrowheads="1"/>
          </p:cNvSpPr>
          <p:nvPr/>
        </p:nvSpPr>
        <p:spPr bwMode="auto">
          <a:xfrm>
            <a:off x="2254250" y="2924175"/>
            <a:ext cx="5038725"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800" baseline="0" dirty="0">
                <a:solidFill>
                  <a:schemeClr val="accent2"/>
                </a:solidFill>
                <a:latin typeface="Arial Narrow" pitchFamily="34" charset="0"/>
                <a:cs typeface="Arial" pitchFamily="34" charset="0"/>
              </a:rPr>
              <a:t>A sample of size 1000 is to be drawn</a:t>
            </a:r>
          </a:p>
        </p:txBody>
      </p:sp>
      <p:grpSp>
        <p:nvGrpSpPr>
          <p:cNvPr id="2" name="Group 5"/>
          <p:cNvGrpSpPr>
            <a:grpSpLocks/>
          </p:cNvGrpSpPr>
          <p:nvPr/>
        </p:nvGrpSpPr>
        <p:grpSpPr bwMode="auto">
          <a:xfrm>
            <a:off x="1219200" y="3429000"/>
            <a:ext cx="7627938" cy="2349500"/>
            <a:chOff x="768" y="2640"/>
            <a:chExt cx="4805" cy="1480"/>
          </a:xfrm>
        </p:grpSpPr>
        <p:sp>
          <p:nvSpPr>
            <p:cNvPr id="62471" name="Rectangle 6"/>
            <p:cNvSpPr>
              <a:spLocks noChangeArrowheads="1"/>
            </p:cNvSpPr>
            <p:nvPr/>
          </p:nvSpPr>
          <p:spPr bwMode="auto">
            <a:xfrm>
              <a:off x="4320" y="2640"/>
              <a:ext cx="1225" cy="14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nvGrpSpPr>
            <p:cNvPr id="62472" name="Group 7"/>
            <p:cNvGrpSpPr>
              <a:grpSpLocks/>
            </p:cNvGrpSpPr>
            <p:nvPr/>
          </p:nvGrpSpPr>
          <p:grpSpPr bwMode="auto">
            <a:xfrm>
              <a:off x="768" y="2640"/>
              <a:ext cx="4608" cy="1480"/>
              <a:chOff x="912" y="1872"/>
              <a:chExt cx="4608" cy="1488"/>
            </a:xfrm>
          </p:grpSpPr>
          <p:sp>
            <p:nvSpPr>
              <p:cNvPr id="62475" name="Rectangle 8"/>
              <p:cNvSpPr>
                <a:spLocks noChangeArrowheads="1"/>
              </p:cNvSpPr>
              <p:nvPr/>
            </p:nvSpPr>
            <p:spPr bwMode="auto">
              <a:xfrm>
                <a:off x="912" y="1872"/>
                <a:ext cx="3552" cy="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endParaRPr lang="en-US" altLang="en-US" baseline="0">
                  <a:solidFill>
                    <a:srgbClr val="003399"/>
                  </a:solidFill>
                  <a:latin typeface="Times New Roman" pitchFamily="18" charset="0"/>
                  <a:cs typeface="Arial" pitchFamily="34" charset="0"/>
                </a:endParaRPr>
              </a:p>
            </p:txBody>
          </p:sp>
          <p:sp>
            <p:nvSpPr>
              <p:cNvPr id="62476" name="Line 9"/>
              <p:cNvSpPr>
                <a:spLocks noChangeShapeType="1"/>
              </p:cNvSpPr>
              <p:nvPr/>
            </p:nvSpPr>
            <p:spPr bwMode="auto">
              <a:xfrm>
                <a:off x="960" y="2208"/>
                <a:ext cx="34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62477" name="Text Box 10"/>
              <p:cNvSpPr txBox="1">
                <a:spLocks noChangeArrowheads="1"/>
              </p:cNvSpPr>
              <p:nvPr/>
            </p:nvSpPr>
            <p:spPr bwMode="auto">
              <a:xfrm>
                <a:off x="937" y="1892"/>
                <a:ext cx="346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solidFill>
                      <a:srgbClr val="003399"/>
                    </a:solidFill>
                    <a:latin typeface="Arial Narrow" pitchFamily="34" charset="0"/>
                    <a:cs typeface="Arial" pitchFamily="34" charset="0"/>
                  </a:rPr>
                  <a:t>Stratum     Income           Population proportion </a:t>
                </a:r>
              </a:p>
              <a:p>
                <a:pPr>
                  <a:lnSpc>
                    <a:spcPct val="70000"/>
                  </a:lnSpc>
                  <a:spcBef>
                    <a:spcPts val="600"/>
                  </a:spcBef>
                </a:pPr>
                <a:r>
                  <a:rPr lang="en-US" altLang="en-US" baseline="0">
                    <a:solidFill>
                      <a:srgbClr val="003399"/>
                    </a:solidFill>
                    <a:latin typeface="Arial Narrow" pitchFamily="34" charset="0"/>
                    <a:cs typeface="Arial" pitchFamily="34" charset="0"/>
                  </a:rPr>
                  <a:t>			    </a:t>
                </a:r>
                <a:r>
                  <a:rPr lang="en-US" altLang="en-US" sz="1800" baseline="0">
                    <a:solidFill>
                      <a:srgbClr val="003399"/>
                    </a:solidFill>
                    <a:latin typeface="Arial Narrow" pitchFamily="34" charset="0"/>
                    <a:cs typeface="Arial" pitchFamily="34" charset="0"/>
                  </a:rPr>
                  <a:t>(from previous census)</a:t>
                </a:r>
              </a:p>
            </p:txBody>
          </p:sp>
          <p:sp>
            <p:nvSpPr>
              <p:cNvPr id="62478" name="Line 11"/>
              <p:cNvSpPr>
                <a:spLocks noChangeShapeType="1"/>
              </p:cNvSpPr>
              <p:nvPr/>
            </p:nvSpPr>
            <p:spPr bwMode="auto">
              <a:xfrm>
                <a:off x="4560" y="220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62473" name="Text Box 12"/>
            <p:cNvSpPr txBox="1">
              <a:spLocks noChangeArrowheads="1"/>
            </p:cNvSpPr>
            <p:nvPr/>
          </p:nvSpPr>
          <p:spPr bwMode="auto">
            <a:xfrm>
              <a:off x="864" y="3068"/>
              <a:ext cx="4709"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1195388" algn="l"/>
                  <a:tab pos="3606800" algn="l"/>
                  <a:tab pos="3768725" algn="l"/>
                  <a:tab pos="6181725" algn="l"/>
                  <a:tab pos="6343650" algn="l"/>
                </a:tabLst>
                <a:defRPr sz="2400" baseline="-25000">
                  <a:solidFill>
                    <a:schemeClr val="tx1"/>
                  </a:solidFill>
                  <a:latin typeface="Times" charset="0"/>
                  <a:ea typeface="MS PGothic" pitchFamily="34" charset="-128"/>
                </a:defRPr>
              </a:lvl1pPr>
              <a:lvl2pPr marL="742950" indent="-285750">
                <a:tabLst>
                  <a:tab pos="1195388" algn="l"/>
                  <a:tab pos="3606800" algn="l"/>
                  <a:tab pos="3768725" algn="l"/>
                  <a:tab pos="6181725" algn="l"/>
                  <a:tab pos="6343650" algn="l"/>
                </a:tabLst>
                <a:defRPr sz="2400" baseline="-25000">
                  <a:solidFill>
                    <a:schemeClr val="tx1"/>
                  </a:solidFill>
                  <a:latin typeface="Times" charset="0"/>
                  <a:ea typeface="MS PGothic" pitchFamily="34" charset="-128"/>
                </a:defRPr>
              </a:lvl2pPr>
              <a:lvl3pPr marL="1143000" indent="-228600">
                <a:tabLst>
                  <a:tab pos="1195388" algn="l"/>
                  <a:tab pos="3606800" algn="l"/>
                  <a:tab pos="3768725" algn="l"/>
                  <a:tab pos="6181725" algn="l"/>
                  <a:tab pos="6343650" algn="l"/>
                </a:tabLst>
                <a:defRPr sz="2400" baseline="-25000">
                  <a:solidFill>
                    <a:schemeClr val="tx1"/>
                  </a:solidFill>
                  <a:latin typeface="Times" charset="0"/>
                  <a:ea typeface="MS PGothic" pitchFamily="34" charset="-128"/>
                </a:defRPr>
              </a:lvl3pPr>
              <a:lvl4pPr marL="1600200" indent="-228600">
                <a:tabLst>
                  <a:tab pos="1195388" algn="l"/>
                  <a:tab pos="3606800" algn="l"/>
                  <a:tab pos="3768725" algn="l"/>
                  <a:tab pos="6181725" algn="l"/>
                  <a:tab pos="6343650" algn="l"/>
                </a:tabLst>
                <a:defRPr sz="2400" baseline="-25000">
                  <a:solidFill>
                    <a:schemeClr val="tx1"/>
                  </a:solidFill>
                  <a:latin typeface="Times" charset="0"/>
                  <a:ea typeface="MS PGothic" pitchFamily="34" charset="-128"/>
                </a:defRPr>
              </a:lvl4pPr>
              <a:lvl5pPr marL="2057400" indent="-228600">
                <a:tabLst>
                  <a:tab pos="1195388" algn="l"/>
                  <a:tab pos="3606800" algn="l"/>
                  <a:tab pos="3768725" algn="l"/>
                  <a:tab pos="6181725" algn="l"/>
                  <a:tab pos="6343650" algn="l"/>
                </a:tabLst>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tabLst>
                  <a:tab pos="1195388" algn="l"/>
                  <a:tab pos="3606800" algn="l"/>
                  <a:tab pos="3768725" algn="l"/>
                  <a:tab pos="6181725" algn="l"/>
                  <a:tab pos="6343650" algn="l"/>
                </a:tabLs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tabLst>
                  <a:tab pos="1195388" algn="l"/>
                  <a:tab pos="3606800" algn="l"/>
                  <a:tab pos="3768725" algn="l"/>
                  <a:tab pos="6181725" algn="l"/>
                  <a:tab pos="6343650" algn="l"/>
                </a:tabLs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tabLst>
                  <a:tab pos="1195388" algn="l"/>
                  <a:tab pos="3606800" algn="l"/>
                  <a:tab pos="3768725" algn="l"/>
                  <a:tab pos="6181725" algn="l"/>
                  <a:tab pos="6343650" algn="l"/>
                </a:tabLs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tabLst>
                  <a:tab pos="1195388" algn="l"/>
                  <a:tab pos="3606800" algn="l"/>
                  <a:tab pos="3768725" algn="l"/>
                  <a:tab pos="6181725" algn="l"/>
                  <a:tab pos="6343650" algn="l"/>
                </a:tabLst>
                <a:defRPr sz="2400" baseline="-25000">
                  <a:solidFill>
                    <a:schemeClr val="tx1"/>
                  </a:solidFill>
                  <a:latin typeface="Times" charset="0"/>
                  <a:ea typeface="MS PGothic" pitchFamily="34" charset="-128"/>
                </a:defRPr>
              </a:lvl9pPr>
            </a:lstStyle>
            <a:p>
              <a:r>
                <a:rPr lang="en-US" altLang="en-US" sz="2000" baseline="0" dirty="0">
                  <a:solidFill>
                    <a:srgbClr val="003399"/>
                  </a:solidFill>
                  <a:latin typeface="Arial Narrow" pitchFamily="34" charset="0"/>
                  <a:cs typeface="Arial" pitchFamily="34" charset="0"/>
                </a:rPr>
                <a:t>1                   under $25 000                   25%                          (0.25 x 1000) 250</a:t>
              </a:r>
            </a:p>
            <a:p>
              <a:r>
                <a:rPr lang="en-US" altLang="en-US" sz="2000" baseline="0" dirty="0">
                  <a:solidFill>
                    <a:srgbClr val="003399"/>
                  </a:solidFill>
                  <a:latin typeface="Arial Narrow" pitchFamily="34" charset="0"/>
                  <a:cs typeface="Arial" pitchFamily="34" charset="0"/>
                </a:rPr>
                <a:t>2                   25 000-39 999                   40%                          (0.40 x 1000) 400</a:t>
              </a:r>
            </a:p>
            <a:p>
              <a:r>
                <a:rPr lang="en-US" altLang="en-US" sz="2000" baseline="0" dirty="0">
                  <a:solidFill>
                    <a:srgbClr val="003399"/>
                  </a:solidFill>
                  <a:latin typeface="Arial Narrow" pitchFamily="34" charset="0"/>
                  <a:cs typeface="Arial" pitchFamily="34" charset="0"/>
                </a:rPr>
                <a:t>3                   40 000-60 000	30%                           (0.30 x 1000) 300</a:t>
              </a:r>
            </a:p>
            <a:p>
              <a:r>
                <a:rPr lang="en-US" altLang="en-US" sz="2000" baseline="0" dirty="0">
                  <a:solidFill>
                    <a:srgbClr val="003399"/>
                  </a:solidFill>
                  <a:latin typeface="Arial Narrow" pitchFamily="34" charset="0"/>
                  <a:cs typeface="Arial" pitchFamily="34" charset="0"/>
                </a:rPr>
                <a:t>4	over $60 000	  5%                           (0.05 x 1000) 50</a:t>
              </a:r>
            </a:p>
          </p:txBody>
        </p:sp>
        <p:sp>
          <p:nvSpPr>
            <p:cNvPr id="62474" name="Text Box 13"/>
            <p:cNvSpPr txBox="1">
              <a:spLocks noChangeArrowheads="1"/>
            </p:cNvSpPr>
            <p:nvPr/>
          </p:nvSpPr>
          <p:spPr bwMode="auto">
            <a:xfrm>
              <a:off x="4368" y="2688"/>
              <a:ext cx="9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aseline="0">
                  <a:solidFill>
                    <a:srgbClr val="003399"/>
                  </a:solidFill>
                  <a:latin typeface="Arial Narrow" pitchFamily="34" charset="0"/>
                  <a:cs typeface="Arial" pitchFamily="34" charset="0"/>
                </a:rPr>
                <a:t>Stratum size</a:t>
              </a:r>
            </a:p>
          </p:txBody>
        </p:sp>
      </p:grpSp>
      <p:sp>
        <p:nvSpPr>
          <p:cNvPr id="408590" name="Text Box 14"/>
          <p:cNvSpPr txBox="1">
            <a:spLocks noChangeArrowheads="1"/>
          </p:cNvSpPr>
          <p:nvPr/>
        </p:nvSpPr>
        <p:spPr bwMode="auto">
          <a:xfrm>
            <a:off x="7045557" y="5408583"/>
            <a:ext cx="115364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baseline="0" dirty="0">
                <a:latin typeface="Arial Narrow" pitchFamily="34" charset="0"/>
                <a:cs typeface="Arial" pitchFamily="34" charset="0"/>
              </a:rPr>
              <a:t>Total 1000</a:t>
            </a:r>
          </a:p>
        </p:txBody>
      </p:sp>
      <p:sp>
        <p:nvSpPr>
          <p:cNvPr id="6247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F948FE18-ABD2-4F0E-9C9B-BD797760F779}" type="slidenum">
              <a:rPr lang="en-AU" altLang="en-US" sz="1400" b="1" baseline="0">
                <a:latin typeface="Trebuchet MS" pitchFamily="34" charset="0"/>
                <a:cs typeface="Arial" pitchFamily="34" charset="0"/>
              </a:rPr>
              <a:pPr/>
              <a:t>34</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5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408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nimBg="1" autoUpdateAnimBg="0"/>
      <p:bldP spid="408590"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idx="1"/>
          </p:nvPr>
        </p:nvSpPr>
        <p:spPr>
          <a:xfrm>
            <a:off x="468313" y="900113"/>
            <a:ext cx="7772400" cy="4114800"/>
          </a:xfrm>
        </p:spPr>
        <p:txBody>
          <a:bodyPr/>
          <a:lstStyle/>
          <a:p>
            <a:pPr marL="0" indent="0" algn="just" eaLnBrk="1" hangingPunct="1">
              <a:buFont typeface="Arial" pitchFamily="34" charset="0"/>
              <a:buNone/>
            </a:pPr>
            <a:r>
              <a:rPr lang="en-US" altLang="en-US" sz="2400" dirty="0">
                <a:latin typeface="Trebuchet MS" pitchFamily="34" charset="0"/>
              </a:rPr>
              <a:t>After the population has been stratified, we can use </a:t>
            </a:r>
            <a:r>
              <a:rPr lang="en-US" altLang="en-US" sz="2400" b="1" i="1" dirty="0">
                <a:latin typeface="Trebuchet MS" pitchFamily="34" charset="0"/>
              </a:rPr>
              <a:t>simple random sampling</a:t>
            </a:r>
            <a:r>
              <a:rPr lang="en-US" altLang="en-US" sz="2400" dirty="0">
                <a:latin typeface="Trebuchet MS" pitchFamily="34" charset="0"/>
              </a:rPr>
              <a:t> to generate the complete sample:</a:t>
            </a:r>
          </a:p>
        </p:txBody>
      </p:sp>
      <p:pic>
        <p:nvPicPr>
          <p:cNvPr id="6349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913" y="2205038"/>
            <a:ext cx="6002337"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5"/>
          <p:cNvSpPr txBox="1">
            <a:spLocks noChangeArrowheads="1"/>
          </p:cNvSpPr>
          <p:nvPr/>
        </p:nvSpPr>
        <p:spPr bwMode="auto">
          <a:xfrm>
            <a:off x="179512" y="4080669"/>
            <a:ext cx="77348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just"/>
            <a:r>
              <a:rPr lang="en-US" altLang="en-US" sz="2000" baseline="0" dirty="0">
                <a:solidFill>
                  <a:srgbClr val="00B050"/>
                </a:solidFill>
                <a:latin typeface="Tahoma" pitchFamily="34" charset="0"/>
                <a:cs typeface="Arial" pitchFamily="34" charset="0"/>
              </a:rPr>
              <a:t>If we only have sufficient resources to sample 400 people in total, </a:t>
            </a:r>
          </a:p>
          <a:p>
            <a:pPr algn="just"/>
            <a:r>
              <a:rPr lang="en-US" altLang="en-US" sz="2000" baseline="0" dirty="0">
                <a:solidFill>
                  <a:srgbClr val="00B050"/>
                </a:solidFill>
                <a:latin typeface="Tahoma" pitchFamily="34" charset="0"/>
                <a:cs typeface="Arial" pitchFamily="34" charset="0"/>
              </a:rPr>
              <a:t>we would draw 20 of them from the high income group…</a:t>
            </a:r>
          </a:p>
        </p:txBody>
      </p:sp>
      <p:sp>
        <p:nvSpPr>
          <p:cNvPr id="63492" name="Line 6"/>
          <p:cNvSpPr>
            <a:spLocks noChangeShapeType="1"/>
          </p:cNvSpPr>
          <p:nvPr/>
        </p:nvSpPr>
        <p:spPr bwMode="auto">
          <a:xfrm flipV="1">
            <a:off x="2195513" y="3717925"/>
            <a:ext cx="3168650" cy="725488"/>
          </a:xfrm>
          <a:prstGeom prst="line">
            <a:avLst/>
          </a:prstGeom>
          <a:noFill/>
          <a:ln w="9525">
            <a:solidFill>
              <a:srgbClr val="0000FF"/>
            </a:solidFill>
            <a:round/>
            <a:headEnd/>
            <a:tailEnd type="arrow" w="med" len="lg"/>
          </a:ln>
          <a:extLst>
            <a:ext uri="{909E8E84-426E-40DD-AFC4-6F175D3DCCD1}">
              <a14:hiddenFill xmlns:a14="http://schemas.microsoft.com/office/drawing/2010/main">
                <a:noFill/>
              </a14:hiddenFill>
            </a:ext>
          </a:extLst>
        </p:spPr>
        <p:txBody>
          <a:bodyPr wrap="none" anchor="ctr"/>
          <a:lstStyle/>
          <a:p>
            <a:endParaRPr lang="en-AU"/>
          </a:p>
        </p:txBody>
      </p:sp>
      <p:sp>
        <p:nvSpPr>
          <p:cNvPr id="63493" name="Text Box 7"/>
          <p:cNvSpPr txBox="1">
            <a:spLocks noChangeArrowheads="1"/>
          </p:cNvSpPr>
          <p:nvPr/>
        </p:nvSpPr>
        <p:spPr bwMode="auto">
          <a:xfrm>
            <a:off x="2901950" y="5137150"/>
            <a:ext cx="5991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2000" baseline="0" dirty="0">
                <a:solidFill>
                  <a:schemeClr val="accent1"/>
                </a:solidFill>
                <a:latin typeface="Tahoma" pitchFamily="34" charset="0"/>
                <a:cs typeface="Arial" pitchFamily="34" charset="0"/>
              </a:rPr>
              <a:t>…if we are sampling 1000 people, we’d draw 50 of them from the high income group.</a:t>
            </a:r>
          </a:p>
        </p:txBody>
      </p:sp>
      <p:sp>
        <p:nvSpPr>
          <p:cNvPr id="63494" name="Line 8"/>
          <p:cNvSpPr>
            <a:spLocks noChangeShapeType="1"/>
          </p:cNvSpPr>
          <p:nvPr/>
        </p:nvSpPr>
        <p:spPr bwMode="auto">
          <a:xfrm flipH="1" flipV="1">
            <a:off x="6877050" y="3717925"/>
            <a:ext cx="1366838" cy="1368425"/>
          </a:xfrm>
          <a:prstGeom prst="line">
            <a:avLst/>
          </a:prstGeom>
          <a:noFill/>
          <a:ln w="9525">
            <a:solidFill>
              <a:srgbClr val="0000FF"/>
            </a:solidFill>
            <a:round/>
            <a:headEnd/>
            <a:tailEnd type="arrow" w="med" len="lg"/>
          </a:ln>
          <a:extLst>
            <a:ext uri="{909E8E84-426E-40DD-AFC4-6F175D3DCCD1}">
              <a14:hiddenFill xmlns:a14="http://schemas.microsoft.com/office/drawing/2010/main">
                <a:noFill/>
              </a14:hiddenFill>
            </a:ext>
          </a:extLst>
        </p:spPr>
        <p:txBody>
          <a:bodyPr wrap="none" anchor="ctr"/>
          <a:lstStyle/>
          <a:p>
            <a:endParaRPr lang="en-AU"/>
          </a:p>
        </p:txBody>
      </p:sp>
      <p:sp>
        <p:nvSpPr>
          <p:cNvPr id="63495" name="Rectangle 2"/>
          <p:cNvSpPr>
            <a:spLocks noGrp="1" noChangeArrowheads="1"/>
          </p:cNvSpPr>
          <p:nvPr>
            <p:ph type="title"/>
          </p:nvPr>
        </p:nvSpPr>
        <p:spPr bwMode="auto">
          <a:xfrm>
            <a:off x="487363" y="214313"/>
            <a:ext cx="7772400" cy="693737"/>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rPr>
              <a:t>Stratified random sampling…</a:t>
            </a:r>
          </a:p>
        </p:txBody>
      </p:sp>
      <p:sp>
        <p:nvSpPr>
          <p:cNvPr id="6349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5E820202-536A-4FB0-8C97-D399CF627B86}" type="slidenum">
              <a:rPr lang="en-AU" altLang="en-US" sz="1400" b="1" baseline="0">
                <a:latin typeface="Trebuchet MS" pitchFamily="34" charset="0"/>
                <a:cs typeface="Arial" pitchFamily="34" charset="0"/>
              </a:rPr>
              <a:pPr/>
              <a:t>35</a:t>
            </a:fld>
            <a:endParaRPr lang="en-AU" altLang="en-US" sz="1400" b="1" baseline="0">
              <a:latin typeface="Trebuchet MS"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title"/>
          </p:nvPr>
        </p:nvSpPr>
        <p:spPr bwMode="auto">
          <a:xfrm>
            <a:off x="468313" y="215900"/>
            <a:ext cx="7772400" cy="692150"/>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Cluster sampling</a:t>
            </a:r>
          </a:p>
        </p:txBody>
      </p:sp>
      <p:sp>
        <p:nvSpPr>
          <p:cNvPr id="30723" name="Rectangle 2"/>
          <p:cNvSpPr>
            <a:spLocks noGrp="1" noChangeArrowheads="1"/>
          </p:cNvSpPr>
          <p:nvPr>
            <p:ph idx="1"/>
          </p:nvPr>
        </p:nvSpPr>
        <p:spPr>
          <a:xfrm>
            <a:off x="468313" y="1125538"/>
            <a:ext cx="8153400" cy="5111750"/>
          </a:xfrm>
        </p:spPr>
        <p:txBody>
          <a:bodyPr/>
          <a:lstStyle/>
          <a:p>
            <a:pPr marL="0" indent="0" algn="just" eaLnBrk="1" hangingPunct="1">
              <a:buFont typeface="Arial" pitchFamily="34" charset="0"/>
              <a:buNone/>
              <a:defRPr/>
            </a:pPr>
            <a:r>
              <a:rPr lang="en-US" sz="2400" dirty="0">
                <a:solidFill>
                  <a:schemeClr val="tx1">
                    <a:lumMod val="75000"/>
                    <a:lumOff val="25000"/>
                  </a:schemeClr>
                </a:solidFill>
                <a:latin typeface="Trebuchet MS" panose="020B0603020202020204" pitchFamily="34" charset="0"/>
                <a:ea typeface="ＭＳ Ｐゴシック" charset="0"/>
                <a:cs typeface="Arial" charset="0"/>
              </a:rPr>
              <a:t>Cluster sample </a:t>
            </a:r>
            <a:r>
              <a:rPr lang="en-US" sz="2400" dirty="0">
                <a:latin typeface="Trebuchet MS" panose="020B0603020202020204" pitchFamily="34" charset="0"/>
                <a:ea typeface="ＭＳ Ｐゴシック" charset="0"/>
                <a:cs typeface="Arial" charset="0"/>
              </a:rPr>
              <a:t>is a simple random sample of groups or clusters of elements (vs. a simple random sample consists of individual objects).</a:t>
            </a:r>
          </a:p>
          <a:p>
            <a:pPr marL="0" indent="0" algn="just" eaLnBrk="1" hangingPunct="1">
              <a:buFont typeface="Arial" pitchFamily="34" charset="0"/>
              <a:buNone/>
              <a:defRPr/>
            </a:pPr>
            <a:endParaRPr lang="en-US" sz="2400" dirty="0">
              <a:latin typeface="Trebuchet MS" panose="020B0603020202020204" pitchFamily="34" charset="0"/>
              <a:ea typeface="ＭＳ Ｐゴシック" charset="0"/>
              <a:cs typeface="Arial" charset="0"/>
            </a:endParaRPr>
          </a:p>
          <a:p>
            <a:pPr marL="0" indent="0" algn="just" eaLnBrk="1" hangingPunct="1">
              <a:buFont typeface="Arial" pitchFamily="34" charset="0"/>
              <a:buNone/>
              <a:defRPr/>
            </a:pPr>
            <a:r>
              <a:rPr lang="en-US" sz="2400" dirty="0">
                <a:latin typeface="Trebuchet MS" panose="020B0603020202020204" pitchFamily="34" charset="0"/>
                <a:ea typeface="ＭＳ Ｐゴシック" charset="0"/>
                <a:cs typeface="Arial" charset="0"/>
              </a:rPr>
              <a:t>This procedure is useful when</a:t>
            </a:r>
          </a:p>
          <a:p>
            <a:pPr algn="just" eaLnBrk="1" hangingPunct="1">
              <a:buClr>
                <a:srgbClr val="FF0000"/>
              </a:buClr>
              <a:buFont typeface="Wingdings" charset="0"/>
              <a:buChar char="§"/>
              <a:defRPr/>
            </a:pPr>
            <a:r>
              <a:rPr lang="en-US" sz="2400" dirty="0">
                <a:latin typeface="Trebuchet MS" panose="020B0603020202020204" pitchFamily="34" charset="0"/>
                <a:ea typeface="ＭＳ Ｐゴシック" charset="0"/>
                <a:cs typeface="Arial" charset="0"/>
              </a:rPr>
              <a:t>it is difficult and costly to develop a complete list of the population members (making it difficult to develop a simple random sampling procedure).</a:t>
            </a:r>
          </a:p>
          <a:p>
            <a:pPr algn="just" eaLnBrk="1" hangingPunct="1">
              <a:buClr>
                <a:srgbClr val="FF0000"/>
              </a:buClr>
              <a:buFont typeface="Wingdings" charset="0"/>
              <a:buChar char="§"/>
              <a:defRPr/>
            </a:pPr>
            <a:r>
              <a:rPr lang="en-US" sz="2400" dirty="0">
                <a:latin typeface="Trebuchet MS" panose="020B0603020202020204" pitchFamily="34" charset="0"/>
                <a:ea typeface="ＭＳ Ｐゴシック" charset="0"/>
                <a:cs typeface="Arial" charset="0"/>
              </a:rPr>
              <a:t>the population members are widely dispersed geographically.</a:t>
            </a:r>
          </a:p>
          <a:p>
            <a:pPr marL="0" indent="0" algn="just" eaLnBrk="1" hangingPunct="1">
              <a:buClr>
                <a:srgbClr val="FF0000"/>
              </a:buClr>
              <a:buFont typeface="Arial" pitchFamily="34" charset="0"/>
              <a:buNone/>
              <a:defRPr/>
            </a:pPr>
            <a:endParaRPr lang="en-US" sz="2400" dirty="0">
              <a:latin typeface="Trebuchet MS" panose="020B0603020202020204" pitchFamily="34" charset="0"/>
              <a:ea typeface="ＭＳ Ｐゴシック" charset="0"/>
              <a:cs typeface="Arial" charset="0"/>
            </a:endParaRPr>
          </a:p>
        </p:txBody>
      </p:sp>
      <p:sp>
        <p:nvSpPr>
          <p:cNvPr id="6451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E2EF0C8B-A2B3-4CC4-AF29-CA42F326D49C}" type="slidenum">
              <a:rPr lang="en-AU" altLang="en-US" sz="1400" b="1" baseline="0">
                <a:latin typeface="Trebuchet MS" pitchFamily="34" charset="0"/>
                <a:cs typeface="Arial" pitchFamily="34" charset="0"/>
              </a:rPr>
              <a:pPr/>
              <a:t>36</a:t>
            </a:fld>
            <a:endParaRPr lang="en-AU" altLang="en-US" sz="1400" b="1" baseline="0">
              <a:latin typeface="Trebuchet MS"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title"/>
          </p:nvPr>
        </p:nvSpPr>
        <p:spPr bwMode="auto">
          <a:xfrm>
            <a:off x="468313" y="288925"/>
            <a:ext cx="7772400" cy="692150"/>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rPr>
              <a:t>Cluster sampling…</a:t>
            </a:r>
          </a:p>
        </p:txBody>
      </p:sp>
      <p:sp>
        <p:nvSpPr>
          <p:cNvPr id="65538" name="Rectangle 2"/>
          <p:cNvSpPr>
            <a:spLocks noGrp="1" noChangeArrowheads="1"/>
          </p:cNvSpPr>
          <p:nvPr>
            <p:ph idx="1"/>
          </p:nvPr>
        </p:nvSpPr>
        <p:spPr>
          <a:xfrm>
            <a:off x="468313" y="1198563"/>
            <a:ext cx="8153400" cy="5038725"/>
          </a:xfrm>
        </p:spPr>
        <p:txBody>
          <a:bodyPr/>
          <a:lstStyle/>
          <a:p>
            <a:pPr marL="0" indent="0" algn="just" eaLnBrk="1" hangingPunct="1">
              <a:buClr>
                <a:srgbClr val="FF0000"/>
              </a:buClr>
              <a:buFont typeface="Arial" pitchFamily="34" charset="0"/>
              <a:buNone/>
            </a:pPr>
            <a:r>
              <a:rPr lang="en-US" altLang="en-US" sz="2400" dirty="0">
                <a:latin typeface="Trebuchet MS" pitchFamily="34" charset="0"/>
              </a:rPr>
              <a:t>Cluster sampling may increase sampling error, because of probable similarities among cluster members.</a:t>
            </a:r>
          </a:p>
          <a:p>
            <a:pPr marL="0" indent="0" algn="just" eaLnBrk="1" hangingPunct="1">
              <a:buClr>
                <a:srgbClr val="FF0000"/>
              </a:buClr>
              <a:buFont typeface="Arial" pitchFamily="34" charset="0"/>
              <a:buNone/>
            </a:pPr>
            <a:endParaRPr lang="en-US" altLang="en-US" sz="2400" dirty="0">
              <a:solidFill>
                <a:srgbClr val="00B050"/>
              </a:solidFill>
              <a:latin typeface="Trebuchet MS" pitchFamily="34" charset="0"/>
            </a:endParaRPr>
          </a:p>
          <a:p>
            <a:pPr marL="0" indent="0" algn="just" eaLnBrk="1" hangingPunct="1">
              <a:buFont typeface="Arial" pitchFamily="34" charset="0"/>
              <a:buNone/>
            </a:pPr>
            <a:r>
              <a:rPr lang="en-US" altLang="en-US" sz="2400" dirty="0">
                <a:solidFill>
                  <a:srgbClr val="00B050"/>
                </a:solidFill>
                <a:latin typeface="Trebuchet MS" pitchFamily="34" charset="0"/>
              </a:rPr>
              <a:t>For example, to draw a cluster sample of residents in the Brisbane city area, first select a number of streets in the Brisbane city area using a simple random sampling method and then include all residents in those selected streets to form the cluster sample.</a:t>
            </a:r>
            <a:endParaRPr lang="en-US" altLang="en-US" sz="2400" dirty="0">
              <a:solidFill>
                <a:srgbClr val="FF0000"/>
              </a:solidFill>
              <a:latin typeface="Trebuchet MS" pitchFamily="34" charset="0"/>
            </a:endParaRPr>
          </a:p>
        </p:txBody>
      </p:sp>
      <p:sp>
        <p:nvSpPr>
          <p:cNvPr id="6553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C9D9D644-2130-4846-8C1D-A596D39821A2}" type="slidenum">
              <a:rPr lang="en-AU" altLang="en-US" sz="1400" b="1" baseline="0">
                <a:latin typeface="Trebuchet MS" pitchFamily="34" charset="0"/>
                <a:cs typeface="Arial" pitchFamily="34" charset="0"/>
              </a:rPr>
              <a:pPr/>
              <a:t>37</a:t>
            </a:fld>
            <a:endParaRPr lang="en-AU" altLang="en-US" sz="1400" b="1" baseline="0">
              <a:latin typeface="Trebuchet MS"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bwMode="auto">
          <a:xfrm>
            <a:off x="452438" y="260350"/>
            <a:ext cx="7772400" cy="7207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Sample size</a:t>
            </a:r>
          </a:p>
        </p:txBody>
      </p:sp>
      <p:sp>
        <p:nvSpPr>
          <p:cNvPr id="66562" name="Rectangle 3"/>
          <p:cNvSpPr>
            <a:spLocks noGrp="1" noChangeArrowheads="1"/>
          </p:cNvSpPr>
          <p:nvPr>
            <p:ph idx="1"/>
          </p:nvPr>
        </p:nvSpPr>
        <p:spPr>
          <a:xfrm>
            <a:off x="469900" y="1114425"/>
            <a:ext cx="7772400" cy="4114800"/>
          </a:xfrm>
        </p:spPr>
        <p:txBody>
          <a:bodyPr/>
          <a:lstStyle/>
          <a:p>
            <a:pPr marL="0" indent="0" algn="just" eaLnBrk="1" hangingPunct="1">
              <a:buFont typeface="Arial" pitchFamily="34" charset="0"/>
              <a:buNone/>
            </a:pPr>
            <a:r>
              <a:rPr lang="en-US" altLang="en-US" sz="2400" dirty="0">
                <a:latin typeface="Trebuchet MS" pitchFamily="34" charset="0"/>
              </a:rPr>
              <a:t>Numerical techniques for determining sample sizes will be described later, but it is sufficient to say that the larger the sample size, the more accurate we can expect the sample estimates to be. That is, the closer the sample estimate to the unknown population parameter we wish to estimate.</a:t>
            </a:r>
          </a:p>
        </p:txBody>
      </p:sp>
      <p:sp>
        <p:nvSpPr>
          <p:cNvPr id="6656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C9C5A367-4BD7-44DC-9450-D602BBA958FE}" type="slidenum">
              <a:rPr lang="en-AU" altLang="en-US" sz="1400" b="1" baseline="0">
                <a:latin typeface="Trebuchet MS" pitchFamily="34" charset="0"/>
                <a:cs typeface="Arial" pitchFamily="34" charset="0"/>
              </a:rPr>
              <a:pPr/>
              <a:t>38</a:t>
            </a:fld>
            <a:endParaRPr lang="en-AU" altLang="en-US" sz="1400" b="1" baseline="0">
              <a:latin typeface="Trebuchet MS"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bwMode="auto">
          <a:xfrm>
            <a:off x="468313" y="433388"/>
            <a:ext cx="8135937" cy="692150"/>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rPr>
              <a:t>2.5 Sampling and non-sampling errors </a:t>
            </a:r>
          </a:p>
        </p:txBody>
      </p:sp>
      <p:sp>
        <p:nvSpPr>
          <p:cNvPr id="410627" name="Rectangle 3"/>
          <p:cNvSpPr>
            <a:spLocks noGrp="1" noChangeArrowheads="1"/>
          </p:cNvSpPr>
          <p:nvPr>
            <p:ph idx="1"/>
          </p:nvPr>
        </p:nvSpPr>
        <p:spPr>
          <a:xfrm>
            <a:off x="468313" y="1484313"/>
            <a:ext cx="7772400" cy="2663825"/>
          </a:xfrm>
        </p:spPr>
        <p:txBody>
          <a:bodyPr/>
          <a:lstStyle/>
          <a:p>
            <a:pPr marL="0" indent="0" algn="just" eaLnBrk="1" hangingPunct="1">
              <a:spcAft>
                <a:spcPts val="1200"/>
              </a:spcAft>
              <a:buFont typeface="Arial" pitchFamily="34" charset="0"/>
              <a:buNone/>
            </a:pPr>
            <a:r>
              <a:rPr lang="en-US" altLang="en-US" sz="2400" dirty="0">
                <a:latin typeface="Trebuchet MS" pitchFamily="34" charset="0"/>
              </a:rPr>
              <a:t>Two major types of errors can arise when a sampling procedure is performed.</a:t>
            </a:r>
          </a:p>
          <a:p>
            <a:pPr lvl="1" algn="just" eaLnBrk="1" hangingPunct="1">
              <a:spcAft>
                <a:spcPts val="600"/>
              </a:spcAft>
              <a:buClr>
                <a:schemeClr val="tx1"/>
              </a:buClr>
              <a:buFont typeface="Arial" panose="020B0604020202020204" pitchFamily="34" charset="0"/>
              <a:buChar char="•"/>
            </a:pPr>
            <a:r>
              <a:rPr lang="en-US" altLang="en-US" sz="2200" dirty="0">
                <a:solidFill>
                  <a:schemeClr val="accent1"/>
                </a:solidFill>
                <a:latin typeface="Trebuchet MS" pitchFamily="34" charset="0"/>
              </a:rPr>
              <a:t>Sampling error</a:t>
            </a:r>
          </a:p>
          <a:p>
            <a:pPr lvl="1" algn="just" eaLnBrk="1" hangingPunct="1">
              <a:buClr>
                <a:schemeClr val="tx1"/>
              </a:buClr>
              <a:buFont typeface="Arial" panose="020B0604020202020204" pitchFamily="34" charset="0"/>
              <a:buChar char="•"/>
            </a:pPr>
            <a:r>
              <a:rPr lang="en-US" altLang="en-US" sz="2200" dirty="0">
                <a:solidFill>
                  <a:schemeClr val="accent1"/>
                </a:solidFill>
                <a:latin typeface="Trebuchet MS" pitchFamily="34" charset="0"/>
              </a:rPr>
              <a:t>Non-sampling error</a:t>
            </a:r>
          </a:p>
        </p:txBody>
      </p:sp>
      <p:sp>
        <p:nvSpPr>
          <p:cNvPr id="6758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D5EE155B-65B3-4EB1-85E4-7E1412ED76A8}" type="slidenum">
              <a:rPr lang="en-AU" altLang="en-US" sz="1400" b="1" baseline="0">
                <a:latin typeface="Trebuchet MS" pitchFamily="34" charset="0"/>
                <a:cs typeface="Arial" pitchFamily="34" charset="0"/>
              </a:rPr>
              <a:pPr/>
              <a:t>39</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10627">
                                            <p:txEl>
                                              <p:pRg st="1" end="1"/>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10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uiExpand="1"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457200" y="687388"/>
            <a:ext cx="8229600" cy="88423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Learning objectives</a:t>
            </a:r>
          </a:p>
        </p:txBody>
      </p:sp>
      <p:sp>
        <p:nvSpPr>
          <p:cNvPr id="19458" name="Rectangle 3"/>
          <p:cNvSpPr>
            <a:spLocks noGrp="1" noChangeArrowheads="1"/>
          </p:cNvSpPr>
          <p:nvPr>
            <p:ph idx="1"/>
          </p:nvPr>
        </p:nvSpPr>
        <p:spPr>
          <a:xfrm>
            <a:off x="468313" y="1628775"/>
            <a:ext cx="8001000" cy="4297363"/>
          </a:xfrm>
        </p:spPr>
        <p:txBody>
          <a:bodyPr/>
          <a:lstStyle/>
          <a:p>
            <a:pPr marL="811213" indent="-811213" algn="just" eaLnBrk="1" hangingPunct="1">
              <a:buFont typeface="Arial" pitchFamily="34" charset="0"/>
              <a:buNone/>
            </a:pPr>
            <a:r>
              <a:rPr lang="en-US" altLang="en-US" sz="2400" b="1" dirty="0">
                <a:solidFill>
                  <a:srgbClr val="00B050"/>
                </a:solidFill>
                <a:latin typeface="Trebuchet MS" pitchFamily="34" charset="0"/>
              </a:rPr>
              <a:t>LO1</a:t>
            </a:r>
            <a:r>
              <a:rPr lang="en-US" altLang="en-US" sz="2400" dirty="0">
                <a:solidFill>
                  <a:srgbClr val="00B050"/>
                </a:solidFill>
                <a:latin typeface="Trebuchet MS" pitchFamily="34" charset="0"/>
              </a:rPr>
              <a:t> 	Describe different types of data</a:t>
            </a:r>
          </a:p>
          <a:p>
            <a:pPr marL="811213" indent="-811213" algn="just" eaLnBrk="1" hangingPunct="1">
              <a:buFont typeface="Arial" pitchFamily="34" charset="0"/>
              <a:buNone/>
            </a:pPr>
            <a:r>
              <a:rPr lang="en-US" altLang="en-US" sz="2400" b="1" dirty="0">
                <a:solidFill>
                  <a:srgbClr val="00B050"/>
                </a:solidFill>
                <a:latin typeface="Trebuchet MS" pitchFamily="34" charset="0"/>
              </a:rPr>
              <a:t>LO2</a:t>
            </a:r>
            <a:r>
              <a:rPr lang="en-US" altLang="en-US" sz="2400" dirty="0">
                <a:solidFill>
                  <a:srgbClr val="00B050"/>
                </a:solidFill>
                <a:latin typeface="Trebuchet MS" pitchFamily="34" charset="0"/>
              </a:rPr>
              <a:t> 	Understand the primary and secondary sources of statistical data</a:t>
            </a:r>
          </a:p>
          <a:p>
            <a:pPr marL="811213" indent="-811213" algn="just" eaLnBrk="1" hangingPunct="1">
              <a:buFont typeface="Arial" pitchFamily="34" charset="0"/>
              <a:buNone/>
            </a:pPr>
            <a:r>
              <a:rPr lang="en-US" altLang="en-US" sz="2400" b="1" dirty="0">
                <a:solidFill>
                  <a:srgbClr val="00B050"/>
                </a:solidFill>
                <a:latin typeface="Trebuchet MS" pitchFamily="34" charset="0"/>
              </a:rPr>
              <a:t>LO3</a:t>
            </a:r>
            <a:r>
              <a:rPr lang="en-US" altLang="en-US" sz="2400" dirty="0">
                <a:solidFill>
                  <a:srgbClr val="00B050"/>
                </a:solidFill>
                <a:latin typeface="Trebuchet MS" pitchFamily="34" charset="0"/>
              </a:rPr>
              <a:t> 	Explain the various methods of collecting data</a:t>
            </a:r>
          </a:p>
          <a:p>
            <a:pPr marL="811213" indent="-811213" algn="just" eaLnBrk="1" hangingPunct="1">
              <a:buFont typeface="Arial" pitchFamily="34" charset="0"/>
              <a:buNone/>
            </a:pPr>
            <a:r>
              <a:rPr lang="en-US" altLang="en-US" sz="2400" b="1" dirty="0">
                <a:solidFill>
                  <a:srgbClr val="00B050"/>
                </a:solidFill>
                <a:latin typeface="Trebuchet MS" pitchFamily="34" charset="0"/>
              </a:rPr>
              <a:t>LO4</a:t>
            </a:r>
            <a:r>
              <a:rPr lang="en-US" altLang="en-US" sz="2400" dirty="0">
                <a:solidFill>
                  <a:srgbClr val="00B050"/>
                </a:solidFill>
                <a:latin typeface="Trebuchet MS" pitchFamily="34" charset="0"/>
              </a:rPr>
              <a:t> 	Explain the basic sampling plans</a:t>
            </a:r>
          </a:p>
          <a:p>
            <a:pPr marL="811213" indent="-811213" algn="just" eaLnBrk="1" hangingPunct="1">
              <a:buFont typeface="Arial" pitchFamily="34" charset="0"/>
              <a:buNone/>
            </a:pPr>
            <a:r>
              <a:rPr lang="en-US" altLang="en-US" sz="2400" b="1" dirty="0">
                <a:solidFill>
                  <a:srgbClr val="00B050"/>
                </a:solidFill>
                <a:latin typeface="Trebuchet MS" pitchFamily="34" charset="0"/>
              </a:rPr>
              <a:t>LO5</a:t>
            </a:r>
            <a:r>
              <a:rPr lang="en-US" altLang="en-US" sz="2400" dirty="0">
                <a:solidFill>
                  <a:srgbClr val="00B050"/>
                </a:solidFill>
                <a:latin typeface="Trebuchet MS" pitchFamily="34" charset="0"/>
              </a:rPr>
              <a:t> 	Identify the appropriate sampling plan for data collection in a particular experiment</a:t>
            </a:r>
          </a:p>
          <a:p>
            <a:pPr marL="811213" indent="-811213" algn="just" eaLnBrk="1" hangingPunct="1">
              <a:buFont typeface="Arial" pitchFamily="34" charset="0"/>
              <a:buNone/>
            </a:pPr>
            <a:r>
              <a:rPr lang="en-US" altLang="en-US" sz="2400" b="1" dirty="0">
                <a:solidFill>
                  <a:srgbClr val="00B050"/>
                </a:solidFill>
                <a:latin typeface="Trebuchet MS" pitchFamily="34" charset="0"/>
              </a:rPr>
              <a:t>LO6</a:t>
            </a:r>
            <a:r>
              <a:rPr lang="en-US" altLang="en-US" sz="2400" dirty="0">
                <a:solidFill>
                  <a:srgbClr val="00B050"/>
                </a:solidFill>
                <a:latin typeface="Trebuchet MS" pitchFamily="34" charset="0"/>
              </a:rPr>
              <a:t> 	Understand the main types of errors involved in sampling.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bwMode="auto">
          <a:xfrm>
            <a:off x="474663" y="173038"/>
            <a:ext cx="8077200" cy="735012"/>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Sampling errors</a:t>
            </a:r>
          </a:p>
        </p:txBody>
      </p:sp>
      <p:sp>
        <p:nvSpPr>
          <p:cNvPr id="68611"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233FC97D-4079-4137-9119-F92AB9E7F826}" type="slidenum">
              <a:rPr lang="en-AU" altLang="en-US" sz="1400" b="1" baseline="0">
                <a:latin typeface="Trebuchet MS" pitchFamily="34" charset="0"/>
                <a:cs typeface="Arial" pitchFamily="34" charset="0"/>
              </a:rPr>
              <a:pPr/>
              <a:t>40</a:t>
            </a:fld>
            <a:endParaRPr lang="en-AU" altLang="en-US" sz="1400" b="1" baseline="0">
              <a:latin typeface="Trebuchet MS" pitchFamily="34" charset="0"/>
              <a:cs typeface="Arial" pitchFamily="34" charset="0"/>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39552" y="1124744"/>
                <a:ext cx="8001000" cy="4680520"/>
              </a:xfrm>
            </p:spPr>
            <p:txBody>
              <a:bodyPr/>
              <a:lstStyle/>
              <a:p>
                <a:pPr marL="0" indent="0" algn="just" eaLnBrk="1" hangingPunct="1">
                  <a:spcAft>
                    <a:spcPts val="1200"/>
                  </a:spcAft>
                  <a:buNone/>
                </a:pPr>
                <a:r>
                  <a:rPr lang="en-AU" altLang="en-US" sz="2400" dirty="0">
                    <a:solidFill>
                      <a:schemeClr val="tx1">
                        <a:lumMod val="50000"/>
                        <a:lumOff val="50000"/>
                      </a:schemeClr>
                    </a:solidFill>
                    <a:latin typeface="Trebuchet MS" panose="020B0603020202020204" pitchFamily="34" charset="0"/>
                  </a:rPr>
                  <a:t>Sampling error </a:t>
                </a:r>
                <a:r>
                  <a:rPr lang="en-AU" altLang="en-US" sz="2400" dirty="0">
                    <a:latin typeface="Trebuchet MS" panose="020B0603020202020204" pitchFamily="34" charset="0"/>
                  </a:rPr>
                  <a:t>refers to differences between the sample and the population, because of the specific observations that happen to be selected.</a:t>
                </a:r>
              </a:p>
              <a:p>
                <a:pPr marL="0" indent="0" algn="just" eaLnBrk="1" hangingPunct="1">
                  <a:spcAft>
                    <a:spcPts val="0"/>
                  </a:spcAft>
                  <a:buNone/>
                </a:pPr>
                <a:r>
                  <a:rPr lang="en-US" altLang="en-US" sz="2400" dirty="0">
                    <a:latin typeface="Trebuchet MS" panose="020B0603020202020204" pitchFamily="34" charset="0"/>
                  </a:rPr>
                  <a:t>Sampling error is expected to occur when making a statement about the population based on the sample taken.</a:t>
                </a:r>
              </a:p>
              <a:p>
                <a:pPr lvl="1" algn="just" eaLnBrk="1" hangingPunct="1">
                  <a:spcAft>
                    <a:spcPts val="0"/>
                  </a:spcAft>
                  <a:buFont typeface="Arial" panose="020B0604020202020204" pitchFamily="34" charset="0"/>
                  <a:buChar char="•"/>
                </a:pPr>
                <a:r>
                  <a:rPr lang="en-US" altLang="en-US" sz="2000" dirty="0">
                    <a:solidFill>
                      <a:srgbClr val="00B050"/>
                    </a:solidFill>
                    <a:latin typeface="Trebuchet MS" panose="020B0603020202020204" pitchFamily="34" charset="0"/>
                  </a:rPr>
                  <a:t>For example, when estimating a population mean (</a:t>
                </a:r>
                <a:r>
                  <a:rPr lang="en-US" altLang="en-US" sz="2000" dirty="0">
                    <a:solidFill>
                      <a:srgbClr val="00B050"/>
                    </a:solidFill>
                    <a:latin typeface="Trebuchet MS" panose="020B0603020202020204" pitchFamily="34" charset="0"/>
                    <a:sym typeface="Symbol"/>
                  </a:rPr>
                  <a:t></a:t>
                </a:r>
                <a:r>
                  <a:rPr lang="en-US" altLang="en-US" sz="2000" dirty="0">
                    <a:solidFill>
                      <a:srgbClr val="00B050"/>
                    </a:solidFill>
                    <a:latin typeface="Trebuchet MS" panose="020B0603020202020204" pitchFamily="34" charset="0"/>
                  </a:rPr>
                  <a:t>) using a sample mean (</a:t>
                </a:r>
                <a14:m>
                  <m:oMath xmlns:m="http://schemas.openxmlformats.org/officeDocument/2006/math">
                    <m:acc>
                      <m:accPr>
                        <m:chr m:val="̅"/>
                        <m:ctrlPr>
                          <a:rPr lang="en-US" altLang="en-US" sz="2000" i="1" dirty="0" smtClean="0">
                            <a:solidFill>
                              <a:srgbClr val="00B050"/>
                            </a:solidFill>
                            <a:latin typeface="Cambria Math" panose="02040503050406030204" pitchFamily="18" charset="0"/>
                          </a:rPr>
                        </m:ctrlPr>
                      </m:accPr>
                      <m:e>
                        <m:r>
                          <a:rPr lang="en-AU" altLang="en-US" sz="2000" b="0" i="1" dirty="0" smtClean="0">
                            <a:solidFill>
                              <a:srgbClr val="00B050"/>
                            </a:solidFill>
                            <a:latin typeface="Cambria Math"/>
                          </a:rPr>
                          <m:t>𝑋</m:t>
                        </m:r>
                      </m:e>
                    </m:acc>
                  </m:oMath>
                </a14:m>
                <a:r>
                  <a:rPr lang="en-US" altLang="en-US" sz="2000" dirty="0">
                    <a:solidFill>
                      <a:srgbClr val="00B050"/>
                    </a:solidFill>
                    <a:latin typeface="Trebuchet MS" panose="020B0603020202020204" pitchFamily="34" charset="0"/>
                  </a:rPr>
                  <a:t>), </a:t>
                </a:r>
              </a:p>
              <a:p>
                <a:pPr marL="0" indent="0" algn="just" eaLnBrk="1" hangingPunct="1">
                  <a:spcAft>
                    <a:spcPts val="1200"/>
                  </a:spcAft>
                  <a:buNone/>
                </a:pPr>
                <a:r>
                  <a:rPr lang="en-US" altLang="en-US" sz="2400" dirty="0">
                    <a:latin typeface="Trebuchet MS" panose="020B0603020202020204" pitchFamily="34" charset="0"/>
                  </a:rPr>
                  <a:t>				</a:t>
                </a:r>
                <a:r>
                  <a:rPr lang="en-US" altLang="en-US" sz="2000" dirty="0">
                    <a:solidFill>
                      <a:schemeClr val="tx2"/>
                    </a:solidFill>
                    <a:latin typeface="Trebuchet MS" panose="020B0603020202020204" pitchFamily="34" charset="0"/>
                  </a:rPr>
                  <a:t>sampling error = </a:t>
                </a:r>
                <a14:m>
                  <m:oMath xmlns:m="http://schemas.openxmlformats.org/officeDocument/2006/math">
                    <m:acc>
                      <m:accPr>
                        <m:chr m:val="̅"/>
                        <m:ctrlPr>
                          <a:rPr lang="en-US" altLang="en-US" sz="2000" i="1" dirty="0">
                            <a:solidFill>
                              <a:schemeClr val="tx2"/>
                            </a:solidFill>
                            <a:latin typeface="Cambria Math" panose="02040503050406030204" pitchFamily="18" charset="0"/>
                          </a:rPr>
                        </m:ctrlPr>
                      </m:accPr>
                      <m:e>
                        <m:r>
                          <a:rPr lang="en-AU" altLang="en-US" sz="2000" i="1" dirty="0">
                            <a:solidFill>
                              <a:schemeClr val="tx2"/>
                            </a:solidFill>
                            <a:latin typeface="Cambria Math"/>
                          </a:rPr>
                          <m:t>𝑋</m:t>
                        </m:r>
                      </m:e>
                    </m:acc>
                  </m:oMath>
                </a14:m>
                <a:r>
                  <a:rPr lang="en-US" altLang="en-US" sz="2000" dirty="0">
                    <a:solidFill>
                      <a:schemeClr val="tx2"/>
                    </a:solidFill>
                    <a:latin typeface="Trebuchet MS" panose="020B0603020202020204" pitchFamily="34" charset="0"/>
                  </a:rPr>
                  <a:t>-</a:t>
                </a:r>
                <a:r>
                  <a:rPr lang="en-US" altLang="en-US" sz="2000" dirty="0">
                    <a:solidFill>
                      <a:schemeClr val="tx2"/>
                    </a:solidFill>
                    <a:latin typeface="Trebuchet MS" panose="020B0603020202020204" pitchFamily="34" charset="0"/>
                    <a:sym typeface="Symbol"/>
                  </a:rPr>
                  <a:t></a:t>
                </a:r>
                <a:r>
                  <a:rPr lang="en-US" altLang="en-US" sz="2000" dirty="0">
                    <a:solidFill>
                      <a:schemeClr val="tx2"/>
                    </a:solidFill>
                    <a:latin typeface="Trebuchet MS" panose="020B0603020202020204" pitchFamily="34" charset="0"/>
                  </a:rPr>
                  <a:t> </a:t>
                </a:r>
                <a:endParaRPr lang="en-US" altLang="en-US" sz="2000" dirty="0">
                  <a:latin typeface="Trebuchet MS" panose="020B0603020202020204" pitchFamily="34" charset="0"/>
                </a:endParaRPr>
              </a:p>
              <a:p>
                <a:pPr marL="0" indent="0" algn="just" eaLnBrk="1" hangingPunct="1">
                  <a:buNone/>
                </a:pPr>
                <a:r>
                  <a:rPr lang="en-US" altLang="en-US" sz="2400" dirty="0">
                    <a:latin typeface="Trebuchet MS" panose="020B0603020202020204" pitchFamily="34" charset="0"/>
                  </a:rPr>
                  <a:t>Increasing the sample size will reduce the sampling error.</a:t>
                </a:r>
              </a:p>
              <a:p>
                <a:pPr algn="just"/>
                <a:endParaRPr lang="en-AU" sz="2400" dirty="0">
                  <a:latin typeface="Trebuchet MS" panose="020B060302020202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39552" y="1124744"/>
                <a:ext cx="8001000" cy="4680520"/>
              </a:xfrm>
              <a:blipFill rotWithShape="1">
                <a:blip r:embed="rId2"/>
                <a:stretch>
                  <a:fillRect l="-1220" t="-1043" r="-1143" b="-913"/>
                </a:stretch>
              </a:blipFill>
            </p:spPr>
            <p:txBody>
              <a:bodyPr/>
              <a:lstStyle/>
              <a:p>
                <a:r>
                  <a:rPr lang="en-AU">
                    <a:noFill/>
                  </a:rPr>
                  <a:t> </a:t>
                </a:r>
              </a:p>
            </p:txBody>
          </p:sp>
        </mc:Fallback>
      </mc:AlternateContent>
    </p:spTree>
    <p:extLst>
      <p:ext uri="{BB962C8B-B14F-4D97-AF65-F5344CB8AC3E}">
        <p14:creationId xmlns:p14="http://schemas.microsoft.com/office/powerpoint/2010/main" val="706857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9"/>
          <p:cNvSpPr>
            <a:spLocks noGrp="1" noChangeArrowheads="1"/>
          </p:cNvSpPr>
          <p:nvPr>
            <p:ph type="title"/>
          </p:nvPr>
        </p:nvSpPr>
        <p:spPr bwMode="auto">
          <a:xfrm>
            <a:off x="468313" y="30163"/>
            <a:ext cx="8077200" cy="735012"/>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Sampling errors…</a:t>
            </a:r>
          </a:p>
        </p:txBody>
      </p:sp>
      <p:sp>
        <p:nvSpPr>
          <p:cNvPr id="411650" name="Line 2"/>
          <p:cNvSpPr>
            <a:spLocks noChangeShapeType="1"/>
          </p:cNvSpPr>
          <p:nvPr/>
        </p:nvSpPr>
        <p:spPr bwMode="auto">
          <a:xfrm>
            <a:off x="2286000" y="3503613"/>
            <a:ext cx="365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 name="Group 3"/>
          <p:cNvGrpSpPr>
            <a:grpSpLocks/>
          </p:cNvGrpSpPr>
          <p:nvPr/>
        </p:nvGrpSpPr>
        <p:grpSpPr bwMode="auto">
          <a:xfrm>
            <a:off x="2667000" y="912813"/>
            <a:ext cx="2667000" cy="2590800"/>
            <a:chOff x="1680" y="288"/>
            <a:chExt cx="1680" cy="1632"/>
          </a:xfrm>
        </p:grpSpPr>
        <p:sp>
          <p:nvSpPr>
            <p:cNvPr id="70681" name="Rectangle 4"/>
            <p:cNvSpPr>
              <a:spLocks noChangeArrowheads="1"/>
            </p:cNvSpPr>
            <p:nvPr/>
          </p:nvSpPr>
          <p:spPr bwMode="auto">
            <a:xfrm>
              <a:off x="1680" y="960"/>
              <a:ext cx="384" cy="960"/>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0682" name="Rectangle 5"/>
            <p:cNvSpPr>
              <a:spLocks noChangeArrowheads="1"/>
            </p:cNvSpPr>
            <p:nvPr/>
          </p:nvSpPr>
          <p:spPr bwMode="auto">
            <a:xfrm>
              <a:off x="2016" y="288"/>
              <a:ext cx="336" cy="1632"/>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0683" name="Rectangle 6"/>
            <p:cNvSpPr>
              <a:spLocks noChangeArrowheads="1"/>
            </p:cNvSpPr>
            <p:nvPr/>
          </p:nvSpPr>
          <p:spPr bwMode="auto">
            <a:xfrm>
              <a:off x="2352" y="480"/>
              <a:ext cx="336" cy="1440"/>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0684" name="Rectangle 7"/>
            <p:cNvSpPr>
              <a:spLocks noChangeArrowheads="1"/>
            </p:cNvSpPr>
            <p:nvPr/>
          </p:nvSpPr>
          <p:spPr bwMode="auto">
            <a:xfrm>
              <a:off x="2688" y="1296"/>
              <a:ext cx="336" cy="624"/>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0685" name="Rectangle 8"/>
            <p:cNvSpPr>
              <a:spLocks noChangeArrowheads="1"/>
            </p:cNvSpPr>
            <p:nvPr/>
          </p:nvSpPr>
          <p:spPr bwMode="auto">
            <a:xfrm>
              <a:off x="3024" y="1488"/>
              <a:ext cx="336" cy="432"/>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sp>
        <p:nvSpPr>
          <p:cNvPr id="411657" name="Text Box 9"/>
          <p:cNvSpPr txBox="1">
            <a:spLocks noChangeArrowheads="1"/>
          </p:cNvSpPr>
          <p:nvPr/>
        </p:nvSpPr>
        <p:spPr bwMode="auto">
          <a:xfrm>
            <a:off x="4800600" y="1439863"/>
            <a:ext cx="3900488"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b="1" baseline="0" dirty="0">
                <a:latin typeface="Arial Narrow" pitchFamily="34" charset="0"/>
                <a:cs typeface="Arial" pitchFamily="34" charset="0"/>
              </a:rPr>
              <a:t>Population income distribution</a:t>
            </a:r>
          </a:p>
        </p:txBody>
      </p:sp>
      <p:sp>
        <p:nvSpPr>
          <p:cNvPr id="411658" name="Line 10"/>
          <p:cNvSpPr>
            <a:spLocks noChangeShapeType="1"/>
          </p:cNvSpPr>
          <p:nvPr/>
        </p:nvSpPr>
        <p:spPr bwMode="auto">
          <a:xfrm>
            <a:off x="3581400" y="836613"/>
            <a:ext cx="0" cy="27432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11659" name="Text Box 11"/>
          <p:cNvSpPr txBox="1">
            <a:spLocks noChangeArrowheads="1"/>
          </p:cNvSpPr>
          <p:nvPr/>
        </p:nvSpPr>
        <p:spPr bwMode="auto">
          <a:xfrm>
            <a:off x="3409950" y="3440113"/>
            <a:ext cx="2305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a:solidFill>
                  <a:srgbClr val="FF0000"/>
                </a:solidFill>
                <a:latin typeface="Symbol" pitchFamily="18" charset="2"/>
                <a:cs typeface="Arial" pitchFamily="34" charset="0"/>
              </a:rPr>
              <a:t>m</a:t>
            </a:r>
            <a:r>
              <a:rPr lang="en-US" altLang="en-US" sz="2000" b="1" baseline="0">
                <a:solidFill>
                  <a:srgbClr val="FF0000"/>
                </a:solidFill>
                <a:latin typeface="Arial Narrow" pitchFamily="34" charset="0"/>
                <a:cs typeface="Arial" pitchFamily="34" charset="0"/>
              </a:rPr>
              <a:t>  ( population mean)</a:t>
            </a:r>
          </a:p>
        </p:txBody>
      </p:sp>
      <p:sp>
        <p:nvSpPr>
          <p:cNvPr id="411660" name="Line 12"/>
          <p:cNvSpPr>
            <a:spLocks noChangeShapeType="1"/>
          </p:cNvSpPr>
          <p:nvPr/>
        </p:nvSpPr>
        <p:spPr bwMode="auto">
          <a:xfrm>
            <a:off x="2590800" y="5630863"/>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3" name="Group 13"/>
          <p:cNvGrpSpPr>
            <a:grpSpLocks/>
          </p:cNvGrpSpPr>
          <p:nvPr/>
        </p:nvGrpSpPr>
        <p:grpSpPr bwMode="auto">
          <a:xfrm>
            <a:off x="2743200" y="4335463"/>
            <a:ext cx="2667000" cy="1295400"/>
            <a:chOff x="1728" y="2688"/>
            <a:chExt cx="1680" cy="816"/>
          </a:xfrm>
        </p:grpSpPr>
        <p:sp>
          <p:nvSpPr>
            <p:cNvPr id="70676" name="Rectangle 14"/>
            <p:cNvSpPr>
              <a:spLocks noChangeArrowheads="1"/>
            </p:cNvSpPr>
            <p:nvPr/>
          </p:nvSpPr>
          <p:spPr bwMode="auto">
            <a:xfrm>
              <a:off x="1728" y="3264"/>
              <a:ext cx="384" cy="24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0677" name="Rectangle 15"/>
            <p:cNvSpPr>
              <a:spLocks noChangeArrowheads="1"/>
            </p:cNvSpPr>
            <p:nvPr/>
          </p:nvSpPr>
          <p:spPr bwMode="auto">
            <a:xfrm>
              <a:off x="2064" y="2880"/>
              <a:ext cx="336" cy="624"/>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0678" name="Rectangle 16"/>
            <p:cNvSpPr>
              <a:spLocks noChangeArrowheads="1"/>
            </p:cNvSpPr>
            <p:nvPr/>
          </p:nvSpPr>
          <p:spPr bwMode="auto">
            <a:xfrm>
              <a:off x="2400" y="2688"/>
              <a:ext cx="336" cy="816"/>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0679" name="Rectangle 17"/>
            <p:cNvSpPr>
              <a:spLocks noChangeArrowheads="1"/>
            </p:cNvSpPr>
            <p:nvPr/>
          </p:nvSpPr>
          <p:spPr bwMode="auto">
            <a:xfrm>
              <a:off x="2736" y="3264"/>
              <a:ext cx="336" cy="24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0680" name="Rectangle 18"/>
            <p:cNvSpPr>
              <a:spLocks noChangeArrowheads="1"/>
            </p:cNvSpPr>
            <p:nvPr/>
          </p:nvSpPr>
          <p:spPr bwMode="auto">
            <a:xfrm>
              <a:off x="3072" y="3264"/>
              <a:ext cx="336" cy="24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sp>
        <p:nvSpPr>
          <p:cNvPr id="411667" name="Line 19"/>
          <p:cNvSpPr>
            <a:spLocks noChangeShapeType="1"/>
          </p:cNvSpPr>
          <p:nvPr/>
        </p:nvSpPr>
        <p:spPr bwMode="auto">
          <a:xfrm>
            <a:off x="3886200" y="4259263"/>
            <a:ext cx="0" cy="1447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aphicFrame>
        <p:nvGraphicFramePr>
          <p:cNvPr id="411668" name="Object 20"/>
          <p:cNvGraphicFramePr>
            <a:graphicFrameLocks noChangeAspect="1"/>
          </p:cNvGraphicFramePr>
          <p:nvPr>
            <p:extLst>
              <p:ext uri="{D42A27DB-BD31-4B8C-83A1-F6EECF244321}">
                <p14:modId xmlns:p14="http://schemas.microsoft.com/office/powerpoint/2010/main" val="2982188313"/>
              </p:ext>
            </p:extLst>
          </p:nvPr>
        </p:nvGraphicFramePr>
        <p:xfrm>
          <a:off x="3733800" y="5637212"/>
          <a:ext cx="2328863" cy="450850"/>
        </p:xfrm>
        <a:graphic>
          <a:graphicData uri="http://schemas.openxmlformats.org/presentationml/2006/ole">
            <mc:AlternateContent xmlns:mc="http://schemas.openxmlformats.org/markup-compatibility/2006">
              <mc:Choice xmlns:v="urn:schemas-microsoft-com:vml" Requires="v">
                <p:oleObj spid="_x0000_s70704" name="Equation" r:id="rId3" imgW="1180800" imgH="228600" progId="Equation.DSMT4">
                  <p:embed/>
                </p:oleObj>
              </mc:Choice>
              <mc:Fallback>
                <p:oleObj name="Equation" r:id="rId3" imgW="1180800" imgH="228600" progId="Equation.DSMT4">
                  <p:embed/>
                  <p:pic>
                    <p:nvPicPr>
                      <p:cNvPr id="0" name="Picture 35"/>
                      <p:cNvPicPr>
                        <a:picLocks noChangeAspect="1" noChangeArrowheads="1"/>
                      </p:cNvPicPr>
                      <p:nvPr/>
                    </p:nvPicPr>
                    <p:blipFill>
                      <a:blip r:embed="rId4"/>
                      <a:srcRect/>
                      <a:stretch>
                        <a:fillRect/>
                      </a:stretch>
                    </p:blipFill>
                    <p:spPr bwMode="auto">
                      <a:xfrm>
                        <a:off x="3733800" y="5637212"/>
                        <a:ext cx="2328863" cy="4508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11669" name="Line 21"/>
          <p:cNvSpPr>
            <a:spLocks noChangeShapeType="1"/>
          </p:cNvSpPr>
          <p:nvPr/>
        </p:nvSpPr>
        <p:spPr bwMode="auto">
          <a:xfrm>
            <a:off x="3581400" y="3503613"/>
            <a:ext cx="0" cy="914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11670" name="Line 22"/>
          <p:cNvSpPr>
            <a:spLocks noChangeShapeType="1"/>
          </p:cNvSpPr>
          <p:nvPr/>
        </p:nvSpPr>
        <p:spPr bwMode="auto">
          <a:xfrm flipV="1">
            <a:off x="3886200" y="3649663"/>
            <a:ext cx="0" cy="609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11671" name="Text Box 23"/>
          <p:cNvSpPr txBox="1">
            <a:spLocks noChangeArrowheads="1"/>
          </p:cNvSpPr>
          <p:nvPr/>
        </p:nvSpPr>
        <p:spPr bwMode="auto">
          <a:xfrm>
            <a:off x="2362200" y="3878263"/>
            <a:ext cx="1677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a:latin typeface="Arial Narrow" pitchFamily="34" charset="0"/>
                <a:cs typeface="Arial" pitchFamily="34" charset="0"/>
              </a:rPr>
              <a:t>Sampling error</a:t>
            </a:r>
          </a:p>
        </p:txBody>
      </p:sp>
      <p:sp>
        <p:nvSpPr>
          <p:cNvPr id="411672" name="Line 24"/>
          <p:cNvSpPr>
            <a:spLocks noChangeShapeType="1"/>
          </p:cNvSpPr>
          <p:nvPr/>
        </p:nvSpPr>
        <p:spPr bwMode="auto">
          <a:xfrm>
            <a:off x="3581400" y="3878263"/>
            <a:ext cx="304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nvGrpSpPr>
          <p:cNvPr id="4" name="Group 25"/>
          <p:cNvGrpSpPr>
            <a:grpSpLocks/>
          </p:cNvGrpSpPr>
          <p:nvPr/>
        </p:nvGrpSpPr>
        <p:grpSpPr bwMode="auto">
          <a:xfrm>
            <a:off x="3962400" y="4014788"/>
            <a:ext cx="5135563" cy="1828800"/>
            <a:chOff x="2496" y="2304"/>
            <a:chExt cx="3235" cy="1152"/>
          </a:xfrm>
        </p:grpSpPr>
        <p:sp>
          <p:nvSpPr>
            <p:cNvPr id="48147" name="Text Box 26"/>
            <p:cNvSpPr txBox="1">
              <a:spLocks noChangeArrowheads="1"/>
            </p:cNvSpPr>
            <p:nvPr/>
          </p:nvSpPr>
          <p:spPr bwMode="auto">
            <a:xfrm>
              <a:off x="2976" y="2304"/>
              <a:ext cx="275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Arial" pitchFamily="34" charset="0"/>
                  <a:ea typeface="MS PGothic" pitchFamily="34" charset="-128"/>
                  <a:cs typeface="Arial" pitchFamily="34" charset="0"/>
                </a:defRPr>
              </a:lvl1pPr>
              <a:lvl2pPr marL="742950" indent="-285750">
                <a:spcBef>
                  <a:spcPct val="20000"/>
                </a:spcBef>
                <a:buFont typeface="Arial" pitchFamily="34" charset="0"/>
                <a:buChar char="–"/>
                <a:defRPr sz="2800">
                  <a:solidFill>
                    <a:schemeClr val="tx1"/>
                  </a:solidFill>
                  <a:latin typeface="Arial" pitchFamily="34" charset="0"/>
                  <a:ea typeface="MS PGothic" pitchFamily="34" charset="-128"/>
                  <a:cs typeface="Arial" pitchFamily="34" charset="0"/>
                </a:defRPr>
              </a:lvl2pPr>
              <a:lvl3pPr marL="1143000" indent="-228600">
                <a:spcBef>
                  <a:spcPct val="20000"/>
                </a:spcBef>
                <a:buFont typeface="Arial" pitchFamily="34" charset="0"/>
                <a:buChar char="•"/>
                <a:defRPr sz="2400">
                  <a:solidFill>
                    <a:schemeClr val="tx1"/>
                  </a:solidFill>
                  <a:latin typeface="Arial" pitchFamily="34" charset="0"/>
                  <a:ea typeface="MS PGothic" pitchFamily="34" charset="-128"/>
                  <a:cs typeface="Arial" pitchFamily="34" charset="0"/>
                </a:defRPr>
              </a:lvl3pPr>
              <a:lvl4pPr marL="16002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4pPr>
              <a:lvl5pPr marL="2057400" indent="-228600">
                <a:spcBef>
                  <a:spcPct val="20000"/>
                </a:spcBef>
                <a:buFont typeface="Arial" pitchFamily="34" charset="0"/>
                <a:buChar char="»"/>
                <a:defRPr sz="2000">
                  <a:solidFill>
                    <a:schemeClr val="tx1"/>
                  </a:solidFill>
                  <a:latin typeface="Arial" pitchFamily="34" charset="0"/>
                  <a:ea typeface="MS PGothic" pitchFamily="34" charset="-128"/>
                  <a:cs typeface="Arial" pitchFamily="34" charset="0"/>
                </a:defRPr>
              </a:lvl5pPr>
              <a:lvl6pPr marL="25146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6pPr>
              <a:lvl7pPr marL="29718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7pPr>
              <a:lvl8pPr marL="34290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8pPr>
              <a:lvl9pPr marL="3886200" indent="-228600" fontAlgn="base">
                <a:spcBef>
                  <a:spcPct val="20000"/>
                </a:spcBef>
                <a:spcAft>
                  <a:spcPct val="0"/>
                </a:spcAft>
                <a:buFont typeface="Arial" pitchFamily="34" charset="0"/>
                <a:buChar char="»"/>
                <a:defRPr sz="2000">
                  <a:solidFill>
                    <a:schemeClr val="tx1"/>
                  </a:solidFill>
                  <a:latin typeface="Arial" pitchFamily="34" charset="0"/>
                  <a:ea typeface="MS PGothic" pitchFamily="34" charset="-128"/>
                  <a:cs typeface="Arial" pitchFamily="34" charset="0"/>
                </a:defRPr>
              </a:lvl9pPr>
            </a:lstStyle>
            <a:p>
              <a:pPr>
                <a:spcBef>
                  <a:spcPct val="0"/>
                </a:spcBef>
                <a:buFontTx/>
                <a:buNone/>
                <a:defRPr/>
              </a:pPr>
              <a:r>
                <a:rPr lang="en-US" altLang="en-US" sz="2000" b="1" baseline="0" dirty="0">
                  <a:solidFill>
                    <a:schemeClr val="tx2">
                      <a:lumMod val="75000"/>
                    </a:schemeClr>
                  </a:solidFill>
                  <a:latin typeface="Arial Narrow" pitchFamily="34" charset="0"/>
                </a:rPr>
                <a:t>The sample mean falls here only because </a:t>
              </a:r>
            </a:p>
            <a:p>
              <a:pPr>
                <a:spcBef>
                  <a:spcPct val="0"/>
                </a:spcBef>
                <a:buFontTx/>
                <a:buNone/>
                <a:defRPr/>
              </a:pPr>
              <a:r>
                <a:rPr lang="en-US" altLang="en-US" sz="2000" b="1" baseline="0" dirty="0">
                  <a:solidFill>
                    <a:schemeClr val="tx2">
                      <a:lumMod val="75000"/>
                    </a:schemeClr>
                  </a:solidFill>
                  <a:latin typeface="Arial Narrow" pitchFamily="34" charset="0"/>
                </a:rPr>
                <a:t>certain randomly selected observations </a:t>
              </a:r>
            </a:p>
            <a:p>
              <a:pPr>
                <a:spcBef>
                  <a:spcPct val="0"/>
                </a:spcBef>
                <a:buFontTx/>
                <a:buNone/>
                <a:defRPr/>
              </a:pPr>
              <a:r>
                <a:rPr lang="en-US" altLang="en-US" sz="2000" b="1" baseline="0" dirty="0">
                  <a:solidFill>
                    <a:schemeClr val="tx2">
                      <a:lumMod val="75000"/>
                    </a:schemeClr>
                  </a:solidFill>
                  <a:latin typeface="Arial Narrow" pitchFamily="34" charset="0"/>
                </a:rPr>
                <a:t>were included in the sample.</a:t>
              </a:r>
            </a:p>
          </p:txBody>
        </p:sp>
        <p:sp>
          <p:nvSpPr>
            <p:cNvPr id="70675" name="Line 27"/>
            <p:cNvSpPr>
              <a:spLocks noChangeShapeType="1"/>
            </p:cNvSpPr>
            <p:nvPr/>
          </p:nvSpPr>
          <p:spPr bwMode="auto">
            <a:xfrm flipH="1">
              <a:off x="2496" y="2736"/>
              <a:ext cx="48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411676" name="Freeform 28"/>
          <p:cNvSpPr>
            <a:spLocks/>
          </p:cNvSpPr>
          <p:nvPr/>
        </p:nvSpPr>
        <p:spPr bwMode="auto">
          <a:xfrm>
            <a:off x="660400" y="2430463"/>
            <a:ext cx="1854200" cy="2819400"/>
          </a:xfrm>
          <a:custGeom>
            <a:avLst/>
            <a:gdLst>
              <a:gd name="T0" fmla="*/ 2147483647 w 1168"/>
              <a:gd name="T1" fmla="*/ 0 h 1776"/>
              <a:gd name="T2" fmla="*/ 2147483647 w 1168"/>
              <a:gd name="T3" fmla="*/ 2147483647 h 1776"/>
              <a:gd name="T4" fmla="*/ 2147483647 w 1168"/>
              <a:gd name="T5" fmla="*/ 2147483647 h 1776"/>
              <a:gd name="T6" fmla="*/ 2147483647 w 1168"/>
              <a:gd name="T7" fmla="*/ 2147483647 h 1776"/>
              <a:gd name="T8" fmla="*/ 2147483647 w 1168"/>
              <a:gd name="T9" fmla="*/ 2147483647 h 1776"/>
              <a:gd name="T10" fmla="*/ 0 60000 65536"/>
              <a:gd name="T11" fmla="*/ 0 60000 65536"/>
              <a:gd name="T12" fmla="*/ 0 60000 65536"/>
              <a:gd name="T13" fmla="*/ 0 60000 65536"/>
              <a:gd name="T14" fmla="*/ 0 60000 65536"/>
              <a:gd name="T15" fmla="*/ 0 w 1168"/>
              <a:gd name="T16" fmla="*/ 0 h 1776"/>
              <a:gd name="T17" fmla="*/ 1168 w 1168"/>
              <a:gd name="T18" fmla="*/ 1776 h 1776"/>
            </a:gdLst>
            <a:ahLst/>
            <a:cxnLst>
              <a:cxn ang="T10">
                <a:pos x="T0" y="T1"/>
              </a:cxn>
              <a:cxn ang="T11">
                <a:pos x="T2" y="T3"/>
              </a:cxn>
              <a:cxn ang="T12">
                <a:pos x="T4" y="T5"/>
              </a:cxn>
              <a:cxn ang="T13">
                <a:pos x="T6" y="T7"/>
              </a:cxn>
              <a:cxn ang="T14">
                <a:pos x="T8" y="T9"/>
              </a:cxn>
            </a:cxnLst>
            <a:rect l="T15" t="T16" r="T17" b="T18"/>
            <a:pathLst>
              <a:path w="1168" h="1776">
                <a:moveTo>
                  <a:pt x="928" y="0"/>
                </a:moveTo>
                <a:cubicBezTo>
                  <a:pt x="464" y="332"/>
                  <a:pt x="0" y="664"/>
                  <a:pt x="16" y="816"/>
                </a:cubicBezTo>
                <a:cubicBezTo>
                  <a:pt x="32" y="968"/>
                  <a:pt x="944" y="784"/>
                  <a:pt x="1024" y="912"/>
                </a:cubicBezTo>
                <a:cubicBezTo>
                  <a:pt x="1104" y="1040"/>
                  <a:pt x="472" y="1440"/>
                  <a:pt x="496" y="1584"/>
                </a:cubicBezTo>
                <a:cubicBezTo>
                  <a:pt x="520" y="1728"/>
                  <a:pt x="844" y="1752"/>
                  <a:pt x="1168" y="177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067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3DDF15C9-A230-44ED-A929-0A4527A6B777}" type="slidenum">
              <a:rPr lang="en-AU" altLang="en-US" sz="1400" b="1" baseline="0">
                <a:latin typeface="Trebuchet MS" pitchFamily="34" charset="0"/>
                <a:cs typeface="Arial" pitchFamily="34" charset="0"/>
              </a:rPr>
              <a:pPr/>
              <a:t>41</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1165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4" fill="hold" nodeType="after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nodeType="afterGroup">
                            <p:stCondLst>
                              <p:cond delay="1500"/>
                            </p:stCondLst>
                            <p:childTnLst>
                              <p:par>
                                <p:cTn id="12" presetID="2" presetClass="entr" presetSubtype="2" fill="hold" grpId="0" nodeType="afterEffect">
                                  <p:stCondLst>
                                    <p:cond delay="0"/>
                                  </p:stCondLst>
                                  <p:childTnLst>
                                    <p:set>
                                      <p:cBhvr>
                                        <p:cTn id="13" dur="1" fill="hold">
                                          <p:stCondLst>
                                            <p:cond delay="0"/>
                                          </p:stCondLst>
                                        </p:cTn>
                                        <p:tgtEl>
                                          <p:spTgt spid="411657"/>
                                        </p:tgtEl>
                                        <p:attrNameLst>
                                          <p:attrName>style.visibility</p:attrName>
                                        </p:attrNameLst>
                                      </p:cBhvr>
                                      <p:to>
                                        <p:strVal val="visible"/>
                                      </p:to>
                                    </p:set>
                                    <p:anim calcmode="lin" valueType="num">
                                      <p:cBhvr additive="base">
                                        <p:cTn id="14" dur="500" fill="hold"/>
                                        <p:tgtEl>
                                          <p:spTgt spid="411657"/>
                                        </p:tgtEl>
                                        <p:attrNameLst>
                                          <p:attrName>ppt_x</p:attrName>
                                        </p:attrNameLst>
                                      </p:cBhvr>
                                      <p:tavLst>
                                        <p:tav tm="0">
                                          <p:val>
                                            <p:strVal val="1+#ppt_w/2"/>
                                          </p:val>
                                        </p:tav>
                                        <p:tav tm="100000">
                                          <p:val>
                                            <p:strVal val="#ppt_x"/>
                                          </p:val>
                                        </p:tav>
                                      </p:tavLst>
                                    </p:anim>
                                    <p:anim calcmode="lin" valueType="num">
                                      <p:cBhvr additive="base">
                                        <p:cTn id="15" dur="500" fill="hold"/>
                                        <p:tgtEl>
                                          <p:spTgt spid="411657"/>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411658"/>
                                        </p:tgtEl>
                                        <p:attrNameLst>
                                          <p:attrName>style.visibility</p:attrName>
                                        </p:attrNameLst>
                                      </p:cBhvr>
                                      <p:to>
                                        <p:strVal val="visible"/>
                                      </p:to>
                                    </p:set>
                                    <p:anim calcmode="lin" valueType="num">
                                      <p:cBhvr>
                                        <p:cTn id="20" dur="500" fill="hold"/>
                                        <p:tgtEl>
                                          <p:spTgt spid="411658"/>
                                        </p:tgtEl>
                                        <p:attrNameLst>
                                          <p:attrName>ppt_x</p:attrName>
                                        </p:attrNameLst>
                                      </p:cBhvr>
                                      <p:tavLst>
                                        <p:tav tm="0">
                                          <p:val>
                                            <p:strVal val="#ppt_x"/>
                                          </p:val>
                                        </p:tav>
                                        <p:tav tm="100000">
                                          <p:val>
                                            <p:strVal val="#ppt_x"/>
                                          </p:val>
                                        </p:tav>
                                      </p:tavLst>
                                    </p:anim>
                                    <p:anim calcmode="lin" valueType="num">
                                      <p:cBhvr>
                                        <p:cTn id="21" dur="500" fill="hold"/>
                                        <p:tgtEl>
                                          <p:spTgt spid="411658"/>
                                        </p:tgtEl>
                                        <p:attrNameLst>
                                          <p:attrName>ppt_y</p:attrName>
                                        </p:attrNameLst>
                                      </p:cBhvr>
                                      <p:tavLst>
                                        <p:tav tm="0">
                                          <p:val>
                                            <p:strVal val="#ppt_y-#ppt_h/2"/>
                                          </p:val>
                                        </p:tav>
                                        <p:tav tm="100000">
                                          <p:val>
                                            <p:strVal val="#ppt_y"/>
                                          </p:val>
                                        </p:tav>
                                      </p:tavLst>
                                    </p:anim>
                                    <p:anim calcmode="lin" valueType="num">
                                      <p:cBhvr>
                                        <p:cTn id="22" dur="500" fill="hold"/>
                                        <p:tgtEl>
                                          <p:spTgt spid="411658"/>
                                        </p:tgtEl>
                                        <p:attrNameLst>
                                          <p:attrName>ppt_w</p:attrName>
                                        </p:attrNameLst>
                                      </p:cBhvr>
                                      <p:tavLst>
                                        <p:tav tm="0">
                                          <p:val>
                                            <p:strVal val="#ppt_w"/>
                                          </p:val>
                                        </p:tav>
                                        <p:tav tm="100000">
                                          <p:val>
                                            <p:strVal val="#ppt_w"/>
                                          </p:val>
                                        </p:tav>
                                      </p:tavLst>
                                    </p:anim>
                                    <p:anim calcmode="lin" valueType="num">
                                      <p:cBhvr>
                                        <p:cTn id="23" dur="500" fill="hold"/>
                                        <p:tgtEl>
                                          <p:spTgt spid="411658"/>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4116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11676"/>
                                        </p:tgtEl>
                                        <p:attrNameLst>
                                          <p:attrName>style.visibility</p:attrName>
                                        </p:attrNameLst>
                                      </p:cBhvr>
                                      <p:to>
                                        <p:strVal val="visible"/>
                                      </p:to>
                                    </p:set>
                                    <p:animEffect transition="in" filter="wipe(up)">
                                      <p:cBhvr>
                                        <p:cTn id="31" dur="500"/>
                                        <p:tgtEl>
                                          <p:spTgt spid="411676"/>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11660"/>
                                        </p:tgtEl>
                                        <p:attrNameLst>
                                          <p:attrName>style.visibility</p:attrName>
                                        </p:attrNameLst>
                                      </p:cBhvr>
                                      <p:to>
                                        <p:strVal val="visible"/>
                                      </p:to>
                                    </p:set>
                                  </p:childTnLst>
                                </p:cTn>
                              </p:par>
                            </p:childTnLst>
                          </p:cTn>
                        </p:par>
                        <p:par>
                          <p:cTn id="35" fill="hold" nodeType="afterGroup">
                            <p:stCondLst>
                              <p:cond delay="1000"/>
                            </p:stCondLst>
                            <p:childTnLst>
                              <p:par>
                                <p:cTn id="36" presetID="17"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p:cTn id="38" dur="500" fill="hold"/>
                                        <p:tgtEl>
                                          <p:spTgt spid="3"/>
                                        </p:tgtEl>
                                        <p:attrNameLst>
                                          <p:attrName>ppt_x</p:attrName>
                                        </p:attrNameLst>
                                      </p:cBhvr>
                                      <p:tavLst>
                                        <p:tav tm="0">
                                          <p:val>
                                            <p:strVal val="#ppt_x"/>
                                          </p:val>
                                        </p:tav>
                                        <p:tav tm="100000">
                                          <p:val>
                                            <p:strVal val="#ppt_x"/>
                                          </p:val>
                                        </p:tav>
                                      </p:tavLst>
                                    </p:anim>
                                    <p:anim calcmode="lin" valueType="num">
                                      <p:cBhvr>
                                        <p:cTn id="39" dur="500" fill="hold"/>
                                        <p:tgtEl>
                                          <p:spTgt spid="3"/>
                                        </p:tgtEl>
                                        <p:attrNameLst>
                                          <p:attrName>ppt_y</p:attrName>
                                        </p:attrNameLst>
                                      </p:cBhvr>
                                      <p:tavLst>
                                        <p:tav tm="0">
                                          <p:val>
                                            <p:strVal val="#ppt_y+#ppt_h/2"/>
                                          </p:val>
                                        </p:tav>
                                        <p:tav tm="100000">
                                          <p:val>
                                            <p:strVal val="#ppt_y"/>
                                          </p:val>
                                        </p:tav>
                                      </p:tavLst>
                                    </p:anim>
                                    <p:anim calcmode="lin" valueType="num">
                                      <p:cBhvr>
                                        <p:cTn id="40" dur="500" fill="hold"/>
                                        <p:tgtEl>
                                          <p:spTgt spid="3"/>
                                        </p:tgtEl>
                                        <p:attrNameLst>
                                          <p:attrName>ppt_w</p:attrName>
                                        </p:attrNameLst>
                                      </p:cBhvr>
                                      <p:tavLst>
                                        <p:tav tm="0">
                                          <p:val>
                                            <p:strVal val="#ppt_w"/>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11667"/>
                                        </p:tgtEl>
                                        <p:attrNameLst>
                                          <p:attrName>style.visibility</p:attrName>
                                        </p:attrNameLst>
                                      </p:cBhvr>
                                      <p:to>
                                        <p:strVal val="visible"/>
                                      </p:to>
                                    </p:set>
                                    <p:animEffect transition="in" filter="wipe(up)">
                                      <p:cBhvr>
                                        <p:cTn id="46" dur="500"/>
                                        <p:tgtEl>
                                          <p:spTgt spid="411667"/>
                                        </p:tgtEl>
                                      </p:cBhvr>
                                    </p:animEffect>
                                  </p:childTnLst>
                                </p:cTn>
                              </p:par>
                            </p:childTnLst>
                          </p:cTn>
                        </p:par>
                        <p:par>
                          <p:cTn id="47" fill="hold" nodeType="afterGroup">
                            <p:stCondLst>
                              <p:cond delay="500"/>
                            </p:stCondLst>
                            <p:childTnLst>
                              <p:par>
                                <p:cTn id="48" presetID="2" presetClass="entr" presetSubtype="8" fill="hold" nodeType="afterEffect">
                                  <p:stCondLst>
                                    <p:cond delay="0"/>
                                  </p:stCondLst>
                                  <p:childTnLst>
                                    <p:set>
                                      <p:cBhvr>
                                        <p:cTn id="49" dur="1" fill="hold">
                                          <p:stCondLst>
                                            <p:cond delay="0"/>
                                          </p:stCondLst>
                                        </p:cTn>
                                        <p:tgtEl>
                                          <p:spTgt spid="411668"/>
                                        </p:tgtEl>
                                        <p:attrNameLst>
                                          <p:attrName>style.visibility</p:attrName>
                                        </p:attrNameLst>
                                      </p:cBhvr>
                                      <p:to>
                                        <p:strVal val="visible"/>
                                      </p:to>
                                    </p:set>
                                    <p:anim calcmode="lin" valueType="num">
                                      <p:cBhvr additive="base">
                                        <p:cTn id="50" dur="500" fill="hold"/>
                                        <p:tgtEl>
                                          <p:spTgt spid="411668"/>
                                        </p:tgtEl>
                                        <p:attrNameLst>
                                          <p:attrName>ppt_x</p:attrName>
                                        </p:attrNameLst>
                                      </p:cBhvr>
                                      <p:tavLst>
                                        <p:tav tm="0">
                                          <p:val>
                                            <p:strVal val="0-#ppt_w/2"/>
                                          </p:val>
                                        </p:tav>
                                        <p:tav tm="100000">
                                          <p:val>
                                            <p:strVal val="#ppt_x"/>
                                          </p:val>
                                        </p:tav>
                                      </p:tavLst>
                                    </p:anim>
                                    <p:anim calcmode="lin" valueType="num">
                                      <p:cBhvr additive="base">
                                        <p:cTn id="51" dur="500" fill="hold"/>
                                        <p:tgtEl>
                                          <p:spTgt spid="411668"/>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up)">
                                      <p:cBhvr>
                                        <p:cTn id="56" dur="500"/>
                                        <p:tgtEl>
                                          <p:spTgt spid="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11669"/>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11670"/>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411672"/>
                                        </p:tgtEl>
                                        <p:attrNameLst>
                                          <p:attrName>style.visibility</p:attrName>
                                        </p:attrNameLst>
                                      </p:cBhvr>
                                      <p:to>
                                        <p:strVal val="visible"/>
                                      </p:to>
                                    </p:set>
                                  </p:childTnLst>
                                </p:cTn>
                              </p:par>
                            </p:childTnLst>
                          </p:cTn>
                        </p:par>
                        <p:par>
                          <p:cTn id="67" fill="hold" nodeType="afterGroup">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411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animBg="1"/>
      <p:bldP spid="411657" grpId="0" animBg="1" autoUpdateAnimBg="0"/>
      <p:bldP spid="411658" grpId="0" animBg="1"/>
      <p:bldP spid="411659" grpId="0" autoUpdateAnimBg="0"/>
      <p:bldP spid="411660" grpId="0" animBg="1"/>
      <p:bldP spid="411667" grpId="0" animBg="1"/>
      <p:bldP spid="411669" grpId="0" animBg="1"/>
      <p:bldP spid="411670" grpId="0" animBg="1"/>
      <p:bldP spid="411671" grpId="0" autoUpdateAnimBg="0"/>
      <p:bldP spid="411672" grpId="0" animBg="1"/>
      <p:bldP spid="41167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noChangeArrowheads="1"/>
          </p:cNvSpPr>
          <p:nvPr>
            <p:ph type="title"/>
          </p:nvPr>
        </p:nvSpPr>
        <p:spPr bwMode="auto">
          <a:xfrm>
            <a:off x="458788" y="101600"/>
            <a:ext cx="8077200" cy="735013"/>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Non-sampling errors</a:t>
            </a:r>
          </a:p>
        </p:txBody>
      </p:sp>
      <p:sp>
        <p:nvSpPr>
          <p:cNvPr id="49155" name="Rectangle 2"/>
          <p:cNvSpPr>
            <a:spLocks noGrp="1" noChangeArrowheads="1"/>
          </p:cNvSpPr>
          <p:nvPr>
            <p:ph idx="1"/>
          </p:nvPr>
        </p:nvSpPr>
        <p:spPr>
          <a:xfrm>
            <a:off x="468313" y="981075"/>
            <a:ext cx="7772400" cy="1943100"/>
          </a:xfrm>
        </p:spPr>
        <p:txBody>
          <a:bodyPr/>
          <a:lstStyle/>
          <a:p>
            <a:pPr marL="0" indent="0" eaLnBrk="1" hangingPunct="1">
              <a:spcAft>
                <a:spcPts val="1200"/>
              </a:spcAft>
              <a:buFontTx/>
              <a:buNone/>
              <a:defRPr/>
            </a:pPr>
            <a:r>
              <a:rPr lang="en-US" altLang="en-US" sz="2400" dirty="0">
                <a:solidFill>
                  <a:schemeClr val="tx1">
                    <a:lumMod val="75000"/>
                    <a:lumOff val="25000"/>
                  </a:schemeClr>
                </a:solidFill>
                <a:latin typeface="Trebuchet MS" pitchFamily="34" charset="0"/>
                <a:cs typeface="Arial" pitchFamily="34" charset="0"/>
              </a:rPr>
              <a:t>Non-sampling errors </a:t>
            </a:r>
            <a:r>
              <a:rPr lang="en-US" altLang="en-US" sz="2400" dirty="0">
                <a:latin typeface="Trebuchet MS" pitchFamily="34" charset="0"/>
                <a:cs typeface="Arial" pitchFamily="34" charset="0"/>
              </a:rPr>
              <a:t>occur due to: </a:t>
            </a:r>
          </a:p>
          <a:p>
            <a:pPr eaLnBrk="1" hangingPunct="1">
              <a:spcAft>
                <a:spcPts val="600"/>
              </a:spcAft>
              <a:defRPr/>
            </a:pPr>
            <a:r>
              <a:rPr lang="en-US" altLang="en-US" sz="2600" dirty="0">
                <a:latin typeface="Trebuchet MS" pitchFamily="34" charset="0"/>
                <a:cs typeface="Arial" pitchFamily="34" charset="0"/>
              </a:rPr>
              <a:t> </a:t>
            </a:r>
            <a:r>
              <a:rPr lang="en-US" altLang="en-US" sz="2200" dirty="0">
                <a:latin typeface="Trebuchet MS" pitchFamily="34" charset="0"/>
                <a:cs typeface="Arial" pitchFamily="34" charset="0"/>
              </a:rPr>
              <a:t>Mistakes made along the process of data acquisition</a:t>
            </a:r>
          </a:p>
          <a:p>
            <a:pPr eaLnBrk="1" hangingPunct="1">
              <a:defRPr/>
            </a:pPr>
            <a:r>
              <a:rPr lang="en-US" altLang="en-US" sz="2200" dirty="0">
                <a:latin typeface="Trebuchet MS" pitchFamily="34" charset="0"/>
                <a:cs typeface="Arial" pitchFamily="34" charset="0"/>
              </a:rPr>
              <a:t> Sample observations being selected improperly.</a:t>
            </a:r>
          </a:p>
        </p:txBody>
      </p:sp>
      <p:sp>
        <p:nvSpPr>
          <p:cNvPr id="7168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72E6E135-6342-4B5E-B09C-54460941B249}" type="slidenum">
              <a:rPr lang="en-AU" altLang="en-US" sz="1400" b="1" baseline="0">
                <a:latin typeface="Trebuchet MS" pitchFamily="34" charset="0"/>
                <a:cs typeface="Arial" pitchFamily="34" charset="0"/>
              </a:rPr>
              <a:pPr/>
              <a:t>42</a:t>
            </a:fld>
            <a:endParaRPr lang="en-AU" altLang="en-US" sz="1400" b="1" baseline="0">
              <a:latin typeface="Trebuchet MS"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a:spLocks noGrp="1" noChangeArrowheads="1"/>
          </p:cNvSpPr>
          <p:nvPr>
            <p:ph type="title"/>
          </p:nvPr>
        </p:nvSpPr>
        <p:spPr bwMode="auto">
          <a:xfrm>
            <a:off x="482600" y="201613"/>
            <a:ext cx="8077200" cy="70643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Three types of non-sampling errors</a:t>
            </a:r>
          </a:p>
        </p:txBody>
      </p:sp>
      <p:sp>
        <p:nvSpPr>
          <p:cNvPr id="72706" name="Rectangle 2"/>
          <p:cNvSpPr>
            <a:spLocks noGrp="1" noChangeArrowheads="1"/>
          </p:cNvSpPr>
          <p:nvPr>
            <p:ph idx="1"/>
          </p:nvPr>
        </p:nvSpPr>
        <p:spPr>
          <a:xfrm>
            <a:off x="684213" y="1196975"/>
            <a:ext cx="7991475" cy="5111750"/>
          </a:xfrm>
        </p:spPr>
        <p:txBody>
          <a:bodyPr/>
          <a:lstStyle/>
          <a:p>
            <a:pPr marL="0" indent="0" algn="just" eaLnBrk="1" hangingPunct="1">
              <a:spcAft>
                <a:spcPts val="1200"/>
              </a:spcAft>
              <a:buFontTx/>
              <a:buNone/>
            </a:pPr>
            <a:r>
              <a:rPr lang="en-US" altLang="en-US" sz="2400" dirty="0">
                <a:latin typeface="Trebuchet MS" pitchFamily="34" charset="0"/>
              </a:rPr>
              <a:t>There are three types of non-sampling errors:</a:t>
            </a:r>
          </a:p>
          <a:p>
            <a:pPr lvl="1" algn="just" eaLnBrk="1" hangingPunct="1">
              <a:spcAft>
                <a:spcPts val="600"/>
              </a:spcAft>
              <a:buFont typeface="Arial" panose="020B0604020202020204" pitchFamily="34" charset="0"/>
              <a:buChar char="•"/>
            </a:pPr>
            <a:r>
              <a:rPr lang="en-US" altLang="en-US" sz="2200" dirty="0">
                <a:solidFill>
                  <a:schemeClr val="accent1"/>
                </a:solidFill>
                <a:latin typeface="Trebuchet MS" pitchFamily="34" charset="0"/>
              </a:rPr>
              <a:t>Errors in data acquisition,</a:t>
            </a:r>
          </a:p>
          <a:p>
            <a:pPr lvl="1" algn="just" eaLnBrk="1" hangingPunct="1">
              <a:spcAft>
                <a:spcPts val="600"/>
              </a:spcAft>
              <a:buFont typeface="Arial" panose="020B0604020202020204" pitchFamily="34" charset="0"/>
              <a:buChar char="•"/>
            </a:pPr>
            <a:r>
              <a:rPr lang="en-US" altLang="en-US" sz="2200" dirty="0">
                <a:solidFill>
                  <a:schemeClr val="accent1"/>
                </a:solidFill>
                <a:latin typeface="Trebuchet MS" pitchFamily="34" charset="0"/>
              </a:rPr>
              <a:t>Non-response errors,</a:t>
            </a:r>
          </a:p>
          <a:p>
            <a:pPr lvl="1" algn="just" eaLnBrk="1" hangingPunct="1">
              <a:spcAft>
                <a:spcPts val="600"/>
              </a:spcAft>
              <a:buFont typeface="Arial" panose="020B0604020202020204" pitchFamily="34" charset="0"/>
              <a:buChar char="•"/>
            </a:pPr>
            <a:r>
              <a:rPr lang="en-US" altLang="en-US" sz="2200" dirty="0">
                <a:solidFill>
                  <a:schemeClr val="accent1"/>
                </a:solidFill>
                <a:latin typeface="Trebuchet MS" pitchFamily="34" charset="0"/>
              </a:rPr>
              <a:t>Selection bias.</a:t>
            </a: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Increasing the sample size will not reduce this type of error.</a:t>
            </a:r>
          </a:p>
          <a:p>
            <a:pPr marL="0" indent="0" eaLnBrk="1" hangingPunct="1"/>
            <a:endParaRPr lang="en-US" altLang="en-US" sz="2400" dirty="0">
              <a:latin typeface="Trebuchet MS" pitchFamily="34" charset="0"/>
            </a:endParaRPr>
          </a:p>
        </p:txBody>
      </p:sp>
      <p:sp>
        <p:nvSpPr>
          <p:cNvPr id="7270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46FE13B6-521C-4CF5-9B3D-72F4160F2E7C}" type="slidenum">
              <a:rPr lang="en-AU" altLang="en-US" sz="1400" b="1" baseline="0">
                <a:latin typeface="Trebuchet MS" pitchFamily="34" charset="0"/>
                <a:cs typeface="Arial" pitchFamily="34" charset="0"/>
              </a:rPr>
              <a:pPr/>
              <a:t>43</a:t>
            </a:fld>
            <a:endParaRPr lang="en-AU" altLang="en-US" sz="1400" b="1" baseline="0">
              <a:latin typeface="Trebuchet MS"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bwMode="auto">
          <a:xfrm>
            <a:off x="544016" y="333375"/>
            <a:ext cx="7772400" cy="647700"/>
          </a:xfrm>
        </p:spPr>
        <p:txBody>
          <a:bodyPr wrap="square" numCol="1" anchorCtr="0" compatLnSpc="1">
            <a:prstTxWarp prst="textNoShape">
              <a:avLst/>
            </a:prstTxWarp>
          </a:bodyPr>
          <a:lstStyle/>
          <a:p>
            <a:pPr algn="l" eaLnBrk="1" fontAlgn="base" hangingPunct="1">
              <a:spcAft>
                <a:spcPct val="0"/>
              </a:spcAft>
            </a:pPr>
            <a:r>
              <a:rPr altLang="en-US" sz="3600" cap="none" dirty="0">
                <a:solidFill>
                  <a:srgbClr val="EA0088"/>
                </a:solidFill>
                <a:latin typeface="Trebuchet MS" pitchFamily="34" charset="0"/>
                <a:ea typeface="MS PGothic" pitchFamily="34" charset="-128"/>
              </a:rPr>
              <a:t>Errors in data acquisition</a:t>
            </a:r>
          </a:p>
        </p:txBody>
      </p:sp>
      <p:sp>
        <p:nvSpPr>
          <p:cNvPr id="51203" name="Rectangle 3"/>
          <p:cNvSpPr>
            <a:spLocks noGrp="1" noChangeArrowheads="1"/>
          </p:cNvSpPr>
          <p:nvPr>
            <p:ph idx="1"/>
          </p:nvPr>
        </p:nvSpPr>
        <p:spPr>
          <a:xfrm>
            <a:off x="616024" y="1268413"/>
            <a:ext cx="7772400" cy="4114800"/>
          </a:xfrm>
        </p:spPr>
        <p:txBody>
          <a:bodyPr/>
          <a:lstStyle/>
          <a:p>
            <a:pPr marL="0" indent="0" algn="just" eaLnBrk="1" hangingPunct="1">
              <a:buFontTx/>
              <a:buNone/>
              <a:defRPr/>
            </a:pPr>
            <a:r>
              <a:rPr lang="en-US" altLang="en-US" sz="2400" dirty="0">
                <a:solidFill>
                  <a:schemeClr val="tx1">
                    <a:lumMod val="90000"/>
                    <a:lumOff val="10000"/>
                  </a:schemeClr>
                </a:solidFill>
                <a:latin typeface="Trebuchet MS" pitchFamily="34" charset="0"/>
                <a:cs typeface="Arial" pitchFamily="34" charset="0"/>
              </a:rPr>
              <a:t>Errors in data acquisition arises from the recording of incorrect responses, due to:</a:t>
            </a:r>
          </a:p>
          <a:p>
            <a:pPr algn="just" eaLnBrk="1" hangingPunct="1">
              <a:buFont typeface="Wingdings" panose="05000000000000000000" pitchFamily="2" charset="2"/>
              <a:buChar char="§"/>
              <a:defRPr/>
            </a:pPr>
            <a:r>
              <a:rPr lang="en-US" altLang="en-US" sz="2000" dirty="0">
                <a:solidFill>
                  <a:schemeClr val="accent1"/>
                </a:solidFill>
                <a:latin typeface="Trebuchet MS" pitchFamily="34" charset="0"/>
                <a:cs typeface="Arial" pitchFamily="34" charset="0"/>
              </a:rPr>
              <a:t>incorrect measurements being taken because of faulty equipment,</a:t>
            </a:r>
          </a:p>
          <a:p>
            <a:pPr algn="just" eaLnBrk="1" hangingPunct="1">
              <a:buFont typeface="Wingdings" panose="05000000000000000000" pitchFamily="2" charset="2"/>
              <a:buChar char="§"/>
              <a:defRPr/>
            </a:pPr>
            <a:r>
              <a:rPr lang="en-US" altLang="en-US" sz="2000" dirty="0">
                <a:solidFill>
                  <a:schemeClr val="accent1"/>
                </a:solidFill>
                <a:latin typeface="Trebuchet MS" pitchFamily="34" charset="0"/>
                <a:cs typeface="Arial" pitchFamily="34" charset="0"/>
              </a:rPr>
              <a:t>mistakes made during transcription from primary sources,</a:t>
            </a:r>
          </a:p>
          <a:p>
            <a:pPr algn="just" eaLnBrk="1" hangingPunct="1">
              <a:buFont typeface="Wingdings" panose="05000000000000000000" pitchFamily="2" charset="2"/>
              <a:buChar char="§"/>
              <a:defRPr/>
            </a:pPr>
            <a:r>
              <a:rPr lang="en-US" altLang="en-US" sz="2000" dirty="0">
                <a:solidFill>
                  <a:schemeClr val="accent1"/>
                </a:solidFill>
                <a:latin typeface="Trebuchet MS" pitchFamily="34" charset="0"/>
                <a:cs typeface="Arial" pitchFamily="34" charset="0"/>
              </a:rPr>
              <a:t>inaccurate recording of data due to misinterpretation of terms, </a:t>
            </a:r>
          </a:p>
          <a:p>
            <a:pPr algn="just" eaLnBrk="1" hangingPunct="1">
              <a:buFont typeface="Wingdings" panose="05000000000000000000" pitchFamily="2" charset="2"/>
              <a:buChar char="§"/>
              <a:defRPr/>
            </a:pPr>
            <a:r>
              <a:rPr lang="en-US" altLang="en-US" sz="2000" dirty="0">
                <a:solidFill>
                  <a:schemeClr val="accent1"/>
                </a:solidFill>
                <a:latin typeface="Trebuchet MS" pitchFamily="34" charset="0"/>
                <a:cs typeface="Arial" pitchFamily="34" charset="0"/>
              </a:rPr>
              <a:t>inaccurate responses to questions concerning sensitive issues, or</a:t>
            </a:r>
          </a:p>
          <a:p>
            <a:pPr algn="just" eaLnBrk="1" hangingPunct="1">
              <a:buFont typeface="Wingdings" panose="05000000000000000000" pitchFamily="2" charset="2"/>
              <a:buChar char="§"/>
              <a:defRPr/>
            </a:pPr>
            <a:r>
              <a:rPr lang="en-US" altLang="en-US" sz="2000" dirty="0">
                <a:solidFill>
                  <a:schemeClr val="accent1"/>
                </a:solidFill>
                <a:latin typeface="Trebuchet MS" pitchFamily="34" charset="0"/>
                <a:cs typeface="Arial" pitchFamily="34" charset="0"/>
              </a:rPr>
              <a:t>clerical mistakes when transferring/recording data.</a:t>
            </a:r>
          </a:p>
        </p:txBody>
      </p:sp>
      <p:sp>
        <p:nvSpPr>
          <p:cNvPr id="73732"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AD128FB9-B9CA-4FC9-8148-DEEA33AF4626}" type="slidenum">
              <a:rPr lang="en-AU" altLang="en-US" sz="1400" b="1" baseline="0">
                <a:latin typeface="Trebuchet MS" pitchFamily="34" charset="0"/>
                <a:cs typeface="Arial" pitchFamily="34" charset="0"/>
              </a:rPr>
              <a:pPr/>
              <a:t>44</a:t>
            </a:fld>
            <a:endParaRPr lang="en-AU" altLang="en-US" sz="1400" b="1" baseline="0">
              <a:latin typeface="Trebuchet MS"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323850" y="1268413"/>
            <a:ext cx="8135938" cy="4681537"/>
          </a:xfrm>
        </p:spPr>
        <p:txBody>
          <a:bodyPr/>
          <a:lstStyle/>
          <a:p>
            <a:pPr algn="just" eaLnBrk="1" hangingPunct="1">
              <a:spcAft>
                <a:spcPts val="600"/>
              </a:spcAft>
              <a:defRPr/>
            </a:pPr>
            <a:r>
              <a:rPr lang="en-US" altLang="en-US" sz="2400" b="1" dirty="0">
                <a:solidFill>
                  <a:schemeClr val="tx1">
                    <a:lumMod val="75000"/>
                    <a:lumOff val="25000"/>
                  </a:schemeClr>
                </a:solidFill>
                <a:latin typeface="Trebuchet MS" pitchFamily="34" charset="0"/>
                <a:cs typeface="Arial" pitchFamily="34" charset="0"/>
              </a:rPr>
              <a:t>Non-response error </a:t>
            </a:r>
            <a:r>
              <a:rPr lang="en-US" altLang="en-US" sz="2400" dirty="0">
                <a:latin typeface="Trebuchet MS" pitchFamily="34" charset="0"/>
                <a:cs typeface="Arial" pitchFamily="34" charset="0"/>
              </a:rPr>
              <a:t>refers to error (or </a:t>
            </a:r>
            <a:r>
              <a:rPr lang="en-US" altLang="en-US" sz="2400" b="1" i="1" dirty="0">
                <a:latin typeface="Trebuchet MS" pitchFamily="34" charset="0"/>
                <a:cs typeface="Arial" pitchFamily="34" charset="0"/>
              </a:rPr>
              <a:t>bias</a:t>
            </a:r>
            <a:r>
              <a:rPr lang="en-US" altLang="en-US" sz="2400" dirty="0">
                <a:latin typeface="Trebuchet MS" pitchFamily="34" charset="0"/>
                <a:cs typeface="Arial" pitchFamily="34" charset="0"/>
              </a:rPr>
              <a:t>) introduced when responses are not obtained from some members of the sample surveyed due to refusal by them to respond for some reason, i.e. the sample observations that are collected may not be representative of the target population.</a:t>
            </a:r>
          </a:p>
          <a:p>
            <a:pPr algn="just" eaLnBrk="1" hangingPunct="1">
              <a:defRPr/>
            </a:pPr>
            <a:r>
              <a:rPr lang="en-US" altLang="en-US" sz="2400" dirty="0">
                <a:latin typeface="Trebuchet MS" pitchFamily="34" charset="0"/>
                <a:cs typeface="Arial" pitchFamily="34" charset="0"/>
              </a:rPr>
              <a:t>As mentioned earlier, the </a:t>
            </a:r>
            <a:r>
              <a:rPr lang="en-US" altLang="en-US" sz="2400" b="1" i="1" dirty="0">
                <a:solidFill>
                  <a:schemeClr val="tx1">
                    <a:lumMod val="75000"/>
                    <a:lumOff val="25000"/>
                  </a:schemeClr>
                </a:solidFill>
                <a:latin typeface="Trebuchet MS" pitchFamily="34" charset="0"/>
                <a:cs typeface="Arial" pitchFamily="34" charset="0"/>
              </a:rPr>
              <a:t>Response Rate</a:t>
            </a:r>
            <a:r>
              <a:rPr lang="en-US" altLang="en-US" sz="2400" dirty="0">
                <a:solidFill>
                  <a:schemeClr val="tx1">
                    <a:lumMod val="75000"/>
                    <a:lumOff val="25000"/>
                  </a:schemeClr>
                </a:solidFill>
                <a:latin typeface="Trebuchet MS" pitchFamily="34" charset="0"/>
                <a:cs typeface="Arial" pitchFamily="34" charset="0"/>
              </a:rPr>
              <a:t> </a:t>
            </a:r>
            <a:r>
              <a:rPr lang="en-US" altLang="en-US" sz="2400" dirty="0">
                <a:latin typeface="Trebuchet MS" pitchFamily="34" charset="0"/>
                <a:cs typeface="Arial" pitchFamily="34" charset="0"/>
              </a:rPr>
              <a:t>(i.e. the proportion of all people selected who complete the survey) is a key survey parameter and helps in the understanding in the validity of the survey and sources of non-response error.</a:t>
            </a:r>
          </a:p>
          <a:p>
            <a:pPr eaLnBrk="1" hangingPunct="1">
              <a:defRPr/>
            </a:pPr>
            <a:endParaRPr lang="en-US" altLang="en-US" sz="2400" dirty="0">
              <a:latin typeface="Trebuchet MS" pitchFamily="34" charset="0"/>
              <a:cs typeface="Arial" pitchFamily="34" charset="0"/>
            </a:endParaRPr>
          </a:p>
        </p:txBody>
      </p:sp>
      <p:sp>
        <p:nvSpPr>
          <p:cNvPr id="74755" name="Rectangle 42"/>
          <p:cNvSpPr>
            <a:spLocks noChangeArrowheads="1"/>
          </p:cNvSpPr>
          <p:nvPr/>
        </p:nvSpPr>
        <p:spPr bwMode="auto">
          <a:xfrm>
            <a:off x="457200" y="360363"/>
            <a:ext cx="80772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r>
              <a:rPr lang="en-US" altLang="en-US" sz="3600" baseline="0">
                <a:solidFill>
                  <a:srgbClr val="EA0088"/>
                </a:solidFill>
                <a:latin typeface="Trebuchet MS" pitchFamily="34" charset="0"/>
              </a:rPr>
              <a:t>Non-response error</a:t>
            </a:r>
          </a:p>
        </p:txBody>
      </p:sp>
      <p:sp>
        <p:nvSpPr>
          <p:cNvPr id="7475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CC84A8A4-D179-408C-BA88-A30FF2706DC6}" type="slidenum">
              <a:rPr lang="en-AU" altLang="en-US" sz="1400" b="1" baseline="0">
                <a:latin typeface="Trebuchet MS" pitchFamily="34" charset="0"/>
                <a:cs typeface="Arial" pitchFamily="34" charset="0"/>
              </a:rPr>
              <a:pPr/>
              <a:t>45</a:t>
            </a:fld>
            <a:endParaRPr lang="en-AU" altLang="en-US" sz="1400" b="1" baseline="0">
              <a:latin typeface="Trebuchet MS"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466725" y="333375"/>
            <a:ext cx="7772400" cy="719138"/>
          </a:xfrm>
        </p:spPr>
        <p:txBody>
          <a:bodyPr/>
          <a:lstStyle/>
          <a:p>
            <a:pPr algn="l" eaLnBrk="1" hangingPunct="1">
              <a:defRPr/>
            </a:pPr>
            <a:r>
              <a:rPr sz="3600" cap="none">
                <a:solidFill>
                  <a:srgbClr val="EA0088"/>
                </a:solidFill>
                <a:latin typeface="Trebuchet MS" panose="020B0603020202020204" pitchFamily="34" charset="0"/>
                <a:ea typeface="ＭＳ Ｐゴシック" charset="0"/>
                <a:cs typeface="ＭＳ Ｐゴシック" charset="0"/>
              </a:rPr>
              <a:t>Selection bias</a:t>
            </a:r>
            <a:endParaRPr sz="3600">
              <a:solidFill>
                <a:srgbClr val="EA0088"/>
              </a:solidFill>
              <a:latin typeface="Trebuchet MS" panose="020B0603020202020204" pitchFamily="34" charset="0"/>
              <a:ea typeface="ＭＳ Ｐゴシック" charset="0"/>
              <a:cs typeface="ＭＳ Ｐゴシック" charset="0"/>
            </a:endParaRPr>
          </a:p>
        </p:txBody>
      </p:sp>
      <p:sp>
        <p:nvSpPr>
          <p:cNvPr id="53251" name="Rectangle 3"/>
          <p:cNvSpPr>
            <a:spLocks noGrp="1" noChangeArrowheads="1"/>
          </p:cNvSpPr>
          <p:nvPr>
            <p:ph idx="1"/>
          </p:nvPr>
        </p:nvSpPr>
        <p:spPr>
          <a:xfrm>
            <a:off x="468313" y="1125538"/>
            <a:ext cx="7772400" cy="3311574"/>
          </a:xfrm>
        </p:spPr>
        <p:txBody>
          <a:bodyPr/>
          <a:lstStyle/>
          <a:p>
            <a:pPr marL="0" indent="0" algn="just" eaLnBrk="1" hangingPunct="1">
              <a:spcAft>
                <a:spcPts val="1200"/>
              </a:spcAft>
              <a:buFont typeface="Arial" pitchFamily="34" charset="0"/>
              <a:buNone/>
              <a:defRPr/>
            </a:pPr>
            <a:r>
              <a:rPr lang="en-US" altLang="en-US" sz="2400" dirty="0">
                <a:solidFill>
                  <a:schemeClr val="tx1">
                    <a:lumMod val="75000"/>
                    <a:lumOff val="25000"/>
                  </a:schemeClr>
                </a:solidFill>
                <a:latin typeface="Trebuchet MS" pitchFamily="34" charset="0"/>
                <a:cs typeface="Arial" pitchFamily="34" charset="0"/>
              </a:rPr>
              <a:t>Selection bias </a:t>
            </a:r>
            <a:r>
              <a:rPr lang="en-US" altLang="en-US" sz="2400" dirty="0">
                <a:latin typeface="Trebuchet MS" pitchFamily="34" charset="0"/>
                <a:cs typeface="Arial" pitchFamily="34" charset="0"/>
              </a:rPr>
              <a:t>occurs when the sampling plan is such that some members of the target population cannot possibly be selected for inclusion in the sample.</a:t>
            </a:r>
          </a:p>
          <a:p>
            <a:pPr marL="0" indent="0" algn="just" eaLnBrk="1" hangingPunct="1">
              <a:spcAft>
                <a:spcPts val="1200"/>
              </a:spcAft>
              <a:buNone/>
              <a:defRPr/>
            </a:pPr>
            <a:r>
              <a:rPr lang="en-US" altLang="en-US" sz="2400" dirty="0">
                <a:solidFill>
                  <a:srgbClr val="00B050"/>
                </a:solidFill>
                <a:latin typeface="Trebuchet MS" pitchFamily="34" charset="0"/>
                <a:cs typeface="Arial" pitchFamily="34" charset="0"/>
              </a:rPr>
              <a:t>For example, selecting a sample of households in NSW using telephone numbers listed in NSW White Pages, as not every NSW household telephone number is listed in the White Pages.</a:t>
            </a:r>
          </a:p>
        </p:txBody>
      </p:sp>
      <p:sp>
        <p:nvSpPr>
          <p:cNvPr id="75780"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E270D308-A93A-4C27-B5FE-FD1A527D8F6B}" type="slidenum">
              <a:rPr lang="en-AU" altLang="en-US" sz="1400" b="1" baseline="0">
                <a:latin typeface="Trebuchet MS" pitchFamily="34" charset="0"/>
                <a:cs typeface="Arial" pitchFamily="34" charset="0"/>
              </a:rPr>
              <a:pPr/>
              <a:t>46</a:t>
            </a:fld>
            <a:endParaRPr lang="en-AU" altLang="en-US" sz="1400" b="1" baseline="0">
              <a:latin typeface="Trebuchet MS" pitchFamily="34" charset="0"/>
              <a:cs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609600" y="476672"/>
            <a:ext cx="8001000" cy="1219200"/>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r" eaLnBrk="1" hangingPunct="1"/>
            <a:r>
              <a:rPr altLang="en-US" sz="2400" i="1" cap="none" dirty="0">
                <a:solidFill>
                  <a:schemeClr val="tx1"/>
                </a:solidFill>
                <a:latin typeface="Trebuchet MS" pitchFamily="34" charset="0"/>
              </a:rPr>
              <a:t>Data acquisition error</a:t>
            </a:r>
          </a:p>
        </p:txBody>
      </p:sp>
      <p:sp>
        <p:nvSpPr>
          <p:cNvPr id="413699" name="Line 3"/>
          <p:cNvSpPr>
            <a:spLocks noChangeShapeType="1"/>
          </p:cNvSpPr>
          <p:nvPr/>
        </p:nvSpPr>
        <p:spPr bwMode="auto">
          <a:xfrm>
            <a:off x="1676400" y="3284537"/>
            <a:ext cx="464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 name="Group 4"/>
          <p:cNvGrpSpPr>
            <a:grpSpLocks/>
          </p:cNvGrpSpPr>
          <p:nvPr/>
        </p:nvGrpSpPr>
        <p:grpSpPr bwMode="auto">
          <a:xfrm>
            <a:off x="2667000" y="693737"/>
            <a:ext cx="2667000" cy="2590800"/>
            <a:chOff x="1680" y="288"/>
            <a:chExt cx="1680" cy="1632"/>
          </a:xfrm>
        </p:grpSpPr>
        <p:sp>
          <p:nvSpPr>
            <p:cNvPr id="76837" name="Rectangle 5"/>
            <p:cNvSpPr>
              <a:spLocks noChangeArrowheads="1"/>
            </p:cNvSpPr>
            <p:nvPr/>
          </p:nvSpPr>
          <p:spPr bwMode="auto">
            <a:xfrm>
              <a:off x="1680" y="960"/>
              <a:ext cx="384" cy="960"/>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6838" name="Rectangle 6"/>
            <p:cNvSpPr>
              <a:spLocks noChangeArrowheads="1"/>
            </p:cNvSpPr>
            <p:nvPr/>
          </p:nvSpPr>
          <p:spPr bwMode="auto">
            <a:xfrm>
              <a:off x="2016" y="288"/>
              <a:ext cx="336" cy="1632"/>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6839" name="Rectangle 7"/>
            <p:cNvSpPr>
              <a:spLocks noChangeArrowheads="1"/>
            </p:cNvSpPr>
            <p:nvPr/>
          </p:nvSpPr>
          <p:spPr bwMode="auto">
            <a:xfrm>
              <a:off x="2352" y="480"/>
              <a:ext cx="336" cy="1440"/>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6840" name="Rectangle 8"/>
            <p:cNvSpPr>
              <a:spLocks noChangeArrowheads="1"/>
            </p:cNvSpPr>
            <p:nvPr/>
          </p:nvSpPr>
          <p:spPr bwMode="auto">
            <a:xfrm>
              <a:off x="2688" y="1296"/>
              <a:ext cx="336" cy="624"/>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6841" name="Rectangle 9"/>
            <p:cNvSpPr>
              <a:spLocks noChangeArrowheads="1"/>
            </p:cNvSpPr>
            <p:nvPr/>
          </p:nvSpPr>
          <p:spPr bwMode="auto">
            <a:xfrm>
              <a:off x="3024" y="1488"/>
              <a:ext cx="336" cy="432"/>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sp>
        <p:nvSpPr>
          <p:cNvPr id="413706" name="Rectangle 10"/>
          <p:cNvSpPr>
            <a:spLocks noChangeArrowheads="1"/>
          </p:cNvSpPr>
          <p:nvPr/>
        </p:nvSpPr>
        <p:spPr bwMode="auto">
          <a:xfrm>
            <a:off x="2895600" y="5172769"/>
            <a:ext cx="609600" cy="38100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nvGrpSpPr>
          <p:cNvPr id="3" name="Group 11"/>
          <p:cNvGrpSpPr>
            <a:grpSpLocks/>
          </p:cNvGrpSpPr>
          <p:nvPr/>
        </p:nvGrpSpPr>
        <p:grpSpPr bwMode="auto">
          <a:xfrm>
            <a:off x="3429000" y="4258369"/>
            <a:ext cx="2133600" cy="1295400"/>
            <a:chOff x="2160" y="2784"/>
            <a:chExt cx="1344" cy="816"/>
          </a:xfrm>
        </p:grpSpPr>
        <p:sp>
          <p:nvSpPr>
            <p:cNvPr id="76833" name="Rectangle 12"/>
            <p:cNvSpPr>
              <a:spLocks noChangeArrowheads="1"/>
            </p:cNvSpPr>
            <p:nvPr/>
          </p:nvSpPr>
          <p:spPr bwMode="auto">
            <a:xfrm>
              <a:off x="2160" y="2976"/>
              <a:ext cx="336" cy="624"/>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6834" name="Rectangle 13"/>
            <p:cNvSpPr>
              <a:spLocks noChangeArrowheads="1"/>
            </p:cNvSpPr>
            <p:nvPr/>
          </p:nvSpPr>
          <p:spPr bwMode="auto">
            <a:xfrm>
              <a:off x="2496" y="2784"/>
              <a:ext cx="336" cy="816"/>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6835" name="Rectangle 14"/>
            <p:cNvSpPr>
              <a:spLocks noChangeArrowheads="1"/>
            </p:cNvSpPr>
            <p:nvPr/>
          </p:nvSpPr>
          <p:spPr bwMode="auto">
            <a:xfrm>
              <a:off x="2832" y="3360"/>
              <a:ext cx="336" cy="24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6836" name="Rectangle 15"/>
            <p:cNvSpPr>
              <a:spLocks noChangeArrowheads="1"/>
            </p:cNvSpPr>
            <p:nvPr/>
          </p:nvSpPr>
          <p:spPr bwMode="auto">
            <a:xfrm>
              <a:off x="3168" y="3360"/>
              <a:ext cx="336" cy="24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sp>
        <p:nvSpPr>
          <p:cNvPr id="413712" name="Line 16"/>
          <p:cNvSpPr>
            <a:spLocks noChangeShapeType="1"/>
          </p:cNvSpPr>
          <p:nvPr/>
        </p:nvSpPr>
        <p:spPr bwMode="auto">
          <a:xfrm>
            <a:off x="2743200" y="5553769"/>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13713" name="Rectangle 17"/>
          <p:cNvSpPr>
            <a:spLocks noChangeArrowheads="1"/>
          </p:cNvSpPr>
          <p:nvPr/>
        </p:nvSpPr>
        <p:spPr bwMode="auto">
          <a:xfrm>
            <a:off x="3124200" y="4944169"/>
            <a:ext cx="609600" cy="38100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3714" name="Rectangle 18"/>
          <p:cNvSpPr>
            <a:spLocks noChangeArrowheads="1"/>
          </p:cNvSpPr>
          <p:nvPr/>
        </p:nvSpPr>
        <p:spPr bwMode="auto">
          <a:xfrm>
            <a:off x="3429000" y="4715569"/>
            <a:ext cx="609600" cy="38100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3715" name="Rectangle 19"/>
          <p:cNvSpPr>
            <a:spLocks noChangeArrowheads="1"/>
          </p:cNvSpPr>
          <p:nvPr/>
        </p:nvSpPr>
        <p:spPr bwMode="auto">
          <a:xfrm>
            <a:off x="3733800" y="4563169"/>
            <a:ext cx="609600" cy="38100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3716" name="Rectangle 20"/>
          <p:cNvSpPr>
            <a:spLocks noChangeArrowheads="1"/>
          </p:cNvSpPr>
          <p:nvPr/>
        </p:nvSpPr>
        <p:spPr bwMode="auto">
          <a:xfrm>
            <a:off x="4191000" y="4639369"/>
            <a:ext cx="609600" cy="38100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3720" name="Line 24"/>
          <p:cNvSpPr>
            <a:spLocks noChangeShapeType="1"/>
          </p:cNvSpPr>
          <p:nvPr/>
        </p:nvSpPr>
        <p:spPr bwMode="auto">
          <a:xfrm>
            <a:off x="3581400" y="685800"/>
            <a:ext cx="0" cy="27432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13721" name="Rectangle 25"/>
          <p:cNvSpPr>
            <a:spLocks noChangeArrowheads="1"/>
          </p:cNvSpPr>
          <p:nvPr/>
        </p:nvSpPr>
        <p:spPr bwMode="auto">
          <a:xfrm>
            <a:off x="4495800" y="4791769"/>
            <a:ext cx="533400" cy="38100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nvGrpSpPr>
          <p:cNvPr id="4" name="Group 26"/>
          <p:cNvGrpSpPr>
            <a:grpSpLocks/>
          </p:cNvGrpSpPr>
          <p:nvPr/>
        </p:nvGrpSpPr>
        <p:grpSpPr bwMode="auto">
          <a:xfrm>
            <a:off x="2057400" y="3356992"/>
            <a:ext cx="2203450" cy="2136775"/>
            <a:chOff x="2574" y="718"/>
            <a:chExt cx="1388" cy="1346"/>
          </a:xfrm>
        </p:grpSpPr>
        <p:sp>
          <p:nvSpPr>
            <p:cNvPr id="76831" name="Text Box 27"/>
            <p:cNvSpPr txBox="1">
              <a:spLocks noChangeArrowheads="1"/>
            </p:cNvSpPr>
            <p:nvPr/>
          </p:nvSpPr>
          <p:spPr bwMode="auto">
            <a:xfrm>
              <a:off x="2574" y="718"/>
              <a:ext cx="13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dirty="0">
                  <a:solidFill>
                    <a:srgbClr val="00B050"/>
                  </a:solidFill>
                  <a:latin typeface="Arial Narrow" pitchFamily="34" charset="0"/>
                  <a:cs typeface="Arial" pitchFamily="34" charset="0"/>
                </a:rPr>
                <a:t>If this observation…</a:t>
              </a:r>
            </a:p>
          </p:txBody>
        </p:sp>
        <p:sp>
          <p:nvSpPr>
            <p:cNvPr id="76832" name="Line 28"/>
            <p:cNvSpPr>
              <a:spLocks noChangeShapeType="1"/>
            </p:cNvSpPr>
            <p:nvPr/>
          </p:nvSpPr>
          <p:spPr bwMode="auto">
            <a:xfrm>
              <a:off x="3150" y="1056"/>
              <a:ext cx="0"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5" name="Group 29"/>
          <p:cNvGrpSpPr>
            <a:grpSpLocks/>
          </p:cNvGrpSpPr>
          <p:nvPr/>
        </p:nvGrpSpPr>
        <p:grpSpPr bwMode="auto">
          <a:xfrm>
            <a:off x="4953000" y="5203825"/>
            <a:ext cx="4090988" cy="400050"/>
            <a:chOff x="3120" y="3084"/>
            <a:chExt cx="2577" cy="252"/>
          </a:xfrm>
        </p:grpSpPr>
        <p:sp>
          <p:nvSpPr>
            <p:cNvPr id="76829" name="Text Box 30"/>
            <p:cNvSpPr txBox="1">
              <a:spLocks noChangeArrowheads="1"/>
            </p:cNvSpPr>
            <p:nvPr/>
          </p:nvSpPr>
          <p:spPr bwMode="auto">
            <a:xfrm>
              <a:off x="3744" y="3084"/>
              <a:ext cx="19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dirty="0">
                  <a:solidFill>
                    <a:schemeClr val="accent1"/>
                  </a:solidFill>
                  <a:latin typeface="Arial Narrow" pitchFamily="34" charset="0"/>
                  <a:cs typeface="Arial" pitchFamily="34" charset="0"/>
                </a:rPr>
                <a:t>…</a:t>
              </a:r>
              <a:r>
                <a:rPr lang="en-US" altLang="en-US" sz="2000" b="1" baseline="0" dirty="0">
                  <a:solidFill>
                    <a:srgbClr val="00B050"/>
                  </a:solidFill>
                  <a:latin typeface="Arial Narrow" pitchFamily="34" charset="0"/>
                  <a:cs typeface="Arial" pitchFamily="34" charset="0"/>
                </a:rPr>
                <a:t>is wrongly recorded here…</a:t>
              </a:r>
            </a:p>
          </p:txBody>
        </p:sp>
        <p:sp>
          <p:nvSpPr>
            <p:cNvPr id="76830" name="Line 31"/>
            <p:cNvSpPr>
              <a:spLocks noChangeShapeType="1"/>
            </p:cNvSpPr>
            <p:nvPr/>
          </p:nvSpPr>
          <p:spPr bwMode="auto">
            <a:xfrm flipH="1">
              <a:off x="3120" y="321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grpSp>
        <p:nvGrpSpPr>
          <p:cNvPr id="6" name="Group 32"/>
          <p:cNvGrpSpPr>
            <a:grpSpLocks/>
          </p:cNvGrpSpPr>
          <p:nvPr/>
        </p:nvGrpSpPr>
        <p:grpSpPr bwMode="auto">
          <a:xfrm>
            <a:off x="3108325" y="4182169"/>
            <a:ext cx="3757614" cy="1768475"/>
            <a:chOff x="1958" y="2736"/>
            <a:chExt cx="2367" cy="1114"/>
          </a:xfrm>
        </p:grpSpPr>
        <p:sp>
          <p:nvSpPr>
            <p:cNvPr id="76827" name="Line 33"/>
            <p:cNvSpPr>
              <a:spLocks noChangeShapeType="1"/>
            </p:cNvSpPr>
            <p:nvPr/>
          </p:nvSpPr>
          <p:spPr bwMode="auto">
            <a:xfrm>
              <a:off x="2544" y="2736"/>
              <a:ext cx="0" cy="91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6828" name="Text Box 34"/>
            <p:cNvSpPr txBox="1">
              <a:spLocks noChangeArrowheads="1"/>
            </p:cNvSpPr>
            <p:nvPr/>
          </p:nvSpPr>
          <p:spPr bwMode="auto">
            <a:xfrm>
              <a:off x="1958" y="3598"/>
              <a:ext cx="23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dirty="0">
                  <a:solidFill>
                    <a:srgbClr val="00B050"/>
                  </a:solidFill>
                  <a:latin typeface="Arial Narrow" panose="020B0606020202030204" pitchFamily="34" charset="0"/>
                  <a:cs typeface="Arial" pitchFamily="34" charset="0"/>
                </a:rPr>
                <a:t>…then the sample mean is affected.</a:t>
              </a:r>
            </a:p>
          </p:txBody>
        </p:sp>
      </p:grpSp>
      <p:sp>
        <p:nvSpPr>
          <p:cNvPr id="413731" name="Text Box 35"/>
          <p:cNvSpPr txBox="1">
            <a:spLocks noChangeArrowheads="1"/>
          </p:cNvSpPr>
          <p:nvPr/>
        </p:nvSpPr>
        <p:spPr bwMode="auto">
          <a:xfrm>
            <a:off x="3657600" y="3717032"/>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aseline="0">
                <a:latin typeface="Arial Narrow" pitchFamily="34" charset="0"/>
                <a:cs typeface="Arial" pitchFamily="34" charset="0"/>
              </a:rPr>
              <a:t>Sampling error + Data acquisition error</a:t>
            </a:r>
          </a:p>
        </p:txBody>
      </p:sp>
      <p:grpSp>
        <p:nvGrpSpPr>
          <p:cNvPr id="7" name="Group 36"/>
          <p:cNvGrpSpPr>
            <a:grpSpLocks/>
          </p:cNvGrpSpPr>
          <p:nvPr/>
        </p:nvGrpSpPr>
        <p:grpSpPr bwMode="auto">
          <a:xfrm>
            <a:off x="3581400" y="3432175"/>
            <a:ext cx="685800" cy="1219200"/>
            <a:chOff x="2256" y="1968"/>
            <a:chExt cx="432" cy="768"/>
          </a:xfrm>
        </p:grpSpPr>
        <p:sp>
          <p:nvSpPr>
            <p:cNvPr id="76824" name="Line 37"/>
            <p:cNvSpPr>
              <a:spLocks noChangeShapeType="1"/>
            </p:cNvSpPr>
            <p:nvPr/>
          </p:nvSpPr>
          <p:spPr bwMode="auto">
            <a:xfrm>
              <a:off x="2256" y="1968"/>
              <a:ext cx="0" cy="57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6825" name="Line 38"/>
            <p:cNvSpPr>
              <a:spLocks noChangeShapeType="1"/>
            </p:cNvSpPr>
            <p:nvPr/>
          </p:nvSpPr>
          <p:spPr bwMode="auto">
            <a:xfrm>
              <a:off x="2256" y="2496"/>
              <a:ext cx="43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6826" name="Line 39"/>
            <p:cNvSpPr>
              <a:spLocks noChangeShapeType="1"/>
            </p:cNvSpPr>
            <p:nvPr/>
          </p:nvSpPr>
          <p:spPr bwMode="auto">
            <a:xfrm flipV="1">
              <a:off x="2688" y="2352"/>
              <a:ext cx="0" cy="38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AU"/>
            </a:p>
          </p:txBody>
        </p:sp>
      </p:grpSp>
      <p:sp>
        <p:nvSpPr>
          <p:cNvPr id="413736" name="Text Box 40"/>
          <p:cNvSpPr txBox="1">
            <a:spLocks noChangeArrowheads="1"/>
          </p:cNvSpPr>
          <p:nvPr/>
        </p:nvSpPr>
        <p:spPr bwMode="auto">
          <a:xfrm>
            <a:off x="838200" y="1455737"/>
            <a:ext cx="1562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u="sng" baseline="0">
                <a:latin typeface="Arial Narrow" pitchFamily="34" charset="0"/>
                <a:cs typeface="Arial" pitchFamily="34" charset="0"/>
              </a:rPr>
              <a:t>Population</a:t>
            </a:r>
          </a:p>
        </p:txBody>
      </p:sp>
      <p:sp>
        <p:nvSpPr>
          <p:cNvPr id="413737" name="Text Box 41"/>
          <p:cNvSpPr txBox="1">
            <a:spLocks noChangeArrowheads="1"/>
          </p:cNvSpPr>
          <p:nvPr/>
        </p:nvSpPr>
        <p:spPr bwMode="auto">
          <a:xfrm>
            <a:off x="990600" y="3724969"/>
            <a:ext cx="1173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u="sng" baseline="0">
                <a:latin typeface="Arial Narrow" pitchFamily="34" charset="0"/>
                <a:cs typeface="Arial" pitchFamily="34" charset="0"/>
              </a:rPr>
              <a:t>Sample</a:t>
            </a:r>
          </a:p>
        </p:txBody>
      </p:sp>
      <p:sp>
        <p:nvSpPr>
          <p:cNvPr id="76821" name="Rectangle 42"/>
          <p:cNvSpPr>
            <a:spLocks noChangeArrowheads="1"/>
          </p:cNvSpPr>
          <p:nvPr/>
        </p:nvSpPr>
        <p:spPr bwMode="auto">
          <a:xfrm>
            <a:off x="457200" y="0"/>
            <a:ext cx="80772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r>
              <a:rPr lang="en-US" altLang="en-US" sz="3600" baseline="0">
                <a:solidFill>
                  <a:srgbClr val="EA0088"/>
                </a:solidFill>
                <a:latin typeface="Trebuchet MS" pitchFamily="34" charset="0"/>
              </a:rPr>
              <a:t>Non-sampling errors…</a:t>
            </a:r>
          </a:p>
        </p:txBody>
      </p:sp>
      <p:sp>
        <p:nvSpPr>
          <p:cNvPr id="44" name="Line 33"/>
          <p:cNvSpPr>
            <a:spLocks noChangeShapeType="1"/>
          </p:cNvSpPr>
          <p:nvPr/>
        </p:nvSpPr>
        <p:spPr bwMode="auto">
          <a:xfrm>
            <a:off x="4071938" y="4174232"/>
            <a:ext cx="0" cy="1447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7682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C49C9DE1-D4D7-4472-8EC1-09560B6EC11A}" type="slidenum">
              <a:rPr lang="en-AU" altLang="en-US" sz="1400" b="1" baseline="0">
                <a:latin typeface="Trebuchet MS" pitchFamily="34" charset="0"/>
                <a:cs typeface="Arial" pitchFamily="34" charset="0"/>
              </a:rPr>
              <a:pPr/>
              <a:t>47</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499"/>
                                          </p:stCondLst>
                                        </p:cTn>
                                        <p:tgtEl>
                                          <p:spTgt spid="413736"/>
                                        </p:tgtEl>
                                        <p:attrNameLst>
                                          <p:attrName>style.visibility</p:attrName>
                                        </p:attrNameLst>
                                      </p:cBhvr>
                                      <p:to>
                                        <p:strVal val="visible"/>
                                      </p:to>
                                    </p:set>
                                  </p:childTnLst>
                                </p:cTn>
                              </p:par>
                            </p:childTnLst>
                          </p:cTn>
                        </p:par>
                        <p:par>
                          <p:cTn id="10" fill="hold" nodeType="afterGroup">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13699"/>
                                        </p:tgtEl>
                                        <p:attrNameLst>
                                          <p:attrName>style.visibility</p:attrName>
                                        </p:attrNameLst>
                                      </p:cBhvr>
                                      <p:to>
                                        <p:strVal val="visible"/>
                                      </p:to>
                                    </p:set>
                                    <p:anim calcmode="lin" valueType="num">
                                      <p:cBhvr additive="base">
                                        <p:cTn id="13" dur="500" fill="hold"/>
                                        <p:tgtEl>
                                          <p:spTgt spid="413699"/>
                                        </p:tgtEl>
                                        <p:attrNameLst>
                                          <p:attrName>ppt_x</p:attrName>
                                        </p:attrNameLst>
                                      </p:cBhvr>
                                      <p:tavLst>
                                        <p:tav tm="0">
                                          <p:val>
                                            <p:strVal val="0-#ppt_w/2"/>
                                          </p:val>
                                        </p:tav>
                                        <p:tav tm="100000">
                                          <p:val>
                                            <p:strVal val="#ppt_x"/>
                                          </p:val>
                                        </p:tav>
                                      </p:tavLst>
                                    </p:anim>
                                    <p:anim calcmode="lin" valueType="num">
                                      <p:cBhvr additive="base">
                                        <p:cTn id="14" dur="500" fill="hold"/>
                                        <p:tgtEl>
                                          <p:spTgt spid="41369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000"/>
                            </p:stCondLst>
                            <p:childTnLst>
                              <p:par>
                                <p:cTn id="16" presetID="22" presetClass="entr" presetSubtype="4" fill="hold" nodeType="afterEffect">
                                  <p:stCondLst>
                                    <p:cond delay="50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par>
                          <p:cTn id="19" fill="hold" nodeType="afterGroup">
                            <p:stCondLst>
                              <p:cond delay="2000"/>
                            </p:stCondLst>
                            <p:childTnLst>
                              <p:par>
                                <p:cTn id="20" presetID="17" presetClass="entr" presetSubtype="1" fill="hold" grpId="0" nodeType="afterEffect">
                                  <p:stCondLst>
                                    <p:cond delay="0"/>
                                  </p:stCondLst>
                                  <p:childTnLst>
                                    <p:set>
                                      <p:cBhvr>
                                        <p:cTn id="21" dur="1" fill="hold">
                                          <p:stCondLst>
                                            <p:cond delay="0"/>
                                          </p:stCondLst>
                                        </p:cTn>
                                        <p:tgtEl>
                                          <p:spTgt spid="413720"/>
                                        </p:tgtEl>
                                        <p:attrNameLst>
                                          <p:attrName>style.visibility</p:attrName>
                                        </p:attrNameLst>
                                      </p:cBhvr>
                                      <p:to>
                                        <p:strVal val="visible"/>
                                      </p:to>
                                    </p:set>
                                    <p:anim calcmode="lin" valueType="num">
                                      <p:cBhvr>
                                        <p:cTn id="22" dur="500" fill="hold"/>
                                        <p:tgtEl>
                                          <p:spTgt spid="413720"/>
                                        </p:tgtEl>
                                        <p:attrNameLst>
                                          <p:attrName>ppt_x</p:attrName>
                                        </p:attrNameLst>
                                      </p:cBhvr>
                                      <p:tavLst>
                                        <p:tav tm="0">
                                          <p:val>
                                            <p:strVal val="#ppt_x"/>
                                          </p:val>
                                        </p:tav>
                                        <p:tav tm="100000">
                                          <p:val>
                                            <p:strVal val="#ppt_x"/>
                                          </p:val>
                                        </p:tav>
                                      </p:tavLst>
                                    </p:anim>
                                    <p:anim calcmode="lin" valueType="num">
                                      <p:cBhvr>
                                        <p:cTn id="23" dur="500" fill="hold"/>
                                        <p:tgtEl>
                                          <p:spTgt spid="413720"/>
                                        </p:tgtEl>
                                        <p:attrNameLst>
                                          <p:attrName>ppt_y</p:attrName>
                                        </p:attrNameLst>
                                      </p:cBhvr>
                                      <p:tavLst>
                                        <p:tav tm="0">
                                          <p:val>
                                            <p:strVal val="#ppt_y-#ppt_h/2"/>
                                          </p:val>
                                        </p:tav>
                                        <p:tav tm="100000">
                                          <p:val>
                                            <p:strVal val="#ppt_y"/>
                                          </p:val>
                                        </p:tav>
                                      </p:tavLst>
                                    </p:anim>
                                    <p:anim calcmode="lin" valueType="num">
                                      <p:cBhvr>
                                        <p:cTn id="24" dur="500" fill="hold"/>
                                        <p:tgtEl>
                                          <p:spTgt spid="413720"/>
                                        </p:tgtEl>
                                        <p:attrNameLst>
                                          <p:attrName>ppt_w</p:attrName>
                                        </p:attrNameLst>
                                      </p:cBhvr>
                                      <p:tavLst>
                                        <p:tav tm="0">
                                          <p:val>
                                            <p:strVal val="#ppt_w"/>
                                          </p:val>
                                        </p:tav>
                                        <p:tav tm="100000">
                                          <p:val>
                                            <p:strVal val="#ppt_w"/>
                                          </p:val>
                                        </p:tav>
                                      </p:tavLst>
                                    </p:anim>
                                    <p:anim calcmode="lin" valueType="num">
                                      <p:cBhvr>
                                        <p:cTn id="25" dur="500" fill="hold"/>
                                        <p:tgtEl>
                                          <p:spTgt spid="413720"/>
                                        </p:tgtEl>
                                        <p:attrNameLst>
                                          <p:attrName>ppt_h</p:attrName>
                                        </p:attrNameLst>
                                      </p:cBhvr>
                                      <p:tavLst>
                                        <p:tav tm="0">
                                          <p:val>
                                            <p:fltVal val="0"/>
                                          </p:val>
                                        </p:tav>
                                        <p:tav tm="100000">
                                          <p:val>
                                            <p:strVal val="#ppt_h"/>
                                          </p:val>
                                        </p:tav>
                                      </p:tavLst>
                                    </p:anim>
                                  </p:childTnLst>
                                </p:cTn>
                              </p:par>
                            </p:childTnLst>
                          </p:cTn>
                        </p:par>
                        <p:par>
                          <p:cTn id="26" fill="hold" nodeType="afterGroup">
                            <p:stCondLst>
                              <p:cond delay="2500"/>
                            </p:stCondLst>
                            <p:childTnLst>
                              <p:par>
                                <p:cTn id="27" presetID="1" presetClass="entr" presetSubtype="0" fill="hold" grpId="0" nodeType="afterEffect">
                                  <p:stCondLst>
                                    <p:cond delay="700"/>
                                  </p:stCondLst>
                                  <p:childTnLst>
                                    <p:set>
                                      <p:cBhvr>
                                        <p:cTn id="28" dur="1" fill="hold">
                                          <p:stCondLst>
                                            <p:cond delay="499"/>
                                          </p:stCondLst>
                                        </p:cTn>
                                        <p:tgtEl>
                                          <p:spTgt spid="413737"/>
                                        </p:tgtEl>
                                        <p:attrNameLst>
                                          <p:attrName>style.visibility</p:attrName>
                                        </p:attrNameLst>
                                      </p:cBhvr>
                                      <p:to>
                                        <p:strVal val="visible"/>
                                      </p:to>
                                    </p:set>
                                  </p:childTnLst>
                                </p:cTn>
                              </p:par>
                            </p:childTnLst>
                          </p:cTn>
                        </p:par>
                        <p:par>
                          <p:cTn id="29" fill="hold" nodeType="afterGroup">
                            <p:stCondLst>
                              <p:cond delay="3700"/>
                            </p:stCondLst>
                            <p:childTnLst>
                              <p:par>
                                <p:cTn id="30" presetID="1" presetClass="entr" presetSubtype="0" fill="hold" grpId="0" nodeType="afterEffect">
                                  <p:stCondLst>
                                    <p:cond delay="0"/>
                                  </p:stCondLst>
                                  <p:childTnLst>
                                    <p:set>
                                      <p:cBhvr>
                                        <p:cTn id="31" dur="1" fill="hold">
                                          <p:stCondLst>
                                            <p:cond delay="499"/>
                                          </p:stCondLst>
                                        </p:cTn>
                                        <p:tgtEl>
                                          <p:spTgt spid="413712"/>
                                        </p:tgtEl>
                                        <p:attrNameLst>
                                          <p:attrName>style.visibility</p:attrName>
                                        </p:attrNameLst>
                                      </p:cBhvr>
                                      <p:to>
                                        <p:strVal val="visible"/>
                                      </p:to>
                                    </p:set>
                                  </p:childTnLst>
                                </p:cTn>
                              </p:par>
                            </p:childTnLst>
                          </p:cTn>
                        </p:par>
                        <p:par>
                          <p:cTn id="32" fill="hold" nodeType="afterGroup">
                            <p:stCondLst>
                              <p:cond delay="4200"/>
                            </p:stCondLst>
                            <p:childTnLst>
                              <p:par>
                                <p:cTn id="33" presetID="17" presetClass="entr" presetSubtype="4"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ppt_x</p:attrName>
                                        </p:attrNameLst>
                                      </p:cBhvr>
                                      <p:tavLst>
                                        <p:tav tm="0">
                                          <p:val>
                                            <p:strVal val="#ppt_x"/>
                                          </p:val>
                                        </p:tav>
                                        <p:tav tm="100000">
                                          <p:val>
                                            <p:strVal val="#ppt_x"/>
                                          </p:val>
                                        </p:tav>
                                      </p:tavLst>
                                    </p:anim>
                                    <p:anim calcmode="lin" valueType="num">
                                      <p:cBhvr>
                                        <p:cTn id="36" dur="500" fill="hold"/>
                                        <p:tgtEl>
                                          <p:spTgt spid="3"/>
                                        </p:tgtEl>
                                        <p:attrNameLst>
                                          <p:attrName>ppt_y</p:attrName>
                                        </p:attrNameLst>
                                      </p:cBhvr>
                                      <p:tavLst>
                                        <p:tav tm="0">
                                          <p:val>
                                            <p:strVal val="#ppt_y+#ppt_h/2"/>
                                          </p:val>
                                        </p:tav>
                                        <p:tav tm="100000">
                                          <p:val>
                                            <p:strVal val="#ppt_y"/>
                                          </p:val>
                                        </p:tav>
                                      </p:tavLst>
                                    </p:anim>
                                    <p:anim calcmode="lin" valueType="num">
                                      <p:cBhvr>
                                        <p:cTn id="37" dur="500" fill="hold"/>
                                        <p:tgtEl>
                                          <p:spTgt spid="3"/>
                                        </p:tgtEl>
                                        <p:attrNameLst>
                                          <p:attrName>ppt_w</p:attrName>
                                        </p:attrNameLst>
                                      </p:cBhvr>
                                      <p:tavLst>
                                        <p:tav tm="0">
                                          <p:val>
                                            <p:strVal val="#ppt_w"/>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par>
                          <p:cTn id="43" fill="hold" nodeType="afterGroup">
                            <p:stCondLst>
                              <p:cond delay="500"/>
                            </p:stCondLst>
                            <p:childTnLst>
                              <p:par>
                                <p:cTn id="44" presetID="17" presetClass="entr" presetSubtype="4" fill="hold" grpId="0" nodeType="afterEffect">
                                  <p:stCondLst>
                                    <p:cond delay="0"/>
                                  </p:stCondLst>
                                  <p:childTnLst>
                                    <p:set>
                                      <p:cBhvr>
                                        <p:cTn id="45" dur="1" fill="hold">
                                          <p:stCondLst>
                                            <p:cond delay="0"/>
                                          </p:stCondLst>
                                        </p:cTn>
                                        <p:tgtEl>
                                          <p:spTgt spid="413706"/>
                                        </p:tgtEl>
                                        <p:attrNameLst>
                                          <p:attrName>style.visibility</p:attrName>
                                        </p:attrNameLst>
                                      </p:cBhvr>
                                      <p:to>
                                        <p:strVal val="visible"/>
                                      </p:to>
                                    </p:set>
                                    <p:anim calcmode="lin" valueType="num">
                                      <p:cBhvr>
                                        <p:cTn id="46" dur="500" fill="hold"/>
                                        <p:tgtEl>
                                          <p:spTgt spid="413706"/>
                                        </p:tgtEl>
                                        <p:attrNameLst>
                                          <p:attrName>ppt_x</p:attrName>
                                        </p:attrNameLst>
                                      </p:cBhvr>
                                      <p:tavLst>
                                        <p:tav tm="0">
                                          <p:val>
                                            <p:strVal val="#ppt_x"/>
                                          </p:val>
                                        </p:tav>
                                        <p:tav tm="100000">
                                          <p:val>
                                            <p:strVal val="#ppt_x"/>
                                          </p:val>
                                        </p:tav>
                                      </p:tavLst>
                                    </p:anim>
                                    <p:anim calcmode="lin" valueType="num">
                                      <p:cBhvr>
                                        <p:cTn id="47" dur="500" fill="hold"/>
                                        <p:tgtEl>
                                          <p:spTgt spid="413706"/>
                                        </p:tgtEl>
                                        <p:attrNameLst>
                                          <p:attrName>ppt_y</p:attrName>
                                        </p:attrNameLst>
                                      </p:cBhvr>
                                      <p:tavLst>
                                        <p:tav tm="0">
                                          <p:val>
                                            <p:strVal val="#ppt_y+#ppt_h/2"/>
                                          </p:val>
                                        </p:tav>
                                        <p:tav tm="100000">
                                          <p:val>
                                            <p:strVal val="#ppt_y"/>
                                          </p:val>
                                        </p:tav>
                                      </p:tavLst>
                                    </p:anim>
                                    <p:anim calcmode="lin" valueType="num">
                                      <p:cBhvr>
                                        <p:cTn id="48" dur="500" fill="hold"/>
                                        <p:tgtEl>
                                          <p:spTgt spid="413706"/>
                                        </p:tgtEl>
                                        <p:attrNameLst>
                                          <p:attrName>ppt_w</p:attrName>
                                        </p:attrNameLst>
                                      </p:cBhvr>
                                      <p:tavLst>
                                        <p:tav tm="0">
                                          <p:val>
                                            <p:strVal val="#ppt_w"/>
                                          </p:val>
                                        </p:tav>
                                        <p:tav tm="100000">
                                          <p:val>
                                            <p:strVal val="#ppt_w"/>
                                          </p:val>
                                        </p:tav>
                                      </p:tavLst>
                                    </p:anim>
                                    <p:anim calcmode="lin" valueType="num">
                                      <p:cBhvr>
                                        <p:cTn id="49" dur="500" fill="hold"/>
                                        <p:tgtEl>
                                          <p:spTgt spid="413706"/>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13706"/>
                                        </p:tgtEl>
                                        <p:attrNameLst>
                                          <p:attrName>ppt_c</p:attrName>
                                        </p:attrNameLst>
                                      </p:cBhvr>
                                      <p:to>
                                        <a:schemeClr val="bg1"/>
                                      </p:to>
                                    </p:animClr>
                                  </p:sub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5"/>
                                        </p:tgtEl>
                                        <p:attrNameLst>
                                          <p:attrName>style.visibility</p:attrName>
                                        </p:attrNameLst>
                                      </p:cBhvr>
                                      <p:to>
                                        <p:strVal val="visible"/>
                                      </p:to>
                                    </p:set>
                                  </p:childTnLst>
                                </p:cTn>
                              </p:par>
                            </p:childTnLst>
                          </p:cTn>
                        </p:par>
                        <p:par>
                          <p:cTn id="54" fill="hold" nodeType="afterGroup">
                            <p:stCondLst>
                              <p:cond delay="500"/>
                            </p:stCondLst>
                            <p:childTnLst>
                              <p:par>
                                <p:cTn id="55" presetID="11" presetClass="entr" presetSubtype="0" fill="hold" grpId="0" nodeType="afterEffect">
                                  <p:stCondLst>
                                    <p:cond delay="0"/>
                                  </p:stCondLst>
                                  <p:childTnLst>
                                    <p:set>
                                      <p:cBhvr>
                                        <p:cTn id="56" dur="75">
                                          <p:stCondLst>
                                            <p:cond delay="0"/>
                                          </p:stCondLst>
                                        </p:cTn>
                                        <p:tgtEl>
                                          <p:spTgt spid="413713"/>
                                        </p:tgtEl>
                                        <p:attrNameLst>
                                          <p:attrName>style.visibility</p:attrName>
                                        </p:attrNameLst>
                                      </p:cBhvr>
                                      <p:to>
                                        <p:strVal val="visible"/>
                                      </p:to>
                                    </p:set>
                                  </p:childTnLst>
                                </p:cTn>
                              </p:par>
                            </p:childTnLst>
                          </p:cTn>
                        </p:par>
                        <p:par>
                          <p:cTn id="57" fill="hold" nodeType="afterGroup">
                            <p:stCondLst>
                              <p:cond delay="575"/>
                            </p:stCondLst>
                            <p:childTnLst>
                              <p:par>
                                <p:cTn id="58" presetID="11" presetClass="entr" presetSubtype="0" fill="hold" grpId="0" nodeType="afterEffect">
                                  <p:stCondLst>
                                    <p:cond delay="0"/>
                                  </p:stCondLst>
                                  <p:childTnLst>
                                    <p:set>
                                      <p:cBhvr>
                                        <p:cTn id="59" dur="75">
                                          <p:stCondLst>
                                            <p:cond delay="0"/>
                                          </p:stCondLst>
                                        </p:cTn>
                                        <p:tgtEl>
                                          <p:spTgt spid="413714"/>
                                        </p:tgtEl>
                                        <p:attrNameLst>
                                          <p:attrName>style.visibility</p:attrName>
                                        </p:attrNameLst>
                                      </p:cBhvr>
                                      <p:to>
                                        <p:strVal val="visible"/>
                                      </p:to>
                                    </p:set>
                                  </p:childTnLst>
                                </p:cTn>
                              </p:par>
                            </p:childTnLst>
                          </p:cTn>
                        </p:par>
                        <p:par>
                          <p:cTn id="60" fill="hold" nodeType="afterGroup">
                            <p:stCondLst>
                              <p:cond delay="650"/>
                            </p:stCondLst>
                            <p:childTnLst>
                              <p:par>
                                <p:cTn id="61" presetID="11" presetClass="entr" presetSubtype="0" fill="hold" grpId="0" nodeType="afterEffect">
                                  <p:stCondLst>
                                    <p:cond delay="0"/>
                                  </p:stCondLst>
                                  <p:childTnLst>
                                    <p:set>
                                      <p:cBhvr>
                                        <p:cTn id="62" dur="75">
                                          <p:stCondLst>
                                            <p:cond delay="0"/>
                                          </p:stCondLst>
                                        </p:cTn>
                                        <p:tgtEl>
                                          <p:spTgt spid="413715"/>
                                        </p:tgtEl>
                                        <p:attrNameLst>
                                          <p:attrName>style.visibility</p:attrName>
                                        </p:attrNameLst>
                                      </p:cBhvr>
                                      <p:to>
                                        <p:strVal val="visible"/>
                                      </p:to>
                                    </p:set>
                                  </p:childTnLst>
                                </p:cTn>
                              </p:par>
                            </p:childTnLst>
                          </p:cTn>
                        </p:par>
                        <p:par>
                          <p:cTn id="63" fill="hold" nodeType="afterGroup">
                            <p:stCondLst>
                              <p:cond delay="725"/>
                            </p:stCondLst>
                            <p:childTnLst>
                              <p:par>
                                <p:cTn id="64" presetID="11" presetClass="entr" presetSubtype="0" fill="hold" grpId="0" nodeType="afterEffect">
                                  <p:stCondLst>
                                    <p:cond delay="0"/>
                                  </p:stCondLst>
                                  <p:childTnLst>
                                    <p:set>
                                      <p:cBhvr>
                                        <p:cTn id="65" dur="75">
                                          <p:stCondLst>
                                            <p:cond delay="0"/>
                                          </p:stCondLst>
                                        </p:cTn>
                                        <p:tgtEl>
                                          <p:spTgt spid="413716"/>
                                        </p:tgtEl>
                                        <p:attrNameLst>
                                          <p:attrName>style.visibility</p:attrName>
                                        </p:attrNameLst>
                                      </p:cBhvr>
                                      <p:to>
                                        <p:strVal val="visible"/>
                                      </p:to>
                                    </p:set>
                                  </p:childTnLst>
                                </p:cTn>
                              </p:par>
                            </p:childTnLst>
                          </p:cTn>
                        </p:par>
                        <p:par>
                          <p:cTn id="66" fill="hold" nodeType="afterGroup">
                            <p:stCondLst>
                              <p:cond delay="800"/>
                            </p:stCondLst>
                            <p:childTnLst>
                              <p:par>
                                <p:cTn id="67" presetID="1" presetClass="entr" presetSubtype="0" fill="hold" grpId="0" nodeType="afterEffect">
                                  <p:stCondLst>
                                    <p:cond delay="0"/>
                                  </p:stCondLst>
                                  <p:childTnLst>
                                    <p:set>
                                      <p:cBhvr>
                                        <p:cTn id="68" dur="1" fill="hold">
                                          <p:stCondLst>
                                            <p:cond delay="499"/>
                                          </p:stCondLst>
                                        </p:cTn>
                                        <p:tgtEl>
                                          <p:spTgt spid="413721"/>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ipe(up)">
                                      <p:cBhvr>
                                        <p:cTn id="73" dur="500"/>
                                        <p:tgtEl>
                                          <p:spTgt spid="6"/>
                                        </p:tgtEl>
                                      </p:cBhvr>
                                    </p:animEffect>
                                  </p:childTnLst>
                                </p:cTn>
                              </p:par>
                            </p:childTnLst>
                          </p:cTn>
                        </p:par>
                        <p:par>
                          <p:cTn id="74" fill="hold" nodeType="afterGroup">
                            <p:stCondLst>
                              <p:cond delay="500"/>
                            </p:stCondLst>
                            <p:childTnLst>
                              <p:par>
                                <p:cTn id="75" presetID="2" presetClass="entr" presetSubtype="4" fill="hold" nodeType="after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500" fill="hold"/>
                                        <p:tgtEl>
                                          <p:spTgt spid="7"/>
                                        </p:tgtEl>
                                        <p:attrNameLst>
                                          <p:attrName>ppt_x</p:attrName>
                                        </p:attrNameLst>
                                      </p:cBhvr>
                                      <p:tavLst>
                                        <p:tav tm="0">
                                          <p:val>
                                            <p:strVal val="#ppt_x"/>
                                          </p:val>
                                        </p:tav>
                                        <p:tav tm="100000">
                                          <p:val>
                                            <p:strVal val="#ppt_x"/>
                                          </p:val>
                                        </p:tav>
                                      </p:tavLst>
                                    </p:anim>
                                    <p:anim calcmode="lin" valueType="num">
                                      <p:cBhvr additive="base">
                                        <p:cTn id="78" dur="500" fill="hold"/>
                                        <p:tgtEl>
                                          <p:spTgt spid="7"/>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1000"/>
                            </p:stCondLst>
                            <p:childTnLst>
                              <p:par>
                                <p:cTn id="80" presetID="1" presetClass="entr" presetSubtype="0" fill="hold" grpId="0" nodeType="afterEffect">
                                  <p:stCondLst>
                                    <p:cond delay="0"/>
                                  </p:stCondLst>
                                  <p:childTnLst>
                                    <p:set>
                                      <p:cBhvr>
                                        <p:cTn id="81" dur="1" fill="hold">
                                          <p:stCondLst>
                                            <p:cond delay="499"/>
                                          </p:stCondLst>
                                        </p:cTn>
                                        <p:tgtEl>
                                          <p:spTgt spid="413731"/>
                                        </p:tgtEl>
                                        <p:attrNameLst>
                                          <p:attrName>style.visibility</p:attrName>
                                        </p:attrNameLst>
                                      </p:cBhvr>
                                      <p:to>
                                        <p:strVal val="visible"/>
                                      </p:to>
                                    </p:set>
                                  </p:childTnLst>
                                </p:cTn>
                              </p:par>
                            </p:childTnLst>
                          </p:cTn>
                        </p:par>
                        <p:par>
                          <p:cTn id="82" fill="hold" nodeType="afterGroup">
                            <p:stCondLst>
                              <p:cond delay="1500"/>
                            </p:stCondLst>
                            <p:childTnLst>
                              <p:par>
                                <p:cTn id="83" presetID="1" presetClass="entr" presetSubtype="0" fill="hold" grpId="0" nodeType="after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0" presetClass="path" presetSubtype="0" accel="50000" decel="50000" fill="hold" grpId="1" nodeType="withEffect">
                                  <p:stCondLst>
                                    <p:cond delay="0"/>
                                  </p:stCondLst>
                                  <p:childTnLst>
                                    <p:animMotion origin="layout" path="M 0 0 L 0.02379 0 " pathEditMode="relative" ptsTypes="AA">
                                      <p:cBhvr>
                                        <p:cTn id="86" dur="2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13699" grpId="0" animBg="1"/>
      <p:bldP spid="413706" grpId="0" animBg="1"/>
      <p:bldP spid="413712" grpId="0" animBg="1"/>
      <p:bldP spid="413713" grpId="0" animBg="1"/>
      <p:bldP spid="413714" grpId="0" animBg="1"/>
      <p:bldP spid="413715" grpId="0" animBg="1"/>
      <p:bldP spid="413716" grpId="0" animBg="1"/>
      <p:bldP spid="413720" grpId="0" animBg="1"/>
      <p:bldP spid="413721" grpId="0" animBg="1"/>
      <p:bldP spid="413731" grpId="0" autoUpdateAnimBg="0"/>
      <p:bldP spid="413736" grpId="0" autoUpdateAnimBg="0"/>
      <p:bldP spid="413737" grpId="0" autoUpdateAnimBg="0"/>
      <p:bldP spid="44" grpId="0" animBg="1"/>
      <p:bldP spid="44"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r" eaLnBrk="1" hangingPunct="1"/>
            <a:r>
              <a:rPr altLang="en-US" sz="2800" i="1" cap="none">
                <a:solidFill>
                  <a:schemeClr val="tx1"/>
                </a:solidFill>
                <a:latin typeface="Trebuchet MS" pitchFamily="34" charset="0"/>
              </a:rPr>
              <a:t>Non-response error</a:t>
            </a:r>
          </a:p>
        </p:txBody>
      </p:sp>
      <p:sp>
        <p:nvSpPr>
          <p:cNvPr id="414723" name="Line 3"/>
          <p:cNvSpPr>
            <a:spLocks noChangeShapeType="1"/>
          </p:cNvSpPr>
          <p:nvPr/>
        </p:nvSpPr>
        <p:spPr bwMode="auto">
          <a:xfrm>
            <a:off x="1676400" y="3716338"/>
            <a:ext cx="464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 name="Group 4"/>
          <p:cNvGrpSpPr>
            <a:grpSpLocks/>
          </p:cNvGrpSpPr>
          <p:nvPr/>
        </p:nvGrpSpPr>
        <p:grpSpPr bwMode="auto">
          <a:xfrm>
            <a:off x="2667000" y="1125538"/>
            <a:ext cx="2667000" cy="2590800"/>
            <a:chOff x="1680" y="288"/>
            <a:chExt cx="1680" cy="1632"/>
          </a:xfrm>
        </p:grpSpPr>
        <p:sp>
          <p:nvSpPr>
            <p:cNvPr id="77849" name="Rectangle 5"/>
            <p:cNvSpPr>
              <a:spLocks noChangeArrowheads="1"/>
            </p:cNvSpPr>
            <p:nvPr/>
          </p:nvSpPr>
          <p:spPr bwMode="auto">
            <a:xfrm>
              <a:off x="1680" y="960"/>
              <a:ext cx="384" cy="960"/>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7850" name="Rectangle 6"/>
            <p:cNvSpPr>
              <a:spLocks noChangeArrowheads="1"/>
            </p:cNvSpPr>
            <p:nvPr/>
          </p:nvSpPr>
          <p:spPr bwMode="auto">
            <a:xfrm>
              <a:off x="2016" y="288"/>
              <a:ext cx="336" cy="1632"/>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7851" name="Rectangle 7"/>
            <p:cNvSpPr>
              <a:spLocks noChangeArrowheads="1"/>
            </p:cNvSpPr>
            <p:nvPr/>
          </p:nvSpPr>
          <p:spPr bwMode="auto">
            <a:xfrm>
              <a:off x="2352" y="480"/>
              <a:ext cx="336" cy="1440"/>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7852" name="Rectangle 8"/>
            <p:cNvSpPr>
              <a:spLocks noChangeArrowheads="1"/>
            </p:cNvSpPr>
            <p:nvPr/>
          </p:nvSpPr>
          <p:spPr bwMode="auto">
            <a:xfrm>
              <a:off x="2688" y="1296"/>
              <a:ext cx="336" cy="624"/>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7853" name="Rectangle 9"/>
            <p:cNvSpPr>
              <a:spLocks noChangeArrowheads="1"/>
            </p:cNvSpPr>
            <p:nvPr/>
          </p:nvSpPr>
          <p:spPr bwMode="auto">
            <a:xfrm>
              <a:off x="3024" y="1488"/>
              <a:ext cx="336" cy="432"/>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sp>
        <p:nvSpPr>
          <p:cNvPr id="414730" name="Rectangle 10"/>
          <p:cNvSpPr>
            <a:spLocks noChangeArrowheads="1"/>
          </p:cNvSpPr>
          <p:nvPr/>
        </p:nvSpPr>
        <p:spPr bwMode="auto">
          <a:xfrm>
            <a:off x="2667000" y="5495528"/>
            <a:ext cx="609600" cy="38100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nvGrpSpPr>
          <p:cNvPr id="3" name="Group 11"/>
          <p:cNvGrpSpPr>
            <a:grpSpLocks/>
          </p:cNvGrpSpPr>
          <p:nvPr/>
        </p:nvGrpSpPr>
        <p:grpSpPr bwMode="auto">
          <a:xfrm>
            <a:off x="3200400" y="4581128"/>
            <a:ext cx="2133600" cy="1295400"/>
            <a:chOff x="2160" y="2784"/>
            <a:chExt cx="1344" cy="816"/>
          </a:xfrm>
        </p:grpSpPr>
        <p:sp>
          <p:nvSpPr>
            <p:cNvPr id="77845" name="Rectangle 12"/>
            <p:cNvSpPr>
              <a:spLocks noChangeArrowheads="1"/>
            </p:cNvSpPr>
            <p:nvPr/>
          </p:nvSpPr>
          <p:spPr bwMode="auto">
            <a:xfrm>
              <a:off x="2160" y="2976"/>
              <a:ext cx="336" cy="624"/>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7846" name="Rectangle 13"/>
            <p:cNvSpPr>
              <a:spLocks noChangeArrowheads="1"/>
            </p:cNvSpPr>
            <p:nvPr/>
          </p:nvSpPr>
          <p:spPr bwMode="auto">
            <a:xfrm>
              <a:off x="2496" y="2784"/>
              <a:ext cx="336" cy="816"/>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7847" name="Rectangle 14"/>
            <p:cNvSpPr>
              <a:spLocks noChangeArrowheads="1"/>
            </p:cNvSpPr>
            <p:nvPr/>
          </p:nvSpPr>
          <p:spPr bwMode="auto">
            <a:xfrm>
              <a:off x="2832" y="3360"/>
              <a:ext cx="336" cy="24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7848" name="Rectangle 15"/>
            <p:cNvSpPr>
              <a:spLocks noChangeArrowheads="1"/>
            </p:cNvSpPr>
            <p:nvPr/>
          </p:nvSpPr>
          <p:spPr bwMode="auto">
            <a:xfrm>
              <a:off x="3168" y="3360"/>
              <a:ext cx="336" cy="24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sp>
        <p:nvSpPr>
          <p:cNvPr id="414736" name="Line 16"/>
          <p:cNvSpPr>
            <a:spLocks noChangeShapeType="1"/>
          </p:cNvSpPr>
          <p:nvPr/>
        </p:nvSpPr>
        <p:spPr bwMode="auto">
          <a:xfrm>
            <a:off x="2514600" y="5876528"/>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14737" name="Text Box 17"/>
          <p:cNvSpPr txBox="1">
            <a:spLocks noChangeArrowheads="1"/>
          </p:cNvSpPr>
          <p:nvPr/>
        </p:nvSpPr>
        <p:spPr bwMode="auto">
          <a:xfrm>
            <a:off x="838200" y="1124744"/>
            <a:ext cx="1562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u="sng" baseline="0" dirty="0">
                <a:latin typeface="Arial Narrow" pitchFamily="34" charset="0"/>
                <a:cs typeface="Arial" pitchFamily="34" charset="0"/>
              </a:rPr>
              <a:t>Population</a:t>
            </a:r>
          </a:p>
        </p:txBody>
      </p:sp>
      <p:sp>
        <p:nvSpPr>
          <p:cNvPr id="414738" name="Text Box 18"/>
          <p:cNvSpPr txBox="1">
            <a:spLocks noChangeArrowheads="1"/>
          </p:cNvSpPr>
          <p:nvPr/>
        </p:nvSpPr>
        <p:spPr bwMode="auto">
          <a:xfrm>
            <a:off x="827584" y="4365104"/>
            <a:ext cx="1173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u="sng" baseline="0" dirty="0">
                <a:latin typeface="Arial Narrow" pitchFamily="34" charset="0"/>
                <a:cs typeface="Arial" pitchFamily="34" charset="0"/>
              </a:rPr>
              <a:t>Sample</a:t>
            </a:r>
          </a:p>
        </p:txBody>
      </p:sp>
      <p:sp>
        <p:nvSpPr>
          <p:cNvPr id="414739" name="Rectangle 19"/>
          <p:cNvSpPr>
            <a:spLocks noChangeArrowheads="1"/>
          </p:cNvSpPr>
          <p:nvPr/>
        </p:nvSpPr>
        <p:spPr bwMode="auto">
          <a:xfrm>
            <a:off x="3200400" y="1125538"/>
            <a:ext cx="533400" cy="6858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4740" name="Rectangle 20"/>
          <p:cNvSpPr>
            <a:spLocks noChangeArrowheads="1"/>
          </p:cNvSpPr>
          <p:nvPr/>
        </p:nvSpPr>
        <p:spPr bwMode="auto">
          <a:xfrm>
            <a:off x="2667000" y="2192338"/>
            <a:ext cx="533400" cy="6858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4741" name="Rectangle 21"/>
          <p:cNvSpPr>
            <a:spLocks noChangeArrowheads="1"/>
          </p:cNvSpPr>
          <p:nvPr/>
        </p:nvSpPr>
        <p:spPr bwMode="auto">
          <a:xfrm>
            <a:off x="2667000" y="5495528"/>
            <a:ext cx="533400" cy="3810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4742" name="Rectangle 22"/>
          <p:cNvSpPr>
            <a:spLocks noChangeArrowheads="1"/>
          </p:cNvSpPr>
          <p:nvPr/>
        </p:nvSpPr>
        <p:spPr bwMode="auto">
          <a:xfrm>
            <a:off x="3200400" y="4885928"/>
            <a:ext cx="533400" cy="9906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4743" name="Text Box 23"/>
          <p:cNvSpPr txBox="1">
            <a:spLocks noChangeArrowheads="1"/>
          </p:cNvSpPr>
          <p:nvPr/>
        </p:nvSpPr>
        <p:spPr bwMode="auto">
          <a:xfrm>
            <a:off x="1447800" y="3868738"/>
            <a:ext cx="219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a:solidFill>
                  <a:srgbClr val="00B050"/>
                </a:solidFill>
                <a:latin typeface="Arial Narrow" pitchFamily="34" charset="0"/>
                <a:cs typeface="Arial" pitchFamily="34" charset="0"/>
              </a:rPr>
              <a:t>No response here... </a:t>
            </a:r>
          </a:p>
        </p:txBody>
      </p:sp>
      <p:sp>
        <p:nvSpPr>
          <p:cNvPr id="414744" name="Text Box 24"/>
          <p:cNvSpPr txBox="1">
            <a:spLocks noChangeArrowheads="1"/>
          </p:cNvSpPr>
          <p:nvPr/>
        </p:nvSpPr>
        <p:spPr bwMode="auto">
          <a:xfrm>
            <a:off x="3505200" y="3868738"/>
            <a:ext cx="3579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dirty="0">
                <a:solidFill>
                  <a:srgbClr val="00B050"/>
                </a:solidFill>
                <a:latin typeface="Arial Narrow" pitchFamily="34" charset="0"/>
                <a:cs typeface="Arial" pitchFamily="34" charset="0"/>
              </a:rPr>
              <a:t>…may lead to biased results here</a:t>
            </a:r>
            <a:r>
              <a:rPr lang="en-US" altLang="en-US" sz="2000" b="1" baseline="0" dirty="0">
                <a:solidFill>
                  <a:schemeClr val="accent1"/>
                </a:solidFill>
                <a:latin typeface="Arial Narrow" pitchFamily="34" charset="0"/>
                <a:cs typeface="Arial" pitchFamily="34" charset="0"/>
              </a:rPr>
              <a:t>.</a:t>
            </a:r>
          </a:p>
        </p:txBody>
      </p:sp>
      <p:sp>
        <p:nvSpPr>
          <p:cNvPr id="414745" name="Line 25"/>
          <p:cNvSpPr>
            <a:spLocks noChangeShapeType="1"/>
          </p:cNvSpPr>
          <p:nvPr/>
        </p:nvSpPr>
        <p:spPr bwMode="auto">
          <a:xfrm flipV="1">
            <a:off x="2057400" y="2801938"/>
            <a:ext cx="9144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14746" name="Line 26"/>
          <p:cNvSpPr>
            <a:spLocks noChangeShapeType="1"/>
          </p:cNvSpPr>
          <p:nvPr/>
        </p:nvSpPr>
        <p:spPr bwMode="auto">
          <a:xfrm flipV="1">
            <a:off x="2057400" y="1582738"/>
            <a:ext cx="144780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414747" name="Line 27"/>
          <p:cNvSpPr>
            <a:spLocks noChangeShapeType="1"/>
          </p:cNvSpPr>
          <p:nvPr/>
        </p:nvSpPr>
        <p:spPr bwMode="auto">
          <a:xfrm flipH="1">
            <a:off x="4419600" y="4249738"/>
            <a:ext cx="228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7843" name="Rectangle 42"/>
          <p:cNvSpPr>
            <a:spLocks noChangeArrowheads="1"/>
          </p:cNvSpPr>
          <p:nvPr/>
        </p:nvSpPr>
        <p:spPr bwMode="auto">
          <a:xfrm>
            <a:off x="457200" y="188913"/>
            <a:ext cx="80772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r>
              <a:rPr lang="en-US" altLang="en-US" sz="3600" baseline="0">
                <a:solidFill>
                  <a:srgbClr val="EA0088"/>
                </a:solidFill>
                <a:latin typeface="Trebuchet MS" pitchFamily="34" charset="0"/>
              </a:rPr>
              <a:t>Non-sampling errors…</a:t>
            </a:r>
          </a:p>
        </p:txBody>
      </p:sp>
      <p:sp>
        <p:nvSpPr>
          <p:cNvPr id="77844"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4B640E8B-60CC-4A4B-8037-CCE361EB6D5B}" type="slidenum">
              <a:rPr lang="en-AU" altLang="en-US" sz="1400" b="1" baseline="0">
                <a:latin typeface="Trebuchet MS" pitchFamily="34" charset="0"/>
                <a:cs typeface="Arial" pitchFamily="34" charset="0"/>
              </a:rPr>
              <a:pPr/>
              <a:t>48</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414737"/>
                                        </p:tgtEl>
                                        <p:attrNameLst>
                                          <p:attrName>style.visibility</p:attrName>
                                        </p:attrNameLst>
                                      </p:cBhvr>
                                      <p:to>
                                        <p:strVal val="visible"/>
                                      </p:to>
                                    </p:set>
                                  </p:childTnLst>
                                </p:cTn>
                              </p:par>
                            </p:childTnLst>
                          </p:cTn>
                        </p:par>
                        <p:par>
                          <p:cTn id="7" fill="hold" nodeType="afterGroup">
                            <p:stCondLst>
                              <p:cond delay="1000"/>
                            </p:stCondLst>
                            <p:childTnLst>
                              <p:par>
                                <p:cTn id="8" presetID="2" presetClass="entr" presetSubtype="8" fill="hold" grpId="0" nodeType="afterEffect">
                                  <p:stCondLst>
                                    <p:cond delay="0"/>
                                  </p:stCondLst>
                                  <p:childTnLst>
                                    <p:set>
                                      <p:cBhvr>
                                        <p:cTn id="9" dur="1" fill="hold">
                                          <p:stCondLst>
                                            <p:cond delay="0"/>
                                          </p:stCondLst>
                                        </p:cTn>
                                        <p:tgtEl>
                                          <p:spTgt spid="414723"/>
                                        </p:tgtEl>
                                        <p:attrNameLst>
                                          <p:attrName>style.visibility</p:attrName>
                                        </p:attrNameLst>
                                      </p:cBhvr>
                                      <p:to>
                                        <p:strVal val="visible"/>
                                      </p:to>
                                    </p:set>
                                    <p:anim calcmode="lin" valueType="num">
                                      <p:cBhvr additive="base">
                                        <p:cTn id="10" dur="500" fill="hold"/>
                                        <p:tgtEl>
                                          <p:spTgt spid="414723"/>
                                        </p:tgtEl>
                                        <p:attrNameLst>
                                          <p:attrName>ppt_x</p:attrName>
                                        </p:attrNameLst>
                                      </p:cBhvr>
                                      <p:tavLst>
                                        <p:tav tm="0">
                                          <p:val>
                                            <p:strVal val="0-#ppt_w/2"/>
                                          </p:val>
                                        </p:tav>
                                        <p:tav tm="100000">
                                          <p:val>
                                            <p:strVal val="#ppt_x"/>
                                          </p:val>
                                        </p:tav>
                                      </p:tavLst>
                                    </p:anim>
                                    <p:anim calcmode="lin" valueType="num">
                                      <p:cBhvr additive="base">
                                        <p:cTn id="11" dur="500" fill="hold"/>
                                        <p:tgtEl>
                                          <p:spTgt spid="414723"/>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nodeType="afterGroup">
                            <p:stCondLst>
                              <p:cond delay="2500"/>
                            </p:stCondLst>
                            <p:childTnLst>
                              <p:par>
                                <p:cTn id="17" presetID="1" presetClass="entr" presetSubtype="0" fill="hold" grpId="0" nodeType="afterEffect">
                                  <p:stCondLst>
                                    <p:cond delay="700"/>
                                  </p:stCondLst>
                                  <p:childTnLst>
                                    <p:set>
                                      <p:cBhvr>
                                        <p:cTn id="18" dur="1" fill="hold">
                                          <p:stCondLst>
                                            <p:cond delay="499"/>
                                          </p:stCondLst>
                                        </p:cTn>
                                        <p:tgtEl>
                                          <p:spTgt spid="414738"/>
                                        </p:tgtEl>
                                        <p:attrNameLst>
                                          <p:attrName>style.visibility</p:attrName>
                                        </p:attrNameLst>
                                      </p:cBhvr>
                                      <p:to>
                                        <p:strVal val="visible"/>
                                      </p:to>
                                    </p:set>
                                  </p:childTnLst>
                                </p:cTn>
                              </p:par>
                            </p:childTnLst>
                          </p:cTn>
                        </p:par>
                        <p:par>
                          <p:cTn id="19" fill="hold" nodeType="afterGroup">
                            <p:stCondLst>
                              <p:cond delay="3700"/>
                            </p:stCondLst>
                            <p:childTnLst>
                              <p:par>
                                <p:cTn id="20" presetID="2" presetClass="entr" presetSubtype="8" fill="hold" grpId="0" nodeType="afterEffect">
                                  <p:stCondLst>
                                    <p:cond delay="0"/>
                                  </p:stCondLst>
                                  <p:childTnLst>
                                    <p:set>
                                      <p:cBhvr>
                                        <p:cTn id="21" dur="1" fill="hold">
                                          <p:stCondLst>
                                            <p:cond delay="0"/>
                                          </p:stCondLst>
                                        </p:cTn>
                                        <p:tgtEl>
                                          <p:spTgt spid="414736"/>
                                        </p:tgtEl>
                                        <p:attrNameLst>
                                          <p:attrName>style.visibility</p:attrName>
                                        </p:attrNameLst>
                                      </p:cBhvr>
                                      <p:to>
                                        <p:strVal val="visible"/>
                                      </p:to>
                                    </p:set>
                                    <p:anim calcmode="lin" valueType="num">
                                      <p:cBhvr additive="base">
                                        <p:cTn id="22" dur="500" fill="hold"/>
                                        <p:tgtEl>
                                          <p:spTgt spid="414736"/>
                                        </p:tgtEl>
                                        <p:attrNameLst>
                                          <p:attrName>ppt_x</p:attrName>
                                        </p:attrNameLst>
                                      </p:cBhvr>
                                      <p:tavLst>
                                        <p:tav tm="0">
                                          <p:val>
                                            <p:strVal val="0-#ppt_w/2"/>
                                          </p:val>
                                        </p:tav>
                                        <p:tav tm="100000">
                                          <p:val>
                                            <p:strVal val="#ppt_x"/>
                                          </p:val>
                                        </p:tav>
                                      </p:tavLst>
                                    </p:anim>
                                    <p:anim calcmode="lin" valueType="num">
                                      <p:cBhvr additive="base">
                                        <p:cTn id="23" dur="500" fill="hold"/>
                                        <p:tgtEl>
                                          <p:spTgt spid="414736"/>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200"/>
                            </p:stCondLst>
                            <p:childTnLst>
                              <p:par>
                                <p:cTn id="25" presetID="17" presetClass="entr" presetSubtype="4" fill="hold" nodeType="after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ppt_x</p:attrName>
                                        </p:attrNameLst>
                                      </p:cBhvr>
                                      <p:tavLst>
                                        <p:tav tm="0">
                                          <p:val>
                                            <p:strVal val="#ppt_x"/>
                                          </p:val>
                                        </p:tav>
                                        <p:tav tm="100000">
                                          <p:val>
                                            <p:strVal val="#ppt_x"/>
                                          </p:val>
                                        </p:tav>
                                      </p:tavLst>
                                    </p:anim>
                                    <p:anim calcmode="lin" valueType="num">
                                      <p:cBhvr>
                                        <p:cTn id="28" dur="500" fill="hold"/>
                                        <p:tgtEl>
                                          <p:spTgt spid="3"/>
                                        </p:tgtEl>
                                        <p:attrNameLst>
                                          <p:attrName>ppt_y</p:attrName>
                                        </p:attrNameLst>
                                      </p:cBhvr>
                                      <p:tavLst>
                                        <p:tav tm="0">
                                          <p:val>
                                            <p:strVal val="#ppt_y+#ppt_h/2"/>
                                          </p:val>
                                        </p:tav>
                                        <p:tav tm="100000">
                                          <p:val>
                                            <p:strVal val="#ppt_y"/>
                                          </p:val>
                                        </p:tav>
                                      </p:tavLst>
                                    </p:anim>
                                    <p:anim calcmode="lin" valueType="num">
                                      <p:cBhvr>
                                        <p:cTn id="29" dur="500" fill="hold"/>
                                        <p:tgtEl>
                                          <p:spTgt spid="3"/>
                                        </p:tgtEl>
                                        <p:attrNameLst>
                                          <p:attrName>ppt_w</p:attrName>
                                        </p:attrNameLst>
                                      </p:cBhvr>
                                      <p:tavLst>
                                        <p:tav tm="0">
                                          <p:val>
                                            <p:strVal val="#ppt_w"/>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200"/>
                            </p:stCondLst>
                            <p:childTnLst>
                              <p:par>
                                <p:cTn id="32" presetID="17" presetClass="entr" presetSubtype="4" fill="hold" grpId="0" nodeType="afterEffect">
                                  <p:stCondLst>
                                    <p:cond delay="0"/>
                                  </p:stCondLst>
                                  <p:childTnLst>
                                    <p:set>
                                      <p:cBhvr>
                                        <p:cTn id="33" dur="1" fill="hold">
                                          <p:stCondLst>
                                            <p:cond delay="0"/>
                                          </p:stCondLst>
                                        </p:cTn>
                                        <p:tgtEl>
                                          <p:spTgt spid="414730"/>
                                        </p:tgtEl>
                                        <p:attrNameLst>
                                          <p:attrName>style.visibility</p:attrName>
                                        </p:attrNameLst>
                                      </p:cBhvr>
                                      <p:to>
                                        <p:strVal val="visible"/>
                                      </p:to>
                                    </p:set>
                                    <p:anim calcmode="lin" valueType="num">
                                      <p:cBhvr>
                                        <p:cTn id="34" dur="500" fill="hold"/>
                                        <p:tgtEl>
                                          <p:spTgt spid="414730"/>
                                        </p:tgtEl>
                                        <p:attrNameLst>
                                          <p:attrName>ppt_x</p:attrName>
                                        </p:attrNameLst>
                                      </p:cBhvr>
                                      <p:tavLst>
                                        <p:tav tm="0">
                                          <p:val>
                                            <p:strVal val="#ppt_x"/>
                                          </p:val>
                                        </p:tav>
                                        <p:tav tm="100000">
                                          <p:val>
                                            <p:strVal val="#ppt_x"/>
                                          </p:val>
                                        </p:tav>
                                      </p:tavLst>
                                    </p:anim>
                                    <p:anim calcmode="lin" valueType="num">
                                      <p:cBhvr>
                                        <p:cTn id="35" dur="500" fill="hold"/>
                                        <p:tgtEl>
                                          <p:spTgt spid="414730"/>
                                        </p:tgtEl>
                                        <p:attrNameLst>
                                          <p:attrName>ppt_y</p:attrName>
                                        </p:attrNameLst>
                                      </p:cBhvr>
                                      <p:tavLst>
                                        <p:tav tm="0">
                                          <p:val>
                                            <p:strVal val="#ppt_y+#ppt_h/2"/>
                                          </p:val>
                                        </p:tav>
                                        <p:tav tm="100000">
                                          <p:val>
                                            <p:strVal val="#ppt_y"/>
                                          </p:val>
                                        </p:tav>
                                      </p:tavLst>
                                    </p:anim>
                                    <p:anim calcmode="lin" valueType="num">
                                      <p:cBhvr>
                                        <p:cTn id="36" dur="500" fill="hold"/>
                                        <p:tgtEl>
                                          <p:spTgt spid="414730"/>
                                        </p:tgtEl>
                                        <p:attrNameLst>
                                          <p:attrName>ppt_w</p:attrName>
                                        </p:attrNameLst>
                                      </p:cBhvr>
                                      <p:tavLst>
                                        <p:tav tm="0">
                                          <p:val>
                                            <p:strVal val="#ppt_w"/>
                                          </p:val>
                                        </p:tav>
                                        <p:tav tm="100000">
                                          <p:val>
                                            <p:strVal val="#ppt_w"/>
                                          </p:val>
                                        </p:tav>
                                      </p:tavLst>
                                    </p:anim>
                                    <p:anim calcmode="lin" valueType="num">
                                      <p:cBhvr>
                                        <p:cTn id="37" dur="500" fill="hold"/>
                                        <p:tgtEl>
                                          <p:spTgt spid="414730"/>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14743"/>
                                        </p:tgtEl>
                                        <p:attrNameLst>
                                          <p:attrName>style.visibility</p:attrName>
                                        </p:attrNameLst>
                                      </p:cBhvr>
                                      <p:to>
                                        <p:strVal val="visible"/>
                                      </p:to>
                                    </p:set>
                                  </p:childTnLst>
                                </p:cTn>
                              </p:par>
                            </p:childTnLst>
                          </p:cTn>
                        </p:par>
                        <p:par>
                          <p:cTn id="42" fill="hold" nodeType="afterGroup">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414746"/>
                                        </p:tgtEl>
                                        <p:attrNameLst>
                                          <p:attrName>style.visibility</p:attrName>
                                        </p:attrNameLst>
                                      </p:cBhvr>
                                      <p:to>
                                        <p:strVal val="visible"/>
                                      </p:to>
                                    </p:set>
                                    <p:animEffect transition="in" filter="wipe(down)">
                                      <p:cBhvr>
                                        <p:cTn id="45" dur="500"/>
                                        <p:tgtEl>
                                          <p:spTgt spid="414746"/>
                                        </p:tgtEl>
                                      </p:cBhvr>
                                    </p:animEffect>
                                  </p:childTnLst>
                                </p:cTn>
                              </p:par>
                            </p:childTnLst>
                          </p:cTn>
                        </p:par>
                        <p:par>
                          <p:cTn id="46" fill="hold" nodeType="afterGroup">
                            <p:stCondLst>
                              <p:cond delay="1000"/>
                            </p:stCondLst>
                            <p:childTnLst>
                              <p:par>
                                <p:cTn id="47" presetID="22" presetClass="entr" presetSubtype="4" fill="hold" grpId="0" nodeType="afterEffect">
                                  <p:stCondLst>
                                    <p:cond delay="0"/>
                                  </p:stCondLst>
                                  <p:childTnLst>
                                    <p:set>
                                      <p:cBhvr>
                                        <p:cTn id="48" dur="1" fill="hold">
                                          <p:stCondLst>
                                            <p:cond delay="0"/>
                                          </p:stCondLst>
                                        </p:cTn>
                                        <p:tgtEl>
                                          <p:spTgt spid="414745"/>
                                        </p:tgtEl>
                                        <p:attrNameLst>
                                          <p:attrName>style.visibility</p:attrName>
                                        </p:attrNameLst>
                                      </p:cBhvr>
                                      <p:to>
                                        <p:strVal val="visible"/>
                                      </p:to>
                                    </p:set>
                                    <p:animEffect transition="in" filter="wipe(down)">
                                      <p:cBhvr>
                                        <p:cTn id="49" dur="500"/>
                                        <p:tgtEl>
                                          <p:spTgt spid="414745"/>
                                        </p:tgtEl>
                                      </p:cBhvr>
                                    </p:animEffect>
                                  </p:childTnLst>
                                </p:cTn>
                              </p:par>
                            </p:childTnLst>
                          </p:cTn>
                        </p:par>
                        <p:par>
                          <p:cTn id="50" fill="hold" nodeType="afterGroup">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414739"/>
                                        </p:tgtEl>
                                        <p:attrNameLst>
                                          <p:attrName>style.visibility</p:attrName>
                                        </p:attrNameLst>
                                      </p:cBhvr>
                                      <p:to>
                                        <p:strVal val="visible"/>
                                      </p:to>
                                    </p:set>
                                    <p:animEffect transition="in" filter="wipe(up)">
                                      <p:cBhvr>
                                        <p:cTn id="53" dur="500"/>
                                        <p:tgtEl>
                                          <p:spTgt spid="414739"/>
                                        </p:tgtEl>
                                      </p:cBhvr>
                                    </p:animEffect>
                                  </p:childTnLst>
                                </p:cTn>
                              </p:par>
                            </p:childTnLst>
                          </p:cTn>
                        </p:par>
                        <p:par>
                          <p:cTn id="54" fill="hold" nodeType="afterGroup">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414740"/>
                                        </p:tgtEl>
                                        <p:attrNameLst>
                                          <p:attrName>style.visibility</p:attrName>
                                        </p:attrNameLst>
                                      </p:cBhvr>
                                      <p:to>
                                        <p:strVal val="visible"/>
                                      </p:to>
                                    </p:set>
                                    <p:animEffect transition="in" filter="wipe(up)">
                                      <p:cBhvr>
                                        <p:cTn id="57" dur="500"/>
                                        <p:tgtEl>
                                          <p:spTgt spid="414740"/>
                                        </p:tgtEl>
                                      </p:cBhvr>
                                    </p:animEffect>
                                  </p:childTnLst>
                                </p:cTn>
                              </p:par>
                            </p:childTnLst>
                          </p:cTn>
                        </p:par>
                        <p:par>
                          <p:cTn id="58" fill="hold" nodeType="afterGroup">
                            <p:stCondLst>
                              <p:cond delay="2500"/>
                            </p:stCondLst>
                            <p:childTnLst>
                              <p:par>
                                <p:cTn id="59" presetID="1" presetClass="entr" presetSubtype="0" fill="hold" grpId="0" nodeType="afterEffect">
                                  <p:stCondLst>
                                    <p:cond delay="700"/>
                                  </p:stCondLst>
                                  <p:childTnLst>
                                    <p:set>
                                      <p:cBhvr>
                                        <p:cTn id="60" dur="1" fill="hold">
                                          <p:stCondLst>
                                            <p:cond delay="499"/>
                                          </p:stCondLst>
                                        </p:cTn>
                                        <p:tgtEl>
                                          <p:spTgt spid="414744"/>
                                        </p:tgtEl>
                                        <p:attrNameLst>
                                          <p:attrName>style.visibility</p:attrName>
                                        </p:attrNameLst>
                                      </p:cBhvr>
                                      <p:to>
                                        <p:strVal val="visible"/>
                                      </p:to>
                                    </p:set>
                                  </p:childTnLst>
                                </p:cTn>
                              </p:par>
                            </p:childTnLst>
                          </p:cTn>
                        </p:par>
                        <p:par>
                          <p:cTn id="61" fill="hold" nodeType="afterGroup">
                            <p:stCondLst>
                              <p:cond delay="3700"/>
                            </p:stCondLst>
                            <p:childTnLst>
                              <p:par>
                                <p:cTn id="62" presetID="22" presetClass="entr" presetSubtype="1" fill="hold" grpId="0" nodeType="afterEffect">
                                  <p:stCondLst>
                                    <p:cond delay="500"/>
                                  </p:stCondLst>
                                  <p:childTnLst>
                                    <p:set>
                                      <p:cBhvr>
                                        <p:cTn id="63" dur="1" fill="hold">
                                          <p:stCondLst>
                                            <p:cond delay="0"/>
                                          </p:stCondLst>
                                        </p:cTn>
                                        <p:tgtEl>
                                          <p:spTgt spid="414747"/>
                                        </p:tgtEl>
                                        <p:attrNameLst>
                                          <p:attrName>style.visibility</p:attrName>
                                        </p:attrNameLst>
                                      </p:cBhvr>
                                      <p:to>
                                        <p:strVal val="visible"/>
                                      </p:to>
                                    </p:set>
                                    <p:animEffect transition="in" filter="wipe(up)">
                                      <p:cBhvr>
                                        <p:cTn id="64" dur="500"/>
                                        <p:tgtEl>
                                          <p:spTgt spid="414747"/>
                                        </p:tgtEl>
                                      </p:cBhvr>
                                    </p:animEffect>
                                  </p:childTnLst>
                                </p:cTn>
                              </p:par>
                            </p:childTnLst>
                          </p:cTn>
                        </p:par>
                        <p:par>
                          <p:cTn id="65" fill="hold" nodeType="afterGroup">
                            <p:stCondLst>
                              <p:cond delay="4700"/>
                            </p:stCondLst>
                            <p:childTnLst>
                              <p:par>
                                <p:cTn id="66" presetID="22" presetClass="entr" presetSubtype="1" fill="hold" grpId="0" nodeType="afterEffect">
                                  <p:stCondLst>
                                    <p:cond delay="0"/>
                                  </p:stCondLst>
                                  <p:childTnLst>
                                    <p:set>
                                      <p:cBhvr>
                                        <p:cTn id="67" dur="1" fill="hold">
                                          <p:stCondLst>
                                            <p:cond delay="0"/>
                                          </p:stCondLst>
                                        </p:cTn>
                                        <p:tgtEl>
                                          <p:spTgt spid="414742"/>
                                        </p:tgtEl>
                                        <p:attrNameLst>
                                          <p:attrName>style.visibility</p:attrName>
                                        </p:attrNameLst>
                                      </p:cBhvr>
                                      <p:to>
                                        <p:strVal val="visible"/>
                                      </p:to>
                                    </p:set>
                                    <p:animEffect transition="in" filter="wipe(up)">
                                      <p:cBhvr>
                                        <p:cTn id="68" dur="500"/>
                                        <p:tgtEl>
                                          <p:spTgt spid="414742"/>
                                        </p:tgtEl>
                                      </p:cBhvr>
                                    </p:animEffect>
                                  </p:childTnLst>
                                </p:cTn>
                              </p:par>
                            </p:childTnLst>
                          </p:cTn>
                        </p:par>
                        <p:par>
                          <p:cTn id="69" fill="hold" nodeType="afterGroup">
                            <p:stCondLst>
                              <p:cond delay="5200"/>
                            </p:stCondLst>
                            <p:childTnLst>
                              <p:par>
                                <p:cTn id="70" presetID="22" presetClass="entr" presetSubtype="1" fill="hold" grpId="0" nodeType="afterEffect">
                                  <p:stCondLst>
                                    <p:cond delay="0"/>
                                  </p:stCondLst>
                                  <p:childTnLst>
                                    <p:set>
                                      <p:cBhvr>
                                        <p:cTn id="71" dur="1" fill="hold">
                                          <p:stCondLst>
                                            <p:cond delay="0"/>
                                          </p:stCondLst>
                                        </p:cTn>
                                        <p:tgtEl>
                                          <p:spTgt spid="414741"/>
                                        </p:tgtEl>
                                        <p:attrNameLst>
                                          <p:attrName>style.visibility</p:attrName>
                                        </p:attrNameLst>
                                      </p:cBhvr>
                                      <p:to>
                                        <p:strVal val="visible"/>
                                      </p:to>
                                    </p:set>
                                    <p:animEffect transition="in" filter="wipe(up)">
                                      <p:cBhvr>
                                        <p:cTn id="72" dur="500"/>
                                        <p:tgtEl>
                                          <p:spTgt spid="414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animBg="1"/>
      <p:bldP spid="414730" grpId="0" animBg="1"/>
      <p:bldP spid="414736" grpId="0" animBg="1"/>
      <p:bldP spid="414737" grpId="0" autoUpdateAnimBg="0"/>
      <p:bldP spid="414738" grpId="0" autoUpdateAnimBg="0"/>
      <p:bldP spid="414739" grpId="0" animBg="1"/>
      <p:bldP spid="414740" grpId="0" animBg="1"/>
      <p:bldP spid="414741" grpId="0" animBg="1"/>
      <p:bldP spid="414742" grpId="0" animBg="1"/>
      <p:bldP spid="414743" grpId="0" autoUpdateAnimBg="0"/>
      <p:bldP spid="414744" grpId="0" autoUpdateAnimBg="0"/>
      <p:bldP spid="414745" grpId="0" animBg="1"/>
      <p:bldP spid="414746" grpId="0" animBg="1"/>
      <p:bldP spid="4147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pPr algn="r" eaLnBrk="1" hangingPunct="1"/>
            <a:r>
              <a:rPr altLang="en-US" sz="2800" i="1" cap="none">
                <a:solidFill>
                  <a:schemeClr val="tx1"/>
                </a:solidFill>
                <a:latin typeface="Trebuchet MS" pitchFamily="34" charset="0"/>
              </a:rPr>
              <a:t>Selection bias</a:t>
            </a:r>
          </a:p>
        </p:txBody>
      </p:sp>
      <p:sp>
        <p:nvSpPr>
          <p:cNvPr id="415747" name="Rectangle 3"/>
          <p:cNvSpPr>
            <a:spLocks noChangeArrowheads="1"/>
          </p:cNvSpPr>
          <p:nvPr/>
        </p:nvSpPr>
        <p:spPr bwMode="auto">
          <a:xfrm>
            <a:off x="2667000" y="5461248"/>
            <a:ext cx="573088" cy="38100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5748" name="Line 4"/>
          <p:cNvSpPr>
            <a:spLocks noChangeShapeType="1"/>
          </p:cNvSpPr>
          <p:nvPr/>
        </p:nvSpPr>
        <p:spPr bwMode="auto">
          <a:xfrm>
            <a:off x="1676400" y="3499520"/>
            <a:ext cx="464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grpSp>
        <p:nvGrpSpPr>
          <p:cNvPr id="2" name="Group 5"/>
          <p:cNvGrpSpPr>
            <a:grpSpLocks/>
          </p:cNvGrpSpPr>
          <p:nvPr/>
        </p:nvGrpSpPr>
        <p:grpSpPr bwMode="auto">
          <a:xfrm>
            <a:off x="2667000" y="908720"/>
            <a:ext cx="2667000" cy="2590800"/>
            <a:chOff x="1680" y="288"/>
            <a:chExt cx="1680" cy="1632"/>
          </a:xfrm>
        </p:grpSpPr>
        <p:sp>
          <p:nvSpPr>
            <p:cNvPr id="78874" name="Rectangle 6"/>
            <p:cNvSpPr>
              <a:spLocks noChangeArrowheads="1"/>
            </p:cNvSpPr>
            <p:nvPr/>
          </p:nvSpPr>
          <p:spPr bwMode="auto">
            <a:xfrm>
              <a:off x="1680" y="960"/>
              <a:ext cx="384" cy="960"/>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8875" name="Rectangle 7"/>
            <p:cNvSpPr>
              <a:spLocks noChangeArrowheads="1"/>
            </p:cNvSpPr>
            <p:nvPr/>
          </p:nvSpPr>
          <p:spPr bwMode="auto">
            <a:xfrm>
              <a:off x="2016" y="288"/>
              <a:ext cx="336" cy="1632"/>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8876" name="Rectangle 8"/>
            <p:cNvSpPr>
              <a:spLocks noChangeArrowheads="1"/>
            </p:cNvSpPr>
            <p:nvPr/>
          </p:nvSpPr>
          <p:spPr bwMode="auto">
            <a:xfrm>
              <a:off x="2352" y="480"/>
              <a:ext cx="336" cy="1440"/>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8877" name="Rectangle 9"/>
            <p:cNvSpPr>
              <a:spLocks noChangeArrowheads="1"/>
            </p:cNvSpPr>
            <p:nvPr/>
          </p:nvSpPr>
          <p:spPr bwMode="auto">
            <a:xfrm>
              <a:off x="2688" y="1296"/>
              <a:ext cx="336" cy="624"/>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8878" name="Rectangle 10"/>
            <p:cNvSpPr>
              <a:spLocks noChangeArrowheads="1"/>
            </p:cNvSpPr>
            <p:nvPr/>
          </p:nvSpPr>
          <p:spPr bwMode="auto">
            <a:xfrm>
              <a:off x="3024" y="1488"/>
              <a:ext cx="336" cy="432"/>
            </a:xfrm>
            <a:prstGeom prst="rect">
              <a:avLst/>
            </a:prstGeom>
            <a:solidFill>
              <a:srgbClr val="3366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grpSp>
        <p:nvGrpSpPr>
          <p:cNvPr id="3" name="Group 11"/>
          <p:cNvGrpSpPr>
            <a:grpSpLocks/>
          </p:cNvGrpSpPr>
          <p:nvPr/>
        </p:nvGrpSpPr>
        <p:grpSpPr bwMode="auto">
          <a:xfrm>
            <a:off x="3200400" y="4546848"/>
            <a:ext cx="2133600" cy="1295400"/>
            <a:chOff x="2160" y="2784"/>
            <a:chExt cx="1344" cy="816"/>
          </a:xfrm>
        </p:grpSpPr>
        <p:sp>
          <p:nvSpPr>
            <p:cNvPr id="78870" name="Rectangle 12"/>
            <p:cNvSpPr>
              <a:spLocks noChangeArrowheads="1"/>
            </p:cNvSpPr>
            <p:nvPr/>
          </p:nvSpPr>
          <p:spPr bwMode="auto">
            <a:xfrm>
              <a:off x="2160" y="2976"/>
              <a:ext cx="336" cy="624"/>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8871" name="Rectangle 13"/>
            <p:cNvSpPr>
              <a:spLocks noChangeArrowheads="1"/>
            </p:cNvSpPr>
            <p:nvPr/>
          </p:nvSpPr>
          <p:spPr bwMode="auto">
            <a:xfrm>
              <a:off x="2496" y="2784"/>
              <a:ext cx="336" cy="816"/>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8872" name="Rectangle 14"/>
            <p:cNvSpPr>
              <a:spLocks noChangeArrowheads="1"/>
            </p:cNvSpPr>
            <p:nvPr/>
          </p:nvSpPr>
          <p:spPr bwMode="auto">
            <a:xfrm>
              <a:off x="2832" y="3360"/>
              <a:ext cx="336" cy="24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78873" name="Rectangle 15"/>
            <p:cNvSpPr>
              <a:spLocks noChangeArrowheads="1"/>
            </p:cNvSpPr>
            <p:nvPr/>
          </p:nvSpPr>
          <p:spPr bwMode="auto">
            <a:xfrm>
              <a:off x="3168" y="3360"/>
              <a:ext cx="336" cy="240"/>
            </a:xfrm>
            <a:prstGeom prst="rect">
              <a:avLst/>
            </a:prstGeom>
            <a:solidFill>
              <a:srgbClr val="FF9999"/>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grpSp>
      <p:sp>
        <p:nvSpPr>
          <p:cNvPr id="415760" name="Line 16"/>
          <p:cNvSpPr>
            <a:spLocks noChangeShapeType="1"/>
          </p:cNvSpPr>
          <p:nvPr/>
        </p:nvSpPr>
        <p:spPr bwMode="auto">
          <a:xfrm>
            <a:off x="2514600" y="5842248"/>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415761" name="Text Box 17"/>
          <p:cNvSpPr txBox="1">
            <a:spLocks noChangeArrowheads="1"/>
          </p:cNvSpPr>
          <p:nvPr/>
        </p:nvSpPr>
        <p:spPr bwMode="auto">
          <a:xfrm>
            <a:off x="838200" y="1670720"/>
            <a:ext cx="1562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u="sng" baseline="0">
                <a:latin typeface="Arial Narrow" pitchFamily="34" charset="0"/>
                <a:cs typeface="Arial" pitchFamily="34" charset="0"/>
              </a:rPr>
              <a:t>Population</a:t>
            </a:r>
          </a:p>
        </p:txBody>
      </p:sp>
      <p:sp>
        <p:nvSpPr>
          <p:cNvPr id="415762" name="Text Box 18"/>
          <p:cNvSpPr txBox="1">
            <a:spLocks noChangeArrowheads="1"/>
          </p:cNvSpPr>
          <p:nvPr/>
        </p:nvSpPr>
        <p:spPr bwMode="auto">
          <a:xfrm>
            <a:off x="990600" y="4248936"/>
            <a:ext cx="1173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800" u="sng" baseline="0" dirty="0">
                <a:latin typeface="Arial Narrow" pitchFamily="34" charset="0"/>
                <a:cs typeface="Arial" pitchFamily="34" charset="0"/>
              </a:rPr>
              <a:t>Sample</a:t>
            </a:r>
          </a:p>
        </p:txBody>
      </p:sp>
      <p:sp>
        <p:nvSpPr>
          <p:cNvPr id="415763" name="Rectangle 19"/>
          <p:cNvSpPr>
            <a:spLocks noChangeArrowheads="1"/>
          </p:cNvSpPr>
          <p:nvPr/>
        </p:nvSpPr>
        <p:spPr bwMode="auto">
          <a:xfrm>
            <a:off x="4800600" y="2813720"/>
            <a:ext cx="533400" cy="6858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5764" name="Rectangle 20"/>
          <p:cNvSpPr>
            <a:spLocks noChangeArrowheads="1"/>
          </p:cNvSpPr>
          <p:nvPr/>
        </p:nvSpPr>
        <p:spPr bwMode="auto">
          <a:xfrm>
            <a:off x="2667000" y="1975520"/>
            <a:ext cx="533400" cy="15240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5765" name="Rectangle 21"/>
          <p:cNvSpPr>
            <a:spLocks noChangeArrowheads="1"/>
          </p:cNvSpPr>
          <p:nvPr/>
        </p:nvSpPr>
        <p:spPr bwMode="auto">
          <a:xfrm>
            <a:off x="2667000" y="5461248"/>
            <a:ext cx="533400" cy="3810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5766" name="Rectangle 22"/>
          <p:cNvSpPr>
            <a:spLocks noChangeArrowheads="1"/>
          </p:cNvSpPr>
          <p:nvPr/>
        </p:nvSpPr>
        <p:spPr bwMode="auto">
          <a:xfrm>
            <a:off x="4800600" y="5461248"/>
            <a:ext cx="533400" cy="381000"/>
          </a:xfrm>
          <a:prstGeom prst="rect">
            <a:avLst/>
          </a:prstGeom>
          <a:solidFill>
            <a:schemeClr val="bg1"/>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cs typeface="Arial" pitchFamily="34" charset="0"/>
            </a:endParaRPr>
          </a:p>
        </p:txBody>
      </p:sp>
      <p:sp>
        <p:nvSpPr>
          <p:cNvPr id="415767" name="Text Box 23"/>
          <p:cNvSpPr txBox="1">
            <a:spLocks noChangeArrowheads="1"/>
          </p:cNvSpPr>
          <p:nvPr/>
        </p:nvSpPr>
        <p:spPr bwMode="auto">
          <a:xfrm>
            <a:off x="1447800" y="3651920"/>
            <a:ext cx="5211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a:solidFill>
                  <a:srgbClr val="00B050"/>
                </a:solidFill>
                <a:latin typeface="Arial Narrow" pitchFamily="34" charset="0"/>
                <a:cs typeface="Arial" pitchFamily="34" charset="0"/>
              </a:rPr>
              <a:t>When parts of the population cannot be selected...</a:t>
            </a:r>
          </a:p>
        </p:txBody>
      </p:sp>
      <p:sp>
        <p:nvSpPr>
          <p:cNvPr id="415768" name="Text Box 24"/>
          <p:cNvSpPr txBox="1">
            <a:spLocks noChangeArrowheads="1"/>
          </p:cNvSpPr>
          <p:nvPr/>
        </p:nvSpPr>
        <p:spPr bwMode="auto">
          <a:xfrm>
            <a:off x="5103169" y="4215060"/>
            <a:ext cx="3255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2000" b="1" baseline="0" dirty="0">
                <a:solidFill>
                  <a:srgbClr val="00B050"/>
                </a:solidFill>
                <a:latin typeface="Arial Narrow" pitchFamily="34" charset="0"/>
                <a:cs typeface="Arial" pitchFamily="34" charset="0"/>
              </a:rPr>
              <a:t>…the sample cannot represent</a:t>
            </a:r>
          </a:p>
          <a:p>
            <a:r>
              <a:rPr lang="en-US" altLang="en-US" sz="2000" b="1" baseline="0" dirty="0">
                <a:solidFill>
                  <a:srgbClr val="00B050"/>
                </a:solidFill>
                <a:latin typeface="Arial Narrow" pitchFamily="34" charset="0"/>
                <a:cs typeface="Arial" pitchFamily="34" charset="0"/>
              </a:rPr>
              <a:t>the whole population.</a:t>
            </a:r>
          </a:p>
        </p:txBody>
      </p:sp>
      <p:grpSp>
        <p:nvGrpSpPr>
          <p:cNvPr id="4" name="Group 25"/>
          <p:cNvGrpSpPr>
            <a:grpSpLocks/>
          </p:cNvGrpSpPr>
          <p:nvPr/>
        </p:nvGrpSpPr>
        <p:grpSpPr bwMode="auto">
          <a:xfrm>
            <a:off x="2057400" y="2127920"/>
            <a:ext cx="3048000" cy="1600200"/>
            <a:chOff x="1296" y="1056"/>
            <a:chExt cx="1920" cy="1008"/>
          </a:xfrm>
        </p:grpSpPr>
        <p:sp>
          <p:nvSpPr>
            <p:cNvPr id="78868" name="Line 26"/>
            <p:cNvSpPr>
              <a:spLocks noChangeShapeType="1"/>
            </p:cNvSpPr>
            <p:nvPr/>
          </p:nvSpPr>
          <p:spPr bwMode="auto">
            <a:xfrm flipV="1">
              <a:off x="1296" y="1056"/>
              <a:ext cx="528"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8869" name="Line 27"/>
            <p:cNvSpPr>
              <a:spLocks noChangeShapeType="1"/>
            </p:cNvSpPr>
            <p:nvPr/>
          </p:nvSpPr>
          <p:spPr bwMode="auto">
            <a:xfrm flipV="1">
              <a:off x="1296" y="1680"/>
              <a:ext cx="19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415772" name="Line 28"/>
          <p:cNvSpPr>
            <a:spLocks noChangeShapeType="1"/>
          </p:cNvSpPr>
          <p:nvPr/>
        </p:nvSpPr>
        <p:spPr bwMode="auto">
          <a:xfrm flipH="1">
            <a:off x="3962400" y="4923084"/>
            <a:ext cx="1545704" cy="538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78866" name="Rectangle 42"/>
          <p:cNvSpPr>
            <a:spLocks noChangeArrowheads="1"/>
          </p:cNvSpPr>
          <p:nvPr/>
        </p:nvSpPr>
        <p:spPr bwMode="auto">
          <a:xfrm>
            <a:off x="457200" y="215900"/>
            <a:ext cx="80772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2400" baseline="-25000">
                <a:solidFill>
                  <a:schemeClr val="tx1"/>
                </a:solidFill>
                <a:latin typeface="Times" charset="0"/>
                <a:ea typeface="MS PGothic" pitchFamily="34" charset="-128"/>
              </a:defRPr>
            </a:lvl1pPr>
            <a:lvl2pPr marL="742950" indent="-285750" defTabSz="457200">
              <a:defRPr sz="2400" baseline="-25000">
                <a:solidFill>
                  <a:schemeClr val="tx1"/>
                </a:solidFill>
                <a:latin typeface="Times" charset="0"/>
                <a:ea typeface="MS PGothic" pitchFamily="34" charset="-128"/>
              </a:defRPr>
            </a:lvl2pPr>
            <a:lvl3pPr marL="1143000" indent="-228600" defTabSz="457200">
              <a:defRPr sz="2400" baseline="-25000">
                <a:solidFill>
                  <a:schemeClr val="tx1"/>
                </a:solidFill>
                <a:latin typeface="Times" charset="0"/>
                <a:ea typeface="MS PGothic" pitchFamily="34" charset="-128"/>
              </a:defRPr>
            </a:lvl3pPr>
            <a:lvl4pPr marL="1600200" indent="-228600" defTabSz="457200">
              <a:defRPr sz="2400" baseline="-25000">
                <a:solidFill>
                  <a:schemeClr val="tx1"/>
                </a:solidFill>
                <a:latin typeface="Times" charset="0"/>
                <a:ea typeface="MS PGothic" pitchFamily="34" charset="-128"/>
              </a:defRPr>
            </a:lvl4pPr>
            <a:lvl5pPr marL="2057400" indent="-228600" defTabSz="457200">
              <a:defRPr sz="2400" baseline="-25000">
                <a:solidFill>
                  <a:schemeClr val="tx1"/>
                </a:solidFill>
                <a:latin typeface="Times" charset="0"/>
                <a:ea typeface="MS PGothic" pitchFamily="34" charset="-128"/>
              </a:defRPr>
            </a:lvl5pPr>
            <a:lvl6pPr marL="25146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defTabSz="457200" eaLnBrk="0" fontAlgn="base" hangingPunct="0">
              <a:spcBef>
                <a:spcPct val="0"/>
              </a:spcBef>
              <a:spcAft>
                <a:spcPct val="0"/>
              </a:spcAft>
              <a:defRPr sz="2400" baseline="-25000">
                <a:solidFill>
                  <a:schemeClr val="tx1"/>
                </a:solidFill>
                <a:latin typeface="Times" charset="0"/>
                <a:ea typeface="MS PGothic" pitchFamily="34" charset="-128"/>
              </a:defRPr>
            </a:lvl9pPr>
          </a:lstStyle>
          <a:p>
            <a:pPr eaLnBrk="1" hangingPunct="1"/>
            <a:r>
              <a:rPr lang="en-US" altLang="en-US" sz="3600" baseline="0">
                <a:solidFill>
                  <a:srgbClr val="EA0088"/>
                </a:solidFill>
                <a:latin typeface="Trebuchet MS" pitchFamily="34" charset="0"/>
              </a:rPr>
              <a:t>Non-sampling errors…</a:t>
            </a:r>
          </a:p>
        </p:txBody>
      </p:sp>
      <p:sp>
        <p:nvSpPr>
          <p:cNvPr id="7886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22F1085B-3C22-4929-97A0-558ADE4E2239}" type="slidenum">
              <a:rPr lang="en-AU" altLang="en-US" sz="1400" b="1" baseline="0">
                <a:latin typeface="Trebuchet MS" pitchFamily="34" charset="0"/>
                <a:cs typeface="Arial" pitchFamily="34" charset="0"/>
              </a:rPr>
              <a:pPr/>
              <a:t>49</a:t>
            </a:fld>
            <a:endParaRPr lang="en-AU" altLang="en-US" sz="1400" b="1" baseline="0">
              <a:latin typeface="Trebuchet MS"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15761"/>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grpId="0" nodeType="afterEffect">
                                  <p:stCondLst>
                                    <p:cond delay="0"/>
                                  </p:stCondLst>
                                  <p:childTnLst>
                                    <p:set>
                                      <p:cBhvr>
                                        <p:cTn id="9" dur="1" fill="hold">
                                          <p:stCondLst>
                                            <p:cond delay="0"/>
                                          </p:stCondLst>
                                        </p:cTn>
                                        <p:tgtEl>
                                          <p:spTgt spid="415748"/>
                                        </p:tgtEl>
                                        <p:attrNameLst>
                                          <p:attrName>style.visibility</p:attrName>
                                        </p:attrNameLst>
                                      </p:cBhvr>
                                      <p:to>
                                        <p:strVal val="visible"/>
                                      </p:to>
                                    </p:set>
                                    <p:anim calcmode="lin" valueType="num">
                                      <p:cBhvr additive="base">
                                        <p:cTn id="10" dur="500" fill="hold"/>
                                        <p:tgtEl>
                                          <p:spTgt spid="415748"/>
                                        </p:tgtEl>
                                        <p:attrNameLst>
                                          <p:attrName>ppt_x</p:attrName>
                                        </p:attrNameLst>
                                      </p:cBhvr>
                                      <p:tavLst>
                                        <p:tav tm="0">
                                          <p:val>
                                            <p:strVal val="0-#ppt_w/2"/>
                                          </p:val>
                                        </p:tav>
                                        <p:tav tm="100000">
                                          <p:val>
                                            <p:strVal val="#ppt_x"/>
                                          </p:val>
                                        </p:tav>
                                      </p:tavLst>
                                    </p:anim>
                                    <p:anim calcmode="lin" valueType="num">
                                      <p:cBhvr additive="base">
                                        <p:cTn id="11" dur="500" fill="hold"/>
                                        <p:tgtEl>
                                          <p:spTgt spid="415748"/>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2" presetClass="entr" presetSubtype="4" fill="hold" nodeType="after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nodeType="afterGroup">
                            <p:stCondLst>
                              <p:cond delay="2000"/>
                            </p:stCondLst>
                            <p:childTnLst>
                              <p:par>
                                <p:cTn id="17" presetID="1" presetClass="entr" presetSubtype="0" fill="hold" grpId="0" nodeType="afterEffect">
                                  <p:stCondLst>
                                    <p:cond delay="700"/>
                                  </p:stCondLst>
                                  <p:childTnLst>
                                    <p:set>
                                      <p:cBhvr>
                                        <p:cTn id="18" dur="1" fill="hold">
                                          <p:stCondLst>
                                            <p:cond delay="499"/>
                                          </p:stCondLst>
                                        </p:cTn>
                                        <p:tgtEl>
                                          <p:spTgt spid="415762"/>
                                        </p:tgtEl>
                                        <p:attrNameLst>
                                          <p:attrName>style.visibility</p:attrName>
                                        </p:attrNameLst>
                                      </p:cBhvr>
                                      <p:to>
                                        <p:strVal val="visible"/>
                                      </p:to>
                                    </p:set>
                                  </p:childTnLst>
                                </p:cTn>
                              </p:par>
                            </p:childTnLst>
                          </p:cTn>
                        </p:par>
                        <p:par>
                          <p:cTn id="19" fill="hold" nodeType="afterGroup">
                            <p:stCondLst>
                              <p:cond delay="3200"/>
                            </p:stCondLst>
                            <p:childTnLst>
                              <p:par>
                                <p:cTn id="20" presetID="2" presetClass="entr" presetSubtype="8" fill="hold" grpId="0" nodeType="afterEffect">
                                  <p:stCondLst>
                                    <p:cond delay="0"/>
                                  </p:stCondLst>
                                  <p:childTnLst>
                                    <p:set>
                                      <p:cBhvr>
                                        <p:cTn id="21" dur="1" fill="hold">
                                          <p:stCondLst>
                                            <p:cond delay="0"/>
                                          </p:stCondLst>
                                        </p:cTn>
                                        <p:tgtEl>
                                          <p:spTgt spid="415760"/>
                                        </p:tgtEl>
                                        <p:attrNameLst>
                                          <p:attrName>style.visibility</p:attrName>
                                        </p:attrNameLst>
                                      </p:cBhvr>
                                      <p:to>
                                        <p:strVal val="visible"/>
                                      </p:to>
                                    </p:set>
                                    <p:anim calcmode="lin" valueType="num">
                                      <p:cBhvr additive="base">
                                        <p:cTn id="22" dur="500" fill="hold"/>
                                        <p:tgtEl>
                                          <p:spTgt spid="415760"/>
                                        </p:tgtEl>
                                        <p:attrNameLst>
                                          <p:attrName>ppt_x</p:attrName>
                                        </p:attrNameLst>
                                      </p:cBhvr>
                                      <p:tavLst>
                                        <p:tav tm="0">
                                          <p:val>
                                            <p:strVal val="0-#ppt_w/2"/>
                                          </p:val>
                                        </p:tav>
                                        <p:tav tm="100000">
                                          <p:val>
                                            <p:strVal val="#ppt_x"/>
                                          </p:val>
                                        </p:tav>
                                      </p:tavLst>
                                    </p:anim>
                                    <p:anim calcmode="lin" valueType="num">
                                      <p:cBhvr additive="base">
                                        <p:cTn id="23" dur="500" fill="hold"/>
                                        <p:tgtEl>
                                          <p:spTgt spid="41576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3700"/>
                            </p:stCondLst>
                            <p:childTnLst>
                              <p:par>
                                <p:cTn id="25" presetID="17" presetClass="entr" presetSubtype="4"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ppt_x</p:attrName>
                                        </p:attrNameLst>
                                      </p:cBhvr>
                                      <p:tavLst>
                                        <p:tav tm="0">
                                          <p:val>
                                            <p:strVal val="#ppt_x"/>
                                          </p:val>
                                        </p:tav>
                                        <p:tav tm="100000">
                                          <p:val>
                                            <p:strVal val="#ppt_x"/>
                                          </p:val>
                                        </p:tav>
                                      </p:tavLst>
                                    </p:anim>
                                    <p:anim calcmode="lin" valueType="num">
                                      <p:cBhvr>
                                        <p:cTn id="28" dur="500" fill="hold"/>
                                        <p:tgtEl>
                                          <p:spTgt spid="3"/>
                                        </p:tgtEl>
                                        <p:attrNameLst>
                                          <p:attrName>ppt_y</p:attrName>
                                        </p:attrNameLst>
                                      </p:cBhvr>
                                      <p:tavLst>
                                        <p:tav tm="0">
                                          <p:val>
                                            <p:strVal val="#ppt_y+#ppt_h/2"/>
                                          </p:val>
                                        </p:tav>
                                        <p:tav tm="100000">
                                          <p:val>
                                            <p:strVal val="#ppt_y"/>
                                          </p:val>
                                        </p:tav>
                                      </p:tavLst>
                                    </p:anim>
                                    <p:anim calcmode="lin" valueType="num">
                                      <p:cBhvr>
                                        <p:cTn id="29" dur="500" fill="hold"/>
                                        <p:tgtEl>
                                          <p:spTgt spid="3"/>
                                        </p:tgtEl>
                                        <p:attrNameLst>
                                          <p:attrName>ppt_w</p:attrName>
                                        </p:attrNameLst>
                                      </p:cBhvr>
                                      <p:tavLst>
                                        <p:tav tm="0">
                                          <p:val>
                                            <p:strVal val="#ppt_w"/>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childTnLst>
                                </p:cTn>
                              </p:par>
                            </p:childTnLst>
                          </p:cTn>
                        </p:par>
                        <p:par>
                          <p:cTn id="31" fill="hold" nodeType="afterGroup">
                            <p:stCondLst>
                              <p:cond delay="4200"/>
                            </p:stCondLst>
                            <p:childTnLst>
                              <p:par>
                                <p:cTn id="32" presetID="17" presetClass="entr" presetSubtype="4" fill="hold" grpId="0" nodeType="afterEffect">
                                  <p:stCondLst>
                                    <p:cond delay="0"/>
                                  </p:stCondLst>
                                  <p:childTnLst>
                                    <p:set>
                                      <p:cBhvr>
                                        <p:cTn id="33" dur="1" fill="hold">
                                          <p:stCondLst>
                                            <p:cond delay="0"/>
                                          </p:stCondLst>
                                        </p:cTn>
                                        <p:tgtEl>
                                          <p:spTgt spid="415747"/>
                                        </p:tgtEl>
                                        <p:attrNameLst>
                                          <p:attrName>style.visibility</p:attrName>
                                        </p:attrNameLst>
                                      </p:cBhvr>
                                      <p:to>
                                        <p:strVal val="visible"/>
                                      </p:to>
                                    </p:set>
                                    <p:anim calcmode="lin" valueType="num">
                                      <p:cBhvr>
                                        <p:cTn id="34" dur="500" fill="hold"/>
                                        <p:tgtEl>
                                          <p:spTgt spid="415747"/>
                                        </p:tgtEl>
                                        <p:attrNameLst>
                                          <p:attrName>ppt_x</p:attrName>
                                        </p:attrNameLst>
                                      </p:cBhvr>
                                      <p:tavLst>
                                        <p:tav tm="0">
                                          <p:val>
                                            <p:strVal val="#ppt_x"/>
                                          </p:val>
                                        </p:tav>
                                        <p:tav tm="100000">
                                          <p:val>
                                            <p:strVal val="#ppt_x"/>
                                          </p:val>
                                        </p:tav>
                                      </p:tavLst>
                                    </p:anim>
                                    <p:anim calcmode="lin" valueType="num">
                                      <p:cBhvr>
                                        <p:cTn id="35" dur="500" fill="hold"/>
                                        <p:tgtEl>
                                          <p:spTgt spid="415747"/>
                                        </p:tgtEl>
                                        <p:attrNameLst>
                                          <p:attrName>ppt_y</p:attrName>
                                        </p:attrNameLst>
                                      </p:cBhvr>
                                      <p:tavLst>
                                        <p:tav tm="0">
                                          <p:val>
                                            <p:strVal val="#ppt_y+#ppt_h/2"/>
                                          </p:val>
                                        </p:tav>
                                        <p:tav tm="100000">
                                          <p:val>
                                            <p:strVal val="#ppt_y"/>
                                          </p:val>
                                        </p:tav>
                                      </p:tavLst>
                                    </p:anim>
                                    <p:anim calcmode="lin" valueType="num">
                                      <p:cBhvr>
                                        <p:cTn id="36" dur="500" fill="hold"/>
                                        <p:tgtEl>
                                          <p:spTgt spid="415747"/>
                                        </p:tgtEl>
                                        <p:attrNameLst>
                                          <p:attrName>ppt_w</p:attrName>
                                        </p:attrNameLst>
                                      </p:cBhvr>
                                      <p:tavLst>
                                        <p:tav tm="0">
                                          <p:val>
                                            <p:strVal val="#ppt_w"/>
                                          </p:val>
                                        </p:tav>
                                        <p:tav tm="100000">
                                          <p:val>
                                            <p:strVal val="#ppt_w"/>
                                          </p:val>
                                        </p:tav>
                                      </p:tavLst>
                                    </p:anim>
                                    <p:anim calcmode="lin" valueType="num">
                                      <p:cBhvr>
                                        <p:cTn id="37" dur="500" fill="hold"/>
                                        <p:tgtEl>
                                          <p:spTgt spid="415747"/>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15767"/>
                                        </p:tgtEl>
                                        <p:attrNameLst>
                                          <p:attrName>style.visibility</p:attrName>
                                        </p:attrNameLst>
                                      </p:cBhvr>
                                      <p:to>
                                        <p:strVal val="visible"/>
                                      </p:to>
                                    </p:set>
                                  </p:childTnLst>
                                </p:cTn>
                              </p:par>
                            </p:childTnLst>
                          </p:cTn>
                        </p:par>
                        <p:par>
                          <p:cTn id="42" fill="hold" nodeType="afterGroup">
                            <p:stCondLst>
                              <p:cond delay="500"/>
                            </p:stCondLst>
                            <p:childTnLst>
                              <p:par>
                                <p:cTn id="43" presetID="22" presetClass="entr" presetSubtype="4"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par>
                          <p:cTn id="46" fill="hold" nodeType="afterGroup">
                            <p:stCondLst>
                              <p:cond delay="1000"/>
                            </p:stCondLst>
                            <p:childTnLst>
                              <p:par>
                                <p:cTn id="47" presetID="22" presetClass="entr" presetSubtype="2" fill="hold" grpId="0" nodeType="afterEffect">
                                  <p:stCondLst>
                                    <p:cond delay="0"/>
                                  </p:stCondLst>
                                  <p:childTnLst>
                                    <p:set>
                                      <p:cBhvr>
                                        <p:cTn id="48" dur="1" fill="hold">
                                          <p:stCondLst>
                                            <p:cond delay="0"/>
                                          </p:stCondLst>
                                        </p:cTn>
                                        <p:tgtEl>
                                          <p:spTgt spid="415763"/>
                                        </p:tgtEl>
                                        <p:attrNameLst>
                                          <p:attrName>style.visibility</p:attrName>
                                        </p:attrNameLst>
                                      </p:cBhvr>
                                      <p:to>
                                        <p:strVal val="visible"/>
                                      </p:to>
                                    </p:set>
                                    <p:animEffect transition="in" filter="wipe(right)">
                                      <p:cBhvr>
                                        <p:cTn id="49" dur="500"/>
                                        <p:tgtEl>
                                          <p:spTgt spid="415763"/>
                                        </p:tgtEl>
                                      </p:cBhvr>
                                    </p:animEffect>
                                  </p:childTnLst>
                                </p:cTn>
                              </p:par>
                            </p:childTnLst>
                          </p:cTn>
                        </p:par>
                        <p:par>
                          <p:cTn id="50" fill="hold" nodeType="afterGroup">
                            <p:stCondLst>
                              <p:cond delay="1500"/>
                            </p:stCondLst>
                            <p:childTnLst>
                              <p:par>
                                <p:cTn id="51" presetID="22" presetClass="entr" presetSubtype="8" fill="hold" grpId="0" nodeType="afterEffect">
                                  <p:stCondLst>
                                    <p:cond delay="0"/>
                                  </p:stCondLst>
                                  <p:childTnLst>
                                    <p:set>
                                      <p:cBhvr>
                                        <p:cTn id="52" dur="1" fill="hold">
                                          <p:stCondLst>
                                            <p:cond delay="0"/>
                                          </p:stCondLst>
                                        </p:cTn>
                                        <p:tgtEl>
                                          <p:spTgt spid="415764"/>
                                        </p:tgtEl>
                                        <p:attrNameLst>
                                          <p:attrName>style.visibility</p:attrName>
                                        </p:attrNameLst>
                                      </p:cBhvr>
                                      <p:to>
                                        <p:strVal val="visible"/>
                                      </p:to>
                                    </p:set>
                                    <p:animEffect transition="in" filter="wipe(left)">
                                      <p:cBhvr>
                                        <p:cTn id="53" dur="500"/>
                                        <p:tgtEl>
                                          <p:spTgt spid="41576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415768"/>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415772"/>
                                        </p:tgtEl>
                                        <p:attrNameLst>
                                          <p:attrName>style.visibility</p:attrName>
                                        </p:attrNameLst>
                                      </p:cBhvr>
                                      <p:to>
                                        <p:strVal val="visible"/>
                                      </p:to>
                                    </p:set>
                                    <p:animEffect transition="in" filter="wipe(right)">
                                      <p:cBhvr>
                                        <p:cTn id="62" dur="500"/>
                                        <p:tgtEl>
                                          <p:spTgt spid="415772"/>
                                        </p:tgtEl>
                                      </p:cBhvr>
                                    </p:animEffect>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415765"/>
                                        </p:tgtEl>
                                        <p:attrNameLst>
                                          <p:attrName>style.visibility</p:attrName>
                                        </p:attrNameLst>
                                      </p:cBhvr>
                                      <p:to>
                                        <p:strVal val="visible"/>
                                      </p:to>
                                    </p:set>
                                    <p:animEffect transition="in" filter="wipe(up)">
                                      <p:cBhvr>
                                        <p:cTn id="66" dur="500"/>
                                        <p:tgtEl>
                                          <p:spTgt spid="415765"/>
                                        </p:tgtEl>
                                      </p:cBhvr>
                                    </p:animEffect>
                                  </p:childTnLst>
                                </p:cTn>
                              </p:par>
                            </p:childTnLst>
                          </p:cTn>
                        </p:par>
                        <p:par>
                          <p:cTn id="67" fill="hold" nodeType="afterGroup">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415766"/>
                                        </p:tgtEl>
                                        <p:attrNameLst>
                                          <p:attrName>style.visibility</p:attrName>
                                        </p:attrNameLst>
                                      </p:cBhvr>
                                      <p:to>
                                        <p:strVal val="visible"/>
                                      </p:to>
                                    </p:set>
                                    <p:animEffect transition="in" filter="wipe(up)">
                                      <p:cBhvr>
                                        <p:cTn id="70" dur="500"/>
                                        <p:tgtEl>
                                          <p:spTgt spid="415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animBg="1"/>
      <p:bldP spid="415748" grpId="0" animBg="1"/>
      <p:bldP spid="415760" grpId="0" animBg="1"/>
      <p:bldP spid="415761" grpId="0" autoUpdateAnimBg="0"/>
      <p:bldP spid="415762" grpId="0" autoUpdateAnimBg="0"/>
      <p:bldP spid="415763" grpId="0" animBg="1"/>
      <p:bldP spid="415764" grpId="0" animBg="1"/>
      <p:bldP spid="415765" grpId="0" animBg="1"/>
      <p:bldP spid="415766" grpId="0" animBg="1"/>
      <p:bldP spid="415767" grpId="0" autoUpdateAnimBg="0"/>
      <p:bldP spid="415768" grpId="0" autoUpdateAnimBg="0"/>
      <p:bldP spid="41577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xfrm>
            <a:off x="323850" y="333375"/>
            <a:ext cx="7772400" cy="719138"/>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Introduction and re-cap…</a:t>
            </a:r>
          </a:p>
        </p:txBody>
      </p:sp>
      <p:sp>
        <p:nvSpPr>
          <p:cNvPr id="20482" name="Rectangle 3"/>
          <p:cNvSpPr>
            <a:spLocks noGrp="1" noChangeArrowheads="1"/>
          </p:cNvSpPr>
          <p:nvPr>
            <p:ph type="body" idx="1"/>
          </p:nvPr>
        </p:nvSpPr>
        <p:spPr>
          <a:xfrm>
            <a:off x="468313" y="1125538"/>
            <a:ext cx="8207375" cy="5199062"/>
          </a:xfrm>
        </p:spPr>
        <p:txBody>
          <a:bodyPr/>
          <a:lstStyle/>
          <a:p>
            <a:pPr marL="0" indent="0" algn="just" eaLnBrk="1" hangingPunct="1">
              <a:buFontTx/>
              <a:buNone/>
            </a:pPr>
            <a:r>
              <a:rPr lang="en-US" altLang="en-US" sz="2400" b="1" dirty="0">
                <a:latin typeface="Trebuchet MS" pitchFamily="34" charset="0"/>
              </a:rPr>
              <a:t>Descriptive statistics</a:t>
            </a:r>
            <a:r>
              <a:rPr lang="en-US" altLang="en-US" sz="2400" dirty="0">
                <a:latin typeface="Trebuchet MS" pitchFamily="34" charset="0"/>
              </a:rPr>
              <a:t> </a:t>
            </a:r>
          </a:p>
          <a:p>
            <a:pPr marL="0" indent="0" algn="just" eaLnBrk="1" hangingPunct="1">
              <a:buFontTx/>
              <a:buNone/>
            </a:pPr>
            <a:r>
              <a:rPr lang="en-US" altLang="en-US" sz="2400" dirty="0">
                <a:latin typeface="Trebuchet MS" pitchFamily="34" charset="0"/>
              </a:rPr>
              <a:t>involves arranging, </a:t>
            </a:r>
            <a:r>
              <a:rPr lang="en-US" altLang="en-US" sz="2400" dirty="0" err="1">
                <a:latin typeface="Trebuchet MS" pitchFamily="34" charset="0"/>
              </a:rPr>
              <a:t>summarising</a:t>
            </a:r>
            <a:r>
              <a:rPr lang="en-US" altLang="en-US" sz="2400" dirty="0">
                <a:latin typeface="Trebuchet MS" pitchFamily="34" charset="0"/>
              </a:rPr>
              <a:t>, and presenting a </a:t>
            </a:r>
            <a:r>
              <a:rPr lang="en-US" altLang="en-US" sz="2400" i="1" u="sng" dirty="0">
                <a:latin typeface="Trebuchet MS" pitchFamily="34" charset="0"/>
              </a:rPr>
              <a:t>set of data</a:t>
            </a:r>
            <a:r>
              <a:rPr lang="en-US" altLang="en-US" sz="2400" dirty="0">
                <a:latin typeface="Trebuchet MS" pitchFamily="34" charset="0"/>
              </a:rPr>
              <a:t> in such a way that useful </a:t>
            </a:r>
            <a:r>
              <a:rPr lang="en-US" altLang="en-US" sz="2400" i="1" u="sng" dirty="0">
                <a:latin typeface="Trebuchet MS" pitchFamily="34" charset="0"/>
              </a:rPr>
              <a:t>information</a:t>
            </a:r>
            <a:r>
              <a:rPr lang="en-US" altLang="en-US" sz="2400" dirty="0">
                <a:latin typeface="Trebuchet MS" pitchFamily="34" charset="0"/>
              </a:rPr>
              <a:t> is produced. </a:t>
            </a:r>
          </a:p>
          <a:p>
            <a:pPr marL="0" indent="0" algn="just" eaLnBrk="1" hangingPunct="1">
              <a:buFontTx/>
              <a:buNone/>
            </a:pPr>
            <a:endParaRPr lang="en-US" altLang="en-US" sz="2400" dirty="0">
              <a:latin typeface="Trebuchet MS" pitchFamily="34" charset="0"/>
            </a:endParaRPr>
          </a:p>
          <a:p>
            <a:pPr marL="0" indent="0" algn="just" eaLnBrk="1" hangingPunct="1">
              <a:buFontTx/>
              <a:buNone/>
            </a:pPr>
            <a:endParaRPr lang="en-US" altLang="en-US" sz="2400" dirty="0">
              <a:latin typeface="Trebuchet MS" pitchFamily="34" charset="0"/>
            </a:endParaRPr>
          </a:p>
          <a:p>
            <a:pPr marL="0" indent="0" algn="just" eaLnBrk="1" hangingPunct="1">
              <a:buFontTx/>
              <a:buNone/>
            </a:pPr>
            <a:endParaRPr lang="en-US" altLang="en-US" sz="2400" dirty="0">
              <a:latin typeface="Trebuchet MS" pitchFamily="34" charset="0"/>
            </a:endParaRPr>
          </a:p>
          <a:p>
            <a:pPr marL="0" indent="0" algn="just" eaLnBrk="1" hangingPunct="1">
              <a:buFontTx/>
              <a:buNone/>
            </a:pPr>
            <a:endParaRPr lang="en-US" altLang="en-US" sz="2400" dirty="0">
              <a:latin typeface="Trebuchet MS" pitchFamily="34" charset="0"/>
            </a:endParaRPr>
          </a:p>
          <a:p>
            <a:pPr marL="0" indent="0" algn="just" eaLnBrk="1" hangingPunct="1">
              <a:buFontTx/>
              <a:buNone/>
            </a:pPr>
            <a:endParaRPr lang="en-US" altLang="en-US" sz="2400" dirty="0">
              <a:latin typeface="Trebuchet MS" pitchFamily="34" charset="0"/>
            </a:endParaRPr>
          </a:p>
          <a:p>
            <a:pPr marL="0" indent="0" algn="just" eaLnBrk="1" hangingPunct="1">
              <a:buFontTx/>
              <a:buNone/>
            </a:pPr>
            <a:r>
              <a:rPr lang="en-US" altLang="en-US" sz="2400" dirty="0">
                <a:latin typeface="Trebuchet MS" pitchFamily="34" charset="0"/>
              </a:rPr>
              <a:t>Its methods make use of graphical techniques and numerical descriptive measures (such as averages) to </a:t>
            </a:r>
            <a:r>
              <a:rPr lang="en-US" altLang="en-US" sz="2400" dirty="0" err="1">
                <a:latin typeface="Trebuchet MS" pitchFamily="34" charset="0"/>
              </a:rPr>
              <a:t>summarise</a:t>
            </a:r>
            <a:r>
              <a:rPr lang="en-US" altLang="en-US" sz="2400" dirty="0">
                <a:latin typeface="Trebuchet MS" pitchFamily="34" charset="0"/>
              </a:rPr>
              <a:t> and present the data.</a:t>
            </a:r>
          </a:p>
        </p:txBody>
      </p:sp>
      <p:grpSp>
        <p:nvGrpSpPr>
          <p:cNvPr id="20483" name="Group 12"/>
          <p:cNvGrpSpPr>
            <a:grpSpLocks/>
          </p:cNvGrpSpPr>
          <p:nvPr/>
        </p:nvGrpSpPr>
        <p:grpSpPr bwMode="auto">
          <a:xfrm>
            <a:off x="609600" y="2997200"/>
            <a:ext cx="7707313" cy="1422400"/>
            <a:chOff x="299062" y="2133600"/>
            <a:chExt cx="8463938" cy="1422400"/>
          </a:xfrm>
        </p:grpSpPr>
        <p:sp>
          <p:nvSpPr>
            <p:cNvPr id="20487" name="Rectangle 8"/>
            <p:cNvSpPr>
              <a:spLocks noChangeArrowheads="1"/>
            </p:cNvSpPr>
            <p:nvPr/>
          </p:nvSpPr>
          <p:spPr bwMode="auto">
            <a:xfrm>
              <a:off x="299062" y="2971800"/>
              <a:ext cx="2438400" cy="584200"/>
            </a:xfrm>
            <a:prstGeom prst="rect">
              <a:avLst/>
            </a:prstGeom>
            <a:solidFill>
              <a:srgbClr val="99CCFF"/>
            </a:solidFill>
            <a:ln w="9525">
              <a:solidFill>
                <a:schemeClr val="tx1"/>
              </a:solidFill>
              <a:miter lim="800000"/>
              <a:headEnd/>
              <a:tailEnd/>
            </a:ln>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3200">
                  <a:latin typeface="Verdana" pitchFamily="34" charset="0"/>
                </a:rPr>
                <a:t>Data</a:t>
              </a:r>
            </a:p>
          </p:txBody>
        </p:sp>
        <p:sp>
          <p:nvSpPr>
            <p:cNvPr id="20488" name="Rectangle 9"/>
            <p:cNvSpPr>
              <a:spLocks noChangeArrowheads="1"/>
            </p:cNvSpPr>
            <p:nvPr/>
          </p:nvSpPr>
          <p:spPr bwMode="auto">
            <a:xfrm>
              <a:off x="3352800" y="2133600"/>
              <a:ext cx="2438400" cy="838200"/>
            </a:xfrm>
            <a:prstGeom prst="rect">
              <a:avLst/>
            </a:prstGeom>
            <a:solidFill>
              <a:srgbClr val="CCFFCC"/>
            </a:solidFill>
            <a:ln w="9525">
              <a:solidFill>
                <a:schemeClr val="tx1"/>
              </a:solidFill>
              <a:miter lim="800000"/>
              <a:headEnd/>
              <a:tailEnd/>
            </a:ln>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3200" dirty="0">
                  <a:latin typeface="Verdana" pitchFamily="34" charset="0"/>
                </a:rPr>
                <a:t>Descriptive</a:t>
              </a:r>
            </a:p>
            <a:p>
              <a:pPr algn="ctr"/>
              <a:r>
                <a:rPr lang="en-US" altLang="en-US" sz="3200" dirty="0">
                  <a:latin typeface="Verdana" pitchFamily="34" charset="0"/>
                </a:rPr>
                <a:t>Statistics</a:t>
              </a:r>
            </a:p>
          </p:txBody>
        </p:sp>
        <p:sp>
          <p:nvSpPr>
            <p:cNvPr id="20489" name="Rectangle 10"/>
            <p:cNvSpPr>
              <a:spLocks noChangeArrowheads="1"/>
            </p:cNvSpPr>
            <p:nvPr/>
          </p:nvSpPr>
          <p:spPr bwMode="auto">
            <a:xfrm>
              <a:off x="6324600" y="2971800"/>
              <a:ext cx="2438400" cy="584200"/>
            </a:xfrm>
            <a:prstGeom prst="rect">
              <a:avLst/>
            </a:prstGeom>
            <a:solidFill>
              <a:srgbClr val="99CCFF"/>
            </a:solidFill>
            <a:ln w="9525">
              <a:solidFill>
                <a:schemeClr val="tx1"/>
              </a:solidFill>
              <a:miter lim="800000"/>
              <a:headEnd/>
              <a:tailEnd/>
            </a:ln>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pPr algn="ctr"/>
              <a:r>
                <a:rPr lang="en-US" altLang="en-US" sz="3200">
                  <a:latin typeface="Verdana" pitchFamily="34" charset="0"/>
                </a:rPr>
                <a:t>Information</a:t>
              </a:r>
            </a:p>
          </p:txBody>
        </p:sp>
        <p:sp>
          <p:nvSpPr>
            <p:cNvPr id="20490" name="Line 11"/>
            <p:cNvSpPr>
              <a:spLocks noChangeShapeType="1"/>
            </p:cNvSpPr>
            <p:nvPr/>
          </p:nvSpPr>
          <p:spPr bwMode="auto">
            <a:xfrm flipV="1">
              <a:off x="2737463" y="2590800"/>
              <a:ext cx="615337" cy="38100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0491" name="Line 12"/>
            <p:cNvSpPr>
              <a:spLocks noChangeShapeType="1"/>
            </p:cNvSpPr>
            <p:nvPr/>
          </p:nvSpPr>
          <p:spPr bwMode="auto">
            <a:xfrm>
              <a:off x="5791200" y="2590800"/>
              <a:ext cx="533400" cy="38100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grpSp>
      <p:sp>
        <p:nvSpPr>
          <p:cNvPr id="20484" name="Line 13"/>
          <p:cNvSpPr>
            <a:spLocks noChangeShapeType="1"/>
          </p:cNvSpPr>
          <p:nvPr/>
        </p:nvSpPr>
        <p:spPr bwMode="auto">
          <a:xfrm>
            <a:off x="971550" y="2420938"/>
            <a:ext cx="1466850" cy="1312862"/>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0485" name="Line 14"/>
          <p:cNvSpPr>
            <a:spLocks noChangeShapeType="1"/>
          </p:cNvSpPr>
          <p:nvPr/>
        </p:nvSpPr>
        <p:spPr bwMode="auto">
          <a:xfrm>
            <a:off x="5940425" y="2420938"/>
            <a:ext cx="1008063" cy="1368425"/>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3"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1E3CDEBD-1AF1-4246-9477-F900B3ACC765}" type="slidenum">
              <a:rPr lang="en-AU" altLang="en-US" sz="1400" b="1" baseline="0">
                <a:latin typeface="Trebuchet MS" pitchFamily="34" charset="0"/>
                <a:cs typeface="Arial" pitchFamily="34" charset="0"/>
              </a:rPr>
              <a:pPr/>
              <a:t>5</a:t>
            </a:fld>
            <a:endParaRPr lang="en-AU" altLang="en-US" sz="1400" b="1" baseline="0">
              <a:latin typeface="Trebuchet MS"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bwMode="auto">
          <a:xfrm>
            <a:off x="395288" y="476250"/>
            <a:ext cx="7772400" cy="72072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Populations and samples</a:t>
            </a:r>
          </a:p>
        </p:txBody>
      </p:sp>
      <p:sp>
        <p:nvSpPr>
          <p:cNvPr id="22530" name="Rectangle 3"/>
          <p:cNvSpPr>
            <a:spLocks noGrp="1" noChangeArrowheads="1"/>
          </p:cNvSpPr>
          <p:nvPr>
            <p:ph type="body" idx="1"/>
          </p:nvPr>
        </p:nvSpPr>
        <p:spPr>
          <a:xfrm>
            <a:off x="241300" y="5013325"/>
            <a:ext cx="8902700" cy="1295400"/>
          </a:xfrm>
        </p:spPr>
        <p:txBody>
          <a:bodyPr/>
          <a:lstStyle/>
          <a:p>
            <a:pPr marL="0" indent="0" algn="just" eaLnBrk="1" hangingPunct="1">
              <a:buFontTx/>
              <a:buNone/>
            </a:pPr>
            <a:r>
              <a:rPr lang="en-US" altLang="en-US" sz="2400">
                <a:latin typeface="Trebuchet MS" pitchFamily="34" charset="0"/>
              </a:rPr>
              <a:t>The graphical and tabular methods presented here apply to both entire populations </a:t>
            </a:r>
            <a:r>
              <a:rPr lang="en-US" altLang="en-US" sz="2400" b="1" i="1">
                <a:latin typeface="Trebuchet MS" pitchFamily="34" charset="0"/>
              </a:rPr>
              <a:t>and</a:t>
            </a:r>
            <a:r>
              <a:rPr lang="en-US" altLang="en-US" sz="2400">
                <a:latin typeface="Trebuchet MS" pitchFamily="34" charset="0"/>
              </a:rPr>
              <a:t> samples drawn from populations.</a:t>
            </a:r>
          </a:p>
        </p:txBody>
      </p:sp>
      <p:sp>
        <p:nvSpPr>
          <p:cNvPr id="22531" name="Text Box 9"/>
          <p:cNvSpPr txBox="1">
            <a:spLocks noChangeArrowheads="1"/>
          </p:cNvSpPr>
          <p:nvPr/>
        </p:nvSpPr>
        <p:spPr bwMode="auto">
          <a:xfrm>
            <a:off x="457200" y="1325563"/>
            <a:ext cx="206533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a:latin typeface="Tahoma" pitchFamily="34" charset="0"/>
              </a:rPr>
              <a:t>Population</a:t>
            </a:r>
          </a:p>
        </p:txBody>
      </p:sp>
      <p:sp>
        <p:nvSpPr>
          <p:cNvPr id="22532" name="Text Box 10"/>
          <p:cNvSpPr txBox="1">
            <a:spLocks noChangeArrowheads="1"/>
          </p:cNvSpPr>
          <p:nvPr/>
        </p:nvSpPr>
        <p:spPr bwMode="auto">
          <a:xfrm>
            <a:off x="6172200" y="1477963"/>
            <a:ext cx="14986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3200">
                <a:latin typeface="Tahoma" pitchFamily="34" charset="0"/>
              </a:rPr>
              <a:t>Sample</a:t>
            </a:r>
          </a:p>
        </p:txBody>
      </p:sp>
      <p:sp>
        <p:nvSpPr>
          <p:cNvPr id="22533" name="Freeform 11"/>
          <p:cNvSpPr>
            <a:spLocks/>
          </p:cNvSpPr>
          <p:nvPr/>
        </p:nvSpPr>
        <p:spPr bwMode="auto">
          <a:xfrm>
            <a:off x="292100" y="2036763"/>
            <a:ext cx="4087813" cy="2611437"/>
          </a:xfrm>
          <a:custGeom>
            <a:avLst/>
            <a:gdLst>
              <a:gd name="T0" fmla="*/ 2147483647 w 2575"/>
              <a:gd name="T1" fmla="*/ 2147483647 h 1645"/>
              <a:gd name="T2" fmla="*/ 2147483647 w 2575"/>
              <a:gd name="T3" fmla="*/ 2147483647 h 1645"/>
              <a:gd name="T4" fmla="*/ 2147483647 w 2575"/>
              <a:gd name="T5" fmla="*/ 2147483647 h 1645"/>
              <a:gd name="T6" fmla="*/ 2147483647 w 2575"/>
              <a:gd name="T7" fmla="*/ 2147483647 h 1645"/>
              <a:gd name="T8" fmla="*/ 2147483647 w 2575"/>
              <a:gd name="T9" fmla="*/ 2147483647 h 1645"/>
              <a:gd name="T10" fmla="*/ 2147483647 w 2575"/>
              <a:gd name="T11" fmla="*/ 2147483647 h 1645"/>
              <a:gd name="T12" fmla="*/ 2147483647 w 2575"/>
              <a:gd name="T13" fmla="*/ 2147483647 h 1645"/>
              <a:gd name="T14" fmla="*/ 2147483647 w 2575"/>
              <a:gd name="T15" fmla="*/ 2147483647 h 1645"/>
              <a:gd name="T16" fmla="*/ 2147483647 w 2575"/>
              <a:gd name="T17" fmla="*/ 2147483647 h 1645"/>
              <a:gd name="T18" fmla="*/ 2147483647 w 2575"/>
              <a:gd name="T19" fmla="*/ 2147483647 h 1645"/>
              <a:gd name="T20" fmla="*/ 2147483647 w 2575"/>
              <a:gd name="T21" fmla="*/ 2147483647 h 1645"/>
              <a:gd name="T22" fmla="*/ 2147483647 w 2575"/>
              <a:gd name="T23" fmla="*/ 2147483647 h 1645"/>
              <a:gd name="T24" fmla="*/ 2147483647 w 2575"/>
              <a:gd name="T25" fmla="*/ 2147483647 h 1645"/>
              <a:gd name="T26" fmla="*/ 2147483647 w 2575"/>
              <a:gd name="T27" fmla="*/ 2147483647 h 1645"/>
              <a:gd name="T28" fmla="*/ 2147483647 w 2575"/>
              <a:gd name="T29" fmla="*/ 2147483647 h 1645"/>
              <a:gd name="T30" fmla="*/ 2147483647 w 2575"/>
              <a:gd name="T31" fmla="*/ 2147483647 h 1645"/>
              <a:gd name="T32" fmla="*/ 2147483647 w 2575"/>
              <a:gd name="T33" fmla="*/ 2147483647 h 1645"/>
              <a:gd name="T34" fmla="*/ 2147483647 w 2575"/>
              <a:gd name="T35" fmla="*/ 2147483647 h 1645"/>
              <a:gd name="T36" fmla="*/ 2147483647 w 2575"/>
              <a:gd name="T37" fmla="*/ 2147483647 h 1645"/>
              <a:gd name="T38" fmla="*/ 2147483647 w 2575"/>
              <a:gd name="T39" fmla="*/ 2147483647 h 1645"/>
              <a:gd name="T40" fmla="*/ 2147483647 w 2575"/>
              <a:gd name="T41" fmla="*/ 2147483647 h 1645"/>
              <a:gd name="T42" fmla="*/ 2147483647 w 2575"/>
              <a:gd name="T43" fmla="*/ 2147483647 h 1645"/>
              <a:gd name="T44" fmla="*/ 2147483647 w 2575"/>
              <a:gd name="T45" fmla="*/ 2147483647 h 1645"/>
              <a:gd name="T46" fmla="*/ 2147483647 w 2575"/>
              <a:gd name="T47" fmla="*/ 2147483647 h 1645"/>
              <a:gd name="T48" fmla="*/ 2147483647 w 2575"/>
              <a:gd name="T49" fmla="*/ 2147483647 h 1645"/>
              <a:gd name="T50" fmla="*/ 2147483647 w 2575"/>
              <a:gd name="T51" fmla="*/ 2147483647 h 1645"/>
              <a:gd name="T52" fmla="*/ 2147483647 w 2575"/>
              <a:gd name="T53" fmla="*/ 2147483647 h 1645"/>
              <a:gd name="T54" fmla="*/ 2147483647 w 2575"/>
              <a:gd name="T55" fmla="*/ 2147483647 h 1645"/>
              <a:gd name="T56" fmla="*/ 2147483647 w 2575"/>
              <a:gd name="T57" fmla="*/ 2147483647 h 1645"/>
              <a:gd name="T58" fmla="*/ 2147483647 w 2575"/>
              <a:gd name="T59" fmla="*/ 0 h 1645"/>
              <a:gd name="T60" fmla="*/ 2147483647 w 2575"/>
              <a:gd name="T61" fmla="*/ 2147483647 h 1645"/>
              <a:gd name="T62" fmla="*/ 2147483647 w 2575"/>
              <a:gd name="T63" fmla="*/ 2147483647 h 1645"/>
              <a:gd name="T64" fmla="*/ 2147483647 w 2575"/>
              <a:gd name="T65" fmla="*/ 2147483647 h 16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75"/>
              <a:gd name="T100" fmla="*/ 0 h 1645"/>
              <a:gd name="T101" fmla="*/ 2575 w 2575"/>
              <a:gd name="T102" fmla="*/ 1645 h 16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75" h="1645">
                <a:moveTo>
                  <a:pt x="440" y="136"/>
                </a:moveTo>
                <a:cubicBezTo>
                  <a:pt x="110" y="170"/>
                  <a:pt x="62" y="79"/>
                  <a:pt x="8" y="296"/>
                </a:cubicBezTo>
                <a:cubicBezTo>
                  <a:pt x="10" y="461"/>
                  <a:pt x="0" y="627"/>
                  <a:pt x="16" y="792"/>
                </a:cubicBezTo>
                <a:cubicBezTo>
                  <a:pt x="19" y="827"/>
                  <a:pt x="52" y="854"/>
                  <a:pt x="64" y="888"/>
                </a:cubicBezTo>
                <a:cubicBezTo>
                  <a:pt x="108" y="1020"/>
                  <a:pt x="77" y="1044"/>
                  <a:pt x="176" y="1176"/>
                </a:cubicBezTo>
                <a:cubicBezTo>
                  <a:pt x="196" y="1236"/>
                  <a:pt x="181" y="1210"/>
                  <a:pt x="216" y="1256"/>
                </a:cubicBezTo>
                <a:cubicBezTo>
                  <a:pt x="231" y="1302"/>
                  <a:pt x="212" y="1264"/>
                  <a:pt x="272" y="1304"/>
                </a:cubicBezTo>
                <a:cubicBezTo>
                  <a:pt x="281" y="1310"/>
                  <a:pt x="286" y="1322"/>
                  <a:pt x="296" y="1328"/>
                </a:cubicBezTo>
                <a:cubicBezTo>
                  <a:pt x="312" y="1337"/>
                  <a:pt x="333" y="1337"/>
                  <a:pt x="352" y="1344"/>
                </a:cubicBezTo>
                <a:cubicBezTo>
                  <a:pt x="442" y="1332"/>
                  <a:pt x="534" y="1331"/>
                  <a:pt x="624" y="1312"/>
                </a:cubicBezTo>
                <a:cubicBezTo>
                  <a:pt x="682" y="1298"/>
                  <a:pt x="713" y="1279"/>
                  <a:pt x="776" y="1272"/>
                </a:cubicBezTo>
                <a:cubicBezTo>
                  <a:pt x="845" y="1274"/>
                  <a:pt x="914" y="1273"/>
                  <a:pt x="984" y="1280"/>
                </a:cubicBezTo>
                <a:cubicBezTo>
                  <a:pt x="1005" y="1282"/>
                  <a:pt x="1071" y="1313"/>
                  <a:pt x="1088" y="1320"/>
                </a:cubicBezTo>
                <a:cubicBezTo>
                  <a:pt x="1188" y="1356"/>
                  <a:pt x="1283" y="1399"/>
                  <a:pt x="1384" y="1440"/>
                </a:cubicBezTo>
                <a:cubicBezTo>
                  <a:pt x="1488" y="1527"/>
                  <a:pt x="1369" y="1434"/>
                  <a:pt x="1496" y="1512"/>
                </a:cubicBezTo>
                <a:cubicBezTo>
                  <a:pt x="1592" y="1571"/>
                  <a:pt x="1632" y="1617"/>
                  <a:pt x="1752" y="1632"/>
                </a:cubicBezTo>
                <a:cubicBezTo>
                  <a:pt x="1837" y="1625"/>
                  <a:pt x="1934" y="1645"/>
                  <a:pt x="2008" y="1600"/>
                </a:cubicBezTo>
                <a:cubicBezTo>
                  <a:pt x="2050" y="1573"/>
                  <a:pt x="2087" y="1540"/>
                  <a:pt x="2128" y="1512"/>
                </a:cubicBezTo>
                <a:cubicBezTo>
                  <a:pt x="2151" y="1495"/>
                  <a:pt x="2200" y="1464"/>
                  <a:pt x="2200" y="1464"/>
                </a:cubicBezTo>
                <a:cubicBezTo>
                  <a:pt x="2240" y="1403"/>
                  <a:pt x="2277" y="1371"/>
                  <a:pt x="2336" y="1328"/>
                </a:cubicBezTo>
                <a:cubicBezTo>
                  <a:pt x="2371" y="1256"/>
                  <a:pt x="2406" y="1235"/>
                  <a:pt x="2456" y="1176"/>
                </a:cubicBezTo>
                <a:cubicBezTo>
                  <a:pt x="2500" y="1059"/>
                  <a:pt x="2473" y="1101"/>
                  <a:pt x="2520" y="1040"/>
                </a:cubicBezTo>
                <a:cubicBezTo>
                  <a:pt x="2575" y="818"/>
                  <a:pt x="2421" y="593"/>
                  <a:pt x="2232" y="488"/>
                </a:cubicBezTo>
                <a:cubicBezTo>
                  <a:pt x="2204" y="472"/>
                  <a:pt x="2129" y="472"/>
                  <a:pt x="2120" y="472"/>
                </a:cubicBezTo>
                <a:cubicBezTo>
                  <a:pt x="2080" y="458"/>
                  <a:pt x="2041" y="453"/>
                  <a:pt x="2000" y="448"/>
                </a:cubicBezTo>
                <a:cubicBezTo>
                  <a:pt x="1929" y="401"/>
                  <a:pt x="1894" y="325"/>
                  <a:pt x="1840" y="264"/>
                </a:cubicBezTo>
                <a:cubicBezTo>
                  <a:pt x="1827" y="249"/>
                  <a:pt x="1814" y="236"/>
                  <a:pt x="1800" y="224"/>
                </a:cubicBezTo>
                <a:cubicBezTo>
                  <a:pt x="1787" y="212"/>
                  <a:pt x="1771" y="204"/>
                  <a:pt x="1760" y="192"/>
                </a:cubicBezTo>
                <a:cubicBezTo>
                  <a:pt x="1747" y="177"/>
                  <a:pt x="1742" y="156"/>
                  <a:pt x="1728" y="144"/>
                </a:cubicBezTo>
                <a:cubicBezTo>
                  <a:pt x="1624" y="55"/>
                  <a:pt x="1482" y="21"/>
                  <a:pt x="1352" y="0"/>
                </a:cubicBezTo>
                <a:cubicBezTo>
                  <a:pt x="1125" y="2"/>
                  <a:pt x="898" y="0"/>
                  <a:pt x="672" y="8"/>
                </a:cubicBezTo>
                <a:cubicBezTo>
                  <a:pt x="588" y="10"/>
                  <a:pt x="502" y="61"/>
                  <a:pt x="424" y="88"/>
                </a:cubicBezTo>
                <a:cubicBezTo>
                  <a:pt x="414" y="136"/>
                  <a:pt x="403" y="123"/>
                  <a:pt x="440" y="136"/>
                </a:cubicBezTo>
                <a:close/>
              </a:path>
            </a:pathLst>
          </a:custGeom>
          <a:solidFill>
            <a:srgbClr val="CCFFFF"/>
          </a:solidFill>
          <a:ln w="9525">
            <a:solidFill>
              <a:schemeClr val="tx1"/>
            </a:solidFill>
            <a:round/>
            <a:headEnd/>
            <a:tailEnd/>
          </a:ln>
        </p:spPr>
        <p:txBody>
          <a:bodyPr wrap="none" anchor="ctr"/>
          <a:lstStyle/>
          <a:p>
            <a:endParaRPr lang="en-AU"/>
          </a:p>
        </p:txBody>
      </p:sp>
      <p:sp>
        <p:nvSpPr>
          <p:cNvPr id="22534" name="Oval 12"/>
          <p:cNvSpPr>
            <a:spLocks noChangeArrowheads="1"/>
          </p:cNvSpPr>
          <p:nvPr/>
        </p:nvSpPr>
        <p:spPr bwMode="auto">
          <a:xfrm>
            <a:off x="762000" y="3687763"/>
            <a:ext cx="152400" cy="152400"/>
          </a:xfrm>
          <a:prstGeom prst="ellipse">
            <a:avLst/>
          </a:prstGeom>
          <a:solidFill>
            <a:srgbClr val="FF00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35" name="Oval 13"/>
          <p:cNvSpPr>
            <a:spLocks noChangeArrowheads="1"/>
          </p:cNvSpPr>
          <p:nvPr/>
        </p:nvSpPr>
        <p:spPr bwMode="auto">
          <a:xfrm>
            <a:off x="533400" y="2620963"/>
            <a:ext cx="152400" cy="152400"/>
          </a:xfrm>
          <a:prstGeom prst="ellipse">
            <a:avLst/>
          </a:prstGeom>
          <a:solidFill>
            <a:srgbClr val="FF00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36" name="Oval 14"/>
          <p:cNvSpPr>
            <a:spLocks noChangeArrowheads="1"/>
          </p:cNvSpPr>
          <p:nvPr/>
        </p:nvSpPr>
        <p:spPr bwMode="auto">
          <a:xfrm>
            <a:off x="1219200" y="2849563"/>
            <a:ext cx="152400" cy="152400"/>
          </a:xfrm>
          <a:prstGeom prst="ellipse">
            <a:avLst/>
          </a:prstGeom>
          <a:solidFill>
            <a:srgbClr val="FF00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37" name="Oval 15"/>
          <p:cNvSpPr>
            <a:spLocks noChangeArrowheads="1"/>
          </p:cNvSpPr>
          <p:nvPr/>
        </p:nvSpPr>
        <p:spPr bwMode="auto">
          <a:xfrm>
            <a:off x="3200400" y="4068763"/>
            <a:ext cx="152400" cy="152400"/>
          </a:xfrm>
          <a:prstGeom prst="ellipse">
            <a:avLst/>
          </a:prstGeom>
          <a:solidFill>
            <a:srgbClr val="FF00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38" name="Oval 16"/>
          <p:cNvSpPr>
            <a:spLocks noChangeArrowheads="1"/>
          </p:cNvSpPr>
          <p:nvPr/>
        </p:nvSpPr>
        <p:spPr bwMode="auto">
          <a:xfrm>
            <a:off x="1143000" y="2239963"/>
            <a:ext cx="152400" cy="152400"/>
          </a:xfrm>
          <a:prstGeom prst="ellipse">
            <a:avLst/>
          </a:prstGeom>
          <a:solidFill>
            <a:srgbClr val="FF00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39" name="Oval 17"/>
          <p:cNvSpPr>
            <a:spLocks noChangeArrowheads="1"/>
          </p:cNvSpPr>
          <p:nvPr/>
        </p:nvSpPr>
        <p:spPr bwMode="auto">
          <a:xfrm>
            <a:off x="2819400" y="2697163"/>
            <a:ext cx="152400" cy="152400"/>
          </a:xfrm>
          <a:prstGeom prst="ellipse">
            <a:avLst/>
          </a:prstGeom>
          <a:solidFill>
            <a:srgbClr val="FF00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0" name="Oval 18"/>
          <p:cNvSpPr>
            <a:spLocks noChangeArrowheads="1"/>
          </p:cNvSpPr>
          <p:nvPr/>
        </p:nvSpPr>
        <p:spPr bwMode="auto">
          <a:xfrm>
            <a:off x="533400" y="3001963"/>
            <a:ext cx="152400" cy="152400"/>
          </a:xfrm>
          <a:prstGeom prst="ellipse">
            <a:avLst/>
          </a:prstGeom>
          <a:solidFill>
            <a:srgbClr val="0000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1" name="Oval 19"/>
          <p:cNvSpPr>
            <a:spLocks noChangeArrowheads="1"/>
          </p:cNvSpPr>
          <p:nvPr/>
        </p:nvSpPr>
        <p:spPr bwMode="auto">
          <a:xfrm>
            <a:off x="1981200" y="3611563"/>
            <a:ext cx="152400" cy="152400"/>
          </a:xfrm>
          <a:prstGeom prst="ellipse">
            <a:avLst/>
          </a:prstGeom>
          <a:solidFill>
            <a:srgbClr val="0000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2" name="Oval 20"/>
          <p:cNvSpPr>
            <a:spLocks noChangeArrowheads="1"/>
          </p:cNvSpPr>
          <p:nvPr/>
        </p:nvSpPr>
        <p:spPr bwMode="auto">
          <a:xfrm>
            <a:off x="2971800" y="3230563"/>
            <a:ext cx="152400" cy="152400"/>
          </a:xfrm>
          <a:prstGeom prst="ellipse">
            <a:avLst/>
          </a:prstGeom>
          <a:solidFill>
            <a:srgbClr val="0000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3" name="Oval 21"/>
          <p:cNvSpPr>
            <a:spLocks noChangeArrowheads="1"/>
          </p:cNvSpPr>
          <p:nvPr/>
        </p:nvSpPr>
        <p:spPr bwMode="auto">
          <a:xfrm>
            <a:off x="1981200" y="2773363"/>
            <a:ext cx="152400" cy="152400"/>
          </a:xfrm>
          <a:prstGeom prst="ellipse">
            <a:avLst/>
          </a:prstGeom>
          <a:solidFill>
            <a:srgbClr val="0000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4" name="Oval 22"/>
          <p:cNvSpPr>
            <a:spLocks noChangeArrowheads="1"/>
          </p:cNvSpPr>
          <p:nvPr/>
        </p:nvSpPr>
        <p:spPr bwMode="auto">
          <a:xfrm>
            <a:off x="2438400" y="4068763"/>
            <a:ext cx="152400" cy="152400"/>
          </a:xfrm>
          <a:prstGeom prst="ellipse">
            <a:avLst/>
          </a:prstGeom>
          <a:solidFill>
            <a:srgbClr val="0000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5" name="Oval 23"/>
          <p:cNvSpPr>
            <a:spLocks noChangeArrowheads="1"/>
          </p:cNvSpPr>
          <p:nvPr/>
        </p:nvSpPr>
        <p:spPr bwMode="auto">
          <a:xfrm>
            <a:off x="3581400" y="3611563"/>
            <a:ext cx="152400" cy="152400"/>
          </a:xfrm>
          <a:prstGeom prst="ellipse">
            <a:avLst/>
          </a:prstGeom>
          <a:solidFill>
            <a:srgbClr val="0000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6" name="Oval 24"/>
          <p:cNvSpPr>
            <a:spLocks noChangeArrowheads="1"/>
          </p:cNvSpPr>
          <p:nvPr/>
        </p:nvSpPr>
        <p:spPr bwMode="auto">
          <a:xfrm>
            <a:off x="2133600" y="2392363"/>
            <a:ext cx="152400" cy="152400"/>
          </a:xfrm>
          <a:prstGeom prst="ellipse">
            <a:avLst/>
          </a:prstGeom>
          <a:solidFill>
            <a:srgbClr val="0000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7" name="Oval 25"/>
          <p:cNvSpPr>
            <a:spLocks noChangeArrowheads="1"/>
          </p:cNvSpPr>
          <p:nvPr/>
        </p:nvSpPr>
        <p:spPr bwMode="auto">
          <a:xfrm>
            <a:off x="838200" y="3306763"/>
            <a:ext cx="152400" cy="152400"/>
          </a:xfrm>
          <a:prstGeom prst="ellipse">
            <a:avLst/>
          </a:prstGeom>
          <a:solidFill>
            <a:srgbClr val="FFFF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8" name="Oval 26"/>
          <p:cNvSpPr>
            <a:spLocks noChangeArrowheads="1"/>
          </p:cNvSpPr>
          <p:nvPr/>
        </p:nvSpPr>
        <p:spPr bwMode="auto">
          <a:xfrm>
            <a:off x="1524000" y="3154363"/>
            <a:ext cx="152400" cy="152400"/>
          </a:xfrm>
          <a:prstGeom prst="ellipse">
            <a:avLst/>
          </a:prstGeom>
          <a:solidFill>
            <a:srgbClr val="FFFF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49" name="Oval 27"/>
          <p:cNvSpPr>
            <a:spLocks noChangeArrowheads="1"/>
          </p:cNvSpPr>
          <p:nvPr/>
        </p:nvSpPr>
        <p:spPr bwMode="auto">
          <a:xfrm>
            <a:off x="2590800" y="3382963"/>
            <a:ext cx="152400" cy="152400"/>
          </a:xfrm>
          <a:prstGeom prst="ellipse">
            <a:avLst/>
          </a:prstGeom>
          <a:solidFill>
            <a:srgbClr val="FFFF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50" name="Oval 28"/>
          <p:cNvSpPr>
            <a:spLocks noChangeArrowheads="1"/>
          </p:cNvSpPr>
          <p:nvPr/>
        </p:nvSpPr>
        <p:spPr bwMode="auto">
          <a:xfrm>
            <a:off x="3962400" y="3306763"/>
            <a:ext cx="152400" cy="152400"/>
          </a:xfrm>
          <a:prstGeom prst="ellipse">
            <a:avLst/>
          </a:prstGeom>
          <a:solidFill>
            <a:srgbClr val="FFFF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51" name="Oval 29"/>
          <p:cNvSpPr>
            <a:spLocks noChangeArrowheads="1"/>
          </p:cNvSpPr>
          <p:nvPr/>
        </p:nvSpPr>
        <p:spPr bwMode="auto">
          <a:xfrm>
            <a:off x="3429000" y="3154363"/>
            <a:ext cx="152400" cy="152400"/>
          </a:xfrm>
          <a:prstGeom prst="ellipse">
            <a:avLst/>
          </a:prstGeom>
          <a:solidFill>
            <a:srgbClr val="FFFF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52" name="Oval 30"/>
          <p:cNvSpPr>
            <a:spLocks noChangeArrowheads="1"/>
          </p:cNvSpPr>
          <p:nvPr/>
        </p:nvSpPr>
        <p:spPr bwMode="auto">
          <a:xfrm>
            <a:off x="1524000" y="2544763"/>
            <a:ext cx="152400" cy="152400"/>
          </a:xfrm>
          <a:prstGeom prst="ellipse">
            <a:avLst/>
          </a:prstGeom>
          <a:solidFill>
            <a:srgbClr val="FFFF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53" name="Freeform 31"/>
          <p:cNvSpPr>
            <a:spLocks/>
          </p:cNvSpPr>
          <p:nvPr/>
        </p:nvSpPr>
        <p:spPr bwMode="auto">
          <a:xfrm>
            <a:off x="5638800" y="2773363"/>
            <a:ext cx="2717800" cy="1377950"/>
          </a:xfrm>
          <a:custGeom>
            <a:avLst/>
            <a:gdLst>
              <a:gd name="T0" fmla="*/ 2147483647 w 2171"/>
              <a:gd name="T1" fmla="*/ 2147483647 h 1332"/>
              <a:gd name="T2" fmla="*/ 2147483647 w 2171"/>
              <a:gd name="T3" fmla="*/ 2147483647 h 1332"/>
              <a:gd name="T4" fmla="*/ 2147483647 w 2171"/>
              <a:gd name="T5" fmla="*/ 2147483647 h 1332"/>
              <a:gd name="T6" fmla="*/ 2147483647 w 2171"/>
              <a:gd name="T7" fmla="*/ 2147483647 h 1332"/>
              <a:gd name="T8" fmla="*/ 2147483647 w 2171"/>
              <a:gd name="T9" fmla="*/ 2147483647 h 1332"/>
              <a:gd name="T10" fmla="*/ 2147483647 w 2171"/>
              <a:gd name="T11" fmla="*/ 2147483647 h 1332"/>
              <a:gd name="T12" fmla="*/ 2147483647 w 2171"/>
              <a:gd name="T13" fmla="*/ 2147483647 h 1332"/>
              <a:gd name="T14" fmla="*/ 2147483647 w 2171"/>
              <a:gd name="T15" fmla="*/ 2147483647 h 1332"/>
              <a:gd name="T16" fmla="*/ 2147483647 w 2171"/>
              <a:gd name="T17" fmla="*/ 2147483647 h 1332"/>
              <a:gd name="T18" fmla="*/ 2147483647 w 2171"/>
              <a:gd name="T19" fmla="*/ 2147483647 h 1332"/>
              <a:gd name="T20" fmla="*/ 2147483647 w 2171"/>
              <a:gd name="T21" fmla="*/ 2147483647 h 1332"/>
              <a:gd name="T22" fmla="*/ 2147483647 w 2171"/>
              <a:gd name="T23" fmla="*/ 2147483647 h 1332"/>
              <a:gd name="T24" fmla="*/ 2147483647 w 2171"/>
              <a:gd name="T25" fmla="*/ 2147483647 h 1332"/>
              <a:gd name="T26" fmla="*/ 2147483647 w 2171"/>
              <a:gd name="T27" fmla="*/ 2147483647 h 1332"/>
              <a:gd name="T28" fmla="*/ 2147483647 w 2171"/>
              <a:gd name="T29" fmla="*/ 0 h 1332"/>
              <a:gd name="T30" fmla="*/ 2147483647 w 2171"/>
              <a:gd name="T31" fmla="*/ 2147483647 h 1332"/>
              <a:gd name="T32" fmla="*/ 2147483647 w 2171"/>
              <a:gd name="T33" fmla="*/ 2147483647 h 1332"/>
              <a:gd name="T34" fmla="*/ 2147483647 w 2171"/>
              <a:gd name="T35" fmla="*/ 2147483647 h 1332"/>
              <a:gd name="T36" fmla="*/ 2147483647 w 2171"/>
              <a:gd name="T37" fmla="*/ 2147483647 h 13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71"/>
              <a:gd name="T58" fmla="*/ 0 h 1332"/>
              <a:gd name="T59" fmla="*/ 2171 w 2171"/>
              <a:gd name="T60" fmla="*/ 1332 h 13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71" h="1332">
                <a:moveTo>
                  <a:pt x="995" y="224"/>
                </a:moveTo>
                <a:cubicBezTo>
                  <a:pt x="1254" y="173"/>
                  <a:pt x="1469" y="81"/>
                  <a:pt x="1723" y="136"/>
                </a:cubicBezTo>
                <a:cubicBezTo>
                  <a:pt x="1737" y="139"/>
                  <a:pt x="1742" y="159"/>
                  <a:pt x="1755" y="168"/>
                </a:cubicBezTo>
                <a:cubicBezTo>
                  <a:pt x="1832" y="221"/>
                  <a:pt x="1878" y="255"/>
                  <a:pt x="1939" y="328"/>
                </a:cubicBezTo>
                <a:cubicBezTo>
                  <a:pt x="1977" y="374"/>
                  <a:pt x="2059" y="464"/>
                  <a:pt x="2059" y="464"/>
                </a:cubicBezTo>
                <a:cubicBezTo>
                  <a:pt x="2083" y="517"/>
                  <a:pt x="2118" y="566"/>
                  <a:pt x="2131" y="624"/>
                </a:cubicBezTo>
                <a:cubicBezTo>
                  <a:pt x="2145" y="690"/>
                  <a:pt x="2154" y="757"/>
                  <a:pt x="2171" y="824"/>
                </a:cubicBezTo>
                <a:cubicBezTo>
                  <a:pt x="2163" y="888"/>
                  <a:pt x="2165" y="954"/>
                  <a:pt x="2147" y="1016"/>
                </a:cubicBezTo>
                <a:cubicBezTo>
                  <a:pt x="2132" y="1064"/>
                  <a:pt x="1995" y="1126"/>
                  <a:pt x="1971" y="1136"/>
                </a:cubicBezTo>
                <a:cubicBezTo>
                  <a:pt x="1815" y="1194"/>
                  <a:pt x="1666" y="1276"/>
                  <a:pt x="1507" y="1320"/>
                </a:cubicBezTo>
                <a:cubicBezTo>
                  <a:pt x="1365" y="1316"/>
                  <a:pt x="1221" y="1332"/>
                  <a:pt x="1083" y="1304"/>
                </a:cubicBezTo>
                <a:cubicBezTo>
                  <a:pt x="849" y="1255"/>
                  <a:pt x="617" y="1120"/>
                  <a:pt x="435" y="968"/>
                </a:cubicBezTo>
                <a:cubicBezTo>
                  <a:pt x="335" y="885"/>
                  <a:pt x="261" y="775"/>
                  <a:pt x="155" y="704"/>
                </a:cubicBezTo>
                <a:cubicBezTo>
                  <a:pt x="98" y="614"/>
                  <a:pt x="65" y="521"/>
                  <a:pt x="27" y="424"/>
                </a:cubicBezTo>
                <a:cubicBezTo>
                  <a:pt x="0" y="236"/>
                  <a:pt x="53" y="37"/>
                  <a:pt x="243" y="0"/>
                </a:cubicBezTo>
                <a:cubicBezTo>
                  <a:pt x="427" y="14"/>
                  <a:pt x="541" y="11"/>
                  <a:pt x="699" y="64"/>
                </a:cubicBezTo>
                <a:cubicBezTo>
                  <a:pt x="724" y="89"/>
                  <a:pt x="760" y="140"/>
                  <a:pt x="795" y="152"/>
                </a:cubicBezTo>
                <a:cubicBezTo>
                  <a:pt x="864" y="221"/>
                  <a:pt x="830" y="206"/>
                  <a:pt x="883" y="224"/>
                </a:cubicBezTo>
                <a:cubicBezTo>
                  <a:pt x="997" y="215"/>
                  <a:pt x="995" y="178"/>
                  <a:pt x="995" y="224"/>
                </a:cubicBezTo>
                <a:close/>
              </a:path>
            </a:pathLst>
          </a:custGeom>
          <a:solidFill>
            <a:srgbClr val="CCFFCC"/>
          </a:solidFill>
          <a:ln w="9525">
            <a:solidFill>
              <a:schemeClr val="tx1"/>
            </a:solidFill>
            <a:round/>
            <a:headEnd/>
            <a:tailEnd/>
          </a:ln>
        </p:spPr>
        <p:txBody>
          <a:bodyPr wrap="none" anchor="ctr"/>
          <a:lstStyle/>
          <a:p>
            <a:endParaRPr lang="en-AU"/>
          </a:p>
        </p:txBody>
      </p:sp>
      <p:sp>
        <p:nvSpPr>
          <p:cNvPr id="22554" name="Oval 32"/>
          <p:cNvSpPr>
            <a:spLocks noChangeArrowheads="1"/>
          </p:cNvSpPr>
          <p:nvPr/>
        </p:nvSpPr>
        <p:spPr bwMode="auto">
          <a:xfrm>
            <a:off x="6248400" y="3154363"/>
            <a:ext cx="152400" cy="152400"/>
          </a:xfrm>
          <a:prstGeom prst="ellipse">
            <a:avLst/>
          </a:prstGeom>
          <a:solidFill>
            <a:srgbClr val="FF00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55" name="Oval 33"/>
          <p:cNvSpPr>
            <a:spLocks noChangeArrowheads="1"/>
          </p:cNvSpPr>
          <p:nvPr/>
        </p:nvSpPr>
        <p:spPr bwMode="auto">
          <a:xfrm>
            <a:off x="6858000" y="3535363"/>
            <a:ext cx="152400" cy="152400"/>
          </a:xfrm>
          <a:prstGeom prst="ellipse">
            <a:avLst/>
          </a:prstGeom>
          <a:solidFill>
            <a:srgbClr val="0000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56" name="Oval 34"/>
          <p:cNvSpPr>
            <a:spLocks noChangeArrowheads="1"/>
          </p:cNvSpPr>
          <p:nvPr/>
        </p:nvSpPr>
        <p:spPr bwMode="auto">
          <a:xfrm>
            <a:off x="7772400" y="3535363"/>
            <a:ext cx="152400" cy="152400"/>
          </a:xfrm>
          <a:prstGeom prst="ellipse">
            <a:avLst/>
          </a:prstGeom>
          <a:solidFill>
            <a:srgbClr val="0000FF"/>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57" name="Oval 35"/>
          <p:cNvSpPr>
            <a:spLocks noChangeArrowheads="1"/>
          </p:cNvSpPr>
          <p:nvPr/>
        </p:nvSpPr>
        <p:spPr bwMode="auto">
          <a:xfrm>
            <a:off x="7315200" y="3459163"/>
            <a:ext cx="152400" cy="152400"/>
          </a:xfrm>
          <a:prstGeom prst="ellipse">
            <a:avLst/>
          </a:prstGeom>
          <a:solidFill>
            <a:srgbClr val="FFFF00"/>
          </a:solidFill>
          <a:ln w="9525">
            <a:solidFill>
              <a:schemeClr val="tx1"/>
            </a:solidFill>
            <a:round/>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endParaRPr lang="en-US" altLang="en-US"/>
          </a:p>
        </p:txBody>
      </p:sp>
      <p:sp>
        <p:nvSpPr>
          <p:cNvPr id="22558" name="AutoShape 36"/>
          <p:cNvSpPr>
            <a:spLocks noChangeArrowheads="1"/>
          </p:cNvSpPr>
          <p:nvPr/>
        </p:nvSpPr>
        <p:spPr bwMode="auto">
          <a:xfrm>
            <a:off x="4419600" y="3078163"/>
            <a:ext cx="1219200" cy="685800"/>
          </a:xfrm>
          <a:prstGeom prst="rightArrow">
            <a:avLst>
              <a:gd name="adj1" fmla="val 50000"/>
              <a:gd name="adj2" fmla="val 44444"/>
            </a:avLst>
          </a:prstGeom>
          <a:solidFill>
            <a:srgbClr val="CC99FF"/>
          </a:solidFill>
          <a:ln w="9525">
            <a:solidFill>
              <a:schemeClr val="tx1"/>
            </a:solidFill>
            <a:miter lim="800000"/>
            <a:headEnd/>
            <a:tailEnd/>
          </a:ln>
        </p:spPr>
        <p:txBody>
          <a:bodyPr wrap="none" anchor="ct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US" altLang="en-US" sz="1800" baseline="0">
                <a:latin typeface="Tahoma" pitchFamily="34" charset="0"/>
              </a:rPr>
              <a:t>Subset</a:t>
            </a:r>
          </a:p>
        </p:txBody>
      </p:sp>
      <p:sp>
        <p:nvSpPr>
          <p:cNvPr id="22559" name="Slide Number Placeholder 5"/>
          <p:cNvSpPr>
            <a:spLocks noGrp="1"/>
          </p:cNvSpPr>
          <p:nvPr>
            <p:ph type="sldNum" sz="quarter" idx="10"/>
          </p:nvPr>
        </p:nvSpPr>
        <p:spPr bwMode="auto">
          <a:xfrm>
            <a:off x="6553200" y="6096000"/>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fld id="{7F884F75-F20D-4224-BD2B-EA282B6B88E4}" type="slidenum">
              <a:rPr lang="en-US" altLang="en-US" sz="1400" baseline="0">
                <a:latin typeface="Verdana" pitchFamily="34" charset="0"/>
              </a:rPr>
              <a:pPr/>
              <a:t>6</a:t>
            </a:fld>
            <a:endParaRPr lang="en-US" altLang="en-US" sz="1400" baseline="0">
              <a:latin typeface="Verdana" pitchFamily="34" charset="0"/>
            </a:endParaRPr>
          </a:p>
        </p:txBody>
      </p:sp>
      <p:sp>
        <p:nvSpPr>
          <p:cNvPr id="36"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1E3CDEBD-1AF1-4246-9477-F900B3ACC765}" type="slidenum">
              <a:rPr lang="en-AU" altLang="en-US" sz="1400" b="1" baseline="0">
                <a:latin typeface="Trebuchet MS" pitchFamily="34" charset="0"/>
                <a:cs typeface="Arial" pitchFamily="34" charset="0"/>
              </a:rPr>
              <a:pPr/>
              <a:t>6</a:t>
            </a:fld>
            <a:endParaRPr lang="en-AU" altLang="en-US" sz="1400" b="1" baseline="0">
              <a:latin typeface="Trebuchet MS"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bwMode="auto">
          <a:xfrm>
            <a:off x="468313" y="319088"/>
            <a:ext cx="7772400" cy="66198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2.1 Types of data</a:t>
            </a:r>
          </a:p>
        </p:txBody>
      </p:sp>
      <p:sp>
        <p:nvSpPr>
          <p:cNvPr id="24578" name="Rectangle 3"/>
          <p:cNvSpPr>
            <a:spLocks noGrp="1" noChangeArrowheads="1"/>
          </p:cNvSpPr>
          <p:nvPr>
            <p:ph idx="1"/>
          </p:nvPr>
        </p:nvSpPr>
        <p:spPr>
          <a:xfrm>
            <a:off x="468313" y="1052513"/>
            <a:ext cx="7772400" cy="3744912"/>
          </a:xfrm>
        </p:spPr>
        <p:txBody>
          <a:bodyPr/>
          <a:lstStyle/>
          <a:p>
            <a:pPr marL="0" indent="0" algn="just" eaLnBrk="1" hangingPunct="1">
              <a:buFontTx/>
              <a:buNone/>
            </a:pPr>
            <a:r>
              <a:rPr lang="en-US" altLang="en-US" sz="2200" b="1">
                <a:latin typeface="Trebuchet MS" pitchFamily="34" charset="0"/>
              </a:rPr>
              <a:t>Definitions</a:t>
            </a:r>
            <a:endParaRPr lang="en-US" altLang="en-US" sz="2200">
              <a:latin typeface="Trebuchet MS" pitchFamily="34" charset="0"/>
            </a:endParaRPr>
          </a:p>
          <a:p>
            <a:pPr marL="0" indent="0" algn="just" eaLnBrk="1" hangingPunct="1">
              <a:buFontTx/>
              <a:buNone/>
            </a:pPr>
            <a:r>
              <a:rPr lang="en-US" altLang="en-US" sz="2200">
                <a:latin typeface="Trebuchet MS" pitchFamily="34" charset="0"/>
              </a:rPr>
              <a:t>A </a:t>
            </a:r>
            <a:r>
              <a:rPr lang="en-US" altLang="en-US" sz="2200" b="1">
                <a:solidFill>
                  <a:srgbClr val="0042C8"/>
                </a:solidFill>
                <a:latin typeface="Trebuchet MS" pitchFamily="34" charset="0"/>
              </a:rPr>
              <a:t>variable</a:t>
            </a:r>
            <a:r>
              <a:rPr lang="en-US" altLang="en-US" sz="2200">
                <a:latin typeface="Trebuchet MS" pitchFamily="34" charset="0"/>
              </a:rPr>
              <a:t> is some characteristic of a population or sample.</a:t>
            </a:r>
          </a:p>
          <a:p>
            <a:pPr marL="0" indent="0" algn="just" eaLnBrk="1" hangingPunct="1">
              <a:spcBef>
                <a:spcPct val="0"/>
              </a:spcBef>
              <a:spcAft>
                <a:spcPts val="1200"/>
              </a:spcAft>
              <a:buFontTx/>
              <a:buNone/>
            </a:pPr>
            <a:r>
              <a:rPr lang="en-US" altLang="en-US" sz="2400">
                <a:latin typeface="Trebuchet MS" pitchFamily="34" charset="0"/>
              </a:rPr>
              <a:t>	</a:t>
            </a:r>
            <a:r>
              <a:rPr lang="en-US" altLang="en-US" sz="2000">
                <a:latin typeface="Trebuchet MS" pitchFamily="34" charset="0"/>
              </a:rPr>
              <a:t>E.g. student marks.</a:t>
            </a:r>
          </a:p>
          <a:p>
            <a:pPr marL="0" indent="0" algn="just" eaLnBrk="1" hangingPunct="1">
              <a:spcAft>
                <a:spcPts val="1200"/>
              </a:spcAft>
              <a:buFontTx/>
              <a:buNone/>
            </a:pPr>
            <a:r>
              <a:rPr lang="en-US" altLang="en-US" sz="2200">
                <a:latin typeface="Trebuchet MS" pitchFamily="34" charset="0"/>
              </a:rPr>
              <a:t>A variable is typically denoted with a capital letter: X, Y, Z…</a:t>
            </a:r>
          </a:p>
          <a:p>
            <a:pPr marL="0" indent="0" algn="just" eaLnBrk="1" hangingPunct="1">
              <a:buFontTx/>
              <a:buNone/>
            </a:pPr>
            <a:r>
              <a:rPr lang="en-US" altLang="en-US" sz="2200">
                <a:latin typeface="Trebuchet MS" pitchFamily="34" charset="0"/>
              </a:rPr>
              <a:t>The </a:t>
            </a:r>
            <a:r>
              <a:rPr lang="en-US" altLang="en-US" sz="2200" b="1">
                <a:latin typeface="Trebuchet MS" pitchFamily="34" charset="0"/>
              </a:rPr>
              <a:t>values</a:t>
            </a:r>
            <a:r>
              <a:rPr lang="en-US" altLang="en-US" sz="2200" i="1">
                <a:latin typeface="Trebuchet MS" pitchFamily="34" charset="0"/>
              </a:rPr>
              <a:t> </a:t>
            </a:r>
            <a:r>
              <a:rPr lang="en-US" altLang="en-US" sz="2200">
                <a:latin typeface="Trebuchet MS" pitchFamily="34" charset="0"/>
              </a:rPr>
              <a:t>of the variable are the range of possible values for a variable.</a:t>
            </a:r>
          </a:p>
          <a:p>
            <a:pPr marL="0" indent="0" algn="just" eaLnBrk="1" hangingPunct="1">
              <a:spcAft>
                <a:spcPts val="1200"/>
              </a:spcAft>
              <a:buFontTx/>
              <a:buNone/>
            </a:pPr>
            <a:r>
              <a:rPr lang="en-US" altLang="en-US" sz="2400">
                <a:latin typeface="Trebuchet MS" pitchFamily="34" charset="0"/>
              </a:rPr>
              <a:t>	</a:t>
            </a:r>
            <a:r>
              <a:rPr lang="en-US" altLang="en-US" sz="2000">
                <a:latin typeface="Trebuchet MS" pitchFamily="34" charset="0"/>
              </a:rPr>
              <a:t>E.g. student marks (0,…,100)</a:t>
            </a:r>
          </a:p>
          <a:p>
            <a:pPr marL="0" indent="0" algn="just" eaLnBrk="1" hangingPunct="1">
              <a:buFontTx/>
              <a:buNone/>
            </a:pPr>
            <a:r>
              <a:rPr lang="en-US" altLang="en-US" sz="2200" b="1">
                <a:solidFill>
                  <a:srgbClr val="0042C8"/>
                </a:solidFill>
                <a:latin typeface="Trebuchet MS" pitchFamily="34" charset="0"/>
              </a:rPr>
              <a:t>Data</a:t>
            </a:r>
            <a:r>
              <a:rPr lang="en-US" altLang="en-US" sz="2200">
                <a:latin typeface="Trebuchet MS" pitchFamily="34" charset="0"/>
              </a:rPr>
              <a:t> are the </a:t>
            </a:r>
            <a:r>
              <a:rPr lang="en-US" altLang="en-US" sz="2200" b="1" i="1">
                <a:latin typeface="Trebuchet MS" pitchFamily="34" charset="0"/>
              </a:rPr>
              <a:t>observed values</a:t>
            </a:r>
            <a:r>
              <a:rPr lang="en-US" altLang="en-US" sz="2200">
                <a:latin typeface="Trebuchet MS" pitchFamily="34" charset="0"/>
              </a:rPr>
              <a:t> of a variable.</a:t>
            </a:r>
          </a:p>
          <a:p>
            <a:pPr marL="400050" lvl="1" indent="0" eaLnBrk="1" hangingPunct="1">
              <a:buFontTx/>
              <a:buNone/>
            </a:pPr>
            <a:r>
              <a:rPr lang="en-US" altLang="en-US" sz="2000">
                <a:latin typeface="Trebuchet MS" pitchFamily="34" charset="0"/>
              </a:rPr>
              <a:t>	E.g. student marks: {67, 74, 71, 83, 93, 55, 48}</a:t>
            </a:r>
          </a:p>
        </p:txBody>
      </p:sp>
      <p:sp>
        <p:nvSpPr>
          <p:cNvPr id="24579"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1E3CDEBD-1AF1-4246-9477-F900B3ACC765}" type="slidenum">
              <a:rPr lang="en-AU" altLang="en-US" sz="1400" b="1" baseline="0">
                <a:latin typeface="Trebuchet MS" pitchFamily="34" charset="0"/>
                <a:cs typeface="Arial" pitchFamily="34" charset="0"/>
              </a:rPr>
              <a:pPr/>
              <a:t>7</a:t>
            </a:fld>
            <a:endParaRPr lang="en-AU" altLang="en-US" sz="1400" b="1" baseline="0">
              <a:latin typeface="Trebuchet MS"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bwMode="auto">
          <a:xfrm>
            <a:off x="468313" y="534988"/>
            <a:ext cx="7772400" cy="661987"/>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Types of data…</a:t>
            </a:r>
          </a:p>
        </p:txBody>
      </p:sp>
      <p:sp>
        <p:nvSpPr>
          <p:cNvPr id="14339" name="Rectangle 3"/>
          <p:cNvSpPr>
            <a:spLocks noGrp="1" noChangeArrowheads="1"/>
          </p:cNvSpPr>
          <p:nvPr>
            <p:ph idx="1"/>
          </p:nvPr>
        </p:nvSpPr>
        <p:spPr>
          <a:xfrm>
            <a:off x="685800" y="1412875"/>
            <a:ext cx="7772400" cy="4824413"/>
          </a:xfrm>
        </p:spPr>
        <p:txBody>
          <a:bodyPr/>
          <a:lstStyle/>
          <a:p>
            <a:pPr marL="0" indent="0" eaLnBrk="1" hangingPunct="1">
              <a:buFontTx/>
              <a:buNone/>
              <a:defRPr/>
            </a:pPr>
            <a:r>
              <a:rPr lang="en-US" sz="2400" dirty="0">
                <a:solidFill>
                  <a:srgbClr val="002060"/>
                </a:solidFill>
                <a:latin typeface="Trebuchet MS" charset="0"/>
                <a:ea typeface="MS PGothic" charset="0"/>
                <a:cs typeface="Arial" charset="0"/>
              </a:rPr>
              <a:t>Data (at least for purposes of Statistics) fall into three main groups:</a:t>
            </a:r>
          </a:p>
          <a:p>
            <a:pPr marL="0" indent="0" eaLnBrk="1" hangingPunct="1">
              <a:buFont typeface="Arial" charset="0"/>
              <a:buNone/>
              <a:defRPr/>
            </a:pPr>
            <a:endParaRPr lang="en-US" sz="2400" dirty="0">
              <a:latin typeface="Arial" charset="0"/>
              <a:ea typeface="MS PGothic" charset="0"/>
              <a:cs typeface="Arial" charset="0"/>
            </a:endParaRPr>
          </a:p>
          <a:p>
            <a:pPr marL="0" indent="0" eaLnBrk="1" hangingPunct="1">
              <a:buFont typeface="Arial" charset="0"/>
              <a:buNone/>
              <a:defRPr/>
            </a:pPr>
            <a:r>
              <a:rPr lang="en-US" sz="2400" dirty="0">
                <a:solidFill>
                  <a:schemeClr val="bg2">
                    <a:lumMod val="50000"/>
                  </a:schemeClr>
                </a:solidFill>
                <a:latin typeface="Arial" charset="0"/>
                <a:ea typeface="MS PGothic" charset="0"/>
                <a:cs typeface="Arial" charset="0"/>
              </a:rPr>
              <a:t>Numerical data </a:t>
            </a:r>
          </a:p>
          <a:p>
            <a:pPr marL="0" indent="0" algn="ctr" eaLnBrk="1" hangingPunct="1">
              <a:buFont typeface="Arial" charset="0"/>
              <a:buNone/>
              <a:defRPr/>
            </a:pPr>
            <a:r>
              <a:rPr lang="en-US" sz="2400" dirty="0">
                <a:solidFill>
                  <a:schemeClr val="bg2">
                    <a:lumMod val="50000"/>
                  </a:schemeClr>
                </a:solidFill>
                <a:latin typeface="Arial" charset="0"/>
                <a:ea typeface="MS PGothic" charset="0"/>
                <a:cs typeface="Arial" charset="0"/>
              </a:rPr>
              <a:t>Nominal Data</a:t>
            </a:r>
          </a:p>
          <a:p>
            <a:pPr marL="0" indent="0" algn="r" eaLnBrk="1" hangingPunct="1">
              <a:buFont typeface="Arial" charset="0"/>
              <a:buNone/>
              <a:defRPr/>
            </a:pPr>
            <a:r>
              <a:rPr lang="en-US" sz="2400" dirty="0">
                <a:solidFill>
                  <a:schemeClr val="bg2">
                    <a:lumMod val="50000"/>
                  </a:schemeClr>
                </a:solidFill>
                <a:latin typeface="Arial" charset="0"/>
                <a:ea typeface="MS PGothic" charset="0"/>
                <a:cs typeface="Arial" charset="0"/>
              </a:rPr>
              <a:t>Ordinal Data</a:t>
            </a:r>
          </a:p>
        </p:txBody>
      </p:sp>
      <p:sp>
        <p:nvSpPr>
          <p:cNvPr id="26627"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A300784B-BDF6-4BC5-AD02-2172FBE0F048}" type="slidenum">
              <a:rPr lang="en-AU" altLang="en-US" sz="1400" b="1" baseline="0">
                <a:latin typeface="Trebuchet MS" pitchFamily="34" charset="0"/>
                <a:cs typeface="Arial" pitchFamily="34" charset="0"/>
              </a:rPr>
              <a:pPr/>
              <a:t>8</a:t>
            </a:fld>
            <a:endParaRPr lang="en-AU" altLang="en-US" sz="1400" b="1" baseline="0">
              <a:latin typeface="Trebuchet MS"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bwMode="auto">
          <a:xfrm>
            <a:off x="468313" y="461963"/>
            <a:ext cx="7772400" cy="663575"/>
          </a:xfrm>
        </p:spPr>
        <p:txBody>
          <a:bodyPr wrap="square" numCol="1" anchorCtr="0" compatLnSpc="1">
            <a:prstTxWarp prst="textNoShape">
              <a:avLst/>
            </a:prstTxWarp>
          </a:bodyPr>
          <a:lstStyle/>
          <a:p>
            <a:pPr algn="l" eaLnBrk="1" fontAlgn="base" hangingPunct="1">
              <a:spcAft>
                <a:spcPct val="0"/>
              </a:spcAft>
            </a:pPr>
            <a:r>
              <a:rPr altLang="en-US" sz="3600" cap="none">
                <a:solidFill>
                  <a:srgbClr val="EA0088"/>
                </a:solidFill>
                <a:latin typeface="Trebuchet MS" pitchFamily="34" charset="0"/>
                <a:ea typeface="MS PGothic" pitchFamily="34" charset="-128"/>
              </a:rPr>
              <a:t>Numerical data</a:t>
            </a:r>
          </a:p>
        </p:txBody>
      </p:sp>
      <p:sp>
        <p:nvSpPr>
          <p:cNvPr id="16386" name="Rectangle 3"/>
          <p:cNvSpPr>
            <a:spLocks noGrp="1" noChangeArrowheads="1"/>
          </p:cNvSpPr>
          <p:nvPr>
            <p:ph idx="1"/>
          </p:nvPr>
        </p:nvSpPr>
        <p:spPr>
          <a:xfrm>
            <a:off x="685800" y="1268413"/>
            <a:ext cx="7989888" cy="4968875"/>
          </a:xfrm>
        </p:spPr>
        <p:txBody>
          <a:bodyPr/>
          <a:lstStyle/>
          <a:p>
            <a:pPr marL="0" indent="0" algn="just" eaLnBrk="1" hangingPunct="1">
              <a:buFont typeface="Arial" charset="0"/>
              <a:buNone/>
              <a:defRPr/>
            </a:pPr>
            <a:r>
              <a:rPr lang="en-US" altLang="en-US" sz="2400" b="1" dirty="0">
                <a:latin typeface="Trebuchet MS" panose="020B0603020202020204" pitchFamily="34" charset="0"/>
                <a:ea typeface="ＭＳ Ｐゴシック" pitchFamily="34" charset="-128"/>
              </a:rPr>
              <a:t>Numerical data</a:t>
            </a:r>
          </a:p>
          <a:p>
            <a:pPr marL="0" indent="0" algn="just" eaLnBrk="1" hangingPunct="1">
              <a:spcAft>
                <a:spcPts val="1200"/>
              </a:spcAft>
              <a:buFont typeface="Arial" charset="0"/>
              <a:buNone/>
              <a:defRPr/>
            </a:pPr>
            <a:r>
              <a:rPr lang="en-US" altLang="en-US" sz="2200" dirty="0">
                <a:latin typeface="Trebuchet MS" panose="020B0603020202020204" pitchFamily="34" charset="0"/>
                <a:ea typeface="ＭＳ Ｐゴシック" pitchFamily="34" charset="-128"/>
              </a:rPr>
              <a:t>The</a:t>
            </a:r>
            <a:r>
              <a:rPr lang="en-US" altLang="en-US" sz="2200" b="1" dirty="0">
                <a:latin typeface="Trebuchet MS" panose="020B0603020202020204" pitchFamily="34" charset="0"/>
                <a:ea typeface="ＭＳ Ｐゴシック" pitchFamily="34" charset="-128"/>
              </a:rPr>
              <a:t> </a:t>
            </a:r>
            <a:r>
              <a:rPr lang="en-US" altLang="en-US" sz="2200" dirty="0">
                <a:latin typeface="Trebuchet MS" panose="020B0603020202020204" pitchFamily="34" charset="0"/>
                <a:ea typeface="ＭＳ Ｐゴシック" pitchFamily="34" charset="-128"/>
              </a:rPr>
              <a:t>values of </a:t>
            </a:r>
            <a:r>
              <a:rPr lang="en-US" altLang="en-US" sz="2200" b="1" dirty="0">
                <a:solidFill>
                  <a:schemeClr val="tx1">
                    <a:lumMod val="75000"/>
                    <a:lumOff val="25000"/>
                  </a:schemeClr>
                </a:solidFill>
                <a:latin typeface="Trebuchet MS" panose="020B0603020202020204" pitchFamily="34" charset="0"/>
                <a:ea typeface="ＭＳ Ｐゴシック" pitchFamily="34" charset="-128"/>
              </a:rPr>
              <a:t>numerical</a:t>
            </a:r>
            <a:r>
              <a:rPr lang="en-US" altLang="en-US" sz="2200" dirty="0">
                <a:solidFill>
                  <a:schemeClr val="tx1">
                    <a:lumMod val="75000"/>
                    <a:lumOff val="25000"/>
                  </a:schemeClr>
                </a:solidFill>
                <a:latin typeface="Trebuchet MS" panose="020B0603020202020204" pitchFamily="34" charset="0"/>
                <a:ea typeface="ＭＳ Ｐゴシック" pitchFamily="34" charset="-128"/>
              </a:rPr>
              <a:t> data </a:t>
            </a:r>
            <a:r>
              <a:rPr lang="en-US" altLang="en-US" sz="2200" dirty="0">
                <a:latin typeface="Trebuchet MS" panose="020B0603020202020204" pitchFamily="34" charset="0"/>
                <a:ea typeface="ＭＳ Ｐゴシック" pitchFamily="34" charset="-128"/>
              </a:rPr>
              <a:t>are </a:t>
            </a:r>
            <a:r>
              <a:rPr lang="en-US" altLang="en-US" sz="2200" i="1" dirty="0">
                <a:latin typeface="Trebuchet MS" panose="020B0603020202020204" pitchFamily="34" charset="0"/>
                <a:ea typeface="ＭＳ Ｐゴシック" pitchFamily="34" charset="-128"/>
              </a:rPr>
              <a:t>real numbers</a:t>
            </a:r>
            <a:r>
              <a:rPr lang="en-US" altLang="en-US" sz="2200" dirty="0">
                <a:latin typeface="Trebuchet MS" panose="020B0603020202020204" pitchFamily="34" charset="0"/>
                <a:ea typeface="ＭＳ Ｐゴシック" pitchFamily="34" charset="-128"/>
              </a:rPr>
              <a:t>. </a:t>
            </a:r>
          </a:p>
          <a:p>
            <a:pPr marL="1162050" indent="-712788" algn="just" eaLnBrk="1" hangingPunct="1">
              <a:buFont typeface="Arial" charset="0"/>
              <a:buNone/>
              <a:defRPr/>
            </a:pPr>
            <a:r>
              <a:rPr lang="en-US" altLang="en-US" sz="2200" dirty="0">
                <a:latin typeface="Trebuchet MS" panose="020B0603020202020204" pitchFamily="34" charset="0"/>
                <a:ea typeface="ＭＳ Ｐゴシック" pitchFamily="34" charset="-128"/>
              </a:rPr>
              <a:t>E.g. </a:t>
            </a:r>
            <a:r>
              <a:rPr lang="en-US" altLang="en-US" sz="2200" dirty="0">
                <a:solidFill>
                  <a:srgbClr val="00B050"/>
                </a:solidFill>
                <a:latin typeface="Trebuchet MS" panose="020B0603020202020204" pitchFamily="34" charset="0"/>
                <a:ea typeface="ＭＳ Ｐゴシック" pitchFamily="34" charset="-128"/>
              </a:rPr>
              <a:t>heights, weights, prices, waiting time at a medical practice, etc.</a:t>
            </a:r>
          </a:p>
          <a:p>
            <a:pPr marL="0" indent="0" algn="just" eaLnBrk="1" hangingPunct="1">
              <a:buFont typeface="Arial" charset="0"/>
              <a:buNone/>
              <a:defRPr/>
            </a:pPr>
            <a:endParaRPr lang="en-US" altLang="en-US" sz="2200" dirty="0">
              <a:latin typeface="Trebuchet MS" panose="020B0603020202020204" pitchFamily="34" charset="0"/>
              <a:ea typeface="ＭＳ Ｐゴシック" pitchFamily="34" charset="-128"/>
            </a:endParaRPr>
          </a:p>
          <a:p>
            <a:pPr marL="0" indent="0" algn="just" eaLnBrk="1" hangingPunct="1">
              <a:buFont typeface="Arial" charset="0"/>
              <a:buNone/>
              <a:defRPr/>
            </a:pPr>
            <a:r>
              <a:rPr lang="en-US" altLang="en-US" sz="2200" dirty="0">
                <a:latin typeface="Trebuchet MS" panose="020B0603020202020204" pitchFamily="34" charset="0"/>
                <a:ea typeface="ＭＳ Ｐゴシック" pitchFamily="34" charset="-128"/>
              </a:rPr>
              <a:t>Arithmetic operations can be performed on numerical data, thus its meaningful to talk about 2*Height, or Price + $1, and so on.</a:t>
            </a:r>
          </a:p>
          <a:p>
            <a:pPr marL="0" indent="0" algn="just" eaLnBrk="1" hangingPunct="1">
              <a:buFont typeface="Arial" charset="0"/>
              <a:buNone/>
              <a:defRPr/>
            </a:pPr>
            <a:endParaRPr lang="en-US" altLang="en-US" sz="2200" dirty="0">
              <a:solidFill>
                <a:schemeClr val="tx2"/>
              </a:solidFill>
              <a:latin typeface="Trebuchet MS" panose="020B0603020202020204" pitchFamily="34" charset="0"/>
              <a:ea typeface="ＭＳ Ｐゴシック" pitchFamily="34" charset="-128"/>
            </a:endParaRPr>
          </a:p>
          <a:p>
            <a:pPr marL="0" indent="0" algn="just" eaLnBrk="1" hangingPunct="1">
              <a:buFont typeface="Arial" charset="0"/>
              <a:buNone/>
              <a:defRPr/>
            </a:pPr>
            <a:r>
              <a:rPr lang="en-US" altLang="en-US" sz="2200" dirty="0">
                <a:latin typeface="Trebuchet MS" panose="020B0603020202020204" pitchFamily="34" charset="0"/>
                <a:ea typeface="ＭＳ Ｐゴシック" pitchFamily="34" charset="-128"/>
              </a:rPr>
              <a:t>Numerical data are also called </a:t>
            </a:r>
            <a:r>
              <a:rPr lang="en-US" altLang="en-US" sz="2200" dirty="0">
                <a:solidFill>
                  <a:schemeClr val="tx1">
                    <a:lumMod val="75000"/>
                    <a:lumOff val="25000"/>
                  </a:schemeClr>
                </a:solidFill>
                <a:latin typeface="Trebuchet MS" panose="020B0603020202020204" pitchFamily="34" charset="0"/>
                <a:ea typeface="ＭＳ Ｐゴシック" pitchFamily="34" charset="-128"/>
              </a:rPr>
              <a:t>quantitative</a:t>
            </a:r>
            <a:r>
              <a:rPr lang="en-US" altLang="en-US" sz="2200" dirty="0">
                <a:latin typeface="Trebuchet MS" panose="020B0603020202020204" pitchFamily="34" charset="0"/>
                <a:ea typeface="ＭＳ Ｐゴシック" pitchFamily="34" charset="-128"/>
              </a:rPr>
              <a:t> or </a:t>
            </a:r>
            <a:r>
              <a:rPr lang="en-US" altLang="en-US" sz="2200" dirty="0">
                <a:solidFill>
                  <a:schemeClr val="tx1">
                    <a:lumMod val="75000"/>
                    <a:lumOff val="25000"/>
                  </a:schemeClr>
                </a:solidFill>
                <a:latin typeface="Trebuchet MS" panose="020B0603020202020204" pitchFamily="34" charset="0"/>
                <a:ea typeface="ＭＳ Ｐゴシック" pitchFamily="34" charset="-128"/>
              </a:rPr>
              <a:t>interval</a:t>
            </a:r>
            <a:r>
              <a:rPr lang="en-US" altLang="en-US" sz="2200" dirty="0">
                <a:latin typeface="Trebuchet MS" panose="020B0603020202020204" pitchFamily="34" charset="0"/>
                <a:ea typeface="ＭＳ Ｐゴシック" pitchFamily="34" charset="-128"/>
              </a:rPr>
              <a:t>.</a:t>
            </a:r>
          </a:p>
          <a:p>
            <a:pPr marL="363538" indent="-363538" algn="just" eaLnBrk="1" hangingPunct="1">
              <a:buFont typeface="Arial" charset="0"/>
              <a:buNone/>
              <a:defRPr/>
            </a:pPr>
            <a:endParaRPr lang="en-US" altLang="en-US" sz="2400" dirty="0">
              <a:latin typeface="Trebuchet MS" panose="020B0603020202020204" pitchFamily="34" charset="0"/>
              <a:ea typeface="ＭＳ Ｐゴシック" pitchFamily="34" charset="-128"/>
            </a:endParaRPr>
          </a:p>
          <a:p>
            <a:pPr marL="363538" indent="-363538" eaLnBrk="1" hangingPunct="1">
              <a:buFontTx/>
              <a:buNone/>
              <a:defRPr/>
            </a:pPr>
            <a:endParaRPr lang="en-US" altLang="en-US" sz="2400" dirty="0">
              <a:latin typeface="Trebuchet MS" panose="020B0603020202020204" pitchFamily="34" charset="0"/>
              <a:ea typeface="ＭＳ Ｐゴシック" pitchFamily="34" charset="-128"/>
            </a:endParaRPr>
          </a:p>
          <a:p>
            <a:pPr marL="363538" indent="-363538" eaLnBrk="1" hangingPunct="1">
              <a:buFontTx/>
              <a:buNone/>
              <a:defRPr/>
            </a:pPr>
            <a:endParaRPr lang="en-US" altLang="en-US" sz="2400" dirty="0">
              <a:latin typeface="Trebuchet MS" panose="020B0603020202020204" pitchFamily="34" charset="0"/>
              <a:ea typeface="ＭＳ Ｐゴシック" pitchFamily="34" charset="-128"/>
            </a:endParaRPr>
          </a:p>
          <a:p>
            <a:pPr marL="363538" indent="-363538" eaLnBrk="1" hangingPunct="1">
              <a:buFontTx/>
              <a:buNone/>
              <a:defRPr/>
            </a:pPr>
            <a:endParaRPr lang="en-US" altLang="en-US" sz="2400" dirty="0">
              <a:latin typeface="Trebuchet MS" panose="020B0603020202020204" pitchFamily="34" charset="0"/>
              <a:ea typeface="ＭＳ Ｐゴシック" pitchFamily="34" charset="-128"/>
            </a:endParaRPr>
          </a:p>
        </p:txBody>
      </p:sp>
      <p:sp>
        <p:nvSpPr>
          <p:cNvPr id="28675" name="Slide Number Placeholder 3"/>
          <p:cNvSpPr txBox="1">
            <a:spLocks/>
          </p:cNvSpPr>
          <p:nvPr/>
        </p:nvSpPr>
        <p:spPr bwMode="auto">
          <a:xfrm>
            <a:off x="8459788" y="0"/>
            <a:ext cx="684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aseline="-25000">
                <a:solidFill>
                  <a:schemeClr val="tx1"/>
                </a:solidFill>
                <a:latin typeface="Times" charset="0"/>
                <a:ea typeface="MS PGothic" pitchFamily="34" charset="-128"/>
              </a:defRPr>
            </a:lvl1pPr>
            <a:lvl2pPr marL="742950" indent="-285750">
              <a:defRPr sz="2400" baseline="-25000">
                <a:solidFill>
                  <a:schemeClr val="tx1"/>
                </a:solidFill>
                <a:latin typeface="Times" charset="0"/>
                <a:ea typeface="MS PGothic" pitchFamily="34" charset="-128"/>
              </a:defRPr>
            </a:lvl2pPr>
            <a:lvl3pPr marL="1143000" indent="-228600">
              <a:defRPr sz="2400" baseline="-25000">
                <a:solidFill>
                  <a:schemeClr val="tx1"/>
                </a:solidFill>
                <a:latin typeface="Times" charset="0"/>
                <a:ea typeface="MS PGothic" pitchFamily="34" charset="-128"/>
              </a:defRPr>
            </a:lvl3pPr>
            <a:lvl4pPr marL="1600200" indent="-228600">
              <a:defRPr sz="2400" baseline="-25000">
                <a:solidFill>
                  <a:schemeClr val="tx1"/>
                </a:solidFill>
                <a:latin typeface="Times" charset="0"/>
                <a:ea typeface="MS PGothic" pitchFamily="34" charset="-128"/>
              </a:defRPr>
            </a:lvl4pPr>
            <a:lvl5pPr marL="2057400" indent="-228600">
              <a:defRPr sz="2400" baseline="-250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aseline="-250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aseline="-250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aseline="-250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aseline="-25000">
                <a:solidFill>
                  <a:schemeClr val="tx1"/>
                </a:solidFill>
                <a:latin typeface="Times" charset="0"/>
                <a:ea typeface="MS PGothic" pitchFamily="34" charset="-128"/>
              </a:defRPr>
            </a:lvl9pPr>
          </a:lstStyle>
          <a:p>
            <a:r>
              <a:rPr lang="en-AU" altLang="en-US" sz="1400" b="1" baseline="0">
                <a:latin typeface="Trebuchet MS" pitchFamily="34" charset="0"/>
                <a:cs typeface="Arial" pitchFamily="34" charset="0"/>
              </a:rPr>
              <a:t>2.</a:t>
            </a:r>
            <a:fld id="{0C162FC4-2D0C-4EB0-A703-A38EDCCFBD78}" type="slidenum">
              <a:rPr lang="en-AU" altLang="en-US" sz="1400" b="1" baseline="0">
                <a:latin typeface="Trebuchet MS" pitchFamily="34" charset="0"/>
                <a:cs typeface="Arial" pitchFamily="34" charset="0"/>
              </a:rPr>
              <a:pPr/>
              <a:t>9</a:t>
            </a:fld>
            <a:endParaRPr lang="en-AU" altLang="en-US" sz="1400" b="1" baseline="0">
              <a:latin typeface="Trebuchet MS" pitchFamily="34" charset="0"/>
              <a:cs typeface="Arial" pitchFamily="34" charset="0"/>
            </a:endParaRPr>
          </a:p>
        </p:txBody>
      </p:sp>
    </p:spTree>
  </p:cSld>
  <p:clrMapOvr>
    <a:masterClrMapping/>
  </p:clrMapOvr>
</p:sld>
</file>

<file path=ppt/theme/theme1.xml><?xml version="1.0" encoding="utf-8"?>
<a:theme xmlns:a="http://schemas.openxmlformats.org/drawingml/2006/main" name="chapter11">
  <a:themeElements>
    <a:clrScheme name="Custom 3">
      <a:dk1>
        <a:srgbClr val="00206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chapter11</Template>
  <TotalTime>2983</TotalTime>
  <Words>2381</Words>
  <Application>Microsoft Office PowerPoint</Application>
  <PresentationFormat>On-screen Show (4:3)</PresentationFormat>
  <Paragraphs>428</Paragraphs>
  <Slides>49</Slides>
  <Notes>12</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67" baseType="lpstr">
      <vt:lpstr>MS PGothic</vt:lpstr>
      <vt:lpstr>MS PGothic</vt:lpstr>
      <vt:lpstr>Arial</vt:lpstr>
      <vt:lpstr>Arial Narrow</vt:lpstr>
      <vt:lpstr>Calibri</vt:lpstr>
      <vt:lpstr>Cambria</vt:lpstr>
      <vt:lpstr>Cambria Math</vt:lpstr>
      <vt:lpstr>Segoe UI</vt:lpstr>
      <vt:lpstr>Symbol</vt:lpstr>
      <vt:lpstr>Tahoma</vt:lpstr>
      <vt:lpstr>Times</vt:lpstr>
      <vt:lpstr>Times New Roman</vt:lpstr>
      <vt:lpstr>Trebuchet MS</vt:lpstr>
      <vt:lpstr>Verdana</vt:lpstr>
      <vt:lpstr>Wingdings</vt:lpstr>
      <vt:lpstr>chapter11</vt:lpstr>
      <vt:lpstr>Office Theme</vt:lpstr>
      <vt:lpstr>Equation</vt:lpstr>
      <vt:lpstr>PowerPoint Presentation</vt:lpstr>
      <vt:lpstr>Chapter 2</vt:lpstr>
      <vt:lpstr>Chapter outline</vt:lpstr>
      <vt:lpstr>Learning objectives</vt:lpstr>
      <vt:lpstr>Introduction and re-cap…</vt:lpstr>
      <vt:lpstr>Populations and samples</vt:lpstr>
      <vt:lpstr>2.1 Types of data</vt:lpstr>
      <vt:lpstr>Types of data…</vt:lpstr>
      <vt:lpstr>Numerical data</vt:lpstr>
      <vt:lpstr>Nominal data</vt:lpstr>
      <vt:lpstr>Ordinal data</vt:lpstr>
      <vt:lpstr>Types of data – Examples </vt:lpstr>
      <vt:lpstr>Calculations for types of data</vt:lpstr>
      <vt:lpstr>Hierarchy of data</vt:lpstr>
      <vt:lpstr>Other forms of data</vt:lpstr>
      <vt:lpstr>2.2 Methods of collecting data</vt:lpstr>
      <vt:lpstr>Data quality</vt:lpstr>
      <vt:lpstr>Sources of data</vt:lpstr>
      <vt:lpstr>Published data</vt:lpstr>
      <vt:lpstr>Published data…</vt:lpstr>
      <vt:lpstr>Observational and experimental data</vt:lpstr>
      <vt:lpstr>Surveys</vt:lpstr>
      <vt:lpstr>Questionnaire design</vt:lpstr>
      <vt:lpstr>2.3 Sampling</vt:lpstr>
      <vt:lpstr>Sampling…</vt:lpstr>
      <vt:lpstr>Sampling…</vt:lpstr>
      <vt:lpstr>2.4 Sampling plans</vt:lpstr>
      <vt:lpstr>Simple random sampling</vt:lpstr>
      <vt:lpstr>Simple random sampling…</vt:lpstr>
      <vt:lpstr>Example 1</vt:lpstr>
      <vt:lpstr>PowerPoint Presentation</vt:lpstr>
      <vt:lpstr>Stratified random sampling</vt:lpstr>
      <vt:lpstr>Stratified random sampling…</vt:lpstr>
      <vt:lpstr>Stratified random sampling…</vt:lpstr>
      <vt:lpstr>Stratified random sampling…</vt:lpstr>
      <vt:lpstr>Cluster sampling</vt:lpstr>
      <vt:lpstr>Cluster sampling…</vt:lpstr>
      <vt:lpstr>Sample size</vt:lpstr>
      <vt:lpstr>2.5 Sampling and non-sampling errors </vt:lpstr>
      <vt:lpstr>Sampling errors</vt:lpstr>
      <vt:lpstr>Sampling errors…</vt:lpstr>
      <vt:lpstr>Non-sampling errors</vt:lpstr>
      <vt:lpstr>Three types of non-sampling errors</vt:lpstr>
      <vt:lpstr>Errors in data acquisition</vt:lpstr>
      <vt:lpstr>PowerPoint Presentation</vt:lpstr>
      <vt:lpstr>Selection bias</vt:lpstr>
      <vt:lpstr>Data acquisition error</vt:lpstr>
      <vt:lpstr>Non-response error</vt:lpstr>
      <vt:lpstr>Selection bias</vt:lpstr>
    </vt:vector>
  </TitlesOfParts>
  <Company>Thomson Learning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Selvanathan</dc:creator>
  <cp:lastModifiedBy>Katz, Nathan</cp:lastModifiedBy>
  <cp:revision>334</cp:revision>
  <dcterms:created xsi:type="dcterms:W3CDTF">2011-01-10T22:30:56Z</dcterms:created>
  <dcterms:modified xsi:type="dcterms:W3CDTF">2017-01-11T23:17:49Z</dcterms:modified>
</cp:coreProperties>
</file>