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046" r:id="rId1"/>
    <p:sldMasterId id="2147484059" r:id="rId2"/>
  </p:sldMasterIdLst>
  <p:notesMasterIdLst>
    <p:notesMasterId r:id="rId65"/>
  </p:notesMasterIdLst>
  <p:handoutMasterIdLst>
    <p:handoutMasterId r:id="rId66"/>
  </p:handoutMasterIdLst>
  <p:sldIdLst>
    <p:sldId id="427" r:id="rId3"/>
    <p:sldId id="257" r:id="rId4"/>
    <p:sldId id="380" r:id="rId5"/>
    <p:sldId id="381" r:id="rId6"/>
    <p:sldId id="426" r:id="rId7"/>
    <p:sldId id="400" r:id="rId8"/>
    <p:sldId id="327" r:id="rId9"/>
    <p:sldId id="328" r:id="rId10"/>
    <p:sldId id="332" r:id="rId11"/>
    <p:sldId id="360" r:id="rId12"/>
    <p:sldId id="333" r:id="rId13"/>
    <p:sldId id="329" r:id="rId14"/>
    <p:sldId id="334" r:id="rId15"/>
    <p:sldId id="335" r:id="rId16"/>
    <p:sldId id="331" r:id="rId17"/>
    <p:sldId id="402" r:id="rId18"/>
    <p:sldId id="340" r:id="rId19"/>
    <p:sldId id="341" r:id="rId20"/>
    <p:sldId id="342" r:id="rId21"/>
    <p:sldId id="336" r:id="rId22"/>
    <p:sldId id="359" r:id="rId23"/>
    <p:sldId id="337" r:id="rId24"/>
    <p:sldId id="338" r:id="rId25"/>
    <p:sldId id="339" r:id="rId26"/>
    <p:sldId id="361" r:id="rId27"/>
    <p:sldId id="362" r:id="rId28"/>
    <p:sldId id="344" r:id="rId29"/>
    <p:sldId id="404" r:id="rId30"/>
    <p:sldId id="363" r:id="rId31"/>
    <p:sldId id="345" r:id="rId32"/>
    <p:sldId id="346" r:id="rId33"/>
    <p:sldId id="347" r:id="rId34"/>
    <p:sldId id="348" r:id="rId35"/>
    <p:sldId id="421" r:id="rId36"/>
    <p:sldId id="349" r:id="rId37"/>
    <p:sldId id="351" r:id="rId38"/>
    <p:sldId id="406" r:id="rId39"/>
    <p:sldId id="308" r:id="rId40"/>
    <p:sldId id="290" r:id="rId41"/>
    <p:sldId id="291" r:id="rId42"/>
    <p:sldId id="373" r:id="rId43"/>
    <p:sldId id="292" r:id="rId44"/>
    <p:sldId id="374" r:id="rId45"/>
    <p:sldId id="376" r:id="rId46"/>
    <p:sldId id="379" r:id="rId47"/>
    <p:sldId id="377" r:id="rId48"/>
    <p:sldId id="378" r:id="rId49"/>
    <p:sldId id="410" r:id="rId50"/>
    <p:sldId id="411" r:id="rId51"/>
    <p:sldId id="409" r:id="rId52"/>
    <p:sldId id="420" r:id="rId53"/>
    <p:sldId id="408" r:id="rId54"/>
    <p:sldId id="412" r:id="rId55"/>
    <p:sldId id="413" r:id="rId56"/>
    <p:sldId id="414" r:id="rId57"/>
    <p:sldId id="415" r:id="rId58"/>
    <p:sldId id="416" r:id="rId59"/>
    <p:sldId id="422" r:id="rId60"/>
    <p:sldId id="423" r:id="rId61"/>
    <p:sldId id="424" r:id="rId62"/>
    <p:sldId id="418" r:id="rId63"/>
    <p:sldId id="419" r:id="rId64"/>
  </p:sldIdLst>
  <p:sldSz cx="9144000" cy="6858000" type="screen4x3"/>
  <p:notesSz cx="6797675" cy="9926638"/>
  <p:defaultTextStyle>
    <a:defPPr>
      <a:defRPr lang="en-AU"/>
    </a:defPPr>
    <a:lvl1pPr algn="l" rtl="0" eaLnBrk="0" fontAlgn="base" hangingPunct="0">
      <a:spcBef>
        <a:spcPct val="0"/>
      </a:spcBef>
      <a:spcAft>
        <a:spcPct val="0"/>
      </a:spcAft>
      <a:defRPr sz="2400" kern="1200" baseline="-250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kern="1200" baseline="-250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kern="1200" baseline="-250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kern="1200" baseline="-250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kern="1200" baseline="-250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0000"/>
    <a:srgbClr val="CC0000"/>
    <a:srgbClr val="EA0088"/>
    <a:srgbClr val="0033CC"/>
    <a:srgbClr val="CCE680"/>
    <a:srgbClr val="E1E3F3"/>
    <a:srgbClr val="E6F3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4" autoAdjust="0"/>
    <p:restoredTop sz="89448" autoAdjust="0"/>
  </p:normalViewPr>
  <p:slideViewPr>
    <p:cSldViewPr>
      <p:cViewPr varScale="1">
        <p:scale>
          <a:sx n="91" d="100"/>
          <a:sy n="91" d="100"/>
        </p:scale>
        <p:origin x="4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124"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3"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5"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4D7D902A-1761-9F42-97DC-8999C3A1385C}" type="slidenum">
              <a:rPr lang="en-AU"/>
              <a:pPr>
                <a:defRPr/>
              </a:pPr>
              <a:t>‹#›</a:t>
            </a:fld>
            <a:endParaRPr lang="en-AU"/>
          </a:p>
        </p:txBody>
      </p:sp>
    </p:spTree>
    <p:extLst>
      <p:ext uri="{BB962C8B-B14F-4D97-AF65-F5344CB8AC3E}">
        <p14:creationId xmlns:p14="http://schemas.microsoft.com/office/powerpoint/2010/main" val="32867761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1"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307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73"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5"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BF759CB3-E31A-8547-A357-06D860E1C3BE}" type="slidenum">
              <a:rPr lang="en-AU"/>
              <a:pPr>
                <a:defRPr/>
              </a:pPr>
              <a:t>‹#›</a:t>
            </a:fld>
            <a:endParaRPr lang="en-AU"/>
          </a:p>
        </p:txBody>
      </p:sp>
    </p:spTree>
    <p:extLst>
      <p:ext uri="{BB962C8B-B14F-4D97-AF65-F5344CB8AC3E}">
        <p14:creationId xmlns:p14="http://schemas.microsoft.com/office/powerpoint/2010/main" val="2932636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A92679C2-0977-8E46-924C-F93DF3159F50}" type="slidenum">
              <a:rPr lang="en-AU" sz="1200" baseline="0"/>
              <a:pPr/>
              <a:t>2</a:t>
            </a:fld>
            <a:endParaRPr lang="en-AU" sz="1200" baseline="0"/>
          </a:p>
        </p:txBody>
      </p:sp>
      <p:sp>
        <p:nvSpPr>
          <p:cNvPr id="5122" name="Rectangle 2"/>
          <p:cNvSpPr>
            <a:spLocks noGrp="1" noRot="1" noChangeAspect="1" noChangeArrowheads="1" noTextEdit="1"/>
          </p:cNvSpPr>
          <p:nvPr>
            <p:ph type="sldImg"/>
          </p:nvPr>
        </p:nvSpPr>
        <p:spPr>
          <a:xfrm>
            <a:off x="917575" y="744538"/>
            <a:ext cx="4962525" cy="3722687"/>
          </a:xfrm>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502594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xfrm>
            <a:off x="917575" y="744538"/>
            <a:ext cx="4962525" cy="3722687"/>
          </a:xfrm>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879E0A4C-F152-4648-929D-F89E04429BAB}" type="slidenum">
              <a:rPr lang="en-AU" sz="1200" baseline="0"/>
              <a:pPr/>
              <a:t>13</a:t>
            </a:fld>
            <a:endParaRPr lang="en-AU" sz="1200" baseline="0"/>
          </a:p>
        </p:txBody>
      </p:sp>
    </p:spTree>
    <p:extLst>
      <p:ext uri="{BB962C8B-B14F-4D97-AF65-F5344CB8AC3E}">
        <p14:creationId xmlns:p14="http://schemas.microsoft.com/office/powerpoint/2010/main" val="196206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a:xfrm>
            <a:off x="917575" y="744538"/>
            <a:ext cx="4962525" cy="3722687"/>
          </a:xfrm>
          <a:ln/>
        </p:spPr>
      </p:sp>
      <p:sp>
        <p:nvSpPr>
          <p:cNvPr id="31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317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766BBB66-1ACC-954D-A81C-D6C0A2D3B308}" type="slidenum">
              <a:rPr lang="en-AU" sz="1200" baseline="0"/>
              <a:pPr/>
              <a:t>14</a:t>
            </a:fld>
            <a:endParaRPr lang="en-AU" sz="1200" baseline="0"/>
          </a:p>
        </p:txBody>
      </p:sp>
    </p:spTree>
    <p:extLst>
      <p:ext uri="{BB962C8B-B14F-4D97-AF65-F5344CB8AC3E}">
        <p14:creationId xmlns:p14="http://schemas.microsoft.com/office/powerpoint/2010/main" val="1867306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xfrm>
            <a:off x="917575" y="744538"/>
            <a:ext cx="4962525" cy="3722687"/>
          </a:xfrm>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215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1885D292-6499-CA43-A150-9781705DE9F2}" type="slidenum">
              <a:rPr lang="en-AU" sz="1200" baseline="0"/>
              <a:pPr/>
              <a:t>15</a:t>
            </a:fld>
            <a:endParaRPr lang="en-AU" sz="1200" baseline="0"/>
          </a:p>
        </p:txBody>
      </p:sp>
    </p:spTree>
    <p:extLst>
      <p:ext uri="{BB962C8B-B14F-4D97-AF65-F5344CB8AC3E}">
        <p14:creationId xmlns:p14="http://schemas.microsoft.com/office/powerpoint/2010/main" val="256990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917575" y="744538"/>
            <a:ext cx="4962525" cy="3722687"/>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440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8104D245-C39D-1749-BA21-8D04991124EB}" type="slidenum">
              <a:rPr lang="en-AU" sz="1200" baseline="0"/>
              <a:pPr/>
              <a:t>17</a:t>
            </a:fld>
            <a:endParaRPr lang="en-AU" sz="1200" baseline="0"/>
          </a:p>
        </p:txBody>
      </p:sp>
    </p:spTree>
    <p:extLst>
      <p:ext uri="{BB962C8B-B14F-4D97-AF65-F5344CB8AC3E}">
        <p14:creationId xmlns:p14="http://schemas.microsoft.com/office/powerpoint/2010/main" val="3334448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917575" y="744538"/>
            <a:ext cx="4962525" cy="3722687"/>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460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92C9616-5DE0-B143-BA95-9BF9EF55A6C6}" type="slidenum">
              <a:rPr lang="en-AU" sz="1200" baseline="0"/>
              <a:pPr/>
              <a:t>18</a:t>
            </a:fld>
            <a:endParaRPr lang="en-AU" sz="1200" baseline="0"/>
          </a:p>
        </p:txBody>
      </p:sp>
    </p:spTree>
    <p:extLst>
      <p:ext uri="{BB962C8B-B14F-4D97-AF65-F5344CB8AC3E}">
        <p14:creationId xmlns:p14="http://schemas.microsoft.com/office/powerpoint/2010/main" val="167884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xfrm>
            <a:off x="917575" y="744538"/>
            <a:ext cx="4962525" cy="3722687"/>
          </a:xfrm>
          <a:ln/>
        </p:spPr>
      </p:sp>
      <p:sp>
        <p:nvSpPr>
          <p:cNvPr id="481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481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01072BD-75BB-A84C-8DBF-9BB0374CAA2F}" type="slidenum">
              <a:rPr lang="en-AU" sz="1200" baseline="0"/>
              <a:pPr/>
              <a:t>19</a:t>
            </a:fld>
            <a:endParaRPr lang="en-AU" sz="1200" baseline="0"/>
          </a:p>
        </p:txBody>
      </p:sp>
    </p:spTree>
    <p:extLst>
      <p:ext uri="{BB962C8B-B14F-4D97-AF65-F5344CB8AC3E}">
        <p14:creationId xmlns:p14="http://schemas.microsoft.com/office/powerpoint/2010/main" val="364829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xfrm>
            <a:off x="917575" y="744538"/>
            <a:ext cx="4962525" cy="3722687"/>
          </a:xfrm>
          <a:ln/>
        </p:spPr>
      </p:sp>
      <p:sp>
        <p:nvSpPr>
          <p:cNvPr id="33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ACC1AD2-B85C-DD43-B238-01178D9EF837}" type="slidenum">
              <a:rPr lang="en-AU" sz="1200" baseline="0"/>
              <a:pPr/>
              <a:t>20</a:t>
            </a:fld>
            <a:endParaRPr lang="en-AU" sz="1200" baseline="0"/>
          </a:p>
        </p:txBody>
      </p:sp>
    </p:spTree>
    <p:extLst>
      <p:ext uri="{BB962C8B-B14F-4D97-AF65-F5344CB8AC3E}">
        <p14:creationId xmlns:p14="http://schemas.microsoft.com/office/powerpoint/2010/main" val="2222830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xfrm>
            <a:off x="917575" y="744538"/>
            <a:ext cx="4962525" cy="3722687"/>
          </a:xfrm>
          <a:ln/>
        </p:spPr>
      </p:sp>
      <p:sp>
        <p:nvSpPr>
          <p:cNvPr id="39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3ED04A72-3503-354F-8577-B5C7F5E57196}" type="slidenum">
              <a:rPr lang="en-AU" sz="1200" baseline="0"/>
              <a:pPr/>
              <a:t>21</a:t>
            </a:fld>
            <a:endParaRPr lang="en-AU" sz="1200" baseline="0"/>
          </a:p>
        </p:txBody>
      </p:sp>
    </p:spTree>
    <p:extLst>
      <p:ext uri="{BB962C8B-B14F-4D97-AF65-F5344CB8AC3E}">
        <p14:creationId xmlns:p14="http://schemas.microsoft.com/office/powerpoint/2010/main" val="262046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xfrm>
            <a:off x="917575" y="744538"/>
            <a:ext cx="4962525" cy="3722687"/>
          </a:xfrm>
          <a:ln/>
        </p:spPr>
      </p:sp>
      <p:sp>
        <p:nvSpPr>
          <p:cNvPr id="35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358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708ADC1E-226B-DA44-BD58-1FADD2BF4854}" type="slidenum">
              <a:rPr lang="en-AU" sz="1200" baseline="0"/>
              <a:pPr/>
              <a:t>22</a:t>
            </a:fld>
            <a:endParaRPr lang="en-AU" sz="1200" baseline="0"/>
          </a:p>
        </p:txBody>
      </p:sp>
    </p:spTree>
    <p:extLst>
      <p:ext uri="{BB962C8B-B14F-4D97-AF65-F5344CB8AC3E}">
        <p14:creationId xmlns:p14="http://schemas.microsoft.com/office/powerpoint/2010/main" val="4196293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xfrm>
            <a:off x="917575" y="744538"/>
            <a:ext cx="4962525" cy="3722687"/>
          </a:xfrm>
          <a:ln/>
        </p:spPr>
      </p:sp>
      <p:sp>
        <p:nvSpPr>
          <p:cNvPr id="37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378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CDC262A3-6FE8-774B-82CF-B97A62C657A6}" type="slidenum">
              <a:rPr lang="en-AU" sz="1200" baseline="0"/>
              <a:pPr/>
              <a:t>23</a:t>
            </a:fld>
            <a:endParaRPr lang="en-AU" sz="1200" baseline="0"/>
          </a:p>
        </p:txBody>
      </p:sp>
    </p:spTree>
    <p:extLst>
      <p:ext uri="{BB962C8B-B14F-4D97-AF65-F5344CB8AC3E}">
        <p14:creationId xmlns:p14="http://schemas.microsoft.com/office/powerpoint/2010/main" val="386222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F782C5CD-0C03-474A-BE14-47AA891C5D9C}" type="slidenum">
              <a:rPr lang="en-AU" sz="1200" baseline="0"/>
              <a:pPr/>
              <a:t>5</a:t>
            </a:fld>
            <a:endParaRPr lang="en-AU" sz="1200" baseline="0"/>
          </a:p>
        </p:txBody>
      </p:sp>
      <p:sp>
        <p:nvSpPr>
          <p:cNvPr id="11266" name="Rectangle 2"/>
          <p:cNvSpPr>
            <a:spLocks noGrp="1" noRot="1" noChangeAspect="1" noChangeArrowheads="1" noTextEdit="1"/>
          </p:cNvSpPr>
          <p:nvPr>
            <p:ph type="sldImg"/>
          </p:nvPr>
        </p:nvSpPr>
        <p:spPr>
          <a:xfrm>
            <a:off x="917575" y="744538"/>
            <a:ext cx="4962525" cy="3722687"/>
          </a:xfrm>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3322446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xfrm>
            <a:off x="917575" y="744538"/>
            <a:ext cx="4962525" cy="3722687"/>
          </a:xfrm>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419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31D0680D-84DC-C84A-9ED7-C40FA9B960CE}" type="slidenum">
              <a:rPr lang="en-AU" sz="1200" baseline="0"/>
              <a:pPr/>
              <a:t>24</a:t>
            </a:fld>
            <a:endParaRPr lang="en-AU" sz="1200" baseline="0"/>
          </a:p>
        </p:txBody>
      </p:sp>
    </p:spTree>
    <p:extLst>
      <p:ext uri="{BB962C8B-B14F-4D97-AF65-F5344CB8AC3E}">
        <p14:creationId xmlns:p14="http://schemas.microsoft.com/office/powerpoint/2010/main" val="3522121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8BA0E309-1892-694C-9913-59BE727E134C}" type="slidenum">
              <a:rPr lang="en-AU" sz="1200" baseline="0"/>
              <a:pPr/>
              <a:t>25</a:t>
            </a:fld>
            <a:endParaRPr lang="en-AU" sz="1200" baseline="0"/>
          </a:p>
        </p:txBody>
      </p:sp>
      <p:sp>
        <p:nvSpPr>
          <p:cNvPr id="50178" name="Rectangle 2"/>
          <p:cNvSpPr>
            <a:spLocks noGrp="1" noRot="1" noChangeAspect="1" noChangeArrowheads="1" noTextEdit="1"/>
          </p:cNvSpPr>
          <p:nvPr>
            <p:ph type="sldImg"/>
          </p:nvPr>
        </p:nvSpPr>
        <p:spPr>
          <a:xfrm>
            <a:off x="917575" y="744538"/>
            <a:ext cx="4962525" cy="37226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1591586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7CB25F2C-9ED7-4A4E-9D47-F907201ED28F}" type="slidenum">
              <a:rPr lang="en-AU" sz="1200" baseline="0"/>
              <a:pPr/>
              <a:t>26</a:t>
            </a:fld>
            <a:endParaRPr lang="en-AU" sz="1200" baseline="0"/>
          </a:p>
        </p:txBody>
      </p:sp>
      <p:sp>
        <p:nvSpPr>
          <p:cNvPr id="52226" name="Rectangle 2"/>
          <p:cNvSpPr>
            <a:spLocks noGrp="1" noRot="1" noChangeAspect="1" noChangeArrowheads="1" noTextEdit="1"/>
          </p:cNvSpPr>
          <p:nvPr>
            <p:ph type="sldImg"/>
          </p:nvPr>
        </p:nvSpPr>
        <p:spPr>
          <a:xfrm>
            <a:off x="917575" y="744538"/>
            <a:ext cx="4962525" cy="3722687"/>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3454063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xfrm>
            <a:off x="917575" y="744538"/>
            <a:ext cx="4962525" cy="3722687"/>
          </a:xfrm>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C9E15C79-4F5A-7542-A030-C64F73CF57C6}" type="slidenum">
              <a:rPr lang="en-AU" sz="1200" baseline="0"/>
              <a:pPr/>
              <a:t>27</a:t>
            </a:fld>
            <a:endParaRPr lang="en-AU" sz="1200" baseline="0"/>
          </a:p>
        </p:txBody>
      </p:sp>
    </p:spTree>
    <p:extLst>
      <p:ext uri="{BB962C8B-B14F-4D97-AF65-F5344CB8AC3E}">
        <p14:creationId xmlns:p14="http://schemas.microsoft.com/office/powerpoint/2010/main" val="3328517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xfrm>
            <a:off x="917575" y="744538"/>
            <a:ext cx="4962525" cy="3722687"/>
          </a:xfrm>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215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1885D292-6499-CA43-A150-9781705DE9F2}" type="slidenum">
              <a:rPr lang="en-AU" sz="1200" baseline="0"/>
              <a:pPr/>
              <a:t>28</a:t>
            </a:fld>
            <a:endParaRPr lang="en-AU" sz="1200" baseline="0"/>
          </a:p>
        </p:txBody>
      </p:sp>
    </p:spTree>
    <p:extLst>
      <p:ext uri="{BB962C8B-B14F-4D97-AF65-F5344CB8AC3E}">
        <p14:creationId xmlns:p14="http://schemas.microsoft.com/office/powerpoint/2010/main" val="294111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7A640A7E-0DE0-CE40-B330-70CED39AA0AA}" type="slidenum">
              <a:rPr lang="en-AU" sz="1200" baseline="0"/>
              <a:pPr/>
              <a:t>29</a:t>
            </a:fld>
            <a:endParaRPr lang="en-AU" sz="1200" baseline="0"/>
          </a:p>
        </p:txBody>
      </p:sp>
      <p:sp>
        <p:nvSpPr>
          <p:cNvPr id="54274" name="Rectangle 2"/>
          <p:cNvSpPr>
            <a:spLocks noGrp="1" noRot="1" noChangeAspect="1" noChangeArrowheads="1" noTextEdit="1"/>
          </p:cNvSpPr>
          <p:nvPr>
            <p:ph type="sldImg"/>
          </p:nvPr>
        </p:nvSpPr>
        <p:spPr>
          <a:xfrm>
            <a:off x="917575" y="744538"/>
            <a:ext cx="4962525" cy="3722687"/>
          </a:xfrm>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407295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xfrm>
            <a:off x="917575" y="744538"/>
            <a:ext cx="4962525" cy="3722687"/>
          </a:xfrm>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604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A76BBDD6-82E1-2E43-A883-09DD609E3B78}" type="slidenum">
              <a:rPr lang="en-AU" sz="1200" baseline="0"/>
              <a:pPr/>
              <a:t>30</a:t>
            </a:fld>
            <a:endParaRPr lang="en-AU" sz="1200" baseline="0"/>
          </a:p>
        </p:txBody>
      </p:sp>
    </p:spTree>
    <p:extLst>
      <p:ext uri="{BB962C8B-B14F-4D97-AF65-F5344CB8AC3E}">
        <p14:creationId xmlns:p14="http://schemas.microsoft.com/office/powerpoint/2010/main" val="4220438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xfrm>
            <a:off x="917575" y="744538"/>
            <a:ext cx="4962525" cy="3722687"/>
          </a:xfrm>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4519EA62-F0FD-6246-9B0C-18AC13C6726E}" type="slidenum">
              <a:rPr lang="en-AU" sz="1200" baseline="0"/>
              <a:pPr/>
              <a:t>31</a:t>
            </a:fld>
            <a:endParaRPr lang="en-AU" sz="1200" baseline="0"/>
          </a:p>
        </p:txBody>
      </p:sp>
    </p:spTree>
    <p:extLst>
      <p:ext uri="{BB962C8B-B14F-4D97-AF65-F5344CB8AC3E}">
        <p14:creationId xmlns:p14="http://schemas.microsoft.com/office/powerpoint/2010/main" val="220641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xfrm>
            <a:off x="917575" y="744538"/>
            <a:ext cx="4962525" cy="3722687"/>
          </a:xfrm>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2AD0B2AF-47F6-F94B-A5B6-E9F63F7E3749}" type="slidenum">
              <a:rPr lang="en-AU" sz="1200" baseline="0"/>
              <a:pPr/>
              <a:t>32</a:t>
            </a:fld>
            <a:endParaRPr lang="en-AU" sz="1200" baseline="0"/>
          </a:p>
        </p:txBody>
      </p:sp>
    </p:spTree>
    <p:extLst>
      <p:ext uri="{BB962C8B-B14F-4D97-AF65-F5344CB8AC3E}">
        <p14:creationId xmlns:p14="http://schemas.microsoft.com/office/powerpoint/2010/main" val="2998745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917575" y="744538"/>
            <a:ext cx="4962525" cy="3722687"/>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AFD1451F-643C-2041-ADD5-971545D62E68}" type="slidenum">
              <a:rPr lang="en-AU" sz="1200" baseline="0"/>
              <a:pPr/>
              <a:t>33</a:t>
            </a:fld>
            <a:endParaRPr lang="en-AU" sz="1200" baseline="0"/>
          </a:p>
        </p:txBody>
      </p:sp>
    </p:spTree>
    <p:extLst>
      <p:ext uri="{BB962C8B-B14F-4D97-AF65-F5344CB8AC3E}">
        <p14:creationId xmlns:p14="http://schemas.microsoft.com/office/powerpoint/2010/main" val="49057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noTextEdit="1"/>
          </p:cNvSpPr>
          <p:nvPr>
            <p:ph type="sldImg"/>
          </p:nvPr>
        </p:nvSpPr>
        <p:spPr>
          <a:xfrm>
            <a:off x="917575" y="744538"/>
            <a:ext cx="4962525" cy="3722687"/>
          </a:xfrm>
          <a:ln/>
        </p:spPr>
      </p:sp>
      <p:sp>
        <p:nvSpPr>
          <p:cNvPr id="9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92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D401FDC8-B48A-A74C-948E-851155FBB3D6}" type="slidenum">
              <a:rPr lang="en-AU" sz="1200" baseline="0"/>
              <a:pPr/>
              <a:t>6</a:t>
            </a:fld>
            <a:endParaRPr lang="en-AU" sz="1200" baseline="0"/>
          </a:p>
        </p:txBody>
      </p:sp>
    </p:spTree>
    <p:extLst>
      <p:ext uri="{BB962C8B-B14F-4D97-AF65-F5344CB8AC3E}">
        <p14:creationId xmlns:p14="http://schemas.microsoft.com/office/powerpoint/2010/main" val="7495132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917575" y="744538"/>
            <a:ext cx="4962525" cy="3722687"/>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AFD1451F-643C-2041-ADD5-971545D62E68}" type="slidenum">
              <a:rPr lang="en-AU" sz="1200" baseline="0"/>
              <a:pPr/>
              <a:t>34</a:t>
            </a:fld>
            <a:endParaRPr lang="en-AU" sz="1200" baseline="0"/>
          </a:p>
        </p:txBody>
      </p:sp>
    </p:spTree>
    <p:extLst>
      <p:ext uri="{BB962C8B-B14F-4D97-AF65-F5344CB8AC3E}">
        <p14:creationId xmlns:p14="http://schemas.microsoft.com/office/powerpoint/2010/main" val="365752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xfrm>
            <a:off x="917575" y="744538"/>
            <a:ext cx="4962525" cy="3722687"/>
          </a:xfrm>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D2BBB9A5-725B-FD42-989A-489B386966A5}" type="slidenum">
              <a:rPr lang="en-AU" sz="1200" baseline="0"/>
              <a:pPr/>
              <a:t>35</a:t>
            </a:fld>
            <a:endParaRPr lang="en-AU" sz="1200" baseline="0"/>
          </a:p>
        </p:txBody>
      </p:sp>
    </p:spTree>
    <p:extLst>
      <p:ext uri="{BB962C8B-B14F-4D97-AF65-F5344CB8AC3E}">
        <p14:creationId xmlns:p14="http://schemas.microsoft.com/office/powerpoint/2010/main" val="2412417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xfrm>
            <a:off x="917575" y="744538"/>
            <a:ext cx="4962525" cy="3722687"/>
          </a:xfrm>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747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58CA1EA2-3945-5B40-9FEA-8268A29210EB}" type="slidenum">
              <a:rPr lang="en-AU" sz="1200" baseline="0"/>
              <a:pPr/>
              <a:t>36</a:t>
            </a:fld>
            <a:endParaRPr lang="en-AU" sz="1200" baseline="0"/>
          </a:p>
        </p:txBody>
      </p:sp>
    </p:spTree>
    <p:extLst>
      <p:ext uri="{BB962C8B-B14F-4D97-AF65-F5344CB8AC3E}">
        <p14:creationId xmlns:p14="http://schemas.microsoft.com/office/powerpoint/2010/main" val="1195193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xfrm>
            <a:off x="917575" y="744538"/>
            <a:ext cx="4962525" cy="3722687"/>
          </a:xfrm>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61079743-9C01-304E-8EAB-ADA732C58373}" type="slidenum">
              <a:rPr lang="en-AU" sz="1200" baseline="0"/>
              <a:pPr/>
              <a:t>37</a:t>
            </a:fld>
            <a:endParaRPr lang="en-AU" sz="1200" baseline="0"/>
          </a:p>
        </p:txBody>
      </p:sp>
    </p:spTree>
    <p:extLst>
      <p:ext uri="{BB962C8B-B14F-4D97-AF65-F5344CB8AC3E}">
        <p14:creationId xmlns:p14="http://schemas.microsoft.com/office/powerpoint/2010/main" val="764660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20E9A536-E168-0646-89C8-FD56FF85ECB5}" type="slidenum">
              <a:rPr lang="en-AU" sz="1200" baseline="0"/>
              <a:pPr/>
              <a:t>38</a:t>
            </a:fld>
            <a:endParaRPr lang="en-AU" sz="1200" baseline="0"/>
          </a:p>
        </p:txBody>
      </p:sp>
      <p:sp>
        <p:nvSpPr>
          <p:cNvPr id="80898" name="Rectangle 2"/>
          <p:cNvSpPr>
            <a:spLocks noGrp="1" noRot="1" noChangeAspect="1" noChangeArrowheads="1" noTextEdit="1"/>
          </p:cNvSpPr>
          <p:nvPr>
            <p:ph type="sldImg"/>
          </p:nvPr>
        </p:nvSpPr>
        <p:spPr>
          <a:xfrm>
            <a:off x="917575" y="744538"/>
            <a:ext cx="4962525" cy="3722687"/>
          </a:xfrm>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1835980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66D574A1-51EA-3F40-ADA6-21E63830EBFF}" type="slidenum">
              <a:rPr lang="en-AU" sz="1200" baseline="0"/>
              <a:pPr/>
              <a:t>39</a:t>
            </a:fld>
            <a:endParaRPr lang="en-AU" sz="1200" baseline="0"/>
          </a:p>
        </p:txBody>
      </p:sp>
      <p:sp>
        <p:nvSpPr>
          <p:cNvPr id="82946" name="Rectangle 2"/>
          <p:cNvSpPr>
            <a:spLocks noGrp="1" noRot="1" noChangeAspect="1" noChangeArrowheads="1" noTextEdit="1"/>
          </p:cNvSpPr>
          <p:nvPr>
            <p:ph type="sldImg"/>
          </p:nvPr>
        </p:nvSpPr>
        <p:spPr>
          <a:xfrm>
            <a:off x="917575" y="744538"/>
            <a:ext cx="4962525" cy="3722687"/>
          </a:xfrm>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936068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42E1ADF-1A28-0644-90E8-A15131903E27}" type="slidenum">
              <a:rPr lang="en-AU" sz="1200" baseline="0"/>
              <a:pPr/>
              <a:t>40</a:t>
            </a:fld>
            <a:endParaRPr lang="en-AU" sz="1200" baseline="0"/>
          </a:p>
        </p:txBody>
      </p:sp>
      <p:sp>
        <p:nvSpPr>
          <p:cNvPr id="84994" name="Rectangle 2"/>
          <p:cNvSpPr>
            <a:spLocks noGrp="1" noRot="1" noChangeAspect="1" noChangeArrowheads="1" noTextEdit="1"/>
          </p:cNvSpPr>
          <p:nvPr>
            <p:ph type="sldImg"/>
          </p:nvPr>
        </p:nvSpPr>
        <p:spPr>
          <a:xfrm>
            <a:off x="917575" y="744538"/>
            <a:ext cx="4962525" cy="3722687"/>
          </a:xfrm>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3569435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a:xfrm>
            <a:off x="917575" y="744538"/>
            <a:ext cx="4962525" cy="3722687"/>
          </a:xfrm>
          <a:ln/>
        </p:spPr>
      </p:sp>
      <p:sp>
        <p:nvSpPr>
          <p:cNvPr id="870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870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226A1CCE-E34A-EA48-8F79-654EDEFAD7DB}" type="slidenum">
              <a:rPr lang="en-AU" sz="1200" baseline="0"/>
              <a:pPr/>
              <a:t>41</a:t>
            </a:fld>
            <a:endParaRPr lang="en-AU" sz="1200" baseline="0"/>
          </a:p>
        </p:txBody>
      </p:sp>
    </p:spTree>
    <p:extLst>
      <p:ext uri="{BB962C8B-B14F-4D97-AF65-F5344CB8AC3E}">
        <p14:creationId xmlns:p14="http://schemas.microsoft.com/office/powerpoint/2010/main" val="1133584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28AEC826-5149-BA47-8561-62C549EFE59A}" type="slidenum">
              <a:rPr lang="en-AU" sz="1200" baseline="0"/>
              <a:pPr/>
              <a:t>42</a:t>
            </a:fld>
            <a:endParaRPr lang="en-AU" sz="1200" baseline="0"/>
          </a:p>
        </p:txBody>
      </p:sp>
      <p:sp>
        <p:nvSpPr>
          <p:cNvPr id="101378" name="Rectangle 2"/>
          <p:cNvSpPr>
            <a:spLocks noGrp="1" noRot="1" noChangeAspect="1" noChangeArrowheads="1" noTextEdit="1"/>
          </p:cNvSpPr>
          <p:nvPr>
            <p:ph type="sldImg"/>
          </p:nvPr>
        </p:nvSpPr>
        <p:spPr>
          <a:xfrm>
            <a:off x="917575" y="744538"/>
            <a:ext cx="4962525" cy="3722687"/>
          </a:xfrm>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8450625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a:xfrm>
            <a:off x="917575" y="744538"/>
            <a:ext cx="4962525" cy="3722687"/>
          </a:xfrm>
          <a:ln/>
        </p:spPr>
      </p:sp>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890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4622AE31-816D-5D4A-97C5-ADC9E3559DB3}" type="slidenum">
              <a:rPr lang="en-AU" sz="1200" baseline="0"/>
              <a:pPr/>
              <a:t>43</a:t>
            </a:fld>
            <a:endParaRPr lang="en-AU" sz="1200" baseline="0"/>
          </a:p>
        </p:txBody>
      </p:sp>
    </p:spTree>
    <p:extLst>
      <p:ext uri="{BB962C8B-B14F-4D97-AF65-F5344CB8AC3E}">
        <p14:creationId xmlns:p14="http://schemas.microsoft.com/office/powerpoint/2010/main" val="231405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a:xfrm>
            <a:off x="917575" y="744538"/>
            <a:ext cx="4962525" cy="3722687"/>
          </a:xfrm>
          <a:ln/>
        </p:spPr>
      </p:sp>
      <p:sp>
        <p:nvSpPr>
          <p:cNvPr id="13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13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F60CA6A1-D63F-D24C-9DF6-30AADBDA8026}" type="slidenum">
              <a:rPr lang="en-AU" sz="1200" baseline="0"/>
              <a:pPr/>
              <a:t>7</a:t>
            </a:fld>
            <a:endParaRPr lang="en-AU" sz="1200" baseline="0"/>
          </a:p>
        </p:txBody>
      </p:sp>
    </p:spTree>
    <p:extLst>
      <p:ext uri="{BB962C8B-B14F-4D97-AF65-F5344CB8AC3E}">
        <p14:creationId xmlns:p14="http://schemas.microsoft.com/office/powerpoint/2010/main" val="22345164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a:xfrm>
            <a:off x="917575" y="744538"/>
            <a:ext cx="4962525" cy="3722687"/>
          </a:xfrm>
          <a:ln/>
        </p:spPr>
      </p:sp>
      <p:sp>
        <p:nvSpPr>
          <p:cNvPr id="931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931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07F4572A-5D06-0140-A62A-504309DBFEA1}" type="slidenum">
              <a:rPr lang="en-AU" sz="1200" baseline="0"/>
              <a:pPr/>
              <a:t>44</a:t>
            </a:fld>
            <a:endParaRPr lang="en-AU" sz="1200" baseline="0"/>
          </a:p>
        </p:txBody>
      </p:sp>
    </p:spTree>
    <p:extLst>
      <p:ext uri="{BB962C8B-B14F-4D97-AF65-F5344CB8AC3E}">
        <p14:creationId xmlns:p14="http://schemas.microsoft.com/office/powerpoint/2010/main" val="2953222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xfrm>
            <a:off x="917575" y="744538"/>
            <a:ext cx="4962525" cy="3722687"/>
          </a:xfrm>
          <a:ln/>
        </p:spPr>
      </p:sp>
      <p:sp>
        <p:nvSpPr>
          <p:cNvPr id="952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952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56C3058-E68D-104C-8FD7-9654468D20C2}" type="slidenum">
              <a:rPr lang="en-AU" sz="1200" baseline="0"/>
              <a:pPr/>
              <a:t>45</a:t>
            </a:fld>
            <a:endParaRPr lang="en-AU" sz="1200" baseline="0"/>
          </a:p>
        </p:txBody>
      </p:sp>
    </p:spTree>
    <p:extLst>
      <p:ext uri="{BB962C8B-B14F-4D97-AF65-F5344CB8AC3E}">
        <p14:creationId xmlns:p14="http://schemas.microsoft.com/office/powerpoint/2010/main" val="4015691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a:xfrm>
            <a:off x="917575" y="744538"/>
            <a:ext cx="4962525" cy="3722687"/>
          </a:xfrm>
          <a:ln/>
        </p:spPr>
      </p:sp>
      <p:sp>
        <p:nvSpPr>
          <p:cNvPr id="972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972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CFE1F9C-2A2A-6244-8505-287A8C5848A3}" type="slidenum">
              <a:rPr lang="en-AU" sz="1200" baseline="0"/>
              <a:pPr/>
              <a:t>46</a:t>
            </a:fld>
            <a:endParaRPr lang="en-AU" sz="1200" baseline="0"/>
          </a:p>
        </p:txBody>
      </p:sp>
    </p:spTree>
    <p:extLst>
      <p:ext uri="{BB962C8B-B14F-4D97-AF65-F5344CB8AC3E}">
        <p14:creationId xmlns:p14="http://schemas.microsoft.com/office/powerpoint/2010/main" val="18076824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xfrm>
            <a:off x="917575" y="744538"/>
            <a:ext cx="4962525" cy="3722687"/>
          </a:xfrm>
          <a:ln/>
        </p:spPr>
      </p:sp>
      <p:sp>
        <p:nvSpPr>
          <p:cNvPr id="993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993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D2333136-51C5-A24E-B541-74844C6325F6}" type="slidenum">
              <a:rPr lang="en-AU" sz="1200" baseline="0"/>
              <a:pPr/>
              <a:t>47</a:t>
            </a:fld>
            <a:endParaRPr lang="en-AU" sz="1200" baseline="0"/>
          </a:p>
        </p:txBody>
      </p:sp>
    </p:spTree>
    <p:extLst>
      <p:ext uri="{BB962C8B-B14F-4D97-AF65-F5344CB8AC3E}">
        <p14:creationId xmlns:p14="http://schemas.microsoft.com/office/powerpoint/2010/main" val="3235886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2E2A1B2A-EA04-2A49-9D11-669E9891A157}" type="slidenum">
              <a:rPr lang="en-AU" sz="1200" baseline="0"/>
              <a:pPr/>
              <a:t>48</a:t>
            </a:fld>
            <a:endParaRPr lang="en-AU" sz="1200" baseline="0"/>
          </a:p>
        </p:txBody>
      </p:sp>
      <p:sp>
        <p:nvSpPr>
          <p:cNvPr id="32771" name="Rectangle 2"/>
          <p:cNvSpPr>
            <a:spLocks noGrp="1" noRot="1" noChangeAspect="1" noChangeArrowheads="1" noTextEdit="1"/>
          </p:cNvSpPr>
          <p:nvPr>
            <p:ph type="sldImg"/>
          </p:nvPr>
        </p:nvSpPr>
        <p:spPr>
          <a:xfrm>
            <a:off x="917575" y="744538"/>
            <a:ext cx="4962525" cy="3722687"/>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11168953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15685952-7BEF-4B4B-A01F-A2601A0172C3}" type="slidenum">
              <a:rPr lang="en-AU" sz="1200" baseline="0"/>
              <a:pPr/>
              <a:t>49</a:t>
            </a:fld>
            <a:endParaRPr lang="en-AU" sz="1200" baseline="0"/>
          </a:p>
        </p:txBody>
      </p:sp>
      <p:sp>
        <p:nvSpPr>
          <p:cNvPr id="33795" name="Rectangle 2"/>
          <p:cNvSpPr>
            <a:spLocks noGrp="1" noRot="1" noChangeAspect="1" noChangeArrowheads="1" noTextEdit="1"/>
          </p:cNvSpPr>
          <p:nvPr>
            <p:ph type="sldImg"/>
          </p:nvPr>
        </p:nvSpPr>
        <p:spPr>
          <a:xfrm>
            <a:off x="917575" y="744538"/>
            <a:ext cx="4962525" cy="3722687"/>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1687192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8398DB14-0F82-E34A-8E89-C79F42AEE47F}" type="slidenum">
              <a:rPr lang="en-AU" sz="1200" baseline="0"/>
              <a:pPr/>
              <a:t>50</a:t>
            </a:fld>
            <a:endParaRPr lang="en-AU" sz="1200" baseline="0"/>
          </a:p>
        </p:txBody>
      </p:sp>
      <p:sp>
        <p:nvSpPr>
          <p:cNvPr id="31747" name="Rectangle 2"/>
          <p:cNvSpPr>
            <a:spLocks noGrp="1" noRot="1" noChangeAspect="1" noChangeArrowheads="1" noTextEdit="1"/>
          </p:cNvSpPr>
          <p:nvPr>
            <p:ph type="sldImg"/>
          </p:nvPr>
        </p:nvSpPr>
        <p:spPr>
          <a:xfrm>
            <a:off x="917575" y="744538"/>
            <a:ext cx="4962525" cy="3722687"/>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2593672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AAC7BAAB-9A49-0346-A98F-54DDB61D628A}" type="slidenum">
              <a:rPr lang="en-AU" sz="1200" baseline="0"/>
              <a:pPr/>
              <a:t>52</a:t>
            </a:fld>
            <a:endParaRPr lang="en-AU" sz="1200" baseline="0"/>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8339117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8C1F2FF9-1AE1-2A41-9F28-F41AB70C048C}" type="slidenum">
              <a:rPr lang="en-AU" sz="1200" baseline="0"/>
              <a:pPr/>
              <a:t>53</a:t>
            </a:fld>
            <a:endParaRPr lang="en-AU" sz="1200" baseline="0"/>
          </a:p>
        </p:txBody>
      </p:sp>
      <p:sp>
        <p:nvSpPr>
          <p:cNvPr id="34819" name="Rectangle 2"/>
          <p:cNvSpPr>
            <a:spLocks noGrp="1" noRot="1" noChangeAspect="1" noChangeArrowheads="1" noTextEdit="1"/>
          </p:cNvSpPr>
          <p:nvPr>
            <p:ph type="sldImg"/>
          </p:nvPr>
        </p:nvSpPr>
        <p:spPr>
          <a:xfrm>
            <a:off x="917575" y="744538"/>
            <a:ext cx="4962525" cy="3722687"/>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23212350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E96FB0B6-EFEF-3A4E-B040-F22DE206E6F3}" type="slidenum">
              <a:rPr lang="en-AU" sz="1200" baseline="0"/>
              <a:pPr/>
              <a:t>54</a:t>
            </a:fld>
            <a:endParaRPr lang="en-AU" sz="1200" baseline="0"/>
          </a:p>
        </p:txBody>
      </p:sp>
      <p:sp>
        <p:nvSpPr>
          <p:cNvPr id="35843" name="Rectangle 2"/>
          <p:cNvSpPr>
            <a:spLocks noGrp="1" noRot="1" noChangeAspect="1" noChangeArrowheads="1" noTextEdit="1"/>
          </p:cNvSpPr>
          <p:nvPr>
            <p:ph type="sldImg"/>
          </p:nvPr>
        </p:nvSpPr>
        <p:spPr>
          <a:xfrm>
            <a:off x="917575" y="744538"/>
            <a:ext cx="4962525" cy="3722687"/>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Times" charset="0"/>
              <a:ea typeface="ＭＳ Ｐゴシック" charset="0"/>
              <a:cs typeface="ＭＳ Ｐゴシック" charset="0"/>
            </a:endParaRPr>
          </a:p>
        </p:txBody>
      </p:sp>
    </p:spTree>
    <p:extLst>
      <p:ext uri="{BB962C8B-B14F-4D97-AF65-F5344CB8AC3E}">
        <p14:creationId xmlns:p14="http://schemas.microsoft.com/office/powerpoint/2010/main" val="3374294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xfrm>
            <a:off x="917575" y="744538"/>
            <a:ext cx="4962525" cy="3722687"/>
          </a:xfrm>
          <a:ln/>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CBDB9E84-3749-5D48-AB5D-B5F61FB2ADDF}" type="slidenum">
              <a:rPr lang="en-AU" sz="1200" baseline="0"/>
              <a:pPr/>
              <a:t>8</a:t>
            </a:fld>
            <a:endParaRPr lang="en-AU" sz="1200" baseline="0"/>
          </a:p>
        </p:txBody>
      </p:sp>
    </p:spTree>
    <p:extLst>
      <p:ext uri="{BB962C8B-B14F-4D97-AF65-F5344CB8AC3E}">
        <p14:creationId xmlns:p14="http://schemas.microsoft.com/office/powerpoint/2010/main" val="478940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2C380E49-6AB7-7941-A236-7802705554D2}" type="slidenum">
              <a:rPr lang="en-AU" sz="1200" baseline="0"/>
              <a:pPr/>
              <a:t>55</a:t>
            </a:fld>
            <a:endParaRPr lang="en-AU" sz="1200" baseline="0"/>
          </a:p>
        </p:txBody>
      </p:sp>
      <p:sp>
        <p:nvSpPr>
          <p:cNvPr id="36867" name="Rectangle 2"/>
          <p:cNvSpPr>
            <a:spLocks noGrp="1" noRot="1" noChangeAspect="1" noChangeArrowheads="1" noTextEdit="1"/>
          </p:cNvSpPr>
          <p:nvPr>
            <p:ph type="sldImg"/>
          </p:nvPr>
        </p:nvSpPr>
        <p:spPr>
          <a:xfrm>
            <a:off x="917575" y="744538"/>
            <a:ext cx="4962525" cy="3722687"/>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23826351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74CEFE01-2802-F64B-8B3D-14BC9DCD9056}" type="slidenum">
              <a:rPr lang="en-AU" sz="1200" baseline="0"/>
              <a:pPr/>
              <a:t>56</a:t>
            </a:fld>
            <a:endParaRPr lang="en-AU" sz="1200" baseline="0"/>
          </a:p>
        </p:txBody>
      </p:sp>
      <p:sp>
        <p:nvSpPr>
          <p:cNvPr id="37891" name="Rectangle 2"/>
          <p:cNvSpPr>
            <a:spLocks noGrp="1" noRot="1" noChangeAspect="1" noChangeArrowheads="1" noTextEdit="1"/>
          </p:cNvSpPr>
          <p:nvPr>
            <p:ph type="sldImg"/>
          </p:nvPr>
        </p:nvSpPr>
        <p:spPr>
          <a:xfrm>
            <a:off x="917575" y="744538"/>
            <a:ext cx="4962525" cy="3722687"/>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2966051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F56919B-E81F-0B43-A5CF-4467A18917AA}" type="slidenum">
              <a:rPr lang="en-AU" sz="1200" baseline="0"/>
              <a:pPr/>
              <a:t>57</a:t>
            </a:fld>
            <a:endParaRPr lang="en-AU" sz="1200" baseline="0"/>
          </a:p>
        </p:txBody>
      </p:sp>
      <p:sp>
        <p:nvSpPr>
          <p:cNvPr id="38915" name="Rectangle 2"/>
          <p:cNvSpPr>
            <a:spLocks noGrp="1" noRot="1" noChangeAspect="1" noChangeArrowheads="1" noTextEdit="1"/>
          </p:cNvSpPr>
          <p:nvPr>
            <p:ph type="sldImg"/>
          </p:nvPr>
        </p:nvSpPr>
        <p:spPr>
          <a:xfrm>
            <a:off x="917575" y="744538"/>
            <a:ext cx="4962525" cy="3722687"/>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1015458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D5BFDF57-885E-E747-B2C3-0866E4348731}" type="slidenum">
              <a:rPr lang="en-AU" sz="1200" baseline="0"/>
              <a:pPr/>
              <a:t>61</a:t>
            </a:fld>
            <a:endParaRPr lang="en-AU" sz="1200" baseline="0"/>
          </a:p>
        </p:txBody>
      </p:sp>
      <p:sp>
        <p:nvSpPr>
          <p:cNvPr id="40963" name="Rectangle 2"/>
          <p:cNvSpPr>
            <a:spLocks noGrp="1" noRot="1" noChangeAspect="1" noChangeArrowheads="1" noTextEdit="1"/>
          </p:cNvSpPr>
          <p:nvPr>
            <p:ph type="sldImg"/>
          </p:nvPr>
        </p:nvSpPr>
        <p:spPr>
          <a:xfrm>
            <a:off x="917575" y="744538"/>
            <a:ext cx="4962525" cy="3722687"/>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18447769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33E91662-8CD1-594B-80D0-DF35986545C9}" type="slidenum">
              <a:rPr lang="en-AU" sz="1200" baseline="0"/>
              <a:pPr/>
              <a:t>62</a:t>
            </a:fld>
            <a:endParaRPr lang="en-AU" sz="1200" baseline="0"/>
          </a:p>
        </p:txBody>
      </p:sp>
      <p:sp>
        <p:nvSpPr>
          <p:cNvPr id="41987" name="Rectangle 2"/>
          <p:cNvSpPr>
            <a:spLocks noGrp="1" noRot="1" noChangeAspect="1" noChangeArrowheads="1" noTextEdit="1"/>
          </p:cNvSpPr>
          <p:nvPr>
            <p:ph type="sldImg"/>
          </p:nvPr>
        </p:nvSpPr>
        <p:spPr>
          <a:xfrm>
            <a:off x="917575" y="744538"/>
            <a:ext cx="4962525" cy="3722687"/>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4109354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xfrm>
            <a:off x="917575" y="744538"/>
            <a:ext cx="4962525" cy="3722687"/>
          </a:xfrm>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48E4C5FB-D66F-6C4A-93BA-3D3C40372202}" type="slidenum">
              <a:rPr lang="en-AU" sz="1200" baseline="0"/>
              <a:pPr/>
              <a:t>9</a:t>
            </a:fld>
            <a:endParaRPr lang="en-AU" sz="1200" baseline="0"/>
          </a:p>
        </p:txBody>
      </p:sp>
    </p:spTree>
    <p:extLst>
      <p:ext uri="{BB962C8B-B14F-4D97-AF65-F5344CB8AC3E}">
        <p14:creationId xmlns:p14="http://schemas.microsoft.com/office/powerpoint/2010/main" val="1613284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D82C9845-D53B-F341-998C-9BC25C214B0D}" type="slidenum">
              <a:rPr lang="en-AU" sz="1200" baseline="0"/>
              <a:pPr/>
              <a:t>10</a:t>
            </a:fld>
            <a:endParaRPr lang="en-AU" sz="1200" baseline="0"/>
          </a:p>
        </p:txBody>
      </p:sp>
      <p:sp>
        <p:nvSpPr>
          <p:cNvPr id="25602" name="Rectangle 2"/>
          <p:cNvSpPr>
            <a:spLocks noGrp="1" noRot="1" noChangeAspect="1" noChangeArrowheads="1" noTextEdit="1"/>
          </p:cNvSpPr>
          <p:nvPr>
            <p:ph type="sldImg"/>
          </p:nvPr>
        </p:nvSpPr>
        <p:spPr>
          <a:xfrm>
            <a:off x="917575" y="744538"/>
            <a:ext cx="4962525" cy="3722687"/>
          </a:xfrm>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2935841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xfrm>
            <a:off x="917575" y="744538"/>
            <a:ext cx="4962525" cy="3722687"/>
          </a:xfrm>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276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9FBDB694-6A84-E242-9FD9-2D7F43EF10E4}" type="slidenum">
              <a:rPr lang="en-AU" sz="1200" baseline="0"/>
              <a:pPr/>
              <a:t>11</a:t>
            </a:fld>
            <a:endParaRPr lang="en-AU" sz="1200" baseline="0"/>
          </a:p>
        </p:txBody>
      </p:sp>
    </p:spTree>
    <p:extLst>
      <p:ext uri="{BB962C8B-B14F-4D97-AF65-F5344CB8AC3E}">
        <p14:creationId xmlns:p14="http://schemas.microsoft.com/office/powerpoint/2010/main" val="3149059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xfrm>
            <a:off x="917575" y="744538"/>
            <a:ext cx="4962525" cy="3722687"/>
          </a:xfrm>
          <a:ln/>
        </p:spPr>
      </p:sp>
      <p:sp>
        <p:nvSpPr>
          <p:cNvPr id="17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charset="0"/>
              <a:ea typeface="ＭＳ Ｐゴシック" charset="0"/>
              <a:cs typeface="ＭＳ Ｐゴシック" charset="0"/>
            </a:endParaRPr>
          </a:p>
        </p:txBody>
      </p:sp>
      <p:sp>
        <p:nvSpPr>
          <p:cNvPr id="174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fld id="{BA61F5F9-F884-1C42-B96B-F6E01452CDAB}" type="slidenum">
              <a:rPr lang="en-AU" sz="1200" baseline="0"/>
              <a:pPr/>
              <a:t>12</a:t>
            </a:fld>
            <a:endParaRPr lang="en-AU" sz="1200" baseline="0"/>
          </a:p>
        </p:txBody>
      </p:sp>
    </p:spTree>
    <p:extLst>
      <p:ext uri="{BB962C8B-B14F-4D97-AF65-F5344CB8AC3E}">
        <p14:creationId xmlns:p14="http://schemas.microsoft.com/office/powerpoint/2010/main" val="68409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4"/>
          <p:cNvSpPr>
            <a:spLocks noGrp="1"/>
          </p:cNvSpPr>
          <p:nvPr>
            <p:ph type="sldNum" sz="quarter" idx="10"/>
          </p:nvPr>
        </p:nvSpPr>
        <p:spPr/>
        <p:txBody>
          <a:bodyPr/>
          <a:lstStyle>
            <a:lvl1pPr>
              <a:defRPr/>
            </a:lvl1pPr>
          </a:lstStyle>
          <a:p>
            <a:pPr>
              <a:defRPr/>
            </a:pPr>
            <a:fld id="{3CCD1D19-4882-4B46-8322-CCC9F5FAB07F}" type="slidenum">
              <a:rPr lang="en-US" altLang="en-US"/>
              <a:pPr>
                <a:defRPr/>
              </a:pPr>
              <a:t>‹#›</a:t>
            </a:fld>
            <a:endParaRPr lang="en-US" altLang="en-US"/>
          </a:p>
        </p:txBody>
      </p:sp>
    </p:spTree>
    <p:extLst>
      <p:ext uri="{BB962C8B-B14F-4D97-AF65-F5344CB8AC3E}">
        <p14:creationId xmlns:p14="http://schemas.microsoft.com/office/powerpoint/2010/main" val="94357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11AF7813-63B8-4FBD-A687-063D1F861A6D}" type="slidenum">
              <a:rPr lang="en-US" altLang="en-US" sz="1800"/>
              <a:pPr eaLnBrk="1" hangingPunct="1">
                <a:defRPr/>
              </a:pPr>
              <a:t>‹#›</a:t>
            </a:fld>
            <a:endParaRPr lang="en-US" altLang="en-US" sz="180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094DF081-469D-4235-B466-A7A03E4A7FEC}" type="slidenum">
              <a:rPr lang="en-AU"/>
              <a:pPr>
                <a:defRPr/>
              </a:pPr>
              <a:t>‹#›</a:t>
            </a:fld>
            <a:endParaRPr lang="en-AU"/>
          </a:p>
        </p:txBody>
      </p:sp>
    </p:spTree>
    <p:extLst>
      <p:ext uri="{BB962C8B-B14F-4D97-AF65-F5344CB8AC3E}">
        <p14:creationId xmlns:p14="http://schemas.microsoft.com/office/powerpoint/2010/main" val="326930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E6F0A5DD-D3B8-4521-BBDD-449AAC73AE0B}" type="slidenum">
              <a:rPr lang="en-US" altLang="en-US" sz="1800"/>
              <a:pPr eaLnBrk="1" hangingPunct="1">
                <a:defRPr/>
              </a:pPr>
              <a:t>‹#›</a:t>
            </a:fld>
            <a:endParaRPr lang="en-US" altLang="en-US" sz="1800"/>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068BE994-0BCC-4656-A11F-8C574889B6FD}" type="slidenum">
              <a:rPr lang="en-AU"/>
              <a:pPr>
                <a:defRPr/>
              </a:pPr>
              <a:t>‹#›</a:t>
            </a:fld>
            <a:endParaRPr lang="en-AU"/>
          </a:p>
        </p:txBody>
      </p:sp>
    </p:spTree>
    <p:extLst>
      <p:ext uri="{BB962C8B-B14F-4D97-AF65-F5344CB8AC3E}">
        <p14:creationId xmlns:p14="http://schemas.microsoft.com/office/powerpoint/2010/main" val="1707064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pPr>
              <a:defRPr/>
            </a:pPr>
            <a:r>
              <a:rPr lang="en-US"/>
              <a:t>10.</a:t>
            </a:r>
            <a:fld id="{B4F0A007-FD48-4E95-8220-17F46CDAA08E}" type="slidenum">
              <a:rPr lang="en-US"/>
              <a:pPr>
                <a:defRPr/>
              </a:pPr>
              <a:t>‹#›</a:t>
            </a:fld>
            <a:endParaRPr lang="en-US"/>
          </a:p>
        </p:txBody>
      </p:sp>
    </p:spTree>
    <p:extLst>
      <p:ext uri="{BB962C8B-B14F-4D97-AF65-F5344CB8AC3E}">
        <p14:creationId xmlns:p14="http://schemas.microsoft.com/office/powerpoint/2010/main" val="739590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156838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837341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205675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189174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784651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A7AAE244-24D0-439C-BC57-C0342FC3F508}" type="datetimeFigureOut">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92791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1ABA727-737C-4576-89DD-457DA12A1110}" type="datetimeFigureOut">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08710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a:lvl1pPr>
          </a:lstStyle>
          <a:p>
            <a:pPr>
              <a:defRPr/>
            </a:pPr>
            <a:fld id="{7E27D8FB-BFC4-4F5F-94DE-2A6D1C1A8165}" type="slidenum">
              <a:rPr lang="en-US" altLang="en-US"/>
              <a:pPr>
                <a:defRPr/>
              </a:pPr>
              <a:t>‹#›</a:t>
            </a:fld>
            <a:endParaRPr lang="en-US" altLang="en-US"/>
          </a:p>
        </p:txBody>
      </p:sp>
    </p:spTree>
    <p:extLst>
      <p:ext uri="{BB962C8B-B14F-4D97-AF65-F5344CB8AC3E}">
        <p14:creationId xmlns:p14="http://schemas.microsoft.com/office/powerpoint/2010/main" val="1628449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EFFA9400-4BA2-4D23-A526-9A38A8873F98}" type="datetimeFigureOut">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92991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5021FBA5-8790-4AD3-BDE3-C8BC4C5AE0E5}" type="datetimeFigureOut">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89507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1B0EB4D4-28F1-46CB-BFDE-B7DA6ADD3216}" type="datetimeFigureOut">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183886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E7202319-6D73-4DA3-8AA8-F2CACC840208}" type="datetimeFigureOut">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1/12/2017</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ea typeface="MS PGothic" panose="020B0600070205080204" pitchFamily="34" charset="-128"/>
                <a:cs typeface="+mn-cs"/>
              </a:rPr>
              <a:pPr defTabSz="457200"/>
              <a:t>‹#›</a:t>
            </a:fld>
            <a:endParaRPr lang="en-US" altLang="en-US" sz="1800" baseline="0">
              <a:solidFill>
                <a:prstClr val="black"/>
              </a:solidFill>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18106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pPr>
              <a:defRPr/>
            </a:pPr>
            <a:fld id="{F95B4553-BE41-4C0C-8208-BC601457E657}" type="slidenum">
              <a:rPr lang="en-US" altLang="en-US"/>
              <a:pPr>
                <a:defRPr/>
              </a:pPr>
              <a:t>‹#›</a:t>
            </a:fld>
            <a:endParaRPr lang="en-US" altLang="en-US"/>
          </a:p>
        </p:txBody>
      </p:sp>
    </p:spTree>
    <p:extLst>
      <p:ext uri="{BB962C8B-B14F-4D97-AF65-F5344CB8AC3E}">
        <p14:creationId xmlns:p14="http://schemas.microsoft.com/office/powerpoint/2010/main" val="152817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A893CCDC-2958-4FE5-BEF9-CBE02622C986}" type="slidenum">
              <a:rPr lang="en-US" altLang="en-US"/>
              <a:pPr>
                <a:defRPr/>
              </a:pPr>
              <a:t>‹#›</a:t>
            </a:fld>
            <a:endParaRPr lang="en-US" altLang="en-US"/>
          </a:p>
        </p:txBody>
      </p:sp>
    </p:spTree>
    <p:extLst>
      <p:ext uri="{BB962C8B-B14F-4D97-AF65-F5344CB8AC3E}">
        <p14:creationId xmlns:p14="http://schemas.microsoft.com/office/powerpoint/2010/main" val="231040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10"/>
          </p:nvPr>
        </p:nvSpPr>
        <p:spPr/>
        <p:txBody>
          <a:bodyPr/>
          <a:lstStyle>
            <a:lvl1pPr>
              <a:defRPr/>
            </a:lvl1pPr>
          </a:lstStyle>
          <a:p>
            <a:pPr>
              <a:defRPr/>
            </a:pPr>
            <a:fld id="{CB305508-D083-477D-8545-5C0EBBC6B560}" type="slidenum">
              <a:rPr lang="en-US" altLang="en-US"/>
              <a:pPr>
                <a:defRPr/>
              </a:pPr>
              <a:t>‹#›</a:t>
            </a:fld>
            <a:endParaRPr lang="en-US" altLang="en-US"/>
          </a:p>
        </p:txBody>
      </p:sp>
    </p:spTree>
    <p:extLst>
      <p:ext uri="{BB962C8B-B14F-4D97-AF65-F5344CB8AC3E}">
        <p14:creationId xmlns:p14="http://schemas.microsoft.com/office/powerpoint/2010/main" val="82729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371313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pPr>
              <a:defRPr/>
            </a:pPr>
            <a:fld id="{77A41985-C96A-47EE-8899-84322FC4217E}" type="slidenum">
              <a:rPr lang="en-AU"/>
              <a:pPr>
                <a:defRPr/>
              </a:pPr>
              <a:t>‹#›</a:t>
            </a:fld>
            <a:endParaRPr lang="en-AU"/>
          </a:p>
        </p:txBody>
      </p:sp>
    </p:spTree>
    <p:extLst>
      <p:ext uri="{BB962C8B-B14F-4D97-AF65-F5344CB8AC3E}">
        <p14:creationId xmlns:p14="http://schemas.microsoft.com/office/powerpoint/2010/main" val="181825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7AE4D61E-5DAF-4608-B95C-62FAA51AC78B}" type="slidenum">
              <a:rPr lang="en-US" altLang="en-US" sz="1800"/>
              <a:pPr eaLnBrk="1" hangingPunct="1">
                <a:defRPr/>
              </a:pPr>
              <a:t>‹#›</a:t>
            </a:fld>
            <a:endParaRPr lang="en-US" altLang="en-US" sz="180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76E8539E-F422-4D1C-B396-3D22A0E61356}" type="slidenum">
              <a:rPr lang="en-AU"/>
              <a:pPr>
                <a:defRPr/>
              </a:pPr>
              <a:t>‹#›</a:t>
            </a:fld>
            <a:endParaRPr lang="en-AU"/>
          </a:p>
        </p:txBody>
      </p:sp>
    </p:spTree>
    <p:extLst>
      <p:ext uri="{BB962C8B-B14F-4D97-AF65-F5344CB8AC3E}">
        <p14:creationId xmlns:p14="http://schemas.microsoft.com/office/powerpoint/2010/main" val="36837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A92CB0C0-8555-429D-800A-59EE2471875E}" type="slidenum">
              <a:rPr lang="en-US" altLang="en-US" sz="1800"/>
              <a:pPr eaLnBrk="1" hangingPunct="1">
                <a:defRPr/>
              </a:pPr>
              <a:t>‹#›</a:t>
            </a:fld>
            <a:endParaRPr lang="en-US" altLang="en-US" sz="180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AEACD4E5-50F2-4633-BC14-ED8F554885A3}" type="slidenum">
              <a:rPr lang="en-AU"/>
              <a:pPr>
                <a:defRPr/>
              </a:pPr>
              <a:t>‹#›</a:t>
            </a:fld>
            <a:endParaRPr lang="en-AU"/>
          </a:p>
        </p:txBody>
      </p:sp>
    </p:spTree>
    <p:extLst>
      <p:ext uri="{BB962C8B-B14F-4D97-AF65-F5344CB8AC3E}">
        <p14:creationId xmlns:p14="http://schemas.microsoft.com/office/powerpoint/2010/main" val="314575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fld id="{7EEA4209-2DB4-45DE-9EE5-9398319473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Lst>
  <p:hf sldNum="0" hdr="0" ftr="0" dt="0"/>
  <p:txStyles>
    <p:titleStyle>
      <a:lvl1pPr algn="ctr" defTabSz="457200" rtl="0" eaLnBrk="1" fontAlgn="base" hangingPunct="1">
        <a:spcBef>
          <a:spcPct val="0"/>
        </a:spcBef>
        <a:spcAft>
          <a:spcPct val="0"/>
        </a:spcAft>
        <a:defRPr lang="en-US" sz="4000" kern="1200" cap="all" dirty="0">
          <a:solidFill>
            <a:srgbClr val="948A54"/>
          </a:solidFill>
          <a:latin typeface="Arial"/>
          <a:ea typeface="ＭＳ Ｐゴシック" pitchFamily="34" charset="-128"/>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4190712790"/>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2.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3.emf"/><Relationship Id="rId4"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18" Type="http://schemas.openxmlformats.org/officeDocument/2006/relationships/oleObject" Target="../embeddings/oleObject19.bin"/><Relationship Id="rId26" Type="http://schemas.openxmlformats.org/officeDocument/2006/relationships/oleObject" Target="../embeddings/oleObject27.bin"/><Relationship Id="rId39" Type="http://schemas.openxmlformats.org/officeDocument/2006/relationships/oleObject" Target="../embeddings/oleObject40.bin"/><Relationship Id="rId3" Type="http://schemas.openxmlformats.org/officeDocument/2006/relationships/notesSlide" Target="../notesSlides/notesSlide38.xml"/><Relationship Id="rId21" Type="http://schemas.openxmlformats.org/officeDocument/2006/relationships/oleObject" Target="../embeddings/oleObject22.bin"/><Relationship Id="rId34" Type="http://schemas.openxmlformats.org/officeDocument/2006/relationships/oleObject" Target="../embeddings/oleObject35.bin"/><Relationship Id="rId42" Type="http://schemas.openxmlformats.org/officeDocument/2006/relationships/oleObject" Target="../embeddings/oleObject43.bin"/><Relationship Id="rId47" Type="http://schemas.openxmlformats.org/officeDocument/2006/relationships/oleObject" Target="../embeddings/oleObject48.bin"/><Relationship Id="rId7" Type="http://schemas.openxmlformats.org/officeDocument/2006/relationships/oleObject" Target="../embeddings/oleObject8.bin"/><Relationship Id="rId12" Type="http://schemas.openxmlformats.org/officeDocument/2006/relationships/oleObject" Target="../embeddings/oleObject13.bin"/><Relationship Id="rId17" Type="http://schemas.openxmlformats.org/officeDocument/2006/relationships/oleObject" Target="../embeddings/oleObject18.bin"/><Relationship Id="rId25" Type="http://schemas.openxmlformats.org/officeDocument/2006/relationships/oleObject" Target="../embeddings/oleObject26.bin"/><Relationship Id="rId33" Type="http://schemas.openxmlformats.org/officeDocument/2006/relationships/oleObject" Target="../embeddings/oleObject34.bin"/><Relationship Id="rId38" Type="http://schemas.openxmlformats.org/officeDocument/2006/relationships/oleObject" Target="../embeddings/oleObject39.bin"/><Relationship Id="rId46" Type="http://schemas.openxmlformats.org/officeDocument/2006/relationships/oleObject" Target="../embeddings/oleObject47.bin"/><Relationship Id="rId2" Type="http://schemas.openxmlformats.org/officeDocument/2006/relationships/slideLayout" Target="../slideLayouts/slideLayout6.xml"/><Relationship Id="rId16" Type="http://schemas.openxmlformats.org/officeDocument/2006/relationships/oleObject" Target="../embeddings/oleObject17.bin"/><Relationship Id="rId20" Type="http://schemas.openxmlformats.org/officeDocument/2006/relationships/oleObject" Target="../embeddings/oleObject21.bin"/><Relationship Id="rId29" Type="http://schemas.openxmlformats.org/officeDocument/2006/relationships/oleObject" Target="../embeddings/oleObject30.bin"/><Relationship Id="rId41" Type="http://schemas.openxmlformats.org/officeDocument/2006/relationships/oleObject" Target="../embeddings/oleObject42.bin"/><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oleObject" Target="../embeddings/oleObject12.bin"/><Relationship Id="rId24" Type="http://schemas.openxmlformats.org/officeDocument/2006/relationships/oleObject" Target="../embeddings/oleObject25.bin"/><Relationship Id="rId32" Type="http://schemas.openxmlformats.org/officeDocument/2006/relationships/oleObject" Target="../embeddings/oleObject33.bin"/><Relationship Id="rId37" Type="http://schemas.openxmlformats.org/officeDocument/2006/relationships/oleObject" Target="../embeddings/oleObject38.bin"/><Relationship Id="rId40" Type="http://schemas.openxmlformats.org/officeDocument/2006/relationships/oleObject" Target="../embeddings/oleObject41.bin"/><Relationship Id="rId45" Type="http://schemas.openxmlformats.org/officeDocument/2006/relationships/oleObject" Target="../embeddings/oleObject46.bin"/><Relationship Id="rId5" Type="http://schemas.openxmlformats.org/officeDocument/2006/relationships/image" Target="../media/image25.wmf"/><Relationship Id="rId15" Type="http://schemas.openxmlformats.org/officeDocument/2006/relationships/oleObject" Target="../embeddings/oleObject16.bin"/><Relationship Id="rId23" Type="http://schemas.openxmlformats.org/officeDocument/2006/relationships/oleObject" Target="../embeddings/oleObject24.bin"/><Relationship Id="rId28" Type="http://schemas.openxmlformats.org/officeDocument/2006/relationships/oleObject" Target="../embeddings/oleObject29.bin"/><Relationship Id="rId36" Type="http://schemas.openxmlformats.org/officeDocument/2006/relationships/oleObject" Target="../embeddings/oleObject37.bin"/><Relationship Id="rId10" Type="http://schemas.openxmlformats.org/officeDocument/2006/relationships/oleObject" Target="../embeddings/oleObject11.bin"/><Relationship Id="rId19" Type="http://schemas.openxmlformats.org/officeDocument/2006/relationships/oleObject" Target="../embeddings/oleObject20.bin"/><Relationship Id="rId31" Type="http://schemas.openxmlformats.org/officeDocument/2006/relationships/oleObject" Target="../embeddings/oleObject32.bin"/><Relationship Id="rId44" Type="http://schemas.openxmlformats.org/officeDocument/2006/relationships/oleObject" Target="../embeddings/oleObject45.bin"/><Relationship Id="rId4" Type="http://schemas.openxmlformats.org/officeDocument/2006/relationships/oleObject" Target="../embeddings/oleObject6.bin"/><Relationship Id="rId9" Type="http://schemas.openxmlformats.org/officeDocument/2006/relationships/oleObject" Target="../embeddings/oleObject10.bin"/><Relationship Id="rId14" Type="http://schemas.openxmlformats.org/officeDocument/2006/relationships/oleObject" Target="../embeddings/oleObject15.bin"/><Relationship Id="rId22" Type="http://schemas.openxmlformats.org/officeDocument/2006/relationships/oleObject" Target="../embeddings/oleObject23.bin"/><Relationship Id="rId27" Type="http://schemas.openxmlformats.org/officeDocument/2006/relationships/oleObject" Target="../embeddings/oleObject28.bin"/><Relationship Id="rId30" Type="http://schemas.openxmlformats.org/officeDocument/2006/relationships/oleObject" Target="../embeddings/oleObject31.bin"/><Relationship Id="rId35" Type="http://schemas.openxmlformats.org/officeDocument/2006/relationships/oleObject" Target="../embeddings/oleObject36.bin"/><Relationship Id="rId43" Type="http://schemas.openxmlformats.org/officeDocument/2006/relationships/oleObject" Target="../embeddings/oleObject44.bin"/><Relationship Id="rId48" Type="http://schemas.openxmlformats.org/officeDocument/2006/relationships/oleObject" Target="../embeddings/oleObject49.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86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685800" y="333375"/>
            <a:ext cx="7772400" cy="647700"/>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Building a Histogram…</a:t>
            </a:r>
          </a:p>
        </p:txBody>
      </p:sp>
      <p:sp>
        <p:nvSpPr>
          <p:cNvPr id="24578" name="Rectangle 3"/>
          <p:cNvSpPr>
            <a:spLocks noGrp="1" noChangeArrowheads="1"/>
          </p:cNvSpPr>
          <p:nvPr>
            <p:ph idx="1"/>
          </p:nvPr>
        </p:nvSpPr>
        <p:spPr>
          <a:xfrm>
            <a:off x="611560" y="1196752"/>
            <a:ext cx="8064896" cy="4608513"/>
          </a:xfrm>
        </p:spPr>
        <p:txBody>
          <a:bodyPr/>
          <a:lstStyle/>
          <a:p>
            <a:pPr algn="just">
              <a:buNone/>
            </a:pPr>
            <a:r>
              <a:rPr lang="en-US" sz="2400" b="1" dirty="0">
                <a:solidFill>
                  <a:schemeClr val="tx1">
                    <a:lumMod val="75000"/>
                    <a:lumOff val="25000"/>
                  </a:schemeClr>
                </a:solidFill>
                <a:latin typeface="Trebuchet MS" panose="020B0603020202020204" pitchFamily="34" charset="0"/>
                <a:ea typeface="ＭＳ Ｐゴシック" charset="0"/>
                <a:cs typeface="ＭＳ Ｐゴシック" charset="0"/>
              </a:rPr>
              <a:t>Class width</a:t>
            </a:r>
          </a:p>
          <a:p>
            <a:pPr marL="0" indent="0" algn="just" eaLnBrk="1" hangingPunct="1">
              <a:spcAft>
                <a:spcPts val="1200"/>
              </a:spcAft>
              <a:buNone/>
            </a:pPr>
            <a:r>
              <a:rPr lang="en-US" sz="2200" dirty="0">
                <a:latin typeface="Trebuchet MS" panose="020B0603020202020204" pitchFamily="34" charset="0"/>
                <a:ea typeface="ＭＳ Ｐゴシック" charset="0"/>
                <a:cs typeface="ＭＳ Ｐゴシック" charset="0"/>
              </a:rPr>
              <a:t>It is generally best to use equal class widths, but sometimes unequal class widths are called for.</a:t>
            </a:r>
          </a:p>
          <a:p>
            <a:pPr marL="0" indent="0" algn="just" eaLnBrk="1" hangingPunct="1">
              <a:spcAft>
                <a:spcPts val="0"/>
              </a:spcAft>
              <a:buNone/>
            </a:pPr>
            <a:r>
              <a:rPr lang="en-US" sz="2200" dirty="0">
                <a:latin typeface="Trebuchet MS" panose="020B0603020202020204" pitchFamily="34" charset="0"/>
                <a:ea typeface="ＭＳ Ｐゴシック" charset="0"/>
                <a:cs typeface="ＭＳ Ｐゴシック" charset="0"/>
              </a:rPr>
              <a:t>Unequal class widths are used when the frequency associated with some classes is too low. Then,</a:t>
            </a:r>
          </a:p>
          <a:p>
            <a:pPr algn="just"/>
            <a:r>
              <a:rPr lang="en-US" sz="2000" dirty="0">
                <a:latin typeface="Trebuchet MS" panose="020B0603020202020204" pitchFamily="34" charset="0"/>
                <a:ea typeface="ＭＳ Ｐゴシック" charset="0"/>
              </a:rPr>
              <a:t>several classes are combined together to form a wider and ‘more populated’ class</a:t>
            </a:r>
          </a:p>
          <a:p>
            <a:pPr algn="just">
              <a:spcAft>
                <a:spcPts val="1200"/>
              </a:spcAft>
            </a:pPr>
            <a:r>
              <a:rPr lang="en-US" sz="2000" dirty="0">
                <a:latin typeface="Trebuchet MS" panose="020B0603020202020204" pitchFamily="34" charset="0"/>
                <a:ea typeface="ＭＳ Ｐゴシック" charset="0"/>
              </a:rPr>
              <a:t>it is possible to form an open-ended class at the higher or lower end of the histogram.</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10</a:t>
            </a:fld>
            <a:endParaRPr lang="en-AU" sz="1400" b="1" baseline="0" dirty="0">
              <a:latin typeface="Trebuchet MS"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Oval 8"/>
          <p:cNvSpPr>
            <a:spLocks noChangeArrowheads="1"/>
          </p:cNvSpPr>
          <p:nvPr/>
        </p:nvSpPr>
        <p:spPr bwMode="auto">
          <a:xfrm>
            <a:off x="6948264" y="4653136"/>
            <a:ext cx="685800" cy="685800"/>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6629" name="Rectangle 3"/>
          <p:cNvSpPr>
            <a:spLocks noGrp="1" noChangeArrowheads="1"/>
          </p:cNvSpPr>
          <p:nvPr>
            <p:ph idx="1"/>
          </p:nvPr>
        </p:nvSpPr>
        <p:spPr>
          <a:xfrm>
            <a:off x="683071" y="1268413"/>
            <a:ext cx="8353425" cy="4560887"/>
          </a:xfrm>
        </p:spPr>
        <p:txBody>
          <a:bodyPr/>
          <a:lstStyle/>
          <a:p>
            <a:pPr marL="0" indent="0" algn="just">
              <a:spcAft>
                <a:spcPts val="1200"/>
              </a:spcAft>
              <a:buNone/>
            </a:pPr>
            <a:r>
              <a:rPr lang="en-US" sz="2200" dirty="0">
                <a:solidFill>
                  <a:srgbClr val="002060"/>
                </a:solidFill>
                <a:latin typeface="Trebuchet MS" panose="020B0603020202020204" pitchFamily="34" charset="0"/>
                <a:ea typeface="ＭＳ Ｐゴシック" charset="0"/>
              </a:rPr>
              <a:t>Assuming equal class width</a:t>
            </a:r>
          </a:p>
          <a:p>
            <a:pPr marL="0" indent="0" algn="just">
              <a:buNone/>
            </a:pPr>
            <a:r>
              <a:rPr lang="en-US" sz="2200" dirty="0">
                <a:solidFill>
                  <a:srgbClr val="002060"/>
                </a:solidFill>
                <a:latin typeface="Trebuchet MS" panose="020B0603020202020204" pitchFamily="34" charset="0"/>
                <a:ea typeface="ＭＳ Ｐゴシック" charset="0"/>
              </a:rPr>
              <a:t>		Class width = </a:t>
            </a:r>
          </a:p>
          <a:p>
            <a:pPr marL="533400" indent="-533400" eaLnBrk="1" hangingPunct="1">
              <a:lnSpc>
                <a:spcPct val="90000"/>
              </a:lnSpc>
              <a:buFontTx/>
              <a:buNone/>
            </a:pPr>
            <a:endParaRPr lang="en-US" sz="2200" dirty="0">
              <a:solidFill>
                <a:srgbClr val="002060"/>
              </a:solidFill>
              <a:latin typeface="Trebuchet MS" panose="020B0603020202020204" pitchFamily="34" charset="0"/>
              <a:ea typeface="ＭＳ Ｐゴシック" charset="0"/>
              <a:cs typeface="ＭＳ Ｐゴシック" charset="0"/>
            </a:endParaRPr>
          </a:p>
          <a:p>
            <a:pPr marL="533400" indent="-533400" eaLnBrk="1" hangingPunct="1">
              <a:lnSpc>
                <a:spcPct val="90000"/>
              </a:lnSpc>
              <a:buFontTx/>
              <a:buNone/>
            </a:pPr>
            <a:r>
              <a:rPr lang="en-US" sz="2200" dirty="0">
                <a:solidFill>
                  <a:srgbClr val="002060"/>
                </a:solidFill>
                <a:latin typeface="Trebuchet MS" panose="020B0603020202020204" pitchFamily="34" charset="0"/>
                <a:ea typeface="ＭＳ Ｐゴシック" charset="0"/>
                <a:cs typeface="ＭＳ Ｐゴシック" charset="0"/>
              </a:rPr>
              <a:t>			Largest value = $470.50</a:t>
            </a:r>
          </a:p>
          <a:p>
            <a:pPr marL="533400" indent="-533400" eaLnBrk="1" hangingPunct="1">
              <a:lnSpc>
                <a:spcPct val="90000"/>
              </a:lnSpc>
              <a:buFontTx/>
              <a:buNone/>
            </a:pPr>
            <a:r>
              <a:rPr lang="en-US" sz="2200" dirty="0">
                <a:solidFill>
                  <a:srgbClr val="002060"/>
                </a:solidFill>
                <a:latin typeface="Trebuchet MS" panose="020B0603020202020204" pitchFamily="34" charset="0"/>
                <a:ea typeface="ＭＳ Ｐゴシック" charset="0"/>
                <a:cs typeface="ＭＳ Ｐゴシック" charset="0"/>
              </a:rPr>
              <a:t>			Smallest value = $59.50</a:t>
            </a:r>
          </a:p>
          <a:p>
            <a:pPr marL="533400" indent="-533400" eaLnBrk="1" hangingPunct="1">
              <a:lnSpc>
                <a:spcPct val="90000"/>
              </a:lnSpc>
              <a:buFontTx/>
              <a:buNone/>
            </a:pPr>
            <a:r>
              <a:rPr lang="en-US" sz="2200" dirty="0">
                <a:solidFill>
                  <a:srgbClr val="002060"/>
                </a:solidFill>
                <a:latin typeface="Trebuchet MS" panose="020B0603020202020204" pitchFamily="34" charset="0"/>
                <a:ea typeface="ＭＳ Ｐゴシック" charset="0"/>
                <a:cs typeface="ＭＳ Ｐゴシック" charset="0"/>
              </a:rPr>
              <a:t>		</a:t>
            </a:r>
          </a:p>
          <a:p>
            <a:pPr marL="533400" indent="-533400" eaLnBrk="1" hangingPunct="1">
              <a:lnSpc>
                <a:spcPct val="90000"/>
              </a:lnSpc>
              <a:buFontTx/>
              <a:buNone/>
            </a:pPr>
            <a:r>
              <a:rPr lang="en-US" sz="2200" dirty="0">
                <a:solidFill>
                  <a:srgbClr val="002060"/>
                </a:solidFill>
                <a:latin typeface="Trebuchet MS" panose="020B0603020202020204" pitchFamily="34" charset="0"/>
                <a:ea typeface="ＭＳ Ｐゴシック" charset="0"/>
                <a:cs typeface="ＭＳ Ｐゴシック" charset="0"/>
              </a:rPr>
              <a:t>		Therefore,</a:t>
            </a:r>
          </a:p>
          <a:p>
            <a:pPr marL="533400" indent="-533400" eaLnBrk="1" hangingPunct="1">
              <a:lnSpc>
                <a:spcPct val="90000"/>
              </a:lnSpc>
              <a:buFontTx/>
              <a:buNone/>
            </a:pPr>
            <a:r>
              <a:rPr lang="en-US" sz="2200" dirty="0">
                <a:solidFill>
                  <a:srgbClr val="002060"/>
                </a:solidFill>
                <a:latin typeface="Trebuchet MS" panose="020B0603020202020204" pitchFamily="34" charset="0"/>
                <a:ea typeface="ＭＳ Ｐゴシック" charset="0"/>
                <a:cs typeface="ＭＳ Ｐゴシック" charset="0"/>
              </a:rPr>
              <a:t>			Class width = </a:t>
            </a:r>
          </a:p>
          <a:p>
            <a:pPr marL="533400" indent="-533400" eaLnBrk="1" hangingPunct="1">
              <a:lnSpc>
                <a:spcPct val="90000"/>
              </a:lnSpc>
              <a:buFontTx/>
              <a:buNone/>
            </a:pPr>
            <a:r>
              <a:rPr lang="en-US" sz="2200" dirty="0">
                <a:solidFill>
                  <a:srgbClr val="002060"/>
                </a:solidFill>
                <a:latin typeface="Trebuchet MS" panose="020B0603020202020204" pitchFamily="34" charset="0"/>
                <a:ea typeface="ＭＳ Ｐゴシック" charset="0"/>
                <a:cs typeface="ＭＳ Ｐゴシック" charset="0"/>
              </a:rPr>
              <a:t>		</a:t>
            </a:r>
          </a:p>
          <a:p>
            <a:pPr marL="533400" indent="-533400" eaLnBrk="1" hangingPunct="1">
              <a:lnSpc>
                <a:spcPct val="90000"/>
              </a:lnSpc>
              <a:buFont typeface="Arial" charset="0"/>
              <a:buNone/>
            </a:pPr>
            <a:r>
              <a:rPr lang="en-US" sz="2200" dirty="0">
                <a:solidFill>
                  <a:srgbClr val="002060"/>
                </a:solidFill>
                <a:latin typeface="Trebuchet MS" panose="020B0603020202020204" pitchFamily="34" charset="0"/>
                <a:ea typeface="ＭＳ Ｐゴシック" charset="0"/>
                <a:cs typeface="ＭＳ Ｐゴシック" charset="0"/>
              </a:rPr>
              <a:t>		For convenience, we round this number to 50.</a:t>
            </a:r>
          </a:p>
          <a:p>
            <a:pPr marL="533400" indent="-533400" eaLnBrk="1" hangingPunct="1">
              <a:lnSpc>
                <a:spcPct val="90000"/>
              </a:lnSpc>
              <a:buFontTx/>
              <a:buNone/>
            </a:pPr>
            <a:endParaRPr lang="en-US" sz="2200" dirty="0">
              <a:solidFill>
                <a:srgbClr val="002060"/>
              </a:solidFill>
              <a:latin typeface="Trebuchet MS" panose="020B0603020202020204" pitchFamily="34" charset="0"/>
              <a:ea typeface="ＭＳ Ｐゴシック" charset="0"/>
              <a:cs typeface="ＭＳ Ｐゴシック"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267657595"/>
              </p:ext>
            </p:extLst>
          </p:nvPr>
        </p:nvGraphicFramePr>
        <p:xfrm>
          <a:off x="3851920" y="3875261"/>
          <a:ext cx="3325812" cy="777875"/>
        </p:xfrm>
        <a:graphic>
          <a:graphicData uri="http://schemas.openxmlformats.org/presentationml/2006/ole">
            <mc:AlternateContent xmlns:mc="http://schemas.openxmlformats.org/markup-compatibility/2006">
              <mc:Choice xmlns:v="urn:schemas-microsoft-com:vml" Requires="v">
                <p:oleObj spid="_x0000_s103549" name="Equation" r:id="rId4" imgW="1599840" imgH="365400" progId="Equation.3">
                  <p:embed/>
                </p:oleObj>
              </mc:Choice>
              <mc:Fallback>
                <p:oleObj name="Equation" r:id="rId4" imgW="1599840" imgH="365400" progId="Equation.3">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3875261"/>
                        <a:ext cx="3325812"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Grp="1" noChangeArrowheads="1"/>
          </p:cNvSpPr>
          <p:nvPr>
            <p:ph type="title"/>
          </p:nvPr>
        </p:nvSpPr>
        <p:spPr>
          <a:xfrm>
            <a:off x="685800" y="333375"/>
            <a:ext cx="7772400" cy="647700"/>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Building a Histogram…</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11</a:t>
            </a:fld>
            <a:endParaRPr lang="en-AU" sz="1400" b="1" baseline="0" dirty="0">
              <a:latin typeface="Trebuchet MS"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819603835"/>
              </p:ext>
            </p:extLst>
          </p:nvPr>
        </p:nvGraphicFramePr>
        <p:xfrm>
          <a:off x="3419872" y="1628800"/>
          <a:ext cx="3481387" cy="777875"/>
        </p:xfrm>
        <a:graphic>
          <a:graphicData uri="http://schemas.openxmlformats.org/presentationml/2006/ole">
            <mc:AlternateContent xmlns:mc="http://schemas.openxmlformats.org/markup-compatibility/2006">
              <mc:Choice xmlns:v="urn:schemas-microsoft-com:vml" Requires="v">
                <p:oleObj spid="_x0000_s103550" name="Equation" r:id="rId6" imgW="1672920" imgH="365400" progId="Equation.3">
                  <p:embed/>
                </p:oleObj>
              </mc:Choice>
              <mc:Fallback>
                <p:oleObj name="Equation" r:id="rId6" imgW="1672920" imgH="365400" progId="Equation.3">
                  <p:embed/>
                  <p:pic>
                    <p:nvPicPr>
                      <p:cNvPr id="0" name="Picture 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2" y="1628800"/>
                        <a:ext cx="3481387"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611561" y="1268760"/>
            <a:ext cx="8136904" cy="4767262"/>
          </a:xfrm>
        </p:spPr>
        <p:txBody>
          <a:bodyPr/>
          <a:lstStyle/>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We have chosen nine classes, with class width 50, defined in such a way that each observation falls into one and only one class. These classes are defined as follows:</a:t>
            </a:r>
          </a:p>
          <a:p>
            <a:pPr marL="0" indent="0" eaLnBrk="1" hangingPunct="1">
              <a:buFontTx/>
              <a:buNone/>
            </a:pPr>
            <a:r>
              <a:rPr lang="en-US" sz="2000" b="1" dirty="0">
                <a:latin typeface="Trebuchet MS" panose="020B0603020202020204" pitchFamily="34" charset="0"/>
                <a:ea typeface="ＭＳ Ｐゴシック" charset="0"/>
                <a:cs typeface="ＭＳ Ｐゴシック" charset="0"/>
              </a:rPr>
              <a:t>    Classes</a:t>
            </a:r>
            <a:endParaRPr lang="en-US" sz="2000" dirty="0">
              <a:latin typeface="Trebuchet MS" panose="020B0603020202020204" pitchFamily="34" charset="0"/>
              <a:ea typeface="ＭＳ Ｐゴシック" charset="0"/>
              <a:cs typeface="ＭＳ Ｐゴシック" charset="0"/>
            </a:endParaRPr>
          </a:p>
          <a:p>
            <a:pPr marL="0" indent="0" eaLnBrk="1" hangingPunct="1">
              <a:buFontTx/>
              <a:buNone/>
            </a:pPr>
            <a:r>
              <a:rPr lang="en-US" sz="1800" dirty="0">
                <a:latin typeface="Trebuchet MS" panose="020B0603020202020204" pitchFamily="34" charset="0"/>
                <a:ea typeface="ＭＳ Ｐゴシック" charset="0"/>
                <a:cs typeface="ＭＳ Ｐゴシック" charset="0"/>
              </a:rPr>
              <a:t>	Amounts that are </a:t>
            </a:r>
            <a:r>
              <a:rPr lang="en-US" sz="1800" dirty="0">
                <a:solidFill>
                  <a:schemeClr val="accent1"/>
                </a:solidFill>
                <a:latin typeface="Trebuchet MS" panose="020B0603020202020204" pitchFamily="34" charset="0"/>
                <a:ea typeface="ＭＳ Ｐゴシック" charset="0"/>
                <a:cs typeface="ＭＳ Ｐゴシック" charset="0"/>
              </a:rPr>
              <a:t>more than 50 </a:t>
            </a:r>
            <a:r>
              <a:rPr lang="en-US" sz="1800" dirty="0">
                <a:latin typeface="Trebuchet MS" panose="020B0603020202020204" pitchFamily="34" charset="0"/>
                <a:ea typeface="ＭＳ Ｐゴシック" charset="0"/>
                <a:cs typeface="ＭＳ Ｐゴシック" charset="0"/>
              </a:rPr>
              <a:t>but </a:t>
            </a:r>
            <a:r>
              <a:rPr lang="en-US" sz="1800" dirty="0">
                <a:solidFill>
                  <a:srgbClr val="00B050"/>
                </a:solidFill>
                <a:latin typeface="Trebuchet MS" panose="020B0603020202020204" pitchFamily="34" charset="0"/>
                <a:ea typeface="ＭＳ Ｐゴシック" charset="0"/>
                <a:cs typeface="ＭＳ Ｐゴシック" charset="0"/>
              </a:rPr>
              <a:t>less than or equal to 100</a:t>
            </a:r>
          </a:p>
          <a:p>
            <a:pPr marL="0" indent="0" eaLnBrk="1" hangingPunct="1">
              <a:buFontTx/>
              <a:buNone/>
            </a:pPr>
            <a:r>
              <a:rPr lang="en-US" sz="1800" dirty="0">
                <a:latin typeface="Trebuchet MS" panose="020B0603020202020204" pitchFamily="34" charset="0"/>
                <a:ea typeface="ＭＳ Ｐゴシック" charset="0"/>
                <a:cs typeface="ＭＳ Ｐゴシック" charset="0"/>
              </a:rPr>
              <a:t>     	Amounts that are </a:t>
            </a:r>
            <a:r>
              <a:rPr lang="en-US" sz="1800" dirty="0">
                <a:solidFill>
                  <a:schemeClr val="accent1"/>
                </a:solidFill>
                <a:latin typeface="Trebuchet MS" panose="020B0603020202020204" pitchFamily="34" charset="0"/>
                <a:ea typeface="ＭＳ Ｐゴシック" charset="0"/>
                <a:cs typeface="ＭＳ Ｐゴシック" charset="0"/>
              </a:rPr>
              <a:t>more than 100 </a:t>
            </a:r>
            <a:r>
              <a:rPr lang="en-US" sz="1800" dirty="0">
                <a:latin typeface="Trebuchet MS" panose="020B0603020202020204" pitchFamily="34" charset="0"/>
                <a:ea typeface="ＭＳ Ｐゴシック" charset="0"/>
                <a:cs typeface="ＭＳ Ｐゴシック" charset="0"/>
              </a:rPr>
              <a:t>but </a:t>
            </a:r>
            <a:r>
              <a:rPr lang="en-US" sz="1800" dirty="0">
                <a:solidFill>
                  <a:srgbClr val="00B050"/>
                </a:solidFill>
                <a:latin typeface="Trebuchet MS" panose="020B0603020202020204" pitchFamily="34" charset="0"/>
                <a:ea typeface="ＭＳ Ｐゴシック" charset="0"/>
                <a:cs typeface="ＭＳ Ｐゴシック" charset="0"/>
              </a:rPr>
              <a:t>less than or equal to 150</a:t>
            </a:r>
          </a:p>
          <a:p>
            <a:pPr marL="0" indent="0" eaLnBrk="1" hangingPunct="1">
              <a:buFontTx/>
              <a:buNone/>
            </a:pPr>
            <a:r>
              <a:rPr lang="en-US" sz="1800" dirty="0">
                <a:latin typeface="Trebuchet MS" panose="020B0603020202020204" pitchFamily="34" charset="0"/>
                <a:ea typeface="ＭＳ Ｐゴシック" charset="0"/>
                <a:cs typeface="ＭＳ Ｐゴシック" charset="0"/>
              </a:rPr>
              <a:t>     	Amounts that are </a:t>
            </a:r>
            <a:r>
              <a:rPr lang="en-US" sz="1800" dirty="0">
                <a:solidFill>
                  <a:schemeClr val="accent1"/>
                </a:solidFill>
                <a:latin typeface="Trebuchet MS" panose="020B0603020202020204" pitchFamily="34" charset="0"/>
                <a:ea typeface="ＭＳ Ｐゴシック" charset="0"/>
                <a:cs typeface="ＭＳ Ｐゴシック" charset="0"/>
              </a:rPr>
              <a:t>more than 150 </a:t>
            </a:r>
            <a:r>
              <a:rPr lang="en-US" sz="1800" dirty="0">
                <a:latin typeface="Trebuchet MS" panose="020B0603020202020204" pitchFamily="34" charset="0"/>
                <a:ea typeface="ＭＳ Ｐゴシック" charset="0"/>
                <a:cs typeface="ＭＳ Ｐゴシック" charset="0"/>
              </a:rPr>
              <a:t>but </a:t>
            </a:r>
            <a:r>
              <a:rPr lang="en-US" sz="1800" dirty="0">
                <a:solidFill>
                  <a:srgbClr val="00B050"/>
                </a:solidFill>
                <a:latin typeface="Trebuchet MS" panose="020B0603020202020204" pitchFamily="34" charset="0"/>
                <a:ea typeface="ＭＳ Ｐゴシック" charset="0"/>
                <a:cs typeface="ＭＳ Ｐゴシック" charset="0"/>
              </a:rPr>
              <a:t>less than or equal to 200</a:t>
            </a:r>
          </a:p>
          <a:p>
            <a:pPr marL="0" indent="0" eaLnBrk="1" hangingPunct="1">
              <a:buFontTx/>
              <a:buNone/>
            </a:pPr>
            <a:r>
              <a:rPr lang="en-US" sz="1800" dirty="0">
                <a:latin typeface="Trebuchet MS" panose="020B0603020202020204" pitchFamily="34" charset="0"/>
                <a:ea typeface="ＭＳ Ｐゴシック" charset="0"/>
                <a:cs typeface="ＭＳ Ｐゴシック" charset="0"/>
              </a:rPr>
              <a:t>     	Amounts that are </a:t>
            </a:r>
            <a:r>
              <a:rPr lang="en-US" sz="1800" dirty="0">
                <a:solidFill>
                  <a:schemeClr val="accent1"/>
                </a:solidFill>
                <a:latin typeface="Trebuchet MS" panose="020B0603020202020204" pitchFamily="34" charset="0"/>
                <a:ea typeface="ＭＳ Ｐゴシック" charset="0"/>
                <a:cs typeface="ＭＳ Ｐゴシック" charset="0"/>
              </a:rPr>
              <a:t>more than 200 </a:t>
            </a:r>
            <a:r>
              <a:rPr lang="en-US" sz="1800" dirty="0">
                <a:latin typeface="Trebuchet MS" panose="020B0603020202020204" pitchFamily="34" charset="0"/>
                <a:ea typeface="ＭＳ Ｐゴシック" charset="0"/>
                <a:cs typeface="ＭＳ Ｐゴシック" charset="0"/>
              </a:rPr>
              <a:t>but </a:t>
            </a:r>
            <a:r>
              <a:rPr lang="en-US" sz="1800" dirty="0">
                <a:solidFill>
                  <a:srgbClr val="00B050"/>
                </a:solidFill>
                <a:latin typeface="Trebuchet MS" panose="020B0603020202020204" pitchFamily="34" charset="0"/>
                <a:ea typeface="ＭＳ Ｐゴシック" charset="0"/>
                <a:cs typeface="ＭＳ Ｐゴシック" charset="0"/>
              </a:rPr>
              <a:t>less than or equal to 250</a:t>
            </a:r>
          </a:p>
          <a:p>
            <a:pPr marL="0" indent="0" eaLnBrk="1" hangingPunct="1">
              <a:buFontTx/>
              <a:buNone/>
            </a:pPr>
            <a:r>
              <a:rPr lang="en-US" sz="1800" dirty="0">
                <a:latin typeface="Trebuchet MS" panose="020B0603020202020204" pitchFamily="34" charset="0"/>
                <a:ea typeface="ＭＳ Ｐゴシック" charset="0"/>
                <a:cs typeface="ＭＳ Ｐゴシック" charset="0"/>
              </a:rPr>
              <a:t>     	Amounts that are </a:t>
            </a:r>
            <a:r>
              <a:rPr lang="en-US" sz="1800" dirty="0">
                <a:solidFill>
                  <a:schemeClr val="accent1"/>
                </a:solidFill>
                <a:latin typeface="Trebuchet MS" panose="020B0603020202020204" pitchFamily="34" charset="0"/>
                <a:ea typeface="ＭＳ Ｐゴシック" charset="0"/>
                <a:cs typeface="ＭＳ Ｐゴシック" charset="0"/>
              </a:rPr>
              <a:t>more than 250 </a:t>
            </a:r>
            <a:r>
              <a:rPr lang="en-US" sz="1800" dirty="0">
                <a:latin typeface="Trebuchet MS" panose="020B0603020202020204" pitchFamily="34" charset="0"/>
                <a:ea typeface="ＭＳ Ｐゴシック" charset="0"/>
                <a:cs typeface="ＭＳ Ｐゴシック" charset="0"/>
              </a:rPr>
              <a:t>but </a:t>
            </a:r>
            <a:r>
              <a:rPr lang="en-US" sz="1800" dirty="0">
                <a:solidFill>
                  <a:srgbClr val="00B050"/>
                </a:solidFill>
                <a:latin typeface="Trebuchet MS" panose="020B0603020202020204" pitchFamily="34" charset="0"/>
                <a:ea typeface="ＭＳ Ｐゴシック" charset="0"/>
                <a:cs typeface="ＭＳ Ｐゴシック" charset="0"/>
              </a:rPr>
              <a:t>less than or equal to 300</a:t>
            </a:r>
          </a:p>
          <a:p>
            <a:pPr marL="0" indent="0" eaLnBrk="1" hangingPunct="1">
              <a:buFontTx/>
              <a:buNone/>
            </a:pPr>
            <a:r>
              <a:rPr lang="en-US" sz="1800" dirty="0">
                <a:latin typeface="Trebuchet MS" panose="020B0603020202020204" pitchFamily="34" charset="0"/>
                <a:ea typeface="ＭＳ Ｐゴシック" charset="0"/>
                <a:cs typeface="ＭＳ Ｐゴシック" charset="0"/>
              </a:rPr>
              <a:t>     	Amounts that are </a:t>
            </a:r>
            <a:r>
              <a:rPr lang="en-US" sz="1800" dirty="0">
                <a:solidFill>
                  <a:schemeClr val="accent1"/>
                </a:solidFill>
                <a:latin typeface="Trebuchet MS" panose="020B0603020202020204" pitchFamily="34" charset="0"/>
                <a:ea typeface="ＭＳ Ｐゴシック" charset="0"/>
                <a:cs typeface="ＭＳ Ｐゴシック" charset="0"/>
              </a:rPr>
              <a:t>more than 300 </a:t>
            </a:r>
            <a:r>
              <a:rPr lang="en-US" sz="1800" dirty="0">
                <a:latin typeface="Trebuchet MS" panose="020B0603020202020204" pitchFamily="34" charset="0"/>
                <a:ea typeface="ＭＳ Ｐゴシック" charset="0"/>
                <a:cs typeface="ＭＳ Ｐゴシック" charset="0"/>
              </a:rPr>
              <a:t>but </a:t>
            </a:r>
            <a:r>
              <a:rPr lang="en-US" sz="1800" dirty="0">
                <a:solidFill>
                  <a:srgbClr val="00B050"/>
                </a:solidFill>
                <a:latin typeface="Trebuchet MS" panose="020B0603020202020204" pitchFamily="34" charset="0"/>
                <a:ea typeface="ＭＳ Ｐゴシック" charset="0"/>
                <a:cs typeface="ＭＳ Ｐゴシック" charset="0"/>
              </a:rPr>
              <a:t>less than or equal to 350</a:t>
            </a:r>
          </a:p>
          <a:p>
            <a:pPr marL="0" indent="0" eaLnBrk="1" hangingPunct="1">
              <a:buFontTx/>
              <a:buNone/>
            </a:pPr>
            <a:r>
              <a:rPr lang="en-US" sz="1800" dirty="0">
                <a:latin typeface="Trebuchet MS" panose="020B0603020202020204" pitchFamily="34" charset="0"/>
                <a:ea typeface="ＭＳ Ｐゴシック" charset="0"/>
                <a:cs typeface="ＭＳ Ｐゴシック" charset="0"/>
              </a:rPr>
              <a:t>     	Amounts that are </a:t>
            </a:r>
            <a:r>
              <a:rPr lang="en-US" sz="1800" dirty="0">
                <a:solidFill>
                  <a:schemeClr val="accent1"/>
                </a:solidFill>
                <a:latin typeface="Trebuchet MS" panose="020B0603020202020204" pitchFamily="34" charset="0"/>
                <a:ea typeface="ＭＳ Ｐゴシック" charset="0"/>
                <a:cs typeface="ＭＳ Ｐゴシック" charset="0"/>
              </a:rPr>
              <a:t>more than 350 </a:t>
            </a:r>
            <a:r>
              <a:rPr lang="en-US" sz="1800" dirty="0">
                <a:latin typeface="Trebuchet MS" panose="020B0603020202020204" pitchFamily="34" charset="0"/>
                <a:ea typeface="ＭＳ Ｐゴシック" charset="0"/>
                <a:cs typeface="ＭＳ Ｐゴシック" charset="0"/>
              </a:rPr>
              <a:t>but </a:t>
            </a:r>
            <a:r>
              <a:rPr lang="en-US" sz="1800" dirty="0">
                <a:solidFill>
                  <a:srgbClr val="00B050"/>
                </a:solidFill>
                <a:latin typeface="Trebuchet MS" panose="020B0603020202020204" pitchFamily="34" charset="0"/>
                <a:ea typeface="ＭＳ Ｐゴシック" charset="0"/>
                <a:cs typeface="ＭＳ Ｐゴシック" charset="0"/>
              </a:rPr>
              <a:t>less than or equal to 400</a:t>
            </a:r>
          </a:p>
          <a:p>
            <a:pPr marL="0" indent="0" eaLnBrk="1" hangingPunct="1">
              <a:buFontTx/>
              <a:buNone/>
            </a:pPr>
            <a:r>
              <a:rPr lang="en-US" sz="1800" dirty="0">
                <a:latin typeface="Trebuchet MS" panose="020B0603020202020204" pitchFamily="34" charset="0"/>
                <a:ea typeface="ＭＳ Ｐゴシック" charset="0"/>
                <a:cs typeface="ＭＳ Ｐゴシック" charset="0"/>
              </a:rPr>
              <a:t> 	Amounts that are </a:t>
            </a:r>
            <a:r>
              <a:rPr lang="en-US" sz="1800" dirty="0">
                <a:solidFill>
                  <a:schemeClr val="accent1"/>
                </a:solidFill>
                <a:latin typeface="Trebuchet MS" panose="020B0603020202020204" pitchFamily="34" charset="0"/>
                <a:ea typeface="ＭＳ Ｐゴシック" charset="0"/>
                <a:cs typeface="ＭＳ Ｐゴシック" charset="0"/>
              </a:rPr>
              <a:t>more than 400 </a:t>
            </a:r>
            <a:r>
              <a:rPr lang="en-US" sz="1800" dirty="0">
                <a:latin typeface="Trebuchet MS" panose="020B0603020202020204" pitchFamily="34" charset="0"/>
                <a:ea typeface="ＭＳ Ｐゴシック" charset="0"/>
                <a:cs typeface="ＭＳ Ｐゴシック" charset="0"/>
              </a:rPr>
              <a:t>but </a:t>
            </a:r>
            <a:r>
              <a:rPr lang="en-US" sz="1800" dirty="0">
                <a:solidFill>
                  <a:srgbClr val="00B050"/>
                </a:solidFill>
                <a:latin typeface="Trebuchet MS" panose="020B0603020202020204" pitchFamily="34" charset="0"/>
                <a:ea typeface="ＭＳ Ｐゴシック" charset="0"/>
                <a:cs typeface="ＭＳ Ｐゴシック" charset="0"/>
              </a:rPr>
              <a:t>less than or equal to 450</a:t>
            </a:r>
            <a:r>
              <a:rPr lang="en-US" sz="1800" dirty="0">
                <a:latin typeface="Trebuchet MS" panose="020B0603020202020204" pitchFamily="34" charset="0"/>
                <a:ea typeface="ＭＳ Ｐゴシック" charset="0"/>
                <a:cs typeface="ＭＳ Ｐゴシック" charset="0"/>
              </a:rPr>
              <a:t>	</a:t>
            </a:r>
          </a:p>
          <a:p>
            <a:pPr marL="0" indent="0" eaLnBrk="1" hangingPunct="1">
              <a:buFontTx/>
              <a:buNone/>
            </a:pPr>
            <a:r>
              <a:rPr lang="en-US" sz="1800" dirty="0">
                <a:latin typeface="Trebuchet MS" panose="020B0603020202020204" pitchFamily="34" charset="0"/>
                <a:ea typeface="ＭＳ Ｐゴシック" charset="0"/>
                <a:cs typeface="ＭＳ Ｐゴシック" charset="0"/>
              </a:rPr>
              <a:t>	Amounts that are </a:t>
            </a:r>
            <a:r>
              <a:rPr lang="en-US" sz="1800" dirty="0">
                <a:solidFill>
                  <a:schemeClr val="accent1"/>
                </a:solidFill>
                <a:latin typeface="Trebuchet MS" panose="020B0603020202020204" pitchFamily="34" charset="0"/>
                <a:ea typeface="ＭＳ Ｐゴシック" charset="0"/>
                <a:cs typeface="ＭＳ Ｐゴシック" charset="0"/>
              </a:rPr>
              <a:t>more than 450 </a:t>
            </a:r>
            <a:r>
              <a:rPr lang="en-US" sz="1800" dirty="0">
                <a:latin typeface="Trebuchet MS" panose="020B0603020202020204" pitchFamily="34" charset="0"/>
                <a:ea typeface="ＭＳ Ｐゴシック" charset="0"/>
                <a:cs typeface="ＭＳ Ｐゴシック" charset="0"/>
              </a:rPr>
              <a:t>but </a:t>
            </a:r>
            <a:r>
              <a:rPr lang="en-US" sz="1800" dirty="0">
                <a:solidFill>
                  <a:srgbClr val="00B050"/>
                </a:solidFill>
                <a:latin typeface="Trebuchet MS" panose="020B0603020202020204" pitchFamily="34" charset="0"/>
                <a:ea typeface="ＭＳ Ｐゴシック" charset="0"/>
                <a:cs typeface="ＭＳ Ｐゴシック" charset="0"/>
              </a:rPr>
              <a:t>less than or equal to 500</a:t>
            </a:r>
          </a:p>
        </p:txBody>
      </p:sp>
      <p:sp>
        <p:nvSpPr>
          <p:cNvPr id="4" name="Rectangle 2"/>
          <p:cNvSpPr txBox="1">
            <a:spLocks noChangeArrowheads="1"/>
          </p:cNvSpPr>
          <p:nvPr/>
        </p:nvSpPr>
        <p:spPr bwMode="auto">
          <a:xfrm>
            <a:off x="611560" y="47625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eaLnBrk="1" hangingPunct="1"/>
            <a:r>
              <a:rPr lang="en-US" sz="3600" baseline="0" dirty="0">
                <a:solidFill>
                  <a:srgbClr val="EA0088"/>
                </a:solidFill>
                <a:latin typeface="Trebuchet MS" panose="020B0603020202020204" pitchFamily="34" charset="0"/>
              </a:rPr>
              <a:t>Example 1…</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12</a:t>
            </a:fld>
            <a:endParaRPr lang="en-AU" sz="1400" b="1" baseline="0" dirty="0">
              <a:latin typeface="Trebuchet MS"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83568" y="1052736"/>
            <a:ext cx="8352928" cy="864443"/>
          </a:xfrm>
        </p:spPr>
        <p:txBody>
          <a:bodyPr/>
          <a:lstStyle/>
          <a:p>
            <a:pPr marL="0" indent="0" eaLnBrk="1" hangingPunct="1">
              <a:lnSpc>
                <a:spcPct val="90000"/>
              </a:lnSpc>
              <a:buFontTx/>
              <a:buNone/>
            </a:pPr>
            <a:r>
              <a:rPr lang="en-US" sz="2200" dirty="0">
                <a:solidFill>
                  <a:srgbClr val="002060"/>
                </a:solidFill>
                <a:latin typeface="Trebuchet MS" panose="020B0603020202020204" pitchFamily="34" charset="0"/>
                <a:ea typeface="ＭＳ Ｐゴシック" charset="0"/>
                <a:cs typeface="ＭＳ Ｐゴシック" charset="0"/>
              </a:rPr>
              <a:t>Specify the class intervals and construct the </a:t>
            </a:r>
            <a:r>
              <a:rPr lang="en-US" sz="2200" dirty="0">
                <a:solidFill>
                  <a:srgbClr val="00B050"/>
                </a:solidFill>
                <a:latin typeface="Trebuchet MS" panose="020B0603020202020204" pitchFamily="34" charset="0"/>
                <a:ea typeface="ＭＳ Ｐゴシック" charset="0"/>
                <a:cs typeface="ＭＳ Ｐゴシック" charset="0"/>
              </a:rPr>
              <a:t>frequency distribution </a:t>
            </a:r>
            <a:r>
              <a:rPr lang="en-US" sz="2200" dirty="0">
                <a:solidFill>
                  <a:srgbClr val="002060"/>
                </a:solidFill>
                <a:latin typeface="Trebuchet MS" panose="020B0603020202020204" pitchFamily="34" charset="0"/>
                <a:ea typeface="ＭＳ Ｐゴシック" charset="0"/>
                <a:cs typeface="ＭＳ Ｐゴシック" charset="0"/>
              </a:rPr>
              <a:t>as in Table 4.2.</a:t>
            </a:r>
          </a:p>
          <a:p>
            <a:pPr marL="533400" indent="-533400" eaLnBrk="1" hangingPunct="1">
              <a:lnSpc>
                <a:spcPct val="90000"/>
              </a:lnSpc>
              <a:buFontTx/>
              <a:buNone/>
            </a:pPr>
            <a:r>
              <a:rPr lang="en-US" sz="2200" dirty="0">
                <a:solidFill>
                  <a:srgbClr val="00B050"/>
                </a:solidFill>
                <a:latin typeface="Trebuchet MS" panose="020B0603020202020204" pitchFamily="34" charset="0"/>
                <a:ea typeface="ＭＳ Ｐゴシック" charset="0"/>
                <a:cs typeface="ＭＳ Ｐゴシック" charset="0"/>
              </a:rPr>
              <a:t> </a:t>
            </a:r>
            <a:endParaRPr lang="en-US" sz="2200" dirty="0">
              <a:latin typeface="Trebuchet MS" panose="020B0603020202020204" pitchFamily="34" charset="0"/>
              <a:ea typeface="ＭＳ Ｐゴシック" charset="0"/>
              <a:cs typeface="ＭＳ Ｐゴシック" charset="0"/>
            </a:endParaRPr>
          </a:p>
        </p:txBody>
      </p:sp>
      <p:sp>
        <p:nvSpPr>
          <p:cNvPr id="6" name="Rectangle 2"/>
          <p:cNvSpPr>
            <a:spLocks noGrp="1" noChangeArrowheads="1"/>
          </p:cNvSpPr>
          <p:nvPr>
            <p:ph type="title"/>
          </p:nvPr>
        </p:nvSpPr>
        <p:spPr>
          <a:xfrm>
            <a:off x="685800" y="260648"/>
            <a:ext cx="7772400" cy="647700"/>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Building a Histogram…</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13</a:t>
            </a:fld>
            <a:endParaRPr lang="en-AU" sz="1400" b="1" baseline="0" dirty="0">
              <a:latin typeface="Trebuchet MS" charset="0"/>
            </a:endParaRPr>
          </a:p>
        </p:txBody>
      </p:sp>
      <p:pic>
        <p:nvPicPr>
          <p:cNvPr id="2" name="Picture 1"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51417" y="1772816"/>
            <a:ext cx="5817229" cy="40458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idx="1"/>
          </p:nvPr>
        </p:nvSpPr>
        <p:spPr>
          <a:xfrm>
            <a:off x="2339975" y="2122488"/>
            <a:ext cx="1944688" cy="1666875"/>
          </a:xfrm>
        </p:spPr>
        <p:txBody>
          <a:bodyPr/>
          <a:lstStyle/>
          <a:p>
            <a:pPr marL="533400" indent="-533400" eaLnBrk="1" hangingPunct="1">
              <a:lnSpc>
                <a:spcPct val="90000"/>
              </a:lnSpc>
              <a:buFontTx/>
              <a:buNone/>
            </a:pPr>
            <a:r>
              <a:rPr lang="en-US">
                <a:latin typeface="Trebuchet MS" panose="020B0603020202020204" pitchFamily="34" charset="0"/>
                <a:ea typeface="ＭＳ Ｐゴシック" charset="0"/>
                <a:cs typeface="ＭＳ Ｐゴシック" charset="0"/>
                <a:sym typeface="Wingdings" charset="0"/>
              </a:rPr>
              <a:t> </a:t>
            </a:r>
          </a:p>
        </p:txBody>
      </p:sp>
      <p:sp>
        <p:nvSpPr>
          <p:cNvPr id="30724" name="AutoShape 7"/>
          <p:cNvSpPr>
            <a:spLocks noChangeArrowheads="1"/>
          </p:cNvSpPr>
          <p:nvPr/>
        </p:nvSpPr>
        <p:spPr bwMode="auto">
          <a:xfrm>
            <a:off x="3779912" y="2924175"/>
            <a:ext cx="1152128" cy="36080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CCFF"/>
          </a:solidFill>
          <a:ln w="9525">
            <a:solidFill>
              <a:schemeClr val="tx1"/>
            </a:solidFill>
            <a:miter lim="800000"/>
            <a:headEnd/>
            <a:tailEnd/>
          </a:ln>
        </p:spPr>
        <p:txBody>
          <a:bodyPr wrap="none" anchor="ctr"/>
          <a:lstStyle/>
          <a:p>
            <a:endParaRPr lang="en-US"/>
          </a:p>
        </p:txBody>
      </p:sp>
      <p:sp>
        <p:nvSpPr>
          <p:cNvPr id="7" name="Rectangle 2"/>
          <p:cNvSpPr>
            <a:spLocks noGrp="1" noChangeArrowheads="1"/>
          </p:cNvSpPr>
          <p:nvPr>
            <p:ph type="title"/>
          </p:nvPr>
        </p:nvSpPr>
        <p:spPr>
          <a:xfrm>
            <a:off x="685800" y="333375"/>
            <a:ext cx="7772400" cy="647700"/>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Building a Histogram…</a:t>
            </a:r>
          </a:p>
        </p:txBody>
      </p:sp>
      <p:sp>
        <p:nvSpPr>
          <p:cNvPr id="8" name="Rectangle 3"/>
          <p:cNvSpPr txBox="1">
            <a:spLocks noChangeArrowheads="1"/>
          </p:cNvSpPr>
          <p:nvPr/>
        </p:nvSpPr>
        <p:spPr bwMode="auto">
          <a:xfrm>
            <a:off x="755576" y="1124744"/>
            <a:ext cx="8280920" cy="86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ＭＳ Ｐゴシック"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pitchFamily="34" charset="-128"/>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pitchFamily="34" charset="-128"/>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FontTx/>
              <a:buNone/>
            </a:pPr>
            <a:r>
              <a:rPr lang="en-US" sz="2200" baseline="0" dirty="0">
                <a:solidFill>
                  <a:srgbClr val="00B050"/>
                </a:solidFill>
                <a:latin typeface="Trebuchet MS" panose="020B0603020202020204" pitchFamily="34" charset="0"/>
                <a:ea typeface="ＭＳ Ｐゴシック" charset="0"/>
                <a:cs typeface="ＭＳ Ｐゴシック" charset="0"/>
              </a:rPr>
              <a:t>Draw a histogram of rectangle bars using the class intervals and the corresponding frequencies. </a:t>
            </a:r>
          </a:p>
          <a:p>
            <a:pPr marL="533400" indent="-533400">
              <a:lnSpc>
                <a:spcPct val="90000"/>
              </a:lnSpc>
              <a:buFontTx/>
              <a:buNone/>
            </a:pPr>
            <a:r>
              <a:rPr lang="en-US" sz="2200" baseline="0" dirty="0">
                <a:solidFill>
                  <a:srgbClr val="00B050"/>
                </a:solidFill>
                <a:latin typeface="Trebuchet MS" panose="020B0603020202020204" pitchFamily="34" charset="0"/>
                <a:ea typeface="ＭＳ Ｐゴシック" charset="0"/>
                <a:cs typeface="ＭＳ Ｐゴシック" charset="0"/>
              </a:rPr>
              <a:t> </a:t>
            </a:r>
            <a:endParaRPr lang="en-US" sz="2200" baseline="0" dirty="0">
              <a:latin typeface="Trebuchet MS" panose="020B0603020202020204" pitchFamily="34" charset="0"/>
              <a:ea typeface="ＭＳ Ｐゴシック" charset="0"/>
              <a:cs typeface="ＭＳ Ｐゴシック" charset="0"/>
            </a:endParaRP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14</a:t>
            </a:fld>
            <a:endParaRPr lang="en-AU" sz="1400" b="1" baseline="0" dirty="0">
              <a:latin typeface="Trebuchet MS" charset="0"/>
            </a:endParaRPr>
          </a:p>
        </p:txBody>
      </p:sp>
      <p:pic>
        <p:nvPicPr>
          <p:cNvPr id="184321" name="Picture 1"/>
          <p:cNvPicPr>
            <a:picLocks noChangeAspect="1" noChangeArrowheads="1"/>
          </p:cNvPicPr>
          <p:nvPr/>
        </p:nvPicPr>
        <p:blipFill>
          <a:blip r:embed="rId3" cstate="print"/>
          <a:srcRect/>
          <a:stretch>
            <a:fillRect/>
          </a:stretch>
        </p:blipFill>
        <p:spPr bwMode="auto">
          <a:xfrm>
            <a:off x="4932040" y="2492896"/>
            <a:ext cx="4094196" cy="2025774"/>
          </a:xfrm>
          <a:prstGeom prst="rect">
            <a:avLst/>
          </a:prstGeom>
          <a:noFill/>
          <a:ln w="9525">
            <a:noFill/>
            <a:miter lim="800000"/>
            <a:headEnd/>
            <a:tailEnd/>
          </a:ln>
        </p:spPr>
      </p:pic>
      <p:pic>
        <p:nvPicPr>
          <p:cNvPr id="10" name="Picture 9" descr="Screen Clippi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1263" y="2276872"/>
            <a:ext cx="3850048" cy="26776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Line 8"/>
          <p:cNvSpPr>
            <a:spLocks noChangeShapeType="1"/>
          </p:cNvSpPr>
          <p:nvPr/>
        </p:nvSpPr>
        <p:spPr bwMode="auto">
          <a:xfrm>
            <a:off x="6144344" y="4876800"/>
            <a:ext cx="1019944" cy="1000472"/>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2"/>
          <p:cNvSpPr txBox="1">
            <a:spLocks noChangeArrowheads="1"/>
          </p:cNvSpPr>
          <p:nvPr/>
        </p:nvSpPr>
        <p:spPr bwMode="auto">
          <a:xfrm>
            <a:off x="611560" y="47625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eaLnBrk="1" hangingPunct="1"/>
            <a:r>
              <a:rPr lang="en-US" sz="3600" baseline="0" dirty="0">
                <a:solidFill>
                  <a:srgbClr val="EA0088"/>
                </a:solidFill>
                <a:latin typeface="Trebuchet MS" panose="020B0603020202020204" pitchFamily="34" charset="0"/>
              </a:rPr>
              <a:t>Example 1…</a:t>
            </a:r>
          </a:p>
        </p:txBody>
      </p:sp>
      <p:sp>
        <p:nvSpPr>
          <p:cNvPr id="13" name="AutoShape 4"/>
          <p:cNvSpPr>
            <a:spLocks noChangeArrowheads="1"/>
          </p:cNvSpPr>
          <p:nvPr/>
        </p:nvSpPr>
        <p:spPr bwMode="auto">
          <a:xfrm>
            <a:off x="6444208" y="671736"/>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dirty="0">
                <a:latin typeface="Tahoma" pitchFamily="34" charset="0"/>
              </a:rPr>
              <a:t>INTERPRET</a:t>
            </a:r>
          </a:p>
        </p:txBody>
      </p:sp>
      <p:sp>
        <p:nvSpPr>
          <p:cNvPr id="1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15</a:t>
            </a:fld>
            <a:endParaRPr lang="en-AU" sz="1400" b="1" baseline="0" dirty="0">
              <a:latin typeface="Trebuchet MS" charset="0"/>
            </a:endParaRPr>
          </a:p>
        </p:txBody>
      </p:sp>
      <p:pic>
        <p:nvPicPr>
          <p:cNvPr id="5" name="Picture 4"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74436" y="1085518"/>
            <a:ext cx="7894803" cy="3806879"/>
          </a:xfrm>
          <a:prstGeom prst="rect">
            <a:avLst/>
          </a:prstGeom>
        </p:spPr>
      </p:pic>
      <p:sp>
        <p:nvSpPr>
          <p:cNvPr id="16" name="Text Box 9"/>
          <p:cNvSpPr txBox="1">
            <a:spLocks noChangeArrowheads="1"/>
          </p:cNvSpPr>
          <p:nvPr/>
        </p:nvSpPr>
        <p:spPr bwMode="auto">
          <a:xfrm>
            <a:off x="1547665" y="4820185"/>
            <a:ext cx="1800200" cy="81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dirty="0">
                <a:latin typeface="Tahoma" charset="0"/>
              </a:rPr>
              <a:t>Sixteen percent (32)</a:t>
            </a:r>
            <a:r>
              <a:rPr lang="en-US" sz="2000" baseline="0" dirty="0">
                <a:latin typeface="Tahoma" charset="0"/>
              </a:rPr>
              <a:t> </a:t>
            </a:r>
            <a:r>
              <a:rPr lang="en-US" sz="2000" dirty="0">
                <a:latin typeface="Tahoma" charset="0"/>
              </a:rPr>
              <a:t>of the bills are ‘small’, i.e. less than $150.</a:t>
            </a:r>
          </a:p>
        </p:txBody>
      </p:sp>
      <p:sp>
        <p:nvSpPr>
          <p:cNvPr id="17" name="Line 6"/>
          <p:cNvSpPr>
            <a:spLocks noChangeShapeType="1"/>
          </p:cNvSpPr>
          <p:nvPr/>
        </p:nvSpPr>
        <p:spPr bwMode="auto">
          <a:xfrm flipH="1">
            <a:off x="3059832" y="4876800"/>
            <a:ext cx="1019944" cy="1000472"/>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12"/>
          <p:cNvSpPr txBox="1">
            <a:spLocks noChangeArrowheads="1"/>
          </p:cNvSpPr>
          <p:nvPr/>
        </p:nvSpPr>
        <p:spPr bwMode="auto">
          <a:xfrm>
            <a:off x="6516216" y="4717593"/>
            <a:ext cx="20162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dirty="0">
                <a:latin typeface="Tahoma" charset="0"/>
              </a:rPr>
              <a:t>Fourteen percent (28)</a:t>
            </a:r>
            <a:r>
              <a:rPr lang="en-US" sz="2000" baseline="0" dirty="0">
                <a:latin typeface="Tahoma" charset="0"/>
              </a:rPr>
              <a:t> </a:t>
            </a:r>
            <a:r>
              <a:rPr lang="en-US" sz="2000" dirty="0">
                <a:latin typeface="Tahoma" charset="0"/>
              </a:rPr>
              <a:t>of the electricity bills are ‘large’ i.e., $350 or more.</a:t>
            </a:r>
          </a:p>
        </p:txBody>
      </p:sp>
      <p:sp>
        <p:nvSpPr>
          <p:cNvPr id="19" name="Text Box 10"/>
          <p:cNvSpPr txBox="1">
            <a:spLocks noChangeArrowheads="1"/>
          </p:cNvSpPr>
          <p:nvPr/>
        </p:nvSpPr>
        <p:spPr bwMode="auto">
          <a:xfrm>
            <a:off x="3430372" y="5140256"/>
            <a:ext cx="31578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dirty="0">
                <a:latin typeface="Tahoma" charset="0"/>
              </a:rPr>
              <a:t>Seventy percent (140) of the </a:t>
            </a:r>
          </a:p>
          <a:p>
            <a:pPr algn="ctr"/>
            <a:r>
              <a:rPr lang="en-US" sz="2000" dirty="0">
                <a:latin typeface="Tahoma" charset="0"/>
              </a:rPr>
              <a:t>Electricity bills are in the ‘middle range’,</a:t>
            </a:r>
          </a:p>
          <a:p>
            <a:pPr algn="ctr"/>
            <a:r>
              <a:rPr lang="en-US" sz="2000" dirty="0">
                <a:latin typeface="Tahoma" charset="0"/>
              </a:rPr>
              <a:t> i.e. between $150 and $350</a:t>
            </a:r>
          </a:p>
        </p:txBody>
      </p:sp>
      <p:sp>
        <p:nvSpPr>
          <p:cNvPr id="20" name="Line 5"/>
          <p:cNvSpPr>
            <a:spLocks noChangeShapeType="1"/>
          </p:cNvSpPr>
          <p:nvPr/>
        </p:nvSpPr>
        <p:spPr bwMode="auto">
          <a:xfrm>
            <a:off x="4079776" y="2133600"/>
            <a:ext cx="0" cy="274320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7"/>
          <p:cNvSpPr>
            <a:spLocks noChangeShapeType="1"/>
          </p:cNvSpPr>
          <p:nvPr/>
        </p:nvSpPr>
        <p:spPr bwMode="auto">
          <a:xfrm flipH="1">
            <a:off x="6156176" y="2133600"/>
            <a:ext cx="0" cy="27432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280" y="404664"/>
            <a:ext cx="8229600" cy="720080"/>
          </a:xfrm>
        </p:spPr>
        <p:txBody>
          <a:bodyPr/>
          <a:lstStyle/>
          <a:p>
            <a:pPr algn="l">
              <a:defRPr/>
            </a:pPr>
            <a:r>
              <a:rPr lang="en-US" sz="3600" cap="none" dirty="0">
                <a:solidFill>
                  <a:srgbClr val="EA0088"/>
                </a:solidFill>
                <a:latin typeface="Trebuchet MS" panose="020B0603020202020204" pitchFamily="34" charset="0"/>
                <a:ea typeface="ＭＳ Ｐゴシック" charset="0"/>
                <a:cs typeface="ＭＳ Ｐゴシック" charset="0"/>
              </a:rPr>
              <a:t>Frequency Polygon</a:t>
            </a:r>
          </a:p>
        </p:txBody>
      </p:sp>
      <p:sp>
        <p:nvSpPr>
          <p:cNvPr id="104450" name="Content Placeholder 2"/>
          <p:cNvSpPr>
            <a:spLocks noGrp="1"/>
          </p:cNvSpPr>
          <p:nvPr>
            <p:ph idx="1"/>
          </p:nvPr>
        </p:nvSpPr>
        <p:spPr>
          <a:xfrm>
            <a:off x="637580" y="1208087"/>
            <a:ext cx="8001000" cy="4297363"/>
          </a:xfrm>
        </p:spPr>
        <p:txBody>
          <a:bodyPr/>
          <a:lstStyle/>
          <a:p>
            <a:pPr marL="0" indent="0" algn="just">
              <a:buNone/>
            </a:pPr>
            <a:r>
              <a:rPr lang="en-US" sz="2400" dirty="0">
                <a:latin typeface="Trebuchet MS" panose="020B0603020202020204" pitchFamily="34" charset="0"/>
                <a:ea typeface="ＭＳ Ｐゴシック" charset="0"/>
              </a:rPr>
              <a:t>A </a:t>
            </a:r>
            <a:r>
              <a:rPr lang="en-US" sz="2400" dirty="0">
                <a:solidFill>
                  <a:schemeClr val="tx1">
                    <a:lumMod val="75000"/>
                    <a:lumOff val="25000"/>
                  </a:schemeClr>
                </a:solidFill>
                <a:latin typeface="Trebuchet MS" panose="020B0603020202020204" pitchFamily="34" charset="0"/>
                <a:ea typeface="ＭＳ Ｐゴシック" charset="0"/>
              </a:rPr>
              <a:t>frequency polygon</a:t>
            </a:r>
            <a:r>
              <a:rPr lang="en-US" sz="2400" dirty="0">
                <a:latin typeface="Trebuchet MS" panose="020B0603020202020204" pitchFamily="34" charset="0"/>
                <a:ea typeface="ＭＳ Ｐゴシック" charset="0"/>
              </a:rPr>
              <a:t> is obtained by plotting the frequency of each class above the midpoint of that class and then joining the points with a straight line.</a:t>
            </a:r>
          </a:p>
          <a:p>
            <a:pPr marL="0" indent="0" algn="just">
              <a:buNone/>
            </a:pPr>
            <a:endParaRPr lang="en-US" sz="2400" dirty="0">
              <a:latin typeface="Trebuchet MS" panose="020B0603020202020204" pitchFamily="34" charset="0"/>
              <a:ea typeface="ＭＳ Ｐゴシック"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16</a:t>
            </a:fld>
            <a:endParaRPr lang="en-AU" sz="1400" b="1" baseline="0" dirty="0">
              <a:latin typeface="Trebuchet MS"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944" y="2636912"/>
            <a:ext cx="5706271" cy="256258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ChangeArrowheads="1"/>
          </p:cNvSpPr>
          <p:nvPr>
            <p:ph idx="1"/>
          </p:nvPr>
        </p:nvSpPr>
        <p:spPr>
          <a:xfrm>
            <a:off x="323528" y="1258416"/>
            <a:ext cx="8424862" cy="4114800"/>
          </a:xfrm>
        </p:spPr>
        <p:txBody>
          <a:bodyPr/>
          <a:lstStyle/>
          <a:p>
            <a:pPr marL="0" indent="0" algn="just" eaLnBrk="1" hangingPunct="1">
              <a:lnSpc>
                <a:spcPct val="90000"/>
              </a:lnSpc>
              <a:buNone/>
            </a:pPr>
            <a:r>
              <a:rPr lang="en-US" sz="2400" dirty="0">
                <a:latin typeface="Trebuchet MS" panose="020B0603020202020204" pitchFamily="34" charset="0"/>
                <a:ea typeface="ＭＳ Ｐゴシック" charset="0"/>
                <a:cs typeface="ＭＳ Ｐゴシック" charset="0"/>
              </a:rPr>
              <a:t>Retains information about individual observations that would normally be lost in the creation of a histogram.</a:t>
            </a:r>
          </a:p>
          <a:p>
            <a:pPr marL="0" indent="0" eaLnBrk="1" hangingPunct="1">
              <a:lnSpc>
                <a:spcPct val="90000"/>
              </a:lnSpc>
              <a:buNone/>
            </a:pPr>
            <a:endParaRPr lang="en-US" sz="2400" dirty="0">
              <a:latin typeface="Trebuchet MS" panose="020B0603020202020204" pitchFamily="34" charset="0"/>
              <a:ea typeface="ＭＳ Ｐゴシック" charset="0"/>
              <a:cs typeface="ＭＳ Ｐゴシック" charset="0"/>
            </a:endParaRPr>
          </a:p>
          <a:p>
            <a:pPr marL="0" indent="0" eaLnBrk="1" hangingPunct="1">
              <a:lnSpc>
                <a:spcPct val="90000"/>
              </a:lnSpc>
              <a:buNone/>
            </a:pPr>
            <a:r>
              <a:rPr lang="en-US" sz="2400" dirty="0">
                <a:latin typeface="Trebuchet MS" panose="020B0603020202020204" pitchFamily="34" charset="0"/>
                <a:ea typeface="ＭＳ Ｐゴシック" charset="0"/>
                <a:cs typeface="ＭＳ Ｐゴシック" charset="0"/>
              </a:rPr>
              <a:t>Split each observation into two parts, a </a:t>
            </a:r>
            <a:r>
              <a:rPr lang="en-US" sz="2400" b="1" i="1" dirty="0">
                <a:latin typeface="Trebuchet MS" panose="020B0603020202020204" pitchFamily="34" charset="0"/>
                <a:ea typeface="ＭＳ Ｐゴシック" charset="0"/>
                <a:cs typeface="ＭＳ Ｐゴシック" charset="0"/>
              </a:rPr>
              <a:t>stem</a:t>
            </a:r>
            <a:r>
              <a:rPr lang="en-US" sz="2400" dirty="0">
                <a:latin typeface="Trebuchet MS" panose="020B0603020202020204" pitchFamily="34" charset="0"/>
                <a:ea typeface="ＭＳ Ｐゴシック" charset="0"/>
                <a:cs typeface="ＭＳ Ｐゴシック" charset="0"/>
              </a:rPr>
              <a:t> and a </a:t>
            </a:r>
            <a:r>
              <a:rPr lang="en-US" sz="2400" b="1" i="1" dirty="0">
                <a:latin typeface="Trebuchet MS" panose="020B0603020202020204" pitchFamily="34" charset="0"/>
                <a:ea typeface="ＭＳ Ｐゴシック" charset="0"/>
                <a:cs typeface="ＭＳ Ｐゴシック" charset="0"/>
              </a:rPr>
              <a:t>leaf</a:t>
            </a:r>
            <a:r>
              <a:rPr lang="en-US" sz="2400" dirty="0">
                <a:latin typeface="Trebuchet MS" panose="020B0603020202020204" pitchFamily="34" charset="0"/>
                <a:ea typeface="ＭＳ Ｐゴシック" charset="0"/>
                <a:cs typeface="ＭＳ Ｐゴシック" charset="0"/>
              </a:rPr>
              <a:t>:</a:t>
            </a:r>
          </a:p>
          <a:p>
            <a:pPr marL="0" indent="0" eaLnBrk="1" hangingPunct="1">
              <a:lnSpc>
                <a:spcPct val="90000"/>
              </a:lnSpc>
              <a:buNone/>
            </a:pPr>
            <a:endParaRPr lang="en-US" sz="2200" dirty="0">
              <a:solidFill>
                <a:srgbClr val="00B050"/>
              </a:solidFill>
              <a:latin typeface="Trebuchet MS" panose="020B0603020202020204" pitchFamily="34" charset="0"/>
              <a:ea typeface="ＭＳ Ｐゴシック" charset="0"/>
              <a:cs typeface="ＭＳ Ｐゴシック" charset="0"/>
            </a:endParaRPr>
          </a:p>
          <a:p>
            <a:pPr marL="0" indent="0" eaLnBrk="1" hangingPunct="1">
              <a:lnSpc>
                <a:spcPct val="90000"/>
              </a:lnSpc>
              <a:buNone/>
            </a:pPr>
            <a:r>
              <a:rPr lang="en-US" sz="2200" dirty="0">
                <a:solidFill>
                  <a:srgbClr val="00B050"/>
                </a:solidFill>
                <a:latin typeface="Trebuchet MS" panose="020B0603020202020204" pitchFamily="34" charset="0"/>
                <a:ea typeface="ＭＳ Ｐゴシック" charset="0"/>
                <a:cs typeface="ＭＳ Ｐゴシック" charset="0"/>
              </a:rPr>
              <a:t>e.g. </a:t>
            </a:r>
          </a:p>
          <a:p>
            <a:pPr>
              <a:lnSpc>
                <a:spcPct val="90000"/>
              </a:lnSpc>
            </a:pPr>
            <a:r>
              <a:rPr lang="en-US" sz="2200" dirty="0">
                <a:solidFill>
                  <a:srgbClr val="00B050"/>
                </a:solidFill>
                <a:latin typeface="Trebuchet MS" panose="020B0603020202020204" pitchFamily="34" charset="0"/>
                <a:ea typeface="ＭＳ Ｐゴシック" charset="0"/>
                <a:cs typeface="ＭＳ Ｐゴシック" charset="0"/>
              </a:rPr>
              <a:t>Observation value: </a:t>
            </a:r>
            <a:r>
              <a:rPr lang="en-US" sz="2200" b="1" dirty="0">
                <a:solidFill>
                  <a:srgbClr val="00B050"/>
                </a:solidFill>
                <a:latin typeface="Trebuchet MS" panose="020B0603020202020204" pitchFamily="34" charset="0"/>
                <a:ea typeface="ＭＳ Ｐゴシック" charset="0"/>
                <a:cs typeface="ＭＳ Ｐゴシック" charset="0"/>
              </a:rPr>
              <a:t>3.8, 4.1</a:t>
            </a:r>
            <a:endParaRPr lang="en-US" sz="2200" dirty="0">
              <a:solidFill>
                <a:srgbClr val="00B050"/>
              </a:solidFill>
              <a:latin typeface="Trebuchet MS" panose="020B0603020202020204" pitchFamily="34" charset="0"/>
              <a:ea typeface="ＭＳ Ｐゴシック" charset="0"/>
              <a:cs typeface="ＭＳ Ｐゴシック" charset="0"/>
            </a:endParaRPr>
          </a:p>
          <a:p>
            <a:pPr eaLnBrk="1" hangingPunct="1">
              <a:lnSpc>
                <a:spcPct val="90000"/>
              </a:lnSpc>
            </a:pPr>
            <a:r>
              <a:rPr lang="en-US" sz="2200" dirty="0">
                <a:solidFill>
                  <a:srgbClr val="00B050"/>
                </a:solidFill>
                <a:latin typeface="Trebuchet MS" panose="020B0603020202020204" pitchFamily="34" charset="0"/>
                <a:ea typeface="ＭＳ Ｐゴシック" charset="0"/>
                <a:cs typeface="ＭＳ Ｐゴシック" charset="0"/>
              </a:rPr>
              <a:t>There are several ways to split it up…</a:t>
            </a:r>
          </a:p>
          <a:p>
            <a:pPr eaLnBrk="1" hangingPunct="1">
              <a:lnSpc>
                <a:spcPct val="90000"/>
              </a:lnSpc>
            </a:pPr>
            <a:r>
              <a:rPr lang="en-US" sz="2200" dirty="0">
                <a:solidFill>
                  <a:srgbClr val="00B050"/>
                </a:solidFill>
                <a:latin typeface="Trebuchet MS" panose="020B0603020202020204" pitchFamily="34" charset="0"/>
                <a:ea typeface="ＭＳ Ｐゴシック" charset="0"/>
                <a:cs typeface="ＭＳ Ｐゴシック" charset="0"/>
              </a:rPr>
              <a:t>We could split it at the decimal point.</a:t>
            </a:r>
          </a:p>
        </p:txBody>
      </p:sp>
      <p:graphicFrame>
        <p:nvGraphicFramePr>
          <p:cNvPr id="38933" name="Group 21"/>
          <p:cNvGraphicFramePr>
            <a:graphicFrameLocks noGrp="1"/>
          </p:cNvGraphicFramePr>
          <p:nvPr>
            <p:extLst>
              <p:ext uri="{D42A27DB-BD31-4B8C-83A1-F6EECF244321}">
                <p14:modId xmlns:p14="http://schemas.microsoft.com/office/powerpoint/2010/main" val="3074472405"/>
              </p:ext>
            </p:extLst>
          </p:nvPr>
        </p:nvGraphicFramePr>
        <p:xfrm>
          <a:off x="6506730" y="3671862"/>
          <a:ext cx="2362200" cy="1557338"/>
        </p:xfrm>
        <a:graphic>
          <a:graphicData uri="http://schemas.openxmlformats.org/drawingml/2006/table">
            <a:tbl>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FFFF"/>
                          </a:solidFill>
                          <a:effectLst/>
                          <a:latin typeface="Tahoma" charset="0"/>
                        </a:rPr>
                        <a:t>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FFFFFF"/>
                          </a:solidFill>
                          <a:effectLst/>
                          <a:latin typeface="Tahoma" charset="0"/>
                        </a:rPr>
                        <a:t>Leaf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024" name="Line 22"/>
          <p:cNvSpPr>
            <a:spLocks noChangeShapeType="1"/>
          </p:cNvSpPr>
          <p:nvPr/>
        </p:nvSpPr>
        <p:spPr bwMode="auto">
          <a:xfrm flipV="1">
            <a:off x="5872163" y="4420063"/>
            <a:ext cx="628705" cy="0"/>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5" name="Line 23"/>
          <p:cNvSpPr>
            <a:spLocks noChangeShapeType="1"/>
          </p:cNvSpPr>
          <p:nvPr/>
        </p:nvSpPr>
        <p:spPr bwMode="auto">
          <a:xfrm>
            <a:off x="5652120" y="4450531"/>
            <a:ext cx="848748" cy="432048"/>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6" name="Rectangle 2"/>
          <p:cNvSpPr txBox="1">
            <a:spLocks noChangeArrowheads="1"/>
          </p:cNvSpPr>
          <p:nvPr/>
        </p:nvSpPr>
        <p:spPr bwMode="auto">
          <a:xfrm>
            <a:off x="250825" y="33337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defTabSz="457200" eaLnBrk="1" fontAlgn="auto" hangingPunct="1">
              <a:spcAft>
                <a:spcPts val="0"/>
              </a:spcAft>
              <a:defRPr/>
            </a:pPr>
            <a:r>
              <a:rPr lang="en-US" sz="3600" baseline="0" dirty="0">
                <a:solidFill>
                  <a:srgbClr val="EA0088"/>
                </a:solidFill>
                <a:latin typeface="Trebuchet MS" panose="020B0603020202020204" pitchFamily="34" charset="0"/>
              </a:rPr>
              <a:t>Stem and Leaf Display…</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17</a:t>
            </a:fld>
            <a:endParaRPr lang="en-AU" sz="1400" b="1" baseline="0" dirty="0">
              <a:latin typeface="Trebuchet M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174" y="2525289"/>
            <a:ext cx="5276938" cy="2559473"/>
          </a:xfrm>
          <a:prstGeom prst="rect">
            <a:avLst/>
          </a:prstGeom>
        </p:spPr>
      </p:pic>
      <p:sp>
        <p:nvSpPr>
          <p:cNvPr id="45057" name="Rectangle 3"/>
          <p:cNvSpPr>
            <a:spLocks noGrp="1" noChangeArrowheads="1"/>
          </p:cNvSpPr>
          <p:nvPr>
            <p:ph idx="1"/>
          </p:nvPr>
        </p:nvSpPr>
        <p:spPr>
          <a:xfrm>
            <a:off x="395536" y="1095896"/>
            <a:ext cx="7772400" cy="4114800"/>
          </a:xfrm>
        </p:spPr>
        <p:txBody>
          <a:bodyPr/>
          <a:lstStyle/>
          <a:p>
            <a:pPr marL="0" indent="0" algn="just" eaLnBrk="1" hangingPunct="1">
              <a:buNone/>
            </a:pPr>
            <a:r>
              <a:rPr lang="en-US" sz="2200" dirty="0">
                <a:latin typeface="Trebuchet MS" panose="020B0603020202020204" pitchFamily="34" charset="0"/>
                <a:ea typeface="ＭＳ Ｐゴシック" charset="0"/>
                <a:cs typeface="ＭＳ Ｐゴシック" charset="0"/>
              </a:rPr>
              <a:t>Continue this process for all the observations. Then, use the ‘stems’ for the classes and each leaf becomes part of the histogram (based on Table 4.6 data) as follows…</a:t>
            </a:r>
          </a:p>
        </p:txBody>
      </p:sp>
      <p:sp>
        <p:nvSpPr>
          <p:cNvPr id="45061" name="AutoShape 8"/>
          <p:cNvSpPr>
            <a:spLocks noChangeArrowheads="1"/>
          </p:cNvSpPr>
          <p:nvPr/>
        </p:nvSpPr>
        <p:spPr bwMode="auto">
          <a:xfrm>
            <a:off x="5003800" y="5084763"/>
            <a:ext cx="3876675" cy="792162"/>
          </a:xfrm>
          <a:prstGeom prst="wedgeRectCallout">
            <a:avLst>
              <a:gd name="adj1" fmla="val -113296"/>
              <a:gd name="adj2" fmla="val -152895"/>
            </a:avLst>
          </a:prstGeom>
          <a:solidFill>
            <a:srgbClr val="99CCFF"/>
          </a:solidFill>
          <a:ln w="9525">
            <a:solidFill>
              <a:schemeClr val="tx1"/>
            </a:solidFill>
            <a:miter lim="800000"/>
            <a:headEnd/>
            <a:tailEnd/>
          </a:ln>
        </p:spPr>
        <p:txBody>
          <a:bodyPr anchor="ctr"/>
          <a:lstStyle/>
          <a:p>
            <a:r>
              <a:rPr lang="en-US" sz="1800" baseline="0" dirty="0">
                <a:latin typeface="Verdana" charset="0"/>
              </a:rPr>
              <a:t>Thus, we still have access to our original data point’s </a:t>
            </a:r>
            <a:r>
              <a:rPr lang="en-US" sz="1800" b="1" baseline="0" dirty="0">
                <a:latin typeface="Verdana" charset="0"/>
              </a:rPr>
              <a:t>value</a:t>
            </a:r>
            <a:r>
              <a:rPr lang="en-US" sz="1800" baseline="0" dirty="0">
                <a:latin typeface="Verdana" charset="0"/>
              </a:rPr>
              <a:t>!</a:t>
            </a:r>
          </a:p>
        </p:txBody>
      </p:sp>
      <p:sp>
        <p:nvSpPr>
          <p:cNvPr id="45058" name="Oval 7"/>
          <p:cNvSpPr>
            <a:spLocks noChangeArrowheads="1"/>
          </p:cNvSpPr>
          <p:nvPr/>
        </p:nvSpPr>
        <p:spPr bwMode="auto">
          <a:xfrm>
            <a:off x="2178968" y="4005064"/>
            <a:ext cx="304800" cy="304800"/>
          </a:xfrm>
          <a:prstGeom prst="ellipse">
            <a:avLst/>
          </a:prstGeom>
          <a:solidFill>
            <a:srgbClr val="FFFF00">
              <a:alpha val="25000"/>
            </a:srgbClr>
          </a:solidFill>
          <a:ln>
            <a:noFill/>
          </a:ln>
          <a:extLst/>
        </p:spPr>
        <p:txBody>
          <a:bodyPr wrap="none" anchor="ctr"/>
          <a:lstStyle/>
          <a:p>
            <a:endParaRPr lang="en-US"/>
          </a:p>
        </p:txBody>
      </p:sp>
      <p:sp>
        <p:nvSpPr>
          <p:cNvPr id="45059" name="Oval 6"/>
          <p:cNvSpPr>
            <a:spLocks noChangeArrowheads="1"/>
          </p:cNvSpPr>
          <p:nvPr/>
        </p:nvSpPr>
        <p:spPr bwMode="auto">
          <a:xfrm>
            <a:off x="971600" y="4005064"/>
            <a:ext cx="304800" cy="304800"/>
          </a:xfrm>
          <a:prstGeom prst="ellipse">
            <a:avLst/>
          </a:prstGeom>
          <a:solidFill>
            <a:srgbClr val="FFFF00">
              <a:alpha val="40000"/>
            </a:srgbClr>
          </a:solidFill>
          <a:ln>
            <a:noFill/>
          </a:ln>
          <a:extLst/>
        </p:spPr>
        <p:txBody>
          <a:bodyPr wrap="none" anchor="ctr"/>
          <a:lstStyle/>
          <a:p>
            <a:endParaRPr lang="en-US"/>
          </a:p>
        </p:txBody>
      </p:sp>
      <p:sp>
        <p:nvSpPr>
          <p:cNvPr id="9" name="Rectangle 2"/>
          <p:cNvSpPr txBox="1">
            <a:spLocks noChangeArrowheads="1"/>
          </p:cNvSpPr>
          <p:nvPr/>
        </p:nvSpPr>
        <p:spPr bwMode="auto">
          <a:xfrm>
            <a:off x="250825" y="33337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defTabSz="457200" eaLnBrk="1" fontAlgn="auto" hangingPunct="1">
              <a:spcAft>
                <a:spcPts val="0"/>
              </a:spcAft>
              <a:defRPr/>
            </a:pPr>
            <a:r>
              <a:rPr lang="en-US" sz="3200" baseline="0" dirty="0">
                <a:solidFill>
                  <a:srgbClr val="EA0088"/>
                </a:solidFill>
                <a:latin typeface="Trebuchet MS" panose="020B0603020202020204" pitchFamily="34" charset="0"/>
              </a:rPr>
              <a:t>Stem and </a:t>
            </a:r>
            <a:r>
              <a:rPr lang="en-US" sz="3600" baseline="0" dirty="0">
                <a:solidFill>
                  <a:srgbClr val="EA0088"/>
                </a:solidFill>
                <a:latin typeface="Trebuchet MS" panose="020B0603020202020204" pitchFamily="34" charset="0"/>
              </a:rPr>
              <a:t>Leaf</a:t>
            </a:r>
            <a:r>
              <a:rPr lang="en-US" sz="3200" baseline="0" dirty="0">
                <a:solidFill>
                  <a:srgbClr val="EA0088"/>
                </a:solidFill>
                <a:latin typeface="Trebuchet MS" panose="020B0603020202020204" pitchFamily="34" charset="0"/>
              </a:rPr>
              <a:t> Display…</a:t>
            </a: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18</a:t>
            </a:fld>
            <a:endParaRPr lang="en-AU" sz="1400" b="1" baseline="0" dirty="0">
              <a:latin typeface="Trebuchet MS" charset="0"/>
            </a:endParaRPr>
          </a:p>
        </p:txBody>
      </p:sp>
      <p:sp>
        <p:nvSpPr>
          <p:cNvPr id="10" name="Oval 7"/>
          <p:cNvSpPr>
            <a:spLocks noChangeArrowheads="1"/>
          </p:cNvSpPr>
          <p:nvPr/>
        </p:nvSpPr>
        <p:spPr bwMode="auto">
          <a:xfrm>
            <a:off x="4139952" y="4365104"/>
            <a:ext cx="304800" cy="304800"/>
          </a:xfrm>
          <a:prstGeom prst="ellipse">
            <a:avLst/>
          </a:prstGeom>
          <a:solidFill>
            <a:srgbClr val="FFFF00">
              <a:alpha val="25000"/>
            </a:srgbClr>
          </a:solidFill>
          <a:ln>
            <a:noFill/>
          </a:ln>
          <a:extLst/>
        </p:spPr>
        <p:txBody>
          <a:bodyPr wrap="none" anchor="ctr"/>
          <a:lstStyle/>
          <a:p>
            <a:endParaRPr lang="en-US"/>
          </a:p>
        </p:txBody>
      </p:sp>
      <p:sp>
        <p:nvSpPr>
          <p:cNvPr id="11" name="Oval 6"/>
          <p:cNvSpPr>
            <a:spLocks noChangeArrowheads="1"/>
          </p:cNvSpPr>
          <p:nvPr/>
        </p:nvSpPr>
        <p:spPr bwMode="auto">
          <a:xfrm>
            <a:off x="971600" y="4348336"/>
            <a:ext cx="304800" cy="304800"/>
          </a:xfrm>
          <a:prstGeom prst="ellipse">
            <a:avLst/>
          </a:prstGeom>
          <a:solidFill>
            <a:srgbClr val="FFFF00">
              <a:alpha val="40000"/>
            </a:srgbClr>
          </a:solidFill>
          <a:ln>
            <a:noFill/>
          </a:ln>
          <a:ex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363807" y="1305243"/>
            <a:ext cx="4675532" cy="2267773"/>
          </a:xfrm>
          <a:prstGeom prst="rect">
            <a:avLst/>
          </a:prstGeom>
        </p:spPr>
      </p:pic>
      <p:sp>
        <p:nvSpPr>
          <p:cNvPr id="47107" name="Text Box 9"/>
          <p:cNvSpPr txBox="1">
            <a:spLocks noChangeArrowheads="1"/>
          </p:cNvSpPr>
          <p:nvPr/>
        </p:nvSpPr>
        <p:spPr bwMode="auto">
          <a:xfrm>
            <a:off x="250825" y="4725144"/>
            <a:ext cx="5343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800" baseline="0">
                <a:solidFill>
                  <a:srgbClr val="0000FF"/>
                </a:solidFill>
                <a:latin typeface="Verdana" charset="0"/>
              </a:rPr>
              <a:t>Compare the overall </a:t>
            </a:r>
            <a:r>
              <a:rPr lang="en-US" sz="1800" b="1" i="1" baseline="0">
                <a:solidFill>
                  <a:srgbClr val="0000FF"/>
                </a:solidFill>
                <a:latin typeface="Verdana" charset="0"/>
              </a:rPr>
              <a:t>shapes</a:t>
            </a:r>
            <a:r>
              <a:rPr lang="en-US" sz="1800" baseline="0">
                <a:solidFill>
                  <a:srgbClr val="0000FF"/>
                </a:solidFill>
                <a:latin typeface="Verdana" charset="0"/>
              </a:rPr>
              <a:t> of the figures…</a:t>
            </a:r>
          </a:p>
        </p:txBody>
      </p:sp>
      <p:pic>
        <p:nvPicPr>
          <p:cNvPr id="105474"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58553" y="1305243"/>
            <a:ext cx="3778472" cy="277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txBox="1">
            <a:spLocks noChangeArrowheads="1"/>
          </p:cNvSpPr>
          <p:nvPr/>
        </p:nvSpPr>
        <p:spPr bwMode="auto">
          <a:xfrm>
            <a:off x="250824" y="333375"/>
            <a:ext cx="878567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defTabSz="457200" eaLnBrk="1" fontAlgn="auto" hangingPunct="1">
              <a:spcAft>
                <a:spcPts val="0"/>
              </a:spcAft>
              <a:defRPr/>
            </a:pPr>
            <a:r>
              <a:rPr lang="en-US" sz="3600" baseline="0" dirty="0">
                <a:solidFill>
                  <a:srgbClr val="EA0088"/>
                </a:solidFill>
                <a:latin typeface="Trebuchet MS" panose="020B0603020202020204" pitchFamily="34" charset="0"/>
              </a:rPr>
              <a:t>Histogram and Stem and Leaf Display…</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19</a:t>
            </a:fld>
            <a:endParaRPr lang="en-AU" sz="1400" b="1" baseline="0" dirty="0">
              <a:latin typeface="Trebuchet MS" charset="0"/>
            </a:endParaRPr>
          </a:p>
        </p:txBody>
      </p:sp>
      <p:sp>
        <p:nvSpPr>
          <p:cNvPr id="2" name="Rectangle 1"/>
          <p:cNvSpPr/>
          <p:nvPr/>
        </p:nvSpPr>
        <p:spPr>
          <a:xfrm>
            <a:off x="5508104" y="2204864"/>
            <a:ext cx="1512168" cy="288032"/>
          </a:xfrm>
          <a:prstGeom prst="rect">
            <a:avLst/>
          </a:prstGeom>
          <a:solidFill>
            <a:srgbClr val="FFFF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508104" y="2492896"/>
            <a:ext cx="1512168" cy="288032"/>
          </a:xfrm>
          <a:prstGeom prst="rect">
            <a:avLst/>
          </a:prstGeom>
          <a:solidFill>
            <a:srgbClr val="FFFF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508104" y="2780928"/>
            <a:ext cx="792088" cy="432048"/>
          </a:xfrm>
          <a:prstGeom prst="rect">
            <a:avLst/>
          </a:prstGeom>
          <a:solidFill>
            <a:srgbClr val="FFFF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508104" y="3212976"/>
            <a:ext cx="576064" cy="288031"/>
          </a:xfrm>
          <a:prstGeom prst="rect">
            <a:avLst/>
          </a:prstGeom>
          <a:solidFill>
            <a:srgbClr val="FFFF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2286000"/>
            <a:ext cx="4191000" cy="1143000"/>
          </a:xfrm>
        </p:spPr>
        <p:txBody>
          <a:bodyPr/>
          <a:lstStyle/>
          <a:p>
            <a:pPr algn="l" eaLnBrk="1" hangingPunct="1">
              <a:defRPr/>
            </a:pPr>
            <a:r>
              <a:rPr lang="en-AU" sz="4600" cap="none" dirty="0">
                <a:latin typeface="Trebuchet MS" panose="020B0603020202020204" pitchFamily="34" charset="0"/>
                <a:ea typeface="ＭＳ Ｐゴシック" charset="0"/>
                <a:cs typeface="ＭＳ Ｐゴシック" charset="0"/>
              </a:rPr>
              <a:t>Chapter 4</a:t>
            </a:r>
            <a:endParaRPr lang="en-AU" sz="4600" b="1" cap="none" dirty="0">
              <a:latin typeface="Trebuchet MS" panose="020B0603020202020204" pitchFamily="34" charset="0"/>
              <a:ea typeface="ＭＳ Ｐゴシック" charset="0"/>
              <a:cs typeface="ＭＳ Ｐゴシック" charset="0"/>
            </a:endParaRPr>
          </a:p>
        </p:txBody>
      </p:sp>
      <p:sp>
        <p:nvSpPr>
          <p:cNvPr id="15362" name="Rectangle 3"/>
          <p:cNvSpPr>
            <a:spLocks noGrp="1" noChangeArrowheads="1"/>
          </p:cNvSpPr>
          <p:nvPr>
            <p:ph type="subTitle" idx="1"/>
          </p:nvPr>
        </p:nvSpPr>
        <p:spPr>
          <a:xfrm>
            <a:off x="762000" y="3429000"/>
            <a:ext cx="6781800" cy="2819400"/>
          </a:xfrm>
        </p:spPr>
        <p:txBody>
          <a:bodyPr/>
          <a:lstStyle/>
          <a:p>
            <a:pPr algn="l" eaLnBrk="1" hangingPunct="1">
              <a:defRPr/>
            </a:pPr>
            <a:r>
              <a:rPr lang="en-AU" dirty="0">
                <a:solidFill>
                  <a:srgbClr val="EA0088"/>
                </a:solidFill>
                <a:latin typeface="Trebuchet MS" panose="020B0603020202020204" pitchFamily="34" charset="0"/>
                <a:ea typeface="ＭＳ Ｐゴシック" charset="0"/>
                <a:cs typeface="ＭＳ Ｐゴシック" charset="0"/>
              </a:rPr>
              <a:t>Graphical descriptive techniques – Numerical data</a:t>
            </a:r>
          </a:p>
        </p:txBody>
      </p:sp>
      <p:sp>
        <p:nvSpPr>
          <p:cNvPr id="4099" name="Rectangle 6"/>
          <p:cNvSpPr>
            <a:spLocks noChangeArrowheads="1"/>
          </p:cNvSpPr>
          <p:nvPr/>
        </p:nvSpPr>
        <p:spPr bwMode="auto">
          <a:xfrm>
            <a:off x="2005013" y="-4926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baseline="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idx="1"/>
          </p:nvPr>
        </p:nvSpPr>
        <p:spPr>
          <a:xfrm>
            <a:off x="684213" y="1052513"/>
            <a:ext cx="7772400" cy="2016125"/>
          </a:xfrm>
        </p:spPr>
        <p:txBody>
          <a:bodyPr/>
          <a:lstStyle/>
          <a:p>
            <a:pPr marL="0" indent="0" eaLnBrk="1" hangingPunct="1">
              <a:buFontTx/>
              <a:buNone/>
            </a:pPr>
            <a:r>
              <a:rPr lang="en-US" sz="2400" b="1" dirty="0">
                <a:solidFill>
                  <a:srgbClr val="0000FF"/>
                </a:solidFill>
                <a:latin typeface="Trebuchet MS" panose="020B0603020202020204" pitchFamily="34" charset="0"/>
                <a:ea typeface="ＭＳ Ｐゴシック" charset="0"/>
                <a:cs typeface="ＭＳ Ｐゴシック" charset="0"/>
              </a:rPr>
              <a:t>Symmetry</a:t>
            </a:r>
            <a:endParaRPr lang="en-US" sz="2400" dirty="0">
              <a:latin typeface="Trebuchet MS" panose="020B0603020202020204" pitchFamily="34" charset="0"/>
              <a:ea typeface="ＭＳ Ｐゴシック" charset="0"/>
              <a:cs typeface="ＭＳ Ｐゴシック" charset="0"/>
            </a:endParaRPr>
          </a:p>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A histogram is said to be </a:t>
            </a:r>
            <a:r>
              <a:rPr lang="en-US" sz="2400" b="1" i="1" dirty="0">
                <a:solidFill>
                  <a:schemeClr val="tx1">
                    <a:lumMod val="75000"/>
                    <a:lumOff val="25000"/>
                  </a:schemeClr>
                </a:solidFill>
                <a:latin typeface="Trebuchet MS" panose="020B0603020202020204" pitchFamily="34" charset="0"/>
                <a:ea typeface="ＭＳ Ｐゴシック" charset="0"/>
                <a:cs typeface="ＭＳ Ｐゴシック" charset="0"/>
              </a:rPr>
              <a:t>symmetric</a:t>
            </a:r>
            <a:r>
              <a:rPr lang="en-US" sz="2400" dirty="0">
                <a:latin typeface="Trebuchet MS" panose="020B0603020202020204" pitchFamily="34" charset="0"/>
                <a:ea typeface="ＭＳ Ｐゴシック" charset="0"/>
                <a:cs typeface="ＭＳ Ｐゴシック" charset="0"/>
              </a:rPr>
              <a:t> if, when we draw a </a:t>
            </a:r>
            <a:r>
              <a:rPr lang="en-US" sz="2400" b="1" dirty="0">
                <a:solidFill>
                  <a:schemeClr val="accent1"/>
                </a:solidFill>
                <a:latin typeface="Trebuchet MS" panose="020B0603020202020204" pitchFamily="34" charset="0"/>
                <a:ea typeface="ＭＳ Ｐゴシック" charset="0"/>
                <a:cs typeface="ＭＳ Ｐゴシック" charset="0"/>
              </a:rPr>
              <a:t>vertical line</a:t>
            </a:r>
            <a:r>
              <a:rPr lang="en-US" sz="2400" dirty="0">
                <a:solidFill>
                  <a:schemeClr val="accent1"/>
                </a:solidFill>
                <a:latin typeface="Trebuchet MS" panose="020B0603020202020204" pitchFamily="34" charset="0"/>
                <a:ea typeface="ＭＳ Ｐゴシック" charset="0"/>
                <a:cs typeface="ＭＳ Ｐゴシック" charset="0"/>
              </a:rPr>
              <a:t> </a:t>
            </a:r>
            <a:r>
              <a:rPr lang="en-US" sz="2400" dirty="0">
                <a:latin typeface="Trebuchet MS" panose="020B0603020202020204" pitchFamily="34" charset="0"/>
                <a:ea typeface="ＭＳ Ｐゴシック" charset="0"/>
                <a:cs typeface="ＭＳ Ｐゴシック" charset="0"/>
              </a:rPr>
              <a:t>down the center of the histogram, the two sides are identical in shape and size:</a:t>
            </a:r>
          </a:p>
          <a:p>
            <a:pPr marL="0" indent="0" eaLnBrk="1" hangingPunct="1">
              <a:buFontTx/>
              <a:buNone/>
            </a:pPr>
            <a:endParaRPr lang="en-US" sz="2400" dirty="0">
              <a:latin typeface="Trebuchet MS" panose="020B0603020202020204" pitchFamily="34" charset="0"/>
              <a:ea typeface="ＭＳ Ｐゴシック" charset="0"/>
              <a:cs typeface="ＭＳ Ｐゴシック" charset="0"/>
            </a:endParaRPr>
          </a:p>
        </p:txBody>
      </p:sp>
      <p:sp>
        <p:nvSpPr>
          <p:cNvPr id="32770" name="Line 4"/>
          <p:cNvSpPr>
            <a:spLocks noChangeShapeType="1"/>
          </p:cNvSpPr>
          <p:nvPr/>
        </p:nvSpPr>
        <p:spPr bwMode="auto">
          <a:xfrm>
            <a:off x="533400" y="50292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1" name="Rectangle 5"/>
          <p:cNvSpPr>
            <a:spLocks noChangeArrowheads="1"/>
          </p:cNvSpPr>
          <p:nvPr/>
        </p:nvSpPr>
        <p:spPr bwMode="auto">
          <a:xfrm>
            <a:off x="685800" y="4343400"/>
            <a:ext cx="304800" cy="685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72" name="Rectangle 6"/>
          <p:cNvSpPr>
            <a:spLocks noChangeArrowheads="1"/>
          </p:cNvSpPr>
          <p:nvPr/>
        </p:nvSpPr>
        <p:spPr bwMode="auto">
          <a:xfrm>
            <a:off x="2209800" y="4343400"/>
            <a:ext cx="304800" cy="685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73" name="Rectangle 7"/>
          <p:cNvSpPr>
            <a:spLocks noChangeArrowheads="1"/>
          </p:cNvSpPr>
          <p:nvPr/>
        </p:nvSpPr>
        <p:spPr bwMode="auto">
          <a:xfrm>
            <a:off x="990600" y="3810000"/>
            <a:ext cx="304800" cy="1219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74" name="Rectangle 8"/>
          <p:cNvSpPr>
            <a:spLocks noChangeArrowheads="1"/>
          </p:cNvSpPr>
          <p:nvPr/>
        </p:nvSpPr>
        <p:spPr bwMode="auto">
          <a:xfrm>
            <a:off x="1905000" y="3810000"/>
            <a:ext cx="304800" cy="1219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75" name="Rectangle 9"/>
          <p:cNvSpPr>
            <a:spLocks noChangeArrowheads="1"/>
          </p:cNvSpPr>
          <p:nvPr/>
        </p:nvSpPr>
        <p:spPr bwMode="auto">
          <a:xfrm>
            <a:off x="1600200" y="3429000"/>
            <a:ext cx="304800" cy="1600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76" name="Rectangle 10"/>
          <p:cNvSpPr>
            <a:spLocks noChangeArrowheads="1"/>
          </p:cNvSpPr>
          <p:nvPr/>
        </p:nvSpPr>
        <p:spPr bwMode="auto">
          <a:xfrm>
            <a:off x="1295400" y="3429000"/>
            <a:ext cx="304800" cy="1600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77" name="Line 11"/>
          <p:cNvSpPr>
            <a:spLocks noChangeShapeType="1"/>
          </p:cNvSpPr>
          <p:nvPr/>
        </p:nvSpPr>
        <p:spPr bwMode="auto">
          <a:xfrm>
            <a:off x="1600200" y="3048000"/>
            <a:ext cx="0" cy="1981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8" name="Line 23"/>
          <p:cNvSpPr>
            <a:spLocks noChangeShapeType="1"/>
          </p:cNvSpPr>
          <p:nvPr/>
        </p:nvSpPr>
        <p:spPr bwMode="auto">
          <a:xfrm flipV="1">
            <a:off x="533400" y="33528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9" name="Text Box 24"/>
          <p:cNvSpPr txBox="1">
            <a:spLocks noChangeArrowheads="1"/>
          </p:cNvSpPr>
          <p:nvPr/>
        </p:nvSpPr>
        <p:spPr bwMode="auto">
          <a:xfrm rot="-5400000">
            <a:off x="-190500" y="3990976"/>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a:latin typeface="Tahoma" charset="0"/>
              </a:rPr>
              <a:t>Frequency</a:t>
            </a:r>
          </a:p>
        </p:txBody>
      </p:sp>
      <p:sp>
        <p:nvSpPr>
          <p:cNvPr id="32780" name="Text Box 25"/>
          <p:cNvSpPr txBox="1">
            <a:spLocks noChangeArrowheads="1"/>
          </p:cNvSpPr>
          <p:nvPr/>
        </p:nvSpPr>
        <p:spPr bwMode="auto">
          <a:xfrm>
            <a:off x="1143000" y="5046663"/>
            <a:ext cx="781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a:latin typeface="Tahoma" charset="0"/>
              </a:rPr>
              <a:t>Variable</a:t>
            </a:r>
          </a:p>
        </p:txBody>
      </p:sp>
      <p:sp>
        <p:nvSpPr>
          <p:cNvPr id="32781" name="Line 26"/>
          <p:cNvSpPr>
            <a:spLocks noChangeShapeType="1"/>
          </p:cNvSpPr>
          <p:nvPr/>
        </p:nvSpPr>
        <p:spPr bwMode="auto">
          <a:xfrm>
            <a:off x="3581400" y="50292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2" name="Rectangle 27"/>
          <p:cNvSpPr>
            <a:spLocks noChangeArrowheads="1"/>
          </p:cNvSpPr>
          <p:nvPr/>
        </p:nvSpPr>
        <p:spPr bwMode="auto">
          <a:xfrm>
            <a:off x="3733800" y="3810000"/>
            <a:ext cx="304800" cy="1219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83" name="Rectangle 28"/>
          <p:cNvSpPr>
            <a:spLocks noChangeArrowheads="1"/>
          </p:cNvSpPr>
          <p:nvPr/>
        </p:nvSpPr>
        <p:spPr bwMode="auto">
          <a:xfrm>
            <a:off x="5257800" y="3810000"/>
            <a:ext cx="304800" cy="1219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84" name="Rectangle 29"/>
          <p:cNvSpPr>
            <a:spLocks noChangeArrowheads="1"/>
          </p:cNvSpPr>
          <p:nvPr/>
        </p:nvSpPr>
        <p:spPr bwMode="auto">
          <a:xfrm>
            <a:off x="4038600" y="3810000"/>
            <a:ext cx="304800" cy="1219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85" name="Rectangle 30"/>
          <p:cNvSpPr>
            <a:spLocks noChangeArrowheads="1"/>
          </p:cNvSpPr>
          <p:nvPr/>
        </p:nvSpPr>
        <p:spPr bwMode="auto">
          <a:xfrm>
            <a:off x="4953000" y="3810000"/>
            <a:ext cx="304800" cy="1219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86" name="Rectangle 31"/>
          <p:cNvSpPr>
            <a:spLocks noChangeArrowheads="1"/>
          </p:cNvSpPr>
          <p:nvPr/>
        </p:nvSpPr>
        <p:spPr bwMode="auto">
          <a:xfrm>
            <a:off x="4648200" y="3810000"/>
            <a:ext cx="304800" cy="1219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87" name="Rectangle 32"/>
          <p:cNvSpPr>
            <a:spLocks noChangeArrowheads="1"/>
          </p:cNvSpPr>
          <p:nvPr/>
        </p:nvSpPr>
        <p:spPr bwMode="auto">
          <a:xfrm>
            <a:off x="4343400" y="3810000"/>
            <a:ext cx="304800" cy="1219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88" name="Line 33"/>
          <p:cNvSpPr>
            <a:spLocks noChangeShapeType="1"/>
          </p:cNvSpPr>
          <p:nvPr/>
        </p:nvSpPr>
        <p:spPr bwMode="auto">
          <a:xfrm>
            <a:off x="4648200" y="3048000"/>
            <a:ext cx="0" cy="1981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9" name="Line 34"/>
          <p:cNvSpPr>
            <a:spLocks noChangeShapeType="1"/>
          </p:cNvSpPr>
          <p:nvPr/>
        </p:nvSpPr>
        <p:spPr bwMode="auto">
          <a:xfrm flipV="1">
            <a:off x="3581400" y="33528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90" name="Text Box 35"/>
          <p:cNvSpPr txBox="1">
            <a:spLocks noChangeArrowheads="1"/>
          </p:cNvSpPr>
          <p:nvPr/>
        </p:nvSpPr>
        <p:spPr bwMode="auto">
          <a:xfrm rot="-5400000">
            <a:off x="2857500" y="4024313"/>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a:latin typeface="Tahoma" charset="0"/>
              </a:rPr>
              <a:t>Frequency</a:t>
            </a:r>
          </a:p>
        </p:txBody>
      </p:sp>
      <p:sp>
        <p:nvSpPr>
          <p:cNvPr id="32791" name="Text Box 36"/>
          <p:cNvSpPr txBox="1">
            <a:spLocks noChangeArrowheads="1"/>
          </p:cNvSpPr>
          <p:nvPr/>
        </p:nvSpPr>
        <p:spPr bwMode="auto">
          <a:xfrm>
            <a:off x="4191000" y="5046663"/>
            <a:ext cx="781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a:latin typeface="Tahoma" charset="0"/>
              </a:rPr>
              <a:t>Variable</a:t>
            </a:r>
          </a:p>
        </p:txBody>
      </p:sp>
      <p:sp>
        <p:nvSpPr>
          <p:cNvPr id="32792" name="Line 37"/>
          <p:cNvSpPr>
            <a:spLocks noChangeShapeType="1"/>
          </p:cNvSpPr>
          <p:nvPr/>
        </p:nvSpPr>
        <p:spPr bwMode="auto">
          <a:xfrm>
            <a:off x="6629400" y="50292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93" name="Rectangle 38"/>
          <p:cNvSpPr>
            <a:spLocks noChangeArrowheads="1"/>
          </p:cNvSpPr>
          <p:nvPr/>
        </p:nvSpPr>
        <p:spPr bwMode="auto">
          <a:xfrm>
            <a:off x="7391400" y="4343400"/>
            <a:ext cx="304800" cy="685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94" name="Rectangle 39"/>
          <p:cNvSpPr>
            <a:spLocks noChangeArrowheads="1"/>
          </p:cNvSpPr>
          <p:nvPr/>
        </p:nvSpPr>
        <p:spPr bwMode="auto">
          <a:xfrm>
            <a:off x="7696200" y="4343400"/>
            <a:ext cx="304800" cy="685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95" name="Rectangle 40"/>
          <p:cNvSpPr>
            <a:spLocks noChangeArrowheads="1"/>
          </p:cNvSpPr>
          <p:nvPr/>
        </p:nvSpPr>
        <p:spPr bwMode="auto">
          <a:xfrm>
            <a:off x="7086600" y="3810000"/>
            <a:ext cx="304800" cy="1219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96" name="Rectangle 41"/>
          <p:cNvSpPr>
            <a:spLocks noChangeArrowheads="1"/>
          </p:cNvSpPr>
          <p:nvPr/>
        </p:nvSpPr>
        <p:spPr bwMode="auto">
          <a:xfrm>
            <a:off x="8001000" y="3810000"/>
            <a:ext cx="304800" cy="1219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97" name="Rectangle 42"/>
          <p:cNvSpPr>
            <a:spLocks noChangeArrowheads="1"/>
          </p:cNvSpPr>
          <p:nvPr/>
        </p:nvSpPr>
        <p:spPr bwMode="auto">
          <a:xfrm>
            <a:off x="6781800" y="3429000"/>
            <a:ext cx="304800" cy="1600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98" name="Rectangle 43"/>
          <p:cNvSpPr>
            <a:spLocks noChangeArrowheads="1"/>
          </p:cNvSpPr>
          <p:nvPr/>
        </p:nvSpPr>
        <p:spPr bwMode="auto">
          <a:xfrm>
            <a:off x="8305800" y="3429000"/>
            <a:ext cx="304800" cy="1600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2799" name="Line 44"/>
          <p:cNvSpPr>
            <a:spLocks noChangeShapeType="1"/>
          </p:cNvSpPr>
          <p:nvPr/>
        </p:nvSpPr>
        <p:spPr bwMode="auto">
          <a:xfrm>
            <a:off x="7696200" y="3048000"/>
            <a:ext cx="0" cy="1981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00" name="Line 45"/>
          <p:cNvSpPr>
            <a:spLocks noChangeShapeType="1"/>
          </p:cNvSpPr>
          <p:nvPr/>
        </p:nvSpPr>
        <p:spPr bwMode="auto">
          <a:xfrm flipV="1">
            <a:off x="6629400" y="33528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01" name="Text Box 46"/>
          <p:cNvSpPr txBox="1">
            <a:spLocks noChangeArrowheads="1"/>
          </p:cNvSpPr>
          <p:nvPr/>
        </p:nvSpPr>
        <p:spPr bwMode="auto">
          <a:xfrm rot="-5400000">
            <a:off x="5905500" y="4024313"/>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a:latin typeface="Tahoma" charset="0"/>
              </a:rPr>
              <a:t>Frequency</a:t>
            </a:r>
          </a:p>
        </p:txBody>
      </p:sp>
      <p:sp>
        <p:nvSpPr>
          <p:cNvPr id="32802" name="Text Box 47"/>
          <p:cNvSpPr txBox="1">
            <a:spLocks noChangeArrowheads="1"/>
          </p:cNvSpPr>
          <p:nvPr/>
        </p:nvSpPr>
        <p:spPr bwMode="auto">
          <a:xfrm>
            <a:off x="7239000" y="5046663"/>
            <a:ext cx="781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a:latin typeface="Tahoma" charset="0"/>
              </a:rPr>
              <a:t>Variable</a:t>
            </a:r>
          </a:p>
        </p:txBody>
      </p:sp>
      <p:sp>
        <p:nvSpPr>
          <p:cNvPr id="32803" name="Rectangle 2"/>
          <p:cNvSpPr txBox="1">
            <a:spLocks noChangeArrowheads="1"/>
          </p:cNvSpPr>
          <p:nvPr/>
        </p:nvSpPr>
        <p:spPr bwMode="auto">
          <a:xfrm>
            <a:off x="468313" y="33337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defTabSz="457200" eaLnBrk="1" fontAlgn="auto" hangingPunct="1">
              <a:spcAft>
                <a:spcPts val="0"/>
              </a:spcAft>
              <a:defRPr/>
            </a:pPr>
            <a:r>
              <a:rPr lang="en-US" sz="3600" baseline="0" dirty="0">
                <a:solidFill>
                  <a:srgbClr val="EA0088"/>
                </a:solidFill>
                <a:latin typeface="Trebuchet MS" panose="020B0603020202020204" pitchFamily="34" charset="0"/>
              </a:rPr>
              <a:t>Shapes of Histograms…</a:t>
            </a:r>
          </a:p>
        </p:txBody>
      </p:sp>
      <p:sp>
        <p:nvSpPr>
          <p:cNvPr id="3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20</a:t>
            </a:fld>
            <a:endParaRPr lang="en-AU" sz="1400" b="1" baseline="0" dirty="0">
              <a:latin typeface="Trebuchet M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idx="1"/>
          </p:nvPr>
        </p:nvSpPr>
        <p:spPr>
          <a:xfrm>
            <a:off x="468313" y="1125538"/>
            <a:ext cx="7772400" cy="4114800"/>
          </a:xfrm>
        </p:spPr>
        <p:txBody>
          <a:bodyPr/>
          <a:lstStyle/>
          <a:p>
            <a:pPr marL="0" indent="0" eaLnBrk="1" hangingPunct="1">
              <a:buFontTx/>
              <a:buNone/>
            </a:pPr>
            <a:r>
              <a:rPr lang="en-US" sz="2400" b="1" dirty="0">
                <a:solidFill>
                  <a:srgbClr val="0000FF"/>
                </a:solidFill>
                <a:latin typeface="Trebuchet MS" panose="020B0603020202020204" pitchFamily="34" charset="0"/>
                <a:ea typeface="ＭＳ Ｐゴシック" charset="0"/>
                <a:cs typeface="ＭＳ Ｐゴシック" charset="0"/>
              </a:rPr>
              <a:t>Bell Shape</a:t>
            </a:r>
            <a:endParaRPr lang="en-US" sz="2400" dirty="0">
              <a:latin typeface="Trebuchet MS" panose="020B0603020202020204" pitchFamily="34" charset="0"/>
              <a:ea typeface="ＭＳ Ｐゴシック" charset="0"/>
              <a:cs typeface="ＭＳ Ｐゴシック" charset="0"/>
            </a:endParaRPr>
          </a:p>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A special type of </a:t>
            </a:r>
            <a:r>
              <a:rPr lang="en-US" sz="2400" b="1" i="1" dirty="0">
                <a:solidFill>
                  <a:schemeClr val="tx1">
                    <a:lumMod val="75000"/>
                    <a:lumOff val="25000"/>
                  </a:schemeClr>
                </a:solidFill>
                <a:latin typeface="Trebuchet MS" panose="020B0603020202020204" pitchFamily="34" charset="0"/>
                <a:ea typeface="ＭＳ Ｐゴシック" charset="0"/>
                <a:cs typeface="ＭＳ Ｐゴシック" charset="0"/>
              </a:rPr>
              <a:t>symmetric</a:t>
            </a:r>
            <a:r>
              <a:rPr lang="en-US" sz="2400" b="1" i="1" dirty="0">
                <a:latin typeface="Trebuchet MS" panose="020B0603020202020204" pitchFamily="34" charset="0"/>
                <a:ea typeface="ＭＳ Ｐゴシック" charset="0"/>
                <a:cs typeface="ＭＳ Ｐゴシック" charset="0"/>
              </a:rPr>
              <a:t> </a:t>
            </a:r>
            <a:r>
              <a:rPr lang="en-US" sz="2400" b="1" i="1" dirty="0" err="1">
                <a:solidFill>
                  <a:schemeClr val="accent1"/>
                </a:solidFill>
                <a:latin typeface="Trebuchet MS" panose="020B0603020202020204" pitchFamily="34" charset="0"/>
                <a:ea typeface="ＭＳ Ｐゴシック" charset="0"/>
                <a:cs typeface="ＭＳ Ｐゴシック" charset="0"/>
              </a:rPr>
              <a:t>unimodal</a:t>
            </a:r>
            <a:r>
              <a:rPr lang="en-US" sz="2400" dirty="0">
                <a:latin typeface="Trebuchet MS" panose="020B0603020202020204" pitchFamily="34" charset="0"/>
                <a:ea typeface="ＭＳ Ｐゴシック" charset="0"/>
                <a:cs typeface="ＭＳ Ｐゴシック" charset="0"/>
              </a:rPr>
              <a:t> histogram is one that is bell shaped:</a:t>
            </a:r>
          </a:p>
        </p:txBody>
      </p:sp>
      <p:sp>
        <p:nvSpPr>
          <p:cNvPr id="38914" name="Line 18"/>
          <p:cNvSpPr>
            <a:spLocks noChangeShapeType="1"/>
          </p:cNvSpPr>
          <p:nvPr/>
        </p:nvSpPr>
        <p:spPr bwMode="auto">
          <a:xfrm>
            <a:off x="4267200" y="4953000"/>
            <a:ext cx="365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5" name="Line 19"/>
          <p:cNvSpPr>
            <a:spLocks noChangeShapeType="1"/>
          </p:cNvSpPr>
          <p:nvPr/>
        </p:nvSpPr>
        <p:spPr bwMode="auto">
          <a:xfrm flipV="1">
            <a:off x="4267200" y="32766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6" name="Text Box 20"/>
          <p:cNvSpPr txBox="1">
            <a:spLocks noChangeArrowheads="1"/>
          </p:cNvSpPr>
          <p:nvPr/>
        </p:nvSpPr>
        <p:spPr bwMode="auto">
          <a:xfrm rot="-5400000">
            <a:off x="3186113" y="3925888"/>
            <a:ext cx="16764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a:latin typeface="Tahoma" charset="0"/>
              </a:rPr>
              <a:t>Frequency</a:t>
            </a:r>
          </a:p>
        </p:txBody>
      </p:sp>
      <p:sp>
        <p:nvSpPr>
          <p:cNvPr id="38917" name="Text Box 21"/>
          <p:cNvSpPr txBox="1">
            <a:spLocks noChangeArrowheads="1"/>
          </p:cNvSpPr>
          <p:nvPr/>
        </p:nvSpPr>
        <p:spPr bwMode="auto">
          <a:xfrm>
            <a:off x="4267200" y="4970463"/>
            <a:ext cx="3657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a:latin typeface="Tahoma" charset="0"/>
              </a:rPr>
              <a:t>Variable</a:t>
            </a:r>
          </a:p>
        </p:txBody>
      </p:sp>
      <p:sp>
        <p:nvSpPr>
          <p:cNvPr id="38918" name="Rectangle 22"/>
          <p:cNvSpPr>
            <a:spLocks noChangeArrowheads="1"/>
          </p:cNvSpPr>
          <p:nvPr/>
        </p:nvSpPr>
        <p:spPr bwMode="auto">
          <a:xfrm flipH="1">
            <a:off x="5181600" y="4267200"/>
            <a:ext cx="304800" cy="685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919" name="Rectangle 24"/>
          <p:cNvSpPr>
            <a:spLocks noChangeArrowheads="1"/>
          </p:cNvSpPr>
          <p:nvPr/>
        </p:nvSpPr>
        <p:spPr bwMode="auto">
          <a:xfrm flipH="1">
            <a:off x="5486400" y="3962400"/>
            <a:ext cx="304800" cy="9906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920" name="Rectangle 25"/>
          <p:cNvSpPr>
            <a:spLocks noChangeArrowheads="1"/>
          </p:cNvSpPr>
          <p:nvPr/>
        </p:nvSpPr>
        <p:spPr bwMode="auto">
          <a:xfrm flipH="1">
            <a:off x="5791200" y="3657600"/>
            <a:ext cx="304800" cy="1295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921" name="Rectangle 26"/>
          <p:cNvSpPr>
            <a:spLocks noChangeArrowheads="1"/>
          </p:cNvSpPr>
          <p:nvPr/>
        </p:nvSpPr>
        <p:spPr bwMode="auto">
          <a:xfrm flipH="1">
            <a:off x="6096000" y="3962400"/>
            <a:ext cx="304800" cy="9906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922" name="Rectangle 27"/>
          <p:cNvSpPr>
            <a:spLocks noChangeArrowheads="1"/>
          </p:cNvSpPr>
          <p:nvPr/>
        </p:nvSpPr>
        <p:spPr bwMode="auto">
          <a:xfrm flipH="1">
            <a:off x="4876800" y="4419600"/>
            <a:ext cx="304800" cy="533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923" name="Rectangle 28"/>
          <p:cNvSpPr>
            <a:spLocks noChangeArrowheads="1"/>
          </p:cNvSpPr>
          <p:nvPr/>
        </p:nvSpPr>
        <p:spPr bwMode="auto">
          <a:xfrm flipH="1">
            <a:off x="4572000" y="4648200"/>
            <a:ext cx="304800" cy="304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924" name="Rectangle 29"/>
          <p:cNvSpPr>
            <a:spLocks noChangeArrowheads="1"/>
          </p:cNvSpPr>
          <p:nvPr/>
        </p:nvSpPr>
        <p:spPr bwMode="auto">
          <a:xfrm flipH="1">
            <a:off x="4267200" y="4876800"/>
            <a:ext cx="304800" cy="76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925" name="Text Box 30"/>
          <p:cNvSpPr txBox="1">
            <a:spLocks noChangeArrowheads="1"/>
          </p:cNvSpPr>
          <p:nvPr/>
        </p:nvSpPr>
        <p:spPr bwMode="auto">
          <a:xfrm>
            <a:off x="4211638" y="5378728"/>
            <a:ext cx="3657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1800" b="1" baseline="0" dirty="0">
                <a:latin typeface="Verdana" charset="0"/>
              </a:rPr>
              <a:t>Bell Shaped</a:t>
            </a:r>
          </a:p>
        </p:txBody>
      </p:sp>
      <p:sp>
        <p:nvSpPr>
          <p:cNvPr id="38926" name="Rectangle 36"/>
          <p:cNvSpPr>
            <a:spLocks noChangeArrowheads="1"/>
          </p:cNvSpPr>
          <p:nvPr/>
        </p:nvSpPr>
        <p:spPr bwMode="auto">
          <a:xfrm flipH="1">
            <a:off x="6400800" y="4267200"/>
            <a:ext cx="304800" cy="685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927" name="Rectangle 37"/>
          <p:cNvSpPr>
            <a:spLocks noChangeArrowheads="1"/>
          </p:cNvSpPr>
          <p:nvPr/>
        </p:nvSpPr>
        <p:spPr bwMode="auto">
          <a:xfrm flipH="1">
            <a:off x="6705600" y="4419600"/>
            <a:ext cx="304800" cy="533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928" name="Rectangle 38"/>
          <p:cNvSpPr>
            <a:spLocks noChangeArrowheads="1"/>
          </p:cNvSpPr>
          <p:nvPr/>
        </p:nvSpPr>
        <p:spPr bwMode="auto">
          <a:xfrm flipH="1">
            <a:off x="7010400" y="4648200"/>
            <a:ext cx="304800" cy="304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929" name="Rectangle 39"/>
          <p:cNvSpPr>
            <a:spLocks noChangeArrowheads="1"/>
          </p:cNvSpPr>
          <p:nvPr/>
        </p:nvSpPr>
        <p:spPr bwMode="auto">
          <a:xfrm flipH="1">
            <a:off x="7315200" y="4876800"/>
            <a:ext cx="304800" cy="76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8930" name="Line 40"/>
          <p:cNvSpPr>
            <a:spLocks noChangeShapeType="1"/>
          </p:cNvSpPr>
          <p:nvPr/>
        </p:nvSpPr>
        <p:spPr bwMode="auto">
          <a:xfrm>
            <a:off x="5943600" y="2971800"/>
            <a:ext cx="0" cy="1981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1" name="Line 41"/>
          <p:cNvSpPr>
            <a:spLocks noChangeShapeType="1"/>
          </p:cNvSpPr>
          <p:nvPr/>
        </p:nvSpPr>
        <p:spPr bwMode="auto">
          <a:xfrm>
            <a:off x="5334000" y="2060848"/>
            <a:ext cx="648631" cy="1520552"/>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2" name="Rectangle 42"/>
          <p:cNvSpPr>
            <a:spLocks noChangeArrowheads="1"/>
          </p:cNvSpPr>
          <p:nvPr/>
        </p:nvSpPr>
        <p:spPr bwMode="auto">
          <a:xfrm>
            <a:off x="270337" y="3142327"/>
            <a:ext cx="372559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r>
              <a:rPr lang="en-US" sz="2000" baseline="0" dirty="0">
                <a:solidFill>
                  <a:srgbClr val="00B050"/>
                </a:solidFill>
                <a:latin typeface="Trebuchet MS" panose="020B0603020202020204" pitchFamily="34" charset="0"/>
              </a:rPr>
              <a:t>Many statistical techniques require that the distribution of the population be bell-shaped.</a:t>
            </a:r>
          </a:p>
          <a:p>
            <a:pPr algn="just"/>
            <a:endParaRPr lang="en-US" sz="2000" baseline="0" dirty="0">
              <a:solidFill>
                <a:srgbClr val="00B050"/>
              </a:solidFill>
              <a:latin typeface="Trebuchet MS" panose="020B0603020202020204" pitchFamily="34" charset="0"/>
            </a:endParaRPr>
          </a:p>
          <a:p>
            <a:pPr algn="just"/>
            <a:r>
              <a:rPr lang="en-US" sz="2000" baseline="0" dirty="0">
                <a:solidFill>
                  <a:srgbClr val="00B050"/>
                </a:solidFill>
                <a:latin typeface="Trebuchet MS" panose="020B0603020202020204" pitchFamily="34" charset="0"/>
              </a:rPr>
              <a:t>Drawing the histogram helps verify the shape of the population distribution in question.</a:t>
            </a:r>
          </a:p>
        </p:txBody>
      </p:sp>
      <p:sp>
        <p:nvSpPr>
          <p:cNvPr id="23" name="Rectangle 2"/>
          <p:cNvSpPr txBox="1">
            <a:spLocks noChangeArrowheads="1"/>
          </p:cNvSpPr>
          <p:nvPr/>
        </p:nvSpPr>
        <p:spPr bwMode="auto">
          <a:xfrm>
            <a:off x="468313" y="33337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defTabSz="457200" eaLnBrk="1" fontAlgn="auto" hangingPunct="1">
              <a:spcAft>
                <a:spcPts val="0"/>
              </a:spcAft>
              <a:defRPr/>
            </a:pPr>
            <a:r>
              <a:rPr lang="en-US" sz="3600" baseline="0" dirty="0">
                <a:solidFill>
                  <a:srgbClr val="EA0088"/>
                </a:solidFill>
                <a:latin typeface="Trebuchet MS" panose="020B0603020202020204" pitchFamily="34" charset="0"/>
              </a:rPr>
              <a:t>Shapes of Histograms…</a:t>
            </a:r>
          </a:p>
        </p:txBody>
      </p:sp>
      <p:sp>
        <p:nvSpPr>
          <p:cNvPr id="2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21</a:t>
            </a:fld>
            <a:endParaRPr lang="en-AU" sz="1400" b="1" baseline="0" dirty="0">
              <a:latin typeface="Trebuchet MS"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idx="1"/>
          </p:nvPr>
        </p:nvSpPr>
        <p:spPr>
          <a:xfrm>
            <a:off x="539750" y="1412875"/>
            <a:ext cx="7772400" cy="4114800"/>
          </a:xfrm>
        </p:spPr>
        <p:txBody>
          <a:bodyPr/>
          <a:lstStyle/>
          <a:p>
            <a:pPr marL="0" indent="0" eaLnBrk="1" hangingPunct="1">
              <a:buFontTx/>
              <a:buNone/>
            </a:pPr>
            <a:r>
              <a:rPr lang="en-US" sz="2400" b="1" dirty="0" err="1">
                <a:solidFill>
                  <a:srgbClr val="0000FF"/>
                </a:solidFill>
                <a:latin typeface="Trebuchet MS" panose="020B0603020202020204" pitchFamily="34" charset="0"/>
                <a:ea typeface="ＭＳ Ｐゴシック" charset="0"/>
                <a:cs typeface="ＭＳ Ｐゴシック" charset="0"/>
              </a:rPr>
              <a:t>Skewness</a:t>
            </a:r>
            <a:endParaRPr lang="en-US" sz="2400" dirty="0">
              <a:latin typeface="Trebuchet MS" panose="020B0603020202020204" pitchFamily="34" charset="0"/>
              <a:ea typeface="ＭＳ Ｐゴシック" charset="0"/>
              <a:cs typeface="ＭＳ Ｐゴシック" charset="0"/>
            </a:endParaRPr>
          </a:p>
          <a:p>
            <a:pPr marL="0" indent="0" eaLnBrk="1" hangingPunct="1">
              <a:buFontTx/>
              <a:buNone/>
            </a:pPr>
            <a:r>
              <a:rPr lang="en-US" sz="2400" dirty="0">
                <a:latin typeface="Trebuchet MS" panose="020B0603020202020204" pitchFamily="34" charset="0"/>
                <a:ea typeface="ＭＳ Ｐゴシック" charset="0"/>
                <a:cs typeface="ＭＳ Ｐゴシック" charset="0"/>
              </a:rPr>
              <a:t>A skewed histogram is one with a long tail extending either to the right or to the left:</a:t>
            </a:r>
          </a:p>
        </p:txBody>
      </p:sp>
      <p:sp>
        <p:nvSpPr>
          <p:cNvPr id="34818" name="Line 4"/>
          <p:cNvSpPr>
            <a:spLocks noChangeShapeType="1"/>
          </p:cNvSpPr>
          <p:nvPr/>
        </p:nvSpPr>
        <p:spPr bwMode="auto">
          <a:xfrm>
            <a:off x="533400" y="50292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19" name="Rectangle 5"/>
          <p:cNvSpPr>
            <a:spLocks noChangeArrowheads="1"/>
          </p:cNvSpPr>
          <p:nvPr/>
        </p:nvSpPr>
        <p:spPr bwMode="auto">
          <a:xfrm>
            <a:off x="685800" y="4800600"/>
            <a:ext cx="304800" cy="2286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20" name="Rectangle 6"/>
          <p:cNvSpPr>
            <a:spLocks noChangeArrowheads="1"/>
          </p:cNvSpPr>
          <p:nvPr/>
        </p:nvSpPr>
        <p:spPr bwMode="auto">
          <a:xfrm>
            <a:off x="2209800" y="4572000"/>
            <a:ext cx="304800"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21" name="Rectangle 7"/>
          <p:cNvSpPr>
            <a:spLocks noChangeArrowheads="1"/>
          </p:cNvSpPr>
          <p:nvPr/>
        </p:nvSpPr>
        <p:spPr bwMode="auto">
          <a:xfrm>
            <a:off x="990600" y="3429000"/>
            <a:ext cx="304800" cy="1600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22" name="Rectangle 8"/>
          <p:cNvSpPr>
            <a:spLocks noChangeArrowheads="1"/>
          </p:cNvSpPr>
          <p:nvPr/>
        </p:nvSpPr>
        <p:spPr bwMode="auto">
          <a:xfrm>
            <a:off x="1905000" y="4343400"/>
            <a:ext cx="304800" cy="685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23" name="Rectangle 9"/>
          <p:cNvSpPr>
            <a:spLocks noChangeArrowheads="1"/>
          </p:cNvSpPr>
          <p:nvPr/>
        </p:nvSpPr>
        <p:spPr bwMode="auto">
          <a:xfrm>
            <a:off x="1600200" y="4038600"/>
            <a:ext cx="304800" cy="9906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24" name="Rectangle 10"/>
          <p:cNvSpPr>
            <a:spLocks noChangeArrowheads="1"/>
          </p:cNvSpPr>
          <p:nvPr/>
        </p:nvSpPr>
        <p:spPr bwMode="auto">
          <a:xfrm>
            <a:off x="1295400" y="3733800"/>
            <a:ext cx="304800" cy="1295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25" name="Line 12"/>
          <p:cNvSpPr>
            <a:spLocks noChangeShapeType="1"/>
          </p:cNvSpPr>
          <p:nvPr/>
        </p:nvSpPr>
        <p:spPr bwMode="auto">
          <a:xfrm flipV="1">
            <a:off x="533400" y="33528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6" name="Text Box 13"/>
          <p:cNvSpPr txBox="1">
            <a:spLocks noChangeArrowheads="1"/>
          </p:cNvSpPr>
          <p:nvPr/>
        </p:nvSpPr>
        <p:spPr bwMode="auto">
          <a:xfrm rot="-5400000">
            <a:off x="-548481" y="4002882"/>
            <a:ext cx="167798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a:latin typeface="Tahoma" charset="0"/>
              </a:rPr>
              <a:t>Frequency</a:t>
            </a:r>
          </a:p>
        </p:txBody>
      </p:sp>
      <p:sp>
        <p:nvSpPr>
          <p:cNvPr id="34827" name="Text Box 14"/>
          <p:cNvSpPr txBox="1">
            <a:spLocks noChangeArrowheads="1"/>
          </p:cNvSpPr>
          <p:nvPr/>
        </p:nvSpPr>
        <p:spPr bwMode="auto">
          <a:xfrm>
            <a:off x="533400" y="5094288"/>
            <a:ext cx="28860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a:latin typeface="Tahoma" charset="0"/>
              </a:rPr>
              <a:t>Variable</a:t>
            </a:r>
          </a:p>
        </p:txBody>
      </p:sp>
      <p:sp>
        <p:nvSpPr>
          <p:cNvPr id="34828" name="Line 26"/>
          <p:cNvSpPr>
            <a:spLocks noChangeShapeType="1"/>
          </p:cNvSpPr>
          <p:nvPr/>
        </p:nvSpPr>
        <p:spPr bwMode="auto">
          <a:xfrm>
            <a:off x="5715000" y="5029200"/>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9" name="Line 34"/>
          <p:cNvSpPr>
            <a:spLocks noChangeShapeType="1"/>
          </p:cNvSpPr>
          <p:nvPr/>
        </p:nvSpPr>
        <p:spPr bwMode="auto">
          <a:xfrm flipV="1">
            <a:off x="5715000" y="3352800"/>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0" name="Text Box 35"/>
          <p:cNvSpPr txBox="1">
            <a:spLocks noChangeArrowheads="1"/>
          </p:cNvSpPr>
          <p:nvPr/>
        </p:nvSpPr>
        <p:spPr bwMode="auto">
          <a:xfrm rot="-5400000">
            <a:off x="4633913" y="4041775"/>
            <a:ext cx="16764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a:latin typeface="Tahoma" charset="0"/>
              </a:rPr>
              <a:t>Frequency</a:t>
            </a:r>
          </a:p>
        </p:txBody>
      </p:sp>
      <p:sp>
        <p:nvSpPr>
          <p:cNvPr id="34831" name="Text Box 36"/>
          <p:cNvSpPr txBox="1">
            <a:spLocks noChangeArrowheads="1"/>
          </p:cNvSpPr>
          <p:nvPr/>
        </p:nvSpPr>
        <p:spPr bwMode="auto">
          <a:xfrm>
            <a:off x="5715000" y="5046663"/>
            <a:ext cx="31242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a:latin typeface="Tahoma" charset="0"/>
              </a:rPr>
              <a:t>Variable</a:t>
            </a:r>
          </a:p>
        </p:txBody>
      </p:sp>
      <p:sp>
        <p:nvSpPr>
          <p:cNvPr id="34832" name="Rectangle 37"/>
          <p:cNvSpPr>
            <a:spLocks noChangeArrowheads="1"/>
          </p:cNvSpPr>
          <p:nvPr/>
        </p:nvSpPr>
        <p:spPr bwMode="auto">
          <a:xfrm>
            <a:off x="2514600" y="4724400"/>
            <a:ext cx="304800" cy="304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33" name="Rectangle 38"/>
          <p:cNvSpPr>
            <a:spLocks noChangeArrowheads="1"/>
          </p:cNvSpPr>
          <p:nvPr/>
        </p:nvSpPr>
        <p:spPr bwMode="auto">
          <a:xfrm>
            <a:off x="2819400" y="4876800"/>
            <a:ext cx="304800" cy="152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34" name="Rectangle 39"/>
          <p:cNvSpPr>
            <a:spLocks noChangeArrowheads="1"/>
          </p:cNvSpPr>
          <p:nvPr/>
        </p:nvSpPr>
        <p:spPr bwMode="auto">
          <a:xfrm>
            <a:off x="3124200" y="4953000"/>
            <a:ext cx="304800" cy="76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35" name="Rectangle 41"/>
          <p:cNvSpPr>
            <a:spLocks noChangeArrowheads="1"/>
          </p:cNvSpPr>
          <p:nvPr/>
        </p:nvSpPr>
        <p:spPr bwMode="auto">
          <a:xfrm flipH="1">
            <a:off x="6629400" y="4572000"/>
            <a:ext cx="304800"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36" name="Rectangle 42"/>
          <p:cNvSpPr>
            <a:spLocks noChangeArrowheads="1"/>
          </p:cNvSpPr>
          <p:nvPr/>
        </p:nvSpPr>
        <p:spPr bwMode="auto">
          <a:xfrm flipH="1">
            <a:off x="7848600" y="3429000"/>
            <a:ext cx="304800" cy="1600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37" name="Rectangle 43"/>
          <p:cNvSpPr>
            <a:spLocks noChangeArrowheads="1"/>
          </p:cNvSpPr>
          <p:nvPr/>
        </p:nvSpPr>
        <p:spPr bwMode="auto">
          <a:xfrm flipH="1">
            <a:off x="6934200" y="4343400"/>
            <a:ext cx="304800" cy="685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38" name="Rectangle 44"/>
          <p:cNvSpPr>
            <a:spLocks noChangeArrowheads="1"/>
          </p:cNvSpPr>
          <p:nvPr/>
        </p:nvSpPr>
        <p:spPr bwMode="auto">
          <a:xfrm flipH="1">
            <a:off x="7239000" y="4038600"/>
            <a:ext cx="304800" cy="9906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39" name="Rectangle 45"/>
          <p:cNvSpPr>
            <a:spLocks noChangeArrowheads="1"/>
          </p:cNvSpPr>
          <p:nvPr/>
        </p:nvSpPr>
        <p:spPr bwMode="auto">
          <a:xfrm flipH="1">
            <a:off x="7543800" y="3733800"/>
            <a:ext cx="304800" cy="1295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40" name="Rectangle 46"/>
          <p:cNvSpPr>
            <a:spLocks noChangeArrowheads="1"/>
          </p:cNvSpPr>
          <p:nvPr/>
        </p:nvSpPr>
        <p:spPr bwMode="auto">
          <a:xfrm flipH="1">
            <a:off x="6324600" y="4724400"/>
            <a:ext cx="304800" cy="304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41" name="Rectangle 47"/>
          <p:cNvSpPr>
            <a:spLocks noChangeArrowheads="1"/>
          </p:cNvSpPr>
          <p:nvPr/>
        </p:nvSpPr>
        <p:spPr bwMode="auto">
          <a:xfrm flipH="1">
            <a:off x="6019800" y="4876800"/>
            <a:ext cx="304800" cy="152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42" name="Rectangle 48"/>
          <p:cNvSpPr>
            <a:spLocks noChangeArrowheads="1"/>
          </p:cNvSpPr>
          <p:nvPr/>
        </p:nvSpPr>
        <p:spPr bwMode="auto">
          <a:xfrm flipH="1">
            <a:off x="5715000" y="4953000"/>
            <a:ext cx="304800" cy="76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4843" name="Text Box 49"/>
          <p:cNvSpPr txBox="1">
            <a:spLocks noChangeArrowheads="1"/>
          </p:cNvSpPr>
          <p:nvPr/>
        </p:nvSpPr>
        <p:spPr bwMode="auto">
          <a:xfrm>
            <a:off x="539750" y="5352842"/>
            <a:ext cx="2769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1" dirty="0">
                <a:latin typeface="Tahoma" charset="0"/>
                <a:cs typeface="Tahoma" charset="0"/>
              </a:rPr>
              <a:t>Positively (right) skewed</a:t>
            </a:r>
          </a:p>
        </p:txBody>
      </p:sp>
      <p:sp>
        <p:nvSpPr>
          <p:cNvPr id="34844" name="Text Box 50"/>
          <p:cNvSpPr txBox="1">
            <a:spLocks noChangeArrowheads="1"/>
          </p:cNvSpPr>
          <p:nvPr/>
        </p:nvSpPr>
        <p:spPr bwMode="auto">
          <a:xfrm>
            <a:off x="5661025" y="5393323"/>
            <a:ext cx="27229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1" dirty="0">
                <a:latin typeface="Tahoma" charset="0"/>
                <a:cs typeface="Tahoma" charset="0"/>
              </a:rPr>
              <a:t>Negatively (left) skewed</a:t>
            </a:r>
          </a:p>
        </p:txBody>
      </p:sp>
      <p:sp>
        <p:nvSpPr>
          <p:cNvPr id="31" name="Rectangle 2"/>
          <p:cNvSpPr txBox="1">
            <a:spLocks noChangeArrowheads="1"/>
          </p:cNvSpPr>
          <p:nvPr/>
        </p:nvSpPr>
        <p:spPr bwMode="auto">
          <a:xfrm>
            <a:off x="468313" y="33337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defTabSz="457200" eaLnBrk="1" fontAlgn="auto" hangingPunct="1">
              <a:spcAft>
                <a:spcPts val="0"/>
              </a:spcAft>
              <a:defRPr/>
            </a:pPr>
            <a:r>
              <a:rPr lang="en-US" sz="3600" baseline="0" dirty="0">
                <a:solidFill>
                  <a:srgbClr val="EA0088"/>
                </a:solidFill>
                <a:latin typeface="Trebuchet MS" panose="020B0603020202020204" pitchFamily="34" charset="0"/>
              </a:rPr>
              <a:t>Shapes of Histograms…</a:t>
            </a:r>
          </a:p>
        </p:txBody>
      </p:sp>
      <p:sp>
        <p:nvSpPr>
          <p:cNvPr id="3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22</a:t>
            </a:fld>
            <a:endParaRPr lang="en-AU" sz="1400" b="1" baseline="0" dirty="0">
              <a:latin typeface="Trebuchet MS"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noChangeArrowheads="1"/>
          </p:cNvSpPr>
          <p:nvPr>
            <p:ph idx="1"/>
          </p:nvPr>
        </p:nvSpPr>
        <p:spPr>
          <a:xfrm>
            <a:off x="468313" y="1062038"/>
            <a:ext cx="8518525" cy="4114800"/>
          </a:xfrm>
        </p:spPr>
        <p:txBody>
          <a:bodyPr/>
          <a:lstStyle/>
          <a:p>
            <a:pPr marL="0" indent="0" eaLnBrk="1" hangingPunct="1">
              <a:buFontTx/>
              <a:buNone/>
            </a:pPr>
            <a:r>
              <a:rPr lang="en-US" sz="2400" b="1" dirty="0">
                <a:solidFill>
                  <a:srgbClr val="0000FF"/>
                </a:solidFill>
                <a:latin typeface="Trebuchet MS" panose="020B0603020202020204" pitchFamily="34" charset="0"/>
                <a:ea typeface="ＭＳ Ｐゴシック" charset="0"/>
                <a:cs typeface="ＭＳ Ｐゴシック" charset="0"/>
              </a:rPr>
              <a:t>Modality</a:t>
            </a:r>
            <a:endParaRPr lang="en-US" sz="2400" dirty="0">
              <a:latin typeface="Trebuchet MS" panose="020B0603020202020204" pitchFamily="34" charset="0"/>
              <a:ea typeface="ＭＳ Ｐゴシック" charset="0"/>
              <a:cs typeface="ＭＳ Ｐゴシック" charset="0"/>
            </a:endParaRPr>
          </a:p>
          <a:p>
            <a:pPr marL="0" indent="0" eaLnBrk="1" hangingPunct="1">
              <a:buFontTx/>
              <a:buNone/>
            </a:pPr>
            <a:r>
              <a:rPr lang="en-US" sz="2400" dirty="0">
                <a:latin typeface="Trebuchet MS" panose="020B0603020202020204" pitchFamily="34" charset="0"/>
                <a:ea typeface="ＭＳ Ｐゴシック" charset="0"/>
                <a:cs typeface="ＭＳ Ｐゴシック" charset="0"/>
              </a:rPr>
              <a:t>A </a:t>
            </a:r>
            <a:r>
              <a:rPr lang="en-US" sz="2400" b="1" i="1" dirty="0" err="1">
                <a:latin typeface="Trebuchet MS" panose="020B0603020202020204" pitchFamily="34" charset="0"/>
                <a:ea typeface="ＭＳ Ｐゴシック" charset="0"/>
                <a:cs typeface="ＭＳ Ｐゴシック" charset="0"/>
              </a:rPr>
              <a:t>unimodal</a:t>
            </a:r>
            <a:r>
              <a:rPr lang="en-US" sz="2400" b="1" i="1" dirty="0">
                <a:latin typeface="Trebuchet MS" panose="020B0603020202020204" pitchFamily="34" charset="0"/>
                <a:ea typeface="ＭＳ Ｐゴシック" charset="0"/>
                <a:cs typeface="ＭＳ Ｐゴシック" charset="0"/>
              </a:rPr>
              <a:t> </a:t>
            </a:r>
            <a:r>
              <a:rPr lang="en-US" sz="2400" dirty="0">
                <a:latin typeface="Trebuchet MS" panose="020B0603020202020204" pitchFamily="34" charset="0"/>
                <a:ea typeface="ＭＳ Ｐゴシック" charset="0"/>
                <a:cs typeface="ＭＳ Ｐゴシック" charset="0"/>
              </a:rPr>
              <a:t>histogram is one with a </a:t>
            </a:r>
            <a:r>
              <a:rPr lang="en-US" sz="2400" u="sng" dirty="0">
                <a:latin typeface="Trebuchet MS" panose="020B0603020202020204" pitchFamily="34" charset="0"/>
                <a:ea typeface="ＭＳ Ｐゴシック" charset="0"/>
                <a:cs typeface="ＭＳ Ｐゴシック" charset="0"/>
              </a:rPr>
              <a:t>single peak</a:t>
            </a:r>
            <a:r>
              <a:rPr lang="en-US" sz="2400" dirty="0">
                <a:latin typeface="Trebuchet MS" panose="020B0603020202020204" pitchFamily="34" charset="0"/>
                <a:ea typeface="ＭＳ Ｐゴシック" charset="0"/>
                <a:cs typeface="ＭＳ Ｐゴシック" charset="0"/>
              </a:rPr>
              <a:t>, while a </a:t>
            </a:r>
            <a:r>
              <a:rPr lang="en-US" sz="2400" b="1" i="1" dirty="0">
                <a:latin typeface="Trebuchet MS" panose="020B0603020202020204" pitchFamily="34" charset="0"/>
                <a:ea typeface="ＭＳ Ｐゴシック" charset="0"/>
                <a:cs typeface="ＭＳ Ｐゴシック" charset="0"/>
              </a:rPr>
              <a:t>bimodal</a:t>
            </a:r>
            <a:r>
              <a:rPr lang="en-US" sz="2400" dirty="0">
                <a:latin typeface="Trebuchet MS" panose="020B0603020202020204" pitchFamily="34" charset="0"/>
                <a:ea typeface="ＭＳ Ｐゴシック" charset="0"/>
                <a:cs typeface="ＭＳ Ｐゴシック" charset="0"/>
              </a:rPr>
              <a:t> histogram is one with </a:t>
            </a:r>
            <a:r>
              <a:rPr lang="en-US" sz="2400" u="sng" dirty="0">
                <a:latin typeface="Trebuchet MS" panose="020B0603020202020204" pitchFamily="34" charset="0"/>
                <a:ea typeface="ＭＳ Ｐゴシック" charset="0"/>
                <a:cs typeface="ＭＳ Ｐゴシック" charset="0"/>
              </a:rPr>
              <a:t>two peaks</a:t>
            </a:r>
            <a:r>
              <a:rPr lang="en-US" sz="2400" dirty="0">
                <a:latin typeface="Trebuchet MS" panose="020B0603020202020204" pitchFamily="34" charset="0"/>
                <a:ea typeface="ＭＳ Ｐゴシック" charset="0"/>
                <a:cs typeface="ＭＳ Ｐゴシック" charset="0"/>
              </a:rPr>
              <a:t>:</a:t>
            </a:r>
          </a:p>
        </p:txBody>
      </p:sp>
      <p:sp>
        <p:nvSpPr>
          <p:cNvPr id="36866" name="Line 4"/>
          <p:cNvSpPr>
            <a:spLocks noChangeShapeType="1"/>
          </p:cNvSpPr>
          <p:nvPr/>
        </p:nvSpPr>
        <p:spPr bwMode="auto">
          <a:xfrm>
            <a:off x="5486400" y="4671318"/>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7" name="Rectangle 5"/>
          <p:cNvSpPr>
            <a:spLocks noChangeArrowheads="1"/>
          </p:cNvSpPr>
          <p:nvPr/>
        </p:nvSpPr>
        <p:spPr bwMode="auto">
          <a:xfrm>
            <a:off x="5638800" y="4442718"/>
            <a:ext cx="304800" cy="2286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68" name="Rectangle 6"/>
          <p:cNvSpPr>
            <a:spLocks noChangeArrowheads="1"/>
          </p:cNvSpPr>
          <p:nvPr/>
        </p:nvSpPr>
        <p:spPr bwMode="auto">
          <a:xfrm>
            <a:off x="7162800" y="4214118"/>
            <a:ext cx="304800"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69" name="Rectangle 7"/>
          <p:cNvSpPr>
            <a:spLocks noChangeArrowheads="1"/>
          </p:cNvSpPr>
          <p:nvPr/>
        </p:nvSpPr>
        <p:spPr bwMode="auto">
          <a:xfrm>
            <a:off x="5943600" y="4214118"/>
            <a:ext cx="304800"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70" name="Rectangle 8"/>
          <p:cNvSpPr>
            <a:spLocks noChangeArrowheads="1"/>
          </p:cNvSpPr>
          <p:nvPr/>
        </p:nvSpPr>
        <p:spPr bwMode="auto">
          <a:xfrm>
            <a:off x="6858000" y="3985518"/>
            <a:ext cx="304800" cy="685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71" name="Rectangle 9"/>
          <p:cNvSpPr>
            <a:spLocks noChangeArrowheads="1"/>
          </p:cNvSpPr>
          <p:nvPr/>
        </p:nvSpPr>
        <p:spPr bwMode="auto">
          <a:xfrm>
            <a:off x="6553200" y="3680718"/>
            <a:ext cx="304800" cy="990600"/>
          </a:xfrm>
          <a:prstGeom prst="rect">
            <a:avLst/>
          </a:prstGeom>
          <a:solidFill>
            <a:srgbClr val="808080"/>
          </a:solidFill>
          <a:ln w="9525">
            <a:solidFill>
              <a:schemeClr val="tx1"/>
            </a:solidFill>
            <a:miter lim="800000"/>
            <a:headEnd/>
            <a:tailEnd/>
          </a:ln>
        </p:spPr>
        <p:txBody>
          <a:bodyPr wrap="none" anchor="ctr"/>
          <a:lstStyle/>
          <a:p>
            <a:endParaRPr lang="en-US"/>
          </a:p>
        </p:txBody>
      </p:sp>
      <p:sp>
        <p:nvSpPr>
          <p:cNvPr id="36872" name="Rectangle 10"/>
          <p:cNvSpPr>
            <a:spLocks noChangeArrowheads="1"/>
          </p:cNvSpPr>
          <p:nvPr/>
        </p:nvSpPr>
        <p:spPr bwMode="auto">
          <a:xfrm>
            <a:off x="6248400" y="3909318"/>
            <a:ext cx="304800" cy="762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73" name="Line 11"/>
          <p:cNvSpPr>
            <a:spLocks noChangeShapeType="1"/>
          </p:cNvSpPr>
          <p:nvPr/>
        </p:nvSpPr>
        <p:spPr bwMode="auto">
          <a:xfrm flipV="1">
            <a:off x="5486400" y="2994918"/>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4" name="Text Box 12"/>
          <p:cNvSpPr txBox="1">
            <a:spLocks noChangeArrowheads="1"/>
          </p:cNvSpPr>
          <p:nvPr/>
        </p:nvSpPr>
        <p:spPr bwMode="auto">
          <a:xfrm rot="-5400000">
            <a:off x="4404519" y="3678337"/>
            <a:ext cx="167798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a:latin typeface="Tahoma" charset="0"/>
              </a:rPr>
              <a:t>Frequency</a:t>
            </a:r>
          </a:p>
        </p:txBody>
      </p:sp>
      <p:sp>
        <p:nvSpPr>
          <p:cNvPr id="36875" name="Text Box 13"/>
          <p:cNvSpPr txBox="1">
            <a:spLocks noChangeArrowheads="1"/>
          </p:cNvSpPr>
          <p:nvPr/>
        </p:nvSpPr>
        <p:spPr bwMode="auto">
          <a:xfrm>
            <a:off x="5486400" y="4688781"/>
            <a:ext cx="32766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a:latin typeface="Tahoma" charset="0"/>
              </a:rPr>
              <a:t>Variable</a:t>
            </a:r>
          </a:p>
        </p:txBody>
      </p:sp>
      <p:sp>
        <p:nvSpPr>
          <p:cNvPr id="36876" name="Rectangle 18"/>
          <p:cNvSpPr>
            <a:spLocks noChangeArrowheads="1"/>
          </p:cNvSpPr>
          <p:nvPr/>
        </p:nvSpPr>
        <p:spPr bwMode="auto">
          <a:xfrm>
            <a:off x="7467600" y="4366518"/>
            <a:ext cx="304800" cy="304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77" name="Rectangle 19"/>
          <p:cNvSpPr>
            <a:spLocks noChangeArrowheads="1"/>
          </p:cNvSpPr>
          <p:nvPr/>
        </p:nvSpPr>
        <p:spPr bwMode="auto">
          <a:xfrm>
            <a:off x="7772400" y="4518918"/>
            <a:ext cx="304800" cy="152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78" name="Rectangle 20"/>
          <p:cNvSpPr>
            <a:spLocks noChangeArrowheads="1"/>
          </p:cNvSpPr>
          <p:nvPr/>
        </p:nvSpPr>
        <p:spPr bwMode="auto">
          <a:xfrm>
            <a:off x="8077200" y="4595118"/>
            <a:ext cx="304800" cy="76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79" name="Text Box 29"/>
          <p:cNvSpPr txBox="1">
            <a:spLocks noChangeArrowheads="1"/>
          </p:cNvSpPr>
          <p:nvPr/>
        </p:nvSpPr>
        <p:spPr bwMode="auto">
          <a:xfrm>
            <a:off x="7278414" y="2429768"/>
            <a:ext cx="1393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dirty="0" err="1">
                <a:solidFill>
                  <a:schemeClr val="accent1"/>
                </a:solidFill>
                <a:latin typeface="Verdana" charset="0"/>
              </a:rPr>
              <a:t>Unimodal</a:t>
            </a:r>
            <a:endParaRPr lang="en-US" sz="2000" baseline="0" dirty="0">
              <a:solidFill>
                <a:schemeClr val="accent1"/>
              </a:solidFill>
              <a:latin typeface="Verdana" charset="0"/>
            </a:endParaRPr>
          </a:p>
        </p:txBody>
      </p:sp>
      <p:sp>
        <p:nvSpPr>
          <p:cNvPr id="36880" name="Line 33"/>
          <p:cNvSpPr>
            <a:spLocks noChangeShapeType="1"/>
          </p:cNvSpPr>
          <p:nvPr/>
        </p:nvSpPr>
        <p:spPr bwMode="auto">
          <a:xfrm>
            <a:off x="838200" y="4664968"/>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34"/>
          <p:cNvSpPr>
            <a:spLocks noChangeShapeType="1"/>
          </p:cNvSpPr>
          <p:nvPr/>
        </p:nvSpPr>
        <p:spPr bwMode="auto">
          <a:xfrm flipV="1">
            <a:off x="838200" y="2988568"/>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2" name="Text Box 35"/>
          <p:cNvSpPr txBox="1">
            <a:spLocks noChangeArrowheads="1"/>
          </p:cNvSpPr>
          <p:nvPr/>
        </p:nvSpPr>
        <p:spPr bwMode="auto">
          <a:xfrm rot="-5400000">
            <a:off x="-242887" y="3636268"/>
            <a:ext cx="16764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a:latin typeface="Tahoma" charset="0"/>
              </a:rPr>
              <a:t>Frequency</a:t>
            </a:r>
          </a:p>
        </p:txBody>
      </p:sp>
      <p:sp>
        <p:nvSpPr>
          <p:cNvPr id="36883" name="Text Box 36"/>
          <p:cNvSpPr txBox="1">
            <a:spLocks noChangeArrowheads="1"/>
          </p:cNvSpPr>
          <p:nvPr/>
        </p:nvSpPr>
        <p:spPr bwMode="auto">
          <a:xfrm>
            <a:off x="838200" y="4682431"/>
            <a:ext cx="31242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ctr"/>
            <a:r>
              <a:rPr lang="en-US" sz="2000">
                <a:latin typeface="Tahoma" charset="0"/>
              </a:rPr>
              <a:t>Variable</a:t>
            </a:r>
          </a:p>
        </p:txBody>
      </p:sp>
      <p:sp>
        <p:nvSpPr>
          <p:cNvPr id="36884" name="Rectangle 37"/>
          <p:cNvSpPr>
            <a:spLocks noChangeArrowheads="1"/>
          </p:cNvSpPr>
          <p:nvPr/>
        </p:nvSpPr>
        <p:spPr bwMode="auto">
          <a:xfrm flipH="1">
            <a:off x="1752600" y="4283968"/>
            <a:ext cx="304800" cy="381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85" name="Rectangle 38"/>
          <p:cNvSpPr>
            <a:spLocks noChangeArrowheads="1"/>
          </p:cNvSpPr>
          <p:nvPr/>
        </p:nvSpPr>
        <p:spPr bwMode="auto">
          <a:xfrm flipH="1">
            <a:off x="2971800" y="3979168"/>
            <a:ext cx="304800" cy="685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86" name="Rectangle 39"/>
          <p:cNvSpPr>
            <a:spLocks noChangeArrowheads="1"/>
          </p:cNvSpPr>
          <p:nvPr/>
        </p:nvSpPr>
        <p:spPr bwMode="auto">
          <a:xfrm flipH="1">
            <a:off x="2057400" y="4360168"/>
            <a:ext cx="304800" cy="304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87" name="Rectangle 40"/>
          <p:cNvSpPr>
            <a:spLocks noChangeArrowheads="1"/>
          </p:cNvSpPr>
          <p:nvPr/>
        </p:nvSpPr>
        <p:spPr bwMode="auto">
          <a:xfrm flipH="1">
            <a:off x="2362200" y="4207768"/>
            <a:ext cx="304800" cy="457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88" name="Rectangle 41"/>
          <p:cNvSpPr>
            <a:spLocks noChangeArrowheads="1"/>
          </p:cNvSpPr>
          <p:nvPr/>
        </p:nvSpPr>
        <p:spPr bwMode="auto">
          <a:xfrm flipH="1">
            <a:off x="2667000" y="3826768"/>
            <a:ext cx="304800" cy="838200"/>
          </a:xfrm>
          <a:prstGeom prst="rect">
            <a:avLst/>
          </a:prstGeom>
          <a:solidFill>
            <a:srgbClr val="808080"/>
          </a:solidFill>
          <a:ln w="9525">
            <a:solidFill>
              <a:schemeClr val="tx1"/>
            </a:solidFill>
            <a:miter lim="800000"/>
            <a:headEnd/>
            <a:tailEnd/>
          </a:ln>
        </p:spPr>
        <p:txBody>
          <a:bodyPr wrap="none" anchor="ctr"/>
          <a:lstStyle/>
          <a:p>
            <a:endParaRPr lang="en-US"/>
          </a:p>
        </p:txBody>
      </p:sp>
      <p:sp>
        <p:nvSpPr>
          <p:cNvPr id="36889" name="Rectangle 42"/>
          <p:cNvSpPr>
            <a:spLocks noChangeArrowheads="1"/>
          </p:cNvSpPr>
          <p:nvPr/>
        </p:nvSpPr>
        <p:spPr bwMode="auto">
          <a:xfrm flipH="1">
            <a:off x="1447800" y="4131568"/>
            <a:ext cx="304800" cy="533400"/>
          </a:xfrm>
          <a:prstGeom prst="rect">
            <a:avLst/>
          </a:prstGeom>
          <a:solidFill>
            <a:srgbClr val="808080"/>
          </a:solidFill>
          <a:ln w="9525">
            <a:solidFill>
              <a:schemeClr val="tx1"/>
            </a:solidFill>
            <a:miter lim="800000"/>
            <a:headEnd/>
            <a:tailEnd/>
          </a:ln>
        </p:spPr>
        <p:txBody>
          <a:bodyPr wrap="none" anchor="ctr"/>
          <a:lstStyle/>
          <a:p>
            <a:endParaRPr lang="en-US"/>
          </a:p>
        </p:txBody>
      </p:sp>
      <p:sp>
        <p:nvSpPr>
          <p:cNvPr id="36890" name="Rectangle 43"/>
          <p:cNvSpPr>
            <a:spLocks noChangeArrowheads="1"/>
          </p:cNvSpPr>
          <p:nvPr/>
        </p:nvSpPr>
        <p:spPr bwMode="auto">
          <a:xfrm flipH="1">
            <a:off x="1143000" y="4360168"/>
            <a:ext cx="304800" cy="3048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91" name="Rectangle 44"/>
          <p:cNvSpPr>
            <a:spLocks noChangeArrowheads="1"/>
          </p:cNvSpPr>
          <p:nvPr/>
        </p:nvSpPr>
        <p:spPr bwMode="auto">
          <a:xfrm flipH="1">
            <a:off x="838200" y="4588768"/>
            <a:ext cx="304800" cy="762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92" name="Text Box 45"/>
          <p:cNvSpPr txBox="1">
            <a:spLocks noChangeArrowheads="1"/>
          </p:cNvSpPr>
          <p:nvPr/>
        </p:nvSpPr>
        <p:spPr bwMode="auto">
          <a:xfrm>
            <a:off x="323850" y="2429768"/>
            <a:ext cx="12207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dirty="0">
                <a:solidFill>
                  <a:schemeClr val="accent1"/>
                </a:solidFill>
                <a:latin typeface="Verdana" charset="0"/>
              </a:rPr>
              <a:t>Bimodal</a:t>
            </a:r>
          </a:p>
        </p:txBody>
      </p:sp>
      <p:sp>
        <p:nvSpPr>
          <p:cNvPr id="36893" name="Rectangle 46"/>
          <p:cNvSpPr>
            <a:spLocks noChangeArrowheads="1"/>
          </p:cNvSpPr>
          <p:nvPr/>
        </p:nvSpPr>
        <p:spPr bwMode="auto">
          <a:xfrm flipH="1">
            <a:off x="3276600" y="4131568"/>
            <a:ext cx="304800" cy="533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94" name="Rectangle 47"/>
          <p:cNvSpPr>
            <a:spLocks noChangeArrowheads="1"/>
          </p:cNvSpPr>
          <p:nvPr/>
        </p:nvSpPr>
        <p:spPr bwMode="auto">
          <a:xfrm flipH="1">
            <a:off x="3581400" y="4436368"/>
            <a:ext cx="304800" cy="2286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6895" name="Line 48"/>
          <p:cNvSpPr>
            <a:spLocks noChangeShapeType="1"/>
          </p:cNvSpPr>
          <p:nvPr/>
        </p:nvSpPr>
        <p:spPr bwMode="auto">
          <a:xfrm>
            <a:off x="6553199" y="2060575"/>
            <a:ext cx="187325" cy="1912938"/>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6" name="Line 49"/>
          <p:cNvSpPr>
            <a:spLocks noChangeShapeType="1"/>
          </p:cNvSpPr>
          <p:nvPr/>
        </p:nvSpPr>
        <p:spPr bwMode="auto">
          <a:xfrm flipH="1">
            <a:off x="1600200" y="2276872"/>
            <a:ext cx="3792538" cy="1664196"/>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7" name="Line 50"/>
          <p:cNvSpPr>
            <a:spLocks noChangeShapeType="1"/>
          </p:cNvSpPr>
          <p:nvPr/>
        </p:nvSpPr>
        <p:spPr bwMode="auto">
          <a:xfrm flipH="1">
            <a:off x="2987675" y="2276872"/>
            <a:ext cx="2405063" cy="1540371"/>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8" name="Rectangle 52"/>
          <p:cNvSpPr>
            <a:spLocks noChangeArrowheads="1"/>
          </p:cNvSpPr>
          <p:nvPr/>
        </p:nvSpPr>
        <p:spPr bwMode="auto">
          <a:xfrm>
            <a:off x="2405062" y="5246085"/>
            <a:ext cx="47196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baseline="0" dirty="0">
                <a:solidFill>
                  <a:schemeClr val="accent1"/>
                </a:solidFill>
                <a:latin typeface="Verdana" charset="0"/>
              </a:rPr>
              <a:t>A </a:t>
            </a:r>
            <a:r>
              <a:rPr lang="en-US" sz="2000" b="1" i="1" baseline="0" dirty="0">
                <a:solidFill>
                  <a:schemeClr val="accent1"/>
                </a:solidFill>
                <a:latin typeface="Verdana" charset="0"/>
              </a:rPr>
              <a:t>modal class</a:t>
            </a:r>
            <a:r>
              <a:rPr lang="en-US" sz="2000" baseline="0" dirty="0">
                <a:solidFill>
                  <a:schemeClr val="accent1"/>
                </a:solidFill>
                <a:latin typeface="Verdana" charset="0"/>
              </a:rPr>
              <a:t> is the class with</a:t>
            </a:r>
          </a:p>
          <a:p>
            <a:r>
              <a:rPr lang="en-US" sz="2000" baseline="0" dirty="0">
                <a:solidFill>
                  <a:schemeClr val="accent1"/>
                </a:solidFill>
                <a:latin typeface="Verdana" charset="0"/>
              </a:rPr>
              <a:t>the largest number of observations</a:t>
            </a:r>
          </a:p>
        </p:txBody>
      </p:sp>
      <p:sp>
        <p:nvSpPr>
          <p:cNvPr id="36899" name="Line 53"/>
          <p:cNvSpPr>
            <a:spLocks noChangeShapeType="1"/>
          </p:cNvSpPr>
          <p:nvPr/>
        </p:nvSpPr>
        <p:spPr bwMode="auto">
          <a:xfrm flipV="1">
            <a:off x="4007671" y="4682431"/>
            <a:ext cx="2667000" cy="685800"/>
          </a:xfrm>
          <a:prstGeom prst="line">
            <a:avLst/>
          </a:prstGeom>
          <a:noFill/>
          <a:ln w="38100">
            <a:solidFill>
              <a:srgbClr val="80808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0" name="Line 54"/>
          <p:cNvSpPr>
            <a:spLocks noChangeShapeType="1"/>
          </p:cNvSpPr>
          <p:nvPr/>
        </p:nvSpPr>
        <p:spPr bwMode="auto">
          <a:xfrm flipH="1" flipV="1">
            <a:off x="1676400" y="4741168"/>
            <a:ext cx="1447800" cy="504917"/>
          </a:xfrm>
          <a:prstGeom prst="line">
            <a:avLst/>
          </a:prstGeom>
          <a:noFill/>
          <a:ln w="38100">
            <a:solidFill>
              <a:srgbClr val="80808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1" name="Line 55"/>
          <p:cNvSpPr>
            <a:spLocks noChangeShapeType="1"/>
          </p:cNvSpPr>
          <p:nvPr/>
        </p:nvSpPr>
        <p:spPr bwMode="auto">
          <a:xfrm flipH="1" flipV="1">
            <a:off x="2895600" y="4664968"/>
            <a:ext cx="228600" cy="581117"/>
          </a:xfrm>
          <a:prstGeom prst="line">
            <a:avLst/>
          </a:prstGeom>
          <a:noFill/>
          <a:ln w="38100">
            <a:solidFill>
              <a:srgbClr val="80808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 name="Rectangle 2"/>
          <p:cNvSpPr txBox="1">
            <a:spLocks noChangeArrowheads="1"/>
          </p:cNvSpPr>
          <p:nvPr/>
        </p:nvSpPr>
        <p:spPr bwMode="auto">
          <a:xfrm>
            <a:off x="468313" y="33337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defTabSz="457200" eaLnBrk="1" fontAlgn="auto" hangingPunct="1">
              <a:spcAft>
                <a:spcPts val="0"/>
              </a:spcAft>
              <a:defRPr/>
            </a:pPr>
            <a:r>
              <a:rPr lang="en-US" sz="3600" baseline="0" dirty="0">
                <a:solidFill>
                  <a:srgbClr val="EA0088"/>
                </a:solidFill>
                <a:latin typeface="Trebuchet MS" panose="020B0603020202020204" pitchFamily="34" charset="0"/>
              </a:rPr>
              <a:t>Shapes of Histograms…</a:t>
            </a:r>
          </a:p>
        </p:txBody>
      </p:sp>
      <p:sp>
        <p:nvSpPr>
          <p:cNvPr id="4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23</a:t>
            </a:fld>
            <a:endParaRPr lang="en-AU" sz="1400" b="1" baseline="0" dirty="0">
              <a:latin typeface="Trebuchet MS"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cstate="print"/>
          <a:srcRect l="50859" t="6369" r="11515" b="6370"/>
          <a:stretch/>
        </p:blipFill>
        <p:spPr>
          <a:xfrm>
            <a:off x="1043608" y="2924944"/>
            <a:ext cx="3440547" cy="2632363"/>
          </a:xfrm>
          <a:prstGeom prst="rect">
            <a:avLst/>
          </a:prstGeom>
        </p:spPr>
      </p:pic>
      <p:sp>
        <p:nvSpPr>
          <p:cNvPr id="40961" name="Rectangle 3"/>
          <p:cNvSpPr>
            <a:spLocks noGrp="1" noChangeArrowheads="1"/>
          </p:cNvSpPr>
          <p:nvPr>
            <p:ph idx="1"/>
          </p:nvPr>
        </p:nvSpPr>
        <p:spPr>
          <a:xfrm>
            <a:off x="228600" y="1052513"/>
            <a:ext cx="8902700" cy="5272087"/>
          </a:xfrm>
        </p:spPr>
        <p:txBody>
          <a:bodyPr/>
          <a:lstStyle/>
          <a:p>
            <a:pPr marL="0" indent="0" eaLnBrk="1" hangingPunct="1">
              <a:buFontTx/>
              <a:buNone/>
            </a:pPr>
            <a:r>
              <a:rPr lang="en-US" sz="2400" dirty="0">
                <a:solidFill>
                  <a:schemeClr val="tx2">
                    <a:lumMod val="75000"/>
                  </a:schemeClr>
                </a:solidFill>
                <a:latin typeface="Trebuchet MS" panose="020B0603020202020204" pitchFamily="34" charset="0"/>
                <a:ea typeface="ＭＳ Ｐゴシック" charset="0"/>
                <a:cs typeface="ＭＳ Ｐゴシック" charset="0"/>
              </a:rPr>
              <a:t>Compare and contrast the following histograms based on data from Example 4.3:</a:t>
            </a:r>
          </a:p>
        </p:txBody>
      </p:sp>
      <p:pic>
        <p:nvPicPr>
          <p:cNvPr id="3" name="Picture 2"/>
          <p:cNvPicPr>
            <a:picLocks noChangeAspect="1"/>
          </p:cNvPicPr>
          <p:nvPr/>
        </p:nvPicPr>
        <p:blipFill rotWithShape="1">
          <a:blip r:embed="rId3" cstate="print"/>
          <a:srcRect l="12879" t="10656" r="49495" b="7442"/>
          <a:stretch/>
        </p:blipFill>
        <p:spPr>
          <a:xfrm>
            <a:off x="5364088" y="3046505"/>
            <a:ext cx="3440546" cy="2470727"/>
          </a:xfrm>
          <a:prstGeom prst="rect">
            <a:avLst/>
          </a:prstGeom>
        </p:spPr>
      </p:pic>
      <p:sp>
        <p:nvSpPr>
          <p:cNvPr id="40964" name="Text Box 6"/>
          <p:cNvSpPr txBox="1">
            <a:spLocks noChangeArrowheads="1"/>
          </p:cNvSpPr>
          <p:nvPr/>
        </p:nvSpPr>
        <p:spPr bwMode="auto">
          <a:xfrm>
            <a:off x="4724400" y="1544638"/>
            <a:ext cx="4191000"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lgn="just">
              <a:lnSpc>
                <a:spcPts val="2000"/>
              </a:lnSpc>
            </a:pPr>
            <a:r>
              <a:rPr lang="en-US" sz="1800" baseline="0" dirty="0">
                <a:solidFill>
                  <a:srgbClr val="00B050"/>
                </a:solidFill>
                <a:latin typeface="Trebuchet MS" panose="020B0603020202020204" pitchFamily="34" charset="0"/>
              </a:rPr>
              <a:t>The marks from the computer-based statistics course and the manual statistics course have very different histograms…</a:t>
            </a:r>
          </a:p>
        </p:txBody>
      </p:sp>
      <p:sp>
        <p:nvSpPr>
          <p:cNvPr id="40965" name="Text Box 7"/>
          <p:cNvSpPr txBox="1">
            <a:spLocks noChangeArrowheads="1"/>
          </p:cNvSpPr>
          <p:nvPr/>
        </p:nvSpPr>
        <p:spPr bwMode="auto">
          <a:xfrm>
            <a:off x="1211263" y="2085975"/>
            <a:ext cx="2973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a:solidFill>
                  <a:srgbClr val="0000FF"/>
                </a:solidFill>
                <a:latin typeface="Verdana" charset="0"/>
              </a:rPr>
              <a:t>Unimodal vs. bimodal</a:t>
            </a:r>
          </a:p>
        </p:txBody>
      </p:sp>
      <p:sp>
        <p:nvSpPr>
          <p:cNvPr id="40966" name="Text Box 8"/>
          <p:cNvSpPr txBox="1">
            <a:spLocks noChangeArrowheads="1"/>
          </p:cNvSpPr>
          <p:nvPr/>
        </p:nvSpPr>
        <p:spPr bwMode="auto">
          <a:xfrm>
            <a:off x="1835696" y="5589240"/>
            <a:ext cx="4762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800" baseline="0" dirty="0">
                <a:solidFill>
                  <a:srgbClr val="FF0000"/>
                </a:solidFill>
                <a:latin typeface="Verdana" charset="0"/>
              </a:rPr>
              <a:t>Spread of the marks (narrower | wider)</a:t>
            </a:r>
          </a:p>
        </p:txBody>
      </p:sp>
      <p:sp>
        <p:nvSpPr>
          <p:cNvPr id="40967" name="Line 9"/>
          <p:cNvSpPr>
            <a:spLocks noChangeShapeType="1"/>
          </p:cNvSpPr>
          <p:nvPr/>
        </p:nvSpPr>
        <p:spPr bwMode="auto">
          <a:xfrm>
            <a:off x="1905000" y="2514600"/>
            <a:ext cx="1010816" cy="1418456"/>
          </a:xfrm>
          <a:prstGeom prst="line">
            <a:avLst/>
          </a:prstGeom>
          <a:noFill/>
          <a:ln w="127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10"/>
          <p:cNvSpPr>
            <a:spLocks noChangeShapeType="1"/>
          </p:cNvSpPr>
          <p:nvPr/>
        </p:nvSpPr>
        <p:spPr bwMode="auto">
          <a:xfrm>
            <a:off x="3276600" y="2438400"/>
            <a:ext cx="4191000" cy="1219200"/>
          </a:xfrm>
          <a:prstGeom prst="line">
            <a:avLst/>
          </a:prstGeom>
          <a:noFill/>
          <a:ln w="127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11"/>
          <p:cNvSpPr>
            <a:spLocks noChangeShapeType="1"/>
          </p:cNvSpPr>
          <p:nvPr/>
        </p:nvSpPr>
        <p:spPr bwMode="auto">
          <a:xfrm>
            <a:off x="3276600" y="2438400"/>
            <a:ext cx="3124200" cy="1600200"/>
          </a:xfrm>
          <a:prstGeom prst="line">
            <a:avLst/>
          </a:prstGeom>
          <a:noFill/>
          <a:ln w="127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0" name="AutoShape 12"/>
          <p:cNvSpPr>
            <a:spLocks/>
          </p:cNvSpPr>
          <p:nvPr/>
        </p:nvSpPr>
        <p:spPr bwMode="auto">
          <a:xfrm rot="5400000">
            <a:off x="2807804" y="4329100"/>
            <a:ext cx="360040" cy="1872208"/>
          </a:xfrm>
          <a:prstGeom prst="rightBrace">
            <a:avLst>
              <a:gd name="adj1" fmla="val 75000"/>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1" name="AutoShape 13"/>
          <p:cNvSpPr>
            <a:spLocks/>
          </p:cNvSpPr>
          <p:nvPr/>
        </p:nvSpPr>
        <p:spPr bwMode="auto">
          <a:xfrm rot="5400000">
            <a:off x="6997180" y="4053983"/>
            <a:ext cx="334215" cy="2304256"/>
          </a:xfrm>
          <a:prstGeom prst="rightBrace">
            <a:avLst>
              <a:gd name="adj1" fmla="val 93750"/>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2" name="Line 14"/>
          <p:cNvSpPr>
            <a:spLocks noChangeShapeType="1"/>
          </p:cNvSpPr>
          <p:nvPr/>
        </p:nvSpPr>
        <p:spPr bwMode="auto">
          <a:xfrm flipH="1" flipV="1">
            <a:off x="3131840" y="4941168"/>
            <a:ext cx="1800200" cy="792088"/>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3" name="Line 15"/>
          <p:cNvSpPr>
            <a:spLocks noChangeShapeType="1"/>
          </p:cNvSpPr>
          <p:nvPr/>
        </p:nvSpPr>
        <p:spPr bwMode="auto">
          <a:xfrm flipV="1">
            <a:off x="6084168" y="4941168"/>
            <a:ext cx="1116732" cy="720080"/>
          </a:xfrm>
          <a:prstGeom prst="line">
            <a:avLst/>
          </a:prstGeom>
          <a:noFill/>
          <a:ln w="127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5" name="Text Box 7"/>
          <p:cNvSpPr txBox="1">
            <a:spLocks noChangeArrowheads="1"/>
          </p:cNvSpPr>
          <p:nvPr/>
        </p:nvSpPr>
        <p:spPr bwMode="auto">
          <a:xfrm>
            <a:off x="250825" y="2647920"/>
            <a:ext cx="31694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1" baseline="0" dirty="0">
                <a:latin typeface="Trebuchet MS" panose="020B0603020202020204" pitchFamily="34" charset="0"/>
              </a:rPr>
              <a:t>Marks (computer course)</a:t>
            </a:r>
          </a:p>
        </p:txBody>
      </p:sp>
      <p:sp>
        <p:nvSpPr>
          <p:cNvPr id="40976" name="Text Box 7"/>
          <p:cNvSpPr txBox="1">
            <a:spLocks noChangeArrowheads="1"/>
          </p:cNvSpPr>
          <p:nvPr/>
        </p:nvSpPr>
        <p:spPr bwMode="auto">
          <a:xfrm>
            <a:off x="4787900" y="2647920"/>
            <a:ext cx="28841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1" baseline="0" dirty="0">
                <a:latin typeface="Trebuchet MS" panose="020B0603020202020204" pitchFamily="34" charset="0"/>
              </a:rPr>
              <a:t>Marks (manual course)</a:t>
            </a:r>
          </a:p>
        </p:txBody>
      </p:sp>
      <p:sp>
        <p:nvSpPr>
          <p:cNvPr id="18" name="Rectangle 2"/>
          <p:cNvSpPr txBox="1">
            <a:spLocks noChangeArrowheads="1"/>
          </p:cNvSpPr>
          <p:nvPr/>
        </p:nvSpPr>
        <p:spPr bwMode="auto">
          <a:xfrm>
            <a:off x="179512" y="33337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defTabSz="457200" eaLnBrk="1" fontAlgn="auto" hangingPunct="1">
              <a:spcAft>
                <a:spcPts val="0"/>
              </a:spcAft>
              <a:defRPr/>
            </a:pPr>
            <a:r>
              <a:rPr lang="en-US" sz="3600" baseline="0" dirty="0">
                <a:solidFill>
                  <a:srgbClr val="EA0088"/>
                </a:solidFill>
                <a:latin typeface="Trebuchet MS" panose="020B0603020202020204" pitchFamily="34" charset="0"/>
              </a:rPr>
              <a:t>Comparison of Histograms…</a:t>
            </a:r>
          </a:p>
        </p:txBody>
      </p:sp>
      <p:sp>
        <p:nvSpPr>
          <p:cNvPr id="1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24</a:t>
            </a:fld>
            <a:endParaRPr lang="en-AU" sz="1400" b="1" baseline="0" dirty="0">
              <a:latin typeface="Trebuchet MS"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684213" y="476250"/>
            <a:ext cx="7772400" cy="733425"/>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Relative frequency</a:t>
            </a:r>
          </a:p>
        </p:txBody>
      </p:sp>
      <p:sp>
        <p:nvSpPr>
          <p:cNvPr id="49154" name="Rectangle 3"/>
          <p:cNvSpPr>
            <a:spLocks noGrp="1" noChangeArrowheads="1"/>
          </p:cNvSpPr>
          <p:nvPr>
            <p:ph idx="1"/>
          </p:nvPr>
        </p:nvSpPr>
        <p:spPr>
          <a:xfrm>
            <a:off x="683568" y="1412776"/>
            <a:ext cx="7772400" cy="4033837"/>
          </a:xfrm>
        </p:spPr>
        <p:txBody>
          <a:bodyPr/>
          <a:lstStyle/>
          <a:p>
            <a:pPr marL="0" indent="0" algn="just" eaLnBrk="1" hangingPunct="1">
              <a:buNone/>
            </a:pPr>
            <a:r>
              <a:rPr lang="en-US" sz="2400" dirty="0">
                <a:latin typeface="Trebuchet MS" panose="020B0603020202020204" pitchFamily="34" charset="0"/>
                <a:ea typeface="ＭＳ Ｐゴシック" charset="0"/>
                <a:cs typeface="ＭＳ Ｐゴシック" charset="0"/>
              </a:rPr>
              <a:t>It is often preferable to show the </a:t>
            </a:r>
            <a:r>
              <a:rPr lang="en-US" sz="2400" b="1" dirty="0">
                <a:solidFill>
                  <a:schemeClr val="tx1">
                    <a:lumMod val="75000"/>
                    <a:lumOff val="25000"/>
                  </a:schemeClr>
                </a:solidFill>
                <a:latin typeface="Trebuchet MS" panose="020B0603020202020204" pitchFamily="34" charset="0"/>
                <a:ea typeface="ＭＳ Ｐゴシック" charset="0"/>
                <a:cs typeface="ＭＳ Ｐゴシック" charset="0"/>
              </a:rPr>
              <a:t>relative frequency </a:t>
            </a:r>
            <a:r>
              <a:rPr lang="en-US" sz="2400" dirty="0">
                <a:latin typeface="Trebuchet MS" panose="020B0603020202020204" pitchFamily="34" charset="0"/>
                <a:ea typeface="ＭＳ Ｐゴシック" charset="0"/>
                <a:cs typeface="ＭＳ Ｐゴシック" charset="0"/>
              </a:rPr>
              <a:t>(proportion) of observations falling into each class, rather than the absolute frequency itself.</a:t>
            </a:r>
          </a:p>
        </p:txBody>
      </p:sp>
      <p:grpSp>
        <p:nvGrpSpPr>
          <p:cNvPr id="49155" name="Group 4"/>
          <p:cNvGrpSpPr>
            <a:grpSpLocks/>
          </p:cNvGrpSpPr>
          <p:nvPr/>
        </p:nvGrpSpPr>
        <p:grpSpPr bwMode="auto">
          <a:xfrm>
            <a:off x="1043608" y="2996952"/>
            <a:ext cx="6569075" cy="1016001"/>
            <a:chOff x="864" y="2057"/>
            <a:chExt cx="4138" cy="640"/>
          </a:xfrm>
        </p:grpSpPr>
        <p:sp>
          <p:nvSpPr>
            <p:cNvPr id="49156" name="Text Box 5"/>
            <p:cNvSpPr txBox="1">
              <a:spLocks noChangeArrowheads="1"/>
            </p:cNvSpPr>
            <p:nvPr/>
          </p:nvSpPr>
          <p:spPr bwMode="auto">
            <a:xfrm>
              <a:off x="864" y="2210"/>
              <a:ext cx="200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a:latin typeface="Arial Narrow" charset="0"/>
                </a:rPr>
                <a:t>Class relative frequency</a:t>
              </a:r>
              <a:r>
                <a:rPr lang="en-US" baseline="0"/>
                <a:t> = </a:t>
              </a:r>
            </a:p>
          </p:txBody>
        </p:sp>
        <p:sp>
          <p:nvSpPr>
            <p:cNvPr id="49157" name="Text Box 6"/>
            <p:cNvSpPr txBox="1">
              <a:spLocks noChangeArrowheads="1"/>
            </p:cNvSpPr>
            <p:nvPr/>
          </p:nvSpPr>
          <p:spPr bwMode="auto">
            <a:xfrm>
              <a:off x="2832" y="2057"/>
              <a:ext cx="2165" cy="6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dirty="0">
                  <a:latin typeface="Arial Narrow" charset="0"/>
                </a:rPr>
                <a:t>          Class frequency</a:t>
              </a:r>
            </a:p>
            <a:p>
              <a:pPr>
                <a:lnSpc>
                  <a:spcPct val="50000"/>
                </a:lnSpc>
              </a:pPr>
              <a:endParaRPr lang="en-US" baseline="0" dirty="0">
                <a:latin typeface="Arial Narrow" charset="0"/>
              </a:endParaRPr>
            </a:p>
            <a:p>
              <a:r>
                <a:rPr lang="en-US" baseline="0" dirty="0">
                  <a:latin typeface="Arial Narrow" charset="0"/>
                </a:rPr>
                <a:t>Total number of observations</a:t>
              </a:r>
              <a:endParaRPr lang="en-US" baseline="0" dirty="0"/>
            </a:p>
          </p:txBody>
        </p:sp>
        <p:sp>
          <p:nvSpPr>
            <p:cNvPr id="49158" name="Line 7"/>
            <p:cNvSpPr>
              <a:spLocks noChangeShapeType="1"/>
            </p:cNvSpPr>
            <p:nvPr/>
          </p:nvSpPr>
          <p:spPr bwMode="auto">
            <a:xfrm>
              <a:off x="2890" y="2377"/>
              <a:ext cx="2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25</a:t>
            </a:fld>
            <a:endParaRPr lang="en-AU" sz="1400" b="1" baseline="0" dirty="0">
              <a:latin typeface="Trebuchet MS"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755576" y="1484784"/>
            <a:ext cx="7772400" cy="3251200"/>
          </a:xfrm>
        </p:spPr>
        <p:txBody>
          <a:bodyPr/>
          <a:lstStyle/>
          <a:p>
            <a:pPr marL="0" indent="0" algn="just" eaLnBrk="1" hangingPunct="1">
              <a:buNone/>
            </a:pPr>
            <a:r>
              <a:rPr lang="en-US" sz="2400" dirty="0">
                <a:latin typeface="Trebuchet MS" panose="020B0603020202020204" pitchFamily="34" charset="0"/>
                <a:ea typeface="ＭＳ Ｐゴシック" charset="0"/>
                <a:cs typeface="ＭＳ Ｐゴシック" charset="0"/>
              </a:rPr>
              <a:t>Relative frequencies should be used when comparing two or more histograms, each with different numbers of observations.</a:t>
            </a:r>
          </a:p>
        </p:txBody>
      </p:sp>
      <p:sp>
        <p:nvSpPr>
          <p:cNvPr id="5" name="Rectangle 2"/>
          <p:cNvSpPr>
            <a:spLocks noGrp="1" noChangeArrowheads="1"/>
          </p:cNvSpPr>
          <p:nvPr>
            <p:ph type="title"/>
          </p:nvPr>
        </p:nvSpPr>
        <p:spPr>
          <a:xfrm>
            <a:off x="683568" y="332656"/>
            <a:ext cx="7772400" cy="733425"/>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Relative frequencies</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26</a:t>
            </a:fld>
            <a:endParaRPr lang="en-AU" sz="1400" b="1" baseline="0" dirty="0">
              <a:latin typeface="Trebuchet M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539552" y="980728"/>
            <a:ext cx="7921128" cy="1943100"/>
          </a:xfrm>
        </p:spPr>
        <p:txBody>
          <a:bodyPr/>
          <a:lstStyle/>
          <a:p>
            <a:pPr marL="0" indent="0" algn="just" eaLnBrk="1" hangingPunct="1">
              <a:buNone/>
            </a:pPr>
            <a:r>
              <a:rPr lang="en-US" sz="2200" dirty="0">
                <a:solidFill>
                  <a:srgbClr val="00B050"/>
                </a:solidFill>
                <a:latin typeface="Trebuchet MS" panose="020B0603020202020204" pitchFamily="34" charset="0"/>
                <a:ea typeface="ＭＳ Ｐゴシック" charset="0"/>
                <a:cs typeface="ＭＳ Ｐゴシック" charset="0"/>
              </a:rPr>
              <a:t>In Example 1, we had 8 observations in our first class (electricity bills from $50 to $100). Thus, the relative frequency for this class is 8÷200 (the total number of electricity bills) = 0.04 (or 4%). The relative frequencies for the remaining classes can be calculated as shown in the table below.</a:t>
            </a:r>
          </a:p>
        </p:txBody>
      </p:sp>
      <p:sp>
        <p:nvSpPr>
          <p:cNvPr id="7" name="Rectangle 2"/>
          <p:cNvSpPr>
            <a:spLocks noGrp="1" noChangeArrowheads="1"/>
          </p:cNvSpPr>
          <p:nvPr>
            <p:ph type="title"/>
          </p:nvPr>
        </p:nvSpPr>
        <p:spPr>
          <a:xfrm>
            <a:off x="395536" y="260648"/>
            <a:ext cx="8229600" cy="648072"/>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Relative frequencies</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27</a:t>
            </a:fld>
            <a:endParaRPr lang="en-AU" sz="1400" b="1" baseline="0" dirty="0">
              <a:latin typeface="Trebuchet MS" charset="0"/>
            </a:endParaRPr>
          </a:p>
        </p:txBody>
      </p:sp>
      <p:pic>
        <p:nvPicPr>
          <p:cNvPr id="2" name="Picture 1"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55776" y="2725547"/>
            <a:ext cx="4449080" cy="322373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cstate="print"/>
          <a:srcRect l="8308" r="8308"/>
          <a:stretch>
            <a:fillRect/>
          </a:stretch>
        </p:blipFill>
        <p:spPr>
          <a:xfrm>
            <a:off x="395536" y="908720"/>
            <a:ext cx="8001000" cy="4297363"/>
          </a:xfrm>
        </p:spPr>
      </p:pic>
      <p:sp>
        <p:nvSpPr>
          <p:cNvPr id="20483" name="Line 5"/>
          <p:cNvSpPr>
            <a:spLocks noChangeShapeType="1"/>
          </p:cNvSpPr>
          <p:nvPr/>
        </p:nvSpPr>
        <p:spPr bwMode="auto">
          <a:xfrm>
            <a:off x="3851920" y="2133600"/>
            <a:ext cx="0" cy="274320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6"/>
          <p:cNvSpPr>
            <a:spLocks noChangeShapeType="1"/>
          </p:cNvSpPr>
          <p:nvPr/>
        </p:nvSpPr>
        <p:spPr bwMode="auto">
          <a:xfrm flipH="1">
            <a:off x="2339752" y="4876800"/>
            <a:ext cx="1524000" cy="152400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5" name="Line 7"/>
          <p:cNvSpPr>
            <a:spLocks noChangeShapeType="1"/>
          </p:cNvSpPr>
          <p:nvPr/>
        </p:nvSpPr>
        <p:spPr bwMode="auto">
          <a:xfrm flipH="1">
            <a:off x="5796136" y="2133600"/>
            <a:ext cx="0" cy="27432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8"/>
          <p:cNvSpPr>
            <a:spLocks noChangeShapeType="1"/>
          </p:cNvSpPr>
          <p:nvPr/>
        </p:nvSpPr>
        <p:spPr bwMode="auto">
          <a:xfrm>
            <a:off x="5784304" y="4876800"/>
            <a:ext cx="1524000" cy="152400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7" name="Text Box 9"/>
          <p:cNvSpPr txBox="1">
            <a:spLocks noChangeArrowheads="1"/>
          </p:cNvSpPr>
          <p:nvPr/>
        </p:nvSpPr>
        <p:spPr bwMode="auto">
          <a:xfrm>
            <a:off x="1987277" y="4581128"/>
            <a:ext cx="14325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dirty="0">
                <a:solidFill>
                  <a:schemeClr val="accent1"/>
                </a:solidFill>
                <a:latin typeface="Tahoma" charset="0"/>
              </a:rPr>
              <a:t>Sixteen percent</a:t>
            </a:r>
          </a:p>
          <a:p>
            <a:pPr algn="ctr"/>
            <a:r>
              <a:rPr lang="en-US" sz="2000" dirty="0">
                <a:solidFill>
                  <a:schemeClr val="accent1"/>
                </a:solidFill>
                <a:latin typeface="Tahoma" charset="0"/>
              </a:rPr>
              <a:t>of the bills are less than $150.</a:t>
            </a:r>
          </a:p>
        </p:txBody>
      </p:sp>
      <p:sp>
        <p:nvSpPr>
          <p:cNvPr id="20488" name="Text Box 10"/>
          <p:cNvSpPr txBox="1">
            <a:spLocks noChangeArrowheads="1"/>
          </p:cNvSpPr>
          <p:nvPr/>
        </p:nvSpPr>
        <p:spPr bwMode="auto">
          <a:xfrm>
            <a:off x="3584238" y="5085184"/>
            <a:ext cx="2693238"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dirty="0">
                <a:solidFill>
                  <a:schemeClr val="accent1"/>
                </a:solidFill>
                <a:latin typeface="Tahoma" charset="0"/>
              </a:rPr>
              <a:t>Seventy percent</a:t>
            </a:r>
            <a:r>
              <a:rPr lang="en-US" sz="2000" baseline="0" dirty="0">
                <a:solidFill>
                  <a:schemeClr val="accent1"/>
                </a:solidFill>
                <a:latin typeface="Tahoma" charset="0"/>
              </a:rPr>
              <a:t> </a:t>
            </a:r>
            <a:r>
              <a:rPr lang="en-US" sz="2000" dirty="0">
                <a:solidFill>
                  <a:schemeClr val="accent1"/>
                </a:solidFill>
                <a:latin typeface="Tahoma" charset="0"/>
              </a:rPr>
              <a:t>of the electricity</a:t>
            </a:r>
          </a:p>
          <a:p>
            <a:pPr algn="ctr"/>
            <a:r>
              <a:rPr lang="en-US" sz="2000" dirty="0">
                <a:solidFill>
                  <a:schemeClr val="accent1"/>
                </a:solidFill>
                <a:latin typeface="Tahoma" charset="0"/>
              </a:rPr>
              <a:t>bills are between $150 and $350.</a:t>
            </a:r>
          </a:p>
        </p:txBody>
      </p:sp>
      <p:sp>
        <p:nvSpPr>
          <p:cNvPr id="20489" name="Text Box 12"/>
          <p:cNvSpPr txBox="1">
            <a:spLocks noChangeArrowheads="1"/>
          </p:cNvSpPr>
          <p:nvPr/>
        </p:nvSpPr>
        <p:spPr bwMode="auto">
          <a:xfrm>
            <a:off x="6421387" y="4541957"/>
            <a:ext cx="1755673" cy="81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dirty="0">
                <a:solidFill>
                  <a:schemeClr val="accent1"/>
                </a:solidFill>
                <a:latin typeface="Tahoma" charset="0"/>
              </a:rPr>
              <a:t>Fourteen</a:t>
            </a:r>
            <a:r>
              <a:rPr lang="en-US" sz="2000" baseline="0" dirty="0">
                <a:solidFill>
                  <a:schemeClr val="accent1"/>
                </a:solidFill>
                <a:latin typeface="Tahoma" charset="0"/>
              </a:rPr>
              <a:t> </a:t>
            </a:r>
            <a:r>
              <a:rPr lang="en-US" sz="2000" dirty="0">
                <a:solidFill>
                  <a:schemeClr val="accent1"/>
                </a:solidFill>
                <a:latin typeface="Tahoma" charset="0"/>
              </a:rPr>
              <a:t>percent</a:t>
            </a:r>
          </a:p>
          <a:p>
            <a:pPr algn="ctr"/>
            <a:r>
              <a:rPr lang="en-US" sz="2000" dirty="0">
                <a:solidFill>
                  <a:schemeClr val="accent1"/>
                </a:solidFill>
                <a:latin typeface="Tahoma" charset="0"/>
              </a:rPr>
              <a:t>of the electricity bills</a:t>
            </a:r>
          </a:p>
          <a:p>
            <a:r>
              <a:rPr lang="en-US" sz="2000" dirty="0">
                <a:solidFill>
                  <a:schemeClr val="accent1"/>
                </a:solidFill>
                <a:latin typeface="Tahoma" charset="0"/>
              </a:rPr>
              <a:t>are $350 or more.</a:t>
            </a:r>
          </a:p>
        </p:txBody>
      </p:sp>
      <p:sp>
        <p:nvSpPr>
          <p:cNvPr id="12" name="Rectangle 2"/>
          <p:cNvSpPr>
            <a:spLocks noGrp="1" noChangeArrowheads="1"/>
          </p:cNvSpPr>
          <p:nvPr>
            <p:ph type="title"/>
          </p:nvPr>
        </p:nvSpPr>
        <p:spPr>
          <a:xfrm>
            <a:off x="395536" y="260648"/>
            <a:ext cx="8229600" cy="648072"/>
          </a:xfrm>
        </p:spPr>
        <p:txBody>
          <a:bodyPr/>
          <a:lstStyle/>
          <a:p>
            <a:pPr algn="l">
              <a:defRPr/>
            </a:pPr>
            <a:r>
              <a:rPr sz="3600" cap="none" dirty="0">
                <a:solidFill>
                  <a:srgbClr val="EA0088"/>
                </a:solidFill>
                <a:latin typeface="Trebuchet MS" panose="020B0603020202020204" pitchFamily="34" charset="0"/>
                <a:ea typeface="ＭＳ Ｐゴシック" charset="0"/>
                <a:cs typeface="ＭＳ Ｐゴシック" charset="0"/>
              </a:rPr>
              <a:t>Relative frequencies</a:t>
            </a:r>
            <a:r>
              <a:rPr lang="en-AU"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13" name="AutoShape 4"/>
          <p:cNvSpPr>
            <a:spLocks noChangeArrowheads="1"/>
          </p:cNvSpPr>
          <p:nvPr/>
        </p:nvSpPr>
        <p:spPr bwMode="auto">
          <a:xfrm>
            <a:off x="6453017" y="496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dirty="0">
                <a:latin typeface="Tahoma" pitchFamily="34" charset="0"/>
              </a:rPr>
              <a:t>INTERPRET</a:t>
            </a:r>
          </a:p>
        </p:txBody>
      </p:sp>
      <p:sp>
        <p:nvSpPr>
          <p:cNvPr id="1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28</a:t>
            </a:fld>
            <a:endParaRPr lang="en-AU" sz="1400" b="1" baseline="0" dirty="0">
              <a:latin typeface="Trebuchet MS" charset="0"/>
            </a:endParaRPr>
          </a:p>
        </p:txBody>
      </p:sp>
    </p:spTree>
    <p:extLst>
      <p:ext uri="{BB962C8B-B14F-4D97-AF65-F5344CB8AC3E}">
        <p14:creationId xmlns:p14="http://schemas.microsoft.com/office/powerpoint/2010/main" val="4027871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467544" y="404664"/>
            <a:ext cx="7772400" cy="647700"/>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Cumulative frequency of a class</a:t>
            </a:r>
            <a:endParaRPr lang="en-AU" sz="3600" cap="none" dirty="0">
              <a:solidFill>
                <a:srgbClr val="EA0088"/>
              </a:solidFill>
              <a:latin typeface="Trebuchet MS" panose="020B0603020202020204" pitchFamily="34" charset="0"/>
              <a:ea typeface="ＭＳ Ｐゴシック" charset="0"/>
              <a:cs typeface="ＭＳ Ｐゴシック" charset="0"/>
            </a:endParaRPr>
          </a:p>
        </p:txBody>
      </p:sp>
      <p:sp>
        <p:nvSpPr>
          <p:cNvPr id="78851" name="Rectangle 3"/>
          <p:cNvSpPr>
            <a:spLocks noGrp="1" noChangeArrowheads="1"/>
          </p:cNvSpPr>
          <p:nvPr>
            <p:ph idx="1"/>
          </p:nvPr>
        </p:nvSpPr>
        <p:spPr>
          <a:xfrm>
            <a:off x="539552" y="1340768"/>
            <a:ext cx="7772400" cy="4114800"/>
          </a:xfrm>
        </p:spPr>
        <p:txBody>
          <a:bodyPr/>
          <a:lstStyle/>
          <a:p>
            <a:pPr marL="0" indent="0" algn="just" eaLnBrk="1" hangingPunct="1">
              <a:spcAft>
                <a:spcPts val="1800"/>
              </a:spcAft>
              <a:buNone/>
            </a:pPr>
            <a:r>
              <a:rPr lang="en-US" sz="2400" b="1" dirty="0">
                <a:solidFill>
                  <a:schemeClr val="tx1">
                    <a:lumMod val="75000"/>
                    <a:lumOff val="25000"/>
                  </a:schemeClr>
                </a:solidFill>
                <a:latin typeface="Trebuchet MS" panose="020B0603020202020204" pitchFamily="34" charset="0"/>
                <a:ea typeface="ＭＳ Ｐゴシック" charset="0"/>
                <a:cs typeface="ＭＳ Ｐゴシック" charset="0"/>
              </a:rPr>
              <a:t>Cumulative frequency </a:t>
            </a:r>
            <a:r>
              <a:rPr lang="en-US" sz="2400" dirty="0">
                <a:latin typeface="Trebuchet MS" panose="020B0603020202020204" pitchFamily="34" charset="0"/>
                <a:ea typeface="ＭＳ Ｐゴシック" charset="0"/>
                <a:cs typeface="ＭＳ Ｐゴシック" charset="0"/>
              </a:rPr>
              <a:t>of a class is the number of measurements less than the upper limit of that class.</a:t>
            </a:r>
          </a:p>
          <a:p>
            <a:pPr marL="0" indent="0" algn="just" eaLnBrk="1" hangingPunct="1">
              <a:spcAft>
                <a:spcPts val="1800"/>
              </a:spcAft>
              <a:buNone/>
            </a:pPr>
            <a:r>
              <a:rPr lang="en-US" sz="2400" dirty="0">
                <a:latin typeface="Trebuchet MS" panose="020B0603020202020204" pitchFamily="34" charset="0"/>
                <a:ea typeface="ＭＳ Ｐゴシック" charset="0"/>
                <a:cs typeface="ＭＳ Ｐゴシック" charset="0"/>
              </a:rPr>
              <a:t>To obtain the cumulative frequency of a class, we add the frequency of that class with the frequencies of all previous classes.</a:t>
            </a:r>
          </a:p>
          <a:p>
            <a:pPr marL="0" indent="0" algn="just" eaLnBrk="1" hangingPunct="1">
              <a:spcAft>
                <a:spcPts val="1800"/>
              </a:spcAft>
              <a:buNone/>
            </a:pPr>
            <a:r>
              <a:rPr lang="en-US" sz="2400" dirty="0">
                <a:latin typeface="Trebuchet MS" panose="020B0603020202020204" pitchFamily="34" charset="0"/>
                <a:ea typeface="ＭＳ Ｐゴシック" charset="0"/>
                <a:cs typeface="ＭＳ Ｐゴシック" charset="0"/>
              </a:rPr>
              <a:t>The </a:t>
            </a:r>
            <a:r>
              <a:rPr lang="en-US" sz="2400" b="1" dirty="0">
                <a:solidFill>
                  <a:schemeClr val="tx1">
                    <a:lumMod val="75000"/>
                    <a:lumOff val="25000"/>
                  </a:schemeClr>
                </a:solidFill>
                <a:latin typeface="Trebuchet MS" panose="020B0603020202020204" pitchFamily="34" charset="0"/>
                <a:ea typeface="ＭＳ Ｐゴシック" charset="0"/>
                <a:cs typeface="ＭＳ Ｐゴシック" charset="0"/>
              </a:rPr>
              <a:t>cumulative relative frequency </a:t>
            </a:r>
            <a:r>
              <a:rPr lang="en-US" sz="2400" dirty="0">
                <a:latin typeface="Trebuchet MS" panose="020B0603020202020204" pitchFamily="34" charset="0"/>
                <a:ea typeface="ＭＳ Ｐゴシック" charset="0"/>
                <a:cs typeface="ＭＳ Ｐゴシック" charset="0"/>
              </a:rPr>
              <a:t>of a particular class is the proportion of measurements that are less than the upper limit of that class.</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29</a:t>
            </a:fld>
            <a:endParaRPr lang="en-AU" sz="1400" b="1" baseline="0" dirty="0">
              <a:latin typeface="Trebuchet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anim calcmode="lin" valueType="num">
                                      <p:cBhvr additive="base">
                                        <p:cTn id="7" dur="5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 calcmode="lin" valueType="num">
                                      <p:cBhvr additive="base">
                                        <p:cTn id="13" dur="500" fill="hold"/>
                                        <p:tgtEl>
                                          <p:spTgt spid="7885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95288" y="476250"/>
            <a:ext cx="7772400" cy="517525"/>
          </a:xfrm>
        </p:spPr>
        <p:txBody>
          <a:bodyPr vert="horz" lIns="91440" tIns="45720" rIns="91440" bIns="45720" rtlCol="0" anchor="ctr">
            <a:noAutofit/>
          </a:bodyPr>
          <a:lstStyle/>
          <a:p>
            <a:pPr algn="l"/>
            <a:r>
              <a:rPr altLang="en-US" sz="3600" cap="none" dirty="0">
                <a:solidFill>
                  <a:srgbClr val="EA0088"/>
                </a:solidFill>
                <a:latin typeface="Trebuchet MS" panose="020B0603020202020204" pitchFamily="34" charset="0"/>
                <a:ea typeface="ＭＳ Ｐゴシック" charset="0"/>
                <a:cs typeface="ＭＳ Ｐゴシック" charset="0"/>
              </a:rPr>
              <a:t>Chapter outline</a:t>
            </a:r>
          </a:p>
        </p:txBody>
      </p:sp>
      <p:sp>
        <p:nvSpPr>
          <p:cNvPr id="49154" name="Rectangle 3"/>
          <p:cNvSpPr>
            <a:spLocks noGrp="1" noChangeArrowheads="1"/>
          </p:cNvSpPr>
          <p:nvPr>
            <p:ph idx="1"/>
          </p:nvPr>
        </p:nvSpPr>
        <p:spPr>
          <a:xfrm>
            <a:off x="468313" y="1341438"/>
            <a:ext cx="8496300" cy="4751387"/>
          </a:xfrm>
        </p:spPr>
        <p:txBody>
          <a:bodyPr/>
          <a:lstStyle/>
          <a:p>
            <a:pPr marL="895350" indent="-895350" algn="just" eaLnBrk="1" hangingPunct="1">
              <a:buFont typeface="Arial" charset="0"/>
              <a:buNone/>
              <a:tabLst>
                <a:tab pos="984250" algn="l"/>
              </a:tabLst>
              <a:defRPr/>
            </a:pPr>
            <a:r>
              <a:rPr lang="en-US" sz="2400" dirty="0">
                <a:solidFill>
                  <a:schemeClr val="tx1">
                    <a:lumMod val="50000"/>
                    <a:lumOff val="50000"/>
                  </a:schemeClr>
                </a:solidFill>
                <a:latin typeface="Trebuchet MS" panose="020B0603020202020204" pitchFamily="34" charset="0"/>
                <a:cs typeface="Arial" panose="020B0604020202020204" pitchFamily="34" charset="0"/>
              </a:rPr>
              <a:t>4.1 	Graphical techniques to describe numerical data</a:t>
            </a:r>
          </a:p>
          <a:p>
            <a:pPr marL="895350" indent="-895350" algn="just" eaLnBrk="1" hangingPunct="1">
              <a:buFont typeface="Arial" charset="0"/>
              <a:buNone/>
              <a:tabLst>
                <a:tab pos="984250" algn="l"/>
              </a:tabLst>
              <a:defRPr/>
            </a:pPr>
            <a:r>
              <a:rPr lang="en-US" sz="2400" dirty="0">
                <a:solidFill>
                  <a:schemeClr val="tx1">
                    <a:lumMod val="50000"/>
                    <a:lumOff val="50000"/>
                  </a:schemeClr>
                </a:solidFill>
                <a:latin typeface="Trebuchet MS" panose="020B0603020202020204" pitchFamily="34" charset="0"/>
                <a:cs typeface="Arial" panose="020B0604020202020204" pitchFamily="34" charset="0"/>
              </a:rPr>
              <a:t>4.2 	Describing time-series data</a:t>
            </a:r>
          </a:p>
          <a:p>
            <a:pPr marL="895350" indent="-895350" algn="just" eaLnBrk="1" hangingPunct="1">
              <a:buFont typeface="Arial" charset="0"/>
              <a:buNone/>
              <a:tabLst>
                <a:tab pos="984250" algn="l"/>
              </a:tabLst>
              <a:defRPr/>
            </a:pPr>
            <a:r>
              <a:rPr lang="en-US" sz="2400" dirty="0">
                <a:solidFill>
                  <a:schemeClr val="tx1">
                    <a:lumMod val="50000"/>
                    <a:lumOff val="50000"/>
                  </a:schemeClr>
                </a:solidFill>
                <a:latin typeface="Trebuchet MS" panose="020B0603020202020204" pitchFamily="34" charset="0"/>
                <a:cs typeface="Arial" panose="020B0604020202020204" pitchFamily="34" charset="0"/>
              </a:rPr>
              <a:t>4.3 	Describing the relationship between two numerical variables</a:t>
            </a:r>
          </a:p>
          <a:p>
            <a:pPr marL="895350" indent="-895350" algn="just" eaLnBrk="1" hangingPunct="1">
              <a:buFont typeface="Arial" charset="0"/>
              <a:buNone/>
              <a:tabLst>
                <a:tab pos="984250" algn="l"/>
              </a:tabLst>
              <a:defRPr/>
            </a:pPr>
            <a:r>
              <a:rPr lang="en-US" sz="2400" dirty="0">
                <a:solidFill>
                  <a:schemeClr val="tx1">
                    <a:lumMod val="50000"/>
                    <a:lumOff val="50000"/>
                  </a:schemeClr>
                </a:solidFill>
                <a:latin typeface="Trebuchet MS" panose="020B0603020202020204" pitchFamily="34" charset="0"/>
                <a:cs typeface="Arial" panose="020B0604020202020204" pitchFamily="34" charset="0"/>
              </a:rPr>
              <a:t>4.4 	Graphical excellence and deception</a:t>
            </a:r>
            <a:endParaRPr lang="en-AU" sz="2400" dirty="0">
              <a:solidFill>
                <a:schemeClr val="tx1">
                  <a:lumMod val="50000"/>
                  <a:lumOff val="50000"/>
                </a:schemeClr>
              </a:solidFill>
              <a:latin typeface="Trebuchet MS" panose="020B0603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81000" y="404664"/>
            <a:ext cx="8763000" cy="609600"/>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Ogive</a:t>
            </a:r>
          </a:p>
        </p:txBody>
      </p:sp>
      <p:sp>
        <p:nvSpPr>
          <p:cNvPr id="59394" name="Rectangle 3"/>
          <p:cNvSpPr>
            <a:spLocks noGrp="1" noChangeArrowheads="1"/>
          </p:cNvSpPr>
          <p:nvPr>
            <p:ph idx="1"/>
          </p:nvPr>
        </p:nvSpPr>
        <p:spPr>
          <a:xfrm>
            <a:off x="467544" y="1412777"/>
            <a:ext cx="7772400" cy="4032448"/>
          </a:xfrm>
        </p:spPr>
        <p:txBody>
          <a:bodyPr/>
          <a:lstStyle/>
          <a:p>
            <a:pPr marL="0" indent="0" algn="just" eaLnBrk="1" hangingPunct="1">
              <a:lnSpc>
                <a:spcPct val="90000"/>
              </a:lnSpc>
              <a:buNone/>
            </a:pPr>
            <a:r>
              <a:rPr lang="en-US" sz="2400" b="1" dirty="0" err="1">
                <a:solidFill>
                  <a:schemeClr val="tx1">
                    <a:lumMod val="75000"/>
                    <a:lumOff val="25000"/>
                  </a:schemeClr>
                </a:solidFill>
                <a:latin typeface="Trebuchet MS" panose="020B0603020202020204" pitchFamily="34" charset="0"/>
                <a:ea typeface="ＭＳ Ｐゴシック" charset="0"/>
                <a:cs typeface="ＭＳ Ｐゴシック" charset="0"/>
              </a:rPr>
              <a:t>Ogive</a:t>
            </a:r>
            <a:r>
              <a:rPr lang="en-US" sz="2400" dirty="0">
                <a:latin typeface="Trebuchet MS" panose="020B0603020202020204" pitchFamily="34" charset="0"/>
                <a:ea typeface="ＭＳ Ｐゴシック" charset="0"/>
                <a:cs typeface="ＭＳ Ｐゴシック" charset="0"/>
              </a:rPr>
              <a:t> is a graph of a </a:t>
            </a:r>
            <a:r>
              <a:rPr lang="en-US" sz="2400" b="1" i="1" dirty="0">
                <a:latin typeface="Trebuchet MS" panose="020B0603020202020204" pitchFamily="34" charset="0"/>
                <a:ea typeface="ＭＳ Ｐゴシック" charset="0"/>
                <a:cs typeface="ＭＳ Ｐゴシック" charset="0"/>
              </a:rPr>
              <a:t>cumulative relative</a:t>
            </a:r>
            <a:r>
              <a:rPr lang="en-US" sz="2400" dirty="0">
                <a:latin typeface="Trebuchet MS" panose="020B0603020202020204" pitchFamily="34" charset="0"/>
                <a:ea typeface="ＭＳ Ｐゴシック" charset="0"/>
                <a:cs typeface="ＭＳ Ｐゴシック" charset="0"/>
              </a:rPr>
              <a:t> </a:t>
            </a:r>
            <a:r>
              <a:rPr lang="en-US" sz="2400" b="1" i="1" dirty="0">
                <a:latin typeface="Trebuchet MS" panose="020B0603020202020204" pitchFamily="34" charset="0"/>
                <a:ea typeface="ＭＳ Ｐゴシック" charset="0"/>
                <a:cs typeface="ＭＳ Ｐゴシック" charset="0"/>
              </a:rPr>
              <a:t>frequency distribution.</a:t>
            </a:r>
            <a:endParaRPr lang="en-US" sz="2400" dirty="0">
              <a:latin typeface="Trebuchet MS" panose="020B0603020202020204" pitchFamily="34" charset="0"/>
              <a:ea typeface="ＭＳ Ｐゴシック" charset="0"/>
              <a:cs typeface="ＭＳ Ｐゴシック" charset="0"/>
            </a:endParaRPr>
          </a:p>
          <a:p>
            <a:pPr algn="just" eaLnBrk="1" hangingPunct="1">
              <a:lnSpc>
                <a:spcPct val="90000"/>
              </a:lnSpc>
              <a:buFontTx/>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lnSpc>
                <a:spcPct val="90000"/>
              </a:lnSpc>
              <a:spcAft>
                <a:spcPts val="600"/>
              </a:spcAft>
              <a:buNone/>
            </a:pPr>
            <a:r>
              <a:rPr lang="en-US" sz="2400" dirty="0">
                <a:latin typeface="Trebuchet MS" panose="020B0603020202020204" pitchFamily="34" charset="0"/>
                <a:ea typeface="ＭＳ Ｐゴシック" charset="0"/>
                <a:cs typeface="ＭＳ Ｐゴシック" charset="0"/>
              </a:rPr>
              <a:t>We create an </a:t>
            </a:r>
            <a:r>
              <a:rPr lang="en-US" sz="2400" dirty="0" err="1">
                <a:latin typeface="Trebuchet MS" panose="020B0603020202020204" pitchFamily="34" charset="0"/>
                <a:ea typeface="ＭＳ Ｐゴシック" charset="0"/>
                <a:cs typeface="ＭＳ Ｐゴシック" charset="0"/>
              </a:rPr>
              <a:t>ogive</a:t>
            </a:r>
            <a:r>
              <a:rPr lang="en-US" sz="2400" dirty="0">
                <a:latin typeface="Trebuchet MS" panose="020B0603020202020204" pitchFamily="34" charset="0"/>
                <a:ea typeface="ＭＳ Ｐゴシック" charset="0"/>
                <a:cs typeface="ＭＳ Ｐゴシック" charset="0"/>
              </a:rPr>
              <a:t> in three steps…</a:t>
            </a:r>
          </a:p>
          <a:p>
            <a:pPr marL="457200" indent="-457200" algn="just" eaLnBrk="1" hangingPunct="1">
              <a:lnSpc>
                <a:spcPct val="90000"/>
              </a:lnSpc>
              <a:spcAft>
                <a:spcPts val="0"/>
              </a:spcAft>
              <a:buFont typeface="+mj-lt"/>
              <a:buAutoNum type="arabicPeriod"/>
            </a:pPr>
            <a:r>
              <a:rPr lang="en-US" sz="2200" dirty="0">
                <a:solidFill>
                  <a:schemeClr val="accent1"/>
                </a:solidFill>
                <a:latin typeface="Trebuchet MS" panose="020B0603020202020204" pitchFamily="34" charset="0"/>
                <a:ea typeface="ＭＳ Ｐゴシック" charset="0"/>
                <a:cs typeface="ＭＳ Ｐゴシック" charset="0"/>
              </a:rPr>
              <a:t>Calculate relative frequencies. </a:t>
            </a:r>
            <a:endParaRPr lang="en-US" sz="2200" dirty="0">
              <a:solidFill>
                <a:schemeClr val="accent1"/>
              </a:solidFill>
              <a:latin typeface="Trebuchet MS" panose="020B0603020202020204" pitchFamily="34" charset="0"/>
              <a:ea typeface="ＭＳ Ｐゴシック" charset="0"/>
              <a:cs typeface="ＭＳ Ｐゴシック" charset="0"/>
              <a:sym typeface="Wingdings" charset="0"/>
            </a:endParaRPr>
          </a:p>
          <a:p>
            <a:pPr marL="457200" indent="-457200" algn="just" eaLnBrk="1" hangingPunct="1">
              <a:lnSpc>
                <a:spcPct val="90000"/>
              </a:lnSpc>
              <a:spcAft>
                <a:spcPts val="0"/>
              </a:spcAft>
              <a:buFont typeface="+mj-lt"/>
              <a:buAutoNum type="arabicPeriod"/>
            </a:pPr>
            <a:r>
              <a:rPr lang="en-US" sz="2200" dirty="0">
                <a:solidFill>
                  <a:schemeClr val="accent1"/>
                </a:solidFill>
                <a:latin typeface="Trebuchet MS" panose="020B0603020202020204" pitchFamily="34" charset="0"/>
                <a:ea typeface="ＭＳ Ｐゴシック" charset="0"/>
                <a:cs typeface="ＭＳ Ｐゴシック" charset="0"/>
              </a:rPr>
              <a:t>Calculate </a:t>
            </a:r>
            <a:r>
              <a:rPr lang="en-US" sz="2200" b="1" i="1" dirty="0">
                <a:solidFill>
                  <a:schemeClr val="accent1"/>
                </a:solidFill>
                <a:latin typeface="Trebuchet MS" panose="020B0603020202020204" pitchFamily="34" charset="0"/>
                <a:ea typeface="ＭＳ Ｐゴシック" charset="0"/>
                <a:cs typeface="ＭＳ Ｐゴシック" charset="0"/>
              </a:rPr>
              <a:t>cumulative relative frequencies</a:t>
            </a:r>
            <a:r>
              <a:rPr lang="en-US" sz="2200" dirty="0">
                <a:solidFill>
                  <a:schemeClr val="accent1"/>
                </a:solidFill>
                <a:latin typeface="Trebuchet MS" panose="020B0603020202020204" pitchFamily="34" charset="0"/>
                <a:ea typeface="ＭＳ Ｐゴシック" charset="0"/>
                <a:cs typeface="ＭＳ Ｐゴシック" charset="0"/>
              </a:rPr>
              <a:t> by summing the current and all previous relative frequencies. (For the first class, its cumulative relative frequency is just its relative frequency.)</a:t>
            </a:r>
          </a:p>
          <a:p>
            <a:pPr marL="457200" indent="-457200" algn="just">
              <a:lnSpc>
                <a:spcPct val="90000"/>
              </a:lnSpc>
              <a:spcAft>
                <a:spcPts val="1200"/>
              </a:spcAft>
              <a:buFont typeface="+mj-lt"/>
              <a:buAutoNum type="arabicPeriod"/>
            </a:pPr>
            <a:r>
              <a:rPr lang="en-US" sz="2200" dirty="0">
                <a:solidFill>
                  <a:schemeClr val="accent1"/>
                </a:solidFill>
                <a:latin typeface="Trebuchet MS" panose="020B0603020202020204" pitchFamily="34" charset="0"/>
                <a:ea typeface="ＭＳ Ｐゴシック" charset="0"/>
                <a:cs typeface="ＭＳ Ｐゴシック" charset="0"/>
              </a:rPr>
              <a:t>Graph the cumulative relative frequencies.</a:t>
            </a:r>
          </a:p>
          <a:p>
            <a:pPr marL="457200" indent="-457200" algn="just" eaLnBrk="1" hangingPunct="1">
              <a:lnSpc>
                <a:spcPct val="90000"/>
              </a:lnSpc>
              <a:buFont typeface="+mj-lt"/>
              <a:buAutoNum type="arabicPeriod"/>
            </a:pPr>
            <a:endParaRPr lang="en-US" sz="2400" dirty="0">
              <a:solidFill>
                <a:schemeClr val="accent1"/>
              </a:solidFill>
              <a:latin typeface="Trebuchet MS" panose="020B0603020202020204" pitchFamily="34" charset="0"/>
              <a:ea typeface="ＭＳ Ｐゴシック" charset="0"/>
              <a:cs typeface="ＭＳ Ｐゴシック" charset="0"/>
            </a:endParaRP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30</a:t>
            </a:fld>
            <a:endParaRPr lang="en-AU" sz="1400" b="1" baseline="0" dirty="0">
              <a:latin typeface="Trebuchet MS"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2629054"/>
            <a:ext cx="7020272" cy="3104202"/>
          </a:xfrm>
          <a:prstGeom prst="rect">
            <a:avLst/>
          </a:prstGeom>
        </p:spPr>
      </p:pic>
      <p:sp>
        <p:nvSpPr>
          <p:cNvPr id="61443" name="Rectangle 6"/>
          <p:cNvSpPr>
            <a:spLocks noChangeArrowheads="1"/>
          </p:cNvSpPr>
          <p:nvPr/>
        </p:nvSpPr>
        <p:spPr bwMode="auto">
          <a:xfrm>
            <a:off x="4716016" y="3421142"/>
            <a:ext cx="457200" cy="228600"/>
          </a:xfrm>
          <a:prstGeom prst="rect">
            <a:avLst/>
          </a:prstGeom>
          <a:noFill/>
          <a:ln w="127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44" name="Rectangle 7"/>
          <p:cNvSpPr>
            <a:spLocks noChangeArrowheads="1"/>
          </p:cNvSpPr>
          <p:nvPr/>
        </p:nvSpPr>
        <p:spPr bwMode="auto">
          <a:xfrm>
            <a:off x="6372200" y="3421142"/>
            <a:ext cx="457200" cy="228600"/>
          </a:xfrm>
          <a:prstGeom prst="rect">
            <a:avLst/>
          </a:prstGeom>
          <a:noFill/>
          <a:ln w="127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45" name="Text Box 8"/>
          <p:cNvSpPr txBox="1">
            <a:spLocks noChangeArrowheads="1"/>
          </p:cNvSpPr>
          <p:nvPr/>
        </p:nvSpPr>
        <p:spPr bwMode="auto">
          <a:xfrm>
            <a:off x="6948264" y="3420755"/>
            <a:ext cx="9781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200" baseline="0">
                <a:solidFill>
                  <a:srgbClr val="008000"/>
                </a:solidFill>
                <a:latin typeface="Trebuchet MS" panose="020B0603020202020204" pitchFamily="34" charset="0"/>
              </a:rPr>
              <a:t>First class…</a:t>
            </a:r>
          </a:p>
        </p:txBody>
      </p:sp>
      <p:sp>
        <p:nvSpPr>
          <p:cNvPr id="61446" name="Rectangle 9"/>
          <p:cNvSpPr>
            <a:spLocks noChangeArrowheads="1"/>
          </p:cNvSpPr>
          <p:nvPr/>
        </p:nvSpPr>
        <p:spPr bwMode="auto">
          <a:xfrm>
            <a:off x="4716016" y="3637166"/>
            <a:ext cx="457200" cy="2286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47" name="Rectangle 10"/>
          <p:cNvSpPr>
            <a:spLocks noChangeArrowheads="1"/>
          </p:cNvSpPr>
          <p:nvPr/>
        </p:nvSpPr>
        <p:spPr bwMode="auto">
          <a:xfrm>
            <a:off x="6372200" y="3709174"/>
            <a:ext cx="457200" cy="2286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48" name="Text Box 11"/>
          <p:cNvSpPr txBox="1">
            <a:spLocks noChangeArrowheads="1"/>
          </p:cNvSpPr>
          <p:nvPr/>
        </p:nvSpPr>
        <p:spPr bwMode="auto">
          <a:xfrm>
            <a:off x="6943402" y="3709581"/>
            <a:ext cx="2597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200" baseline="0" dirty="0">
                <a:solidFill>
                  <a:srgbClr val="0000FF"/>
                </a:solidFill>
                <a:latin typeface="Trebuchet MS" panose="020B0603020202020204" pitchFamily="34" charset="0"/>
              </a:rPr>
              <a:t>Next class: 0.04+0.12=0.16</a:t>
            </a:r>
          </a:p>
        </p:txBody>
      </p:sp>
      <p:sp>
        <p:nvSpPr>
          <p:cNvPr id="61449" name="Line 12"/>
          <p:cNvSpPr>
            <a:spLocks noChangeShapeType="1"/>
          </p:cNvSpPr>
          <p:nvPr/>
        </p:nvSpPr>
        <p:spPr bwMode="auto">
          <a:xfrm flipH="1" flipV="1">
            <a:off x="5148064" y="3564587"/>
            <a:ext cx="1224136" cy="571"/>
          </a:xfrm>
          <a:prstGeom prst="line">
            <a:avLst/>
          </a:prstGeom>
          <a:noFill/>
          <a:ln w="9525">
            <a:solidFill>
              <a:srgbClr val="008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50" name="Line 13"/>
          <p:cNvSpPr>
            <a:spLocks noChangeShapeType="1"/>
          </p:cNvSpPr>
          <p:nvPr/>
        </p:nvSpPr>
        <p:spPr bwMode="auto">
          <a:xfrm>
            <a:off x="5136703" y="3781182"/>
            <a:ext cx="587425" cy="0"/>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51" name="Rectangle 14"/>
          <p:cNvSpPr>
            <a:spLocks noChangeArrowheads="1"/>
          </p:cNvSpPr>
          <p:nvPr/>
        </p:nvSpPr>
        <p:spPr bwMode="auto">
          <a:xfrm>
            <a:off x="6372200" y="5149334"/>
            <a:ext cx="457200" cy="2286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FF"/>
              </a:solidFill>
            </a:endParaRPr>
          </a:p>
        </p:txBody>
      </p:sp>
      <p:sp>
        <p:nvSpPr>
          <p:cNvPr id="61452" name="Rectangle 15"/>
          <p:cNvSpPr>
            <a:spLocks noChangeArrowheads="1"/>
          </p:cNvSpPr>
          <p:nvPr/>
        </p:nvSpPr>
        <p:spPr bwMode="auto">
          <a:xfrm>
            <a:off x="4716016" y="5437366"/>
            <a:ext cx="457200" cy="2286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53" name="Rectangle 16"/>
          <p:cNvSpPr>
            <a:spLocks noChangeArrowheads="1"/>
          </p:cNvSpPr>
          <p:nvPr/>
        </p:nvSpPr>
        <p:spPr bwMode="auto">
          <a:xfrm>
            <a:off x="6372200" y="5437366"/>
            <a:ext cx="457200" cy="2286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54" name="Text Box 17"/>
          <p:cNvSpPr txBox="1">
            <a:spLocks noChangeArrowheads="1"/>
          </p:cNvSpPr>
          <p:nvPr/>
        </p:nvSpPr>
        <p:spPr bwMode="auto">
          <a:xfrm>
            <a:off x="6981502" y="5437773"/>
            <a:ext cx="25590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200" baseline="0" dirty="0">
                <a:solidFill>
                  <a:srgbClr val="FF0000"/>
                </a:solidFill>
                <a:latin typeface="Trebuchet MS" panose="020B0603020202020204" pitchFamily="34" charset="0"/>
              </a:rPr>
              <a:t>Last class: 0.95.+0.05=1.00</a:t>
            </a:r>
          </a:p>
        </p:txBody>
      </p:sp>
      <p:sp>
        <p:nvSpPr>
          <p:cNvPr id="61455" name="Line 18"/>
          <p:cNvSpPr>
            <a:spLocks noChangeShapeType="1"/>
          </p:cNvSpPr>
          <p:nvPr/>
        </p:nvSpPr>
        <p:spPr bwMode="auto">
          <a:xfrm flipH="1">
            <a:off x="5148064" y="5293350"/>
            <a:ext cx="1201688" cy="144016"/>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56" name="Line 19"/>
          <p:cNvSpPr>
            <a:spLocks noChangeShapeType="1"/>
          </p:cNvSpPr>
          <p:nvPr/>
        </p:nvSpPr>
        <p:spPr bwMode="auto">
          <a:xfrm>
            <a:off x="5148064" y="5509374"/>
            <a:ext cx="1152128" cy="0"/>
          </a:xfrm>
          <a:prstGeom prst="line">
            <a:avLst/>
          </a:prstGeom>
          <a:noFill/>
          <a:ln w="952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57" name="Text Box 20"/>
          <p:cNvSpPr txBox="1">
            <a:spLocks noChangeArrowheads="1"/>
          </p:cNvSpPr>
          <p:nvPr/>
        </p:nvSpPr>
        <p:spPr bwMode="auto">
          <a:xfrm>
            <a:off x="7315200" y="4060830"/>
            <a:ext cx="1841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a:spcBef>
                <a:spcPct val="50000"/>
              </a:spcBef>
            </a:pPr>
            <a:r>
              <a:rPr lang="en-US"/>
              <a:t>:</a:t>
            </a:r>
          </a:p>
          <a:p>
            <a:pPr>
              <a:spcBef>
                <a:spcPct val="50000"/>
              </a:spcBef>
            </a:pPr>
            <a:r>
              <a:rPr lang="en-US"/>
              <a:t>:</a:t>
            </a:r>
          </a:p>
        </p:txBody>
      </p:sp>
      <p:sp>
        <p:nvSpPr>
          <p:cNvPr id="19" name="Rectangle 3"/>
          <p:cNvSpPr>
            <a:spLocks noGrp="1" noChangeArrowheads="1"/>
          </p:cNvSpPr>
          <p:nvPr>
            <p:ph idx="1"/>
          </p:nvPr>
        </p:nvSpPr>
        <p:spPr>
          <a:xfrm>
            <a:off x="469576" y="1116886"/>
            <a:ext cx="8278887" cy="4032448"/>
          </a:xfrm>
        </p:spPr>
        <p:txBody>
          <a:bodyPr/>
          <a:lstStyle/>
          <a:p>
            <a:pPr marL="0" indent="0" algn="just" eaLnBrk="1" hangingPunct="1">
              <a:lnSpc>
                <a:spcPct val="90000"/>
              </a:lnSpc>
              <a:buNone/>
            </a:pPr>
            <a:r>
              <a:rPr lang="en-US" sz="2200" dirty="0">
                <a:latin typeface="Trebuchet MS" panose="020B0603020202020204" pitchFamily="34" charset="0"/>
                <a:ea typeface="ＭＳ Ｐゴシック" charset="0"/>
                <a:cs typeface="ＭＳ Ｐゴシック" charset="0"/>
              </a:rPr>
              <a:t>Calculate the </a:t>
            </a:r>
            <a:r>
              <a:rPr lang="en-US" sz="2200" b="1" i="1" dirty="0">
                <a:latin typeface="Trebuchet MS" panose="020B0603020202020204" pitchFamily="34" charset="0"/>
                <a:ea typeface="ＭＳ Ｐゴシック" charset="0"/>
                <a:cs typeface="ＭＳ Ｐゴシック" charset="0"/>
              </a:rPr>
              <a:t>cumulative relative frequencies</a:t>
            </a:r>
            <a:r>
              <a:rPr lang="en-US" sz="2200" dirty="0">
                <a:latin typeface="Trebuchet MS" panose="020B0603020202020204" pitchFamily="34" charset="0"/>
                <a:ea typeface="ＭＳ Ｐゴシック" charset="0"/>
                <a:cs typeface="ＭＳ Ｐゴシック" charset="0"/>
              </a:rPr>
              <a:t> by adding the current class’ relative frequency to the previous class’ cumulative relative frequency.  (For the first class, its cumulative relative frequency is just its relative frequency.)</a:t>
            </a:r>
          </a:p>
          <a:p>
            <a:pPr marL="361950" indent="-361950" algn="just" eaLnBrk="1" hangingPunct="1">
              <a:lnSpc>
                <a:spcPct val="90000"/>
              </a:lnSpc>
              <a:buNone/>
            </a:pPr>
            <a:endParaRPr lang="en-US" sz="2400" dirty="0">
              <a:latin typeface="Trebuchet MS" panose="020B0603020202020204" pitchFamily="34" charset="0"/>
              <a:ea typeface="ＭＳ Ｐゴシック" charset="0"/>
              <a:cs typeface="ＭＳ Ｐゴシック" charset="0"/>
            </a:endParaRPr>
          </a:p>
        </p:txBody>
      </p:sp>
      <p:sp>
        <p:nvSpPr>
          <p:cNvPr id="21" name="Rectangle 2"/>
          <p:cNvSpPr>
            <a:spLocks noGrp="1" noChangeArrowheads="1"/>
          </p:cNvSpPr>
          <p:nvPr>
            <p:ph type="title"/>
          </p:nvPr>
        </p:nvSpPr>
        <p:spPr>
          <a:xfrm>
            <a:off x="381000" y="404664"/>
            <a:ext cx="8763000" cy="609600"/>
          </a:xfrm>
        </p:spPr>
        <p:txBody>
          <a:bodyPr/>
          <a:lstStyle/>
          <a:p>
            <a:pPr algn="l" eaLnBrk="1" hangingPunct="1">
              <a:defRPr/>
            </a:pPr>
            <a:r>
              <a:rPr sz="3600" cap="none" dirty="0" err="1">
                <a:solidFill>
                  <a:srgbClr val="EA0088"/>
                </a:solidFill>
                <a:latin typeface="Trebuchet MS" panose="020B0603020202020204" pitchFamily="34" charset="0"/>
                <a:ea typeface="ＭＳ Ｐゴシック" charset="0"/>
                <a:cs typeface="ＭＳ Ｐゴシック" charset="0"/>
              </a:rPr>
              <a:t>Ogive</a:t>
            </a:r>
            <a:r>
              <a:rPr sz="3600" cap="none" dirty="0">
                <a:solidFill>
                  <a:srgbClr val="EA0088"/>
                </a:solidFill>
                <a:latin typeface="Trebuchet MS" panose="020B0603020202020204" pitchFamily="34" charset="0"/>
                <a:ea typeface="ＭＳ Ｐゴシック" charset="0"/>
                <a:cs typeface="ＭＳ Ｐゴシック" charset="0"/>
              </a:rPr>
              <a:t>…</a:t>
            </a:r>
          </a:p>
        </p:txBody>
      </p:sp>
      <p:sp>
        <p:nvSpPr>
          <p:cNvPr id="2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31</a:t>
            </a:fld>
            <a:endParaRPr lang="en-AU" sz="1400" b="1" baseline="0" dirty="0">
              <a:latin typeface="Trebuchet MS"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684213" y="1125538"/>
            <a:ext cx="7772400" cy="4967287"/>
          </a:xfrm>
        </p:spPr>
        <p:txBody>
          <a:bodyPr/>
          <a:lstStyle/>
          <a:p>
            <a:pPr marL="0" indent="0" eaLnBrk="1" hangingPunct="1">
              <a:lnSpc>
                <a:spcPct val="90000"/>
              </a:lnSpc>
              <a:buNone/>
            </a:pPr>
            <a:r>
              <a:rPr lang="en-US" sz="2200" dirty="0">
                <a:latin typeface="Trebuchet MS" panose="020B0603020202020204" pitchFamily="34" charset="0"/>
                <a:ea typeface="ＭＳ Ｐゴシック" charset="0"/>
                <a:cs typeface="ＭＳ Ｐゴシック" charset="0"/>
              </a:rPr>
              <a:t>Graph the cumulative relative frequencies…</a:t>
            </a:r>
          </a:p>
          <a:p>
            <a:pPr marL="0" indent="0" eaLnBrk="1" hangingPunct="1">
              <a:lnSpc>
                <a:spcPct val="90000"/>
              </a:lnSpc>
              <a:buNone/>
            </a:pPr>
            <a:endParaRPr lang="en-US" sz="2200" dirty="0">
              <a:latin typeface="Trebuchet MS" panose="020B0603020202020204" pitchFamily="34" charset="0"/>
              <a:ea typeface="ＭＳ Ｐゴシック" charset="0"/>
              <a:cs typeface="ＭＳ Ｐゴシック" charset="0"/>
            </a:endParaRPr>
          </a:p>
        </p:txBody>
      </p:sp>
      <p:sp>
        <p:nvSpPr>
          <p:cNvPr id="8" name="Rectangle 2"/>
          <p:cNvSpPr>
            <a:spLocks noGrp="1" noChangeArrowheads="1"/>
          </p:cNvSpPr>
          <p:nvPr>
            <p:ph type="title"/>
          </p:nvPr>
        </p:nvSpPr>
        <p:spPr>
          <a:xfrm>
            <a:off x="381000" y="404664"/>
            <a:ext cx="8763000" cy="609600"/>
          </a:xfrm>
        </p:spPr>
        <p:txBody>
          <a:bodyPr/>
          <a:lstStyle/>
          <a:p>
            <a:pPr algn="l" eaLnBrk="1" hangingPunct="1">
              <a:defRPr/>
            </a:pPr>
            <a:r>
              <a:rPr sz="3600" cap="none" dirty="0" err="1">
                <a:solidFill>
                  <a:srgbClr val="EA0088"/>
                </a:solidFill>
                <a:latin typeface="Trebuchet MS" panose="020B0603020202020204" pitchFamily="34" charset="0"/>
                <a:ea typeface="ＭＳ Ｐゴシック" charset="0"/>
                <a:cs typeface="ＭＳ Ｐゴシック" charset="0"/>
              </a:rPr>
              <a:t>Ogive</a:t>
            </a:r>
            <a:r>
              <a:rPr sz="3600" cap="none" dirty="0">
                <a:solidFill>
                  <a:srgbClr val="EA0088"/>
                </a:solidFill>
                <a:latin typeface="Trebuchet MS" panose="020B0603020202020204" pitchFamily="34" charset="0"/>
                <a:ea typeface="ＭＳ Ｐゴシック" charset="0"/>
                <a:cs typeface="ＭＳ Ｐゴシック" charset="0"/>
              </a:rPr>
              <a:t>…</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32</a:t>
            </a:fld>
            <a:endParaRPr lang="en-AU" sz="1400" b="1" baseline="0" dirty="0">
              <a:latin typeface="Trebuchet MS" charset="0"/>
            </a:endParaRPr>
          </a:p>
        </p:txBody>
      </p:sp>
      <p:pic>
        <p:nvPicPr>
          <p:cNvPr id="2" name="Picture 1"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5858" y="1772816"/>
            <a:ext cx="8301653" cy="368066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Line 5"/>
          <p:cNvSpPr>
            <a:spLocks noChangeShapeType="1"/>
          </p:cNvSpPr>
          <p:nvPr/>
        </p:nvSpPr>
        <p:spPr bwMode="auto">
          <a:xfrm>
            <a:off x="5105400" y="2852738"/>
            <a:ext cx="0" cy="1524000"/>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5541" name="Text Box 7"/>
          <p:cNvSpPr txBox="1">
            <a:spLocks noChangeArrowheads="1"/>
          </p:cNvSpPr>
          <p:nvPr/>
        </p:nvSpPr>
        <p:spPr bwMode="auto">
          <a:xfrm>
            <a:off x="410010" y="1114990"/>
            <a:ext cx="84824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dirty="0">
                <a:latin typeface="Trebuchet MS" panose="020B0603020202020204" pitchFamily="34" charset="0"/>
              </a:rPr>
              <a:t>The </a:t>
            </a:r>
            <a:r>
              <a:rPr lang="en-US" baseline="0" dirty="0" err="1">
                <a:latin typeface="Trebuchet MS" panose="020B0603020202020204" pitchFamily="34" charset="0"/>
              </a:rPr>
              <a:t>ogive</a:t>
            </a:r>
            <a:r>
              <a:rPr lang="en-US" baseline="0" dirty="0">
                <a:latin typeface="Trebuchet MS" panose="020B0603020202020204" pitchFamily="34" charset="0"/>
              </a:rPr>
              <a:t> can be used to answer questions like:</a:t>
            </a:r>
          </a:p>
          <a:p>
            <a:r>
              <a:rPr lang="en-US" baseline="0" dirty="0">
                <a:latin typeface="Trebuchet MS" panose="020B0603020202020204" pitchFamily="34" charset="0"/>
              </a:rPr>
              <a:t>What electricity bill value is at the 50th percentile?</a:t>
            </a:r>
          </a:p>
        </p:txBody>
      </p:sp>
      <p:sp>
        <p:nvSpPr>
          <p:cNvPr id="65544" name="Oval 10"/>
          <p:cNvSpPr>
            <a:spLocks noChangeArrowheads="1"/>
          </p:cNvSpPr>
          <p:nvPr/>
        </p:nvSpPr>
        <p:spPr bwMode="auto">
          <a:xfrm>
            <a:off x="4953000" y="4224338"/>
            <a:ext cx="304800" cy="304800"/>
          </a:xfrm>
          <a:prstGeom prst="ellipse">
            <a:avLst/>
          </a:prstGeom>
          <a:solidFill>
            <a:srgbClr val="FF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 name="Rectangle 2"/>
          <p:cNvSpPr>
            <a:spLocks noGrp="1" noChangeArrowheads="1"/>
          </p:cNvSpPr>
          <p:nvPr>
            <p:ph type="title"/>
          </p:nvPr>
        </p:nvSpPr>
        <p:spPr>
          <a:xfrm>
            <a:off x="381000" y="404664"/>
            <a:ext cx="8763000" cy="609600"/>
          </a:xfrm>
        </p:spPr>
        <p:txBody>
          <a:bodyPr/>
          <a:lstStyle/>
          <a:p>
            <a:pPr algn="l" eaLnBrk="1" hangingPunct="1">
              <a:defRPr/>
            </a:pPr>
            <a:r>
              <a:rPr sz="3600" cap="none" dirty="0" err="1">
                <a:solidFill>
                  <a:srgbClr val="EA0088"/>
                </a:solidFill>
                <a:latin typeface="Trebuchet MS" panose="020B0603020202020204" pitchFamily="34" charset="0"/>
                <a:ea typeface="ＭＳ Ｐゴシック" charset="0"/>
                <a:cs typeface="ＭＳ Ｐゴシック" charset="0"/>
              </a:rPr>
              <a:t>Ogive</a:t>
            </a:r>
            <a:r>
              <a:rPr sz="3600" cap="none" dirty="0">
                <a:solidFill>
                  <a:srgbClr val="EA0088"/>
                </a:solidFill>
                <a:latin typeface="Trebuchet MS" panose="020B0603020202020204" pitchFamily="34" charset="0"/>
                <a:ea typeface="ＭＳ Ｐゴシック" charset="0"/>
                <a:cs typeface="ＭＳ Ｐゴシック" charset="0"/>
              </a:rPr>
              <a:t>…</a:t>
            </a:r>
          </a:p>
        </p:txBody>
      </p:sp>
      <p:pic>
        <p:nvPicPr>
          <p:cNvPr id="1085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52078" y="2132856"/>
            <a:ext cx="6011441" cy="3397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ine 6"/>
          <p:cNvSpPr>
            <a:spLocks noChangeShapeType="1"/>
          </p:cNvSpPr>
          <p:nvPr/>
        </p:nvSpPr>
        <p:spPr bwMode="auto">
          <a:xfrm>
            <a:off x="1907704" y="3783624"/>
            <a:ext cx="3124200" cy="0"/>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
          <p:cNvSpPr>
            <a:spLocks noChangeShapeType="1"/>
          </p:cNvSpPr>
          <p:nvPr/>
        </p:nvSpPr>
        <p:spPr bwMode="auto">
          <a:xfrm>
            <a:off x="5004048" y="3767138"/>
            <a:ext cx="0" cy="1524000"/>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 name="TextBox 17"/>
          <p:cNvSpPr txBox="1"/>
          <p:nvPr/>
        </p:nvSpPr>
        <p:spPr>
          <a:xfrm>
            <a:off x="124174" y="4053299"/>
            <a:ext cx="2123728" cy="1754326"/>
          </a:xfrm>
          <a:prstGeom prst="rect">
            <a:avLst/>
          </a:prstGeom>
          <a:noFill/>
        </p:spPr>
        <p:txBody>
          <a:bodyPr wrap="square" rtlCol="0">
            <a:spAutoFit/>
          </a:bodyPr>
          <a:lstStyle/>
          <a:p>
            <a:pPr algn="just"/>
            <a:r>
              <a:rPr lang="en-US" sz="1800" baseline="0" dirty="0">
                <a:latin typeface="Trebuchet MS" panose="020B0603020202020204" pitchFamily="34" charset="0"/>
              </a:rPr>
              <a:t>We can estimate the electricity bill value that is at the 50</a:t>
            </a:r>
            <a:r>
              <a:rPr lang="en-US" sz="1800" baseline="30000" dirty="0">
                <a:latin typeface="Trebuchet MS" panose="020B0603020202020204" pitchFamily="34" charset="0"/>
              </a:rPr>
              <a:t>th</a:t>
            </a:r>
            <a:r>
              <a:rPr lang="en-US" sz="1800" baseline="0" dirty="0">
                <a:latin typeface="Trebuchet MS" panose="020B0603020202020204" pitchFamily="34" charset="0"/>
              </a:rPr>
              <a:t> percentile as approximately $224.</a:t>
            </a:r>
            <a:endParaRPr lang="en-US" sz="1800" dirty="0">
              <a:latin typeface="Trebuchet MS" panose="020B0603020202020204" pitchFamily="34" charset="0"/>
            </a:endParaRPr>
          </a:p>
        </p:txBody>
      </p:sp>
      <p:sp>
        <p:nvSpPr>
          <p:cNvPr id="19" name="AutoShape 4"/>
          <p:cNvSpPr>
            <a:spLocks noChangeArrowheads="1"/>
          </p:cNvSpPr>
          <p:nvPr/>
        </p:nvSpPr>
        <p:spPr bwMode="auto">
          <a:xfrm>
            <a:off x="6477000" y="54868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dirty="0">
                <a:latin typeface="Tahoma" pitchFamily="34" charset="0"/>
              </a:rPr>
              <a:t>INTERPRET</a:t>
            </a:r>
          </a:p>
        </p:txBody>
      </p:sp>
      <p:sp>
        <p:nvSpPr>
          <p:cNvPr id="1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33</a:t>
            </a:fld>
            <a:endParaRPr lang="en-AU" sz="1400" b="1" baseline="0" dirty="0">
              <a:latin typeface="Trebuchet MS"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Text Box 7"/>
          <p:cNvSpPr txBox="1">
            <a:spLocks noChangeArrowheads="1"/>
          </p:cNvSpPr>
          <p:nvPr/>
        </p:nvSpPr>
        <p:spPr bwMode="auto">
          <a:xfrm>
            <a:off x="410010" y="1091472"/>
            <a:ext cx="84824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baseline="0" dirty="0">
                <a:latin typeface="Trebuchet MS" panose="020B0603020202020204" pitchFamily="34" charset="0"/>
              </a:rPr>
              <a:t>What proportion of the electricity bills are less than $380?</a:t>
            </a:r>
          </a:p>
        </p:txBody>
      </p:sp>
      <p:sp>
        <p:nvSpPr>
          <p:cNvPr id="65543" name="Text Box 9"/>
          <p:cNvSpPr txBox="1">
            <a:spLocks noChangeArrowheads="1"/>
          </p:cNvSpPr>
          <p:nvPr/>
        </p:nvSpPr>
        <p:spPr bwMode="auto">
          <a:xfrm>
            <a:off x="580529" y="1750476"/>
            <a:ext cx="1682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800" dirty="0">
                <a:solidFill>
                  <a:srgbClr val="0000FF"/>
                </a:solidFill>
                <a:latin typeface="Tahoma" charset="0"/>
              </a:rPr>
              <a:t>around 89%</a:t>
            </a:r>
          </a:p>
        </p:txBody>
      </p:sp>
      <p:sp>
        <p:nvSpPr>
          <p:cNvPr id="65544" name="Oval 10"/>
          <p:cNvSpPr>
            <a:spLocks noChangeArrowheads="1"/>
          </p:cNvSpPr>
          <p:nvPr/>
        </p:nvSpPr>
        <p:spPr bwMode="auto">
          <a:xfrm>
            <a:off x="6541112" y="2484512"/>
            <a:ext cx="304800" cy="304800"/>
          </a:xfrm>
          <a:prstGeom prst="ellipse">
            <a:avLst/>
          </a:prstGeom>
          <a:solidFill>
            <a:srgbClr val="FFFF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 name="TextBox 1"/>
          <p:cNvSpPr txBox="1"/>
          <p:nvPr/>
        </p:nvSpPr>
        <p:spPr>
          <a:xfrm>
            <a:off x="-1" y="2276872"/>
            <a:ext cx="3239851" cy="2492990"/>
          </a:xfrm>
          <a:prstGeom prst="rect">
            <a:avLst/>
          </a:prstGeom>
          <a:noFill/>
        </p:spPr>
        <p:txBody>
          <a:bodyPr wrap="square" rtlCol="0">
            <a:spAutoFit/>
          </a:bodyPr>
          <a:lstStyle/>
          <a:p>
            <a:r>
              <a:rPr lang="en-US" sz="1800" baseline="0" dirty="0">
                <a:latin typeface="Trebuchet MS" panose="020B0603020202020204" pitchFamily="34" charset="0"/>
              </a:rPr>
              <a:t>From the </a:t>
            </a:r>
            <a:r>
              <a:rPr lang="en-US" sz="1800" baseline="0" dirty="0" err="1">
                <a:latin typeface="Trebuchet MS" panose="020B0603020202020204" pitchFamily="34" charset="0"/>
              </a:rPr>
              <a:t>Ogive</a:t>
            </a:r>
            <a:r>
              <a:rPr lang="en-US" sz="1800" baseline="0" dirty="0">
                <a:latin typeface="Trebuchet MS" panose="020B0603020202020204" pitchFamily="34" charset="0"/>
              </a:rPr>
              <a:t>, we estimate the proportion of electricity bills that are:</a:t>
            </a:r>
          </a:p>
          <a:p>
            <a:pPr marL="173038" indent="-173038">
              <a:buFont typeface="Arial"/>
              <a:buChar char="•"/>
            </a:pPr>
            <a:r>
              <a:rPr lang="en-US" sz="1800" baseline="0" dirty="0">
                <a:solidFill>
                  <a:srgbClr val="FF0000"/>
                </a:solidFill>
                <a:latin typeface="Trebuchet MS" panose="020B0603020202020204" pitchFamily="34" charset="0"/>
              </a:rPr>
              <a:t>less than $380 is  89% </a:t>
            </a:r>
          </a:p>
          <a:p>
            <a:pPr marL="173038" indent="-173038">
              <a:buFont typeface="Arial"/>
              <a:buChar char="•"/>
            </a:pPr>
            <a:r>
              <a:rPr lang="en-US" sz="1800" baseline="0" dirty="0">
                <a:latin typeface="Trebuchet MS" panose="020B0603020202020204" pitchFamily="34" charset="0"/>
              </a:rPr>
              <a:t>greater than $380 is 11%</a:t>
            </a:r>
          </a:p>
          <a:p>
            <a:pPr marL="173038" indent="-173038">
              <a:buFont typeface="Arial"/>
              <a:buChar char="•"/>
            </a:pPr>
            <a:r>
              <a:rPr lang="en-US" sz="1800" baseline="0" dirty="0">
                <a:latin typeface="Trebuchet MS" panose="020B0603020202020204" pitchFamily="34" charset="0"/>
              </a:rPr>
              <a:t>less than $275 is 72%</a:t>
            </a:r>
          </a:p>
          <a:p>
            <a:pPr marL="173038" indent="-173038">
              <a:buFont typeface="Arial"/>
              <a:buChar char="•"/>
            </a:pPr>
            <a:r>
              <a:rPr lang="en-US" sz="1800" baseline="0" dirty="0">
                <a:latin typeface="Trebuchet MS" panose="020B0603020202020204" pitchFamily="34" charset="0"/>
              </a:rPr>
              <a:t>less than $160 is 22%</a:t>
            </a:r>
          </a:p>
          <a:p>
            <a:pPr marL="173038" indent="-173038">
              <a:buFont typeface="Arial"/>
              <a:buChar char="•"/>
            </a:pPr>
            <a:r>
              <a:rPr lang="en-US" sz="1800" baseline="0" dirty="0">
                <a:latin typeface="Trebuchet MS" panose="020B0603020202020204" pitchFamily="34" charset="0"/>
              </a:rPr>
              <a:t>less than $224 is 50%</a:t>
            </a:r>
          </a:p>
          <a:p>
            <a:endParaRPr lang="en-US" sz="1800" dirty="0">
              <a:latin typeface="Trebuchet MS" panose="020B0603020202020204" pitchFamily="34" charset="0"/>
            </a:endParaRPr>
          </a:p>
        </p:txBody>
      </p:sp>
      <p:sp>
        <p:nvSpPr>
          <p:cNvPr id="14" name="Rectangle 2"/>
          <p:cNvSpPr>
            <a:spLocks noGrp="1" noChangeArrowheads="1"/>
          </p:cNvSpPr>
          <p:nvPr>
            <p:ph type="title"/>
          </p:nvPr>
        </p:nvSpPr>
        <p:spPr>
          <a:xfrm>
            <a:off x="381000" y="404664"/>
            <a:ext cx="8763000" cy="609600"/>
          </a:xfrm>
        </p:spPr>
        <p:txBody>
          <a:bodyPr/>
          <a:lstStyle/>
          <a:p>
            <a:pPr algn="l" eaLnBrk="1" hangingPunct="1">
              <a:defRPr/>
            </a:pPr>
            <a:r>
              <a:rPr sz="3600" cap="none" dirty="0" err="1">
                <a:solidFill>
                  <a:srgbClr val="EA0088"/>
                </a:solidFill>
                <a:latin typeface="Trebuchet MS" panose="020B0603020202020204" pitchFamily="34" charset="0"/>
                <a:ea typeface="ＭＳ Ｐゴシック" charset="0"/>
                <a:cs typeface="ＭＳ Ｐゴシック" charset="0"/>
              </a:rPr>
              <a:t>Ogive</a:t>
            </a:r>
            <a:r>
              <a:rPr sz="3600" cap="none" dirty="0">
                <a:solidFill>
                  <a:srgbClr val="EA0088"/>
                </a:solidFill>
                <a:latin typeface="Trebuchet MS" panose="020B0603020202020204" pitchFamily="34" charset="0"/>
                <a:ea typeface="ＭＳ Ｐゴシック" charset="0"/>
                <a:cs typeface="ＭＳ Ｐゴシック" charset="0"/>
              </a:rPr>
              <a:t>…</a:t>
            </a:r>
          </a:p>
        </p:txBody>
      </p:sp>
      <p:pic>
        <p:nvPicPr>
          <p:cNvPr id="1105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9850" y="1641271"/>
            <a:ext cx="5498973" cy="3840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540" name="Line 6"/>
          <p:cNvSpPr>
            <a:spLocks noChangeShapeType="1"/>
          </p:cNvSpPr>
          <p:nvPr/>
        </p:nvSpPr>
        <p:spPr bwMode="auto">
          <a:xfrm>
            <a:off x="3851920" y="2208287"/>
            <a:ext cx="3124200" cy="0"/>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5539" name="Line 5"/>
          <p:cNvSpPr>
            <a:spLocks noChangeShapeType="1"/>
          </p:cNvSpPr>
          <p:nvPr/>
        </p:nvSpPr>
        <p:spPr bwMode="auto">
          <a:xfrm>
            <a:off x="7092280" y="2208287"/>
            <a:ext cx="0" cy="2592288"/>
          </a:xfrm>
          <a:prstGeom prst="line">
            <a:avLst/>
          </a:prstGeom>
          <a:noFill/>
          <a:ln w="1905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5545" name="Line 11"/>
          <p:cNvSpPr>
            <a:spLocks noChangeShapeType="1"/>
          </p:cNvSpPr>
          <p:nvPr/>
        </p:nvSpPr>
        <p:spPr bwMode="auto">
          <a:xfrm>
            <a:off x="1583668" y="1917594"/>
            <a:ext cx="2520280" cy="249857"/>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AutoShape 4"/>
          <p:cNvSpPr>
            <a:spLocks noChangeArrowheads="1"/>
          </p:cNvSpPr>
          <p:nvPr/>
        </p:nvSpPr>
        <p:spPr bwMode="auto">
          <a:xfrm>
            <a:off x="6477000" y="54868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Font typeface="Arial" charset="0"/>
              <a:buChar char="•"/>
              <a:defRPr sz="3200">
                <a:solidFill>
                  <a:schemeClr val="tx1"/>
                </a:solidFill>
                <a:latin typeface="Arial" charset="0"/>
                <a:ea typeface="ＭＳ Ｐゴシック" pitchFamily="34" charset="-128"/>
                <a:cs typeface="Arial" charset="0"/>
              </a:defRPr>
            </a:lvl1pPr>
            <a:lvl2pPr marL="742950" indent="-285750">
              <a:spcBef>
                <a:spcPct val="20000"/>
              </a:spcBef>
              <a:buFont typeface="Arial" charset="0"/>
              <a:buChar char="–"/>
              <a:defRPr sz="2800">
                <a:solidFill>
                  <a:schemeClr val="tx1"/>
                </a:solidFill>
                <a:latin typeface="Arial" charset="0"/>
                <a:ea typeface="ＭＳ Ｐゴシック" pitchFamily="34" charset="-128"/>
                <a:cs typeface="Arial" charset="0"/>
              </a:defRPr>
            </a:lvl2pPr>
            <a:lvl3pPr marL="1143000" indent="-228600">
              <a:spcBef>
                <a:spcPct val="20000"/>
              </a:spcBef>
              <a:buFont typeface="Arial" charset="0"/>
              <a:buChar char="•"/>
              <a:defRPr sz="2400">
                <a:solidFill>
                  <a:schemeClr val="tx1"/>
                </a:solidFill>
                <a:latin typeface="Arial" charset="0"/>
                <a:ea typeface="ＭＳ Ｐゴシック" pitchFamily="34" charset="-128"/>
                <a:cs typeface="Arial" charset="0"/>
              </a:defRPr>
            </a:lvl3pPr>
            <a:lvl4pPr marL="1600200" indent="-228600">
              <a:spcBef>
                <a:spcPct val="20000"/>
              </a:spcBef>
              <a:buFont typeface="Arial" charset="0"/>
              <a:buChar char="–"/>
              <a:defRPr sz="2000">
                <a:solidFill>
                  <a:schemeClr val="tx1"/>
                </a:solidFill>
                <a:latin typeface="Arial" charset="0"/>
                <a:ea typeface="ＭＳ Ｐゴシック" pitchFamily="34" charset="-128"/>
                <a:cs typeface="Arial" charset="0"/>
              </a:defRPr>
            </a:lvl4pPr>
            <a:lvl5pPr marL="2057400" indent="-228600">
              <a:spcBef>
                <a:spcPct val="20000"/>
              </a:spcBef>
              <a:buFont typeface="Arial" charset="0"/>
              <a:buChar char="»"/>
              <a:defRPr sz="2000">
                <a:solidFill>
                  <a:schemeClr val="tx1"/>
                </a:solidFill>
                <a:latin typeface="Arial" charset="0"/>
                <a:ea typeface="ＭＳ Ｐゴシック" pitchFamily="34" charset="-128"/>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ＭＳ Ｐゴシック" pitchFamily="34" charset="-128"/>
                <a:cs typeface="Arial" charset="0"/>
              </a:defRPr>
            </a:lvl9pPr>
          </a:lstStyle>
          <a:p>
            <a:pPr algn="ctr">
              <a:spcBef>
                <a:spcPct val="0"/>
              </a:spcBef>
              <a:buFontTx/>
              <a:buNone/>
            </a:pPr>
            <a:r>
              <a:rPr lang="en-US" altLang="en-US" sz="2400" b="1" baseline="0" dirty="0">
                <a:latin typeface="Tahoma" pitchFamily="34" charset="0"/>
              </a:rPr>
              <a:t>INTERPRET</a:t>
            </a:r>
          </a:p>
        </p:txBody>
      </p:sp>
      <p:sp>
        <p:nvSpPr>
          <p:cNvPr id="1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34</a:t>
            </a:fld>
            <a:endParaRPr lang="en-AU" sz="1400" b="1" baseline="0" dirty="0">
              <a:latin typeface="Trebuchet MS" charset="0"/>
            </a:endParaRPr>
          </a:p>
        </p:txBody>
      </p:sp>
    </p:spTree>
    <p:extLst>
      <p:ext uri="{BB962C8B-B14F-4D97-AF65-F5344CB8AC3E}">
        <p14:creationId xmlns:p14="http://schemas.microsoft.com/office/powerpoint/2010/main" val="2896370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23850" y="260350"/>
            <a:ext cx="7772400" cy="733425"/>
          </a:xfrm>
        </p:spPr>
        <p:txBody>
          <a:bodyPr/>
          <a:lstStyle/>
          <a:p>
            <a:pPr algn="l">
              <a:defRPr/>
            </a:pPr>
            <a:r>
              <a:rPr lang="en-US" sz="3600" cap="none" dirty="0">
                <a:solidFill>
                  <a:srgbClr val="EA0088"/>
                </a:solidFill>
                <a:latin typeface="Trebuchet MS" panose="020B0603020202020204" pitchFamily="34" charset="0"/>
                <a:ea typeface="ＭＳ Ｐゴシック" charset="0"/>
                <a:cs typeface="ＭＳ Ｐゴシック" charset="0"/>
              </a:rPr>
              <a:t>4.2 Describing Time Series Data</a:t>
            </a:r>
          </a:p>
        </p:txBody>
      </p:sp>
      <p:sp>
        <p:nvSpPr>
          <p:cNvPr id="67586" name="Rectangle 3"/>
          <p:cNvSpPr>
            <a:spLocks noGrp="1" noChangeArrowheads="1"/>
          </p:cNvSpPr>
          <p:nvPr>
            <p:ph idx="1"/>
          </p:nvPr>
        </p:nvSpPr>
        <p:spPr>
          <a:xfrm>
            <a:off x="539750" y="1341438"/>
            <a:ext cx="7772400" cy="5111750"/>
          </a:xfrm>
        </p:spPr>
        <p:txBody>
          <a:bodyPr/>
          <a:lstStyle/>
          <a:p>
            <a:pPr marL="0" indent="0" algn="just" eaLnBrk="1" hangingPunct="1">
              <a:spcAft>
                <a:spcPts val="1800"/>
              </a:spcAft>
              <a:buNone/>
            </a:pPr>
            <a:r>
              <a:rPr lang="en-US" sz="2400" dirty="0">
                <a:latin typeface="Trebuchet MS" panose="020B0603020202020204" pitchFamily="34" charset="0"/>
                <a:ea typeface="ＭＳ Ｐゴシック" charset="0"/>
                <a:cs typeface="ＭＳ Ｐゴシック" charset="0"/>
              </a:rPr>
              <a:t>Observations measured at the same point in time across individual units are called </a:t>
            </a:r>
            <a:r>
              <a:rPr lang="en-US" sz="2400" b="1" i="1" dirty="0">
                <a:solidFill>
                  <a:schemeClr val="tx1">
                    <a:lumMod val="75000"/>
                    <a:lumOff val="25000"/>
                  </a:schemeClr>
                </a:solidFill>
                <a:latin typeface="Trebuchet MS" panose="020B0603020202020204" pitchFamily="34" charset="0"/>
                <a:ea typeface="ＭＳ Ｐゴシック" charset="0"/>
                <a:cs typeface="ＭＳ Ｐゴシック" charset="0"/>
              </a:rPr>
              <a:t>cross-sectional</a:t>
            </a:r>
            <a:r>
              <a:rPr lang="en-US" sz="2400" dirty="0">
                <a:latin typeface="Trebuchet MS" panose="020B0603020202020204" pitchFamily="34" charset="0"/>
                <a:ea typeface="ＭＳ Ｐゴシック" charset="0"/>
                <a:cs typeface="ＭＳ Ｐゴシック" charset="0"/>
              </a:rPr>
              <a:t> data.</a:t>
            </a:r>
          </a:p>
          <a:p>
            <a:pPr marL="0" indent="0" algn="just" eaLnBrk="1" hangingPunct="1">
              <a:spcAft>
                <a:spcPts val="1800"/>
              </a:spcAft>
              <a:buNone/>
            </a:pPr>
            <a:r>
              <a:rPr lang="en-US" sz="2400" dirty="0">
                <a:latin typeface="Trebuchet MS" panose="020B0603020202020204" pitchFamily="34" charset="0"/>
                <a:ea typeface="ＭＳ Ｐゴシック" charset="0"/>
                <a:cs typeface="ＭＳ Ｐゴシック" charset="0"/>
              </a:rPr>
              <a:t>Observations measured at successive points in time on a single unit are called </a:t>
            </a:r>
            <a:r>
              <a:rPr lang="en-US" sz="2400" b="1" i="1" dirty="0">
                <a:solidFill>
                  <a:schemeClr val="tx1">
                    <a:lumMod val="75000"/>
                    <a:lumOff val="25000"/>
                  </a:schemeClr>
                </a:solidFill>
                <a:latin typeface="Trebuchet MS" panose="020B0603020202020204" pitchFamily="34" charset="0"/>
                <a:ea typeface="ＭＳ Ｐゴシック" charset="0"/>
                <a:cs typeface="ＭＳ Ｐゴシック" charset="0"/>
              </a:rPr>
              <a:t>time-series</a:t>
            </a:r>
            <a:r>
              <a:rPr lang="en-US" sz="2400" dirty="0">
                <a:latin typeface="Trebuchet MS" panose="020B0603020202020204" pitchFamily="34" charset="0"/>
                <a:ea typeface="ＭＳ Ｐゴシック" charset="0"/>
                <a:cs typeface="ＭＳ Ｐゴシック" charset="0"/>
              </a:rPr>
              <a:t> data.</a:t>
            </a:r>
          </a:p>
          <a:p>
            <a:pPr marL="0" indent="0" algn="just" eaLnBrk="1" hangingPunct="1">
              <a:spcAft>
                <a:spcPts val="1800"/>
              </a:spcAft>
              <a:buNone/>
            </a:pPr>
            <a:r>
              <a:rPr lang="en-US" sz="2400" dirty="0">
                <a:latin typeface="Trebuchet MS" panose="020B0603020202020204" pitchFamily="34" charset="0"/>
                <a:ea typeface="ＭＳ Ｐゴシック" charset="0"/>
                <a:cs typeface="ＭＳ Ｐゴシック" charset="0"/>
              </a:rPr>
              <a:t>Time-series data are graphed on a </a:t>
            </a:r>
            <a:r>
              <a:rPr lang="en-US" sz="2400" b="1" i="1" dirty="0">
                <a:solidFill>
                  <a:schemeClr val="accent1"/>
                </a:solidFill>
                <a:latin typeface="Trebuchet MS" panose="020B0603020202020204" pitchFamily="34" charset="0"/>
                <a:ea typeface="ＭＳ Ｐゴシック" charset="0"/>
                <a:cs typeface="ＭＳ Ｐゴシック" charset="0"/>
              </a:rPr>
              <a:t>line chart</a:t>
            </a:r>
            <a:r>
              <a:rPr lang="en-US" sz="2400" dirty="0">
                <a:latin typeface="Trebuchet MS" panose="020B0603020202020204" pitchFamily="34" charset="0"/>
                <a:ea typeface="ＭＳ Ｐゴシック" charset="0"/>
                <a:cs typeface="ＭＳ Ｐゴシック" charset="0"/>
              </a:rPr>
              <a:t>, which plots the value of the variable on the vertical axis against the time periods on the horizontal axis.</a:t>
            </a:r>
          </a:p>
          <a:p>
            <a:pPr marL="0" indent="0" algn="just" eaLnBrk="1" hangingPunct="1">
              <a:spcAft>
                <a:spcPts val="1800"/>
              </a:spcAft>
              <a:buNone/>
            </a:pPr>
            <a:r>
              <a:rPr lang="en-US" sz="2400" dirty="0">
                <a:latin typeface="Trebuchet MS" panose="020B0603020202020204" pitchFamily="34" charset="0"/>
                <a:ea typeface="ＭＳ Ｐゴシック" charset="0"/>
                <a:cs typeface="ＭＳ Ｐゴシック" charset="0"/>
              </a:rPr>
              <a:t>Time series data graphed on a line chart is alternatively known as a </a:t>
            </a:r>
            <a:r>
              <a:rPr lang="en-US" sz="2400" b="1" i="1" dirty="0">
                <a:solidFill>
                  <a:schemeClr val="accent1"/>
                </a:solidFill>
                <a:latin typeface="Trebuchet MS" panose="020B0603020202020204" pitchFamily="34" charset="0"/>
                <a:ea typeface="ＭＳ Ｐゴシック" charset="0"/>
                <a:cs typeface="ＭＳ Ｐゴシック" charset="0"/>
              </a:rPr>
              <a:t>time-series chart</a:t>
            </a:r>
            <a:r>
              <a:rPr lang="en-US" sz="2400" dirty="0">
                <a:latin typeface="Trebuchet MS" panose="020B0603020202020204" pitchFamily="34" charset="0"/>
                <a:ea typeface="ＭＳ Ｐゴシック" charset="0"/>
                <a:cs typeface="ＭＳ Ｐゴシック" charset="0"/>
              </a:rPr>
              <a:t>.</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35</a:t>
            </a:fld>
            <a:endParaRPr lang="en-AU" sz="1400" b="1" baseline="0" dirty="0">
              <a:latin typeface="Trebuchet MS"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04999" y="175295"/>
            <a:ext cx="7772400" cy="733425"/>
          </a:xfrm>
          <a:prstGeom prst="rect">
            <a:avLst/>
          </a:prstGeom>
        </p:spPr>
        <p:txBody>
          <a:bodyPr vert="horz" lIns="91440" tIns="45720" rIns="91440" bIns="45720" rtlCol="0" anchor="ctr">
            <a:noAutofit/>
          </a:bodyPr>
          <a:lstStyle>
            <a:lvl1pPr algn="ctr" defTabSz="457200" rtl="0" eaLnBrk="1" fontAlgn="auto" hangingPunct="1">
              <a:spcBef>
                <a:spcPct val="0"/>
              </a:spcBef>
              <a:spcAft>
                <a:spcPts val="0"/>
              </a:spcAft>
              <a:defRPr lang="en-US" sz="4000" kern="1200" cap="all" dirty="0">
                <a:solidFill>
                  <a:schemeClr val="bg2">
                    <a:lumMod val="50000"/>
                  </a:schemeClr>
                </a:solidFill>
                <a:latin typeface="Arial"/>
                <a:ea typeface="+mj-ea"/>
                <a:cs typeface="Arial"/>
              </a:defRPr>
            </a:lvl1pPr>
            <a:lvl2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2pPr>
            <a:lvl3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3pPr>
            <a:lvl4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4pPr>
            <a:lvl5pPr algn="ctr" defTabSz="457200" rtl="0" eaLnBrk="1" fontAlgn="base" hangingPunct="1">
              <a:spcBef>
                <a:spcPct val="0"/>
              </a:spcBef>
              <a:spcAft>
                <a:spcPct val="0"/>
              </a:spcAft>
              <a:defRPr sz="4000">
                <a:solidFill>
                  <a:srgbClr val="948A54"/>
                </a:solidFill>
                <a:latin typeface="Arial" pitchFamily="34" charset="0"/>
                <a:ea typeface="ＭＳ Ｐゴシック"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a:lstStyle>
          <a:p>
            <a:pPr algn="l">
              <a:defRPr/>
            </a:pPr>
            <a:r>
              <a:rPr lang="en-AU" sz="3600" cap="none" baseline="0" dirty="0">
                <a:solidFill>
                  <a:srgbClr val="EA0088"/>
                </a:solidFill>
                <a:latin typeface="Trebuchet MS" panose="020B0603020202020204" pitchFamily="34" charset="0"/>
                <a:ea typeface="ＭＳ Ｐゴシック" charset="0"/>
                <a:cs typeface="ＭＳ Ｐゴシック" charset="0"/>
              </a:rPr>
              <a:t>Line Chart</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36</a:t>
            </a:fld>
            <a:endParaRPr lang="en-AU" sz="1400" b="1" baseline="0" dirty="0">
              <a:latin typeface="Trebuchet MS" charset="0"/>
            </a:endParaRPr>
          </a:p>
        </p:txBody>
      </p:sp>
      <p:sp>
        <p:nvSpPr>
          <p:cNvPr id="3" name="TextBox 2"/>
          <p:cNvSpPr txBox="1"/>
          <p:nvPr/>
        </p:nvSpPr>
        <p:spPr>
          <a:xfrm>
            <a:off x="251520" y="4511650"/>
            <a:ext cx="8712968" cy="1785104"/>
          </a:xfrm>
          <a:prstGeom prst="rect">
            <a:avLst/>
          </a:prstGeom>
          <a:noFill/>
        </p:spPr>
        <p:txBody>
          <a:bodyPr wrap="square" rtlCol="0">
            <a:spAutoFit/>
          </a:bodyPr>
          <a:lstStyle/>
          <a:p>
            <a:pPr marL="0" indent="0" algn="just" eaLnBrk="1" hangingPunct="1">
              <a:spcAft>
                <a:spcPts val="1200"/>
              </a:spcAft>
              <a:buNone/>
            </a:pPr>
            <a:r>
              <a:rPr lang="en-AU" sz="2000" baseline="0" dirty="0">
                <a:latin typeface="Trebuchet MS" panose="020B0603020202020204" pitchFamily="34" charset="0"/>
              </a:rPr>
              <a:t>Queensland’s exports have had a slow but steady increase from 1989 to 2004. After 2004, exports have been increasing steadily at a much higher rate but with a number of peaks and falls. Queensland’s imports have had a steady increase throughout but has been declining since 2013.</a:t>
            </a:r>
            <a:endParaRPr lang="en-AU" sz="2000" b="1" baseline="0" dirty="0">
              <a:latin typeface="Trebuchet MS" panose="020B0603020202020204" pitchFamily="34" charset="0"/>
            </a:endParaRPr>
          </a:p>
          <a:p>
            <a:endParaRPr lang="en-US" sz="2000" baseline="0" dirty="0"/>
          </a:p>
        </p:txBody>
      </p:sp>
      <p:sp>
        <p:nvSpPr>
          <p:cNvPr id="7" name="TextBox 6"/>
          <p:cNvSpPr txBox="1"/>
          <p:nvPr/>
        </p:nvSpPr>
        <p:spPr>
          <a:xfrm>
            <a:off x="467544" y="913266"/>
            <a:ext cx="8784976" cy="646331"/>
          </a:xfrm>
          <a:prstGeom prst="rect">
            <a:avLst/>
          </a:prstGeom>
          <a:noFill/>
        </p:spPr>
        <p:txBody>
          <a:bodyPr wrap="square" rtlCol="0">
            <a:spAutoFit/>
          </a:bodyPr>
          <a:lstStyle/>
          <a:p>
            <a:r>
              <a:rPr lang="en-US" sz="1800" baseline="0" dirty="0">
                <a:latin typeface="Trebuchet MS"/>
                <a:cs typeface="Trebuchet MS"/>
              </a:rPr>
              <a:t>Line chart showing change in Queensland’s overseas exports and imports over time</a:t>
            </a:r>
          </a:p>
          <a:p>
            <a:endParaRPr lang="en-US" sz="1800" baseline="0" dirty="0">
              <a:latin typeface="Trebuchet MS"/>
              <a:cs typeface="Trebuchet MS"/>
            </a:endParaRPr>
          </a:p>
        </p:txBody>
      </p:sp>
      <p:pic>
        <p:nvPicPr>
          <p:cNvPr id="5" name="Picture 4"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82051" y="1340768"/>
            <a:ext cx="5651906" cy="304730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251521" y="333375"/>
            <a:ext cx="8640960" cy="1143000"/>
          </a:xfrm>
        </p:spPr>
        <p:txBody>
          <a:bodyPr/>
          <a:lstStyle/>
          <a:p>
            <a:pPr marL="725488" indent="-725488" algn="l" eaLnBrk="1" hangingPunct="1"/>
            <a:r>
              <a:rPr lang="en-US" sz="3600" cap="none" dirty="0">
                <a:solidFill>
                  <a:srgbClr val="EA0088"/>
                </a:solidFill>
                <a:latin typeface="Trebuchet MS" panose="020B0603020202020204" pitchFamily="34" charset="0"/>
                <a:ea typeface="ＭＳ Ｐゴシック" charset="0"/>
                <a:cs typeface="ＭＳ Ｐゴシック" charset="0"/>
              </a:rPr>
              <a:t>4.3 	Describing the relationship between two numerical variables…</a:t>
            </a:r>
          </a:p>
        </p:txBody>
      </p:sp>
      <p:sp>
        <p:nvSpPr>
          <p:cNvPr id="74756" name="Rectangle 3"/>
          <p:cNvSpPr>
            <a:spLocks noGrp="1" noChangeArrowheads="1"/>
          </p:cNvSpPr>
          <p:nvPr>
            <p:ph idx="1"/>
          </p:nvPr>
        </p:nvSpPr>
        <p:spPr>
          <a:xfrm>
            <a:off x="684213" y="1773238"/>
            <a:ext cx="7772400" cy="4246562"/>
          </a:xfrm>
        </p:spPr>
        <p:txBody>
          <a:bodyPr/>
          <a:lstStyle/>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So far we’ve looked at tabular and graphical techniques for one numerical variable</a:t>
            </a:r>
          </a:p>
          <a:p>
            <a:pPr marL="0" indent="0" algn="just" eaLnBrk="1" hangingPunct="1">
              <a:buFontTx/>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Now we will look at the relationship between two numerical variables using either tabular or graphical techniques.</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37</a:t>
            </a:fld>
            <a:endParaRPr lang="en-AU" sz="1400" b="1" baseline="0" dirty="0">
              <a:latin typeface="Trebuchet MS" charset="0"/>
            </a:endParaRPr>
          </a:p>
        </p:txBody>
      </p:sp>
    </p:spTree>
    <p:extLst>
      <p:ext uri="{BB962C8B-B14F-4D97-AF65-F5344CB8AC3E}">
        <p14:creationId xmlns:p14="http://schemas.microsoft.com/office/powerpoint/2010/main" val="1532232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title"/>
          </p:nvPr>
        </p:nvSpPr>
        <p:spPr>
          <a:xfrm>
            <a:off x="539552" y="332656"/>
            <a:ext cx="8207375" cy="1143000"/>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Describing the </a:t>
            </a:r>
            <a:r>
              <a:rPr lang="en-US" sz="3600" cap="none" dirty="0">
                <a:solidFill>
                  <a:srgbClr val="EA0088"/>
                </a:solidFill>
                <a:latin typeface="Trebuchet MS" panose="020B0603020202020204" pitchFamily="34" charset="0"/>
                <a:ea typeface="ＭＳ Ｐゴシック" charset="0"/>
                <a:cs typeface="ＭＳ Ｐゴシック" charset="0"/>
              </a:rPr>
              <a:t>r</a:t>
            </a:r>
            <a:r>
              <a:rPr sz="3600" cap="none" dirty="0">
                <a:solidFill>
                  <a:srgbClr val="EA0088"/>
                </a:solidFill>
                <a:latin typeface="Trebuchet MS" panose="020B0603020202020204" pitchFamily="34" charset="0"/>
                <a:ea typeface="ＭＳ Ｐゴシック" charset="0"/>
                <a:cs typeface="ＭＳ Ｐゴシック" charset="0"/>
              </a:rPr>
              <a:t>elationship between </a:t>
            </a:r>
            <a:r>
              <a:rPr lang="en-US" sz="3600" cap="none" dirty="0">
                <a:solidFill>
                  <a:srgbClr val="EA0088"/>
                </a:solidFill>
                <a:latin typeface="Trebuchet MS" panose="020B0603020202020204" pitchFamily="34" charset="0"/>
                <a:ea typeface="ＭＳ Ｐゴシック" charset="0"/>
                <a:cs typeface="ＭＳ Ｐゴシック" charset="0"/>
              </a:rPr>
              <a:t>t</a:t>
            </a:r>
            <a:r>
              <a:rPr sz="3600" cap="none" dirty="0">
                <a:solidFill>
                  <a:srgbClr val="EA0088"/>
                </a:solidFill>
                <a:latin typeface="Trebuchet MS" panose="020B0603020202020204" pitchFamily="34" charset="0"/>
                <a:ea typeface="ＭＳ Ｐゴシック" charset="0"/>
                <a:cs typeface="ＭＳ Ｐゴシック" charset="0"/>
              </a:rPr>
              <a:t>wo </a:t>
            </a:r>
            <a:r>
              <a:rPr lang="en-US" sz="3600" cap="none" dirty="0">
                <a:solidFill>
                  <a:srgbClr val="EA0088"/>
                </a:solidFill>
                <a:latin typeface="Trebuchet MS" panose="020B0603020202020204" pitchFamily="34" charset="0"/>
                <a:ea typeface="ＭＳ Ｐゴシック" charset="0"/>
                <a:cs typeface="ＭＳ Ｐゴシック" charset="0"/>
              </a:rPr>
              <a:t>n</a:t>
            </a:r>
            <a:r>
              <a:rPr sz="3600" cap="none" dirty="0">
                <a:solidFill>
                  <a:srgbClr val="EA0088"/>
                </a:solidFill>
                <a:latin typeface="Trebuchet MS" panose="020B0603020202020204" pitchFamily="34" charset="0"/>
                <a:ea typeface="ＭＳ Ｐゴシック" charset="0"/>
                <a:cs typeface="ＭＳ Ｐゴシック" charset="0"/>
              </a:rPr>
              <a:t>umerical </a:t>
            </a:r>
            <a:r>
              <a:rPr lang="en-US" sz="3600" cap="none" dirty="0">
                <a:solidFill>
                  <a:srgbClr val="EA0088"/>
                </a:solidFill>
                <a:latin typeface="Trebuchet MS" panose="020B0603020202020204" pitchFamily="34" charset="0"/>
                <a:ea typeface="ＭＳ Ｐゴシック" charset="0"/>
                <a:cs typeface="ＭＳ Ｐゴシック" charset="0"/>
              </a:rPr>
              <a:t>v</a:t>
            </a:r>
            <a:r>
              <a:rPr sz="3600" cap="none" dirty="0">
                <a:solidFill>
                  <a:srgbClr val="EA0088"/>
                </a:solidFill>
                <a:latin typeface="Trebuchet MS" panose="020B0603020202020204" pitchFamily="34" charset="0"/>
                <a:ea typeface="ＭＳ Ｐゴシック" charset="0"/>
                <a:cs typeface="ＭＳ Ｐゴシック" charset="0"/>
              </a:rPr>
              <a:t>ariables</a:t>
            </a:r>
            <a:r>
              <a:rPr lang="en-US" sz="3600" cap="none" dirty="0">
                <a:solidFill>
                  <a:srgbClr val="EA0088"/>
                </a:solidFill>
                <a:latin typeface="Trebuchet MS" panose="020B0603020202020204" pitchFamily="34" charset="0"/>
                <a:ea typeface="ＭＳ Ｐゴシック" charset="0"/>
                <a:cs typeface="ＭＳ Ｐゴシック" charset="0"/>
              </a:rPr>
              <a:t>…</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79874" name="Rectangle 3"/>
          <p:cNvSpPr>
            <a:spLocks noGrp="1" noChangeArrowheads="1"/>
          </p:cNvSpPr>
          <p:nvPr>
            <p:ph idx="1"/>
          </p:nvPr>
        </p:nvSpPr>
        <p:spPr>
          <a:xfrm>
            <a:off x="683568" y="1700808"/>
            <a:ext cx="8001000" cy="4153347"/>
          </a:xfrm>
        </p:spPr>
        <p:txBody>
          <a:bodyPr/>
          <a:lstStyle/>
          <a:p>
            <a:pPr marL="0" indent="0" algn="just" eaLnBrk="1" hangingPunct="1">
              <a:buNone/>
            </a:pPr>
            <a:r>
              <a:rPr lang="en-US" sz="2400" dirty="0">
                <a:latin typeface="Trebuchet MS" panose="020B0603020202020204" pitchFamily="34" charset="0"/>
                <a:ea typeface="ＭＳ Ｐゴシック" charset="0"/>
                <a:cs typeface="ＭＳ Ｐゴシック" charset="0"/>
              </a:rPr>
              <a:t>Often we are interested in the relationships between two numerical variables.</a:t>
            </a:r>
          </a:p>
          <a:p>
            <a:pPr marL="0" indent="0" algn="just" eaLnBrk="1" hangingPunct="1">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spcAft>
                <a:spcPts val="1200"/>
              </a:spcAft>
              <a:buNone/>
            </a:pPr>
            <a:r>
              <a:rPr lang="en-US" sz="2400" dirty="0">
                <a:solidFill>
                  <a:srgbClr val="00B050"/>
                </a:solidFill>
                <a:latin typeface="Trebuchet MS" panose="020B0603020202020204" pitchFamily="34" charset="0"/>
                <a:ea typeface="ＭＳ Ｐゴシック" charset="0"/>
                <a:cs typeface="ＭＳ Ｐゴシック" charset="0"/>
              </a:rPr>
              <a:t>For example, </a:t>
            </a:r>
          </a:p>
          <a:p>
            <a:pPr algn="just"/>
            <a:r>
              <a:rPr lang="en-US" sz="2200" dirty="0">
                <a:solidFill>
                  <a:srgbClr val="00B050"/>
                </a:solidFill>
                <a:latin typeface="Trebuchet MS" panose="020B0603020202020204" pitchFamily="34" charset="0"/>
                <a:ea typeface="ＭＳ Ｐゴシック" charset="0"/>
                <a:cs typeface="ＭＳ Ｐゴシック" charset="0"/>
              </a:rPr>
              <a:t>Advertising and sales</a:t>
            </a:r>
          </a:p>
          <a:p>
            <a:pPr algn="just"/>
            <a:r>
              <a:rPr lang="en-US" sz="2200" dirty="0">
                <a:solidFill>
                  <a:srgbClr val="00B050"/>
                </a:solidFill>
                <a:latin typeface="Trebuchet MS" panose="020B0603020202020204" pitchFamily="34" charset="0"/>
                <a:ea typeface="ＭＳ Ｐゴシック" charset="0"/>
                <a:cs typeface="ＭＳ Ｐゴシック" charset="0"/>
              </a:rPr>
              <a:t>Rate of unemployment and rate of inflation</a:t>
            </a:r>
          </a:p>
          <a:p>
            <a:pPr algn="just"/>
            <a:r>
              <a:rPr lang="en-US" sz="2200" dirty="0">
                <a:solidFill>
                  <a:srgbClr val="00B050"/>
                </a:solidFill>
                <a:latin typeface="Trebuchet MS" panose="020B0603020202020204" pitchFamily="34" charset="0"/>
                <a:ea typeface="ＭＳ Ｐゴシック" charset="0"/>
                <a:cs typeface="ＭＳ Ｐゴシック" charset="0"/>
              </a:rPr>
              <a:t>Yield of crops and amount of fertilizer</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38</a:t>
            </a:fld>
            <a:endParaRPr lang="en-AU" sz="1400" b="1" baseline="0" dirty="0">
              <a:latin typeface="Trebuchet MS"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3"/>
          <p:cNvSpPr>
            <a:spLocks noGrp="1" noChangeArrowheads="1"/>
          </p:cNvSpPr>
          <p:nvPr>
            <p:ph idx="1"/>
          </p:nvPr>
        </p:nvSpPr>
        <p:spPr>
          <a:xfrm>
            <a:off x="611560" y="1412776"/>
            <a:ext cx="7772400" cy="3167608"/>
          </a:xfrm>
        </p:spPr>
        <p:txBody>
          <a:bodyPr/>
          <a:lstStyle/>
          <a:p>
            <a:pPr marL="0" indent="0" algn="just" eaLnBrk="1" hangingPunct="1">
              <a:spcAft>
                <a:spcPts val="1200"/>
              </a:spcAft>
              <a:buNone/>
            </a:pPr>
            <a:r>
              <a:rPr lang="en-US" sz="2400" dirty="0">
                <a:latin typeface="Trebuchet MS" panose="020B0603020202020204" pitchFamily="34" charset="0"/>
                <a:ea typeface="ＭＳ Ｐゴシック" charset="0"/>
                <a:cs typeface="ＭＳ Ｐゴシック" charset="0"/>
              </a:rPr>
              <a:t>A small-business owner wants to assess the effects of advertising on sales levels.</a:t>
            </a:r>
          </a:p>
          <a:p>
            <a:pPr marL="0" indent="0" algn="just" eaLnBrk="1" hangingPunct="1">
              <a:spcAft>
                <a:spcPts val="1200"/>
              </a:spcAft>
              <a:buNone/>
            </a:pPr>
            <a:r>
              <a:rPr lang="en-US" sz="2400" dirty="0">
                <a:latin typeface="Trebuchet MS" panose="020B0603020202020204" pitchFamily="34" charset="0"/>
                <a:ea typeface="ＭＳ Ｐゴシック" charset="0"/>
                <a:cs typeface="ＭＳ Ｐゴシック" charset="0"/>
              </a:rPr>
              <a:t>Paired observation data were collected.</a:t>
            </a:r>
          </a:p>
          <a:p>
            <a:pPr marL="0" indent="0" algn="just" eaLnBrk="1" hangingPunct="1">
              <a:spcBef>
                <a:spcPts val="0"/>
              </a:spcBef>
              <a:spcAft>
                <a:spcPts val="0"/>
              </a:spcAft>
              <a:buNone/>
            </a:pPr>
            <a:r>
              <a:rPr lang="en-US" sz="2400" dirty="0">
                <a:latin typeface="Trebuchet MS" panose="020B0603020202020204" pitchFamily="34" charset="0"/>
                <a:ea typeface="ＭＳ Ｐゴシック" charset="0"/>
                <a:cs typeface="ＭＳ Ｐゴシック" charset="0"/>
              </a:rPr>
              <a:t>Each pair consisted of monthly </a:t>
            </a:r>
          </a:p>
          <a:p>
            <a:pPr marL="0" indent="0" algn="just" eaLnBrk="1" hangingPunct="1">
              <a:spcBef>
                <a:spcPts val="0"/>
              </a:spcBef>
              <a:spcAft>
                <a:spcPts val="0"/>
              </a:spcAft>
              <a:buNone/>
            </a:pPr>
            <a:r>
              <a:rPr lang="en-US" sz="2400" dirty="0">
                <a:solidFill>
                  <a:srgbClr val="002060"/>
                </a:solidFill>
                <a:latin typeface="Trebuchet MS" panose="020B0603020202020204" pitchFamily="34" charset="0"/>
                <a:ea typeface="ＭＳ Ｐゴシック" charset="0"/>
                <a:cs typeface="ＭＳ Ｐゴシック" charset="0"/>
              </a:rPr>
              <a:t>advertising expenditure and monthly </a:t>
            </a:r>
          </a:p>
          <a:p>
            <a:pPr marL="0" indent="0" algn="just" eaLnBrk="1" hangingPunct="1">
              <a:spcBef>
                <a:spcPts val="0"/>
              </a:spcBef>
              <a:spcAft>
                <a:spcPts val="0"/>
              </a:spcAft>
              <a:buNone/>
            </a:pPr>
            <a:r>
              <a:rPr lang="en-US" sz="2400" dirty="0">
                <a:solidFill>
                  <a:srgbClr val="002060"/>
                </a:solidFill>
                <a:latin typeface="Trebuchet MS" panose="020B0603020202020204" pitchFamily="34" charset="0"/>
                <a:ea typeface="ＭＳ Ｐゴシック" charset="0"/>
                <a:cs typeface="ＭＳ Ｐゴシック" charset="0"/>
              </a:rPr>
              <a:t>sales levels (both in millions of dollars).</a:t>
            </a:r>
          </a:p>
        </p:txBody>
      </p:sp>
      <p:sp>
        <p:nvSpPr>
          <p:cNvPr id="3" name="Rectangle 2"/>
          <p:cNvSpPr>
            <a:spLocks noGrp="1" noChangeArrowheads="1"/>
          </p:cNvSpPr>
          <p:nvPr>
            <p:ph type="title"/>
          </p:nvPr>
        </p:nvSpPr>
        <p:spPr>
          <a:xfrm>
            <a:off x="539552" y="332656"/>
            <a:ext cx="8207375" cy="1143000"/>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Example </a:t>
            </a:r>
            <a:r>
              <a:rPr lang="en-US" sz="3600" cap="none" dirty="0">
                <a:solidFill>
                  <a:srgbClr val="EA0088"/>
                </a:solidFill>
                <a:latin typeface="Trebuchet MS" panose="020B0603020202020204" pitchFamily="34" charset="0"/>
                <a:ea typeface="ＭＳ Ｐゴシック" charset="0"/>
                <a:cs typeface="ＭＳ Ｐゴシック" charset="0"/>
              </a:rPr>
              <a:t>2</a:t>
            </a:r>
            <a:endParaRPr sz="3600" cap="none" dirty="0">
              <a:solidFill>
                <a:srgbClr val="EA0088"/>
              </a:solidFill>
              <a:latin typeface="Trebuchet MS" panose="020B0603020202020204" pitchFamily="34" charset="0"/>
              <a:ea typeface="ＭＳ Ｐゴシック" charset="0"/>
              <a:cs typeface="ＭＳ Ｐゴシック"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011394716"/>
              </p:ext>
            </p:extLst>
          </p:nvPr>
        </p:nvGraphicFramePr>
        <p:xfrm>
          <a:off x="6328247" y="2708920"/>
          <a:ext cx="2663825" cy="3149600"/>
        </p:xfrm>
        <a:graphic>
          <a:graphicData uri="http://schemas.openxmlformats.org/presentationml/2006/ole">
            <mc:AlternateContent xmlns:mc="http://schemas.openxmlformats.org/markup-compatibility/2006">
              <mc:Choice xmlns:v="urn:schemas-microsoft-com:vml" Requires="v">
                <p:oleObj spid="_x0000_s111682" name="Worksheet" r:id="rId4" imgW="2098440" imgH="2483640" progId="Excel.Sheet.8">
                  <p:embed/>
                </p:oleObj>
              </mc:Choice>
              <mc:Fallback>
                <p:oleObj name="Worksheet" r:id="rId4" imgW="2098440" imgH="2483640" progId="Excel.Sheet.8">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8247" y="2708920"/>
                        <a:ext cx="2663825" cy="3149600"/>
                      </a:xfrm>
                      <a:prstGeom prst="rect">
                        <a:avLst/>
                      </a:prstGeom>
                      <a:solidFill>
                        <a:schemeClr val="bg1"/>
                      </a:solidFill>
                      <a:effectLst>
                        <a:outerShdw dist="74053" dir="19742175" algn="ctr" rotWithShape="0">
                          <a:schemeClr val="tx1">
                            <a:alpha val="74997"/>
                          </a:schemeClr>
                        </a:outerShdw>
                      </a:effectLst>
                    </p:spPr>
                  </p:pic>
                </p:oleObj>
              </mc:Fallback>
            </mc:AlternateContent>
          </a:graphicData>
        </a:graphic>
      </p:graphicFrame>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39</a:t>
            </a:fld>
            <a:endParaRPr lang="en-AU" sz="1400" b="1" baseline="0" dirty="0">
              <a:latin typeface="Trebuchet M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95288" y="476250"/>
            <a:ext cx="7772400" cy="517525"/>
          </a:xfrm>
        </p:spPr>
        <p:txBody>
          <a:bodyPr vert="horz" lIns="91440" tIns="45720" rIns="91440" bIns="45720" rtlCol="0" anchor="ctr">
            <a:noAutofit/>
          </a:bodyPr>
          <a:lstStyle/>
          <a:p>
            <a:pPr algn="l"/>
            <a:r>
              <a:rPr altLang="en-US" sz="3600" cap="none" dirty="0">
                <a:solidFill>
                  <a:srgbClr val="EA0088"/>
                </a:solidFill>
                <a:latin typeface="Trebuchet MS" panose="020B0603020202020204" pitchFamily="34" charset="0"/>
                <a:ea typeface="ＭＳ Ｐゴシック" charset="0"/>
                <a:cs typeface="ＭＳ Ｐゴシック" charset="0"/>
              </a:rPr>
              <a:t>Learning </a:t>
            </a:r>
            <a:r>
              <a:rPr lang="en-US" altLang="en-US" sz="3600" cap="none" dirty="0">
                <a:solidFill>
                  <a:srgbClr val="EA0088"/>
                </a:solidFill>
                <a:latin typeface="Trebuchet MS" panose="020B0603020202020204" pitchFamily="34" charset="0"/>
                <a:ea typeface="ＭＳ Ｐゴシック" charset="0"/>
                <a:cs typeface="ＭＳ Ｐゴシック" charset="0"/>
              </a:rPr>
              <a:t>o</a:t>
            </a:r>
            <a:r>
              <a:rPr altLang="en-US" sz="3600" cap="none" dirty="0">
                <a:solidFill>
                  <a:srgbClr val="EA0088"/>
                </a:solidFill>
                <a:latin typeface="Trebuchet MS" panose="020B0603020202020204" pitchFamily="34" charset="0"/>
                <a:ea typeface="ＭＳ Ｐゴシック" charset="0"/>
                <a:cs typeface="ＭＳ Ｐゴシック" charset="0"/>
              </a:rPr>
              <a:t>bjectives</a:t>
            </a:r>
          </a:p>
        </p:txBody>
      </p:sp>
      <p:sp>
        <p:nvSpPr>
          <p:cNvPr id="7170" name="Rectangle 3"/>
          <p:cNvSpPr>
            <a:spLocks noGrp="1" noChangeArrowheads="1"/>
          </p:cNvSpPr>
          <p:nvPr>
            <p:ph idx="1"/>
          </p:nvPr>
        </p:nvSpPr>
        <p:spPr>
          <a:xfrm>
            <a:off x="467544" y="1340768"/>
            <a:ext cx="8208962" cy="4749800"/>
          </a:xfrm>
        </p:spPr>
        <p:txBody>
          <a:bodyPr/>
          <a:lstStyle/>
          <a:p>
            <a:pPr marL="811213" indent="-811213" algn="just">
              <a:buFont typeface="Arial" charset="0"/>
              <a:buNone/>
            </a:pPr>
            <a:r>
              <a:rPr lang="en-US" sz="2400" b="1" dirty="0">
                <a:solidFill>
                  <a:srgbClr val="00B050"/>
                </a:solidFill>
                <a:latin typeface="Trebuchet MS" panose="020B0603020202020204" pitchFamily="34" charset="0"/>
                <a:ea typeface="ＭＳ Ｐゴシック" charset="0"/>
                <a:cs typeface="Calibri" charset="0"/>
              </a:rPr>
              <a:t>LO1</a:t>
            </a:r>
            <a:r>
              <a:rPr lang="en-US" sz="2400" dirty="0">
                <a:solidFill>
                  <a:srgbClr val="00B050"/>
                </a:solidFill>
                <a:latin typeface="Trebuchet MS" panose="020B0603020202020204" pitchFamily="34" charset="0"/>
                <a:ea typeface="ＭＳ Ｐゴシック" charset="0"/>
                <a:cs typeface="Calibri" charset="0"/>
              </a:rPr>
              <a:t> 	Tabulate and construct charts and graphs to </a:t>
            </a:r>
            <a:r>
              <a:rPr lang="en-US" sz="2400" dirty="0" err="1">
                <a:solidFill>
                  <a:srgbClr val="00B050"/>
                </a:solidFill>
                <a:latin typeface="Trebuchet MS" panose="020B0603020202020204" pitchFamily="34" charset="0"/>
                <a:ea typeface="ＭＳ Ｐゴシック" charset="0"/>
                <a:cs typeface="Calibri" charset="0"/>
              </a:rPr>
              <a:t>summarise</a:t>
            </a:r>
            <a:r>
              <a:rPr lang="en-US" sz="2400" dirty="0">
                <a:solidFill>
                  <a:srgbClr val="00B050"/>
                </a:solidFill>
                <a:latin typeface="Trebuchet MS" panose="020B0603020202020204" pitchFamily="34" charset="0"/>
                <a:ea typeface="ＭＳ Ｐゴシック" charset="0"/>
                <a:cs typeface="Calibri" charset="0"/>
              </a:rPr>
              <a:t> numerical data</a:t>
            </a:r>
          </a:p>
          <a:p>
            <a:pPr marL="811213" indent="-811213" algn="just">
              <a:buFont typeface="Arial" charset="0"/>
              <a:buNone/>
            </a:pPr>
            <a:r>
              <a:rPr lang="en-US" sz="2400" b="1" dirty="0">
                <a:solidFill>
                  <a:srgbClr val="00B050"/>
                </a:solidFill>
                <a:latin typeface="Trebuchet MS" panose="020B0603020202020204" pitchFamily="34" charset="0"/>
                <a:ea typeface="ＭＳ Ｐゴシック" charset="0"/>
                <a:cs typeface="Calibri" charset="0"/>
              </a:rPr>
              <a:t>LO2</a:t>
            </a:r>
            <a:r>
              <a:rPr lang="en-US" sz="2400" dirty="0">
                <a:solidFill>
                  <a:srgbClr val="00B050"/>
                </a:solidFill>
                <a:latin typeface="Trebuchet MS" panose="020B0603020202020204" pitchFamily="34" charset="0"/>
                <a:ea typeface="ＭＳ Ｐゴシック" charset="0"/>
                <a:cs typeface="Calibri" charset="0"/>
              </a:rPr>
              <a:t> 	Use graphs to </a:t>
            </a:r>
            <a:r>
              <a:rPr lang="en-US" sz="2400" dirty="0" err="1">
                <a:solidFill>
                  <a:srgbClr val="00B050"/>
                </a:solidFill>
                <a:latin typeface="Trebuchet MS" panose="020B0603020202020204" pitchFamily="34" charset="0"/>
                <a:ea typeface="ＭＳ Ｐゴシック" charset="0"/>
                <a:cs typeface="Calibri" charset="0"/>
              </a:rPr>
              <a:t>analyse</a:t>
            </a:r>
            <a:r>
              <a:rPr lang="en-US" sz="2400" dirty="0">
                <a:solidFill>
                  <a:srgbClr val="00B050"/>
                </a:solidFill>
                <a:latin typeface="Trebuchet MS" panose="020B0603020202020204" pitchFamily="34" charset="0"/>
                <a:ea typeface="ＭＳ Ｐゴシック" charset="0"/>
                <a:cs typeface="Calibri" charset="0"/>
              </a:rPr>
              <a:t> time-series data</a:t>
            </a:r>
          </a:p>
          <a:p>
            <a:pPr marL="811213" indent="-811213" algn="just">
              <a:buFont typeface="Arial" charset="0"/>
              <a:buNone/>
            </a:pPr>
            <a:r>
              <a:rPr lang="en-US" sz="2400" b="1" dirty="0">
                <a:solidFill>
                  <a:srgbClr val="00B050"/>
                </a:solidFill>
                <a:latin typeface="Trebuchet MS" panose="020B0603020202020204" pitchFamily="34" charset="0"/>
                <a:ea typeface="ＭＳ Ｐゴシック" charset="0"/>
                <a:cs typeface="Calibri" charset="0"/>
              </a:rPr>
              <a:t>LO3</a:t>
            </a:r>
            <a:r>
              <a:rPr lang="en-US" sz="2400" dirty="0">
                <a:solidFill>
                  <a:srgbClr val="00B050"/>
                </a:solidFill>
                <a:latin typeface="Trebuchet MS" panose="020B0603020202020204" pitchFamily="34" charset="0"/>
                <a:ea typeface="ＭＳ Ｐゴシック" charset="0"/>
                <a:cs typeface="Calibri" charset="0"/>
              </a:rPr>
              <a:t> 	Use various graphical techniques to </a:t>
            </a:r>
            <a:r>
              <a:rPr lang="en-US" sz="2400" dirty="0" err="1">
                <a:solidFill>
                  <a:srgbClr val="00B050"/>
                </a:solidFill>
                <a:latin typeface="Trebuchet MS" panose="020B0603020202020204" pitchFamily="34" charset="0"/>
                <a:ea typeface="ＭＳ Ｐゴシック" charset="0"/>
                <a:cs typeface="Calibri" charset="0"/>
              </a:rPr>
              <a:t>analyse</a:t>
            </a:r>
            <a:r>
              <a:rPr lang="en-US" sz="2400" dirty="0">
                <a:solidFill>
                  <a:srgbClr val="00B050"/>
                </a:solidFill>
                <a:latin typeface="Trebuchet MS" panose="020B0603020202020204" pitchFamily="34" charset="0"/>
                <a:ea typeface="ＭＳ Ｐゴシック" charset="0"/>
                <a:cs typeface="Calibri" charset="0"/>
              </a:rPr>
              <a:t> the relationships between two numerical variables</a:t>
            </a:r>
          </a:p>
          <a:p>
            <a:pPr marL="811213" indent="-811213" algn="just">
              <a:buFont typeface="Arial" charset="0"/>
              <a:buNone/>
            </a:pPr>
            <a:r>
              <a:rPr lang="en-US" sz="2400" b="1" dirty="0">
                <a:solidFill>
                  <a:srgbClr val="00B050"/>
                </a:solidFill>
                <a:latin typeface="Trebuchet MS" panose="020B0603020202020204" pitchFamily="34" charset="0"/>
                <a:ea typeface="ＭＳ Ｐゴシック" charset="0"/>
                <a:cs typeface="Calibri" charset="0"/>
              </a:rPr>
              <a:t>LO4</a:t>
            </a:r>
            <a:r>
              <a:rPr lang="en-US" sz="2400" dirty="0">
                <a:solidFill>
                  <a:srgbClr val="00B050"/>
                </a:solidFill>
                <a:latin typeface="Trebuchet MS" panose="020B0603020202020204" pitchFamily="34" charset="0"/>
                <a:ea typeface="ＭＳ Ｐゴシック" charset="0"/>
                <a:cs typeface="Calibri" charset="0"/>
              </a:rPr>
              <a:t> 	Understand deception in graphical presentation</a:t>
            </a:r>
          </a:p>
          <a:p>
            <a:pPr marL="811213" indent="-811213" algn="just">
              <a:buFont typeface="Arial" charset="0"/>
              <a:buNone/>
            </a:pPr>
            <a:r>
              <a:rPr lang="en-US" sz="2400" b="1" dirty="0">
                <a:solidFill>
                  <a:srgbClr val="00B050"/>
                </a:solidFill>
                <a:latin typeface="Trebuchet MS" panose="020B0603020202020204" pitchFamily="34" charset="0"/>
                <a:ea typeface="ＭＳ Ｐゴシック" charset="0"/>
                <a:cs typeface="Calibri" charset="0"/>
              </a:rPr>
              <a:t>LO5</a:t>
            </a:r>
            <a:r>
              <a:rPr lang="en-US" sz="2400" dirty="0">
                <a:solidFill>
                  <a:srgbClr val="00B050"/>
                </a:solidFill>
                <a:latin typeface="Trebuchet MS" panose="020B0603020202020204" pitchFamily="34" charset="0"/>
                <a:ea typeface="ＭＳ Ｐゴシック" charset="0"/>
                <a:cs typeface="Calibri" charset="0"/>
              </a:rPr>
              <a:t> 	Understand how to present statistics in written reports and oral presentations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6" name="Rectangle 15"/>
          <p:cNvSpPr>
            <a:spLocks noGrp="1" noChangeArrowheads="1"/>
          </p:cNvSpPr>
          <p:nvPr>
            <p:ph type="title"/>
          </p:nvPr>
        </p:nvSpPr>
        <p:spPr>
          <a:xfrm>
            <a:off x="323850" y="476250"/>
            <a:ext cx="8207375" cy="649288"/>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Scatter diagram</a:t>
            </a:r>
          </a:p>
        </p:txBody>
      </p:sp>
      <p:sp>
        <p:nvSpPr>
          <p:cNvPr id="83970" name="Rectangle 3"/>
          <p:cNvSpPr>
            <a:spLocks noGrp="1" noChangeArrowheads="1"/>
          </p:cNvSpPr>
          <p:nvPr>
            <p:ph idx="1"/>
          </p:nvPr>
        </p:nvSpPr>
        <p:spPr>
          <a:xfrm>
            <a:off x="395288" y="1114425"/>
            <a:ext cx="7772400" cy="4114800"/>
          </a:xfrm>
        </p:spPr>
        <p:txBody>
          <a:bodyPr/>
          <a:lstStyle/>
          <a:p>
            <a:pPr marL="0" indent="0" algn="just" eaLnBrk="1" hangingPunct="1">
              <a:buNone/>
            </a:pPr>
            <a:r>
              <a:rPr lang="en-US" sz="2400" dirty="0">
                <a:latin typeface="Trebuchet MS" panose="020B0603020202020204" pitchFamily="34" charset="0"/>
                <a:ea typeface="ＭＳ Ｐゴシック" charset="0"/>
                <a:cs typeface="ＭＳ Ｐゴシック" charset="0"/>
              </a:rPr>
              <a:t>A scatter diagram can describe the relationship between advertising expenditure and sales.</a:t>
            </a:r>
          </a:p>
        </p:txBody>
      </p:sp>
      <p:graphicFrame>
        <p:nvGraphicFramePr>
          <p:cNvPr id="92164" name="Object 4"/>
          <p:cNvGraphicFramePr>
            <a:graphicFrameLocks noChangeAspect="1"/>
          </p:cNvGraphicFramePr>
          <p:nvPr>
            <p:extLst>
              <p:ext uri="{D42A27DB-BD31-4B8C-83A1-F6EECF244321}">
                <p14:modId xmlns:p14="http://schemas.microsoft.com/office/powerpoint/2010/main" val="2731416630"/>
              </p:ext>
            </p:extLst>
          </p:nvPr>
        </p:nvGraphicFramePr>
        <p:xfrm>
          <a:off x="3146425" y="2539082"/>
          <a:ext cx="5867400" cy="2978150"/>
        </p:xfrm>
        <a:graphic>
          <a:graphicData uri="http://schemas.openxmlformats.org/presentationml/2006/ole">
            <mc:AlternateContent xmlns:mc="http://schemas.openxmlformats.org/markup-compatibility/2006">
              <mc:Choice xmlns:v="urn:schemas-microsoft-com:vml" Requires="v">
                <p:oleObj spid="_x0000_s84153" name="Worksheet" r:id="rId4" imgW="3608280" imgH="1829520" progId="Excel.Sheet.8">
                  <p:embed/>
                </p:oleObj>
              </mc:Choice>
              <mc:Fallback>
                <p:oleObj name="Worksheet" r:id="rId4" imgW="3608280" imgH="1829520" progId="Excel.Sheet.8">
                  <p:embed/>
                  <p:pic>
                    <p:nvPicPr>
                      <p:cNvPr id="0" name="Picture 1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6425" y="2539082"/>
                        <a:ext cx="5867400" cy="297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92165" name="Text Box 5"/>
          <p:cNvSpPr txBox="1">
            <a:spLocks noChangeArrowheads="1"/>
          </p:cNvSpPr>
          <p:nvPr/>
        </p:nvSpPr>
        <p:spPr bwMode="auto">
          <a:xfrm>
            <a:off x="5203825" y="2081882"/>
            <a:ext cx="198913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800" baseline="0" dirty="0">
                <a:latin typeface="Arial Narrow" charset="0"/>
              </a:rPr>
              <a:t>Excel scatter diagram</a:t>
            </a:r>
          </a:p>
        </p:txBody>
      </p:sp>
      <p:grpSp>
        <p:nvGrpSpPr>
          <p:cNvPr id="2" name="Group 6"/>
          <p:cNvGrpSpPr>
            <a:grpSpLocks/>
          </p:cNvGrpSpPr>
          <p:nvPr/>
        </p:nvGrpSpPr>
        <p:grpSpPr bwMode="auto">
          <a:xfrm>
            <a:off x="3816350" y="2116807"/>
            <a:ext cx="676275" cy="2327275"/>
            <a:chOff x="2486" y="1702"/>
            <a:chExt cx="426" cy="1466"/>
          </a:xfrm>
        </p:grpSpPr>
        <p:sp>
          <p:nvSpPr>
            <p:cNvPr id="83978" name="Line 7"/>
            <p:cNvSpPr>
              <a:spLocks noChangeShapeType="1"/>
            </p:cNvSpPr>
            <p:nvPr/>
          </p:nvSpPr>
          <p:spPr bwMode="auto">
            <a:xfrm flipV="1">
              <a:off x="2688" y="1920"/>
              <a:ext cx="0" cy="1248"/>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3979" name="Text Box 8"/>
            <p:cNvSpPr txBox="1">
              <a:spLocks noChangeArrowheads="1"/>
            </p:cNvSpPr>
            <p:nvPr/>
          </p:nvSpPr>
          <p:spPr bwMode="auto">
            <a:xfrm>
              <a:off x="2486" y="1702"/>
              <a:ext cx="4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800" b="1" baseline="0" dirty="0">
                  <a:solidFill>
                    <a:schemeClr val="accent2"/>
                  </a:solidFill>
                  <a:latin typeface="Arial Narrow" charset="0"/>
                </a:rPr>
                <a:t>Sales</a:t>
              </a:r>
            </a:p>
          </p:txBody>
        </p:sp>
      </p:grpSp>
      <p:graphicFrame>
        <p:nvGraphicFramePr>
          <p:cNvPr id="92169" name="Object 9"/>
          <p:cNvGraphicFramePr>
            <a:graphicFrameLocks noChangeAspect="1"/>
          </p:cNvGraphicFramePr>
          <p:nvPr>
            <p:extLst>
              <p:ext uri="{D42A27DB-BD31-4B8C-83A1-F6EECF244321}">
                <p14:modId xmlns:p14="http://schemas.microsoft.com/office/powerpoint/2010/main" val="508667159"/>
              </p:ext>
            </p:extLst>
          </p:nvPr>
        </p:nvGraphicFramePr>
        <p:xfrm>
          <a:off x="251520" y="2205265"/>
          <a:ext cx="2776538" cy="3282950"/>
        </p:xfrm>
        <a:graphic>
          <a:graphicData uri="http://schemas.openxmlformats.org/presentationml/2006/ole">
            <mc:AlternateContent xmlns:mc="http://schemas.openxmlformats.org/markup-compatibility/2006">
              <mc:Choice xmlns:v="urn:schemas-microsoft-com:vml" Requires="v">
                <p:oleObj spid="_x0000_s84154" name="Worksheet" r:id="rId6" imgW="2098440" imgH="2483640" progId="Excel.Sheet.8">
                  <p:embed/>
                </p:oleObj>
              </mc:Choice>
              <mc:Fallback>
                <p:oleObj name="Worksheet" r:id="rId6" imgW="2098440" imgH="2483640" progId="Excel.Sheet.8">
                  <p:embed/>
                  <p:pic>
                    <p:nvPicPr>
                      <p:cNvPr id="0" name="Picture 1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2205265"/>
                        <a:ext cx="2776538" cy="3282950"/>
                      </a:xfrm>
                      <a:prstGeom prst="rect">
                        <a:avLst/>
                      </a:prstGeom>
                      <a:solidFill>
                        <a:schemeClr val="hlink"/>
                      </a:solidFill>
                      <a:effectLst>
                        <a:outerShdw dist="74053" dir="19742175" algn="ctr" rotWithShape="0">
                          <a:schemeClr val="tx1">
                            <a:alpha val="74997"/>
                          </a:schemeClr>
                        </a:outerShdw>
                      </a:effectLst>
                    </p:spPr>
                  </p:pic>
                </p:oleObj>
              </mc:Fallback>
            </mc:AlternateContent>
          </a:graphicData>
        </a:graphic>
      </p:graphicFrame>
      <p:sp>
        <p:nvSpPr>
          <p:cNvPr id="92170" name="Text Box 10"/>
          <p:cNvSpPr txBox="1">
            <a:spLocks noChangeArrowheads="1"/>
          </p:cNvSpPr>
          <p:nvPr/>
        </p:nvSpPr>
        <p:spPr bwMode="auto">
          <a:xfrm rot="20777328">
            <a:off x="4670425" y="2615282"/>
            <a:ext cx="3057525" cy="641350"/>
          </a:xfrm>
          <a:prstGeom prst="rect">
            <a:avLst/>
          </a:prstGeom>
          <a:solidFill>
            <a:srgbClr val="E8D6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800" baseline="0">
                <a:latin typeface="Arial Narrow" charset="0"/>
              </a:rPr>
              <a:t>Advertising expenditure and sales </a:t>
            </a:r>
          </a:p>
          <a:p>
            <a:r>
              <a:rPr lang="en-US" sz="1800" baseline="0">
                <a:latin typeface="Arial Narrow" charset="0"/>
              </a:rPr>
              <a:t>Have </a:t>
            </a:r>
            <a:r>
              <a:rPr lang="en-US" sz="1800" b="1" baseline="0">
                <a:latin typeface="Arial Narrow" charset="0"/>
              </a:rPr>
              <a:t>‘positive relationship’</a:t>
            </a:r>
            <a:r>
              <a:rPr lang="en-US" altLang="ja-JP" sz="1800" baseline="0">
                <a:latin typeface="Arial Narrow" charset="0"/>
              </a:rPr>
              <a:t>.</a:t>
            </a:r>
            <a:endParaRPr lang="en-US" sz="1800" baseline="0">
              <a:latin typeface="Arial Narrow" charset="0"/>
            </a:endParaRPr>
          </a:p>
        </p:txBody>
      </p:sp>
      <p:sp>
        <p:nvSpPr>
          <p:cNvPr id="92171" name="Text Box 11"/>
          <p:cNvSpPr txBox="1">
            <a:spLocks noChangeArrowheads="1"/>
          </p:cNvSpPr>
          <p:nvPr/>
        </p:nvSpPr>
        <p:spPr bwMode="auto">
          <a:xfrm rot="20627596">
            <a:off x="4959350" y="3831307"/>
            <a:ext cx="3036888" cy="647700"/>
          </a:xfrm>
          <a:prstGeom prst="rect">
            <a:avLst/>
          </a:prstGeom>
          <a:solidFill>
            <a:srgbClr val="E8D6B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800" baseline="0">
                <a:latin typeface="Arial Narrow" charset="0"/>
              </a:rPr>
              <a:t>Advertising expenditure and sales</a:t>
            </a:r>
          </a:p>
          <a:p>
            <a:r>
              <a:rPr lang="en-US" sz="1800" baseline="0">
                <a:latin typeface="Arial Narrow" charset="0"/>
              </a:rPr>
              <a:t>appear to have linear relationship.</a:t>
            </a:r>
          </a:p>
        </p:txBody>
      </p:sp>
      <p:sp>
        <p:nvSpPr>
          <p:cNvPr id="92172" name="Line 12"/>
          <p:cNvSpPr>
            <a:spLocks noChangeShapeType="1"/>
          </p:cNvSpPr>
          <p:nvPr/>
        </p:nvSpPr>
        <p:spPr bwMode="auto">
          <a:xfrm flipV="1">
            <a:off x="4899025" y="3023270"/>
            <a:ext cx="3098800" cy="88741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40</a:t>
            </a:fld>
            <a:endParaRPr lang="en-AU" sz="1400" b="1" baseline="0" dirty="0">
              <a:latin typeface="Trebuchet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2169"/>
                                        </p:tgtEl>
                                        <p:attrNameLst>
                                          <p:attrName>style.visibility</p:attrName>
                                        </p:attrNameLst>
                                      </p:cBhvr>
                                      <p:to>
                                        <p:strVal val="visible"/>
                                      </p:to>
                                    </p:set>
                                  </p:childTnLst>
                                </p:cTn>
                              </p:par>
                            </p:childTnLst>
                          </p:cTn>
                        </p:par>
                        <p:par>
                          <p:cTn id="7" fill="hold" nodeType="afterGroup">
                            <p:stCondLst>
                              <p:cond delay="500"/>
                            </p:stCondLst>
                            <p:childTnLst>
                              <p:par>
                                <p:cTn id="8" presetID="17" presetClass="entr" presetSubtype="4"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ppt_x</p:attrName>
                                        </p:attrNameLst>
                                      </p:cBhvr>
                                      <p:tavLst>
                                        <p:tav tm="0">
                                          <p:val>
                                            <p:strVal val="#ppt_x"/>
                                          </p:val>
                                        </p:tav>
                                        <p:tav tm="100000">
                                          <p:val>
                                            <p:strVal val="#ppt_x"/>
                                          </p:val>
                                        </p:tav>
                                      </p:tavLst>
                                    </p:anim>
                                    <p:anim calcmode="lin" valueType="num">
                                      <p:cBhvr>
                                        <p:cTn id="11" dur="500" fill="hold"/>
                                        <p:tgtEl>
                                          <p:spTgt spid="2"/>
                                        </p:tgtEl>
                                        <p:attrNameLst>
                                          <p:attrName>ppt_y</p:attrName>
                                        </p:attrNameLst>
                                      </p:cBhvr>
                                      <p:tavLst>
                                        <p:tav tm="0">
                                          <p:val>
                                            <p:strVal val="#ppt_y+#ppt_h/2"/>
                                          </p:val>
                                        </p:tav>
                                        <p:tav tm="100000">
                                          <p:val>
                                            <p:strVal val="#ppt_y"/>
                                          </p:val>
                                        </p:tav>
                                      </p:tavLst>
                                    </p:anim>
                                    <p:anim calcmode="lin" valueType="num">
                                      <p:cBhvr>
                                        <p:cTn id="12" dur="500" fill="hold"/>
                                        <p:tgtEl>
                                          <p:spTgt spid="2"/>
                                        </p:tgtEl>
                                        <p:attrNameLst>
                                          <p:attrName>ppt_w</p:attrName>
                                        </p:attrNameLst>
                                      </p:cBhvr>
                                      <p:tavLst>
                                        <p:tav tm="0">
                                          <p:val>
                                            <p:strVal val="#ppt_w"/>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2165"/>
                                        </p:tgtEl>
                                        <p:attrNameLst>
                                          <p:attrName>style.visibility</p:attrName>
                                        </p:attrNameLst>
                                      </p:cBhvr>
                                      <p:to>
                                        <p:strVal val="visible"/>
                                      </p:to>
                                    </p:set>
                                    <p:animEffect transition="in" filter="box(in)">
                                      <p:cBhvr>
                                        <p:cTn id="18" dur="500"/>
                                        <p:tgtEl>
                                          <p:spTgt spid="92165"/>
                                        </p:tgtEl>
                                      </p:cBhvr>
                                    </p:animEffect>
                                  </p:childTnLst>
                                </p:cTn>
                              </p:par>
                            </p:childTnLst>
                          </p:cTn>
                        </p:par>
                        <p:par>
                          <p:cTn id="19" fill="hold" nodeType="afterGroup">
                            <p:stCondLst>
                              <p:cond delay="500"/>
                            </p:stCondLst>
                            <p:childTnLst>
                              <p:par>
                                <p:cTn id="20" presetID="4" presetClass="entr" presetSubtype="32" fill="hold" nodeType="afterEffect">
                                  <p:stCondLst>
                                    <p:cond delay="0"/>
                                  </p:stCondLst>
                                  <p:childTnLst>
                                    <p:set>
                                      <p:cBhvr>
                                        <p:cTn id="21" dur="1" fill="hold">
                                          <p:stCondLst>
                                            <p:cond delay="0"/>
                                          </p:stCondLst>
                                        </p:cTn>
                                        <p:tgtEl>
                                          <p:spTgt spid="92164"/>
                                        </p:tgtEl>
                                        <p:attrNameLst>
                                          <p:attrName>style.visibility</p:attrName>
                                        </p:attrNameLst>
                                      </p:cBhvr>
                                      <p:to>
                                        <p:strVal val="visible"/>
                                      </p:to>
                                    </p:set>
                                    <p:animEffect transition="in" filter="box(out)">
                                      <p:cBhvr>
                                        <p:cTn id="22" dur="500"/>
                                        <p:tgtEl>
                                          <p:spTgt spid="921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70"/>
                                        </p:tgtEl>
                                        <p:attrNameLst>
                                          <p:attrName>style.visibility</p:attrName>
                                        </p:attrNameLst>
                                      </p:cBhvr>
                                      <p:to>
                                        <p:strVal val="visible"/>
                                      </p:to>
                                    </p:set>
                                    <p:animEffect transition="in" filter="wipe(left)">
                                      <p:cBhvr>
                                        <p:cTn id="27" dur="500"/>
                                        <p:tgtEl>
                                          <p:spTgt spid="921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71"/>
                                        </p:tgtEl>
                                        <p:attrNameLst>
                                          <p:attrName>style.visibility</p:attrName>
                                        </p:attrNameLst>
                                      </p:cBhvr>
                                      <p:to>
                                        <p:strVal val="visible"/>
                                      </p:to>
                                    </p:set>
                                    <p:animEffect transition="in" filter="wipe(left)">
                                      <p:cBhvr>
                                        <p:cTn id="32" dur="500"/>
                                        <p:tgtEl>
                                          <p:spTgt spid="92171"/>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92172"/>
                                        </p:tgtEl>
                                        <p:attrNameLst>
                                          <p:attrName>style.visibility</p:attrName>
                                        </p:attrNameLst>
                                      </p:cBhvr>
                                      <p:to>
                                        <p:strVal val="visible"/>
                                      </p:to>
                                    </p:set>
                                    <p:animEffect transition="in" filter="wipe(left)">
                                      <p:cBhvr>
                                        <p:cTn id="36" dur="500"/>
                                        <p:tgtEl>
                                          <p:spTgt spid="92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animBg="1" autoUpdateAnimBg="0"/>
      <p:bldP spid="92170" grpId="0" animBg="1" autoUpdateAnimBg="0"/>
      <p:bldP spid="92171" grpId="0" animBg="1" autoUpdateAnimBg="0"/>
      <p:bldP spid="9217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44" name="Rectangle 24"/>
          <p:cNvSpPr>
            <a:spLocks noGrp="1" noChangeArrowheads="1"/>
          </p:cNvSpPr>
          <p:nvPr>
            <p:ph type="title"/>
          </p:nvPr>
        </p:nvSpPr>
        <p:spPr>
          <a:xfrm>
            <a:off x="381000" y="381000"/>
            <a:ext cx="8351838" cy="647700"/>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Patterns of Scatter Diagrams…</a:t>
            </a:r>
          </a:p>
        </p:txBody>
      </p:sp>
      <p:sp>
        <p:nvSpPr>
          <p:cNvPr id="86018" name="Rectangle 25"/>
          <p:cNvSpPr>
            <a:spLocks noGrp="1" noChangeArrowheads="1"/>
          </p:cNvSpPr>
          <p:nvPr>
            <p:ph idx="1"/>
          </p:nvPr>
        </p:nvSpPr>
        <p:spPr>
          <a:xfrm>
            <a:off x="444500" y="1124744"/>
            <a:ext cx="7772400" cy="1008063"/>
          </a:xfrm>
        </p:spPr>
        <p:txBody>
          <a:bodyPr/>
          <a:lstStyle/>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Linearity and direction are two concepts we are interested in.</a:t>
            </a:r>
          </a:p>
        </p:txBody>
      </p:sp>
      <p:sp>
        <p:nvSpPr>
          <p:cNvPr id="86019" name="Line 5"/>
          <p:cNvSpPr>
            <a:spLocks noChangeShapeType="1"/>
          </p:cNvSpPr>
          <p:nvPr/>
        </p:nvSpPr>
        <p:spPr bwMode="auto">
          <a:xfrm flipV="1">
            <a:off x="720031" y="1909241"/>
            <a:ext cx="0" cy="1981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20" name="Line 7"/>
          <p:cNvSpPr>
            <a:spLocks noChangeShapeType="1"/>
          </p:cNvSpPr>
          <p:nvPr/>
        </p:nvSpPr>
        <p:spPr bwMode="auto">
          <a:xfrm flipV="1">
            <a:off x="720031" y="3890441"/>
            <a:ext cx="21336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21" name="AutoShape 8"/>
          <p:cNvSpPr>
            <a:spLocks noChangeArrowheads="1"/>
          </p:cNvSpPr>
          <p:nvPr/>
        </p:nvSpPr>
        <p:spPr bwMode="auto">
          <a:xfrm rot="-1474212">
            <a:off x="677169" y="2828404"/>
            <a:ext cx="2590800" cy="533400"/>
          </a:xfrm>
          <a:prstGeom prst="rightArrow">
            <a:avLst>
              <a:gd name="adj1" fmla="val 50000"/>
              <a:gd name="adj2" fmla="val 121429"/>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6022" name="AutoShape 9"/>
          <p:cNvSpPr>
            <a:spLocks noChangeArrowheads="1"/>
          </p:cNvSpPr>
          <p:nvPr/>
        </p:nvSpPr>
        <p:spPr bwMode="auto">
          <a:xfrm>
            <a:off x="1101031" y="35094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23" name="AutoShape 10"/>
          <p:cNvSpPr>
            <a:spLocks noChangeArrowheads="1"/>
          </p:cNvSpPr>
          <p:nvPr/>
        </p:nvSpPr>
        <p:spPr bwMode="auto">
          <a:xfrm>
            <a:off x="1253431" y="32046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24" name="AutoShape 11"/>
          <p:cNvSpPr>
            <a:spLocks noChangeArrowheads="1"/>
          </p:cNvSpPr>
          <p:nvPr/>
        </p:nvSpPr>
        <p:spPr bwMode="auto">
          <a:xfrm>
            <a:off x="1558231" y="33570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25" name="AutoShape 12"/>
          <p:cNvSpPr>
            <a:spLocks noChangeArrowheads="1"/>
          </p:cNvSpPr>
          <p:nvPr/>
        </p:nvSpPr>
        <p:spPr bwMode="auto">
          <a:xfrm>
            <a:off x="1863031" y="27474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26" name="AutoShape 13"/>
          <p:cNvSpPr>
            <a:spLocks noChangeArrowheads="1"/>
          </p:cNvSpPr>
          <p:nvPr/>
        </p:nvSpPr>
        <p:spPr bwMode="auto">
          <a:xfrm>
            <a:off x="2244031" y="29760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27" name="AutoShape 14"/>
          <p:cNvSpPr>
            <a:spLocks noChangeArrowheads="1"/>
          </p:cNvSpPr>
          <p:nvPr/>
        </p:nvSpPr>
        <p:spPr bwMode="auto">
          <a:xfrm>
            <a:off x="2777431" y="25950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28" name="Line 15"/>
          <p:cNvSpPr>
            <a:spLocks noChangeShapeType="1"/>
          </p:cNvSpPr>
          <p:nvPr/>
        </p:nvSpPr>
        <p:spPr bwMode="auto">
          <a:xfrm flipV="1">
            <a:off x="6228184" y="1909241"/>
            <a:ext cx="0" cy="1981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29" name="Line 16"/>
          <p:cNvSpPr>
            <a:spLocks noChangeShapeType="1"/>
          </p:cNvSpPr>
          <p:nvPr/>
        </p:nvSpPr>
        <p:spPr bwMode="auto">
          <a:xfrm flipV="1">
            <a:off x="6228184" y="3890441"/>
            <a:ext cx="21336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30" name="AutoShape 17"/>
          <p:cNvSpPr>
            <a:spLocks noChangeArrowheads="1"/>
          </p:cNvSpPr>
          <p:nvPr/>
        </p:nvSpPr>
        <p:spPr bwMode="auto">
          <a:xfrm rot="1474212" flipV="1">
            <a:off x="6308079" y="2828404"/>
            <a:ext cx="2590800" cy="533400"/>
          </a:xfrm>
          <a:prstGeom prst="rightArrow">
            <a:avLst>
              <a:gd name="adj1" fmla="val 50000"/>
              <a:gd name="adj2" fmla="val 121429"/>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6031" name="AutoShape 18"/>
          <p:cNvSpPr>
            <a:spLocks noChangeArrowheads="1"/>
          </p:cNvSpPr>
          <p:nvPr/>
        </p:nvSpPr>
        <p:spPr bwMode="auto">
          <a:xfrm>
            <a:off x="6380584" y="26712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32" name="AutoShape 19"/>
          <p:cNvSpPr>
            <a:spLocks noChangeArrowheads="1"/>
          </p:cNvSpPr>
          <p:nvPr/>
        </p:nvSpPr>
        <p:spPr bwMode="auto">
          <a:xfrm>
            <a:off x="6685384" y="26712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33" name="AutoShape 20"/>
          <p:cNvSpPr>
            <a:spLocks noChangeArrowheads="1"/>
          </p:cNvSpPr>
          <p:nvPr/>
        </p:nvSpPr>
        <p:spPr bwMode="auto">
          <a:xfrm>
            <a:off x="7066384" y="29760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34" name="AutoShape 21"/>
          <p:cNvSpPr>
            <a:spLocks noChangeArrowheads="1"/>
          </p:cNvSpPr>
          <p:nvPr/>
        </p:nvSpPr>
        <p:spPr bwMode="auto">
          <a:xfrm>
            <a:off x="7371184" y="28998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35" name="AutoShape 22"/>
          <p:cNvSpPr>
            <a:spLocks noChangeArrowheads="1"/>
          </p:cNvSpPr>
          <p:nvPr/>
        </p:nvSpPr>
        <p:spPr bwMode="auto">
          <a:xfrm>
            <a:off x="7752184" y="33570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36" name="AutoShape 23"/>
          <p:cNvSpPr>
            <a:spLocks noChangeArrowheads="1"/>
          </p:cNvSpPr>
          <p:nvPr/>
        </p:nvSpPr>
        <p:spPr bwMode="auto">
          <a:xfrm>
            <a:off x="8285584" y="3509441"/>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37" name="Text Box 26"/>
          <p:cNvSpPr txBox="1">
            <a:spLocks noChangeArrowheads="1"/>
          </p:cNvSpPr>
          <p:nvPr/>
        </p:nvSpPr>
        <p:spPr bwMode="auto">
          <a:xfrm>
            <a:off x="596453" y="4005064"/>
            <a:ext cx="2605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400" b="1" baseline="0" dirty="0">
                <a:solidFill>
                  <a:schemeClr val="accent1"/>
                </a:solidFill>
                <a:latin typeface="Tahoma" charset="0"/>
              </a:rPr>
              <a:t>Positive linear relationship</a:t>
            </a:r>
          </a:p>
        </p:txBody>
      </p:sp>
      <p:sp>
        <p:nvSpPr>
          <p:cNvPr id="86038" name="Text Box 27"/>
          <p:cNvSpPr txBox="1">
            <a:spLocks noChangeArrowheads="1"/>
          </p:cNvSpPr>
          <p:nvPr/>
        </p:nvSpPr>
        <p:spPr bwMode="auto">
          <a:xfrm>
            <a:off x="6084168" y="4005064"/>
            <a:ext cx="26933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400" b="1" baseline="0" dirty="0">
                <a:solidFill>
                  <a:schemeClr val="accent1"/>
                </a:solidFill>
                <a:latin typeface="Tahoma" charset="0"/>
              </a:rPr>
              <a:t>Negative linear relationship</a:t>
            </a:r>
          </a:p>
        </p:txBody>
      </p:sp>
      <p:sp>
        <p:nvSpPr>
          <p:cNvPr id="86039" name="Line 28"/>
          <p:cNvSpPr>
            <a:spLocks noChangeShapeType="1"/>
          </p:cNvSpPr>
          <p:nvPr/>
        </p:nvSpPr>
        <p:spPr bwMode="auto">
          <a:xfrm flipV="1">
            <a:off x="3492500" y="3356992"/>
            <a:ext cx="0" cy="1981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0" name="Line 29"/>
          <p:cNvSpPr>
            <a:spLocks noChangeShapeType="1"/>
          </p:cNvSpPr>
          <p:nvPr/>
        </p:nvSpPr>
        <p:spPr bwMode="auto">
          <a:xfrm flipV="1">
            <a:off x="3492500" y="5338192"/>
            <a:ext cx="21336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41" name="AutoShape 31"/>
          <p:cNvSpPr>
            <a:spLocks noChangeArrowheads="1"/>
          </p:cNvSpPr>
          <p:nvPr/>
        </p:nvSpPr>
        <p:spPr bwMode="auto">
          <a:xfrm>
            <a:off x="3644900" y="3966592"/>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42" name="AutoShape 32"/>
          <p:cNvSpPr>
            <a:spLocks noChangeArrowheads="1"/>
          </p:cNvSpPr>
          <p:nvPr/>
        </p:nvSpPr>
        <p:spPr bwMode="auto">
          <a:xfrm>
            <a:off x="3797300" y="4271392"/>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43" name="AutoShape 33"/>
          <p:cNvSpPr>
            <a:spLocks noChangeArrowheads="1"/>
          </p:cNvSpPr>
          <p:nvPr/>
        </p:nvSpPr>
        <p:spPr bwMode="auto">
          <a:xfrm>
            <a:off x="4025900" y="4499992"/>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44" name="AutoShape 34"/>
          <p:cNvSpPr>
            <a:spLocks noChangeArrowheads="1"/>
          </p:cNvSpPr>
          <p:nvPr/>
        </p:nvSpPr>
        <p:spPr bwMode="auto">
          <a:xfrm>
            <a:off x="4330700" y="4652392"/>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45" name="AutoShape 35"/>
          <p:cNvSpPr>
            <a:spLocks noChangeArrowheads="1"/>
          </p:cNvSpPr>
          <p:nvPr/>
        </p:nvSpPr>
        <p:spPr bwMode="auto">
          <a:xfrm>
            <a:off x="4559300" y="4804792"/>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46" name="AutoShape 36"/>
          <p:cNvSpPr>
            <a:spLocks noChangeArrowheads="1"/>
          </p:cNvSpPr>
          <p:nvPr/>
        </p:nvSpPr>
        <p:spPr bwMode="auto">
          <a:xfrm>
            <a:off x="4864100" y="4728592"/>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47" name="Text Box 37"/>
          <p:cNvSpPr txBox="1">
            <a:spLocks noChangeArrowheads="1"/>
          </p:cNvSpPr>
          <p:nvPr/>
        </p:nvSpPr>
        <p:spPr bwMode="auto">
          <a:xfrm>
            <a:off x="3318159" y="5445224"/>
            <a:ext cx="3054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1400" b="1" baseline="0" dirty="0">
                <a:solidFill>
                  <a:schemeClr val="accent1"/>
                </a:solidFill>
                <a:latin typeface="Tahoma" charset="0"/>
              </a:rPr>
              <a:t>Weak or non-linear relationship</a:t>
            </a:r>
          </a:p>
        </p:txBody>
      </p:sp>
      <p:sp>
        <p:nvSpPr>
          <p:cNvPr id="86048" name="AutoShape 38"/>
          <p:cNvSpPr>
            <a:spLocks noChangeArrowheads="1"/>
          </p:cNvSpPr>
          <p:nvPr/>
        </p:nvSpPr>
        <p:spPr bwMode="auto">
          <a:xfrm>
            <a:off x="5092700" y="4576192"/>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49" name="AutoShape 39"/>
          <p:cNvSpPr>
            <a:spLocks noChangeArrowheads="1"/>
          </p:cNvSpPr>
          <p:nvPr/>
        </p:nvSpPr>
        <p:spPr bwMode="auto">
          <a:xfrm>
            <a:off x="5321300" y="4423792"/>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86050" name="AutoShape 40"/>
          <p:cNvSpPr>
            <a:spLocks noChangeArrowheads="1"/>
          </p:cNvSpPr>
          <p:nvPr/>
        </p:nvSpPr>
        <p:spPr bwMode="auto">
          <a:xfrm>
            <a:off x="5473700" y="4042792"/>
            <a:ext cx="152400" cy="15240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3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41</a:t>
            </a:fld>
            <a:endParaRPr lang="en-AU" sz="1400" b="1" baseline="0" dirty="0">
              <a:latin typeface="Trebuchet MS"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4213" y="1276350"/>
            <a:ext cx="2209800" cy="1981200"/>
            <a:chOff x="624" y="720"/>
            <a:chExt cx="1392" cy="1248"/>
          </a:xfrm>
        </p:grpSpPr>
        <p:sp>
          <p:nvSpPr>
            <p:cNvPr id="100431" name="Line 3"/>
            <p:cNvSpPr>
              <a:spLocks noChangeShapeType="1"/>
            </p:cNvSpPr>
            <p:nvPr/>
          </p:nvSpPr>
          <p:spPr bwMode="auto">
            <a:xfrm flipV="1">
              <a:off x="624" y="720"/>
              <a:ext cx="0" cy="124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0432" name="Line 4"/>
            <p:cNvSpPr>
              <a:spLocks noChangeShapeType="1"/>
            </p:cNvSpPr>
            <p:nvPr/>
          </p:nvSpPr>
          <p:spPr bwMode="auto">
            <a:xfrm>
              <a:off x="624" y="1968"/>
              <a:ext cx="139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3" name="Group 6"/>
          <p:cNvGrpSpPr>
            <a:grpSpLocks/>
          </p:cNvGrpSpPr>
          <p:nvPr/>
        </p:nvGrpSpPr>
        <p:grpSpPr bwMode="auto">
          <a:xfrm>
            <a:off x="3884613" y="1581150"/>
            <a:ext cx="1951037" cy="1341438"/>
            <a:chOff x="2640" y="985"/>
            <a:chExt cx="1229" cy="845"/>
          </a:xfrm>
        </p:grpSpPr>
        <p:graphicFrame>
          <p:nvGraphicFramePr>
            <p:cNvPr id="100421" name="Object 7"/>
            <p:cNvGraphicFramePr>
              <a:graphicFrameLocks noChangeAspect="1"/>
            </p:cNvGraphicFramePr>
            <p:nvPr/>
          </p:nvGraphicFramePr>
          <p:xfrm>
            <a:off x="2640" y="1657"/>
            <a:ext cx="173" cy="173"/>
          </p:xfrm>
          <a:graphic>
            <a:graphicData uri="http://schemas.openxmlformats.org/presentationml/2006/ole">
              <mc:AlternateContent xmlns:mc="http://schemas.openxmlformats.org/markup-compatibility/2006">
                <mc:Choice xmlns:v="urn:schemas-microsoft-com:vml" Requires="v">
                  <p:oleObj spid="_x0000_s169843" name="Clip" r:id="rId4" imgW="4816929" imgH="4816929" progId="">
                    <p:embed/>
                  </p:oleObj>
                </mc:Choice>
                <mc:Fallback>
                  <p:oleObj name="Clip" r:id="rId4" imgW="4816929" imgH="4816929" progId="">
                    <p:embed/>
                    <p:pic>
                      <p:nvPicPr>
                        <p:cNvPr id="0" name="Picture 20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 y="1657"/>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22" name="Object 8"/>
            <p:cNvGraphicFramePr>
              <a:graphicFrameLocks noChangeAspect="1"/>
            </p:cNvGraphicFramePr>
            <p:nvPr/>
          </p:nvGraphicFramePr>
          <p:xfrm>
            <a:off x="2640" y="1321"/>
            <a:ext cx="173" cy="173"/>
          </p:xfrm>
          <a:graphic>
            <a:graphicData uri="http://schemas.openxmlformats.org/presentationml/2006/ole">
              <mc:AlternateContent xmlns:mc="http://schemas.openxmlformats.org/markup-compatibility/2006">
                <mc:Choice xmlns:v="urn:schemas-microsoft-com:vml" Requires="v">
                  <p:oleObj spid="_x0000_s169844" name="Clip" r:id="rId6" imgW="4816929" imgH="4816929" progId="">
                    <p:embed/>
                  </p:oleObj>
                </mc:Choice>
                <mc:Fallback>
                  <p:oleObj name="Clip" r:id="rId6" imgW="4816929" imgH="4816929" progId="">
                    <p:embed/>
                    <p:pic>
                      <p:nvPicPr>
                        <p:cNvPr id="0" name="Picture 20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 y="1321"/>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23" name="Object 9"/>
            <p:cNvGraphicFramePr>
              <a:graphicFrameLocks noChangeAspect="1"/>
            </p:cNvGraphicFramePr>
            <p:nvPr/>
          </p:nvGraphicFramePr>
          <p:xfrm>
            <a:off x="2928" y="1484"/>
            <a:ext cx="173" cy="173"/>
          </p:xfrm>
          <a:graphic>
            <a:graphicData uri="http://schemas.openxmlformats.org/presentationml/2006/ole">
              <mc:AlternateContent xmlns:mc="http://schemas.openxmlformats.org/markup-compatibility/2006">
                <mc:Choice xmlns:v="urn:schemas-microsoft-com:vml" Requires="v">
                  <p:oleObj spid="_x0000_s169845" name="Clip" r:id="rId7" imgW="4816929" imgH="4816929" progId="">
                    <p:embed/>
                  </p:oleObj>
                </mc:Choice>
                <mc:Fallback>
                  <p:oleObj name="Clip" r:id="rId7" imgW="4816929" imgH="4816929" progId="">
                    <p:embed/>
                    <p:pic>
                      <p:nvPicPr>
                        <p:cNvPr id="0" name="Picture 20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484"/>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24" name="Object 10"/>
            <p:cNvGraphicFramePr>
              <a:graphicFrameLocks noChangeAspect="1"/>
            </p:cNvGraphicFramePr>
            <p:nvPr/>
          </p:nvGraphicFramePr>
          <p:xfrm>
            <a:off x="2928" y="1273"/>
            <a:ext cx="173" cy="173"/>
          </p:xfrm>
          <a:graphic>
            <a:graphicData uri="http://schemas.openxmlformats.org/presentationml/2006/ole">
              <mc:AlternateContent xmlns:mc="http://schemas.openxmlformats.org/markup-compatibility/2006">
                <mc:Choice xmlns:v="urn:schemas-microsoft-com:vml" Requires="v">
                  <p:oleObj spid="_x0000_s169846" name="Clip" r:id="rId8" imgW="4816929" imgH="4816929" progId="">
                    <p:embed/>
                  </p:oleObj>
                </mc:Choice>
                <mc:Fallback>
                  <p:oleObj name="Clip" r:id="rId8" imgW="4816929" imgH="4816929" progId="">
                    <p:embed/>
                    <p:pic>
                      <p:nvPicPr>
                        <p:cNvPr id="0" name="Picture 20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273"/>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25" name="Object 11"/>
            <p:cNvGraphicFramePr>
              <a:graphicFrameLocks noChangeAspect="1"/>
            </p:cNvGraphicFramePr>
            <p:nvPr/>
          </p:nvGraphicFramePr>
          <p:xfrm>
            <a:off x="2784" y="985"/>
            <a:ext cx="173" cy="173"/>
          </p:xfrm>
          <a:graphic>
            <a:graphicData uri="http://schemas.openxmlformats.org/presentationml/2006/ole">
              <mc:AlternateContent xmlns:mc="http://schemas.openxmlformats.org/markup-compatibility/2006">
                <mc:Choice xmlns:v="urn:schemas-microsoft-com:vml" Requires="v">
                  <p:oleObj spid="_x0000_s169847" name="Clip" r:id="rId9" imgW="4816929" imgH="4816929" progId="">
                    <p:embed/>
                  </p:oleObj>
                </mc:Choice>
                <mc:Fallback>
                  <p:oleObj name="Clip" r:id="rId9" imgW="4816929" imgH="4816929" progId="">
                    <p:embed/>
                    <p:pic>
                      <p:nvPicPr>
                        <p:cNvPr id="0" name="Picture 20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985"/>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26" name="Object 12"/>
            <p:cNvGraphicFramePr>
              <a:graphicFrameLocks noChangeAspect="1"/>
            </p:cNvGraphicFramePr>
            <p:nvPr/>
          </p:nvGraphicFramePr>
          <p:xfrm>
            <a:off x="3216" y="1513"/>
            <a:ext cx="173" cy="173"/>
          </p:xfrm>
          <a:graphic>
            <a:graphicData uri="http://schemas.openxmlformats.org/presentationml/2006/ole">
              <mc:AlternateContent xmlns:mc="http://schemas.openxmlformats.org/markup-compatibility/2006">
                <mc:Choice xmlns:v="urn:schemas-microsoft-com:vml" Requires="v">
                  <p:oleObj spid="_x0000_s169848" name="Clip" r:id="rId10" imgW="4816929" imgH="4816929" progId="">
                    <p:embed/>
                  </p:oleObj>
                </mc:Choice>
                <mc:Fallback>
                  <p:oleObj name="Clip" r:id="rId10" imgW="4816929" imgH="4816929" progId="">
                    <p:embed/>
                    <p:pic>
                      <p:nvPicPr>
                        <p:cNvPr id="0" name="Picture 20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 y="1513"/>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27" name="Object 13"/>
            <p:cNvGraphicFramePr>
              <a:graphicFrameLocks noChangeAspect="1"/>
            </p:cNvGraphicFramePr>
            <p:nvPr/>
          </p:nvGraphicFramePr>
          <p:xfrm>
            <a:off x="3216" y="1321"/>
            <a:ext cx="173" cy="173"/>
          </p:xfrm>
          <a:graphic>
            <a:graphicData uri="http://schemas.openxmlformats.org/presentationml/2006/ole">
              <mc:AlternateContent xmlns:mc="http://schemas.openxmlformats.org/markup-compatibility/2006">
                <mc:Choice xmlns:v="urn:schemas-microsoft-com:vml" Requires="v">
                  <p:oleObj spid="_x0000_s169849" name="Clip" r:id="rId11" imgW="4816929" imgH="4816929" progId="">
                    <p:embed/>
                  </p:oleObj>
                </mc:Choice>
                <mc:Fallback>
                  <p:oleObj name="Clip" r:id="rId11" imgW="4816929" imgH="4816929" progId="">
                    <p:embed/>
                    <p:pic>
                      <p:nvPicPr>
                        <p:cNvPr id="0" name="Picture 20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 y="1321"/>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28" name="Object 14"/>
            <p:cNvGraphicFramePr>
              <a:graphicFrameLocks noChangeAspect="1"/>
            </p:cNvGraphicFramePr>
            <p:nvPr/>
          </p:nvGraphicFramePr>
          <p:xfrm>
            <a:off x="3696" y="1465"/>
            <a:ext cx="173" cy="173"/>
          </p:xfrm>
          <a:graphic>
            <a:graphicData uri="http://schemas.openxmlformats.org/presentationml/2006/ole">
              <mc:AlternateContent xmlns:mc="http://schemas.openxmlformats.org/markup-compatibility/2006">
                <mc:Choice xmlns:v="urn:schemas-microsoft-com:vml" Requires="v">
                  <p:oleObj spid="_x0000_s169850" name="Clip" r:id="rId12" imgW="4816929" imgH="4816929" progId="">
                    <p:embed/>
                  </p:oleObj>
                </mc:Choice>
                <mc:Fallback>
                  <p:oleObj name="Clip" r:id="rId12" imgW="4816929" imgH="4816929" progId="">
                    <p:embed/>
                    <p:pic>
                      <p:nvPicPr>
                        <p:cNvPr id="0" name="Picture 20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465"/>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29" name="Object 15"/>
            <p:cNvGraphicFramePr>
              <a:graphicFrameLocks noChangeAspect="1"/>
            </p:cNvGraphicFramePr>
            <p:nvPr/>
          </p:nvGraphicFramePr>
          <p:xfrm>
            <a:off x="3600" y="1273"/>
            <a:ext cx="173" cy="173"/>
          </p:xfrm>
          <a:graphic>
            <a:graphicData uri="http://schemas.openxmlformats.org/presentationml/2006/ole">
              <mc:AlternateContent xmlns:mc="http://schemas.openxmlformats.org/markup-compatibility/2006">
                <mc:Choice xmlns:v="urn:schemas-microsoft-com:vml" Requires="v">
                  <p:oleObj spid="_x0000_s169851" name="Clip" r:id="rId13" imgW="4816929" imgH="4816929" progId="">
                    <p:embed/>
                  </p:oleObj>
                </mc:Choice>
                <mc:Fallback>
                  <p:oleObj name="Clip" r:id="rId13" imgW="4816929" imgH="4816929" progId="">
                    <p:embed/>
                    <p:pic>
                      <p:nvPicPr>
                        <p:cNvPr id="0" name="Picture 20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1273"/>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30" name="Object 16"/>
            <p:cNvGraphicFramePr>
              <a:graphicFrameLocks noChangeAspect="1"/>
            </p:cNvGraphicFramePr>
            <p:nvPr/>
          </p:nvGraphicFramePr>
          <p:xfrm>
            <a:off x="3408" y="1369"/>
            <a:ext cx="173" cy="173"/>
          </p:xfrm>
          <a:graphic>
            <a:graphicData uri="http://schemas.openxmlformats.org/presentationml/2006/ole">
              <mc:AlternateContent xmlns:mc="http://schemas.openxmlformats.org/markup-compatibility/2006">
                <mc:Choice xmlns:v="urn:schemas-microsoft-com:vml" Requires="v">
                  <p:oleObj spid="_x0000_s169852" name="Clip" r:id="rId14" imgW="4816929" imgH="4816929" progId="">
                    <p:embed/>
                  </p:oleObj>
                </mc:Choice>
                <mc:Fallback>
                  <p:oleObj name="Clip" r:id="rId14" imgW="4816929" imgH="4816929" progId="">
                    <p:embed/>
                    <p:pic>
                      <p:nvPicPr>
                        <p:cNvPr id="0" name="Picture 20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1369"/>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sp>
        <p:nvSpPr>
          <p:cNvPr id="93202" name="Text Box 18"/>
          <p:cNvSpPr txBox="1">
            <a:spLocks noChangeArrowheads="1"/>
          </p:cNvSpPr>
          <p:nvPr/>
        </p:nvSpPr>
        <p:spPr bwMode="auto">
          <a:xfrm>
            <a:off x="760413" y="1100138"/>
            <a:ext cx="2603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a:latin typeface="Arial Narrow" charset="0"/>
              </a:rPr>
              <a:t>Positive linear relationship</a:t>
            </a:r>
            <a:endParaRPr lang="en-US" sz="1800" baseline="0">
              <a:latin typeface="Arial Narrow" charset="0"/>
            </a:endParaRPr>
          </a:p>
        </p:txBody>
      </p:sp>
      <p:grpSp>
        <p:nvGrpSpPr>
          <p:cNvPr id="4" name="Group 19"/>
          <p:cNvGrpSpPr>
            <a:grpSpLocks/>
          </p:cNvGrpSpPr>
          <p:nvPr/>
        </p:nvGrpSpPr>
        <p:grpSpPr bwMode="auto">
          <a:xfrm>
            <a:off x="3656013" y="1276350"/>
            <a:ext cx="2209800" cy="1981200"/>
            <a:chOff x="624" y="720"/>
            <a:chExt cx="1392" cy="1248"/>
          </a:xfrm>
        </p:grpSpPr>
        <p:sp>
          <p:nvSpPr>
            <p:cNvPr id="100419" name="Line 20"/>
            <p:cNvSpPr>
              <a:spLocks noChangeShapeType="1"/>
            </p:cNvSpPr>
            <p:nvPr/>
          </p:nvSpPr>
          <p:spPr bwMode="auto">
            <a:xfrm flipV="1">
              <a:off x="624" y="720"/>
              <a:ext cx="0" cy="124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0420" name="Line 21"/>
            <p:cNvSpPr>
              <a:spLocks noChangeShapeType="1"/>
            </p:cNvSpPr>
            <p:nvPr/>
          </p:nvSpPr>
          <p:spPr bwMode="auto">
            <a:xfrm>
              <a:off x="624" y="1968"/>
              <a:ext cx="139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93206" name="Line 22"/>
          <p:cNvSpPr>
            <a:spLocks noChangeShapeType="1"/>
          </p:cNvSpPr>
          <p:nvPr/>
        </p:nvSpPr>
        <p:spPr bwMode="auto">
          <a:xfrm>
            <a:off x="3960813" y="2419350"/>
            <a:ext cx="1981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nvGrpSpPr>
          <p:cNvPr id="5" name="Group 23"/>
          <p:cNvGrpSpPr>
            <a:grpSpLocks/>
          </p:cNvGrpSpPr>
          <p:nvPr/>
        </p:nvGrpSpPr>
        <p:grpSpPr bwMode="auto">
          <a:xfrm>
            <a:off x="6475413" y="1276350"/>
            <a:ext cx="2209800" cy="1981200"/>
            <a:chOff x="624" y="720"/>
            <a:chExt cx="1392" cy="1248"/>
          </a:xfrm>
        </p:grpSpPr>
        <p:sp>
          <p:nvSpPr>
            <p:cNvPr id="100417" name="Line 24"/>
            <p:cNvSpPr>
              <a:spLocks noChangeShapeType="1"/>
            </p:cNvSpPr>
            <p:nvPr/>
          </p:nvSpPr>
          <p:spPr bwMode="auto">
            <a:xfrm flipV="1">
              <a:off x="624" y="720"/>
              <a:ext cx="0" cy="124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0418" name="Line 25"/>
            <p:cNvSpPr>
              <a:spLocks noChangeShapeType="1"/>
            </p:cNvSpPr>
            <p:nvPr/>
          </p:nvSpPr>
          <p:spPr bwMode="auto">
            <a:xfrm>
              <a:off x="624" y="1968"/>
              <a:ext cx="139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sp>
        <p:nvSpPr>
          <p:cNvPr id="93211" name="Text Box 27"/>
          <p:cNvSpPr txBox="1">
            <a:spLocks noChangeArrowheads="1"/>
          </p:cNvSpPr>
          <p:nvPr/>
        </p:nvSpPr>
        <p:spPr bwMode="auto">
          <a:xfrm>
            <a:off x="6500813" y="1084263"/>
            <a:ext cx="2695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a:latin typeface="Arial Narrow" charset="0"/>
              </a:rPr>
              <a:t>Negative linear relationship</a:t>
            </a:r>
            <a:endParaRPr lang="en-US" sz="1800" baseline="0">
              <a:latin typeface="Arial Narrow" charset="0"/>
            </a:endParaRPr>
          </a:p>
        </p:txBody>
      </p:sp>
      <p:sp>
        <p:nvSpPr>
          <p:cNvPr id="93212" name="Text Box 28"/>
          <p:cNvSpPr txBox="1">
            <a:spLocks noChangeArrowheads="1"/>
          </p:cNvSpPr>
          <p:nvPr/>
        </p:nvSpPr>
        <p:spPr bwMode="auto">
          <a:xfrm>
            <a:off x="4124325" y="1100138"/>
            <a:ext cx="1573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dirty="0">
                <a:latin typeface="Arial Narrow" charset="0"/>
              </a:rPr>
              <a:t>No relationship</a:t>
            </a:r>
            <a:endParaRPr lang="en-US" sz="1800" baseline="0" dirty="0">
              <a:latin typeface="Arial Narrow" charset="0"/>
            </a:endParaRPr>
          </a:p>
        </p:txBody>
      </p:sp>
      <p:grpSp>
        <p:nvGrpSpPr>
          <p:cNvPr id="6" name="Group 29"/>
          <p:cNvGrpSpPr>
            <a:grpSpLocks/>
          </p:cNvGrpSpPr>
          <p:nvPr/>
        </p:nvGrpSpPr>
        <p:grpSpPr bwMode="auto">
          <a:xfrm>
            <a:off x="1370013" y="3869308"/>
            <a:ext cx="2209800" cy="1981200"/>
            <a:chOff x="624" y="720"/>
            <a:chExt cx="1392" cy="1248"/>
          </a:xfrm>
        </p:grpSpPr>
        <p:sp>
          <p:nvSpPr>
            <p:cNvPr id="100415" name="Line 30"/>
            <p:cNvSpPr>
              <a:spLocks noChangeShapeType="1"/>
            </p:cNvSpPr>
            <p:nvPr/>
          </p:nvSpPr>
          <p:spPr bwMode="auto">
            <a:xfrm flipV="1">
              <a:off x="624" y="720"/>
              <a:ext cx="0" cy="124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0416" name="Line 31"/>
            <p:cNvSpPr>
              <a:spLocks noChangeShapeType="1"/>
            </p:cNvSpPr>
            <p:nvPr/>
          </p:nvSpPr>
          <p:spPr bwMode="auto">
            <a:xfrm>
              <a:off x="624" y="1968"/>
              <a:ext cx="139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7" name="Group 32"/>
          <p:cNvGrpSpPr>
            <a:grpSpLocks/>
          </p:cNvGrpSpPr>
          <p:nvPr/>
        </p:nvGrpSpPr>
        <p:grpSpPr bwMode="auto">
          <a:xfrm>
            <a:off x="1522413" y="4378325"/>
            <a:ext cx="1798637" cy="1493838"/>
            <a:chOff x="1392" y="2809"/>
            <a:chExt cx="1133" cy="941"/>
          </a:xfrm>
        </p:grpSpPr>
        <p:graphicFrame>
          <p:nvGraphicFramePr>
            <p:cNvPr id="100404" name="Object 33"/>
            <p:cNvGraphicFramePr>
              <a:graphicFrameLocks noChangeAspect="1"/>
            </p:cNvGraphicFramePr>
            <p:nvPr/>
          </p:nvGraphicFramePr>
          <p:xfrm>
            <a:off x="1488" y="2809"/>
            <a:ext cx="173" cy="173"/>
          </p:xfrm>
          <a:graphic>
            <a:graphicData uri="http://schemas.openxmlformats.org/presentationml/2006/ole">
              <mc:AlternateContent xmlns:mc="http://schemas.openxmlformats.org/markup-compatibility/2006">
                <mc:Choice xmlns:v="urn:schemas-microsoft-com:vml" Requires="v">
                  <p:oleObj spid="_x0000_s169853" name="Clip" r:id="rId15" imgW="4816929" imgH="4816929" progId="">
                    <p:embed/>
                  </p:oleObj>
                </mc:Choice>
                <mc:Fallback>
                  <p:oleObj name="Clip" r:id="rId15" imgW="4816929" imgH="4816929" progId="">
                    <p:embed/>
                    <p:pic>
                      <p:nvPicPr>
                        <p:cNvPr id="0" name="Picture 20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2809"/>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05" name="Object 34"/>
            <p:cNvGraphicFramePr>
              <a:graphicFrameLocks noChangeAspect="1"/>
            </p:cNvGraphicFramePr>
            <p:nvPr/>
          </p:nvGraphicFramePr>
          <p:xfrm>
            <a:off x="2256" y="3529"/>
            <a:ext cx="173" cy="173"/>
          </p:xfrm>
          <a:graphic>
            <a:graphicData uri="http://schemas.openxmlformats.org/presentationml/2006/ole">
              <mc:AlternateContent xmlns:mc="http://schemas.openxmlformats.org/markup-compatibility/2006">
                <mc:Choice xmlns:v="urn:schemas-microsoft-com:vml" Requires="v">
                  <p:oleObj spid="_x0000_s169854" name="Clip" r:id="rId16" imgW="4816929" imgH="4816929" progId="">
                    <p:embed/>
                  </p:oleObj>
                </mc:Choice>
                <mc:Fallback>
                  <p:oleObj name="Clip" r:id="rId16" imgW="4816929" imgH="4816929" progId="">
                    <p:embed/>
                    <p:pic>
                      <p:nvPicPr>
                        <p:cNvPr id="0" name="Picture 20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3529"/>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06" name="Object 35"/>
            <p:cNvGraphicFramePr>
              <a:graphicFrameLocks noChangeAspect="1"/>
            </p:cNvGraphicFramePr>
            <p:nvPr/>
          </p:nvGraphicFramePr>
          <p:xfrm>
            <a:off x="1488" y="3001"/>
            <a:ext cx="173" cy="173"/>
          </p:xfrm>
          <a:graphic>
            <a:graphicData uri="http://schemas.openxmlformats.org/presentationml/2006/ole">
              <mc:AlternateContent xmlns:mc="http://schemas.openxmlformats.org/markup-compatibility/2006">
                <mc:Choice xmlns:v="urn:schemas-microsoft-com:vml" Requires="v">
                  <p:oleObj spid="_x0000_s169855" name="Clip" r:id="rId17" imgW="4816929" imgH="4816929" progId="">
                    <p:embed/>
                  </p:oleObj>
                </mc:Choice>
                <mc:Fallback>
                  <p:oleObj name="Clip" r:id="rId17" imgW="4816929" imgH="4816929" progId="">
                    <p:embed/>
                    <p:pic>
                      <p:nvPicPr>
                        <p:cNvPr id="0" name="Picture 20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3001"/>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07" name="Object 36"/>
            <p:cNvGraphicFramePr>
              <a:graphicFrameLocks noChangeAspect="1"/>
            </p:cNvGraphicFramePr>
            <p:nvPr/>
          </p:nvGraphicFramePr>
          <p:xfrm>
            <a:off x="2112" y="3577"/>
            <a:ext cx="173" cy="173"/>
          </p:xfrm>
          <a:graphic>
            <a:graphicData uri="http://schemas.openxmlformats.org/presentationml/2006/ole">
              <mc:AlternateContent xmlns:mc="http://schemas.openxmlformats.org/markup-compatibility/2006">
                <mc:Choice xmlns:v="urn:schemas-microsoft-com:vml" Requires="v">
                  <p:oleObj spid="_x0000_s169856" name="Clip" r:id="rId18" imgW="4816929" imgH="4816929" progId="">
                    <p:embed/>
                  </p:oleObj>
                </mc:Choice>
                <mc:Fallback>
                  <p:oleObj name="Clip" r:id="rId18" imgW="4816929" imgH="4816929" progId="">
                    <p:embed/>
                    <p:pic>
                      <p:nvPicPr>
                        <p:cNvPr id="0" name="Picture 20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3577"/>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08" name="Object 37"/>
            <p:cNvGraphicFramePr>
              <a:graphicFrameLocks noChangeAspect="1"/>
            </p:cNvGraphicFramePr>
            <p:nvPr/>
          </p:nvGraphicFramePr>
          <p:xfrm>
            <a:off x="1680" y="3385"/>
            <a:ext cx="173" cy="173"/>
          </p:xfrm>
          <a:graphic>
            <a:graphicData uri="http://schemas.openxmlformats.org/presentationml/2006/ole">
              <mc:AlternateContent xmlns:mc="http://schemas.openxmlformats.org/markup-compatibility/2006">
                <mc:Choice xmlns:v="urn:schemas-microsoft-com:vml" Requires="v">
                  <p:oleObj spid="_x0000_s169857" name="Clip" r:id="rId19" imgW="4816929" imgH="4816929" progId="">
                    <p:embed/>
                  </p:oleObj>
                </mc:Choice>
                <mc:Fallback>
                  <p:oleObj name="Clip" r:id="rId19" imgW="4816929" imgH="4816929" progId="">
                    <p:embed/>
                    <p:pic>
                      <p:nvPicPr>
                        <p:cNvPr id="0" name="Picture 20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 y="3385"/>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09" name="Object 38"/>
            <p:cNvGraphicFramePr>
              <a:graphicFrameLocks noChangeAspect="1"/>
            </p:cNvGraphicFramePr>
            <p:nvPr/>
          </p:nvGraphicFramePr>
          <p:xfrm>
            <a:off x="1776" y="3337"/>
            <a:ext cx="173" cy="173"/>
          </p:xfrm>
          <a:graphic>
            <a:graphicData uri="http://schemas.openxmlformats.org/presentationml/2006/ole">
              <mc:AlternateContent xmlns:mc="http://schemas.openxmlformats.org/markup-compatibility/2006">
                <mc:Choice xmlns:v="urn:schemas-microsoft-com:vml" Requires="v">
                  <p:oleObj spid="_x0000_s169858" name="Clip" r:id="rId20" imgW="4816929" imgH="4816929" progId="">
                    <p:embed/>
                  </p:oleObj>
                </mc:Choice>
                <mc:Fallback>
                  <p:oleObj name="Clip" r:id="rId20" imgW="4816929" imgH="4816929" progId="">
                    <p:embed/>
                    <p:pic>
                      <p:nvPicPr>
                        <p:cNvPr id="0" name="Picture 20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3337"/>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10" name="Object 39"/>
            <p:cNvGraphicFramePr>
              <a:graphicFrameLocks noChangeAspect="1"/>
            </p:cNvGraphicFramePr>
            <p:nvPr/>
          </p:nvGraphicFramePr>
          <p:xfrm>
            <a:off x="1872" y="3481"/>
            <a:ext cx="173" cy="173"/>
          </p:xfrm>
          <a:graphic>
            <a:graphicData uri="http://schemas.openxmlformats.org/presentationml/2006/ole">
              <mc:AlternateContent xmlns:mc="http://schemas.openxmlformats.org/markup-compatibility/2006">
                <mc:Choice xmlns:v="urn:schemas-microsoft-com:vml" Requires="v">
                  <p:oleObj spid="_x0000_s169859" name="Clip" r:id="rId21" imgW="4816929" imgH="4816929" progId="">
                    <p:embed/>
                  </p:oleObj>
                </mc:Choice>
                <mc:Fallback>
                  <p:oleObj name="Clip" r:id="rId21" imgW="4816929" imgH="4816929" progId="">
                    <p:embed/>
                    <p:pic>
                      <p:nvPicPr>
                        <p:cNvPr id="0" name="Picture 20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2" y="3481"/>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11" name="Object 40"/>
            <p:cNvGraphicFramePr>
              <a:graphicFrameLocks noChangeAspect="1"/>
            </p:cNvGraphicFramePr>
            <p:nvPr/>
          </p:nvGraphicFramePr>
          <p:xfrm>
            <a:off x="1968" y="3433"/>
            <a:ext cx="173" cy="173"/>
          </p:xfrm>
          <a:graphic>
            <a:graphicData uri="http://schemas.openxmlformats.org/presentationml/2006/ole">
              <mc:AlternateContent xmlns:mc="http://schemas.openxmlformats.org/markup-compatibility/2006">
                <mc:Choice xmlns:v="urn:schemas-microsoft-com:vml" Requires="v">
                  <p:oleObj spid="_x0000_s169860" name="Clip" r:id="rId22" imgW="4816929" imgH="4816929" progId="Excel.Sheet.8">
                    <p:embed/>
                  </p:oleObj>
                </mc:Choice>
                <mc:Fallback>
                  <p:oleObj name="Clip" r:id="rId22" imgW="4816929" imgH="4816929" progId="Excel.Sheet.8">
                    <p:embed/>
                    <p:pic>
                      <p:nvPicPr>
                        <p:cNvPr id="0" name="Picture 2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3433"/>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12" name="Object 41"/>
            <p:cNvGraphicFramePr>
              <a:graphicFrameLocks noChangeAspect="1"/>
            </p:cNvGraphicFramePr>
            <p:nvPr/>
          </p:nvGraphicFramePr>
          <p:xfrm>
            <a:off x="2352" y="3552"/>
            <a:ext cx="173" cy="173"/>
          </p:xfrm>
          <a:graphic>
            <a:graphicData uri="http://schemas.openxmlformats.org/presentationml/2006/ole">
              <mc:AlternateContent xmlns:mc="http://schemas.openxmlformats.org/markup-compatibility/2006">
                <mc:Choice xmlns:v="urn:schemas-microsoft-com:vml" Requires="v">
                  <p:oleObj spid="_x0000_s169861" name="Clip" r:id="rId23" imgW="4816929" imgH="4816929" progId="Excel.Sheet.8">
                    <p:embed/>
                  </p:oleObj>
                </mc:Choice>
                <mc:Fallback>
                  <p:oleObj name="Clip" r:id="rId23" imgW="4816929" imgH="4816929" progId="Excel.Sheet.8">
                    <p:embed/>
                    <p:pic>
                      <p:nvPicPr>
                        <p:cNvPr id="0" name="Picture 2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3552"/>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13" name="Object 42"/>
            <p:cNvGraphicFramePr>
              <a:graphicFrameLocks noChangeAspect="1"/>
            </p:cNvGraphicFramePr>
            <p:nvPr/>
          </p:nvGraphicFramePr>
          <p:xfrm>
            <a:off x="1392" y="3097"/>
            <a:ext cx="173" cy="173"/>
          </p:xfrm>
          <a:graphic>
            <a:graphicData uri="http://schemas.openxmlformats.org/presentationml/2006/ole">
              <mc:AlternateContent xmlns:mc="http://schemas.openxmlformats.org/markup-compatibility/2006">
                <mc:Choice xmlns:v="urn:schemas-microsoft-com:vml" Requires="v">
                  <p:oleObj spid="_x0000_s169862" name="Clip" r:id="rId24" imgW="4816929" imgH="4816929" progId="">
                    <p:embed/>
                  </p:oleObj>
                </mc:Choice>
                <mc:Fallback>
                  <p:oleObj name="Clip" r:id="rId24" imgW="4816929" imgH="4816929" progId="">
                    <p:embed/>
                    <p:pic>
                      <p:nvPicPr>
                        <p:cNvPr id="0" name="Picture 2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3097"/>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14" name="Object 43"/>
            <p:cNvGraphicFramePr>
              <a:graphicFrameLocks noChangeAspect="1"/>
            </p:cNvGraphicFramePr>
            <p:nvPr/>
          </p:nvGraphicFramePr>
          <p:xfrm>
            <a:off x="1584" y="3193"/>
            <a:ext cx="173" cy="173"/>
          </p:xfrm>
          <a:graphic>
            <a:graphicData uri="http://schemas.openxmlformats.org/presentationml/2006/ole">
              <mc:AlternateContent xmlns:mc="http://schemas.openxmlformats.org/markup-compatibility/2006">
                <mc:Choice xmlns:v="urn:schemas-microsoft-com:vml" Requires="v">
                  <p:oleObj spid="_x0000_s169863" name="Clip" r:id="rId25" imgW="4816929" imgH="4816929" progId="">
                    <p:embed/>
                  </p:oleObj>
                </mc:Choice>
                <mc:Fallback>
                  <p:oleObj name="Clip" r:id="rId25" imgW="4816929" imgH="4816929" progId="">
                    <p:embed/>
                    <p:pic>
                      <p:nvPicPr>
                        <p:cNvPr id="0" name="Picture 2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3193"/>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sp>
        <p:nvSpPr>
          <p:cNvPr id="93228" name="Text Box 44"/>
          <p:cNvSpPr txBox="1">
            <a:spLocks noChangeArrowheads="1"/>
          </p:cNvSpPr>
          <p:nvPr/>
        </p:nvSpPr>
        <p:spPr bwMode="auto">
          <a:xfrm>
            <a:off x="1446213" y="3501008"/>
            <a:ext cx="304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dirty="0">
                <a:latin typeface="Arial Narrow" charset="0"/>
              </a:rPr>
              <a:t>Negative nonlinear relationship</a:t>
            </a:r>
            <a:endParaRPr lang="en-US" sz="1800" baseline="0" dirty="0">
              <a:latin typeface="Arial Narrow" charset="0"/>
            </a:endParaRPr>
          </a:p>
        </p:txBody>
      </p:sp>
      <p:sp>
        <p:nvSpPr>
          <p:cNvPr id="100365" name="Freeform 46"/>
          <p:cNvSpPr>
            <a:spLocks/>
          </p:cNvSpPr>
          <p:nvPr/>
        </p:nvSpPr>
        <p:spPr bwMode="auto">
          <a:xfrm>
            <a:off x="5332413" y="5710238"/>
            <a:ext cx="152400" cy="304800"/>
          </a:xfrm>
          <a:custGeom>
            <a:avLst/>
            <a:gdLst>
              <a:gd name="T0" fmla="*/ 0 w 96"/>
              <a:gd name="T1" fmla="*/ 2147483647 h 192"/>
              <a:gd name="T2" fmla="*/ 2147483647 w 96"/>
              <a:gd name="T3" fmla="*/ 0 h 192"/>
              <a:gd name="T4" fmla="*/ 0 60000 65536"/>
              <a:gd name="T5" fmla="*/ 0 60000 65536"/>
              <a:gd name="T6" fmla="*/ 0 w 96"/>
              <a:gd name="T7" fmla="*/ 0 h 192"/>
              <a:gd name="T8" fmla="*/ 96 w 96"/>
              <a:gd name="T9" fmla="*/ 192 h 192"/>
            </a:gdLst>
            <a:ahLst/>
            <a:cxnLst>
              <a:cxn ang="T4">
                <a:pos x="T0" y="T1"/>
              </a:cxn>
              <a:cxn ang="T5">
                <a:pos x="T2" y="T3"/>
              </a:cxn>
            </a:cxnLst>
            <a:rect l="T6" t="T7" r="T8" b="T9"/>
            <a:pathLst>
              <a:path w="96" h="192">
                <a:moveTo>
                  <a:pt x="0" y="192"/>
                </a:moveTo>
                <a:cubicBezTo>
                  <a:pt x="0" y="192"/>
                  <a:pt x="48" y="96"/>
                  <a:pt x="9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grpSp>
        <p:nvGrpSpPr>
          <p:cNvPr id="8" name="Group 47"/>
          <p:cNvGrpSpPr>
            <a:grpSpLocks/>
          </p:cNvGrpSpPr>
          <p:nvPr/>
        </p:nvGrpSpPr>
        <p:grpSpPr bwMode="auto">
          <a:xfrm>
            <a:off x="5484813" y="3829621"/>
            <a:ext cx="2209800" cy="1981200"/>
            <a:chOff x="624" y="720"/>
            <a:chExt cx="1392" cy="1248"/>
          </a:xfrm>
        </p:grpSpPr>
        <p:sp>
          <p:nvSpPr>
            <p:cNvPr id="100402" name="Line 48"/>
            <p:cNvSpPr>
              <a:spLocks noChangeShapeType="1"/>
            </p:cNvSpPr>
            <p:nvPr/>
          </p:nvSpPr>
          <p:spPr bwMode="auto">
            <a:xfrm flipV="1">
              <a:off x="624" y="720"/>
              <a:ext cx="0" cy="124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0403" name="Line 49"/>
            <p:cNvSpPr>
              <a:spLocks noChangeShapeType="1"/>
            </p:cNvSpPr>
            <p:nvPr/>
          </p:nvSpPr>
          <p:spPr bwMode="auto">
            <a:xfrm>
              <a:off x="624" y="1968"/>
              <a:ext cx="139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grpSp>
        <p:nvGrpSpPr>
          <p:cNvPr id="9" name="Group 50"/>
          <p:cNvGrpSpPr>
            <a:grpSpLocks/>
          </p:cNvGrpSpPr>
          <p:nvPr/>
        </p:nvGrpSpPr>
        <p:grpSpPr bwMode="auto">
          <a:xfrm>
            <a:off x="5637213" y="4439221"/>
            <a:ext cx="2103437" cy="1036637"/>
            <a:chOff x="3744" y="3120"/>
            <a:chExt cx="1325" cy="653"/>
          </a:xfrm>
        </p:grpSpPr>
        <p:graphicFrame>
          <p:nvGraphicFramePr>
            <p:cNvPr id="100389" name="Object 51"/>
            <p:cNvGraphicFramePr>
              <a:graphicFrameLocks noChangeAspect="1"/>
            </p:cNvGraphicFramePr>
            <p:nvPr/>
          </p:nvGraphicFramePr>
          <p:xfrm>
            <a:off x="3744" y="3504"/>
            <a:ext cx="173" cy="173"/>
          </p:xfrm>
          <a:graphic>
            <a:graphicData uri="http://schemas.openxmlformats.org/presentationml/2006/ole">
              <mc:AlternateContent xmlns:mc="http://schemas.openxmlformats.org/markup-compatibility/2006">
                <mc:Choice xmlns:v="urn:schemas-microsoft-com:vml" Requires="v">
                  <p:oleObj spid="_x0000_s169864" name="Clip" r:id="rId26" imgW="4816929" imgH="4816929" progId="">
                    <p:embed/>
                  </p:oleObj>
                </mc:Choice>
                <mc:Fallback>
                  <p:oleObj name="Clip" r:id="rId26" imgW="4816929" imgH="4816929" progId="">
                    <p:embed/>
                    <p:pic>
                      <p:nvPicPr>
                        <p:cNvPr id="0" name="Picture 2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 y="3504"/>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90" name="Object 52"/>
            <p:cNvGraphicFramePr>
              <a:graphicFrameLocks noChangeAspect="1"/>
            </p:cNvGraphicFramePr>
            <p:nvPr/>
          </p:nvGraphicFramePr>
          <p:xfrm>
            <a:off x="3840" y="3600"/>
            <a:ext cx="173" cy="173"/>
          </p:xfrm>
          <a:graphic>
            <a:graphicData uri="http://schemas.openxmlformats.org/presentationml/2006/ole">
              <mc:AlternateContent xmlns:mc="http://schemas.openxmlformats.org/markup-compatibility/2006">
                <mc:Choice xmlns:v="urn:schemas-microsoft-com:vml" Requires="v">
                  <p:oleObj spid="_x0000_s169865" name="Clip" r:id="rId27" imgW="4816929" imgH="4816929" progId="">
                    <p:embed/>
                  </p:oleObj>
                </mc:Choice>
                <mc:Fallback>
                  <p:oleObj name="Clip" r:id="rId27" imgW="4816929" imgH="4816929" progId="">
                    <p:embed/>
                    <p:pic>
                      <p:nvPicPr>
                        <p:cNvPr id="0" name="Picture 2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 y="3600"/>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91" name="Object 53"/>
            <p:cNvGraphicFramePr>
              <a:graphicFrameLocks noChangeAspect="1"/>
            </p:cNvGraphicFramePr>
            <p:nvPr/>
          </p:nvGraphicFramePr>
          <p:xfrm>
            <a:off x="3936" y="3408"/>
            <a:ext cx="173" cy="173"/>
          </p:xfrm>
          <a:graphic>
            <a:graphicData uri="http://schemas.openxmlformats.org/presentationml/2006/ole">
              <mc:AlternateContent xmlns:mc="http://schemas.openxmlformats.org/markup-compatibility/2006">
                <mc:Choice xmlns:v="urn:schemas-microsoft-com:vml" Requires="v">
                  <p:oleObj spid="_x0000_s169866" name="Clip" r:id="rId28" imgW="4816929" imgH="4816929" progId="">
                    <p:embed/>
                  </p:oleObj>
                </mc:Choice>
                <mc:Fallback>
                  <p:oleObj name="Clip" r:id="rId28" imgW="4816929" imgH="4816929" progId="">
                    <p:embed/>
                    <p:pic>
                      <p:nvPicPr>
                        <p:cNvPr id="0" name="Picture 2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3408"/>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92" name="Object 54"/>
            <p:cNvGraphicFramePr>
              <a:graphicFrameLocks noChangeAspect="1"/>
            </p:cNvGraphicFramePr>
            <p:nvPr/>
          </p:nvGraphicFramePr>
          <p:xfrm>
            <a:off x="4032" y="3360"/>
            <a:ext cx="173" cy="173"/>
          </p:xfrm>
          <a:graphic>
            <a:graphicData uri="http://schemas.openxmlformats.org/presentationml/2006/ole">
              <mc:AlternateContent xmlns:mc="http://schemas.openxmlformats.org/markup-compatibility/2006">
                <mc:Choice xmlns:v="urn:schemas-microsoft-com:vml" Requires="v">
                  <p:oleObj spid="_x0000_s169867" name="Clip" r:id="rId29" imgW="4816929" imgH="4816929" progId="">
                    <p:embed/>
                  </p:oleObj>
                </mc:Choice>
                <mc:Fallback>
                  <p:oleObj name="Clip" r:id="rId29" imgW="4816929" imgH="4816929" progId="">
                    <p:embed/>
                    <p:pic>
                      <p:nvPicPr>
                        <p:cNvPr id="0" name="Picture 2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3360"/>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93" name="Object 55"/>
            <p:cNvGraphicFramePr>
              <a:graphicFrameLocks noChangeAspect="1"/>
            </p:cNvGraphicFramePr>
            <p:nvPr/>
          </p:nvGraphicFramePr>
          <p:xfrm>
            <a:off x="4032" y="3120"/>
            <a:ext cx="173" cy="173"/>
          </p:xfrm>
          <a:graphic>
            <a:graphicData uri="http://schemas.openxmlformats.org/presentationml/2006/ole">
              <mc:AlternateContent xmlns:mc="http://schemas.openxmlformats.org/markup-compatibility/2006">
                <mc:Choice xmlns:v="urn:schemas-microsoft-com:vml" Requires="v">
                  <p:oleObj spid="_x0000_s169868" name="Clip" r:id="rId30" imgW="4816929" imgH="4816929" progId="">
                    <p:embed/>
                  </p:oleObj>
                </mc:Choice>
                <mc:Fallback>
                  <p:oleObj name="Clip" r:id="rId30" imgW="4816929" imgH="4816929" progId="">
                    <p:embed/>
                    <p:pic>
                      <p:nvPicPr>
                        <p:cNvPr id="0" name="Picture 20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3120"/>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94" name="Object 56"/>
            <p:cNvGraphicFramePr>
              <a:graphicFrameLocks noChangeAspect="1"/>
            </p:cNvGraphicFramePr>
            <p:nvPr/>
          </p:nvGraphicFramePr>
          <p:xfrm>
            <a:off x="4272" y="3264"/>
            <a:ext cx="173" cy="173"/>
          </p:xfrm>
          <a:graphic>
            <a:graphicData uri="http://schemas.openxmlformats.org/presentationml/2006/ole">
              <mc:AlternateContent xmlns:mc="http://schemas.openxmlformats.org/markup-compatibility/2006">
                <mc:Choice xmlns:v="urn:schemas-microsoft-com:vml" Requires="v">
                  <p:oleObj spid="_x0000_s169869" name="Clip" r:id="rId31" imgW="4816929" imgH="4816929" progId="">
                    <p:embed/>
                  </p:oleObj>
                </mc:Choice>
                <mc:Fallback>
                  <p:oleObj name="Clip" r:id="rId31" imgW="4816929" imgH="4816929" progId="">
                    <p:embed/>
                    <p:pic>
                      <p:nvPicPr>
                        <p:cNvPr id="0" name="Picture 2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3264"/>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95" name="Object 57"/>
            <p:cNvGraphicFramePr>
              <a:graphicFrameLocks noChangeAspect="1"/>
            </p:cNvGraphicFramePr>
            <p:nvPr/>
          </p:nvGraphicFramePr>
          <p:xfrm>
            <a:off x="4416" y="3120"/>
            <a:ext cx="173" cy="173"/>
          </p:xfrm>
          <a:graphic>
            <a:graphicData uri="http://schemas.openxmlformats.org/presentationml/2006/ole">
              <mc:AlternateContent xmlns:mc="http://schemas.openxmlformats.org/markup-compatibility/2006">
                <mc:Choice xmlns:v="urn:schemas-microsoft-com:vml" Requires="v">
                  <p:oleObj spid="_x0000_s169870" name="Clip" r:id="rId32" imgW="4816929" imgH="4816929" progId="">
                    <p:embed/>
                  </p:oleObj>
                </mc:Choice>
                <mc:Fallback>
                  <p:oleObj name="Clip" r:id="rId32" imgW="4816929" imgH="4816929" progId="">
                    <p:embed/>
                    <p:pic>
                      <p:nvPicPr>
                        <p:cNvPr id="0" name="Picture 20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3120"/>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96" name="Object 58"/>
            <p:cNvGraphicFramePr>
              <a:graphicFrameLocks noChangeAspect="1"/>
            </p:cNvGraphicFramePr>
            <p:nvPr/>
          </p:nvGraphicFramePr>
          <p:xfrm>
            <a:off x="4560" y="3216"/>
            <a:ext cx="173" cy="173"/>
          </p:xfrm>
          <a:graphic>
            <a:graphicData uri="http://schemas.openxmlformats.org/presentationml/2006/ole">
              <mc:AlternateContent xmlns:mc="http://schemas.openxmlformats.org/markup-compatibility/2006">
                <mc:Choice xmlns:v="urn:schemas-microsoft-com:vml" Requires="v">
                  <p:oleObj spid="_x0000_s169871" name="Clip" r:id="rId33" imgW="4816929" imgH="4816929" progId="Excel.Sheet.8">
                    <p:embed/>
                  </p:oleObj>
                </mc:Choice>
                <mc:Fallback>
                  <p:oleObj name="Clip" r:id="rId33" imgW="4816929" imgH="4816929" progId="Excel.Sheet.8">
                    <p:embed/>
                    <p:pic>
                      <p:nvPicPr>
                        <p:cNvPr id="0" name="Picture 20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 y="3216"/>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97" name="Object 59"/>
            <p:cNvGraphicFramePr>
              <a:graphicFrameLocks noChangeAspect="1"/>
            </p:cNvGraphicFramePr>
            <p:nvPr/>
          </p:nvGraphicFramePr>
          <p:xfrm>
            <a:off x="4608" y="3360"/>
            <a:ext cx="173" cy="173"/>
          </p:xfrm>
          <a:graphic>
            <a:graphicData uri="http://schemas.openxmlformats.org/presentationml/2006/ole">
              <mc:AlternateContent xmlns:mc="http://schemas.openxmlformats.org/markup-compatibility/2006">
                <mc:Choice xmlns:v="urn:schemas-microsoft-com:vml" Requires="v">
                  <p:oleObj spid="_x0000_s169872" name="Clip" r:id="rId34" imgW="4816929" imgH="4816929" progId="">
                    <p:embed/>
                  </p:oleObj>
                </mc:Choice>
                <mc:Fallback>
                  <p:oleObj name="Clip" r:id="rId34" imgW="4816929" imgH="4816929" progId="">
                    <p:embed/>
                    <p:pic>
                      <p:nvPicPr>
                        <p:cNvPr id="0" name="Picture 20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 y="3360"/>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98" name="Object 60"/>
            <p:cNvGraphicFramePr>
              <a:graphicFrameLocks noChangeAspect="1"/>
            </p:cNvGraphicFramePr>
            <p:nvPr/>
          </p:nvGraphicFramePr>
          <p:xfrm>
            <a:off x="4800" y="3312"/>
            <a:ext cx="173" cy="173"/>
          </p:xfrm>
          <a:graphic>
            <a:graphicData uri="http://schemas.openxmlformats.org/presentationml/2006/ole">
              <mc:AlternateContent xmlns:mc="http://schemas.openxmlformats.org/markup-compatibility/2006">
                <mc:Choice xmlns:v="urn:schemas-microsoft-com:vml" Requires="v">
                  <p:oleObj spid="_x0000_s169873" name="Clip" r:id="rId35" imgW="4816929" imgH="4816929" progId="">
                    <p:embed/>
                  </p:oleObj>
                </mc:Choice>
                <mc:Fallback>
                  <p:oleObj name="Clip" r:id="rId35" imgW="4816929" imgH="4816929" progId="">
                    <p:embed/>
                    <p:pic>
                      <p:nvPicPr>
                        <p:cNvPr id="0" name="Picture 20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 y="3312"/>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99" name="Object 61"/>
            <p:cNvGraphicFramePr>
              <a:graphicFrameLocks noChangeAspect="1"/>
            </p:cNvGraphicFramePr>
            <p:nvPr/>
          </p:nvGraphicFramePr>
          <p:xfrm>
            <a:off x="4656" y="3216"/>
            <a:ext cx="173" cy="173"/>
          </p:xfrm>
          <a:graphic>
            <a:graphicData uri="http://schemas.openxmlformats.org/presentationml/2006/ole">
              <mc:AlternateContent xmlns:mc="http://schemas.openxmlformats.org/markup-compatibility/2006">
                <mc:Choice xmlns:v="urn:schemas-microsoft-com:vml" Requires="v">
                  <p:oleObj spid="_x0000_s169874" name="Clip" r:id="rId36" imgW="4816929" imgH="4816929" progId="Excel.Sheet.8">
                    <p:embed/>
                  </p:oleObj>
                </mc:Choice>
                <mc:Fallback>
                  <p:oleObj name="Clip" r:id="rId36" imgW="4816929" imgH="4816929" progId="Excel.Sheet.8">
                    <p:embed/>
                    <p:pic>
                      <p:nvPicPr>
                        <p:cNvPr id="0" name="Picture 20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 y="3216"/>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00" name="Object 62"/>
            <p:cNvGraphicFramePr>
              <a:graphicFrameLocks noChangeAspect="1"/>
            </p:cNvGraphicFramePr>
            <p:nvPr/>
          </p:nvGraphicFramePr>
          <p:xfrm>
            <a:off x="4896" y="3456"/>
            <a:ext cx="173" cy="173"/>
          </p:xfrm>
          <a:graphic>
            <a:graphicData uri="http://schemas.openxmlformats.org/presentationml/2006/ole">
              <mc:AlternateContent xmlns:mc="http://schemas.openxmlformats.org/markup-compatibility/2006">
                <mc:Choice xmlns:v="urn:schemas-microsoft-com:vml" Requires="v">
                  <p:oleObj spid="_x0000_s169875" name="Clip" r:id="rId37" imgW="4816929" imgH="4816929" progId="">
                    <p:embed/>
                  </p:oleObj>
                </mc:Choice>
                <mc:Fallback>
                  <p:oleObj name="Clip" r:id="rId37" imgW="4816929" imgH="4816929" progId="">
                    <p:embed/>
                    <p:pic>
                      <p:nvPicPr>
                        <p:cNvPr id="0" name="Picture 20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6" y="3456"/>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401" name="Object 63"/>
            <p:cNvGraphicFramePr>
              <a:graphicFrameLocks noChangeAspect="1"/>
            </p:cNvGraphicFramePr>
            <p:nvPr/>
          </p:nvGraphicFramePr>
          <p:xfrm>
            <a:off x="4896" y="3600"/>
            <a:ext cx="173" cy="173"/>
          </p:xfrm>
          <a:graphic>
            <a:graphicData uri="http://schemas.openxmlformats.org/presentationml/2006/ole">
              <mc:AlternateContent xmlns:mc="http://schemas.openxmlformats.org/markup-compatibility/2006">
                <mc:Choice xmlns:v="urn:schemas-microsoft-com:vml" Requires="v">
                  <p:oleObj spid="_x0000_s169876" name="Clip" r:id="rId38" imgW="4816929" imgH="4816929" progId="">
                    <p:embed/>
                  </p:oleObj>
                </mc:Choice>
                <mc:Fallback>
                  <p:oleObj name="Clip" r:id="rId38" imgW="4816929" imgH="4816929" progId="">
                    <p:embed/>
                    <p:pic>
                      <p:nvPicPr>
                        <p:cNvPr id="0" name="Picture 20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6" y="3600"/>
                          <a:ext cx="173" cy="17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sp>
        <p:nvSpPr>
          <p:cNvPr id="93248" name="Text Box 64"/>
          <p:cNvSpPr txBox="1">
            <a:spLocks noChangeArrowheads="1"/>
          </p:cNvSpPr>
          <p:nvPr/>
        </p:nvSpPr>
        <p:spPr bwMode="auto">
          <a:xfrm>
            <a:off x="5664200" y="3524821"/>
            <a:ext cx="317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r>
              <a:rPr lang="en-US" sz="2000" baseline="0">
                <a:latin typeface="Arial Narrow" charset="0"/>
              </a:rPr>
              <a:t>Nonlinear (concave) relationship</a:t>
            </a:r>
            <a:endParaRPr lang="en-US" sz="1800" baseline="0">
              <a:latin typeface="Arial Narrow" charset="0"/>
            </a:endParaRPr>
          </a:p>
        </p:txBody>
      </p:sp>
      <p:sp>
        <p:nvSpPr>
          <p:cNvPr id="93249" name="Freeform 65"/>
          <p:cNvSpPr>
            <a:spLocks/>
          </p:cNvSpPr>
          <p:nvPr/>
        </p:nvSpPr>
        <p:spPr bwMode="auto">
          <a:xfrm>
            <a:off x="5789613" y="5100638"/>
            <a:ext cx="1905000" cy="685800"/>
          </a:xfrm>
          <a:custGeom>
            <a:avLst/>
            <a:gdLst>
              <a:gd name="T0" fmla="*/ 0 w 1200"/>
              <a:gd name="T1" fmla="*/ 2147483647 h 432"/>
              <a:gd name="T2" fmla="*/ 2147483647 w 1200"/>
              <a:gd name="T3" fmla="*/ 2147483647 h 432"/>
              <a:gd name="T4" fmla="*/ 2147483647 w 1200"/>
              <a:gd name="T5" fmla="*/ 0 h 432"/>
              <a:gd name="T6" fmla="*/ 2147483647 w 1200"/>
              <a:gd name="T7" fmla="*/ 2147483647 h 432"/>
              <a:gd name="T8" fmla="*/ 2147483647 w 1200"/>
              <a:gd name="T9" fmla="*/ 2147483647 h 432"/>
              <a:gd name="T10" fmla="*/ 0 60000 65536"/>
              <a:gd name="T11" fmla="*/ 0 60000 65536"/>
              <a:gd name="T12" fmla="*/ 0 60000 65536"/>
              <a:gd name="T13" fmla="*/ 0 60000 65536"/>
              <a:gd name="T14" fmla="*/ 0 60000 65536"/>
              <a:gd name="T15" fmla="*/ 0 w 1200"/>
              <a:gd name="T16" fmla="*/ 0 h 432"/>
              <a:gd name="T17" fmla="*/ 1200 w 1200"/>
              <a:gd name="T18" fmla="*/ 432 h 432"/>
            </a:gdLst>
            <a:ahLst/>
            <a:cxnLst>
              <a:cxn ang="T10">
                <a:pos x="T0" y="T1"/>
              </a:cxn>
              <a:cxn ang="T11">
                <a:pos x="T2" y="T3"/>
              </a:cxn>
              <a:cxn ang="T12">
                <a:pos x="T4" y="T5"/>
              </a:cxn>
              <a:cxn ang="T13">
                <a:pos x="T6" y="T7"/>
              </a:cxn>
              <a:cxn ang="T14">
                <a:pos x="T8" y="T9"/>
              </a:cxn>
            </a:cxnLst>
            <a:rect l="T15" t="T16" r="T17" b="T18"/>
            <a:pathLst>
              <a:path w="1200" h="432">
                <a:moveTo>
                  <a:pt x="0" y="432"/>
                </a:moveTo>
                <a:cubicBezTo>
                  <a:pt x="92" y="324"/>
                  <a:pt x="184" y="216"/>
                  <a:pt x="288" y="144"/>
                </a:cubicBezTo>
                <a:cubicBezTo>
                  <a:pt x="392" y="72"/>
                  <a:pt x="496" y="0"/>
                  <a:pt x="624" y="0"/>
                </a:cubicBezTo>
                <a:cubicBezTo>
                  <a:pt x="752" y="0"/>
                  <a:pt x="960" y="72"/>
                  <a:pt x="1056" y="144"/>
                </a:cubicBezTo>
                <a:cubicBezTo>
                  <a:pt x="1152" y="216"/>
                  <a:pt x="1176" y="324"/>
                  <a:pt x="1200" y="432"/>
                </a:cubicBez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93250" name="Line 66"/>
          <p:cNvSpPr>
            <a:spLocks noChangeShapeType="1"/>
          </p:cNvSpPr>
          <p:nvPr/>
        </p:nvSpPr>
        <p:spPr bwMode="auto">
          <a:xfrm>
            <a:off x="1595438" y="4448175"/>
            <a:ext cx="1676400" cy="1447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3251" name="Freeform 67"/>
          <p:cNvSpPr>
            <a:spLocks/>
          </p:cNvSpPr>
          <p:nvPr/>
        </p:nvSpPr>
        <p:spPr bwMode="auto">
          <a:xfrm>
            <a:off x="1598613" y="4491038"/>
            <a:ext cx="1747837" cy="1327150"/>
          </a:xfrm>
          <a:custGeom>
            <a:avLst/>
            <a:gdLst>
              <a:gd name="T0" fmla="*/ 0 w 1101"/>
              <a:gd name="T1" fmla="*/ 0 h 836"/>
              <a:gd name="T2" fmla="*/ 2147483647 w 1101"/>
              <a:gd name="T3" fmla="*/ 2147483647 h 836"/>
              <a:gd name="T4" fmla="*/ 2147483647 w 1101"/>
              <a:gd name="T5" fmla="*/ 2147483647 h 836"/>
              <a:gd name="T6" fmla="*/ 0 60000 65536"/>
              <a:gd name="T7" fmla="*/ 0 60000 65536"/>
              <a:gd name="T8" fmla="*/ 0 60000 65536"/>
              <a:gd name="T9" fmla="*/ 0 w 1101"/>
              <a:gd name="T10" fmla="*/ 0 h 836"/>
              <a:gd name="T11" fmla="*/ 1101 w 1101"/>
              <a:gd name="T12" fmla="*/ 836 h 836"/>
            </a:gdLst>
            <a:ahLst/>
            <a:cxnLst>
              <a:cxn ang="T6">
                <a:pos x="T0" y="T1"/>
              </a:cxn>
              <a:cxn ang="T7">
                <a:pos x="T2" y="T3"/>
              </a:cxn>
              <a:cxn ang="T8">
                <a:pos x="T4" y="T5"/>
              </a:cxn>
            </a:cxnLst>
            <a:rect l="T9" t="T10" r="T11" b="T12"/>
            <a:pathLst>
              <a:path w="1101" h="836">
                <a:moveTo>
                  <a:pt x="0" y="0"/>
                </a:moveTo>
                <a:cubicBezTo>
                  <a:pt x="124" y="146"/>
                  <a:pt x="249" y="293"/>
                  <a:pt x="432" y="432"/>
                </a:cubicBezTo>
                <a:cubicBezTo>
                  <a:pt x="615" y="571"/>
                  <a:pt x="990" y="769"/>
                  <a:pt x="1101" y="836"/>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93252" name="Freeform 68"/>
          <p:cNvSpPr>
            <a:spLocks/>
          </p:cNvSpPr>
          <p:nvPr/>
        </p:nvSpPr>
        <p:spPr bwMode="auto">
          <a:xfrm>
            <a:off x="1674813" y="4491038"/>
            <a:ext cx="1828800" cy="1285875"/>
          </a:xfrm>
          <a:custGeom>
            <a:avLst/>
            <a:gdLst>
              <a:gd name="T0" fmla="*/ 0 w 1152"/>
              <a:gd name="T1" fmla="*/ 0 h 810"/>
              <a:gd name="T2" fmla="*/ 2147483647 w 1152"/>
              <a:gd name="T3" fmla="*/ 2147483647 h 810"/>
              <a:gd name="T4" fmla="*/ 2147483647 w 1152"/>
              <a:gd name="T5" fmla="*/ 2147483647 h 810"/>
              <a:gd name="T6" fmla="*/ 0 60000 65536"/>
              <a:gd name="T7" fmla="*/ 0 60000 65536"/>
              <a:gd name="T8" fmla="*/ 0 60000 65536"/>
              <a:gd name="T9" fmla="*/ 0 w 1152"/>
              <a:gd name="T10" fmla="*/ 0 h 810"/>
              <a:gd name="T11" fmla="*/ 1152 w 1152"/>
              <a:gd name="T12" fmla="*/ 810 h 810"/>
            </a:gdLst>
            <a:ahLst/>
            <a:cxnLst>
              <a:cxn ang="T6">
                <a:pos x="T0" y="T1"/>
              </a:cxn>
              <a:cxn ang="T7">
                <a:pos x="T2" y="T3"/>
              </a:cxn>
              <a:cxn ang="T8">
                <a:pos x="T4" y="T5"/>
              </a:cxn>
            </a:cxnLst>
            <a:rect l="T9" t="T10" r="T11" b="T12"/>
            <a:pathLst>
              <a:path w="1152" h="810">
                <a:moveTo>
                  <a:pt x="0" y="0"/>
                </a:moveTo>
                <a:cubicBezTo>
                  <a:pt x="96" y="196"/>
                  <a:pt x="192" y="393"/>
                  <a:pt x="384" y="528"/>
                </a:cubicBezTo>
                <a:cubicBezTo>
                  <a:pt x="576" y="663"/>
                  <a:pt x="1024" y="765"/>
                  <a:pt x="1152" y="81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93253" name="Freeform 69"/>
          <p:cNvSpPr>
            <a:spLocks/>
          </p:cNvSpPr>
          <p:nvPr/>
        </p:nvSpPr>
        <p:spPr bwMode="auto">
          <a:xfrm>
            <a:off x="1598613" y="3982021"/>
            <a:ext cx="1905000" cy="1295400"/>
          </a:xfrm>
          <a:custGeom>
            <a:avLst/>
            <a:gdLst>
              <a:gd name="T0" fmla="*/ 0 w 1200"/>
              <a:gd name="T1" fmla="*/ 0 h 816"/>
              <a:gd name="T2" fmla="*/ 2147483647 w 1200"/>
              <a:gd name="T3" fmla="*/ 2147483647 h 816"/>
              <a:gd name="T4" fmla="*/ 2147483647 w 1200"/>
              <a:gd name="T5" fmla="*/ 2147483647 h 816"/>
              <a:gd name="T6" fmla="*/ 0 60000 65536"/>
              <a:gd name="T7" fmla="*/ 0 60000 65536"/>
              <a:gd name="T8" fmla="*/ 0 60000 65536"/>
              <a:gd name="T9" fmla="*/ 0 w 1200"/>
              <a:gd name="T10" fmla="*/ 0 h 816"/>
              <a:gd name="T11" fmla="*/ 1200 w 1200"/>
              <a:gd name="T12" fmla="*/ 816 h 816"/>
            </a:gdLst>
            <a:ahLst/>
            <a:cxnLst>
              <a:cxn ang="T6">
                <a:pos x="T0" y="T1"/>
              </a:cxn>
              <a:cxn ang="T7">
                <a:pos x="T2" y="T3"/>
              </a:cxn>
              <a:cxn ang="T8">
                <a:pos x="T4" y="T5"/>
              </a:cxn>
            </a:cxnLst>
            <a:rect l="T9" t="T10" r="T11" b="T12"/>
            <a:pathLst>
              <a:path w="1200" h="816">
                <a:moveTo>
                  <a:pt x="0" y="0"/>
                </a:moveTo>
                <a:cubicBezTo>
                  <a:pt x="92" y="244"/>
                  <a:pt x="184" y="488"/>
                  <a:pt x="384" y="624"/>
                </a:cubicBezTo>
                <a:cubicBezTo>
                  <a:pt x="584" y="760"/>
                  <a:pt x="1064" y="784"/>
                  <a:pt x="1200" y="816"/>
                </a:cubicBez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0374" name="Rectangle 70"/>
          <p:cNvSpPr>
            <a:spLocks noGrp="1" noChangeArrowheads="1"/>
          </p:cNvSpPr>
          <p:nvPr>
            <p:ph type="title"/>
          </p:nvPr>
        </p:nvSpPr>
        <p:spPr bwMode="auto">
          <a:xfrm>
            <a:off x="611560" y="-171450"/>
            <a:ext cx="7772400" cy="1143000"/>
          </a:xfrm>
        </p:spPr>
        <p:txBody>
          <a:bodyPr wrap="square" numCol="1" anchorCtr="0" compatLnSpc="1">
            <a:prstTxWarp prst="textNoShape">
              <a:avLst/>
            </a:prstTxWarp>
          </a:bodyPr>
          <a:lstStyle/>
          <a:p>
            <a:pPr algn="l" eaLnBrk="1" hangingPunct="1"/>
            <a:r>
              <a:rPr lang="en-AU" sz="3600" cap="none" dirty="0">
                <a:solidFill>
                  <a:srgbClr val="EA0088"/>
                </a:solidFill>
                <a:latin typeface="Trebuchet MS" panose="020B0603020202020204" pitchFamily="34" charset="0"/>
                <a:ea typeface="ＭＳ Ｐゴシック" charset="0"/>
                <a:cs typeface="ＭＳ Ｐゴシック" charset="0"/>
              </a:rPr>
              <a:t>Typical patterns</a:t>
            </a:r>
            <a:endParaRPr lang="en-AU" sz="3600" cap="none" dirty="0">
              <a:solidFill>
                <a:srgbClr val="FF0000"/>
              </a:solidFill>
              <a:latin typeface="Trebuchet MS" panose="020B0603020202020204" pitchFamily="34" charset="0"/>
              <a:ea typeface="ＭＳ Ｐゴシック" charset="0"/>
              <a:cs typeface="ＭＳ Ｐゴシック" charset="0"/>
            </a:endParaRPr>
          </a:p>
        </p:txBody>
      </p:sp>
      <p:grpSp>
        <p:nvGrpSpPr>
          <p:cNvPr id="10" name="Group 81"/>
          <p:cNvGrpSpPr>
            <a:grpSpLocks/>
          </p:cNvGrpSpPr>
          <p:nvPr/>
        </p:nvGrpSpPr>
        <p:grpSpPr bwMode="auto">
          <a:xfrm>
            <a:off x="785813" y="1785938"/>
            <a:ext cx="1500187" cy="989012"/>
            <a:chOff x="785786" y="1785926"/>
            <a:chExt cx="1500198" cy="989018"/>
          </a:xfrm>
        </p:grpSpPr>
        <p:graphicFrame>
          <p:nvGraphicFramePr>
            <p:cNvPr id="100384" name="Object 11"/>
            <p:cNvGraphicFramePr>
              <a:graphicFrameLocks noChangeAspect="1"/>
            </p:cNvGraphicFramePr>
            <p:nvPr/>
          </p:nvGraphicFramePr>
          <p:xfrm>
            <a:off x="785786" y="2500306"/>
            <a:ext cx="274637" cy="274638"/>
          </p:xfrm>
          <a:graphic>
            <a:graphicData uri="http://schemas.openxmlformats.org/presentationml/2006/ole">
              <mc:AlternateContent xmlns:mc="http://schemas.openxmlformats.org/markup-compatibility/2006">
                <mc:Choice xmlns:v="urn:schemas-microsoft-com:vml" Requires="v">
                  <p:oleObj spid="_x0000_s169877" name="Clip" r:id="rId39" imgW="4816929" imgH="4816929" progId="">
                    <p:embed/>
                  </p:oleObj>
                </mc:Choice>
                <mc:Fallback>
                  <p:oleObj name="Clip" r:id="rId39" imgW="4816929" imgH="4816929" progId="">
                    <p:embed/>
                    <p:pic>
                      <p:nvPicPr>
                        <p:cNvPr id="0" name="Picture 20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786" y="2500306"/>
                          <a:ext cx="274637" cy="2746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85" name="Object 11"/>
            <p:cNvGraphicFramePr>
              <a:graphicFrameLocks noChangeAspect="1"/>
            </p:cNvGraphicFramePr>
            <p:nvPr/>
          </p:nvGraphicFramePr>
          <p:xfrm>
            <a:off x="1071538" y="2285992"/>
            <a:ext cx="274637" cy="274637"/>
          </p:xfrm>
          <a:graphic>
            <a:graphicData uri="http://schemas.openxmlformats.org/presentationml/2006/ole">
              <mc:AlternateContent xmlns:mc="http://schemas.openxmlformats.org/markup-compatibility/2006">
                <mc:Choice xmlns:v="urn:schemas-microsoft-com:vml" Requires="v">
                  <p:oleObj spid="_x0000_s169878" name="Clip" r:id="rId40" imgW="4816929" imgH="4816929" progId="Excel.Sheet.8">
                    <p:embed/>
                  </p:oleObj>
                </mc:Choice>
                <mc:Fallback>
                  <p:oleObj name="Clip" r:id="rId40" imgW="4816929" imgH="4816929" progId="Excel.Sheet.8">
                    <p:embed/>
                    <p:pic>
                      <p:nvPicPr>
                        <p:cNvPr id="0" name="Picture 20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38" y="2285992"/>
                          <a:ext cx="274637" cy="27463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86" name="Object 11"/>
            <p:cNvGraphicFramePr>
              <a:graphicFrameLocks noChangeAspect="1"/>
            </p:cNvGraphicFramePr>
            <p:nvPr/>
          </p:nvGraphicFramePr>
          <p:xfrm>
            <a:off x="1439843" y="2214554"/>
            <a:ext cx="274637" cy="274638"/>
          </p:xfrm>
          <a:graphic>
            <a:graphicData uri="http://schemas.openxmlformats.org/presentationml/2006/ole">
              <mc:AlternateContent xmlns:mc="http://schemas.openxmlformats.org/markup-compatibility/2006">
                <mc:Choice xmlns:v="urn:schemas-microsoft-com:vml" Requires="v">
                  <p:oleObj spid="_x0000_s169879" name="Clip" r:id="rId41" imgW="4816929" imgH="4816929" progId="">
                    <p:embed/>
                  </p:oleObj>
                </mc:Choice>
                <mc:Fallback>
                  <p:oleObj name="Clip" r:id="rId41" imgW="4816929" imgH="4816929" progId="">
                    <p:embed/>
                    <p:pic>
                      <p:nvPicPr>
                        <p:cNvPr id="0" name="Picture 20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843" y="2214554"/>
                          <a:ext cx="274637" cy="2746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87" name="Object 11"/>
            <p:cNvGraphicFramePr>
              <a:graphicFrameLocks noChangeAspect="1"/>
            </p:cNvGraphicFramePr>
            <p:nvPr/>
          </p:nvGraphicFramePr>
          <p:xfrm>
            <a:off x="1643042" y="1928802"/>
            <a:ext cx="274637" cy="274637"/>
          </p:xfrm>
          <a:graphic>
            <a:graphicData uri="http://schemas.openxmlformats.org/presentationml/2006/ole">
              <mc:AlternateContent xmlns:mc="http://schemas.openxmlformats.org/markup-compatibility/2006">
                <mc:Choice xmlns:v="urn:schemas-microsoft-com:vml" Requires="v">
                  <p:oleObj spid="_x0000_s169880" name="Clip" r:id="rId42" imgW="4816929" imgH="4816929" progId="">
                    <p:embed/>
                  </p:oleObj>
                </mc:Choice>
                <mc:Fallback>
                  <p:oleObj name="Clip" r:id="rId42" imgW="4816929" imgH="4816929" progId="">
                    <p:embed/>
                    <p:pic>
                      <p:nvPicPr>
                        <p:cNvPr id="0" name="Picture 20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042" y="1928802"/>
                          <a:ext cx="274637" cy="27463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88" name="Object 11"/>
            <p:cNvGraphicFramePr>
              <a:graphicFrameLocks noChangeAspect="1"/>
            </p:cNvGraphicFramePr>
            <p:nvPr/>
          </p:nvGraphicFramePr>
          <p:xfrm>
            <a:off x="2011347" y="1785926"/>
            <a:ext cx="274637" cy="274637"/>
          </p:xfrm>
          <a:graphic>
            <a:graphicData uri="http://schemas.openxmlformats.org/presentationml/2006/ole">
              <mc:AlternateContent xmlns:mc="http://schemas.openxmlformats.org/markup-compatibility/2006">
                <mc:Choice xmlns:v="urn:schemas-microsoft-com:vml" Requires="v">
                  <p:oleObj spid="_x0000_s169881" name="Clip" r:id="rId43" imgW="4816929" imgH="4816929" progId="">
                    <p:embed/>
                  </p:oleObj>
                </mc:Choice>
                <mc:Fallback>
                  <p:oleObj name="Clip" r:id="rId43" imgW="4816929" imgH="4816929" progId="">
                    <p:embed/>
                    <p:pic>
                      <p:nvPicPr>
                        <p:cNvPr id="0" name="Picture 20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347" y="1785926"/>
                          <a:ext cx="274637" cy="27463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nvGrpSpPr>
          <p:cNvPr id="11" name="Group 82"/>
          <p:cNvGrpSpPr>
            <a:grpSpLocks/>
          </p:cNvGrpSpPr>
          <p:nvPr/>
        </p:nvGrpSpPr>
        <p:grpSpPr bwMode="auto">
          <a:xfrm>
            <a:off x="6715125" y="1500188"/>
            <a:ext cx="1489075" cy="989012"/>
            <a:chOff x="6715140" y="1500174"/>
            <a:chExt cx="1489084" cy="989018"/>
          </a:xfrm>
        </p:grpSpPr>
        <p:graphicFrame>
          <p:nvGraphicFramePr>
            <p:cNvPr id="100379" name="Object 11"/>
            <p:cNvGraphicFramePr>
              <a:graphicFrameLocks noChangeAspect="1"/>
            </p:cNvGraphicFramePr>
            <p:nvPr/>
          </p:nvGraphicFramePr>
          <p:xfrm>
            <a:off x="6715140" y="1500174"/>
            <a:ext cx="274637" cy="274637"/>
          </p:xfrm>
          <a:graphic>
            <a:graphicData uri="http://schemas.openxmlformats.org/presentationml/2006/ole">
              <mc:AlternateContent xmlns:mc="http://schemas.openxmlformats.org/markup-compatibility/2006">
                <mc:Choice xmlns:v="urn:schemas-microsoft-com:vml" Requires="v">
                  <p:oleObj spid="_x0000_s169882" name="Clip" r:id="rId44" imgW="4816929" imgH="4816929" progId="">
                    <p:embed/>
                  </p:oleObj>
                </mc:Choice>
                <mc:Fallback>
                  <p:oleObj name="Clip" r:id="rId44" imgW="4816929" imgH="4816929" progId="">
                    <p:embed/>
                    <p:pic>
                      <p:nvPicPr>
                        <p:cNvPr id="0" name="Picture 20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40" y="1500174"/>
                          <a:ext cx="274637" cy="27463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80" name="Object 11"/>
            <p:cNvGraphicFramePr>
              <a:graphicFrameLocks noChangeAspect="1"/>
            </p:cNvGraphicFramePr>
            <p:nvPr/>
          </p:nvGraphicFramePr>
          <p:xfrm>
            <a:off x="7012007" y="1582726"/>
            <a:ext cx="274637" cy="274638"/>
          </p:xfrm>
          <a:graphic>
            <a:graphicData uri="http://schemas.openxmlformats.org/presentationml/2006/ole">
              <mc:AlternateContent xmlns:mc="http://schemas.openxmlformats.org/markup-compatibility/2006">
                <mc:Choice xmlns:v="urn:schemas-microsoft-com:vml" Requires="v">
                  <p:oleObj spid="_x0000_s169883" name="Clip" r:id="rId45" imgW="4816929" imgH="4816929" progId="">
                    <p:embed/>
                  </p:oleObj>
                </mc:Choice>
                <mc:Fallback>
                  <p:oleObj name="Clip" r:id="rId45" imgW="4816929" imgH="4816929" progId="">
                    <p:embed/>
                    <p:pic>
                      <p:nvPicPr>
                        <p:cNvPr id="0" name="Picture 2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2007" y="1582726"/>
                          <a:ext cx="274637" cy="2746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81" name="Object 11"/>
            <p:cNvGraphicFramePr>
              <a:graphicFrameLocks noChangeAspect="1"/>
            </p:cNvGraphicFramePr>
            <p:nvPr/>
          </p:nvGraphicFramePr>
          <p:xfrm>
            <a:off x="7358082" y="1785926"/>
            <a:ext cx="274637" cy="274637"/>
          </p:xfrm>
          <a:graphic>
            <a:graphicData uri="http://schemas.openxmlformats.org/presentationml/2006/ole">
              <mc:AlternateContent xmlns:mc="http://schemas.openxmlformats.org/markup-compatibility/2006">
                <mc:Choice xmlns:v="urn:schemas-microsoft-com:vml" Requires="v">
                  <p:oleObj spid="_x0000_s169884" name="Clip" r:id="rId46" imgW="4816929" imgH="4816929" progId="">
                    <p:embed/>
                  </p:oleObj>
                </mc:Choice>
                <mc:Fallback>
                  <p:oleObj name="Clip" r:id="rId46" imgW="4816929" imgH="4816929" progId="">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8082" y="1785926"/>
                          <a:ext cx="274637" cy="27463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82" name="Object 11"/>
            <p:cNvGraphicFramePr>
              <a:graphicFrameLocks noChangeAspect="1"/>
            </p:cNvGraphicFramePr>
            <p:nvPr/>
          </p:nvGraphicFramePr>
          <p:xfrm>
            <a:off x="7572396" y="2154231"/>
            <a:ext cx="274637" cy="274637"/>
          </p:xfrm>
          <a:graphic>
            <a:graphicData uri="http://schemas.openxmlformats.org/presentationml/2006/ole">
              <mc:AlternateContent xmlns:mc="http://schemas.openxmlformats.org/markup-compatibility/2006">
                <mc:Choice xmlns:v="urn:schemas-microsoft-com:vml" Requires="v">
                  <p:oleObj spid="_x0000_s169885" name="Clip" r:id="rId47" imgW="4816929" imgH="4816929" progId="">
                    <p:embed/>
                  </p:oleObj>
                </mc:Choice>
                <mc:Fallback>
                  <p:oleObj name="Clip" r:id="rId47" imgW="4816929" imgH="4816929" progId="">
                    <p:embed/>
                    <p:pic>
                      <p:nvPicPr>
                        <p:cNvPr id="0" name="Picture 20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96" y="2154231"/>
                          <a:ext cx="274637" cy="27463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00383" name="Object 11"/>
            <p:cNvGraphicFramePr>
              <a:graphicFrameLocks noChangeAspect="1"/>
            </p:cNvGraphicFramePr>
            <p:nvPr/>
          </p:nvGraphicFramePr>
          <p:xfrm>
            <a:off x="7929586" y="2214554"/>
            <a:ext cx="274638" cy="274638"/>
          </p:xfrm>
          <a:graphic>
            <a:graphicData uri="http://schemas.openxmlformats.org/presentationml/2006/ole">
              <mc:AlternateContent xmlns:mc="http://schemas.openxmlformats.org/markup-compatibility/2006">
                <mc:Choice xmlns:v="urn:schemas-microsoft-com:vml" Requires="v">
                  <p:oleObj spid="_x0000_s169886" name="Clip" r:id="rId48" imgW="4816929" imgH="4816929" progId="">
                    <p:embed/>
                  </p:oleObj>
                </mc:Choice>
                <mc:Fallback>
                  <p:oleObj name="Clip" r:id="rId48" imgW="4816929" imgH="4816929" progId="">
                    <p:embed/>
                    <p:pic>
                      <p:nvPicPr>
                        <p:cNvPr id="0" name="Picture 20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9586" y="2214554"/>
                          <a:ext cx="274638" cy="2746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sp>
        <p:nvSpPr>
          <p:cNvPr id="93201" name="Line 17"/>
          <p:cNvSpPr>
            <a:spLocks noChangeShapeType="1"/>
          </p:cNvSpPr>
          <p:nvPr/>
        </p:nvSpPr>
        <p:spPr bwMode="auto">
          <a:xfrm flipV="1">
            <a:off x="836613" y="1657350"/>
            <a:ext cx="1752600" cy="990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3210" name="Line 26"/>
          <p:cNvSpPr>
            <a:spLocks noChangeShapeType="1"/>
          </p:cNvSpPr>
          <p:nvPr/>
        </p:nvSpPr>
        <p:spPr bwMode="auto">
          <a:xfrm>
            <a:off x="6704013" y="1581150"/>
            <a:ext cx="1752600" cy="990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42</a:t>
            </a:fld>
            <a:endParaRPr lang="en-AU" sz="1400" b="1" baseline="0" dirty="0">
              <a:latin typeface="Trebuchet M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9"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par>
                          <p:cTn id="33" fill="hold" nodeType="afterGroup">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93201"/>
                                        </p:tgtEl>
                                        <p:attrNameLst>
                                          <p:attrName>style.visibility</p:attrName>
                                        </p:attrNameLst>
                                      </p:cBhvr>
                                      <p:to>
                                        <p:strVal val="visible"/>
                                      </p:to>
                                    </p:set>
                                    <p:anim calcmode="lin" valueType="num">
                                      <p:cBhvr additive="base">
                                        <p:cTn id="36" dur="500" fill="hold"/>
                                        <p:tgtEl>
                                          <p:spTgt spid="93201"/>
                                        </p:tgtEl>
                                        <p:attrNameLst>
                                          <p:attrName>ppt_x</p:attrName>
                                        </p:attrNameLst>
                                      </p:cBhvr>
                                      <p:tavLst>
                                        <p:tav tm="0">
                                          <p:val>
                                            <p:strVal val="0-#ppt_w/2"/>
                                          </p:val>
                                        </p:tav>
                                        <p:tav tm="100000">
                                          <p:val>
                                            <p:strVal val="#ppt_x"/>
                                          </p:val>
                                        </p:tav>
                                      </p:tavLst>
                                    </p:anim>
                                    <p:anim calcmode="lin" valueType="num">
                                      <p:cBhvr additive="base">
                                        <p:cTn id="37" dur="500" fill="hold"/>
                                        <p:tgtEl>
                                          <p:spTgt spid="93201"/>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3500"/>
                            </p:stCondLst>
                            <p:childTnLst>
                              <p:par>
                                <p:cTn id="39" presetID="1" presetClass="entr" presetSubtype="0" fill="hold" grpId="0" nodeType="afterEffect">
                                  <p:stCondLst>
                                    <p:cond delay="0"/>
                                  </p:stCondLst>
                                  <p:childTnLst>
                                    <p:set>
                                      <p:cBhvr>
                                        <p:cTn id="40" dur="1" fill="hold">
                                          <p:stCondLst>
                                            <p:cond delay="499"/>
                                          </p:stCondLst>
                                        </p:cTn>
                                        <p:tgtEl>
                                          <p:spTgt spid="93202"/>
                                        </p:tgtEl>
                                        <p:attrNameLst>
                                          <p:attrName>style.visibility</p:attrName>
                                        </p:attrNameLst>
                                      </p:cBhvr>
                                      <p:to>
                                        <p:strVal val="visible"/>
                                      </p:to>
                                    </p:set>
                                  </p:childTnLst>
                                </p:cTn>
                              </p:par>
                            </p:childTnLst>
                          </p:cTn>
                        </p:par>
                        <p:par>
                          <p:cTn id="41" fill="hold" nodeType="afterGroup">
                            <p:stCondLst>
                              <p:cond delay="4000"/>
                            </p:stCondLst>
                            <p:childTnLst>
                              <p:par>
                                <p:cTn id="42" presetID="9" presetClass="entr" presetSubtype="0"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dissolve">
                                      <p:cBhvr>
                                        <p:cTn id="44" dur="500"/>
                                        <p:tgtEl>
                                          <p:spTgt spid="11"/>
                                        </p:tgtEl>
                                      </p:cBhvr>
                                    </p:animEffect>
                                  </p:childTnLst>
                                </p:cTn>
                              </p:par>
                            </p:childTnLst>
                          </p:cTn>
                        </p:par>
                        <p:par>
                          <p:cTn id="45" fill="hold" nodeType="afterGroup">
                            <p:stCondLst>
                              <p:cond delay="4500"/>
                            </p:stCondLst>
                            <p:childTnLst>
                              <p:par>
                                <p:cTn id="46" presetID="2" presetClass="entr" presetSubtype="2" fill="hold" grpId="0" nodeType="afterEffect">
                                  <p:stCondLst>
                                    <p:cond delay="0"/>
                                  </p:stCondLst>
                                  <p:childTnLst>
                                    <p:set>
                                      <p:cBhvr>
                                        <p:cTn id="47" dur="1" fill="hold">
                                          <p:stCondLst>
                                            <p:cond delay="0"/>
                                          </p:stCondLst>
                                        </p:cTn>
                                        <p:tgtEl>
                                          <p:spTgt spid="93210"/>
                                        </p:tgtEl>
                                        <p:attrNameLst>
                                          <p:attrName>style.visibility</p:attrName>
                                        </p:attrNameLst>
                                      </p:cBhvr>
                                      <p:to>
                                        <p:strVal val="visible"/>
                                      </p:to>
                                    </p:set>
                                    <p:anim calcmode="lin" valueType="num">
                                      <p:cBhvr additive="base">
                                        <p:cTn id="48" dur="500" fill="hold"/>
                                        <p:tgtEl>
                                          <p:spTgt spid="93210"/>
                                        </p:tgtEl>
                                        <p:attrNameLst>
                                          <p:attrName>ppt_x</p:attrName>
                                        </p:attrNameLst>
                                      </p:cBhvr>
                                      <p:tavLst>
                                        <p:tav tm="0">
                                          <p:val>
                                            <p:strVal val="1+#ppt_w/2"/>
                                          </p:val>
                                        </p:tav>
                                        <p:tav tm="100000">
                                          <p:val>
                                            <p:strVal val="#ppt_x"/>
                                          </p:val>
                                        </p:tav>
                                      </p:tavLst>
                                    </p:anim>
                                    <p:anim calcmode="lin" valueType="num">
                                      <p:cBhvr additive="base">
                                        <p:cTn id="49" dur="500" fill="hold"/>
                                        <p:tgtEl>
                                          <p:spTgt spid="93210"/>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5000"/>
                            </p:stCondLst>
                            <p:childTnLst>
                              <p:par>
                                <p:cTn id="51" presetID="9" presetClass="entr" presetSubtype="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par>
                          <p:cTn id="54" fill="hold">
                            <p:stCondLst>
                              <p:cond delay="5500"/>
                            </p:stCondLst>
                            <p:childTnLst>
                              <p:par>
                                <p:cTn id="55" presetID="1" presetClass="entr" presetSubtype="0" fill="hold" grpId="0" nodeType="afterEffect">
                                  <p:stCondLst>
                                    <p:cond delay="0"/>
                                  </p:stCondLst>
                                  <p:childTnLst>
                                    <p:set>
                                      <p:cBhvr>
                                        <p:cTn id="56" dur="1" fill="hold">
                                          <p:stCondLst>
                                            <p:cond delay="499"/>
                                          </p:stCondLst>
                                        </p:cTn>
                                        <p:tgtEl>
                                          <p:spTgt spid="93211"/>
                                        </p:tgtEl>
                                        <p:attrNameLst>
                                          <p:attrName>style.visibility</p:attrName>
                                        </p:attrNameLst>
                                      </p:cBhvr>
                                      <p:to>
                                        <p:strVal val="visible"/>
                                      </p:to>
                                    </p:set>
                                  </p:childTnLst>
                                </p:cTn>
                              </p:par>
                            </p:childTnLst>
                          </p:cTn>
                        </p:par>
                        <p:par>
                          <p:cTn id="57" fill="hold" nodeType="afterGroup">
                            <p:stCondLst>
                              <p:cond delay="6000"/>
                            </p:stCondLst>
                            <p:childTnLst>
                              <p:par>
                                <p:cTn id="58" presetID="1" presetClass="entr" presetSubtype="0" fill="hold" grpId="0" nodeType="afterEffect">
                                  <p:stCondLst>
                                    <p:cond delay="0"/>
                                  </p:stCondLst>
                                  <p:childTnLst>
                                    <p:set>
                                      <p:cBhvr>
                                        <p:cTn id="59" dur="1" fill="hold">
                                          <p:stCondLst>
                                            <p:cond delay="499"/>
                                          </p:stCondLst>
                                        </p:cTn>
                                        <p:tgtEl>
                                          <p:spTgt spid="93212"/>
                                        </p:tgtEl>
                                        <p:attrNameLst>
                                          <p:attrName>style.visibility</p:attrName>
                                        </p:attrNameLst>
                                      </p:cBhvr>
                                      <p:to>
                                        <p:strVal val="visible"/>
                                      </p:to>
                                    </p:set>
                                  </p:childTnLst>
                                </p:cTn>
                              </p:par>
                            </p:childTnLst>
                          </p:cTn>
                        </p:par>
                        <p:par>
                          <p:cTn id="60" fill="hold">
                            <p:stCondLst>
                              <p:cond delay="6500"/>
                            </p:stCondLst>
                            <p:childTnLst>
                              <p:par>
                                <p:cTn id="61" presetID="2" presetClass="entr" presetSubtype="8" fill="hold" grpId="0" nodeType="afterEffect">
                                  <p:stCondLst>
                                    <p:cond delay="0"/>
                                  </p:stCondLst>
                                  <p:childTnLst>
                                    <p:set>
                                      <p:cBhvr>
                                        <p:cTn id="62" dur="1" fill="hold">
                                          <p:stCondLst>
                                            <p:cond delay="0"/>
                                          </p:stCondLst>
                                        </p:cTn>
                                        <p:tgtEl>
                                          <p:spTgt spid="93206"/>
                                        </p:tgtEl>
                                        <p:attrNameLst>
                                          <p:attrName>style.visibility</p:attrName>
                                        </p:attrNameLst>
                                      </p:cBhvr>
                                      <p:to>
                                        <p:strVal val="visible"/>
                                      </p:to>
                                    </p:set>
                                    <p:anim calcmode="lin" valueType="num">
                                      <p:cBhvr additive="base">
                                        <p:cTn id="63" dur="500" fill="hold"/>
                                        <p:tgtEl>
                                          <p:spTgt spid="93206"/>
                                        </p:tgtEl>
                                        <p:attrNameLst>
                                          <p:attrName>ppt_x</p:attrName>
                                        </p:attrNameLst>
                                      </p:cBhvr>
                                      <p:tavLst>
                                        <p:tav tm="0">
                                          <p:val>
                                            <p:strVal val="0-#ppt_w/2"/>
                                          </p:val>
                                        </p:tav>
                                        <p:tav tm="100000">
                                          <p:val>
                                            <p:strVal val="#ppt_x"/>
                                          </p:val>
                                        </p:tav>
                                      </p:tavLst>
                                    </p:anim>
                                    <p:anim calcmode="lin" valueType="num">
                                      <p:cBhvr additive="base">
                                        <p:cTn id="64" dur="500" fill="hold"/>
                                        <p:tgtEl>
                                          <p:spTgt spid="93206"/>
                                        </p:tgtEl>
                                        <p:attrNameLst>
                                          <p:attrName>ppt_y</p:attrName>
                                        </p:attrNameLst>
                                      </p:cBhvr>
                                      <p:tavLst>
                                        <p:tav tm="0">
                                          <p:val>
                                            <p:strVal val="#ppt_y"/>
                                          </p:val>
                                        </p:tav>
                                        <p:tav tm="100000">
                                          <p:val>
                                            <p:strVal val="#ppt_y"/>
                                          </p:val>
                                        </p:tav>
                                      </p:tavLst>
                                    </p:anim>
                                  </p:childTnLst>
                                </p:cTn>
                              </p:par>
                            </p:childTnLst>
                          </p:cTn>
                        </p:par>
                        <p:par>
                          <p:cTn id="65" fill="hold" nodeType="withGroup">
                            <p:stCondLst>
                              <p:cond delay="7000"/>
                            </p:stCondLst>
                            <p:childTnLst>
                              <p:par>
                                <p:cTn id="66" presetID="22" presetClass="entr" presetSubtype="8" fill="hold"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childTnLst>
                          </p:cTn>
                        </p:par>
                        <p:par>
                          <p:cTn id="69" fill="hold" nodeType="afterGroup">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93250"/>
                                        </p:tgtEl>
                                        <p:attrNameLst>
                                          <p:attrName>style.visibility</p:attrName>
                                        </p:attrNameLst>
                                      </p:cBhvr>
                                      <p:to>
                                        <p:strVal val="visible"/>
                                      </p:to>
                                    </p:set>
                                    <p:animEffect transition="in" filter="wipe(up)">
                                      <p:cBhvr>
                                        <p:cTn id="72" dur="500"/>
                                        <p:tgtEl>
                                          <p:spTgt spid="93250"/>
                                        </p:tgtEl>
                                      </p:cBhvr>
                                    </p:animEffect>
                                  </p:childTnLst>
                                  <p:subTnLst>
                                    <p:set>
                                      <p:cBhvr override="childStyle">
                                        <p:cTn dur="1" fill="hold" display="0" masterRel="nextClick" afterEffect="1"/>
                                        <p:tgtEl>
                                          <p:spTgt spid="93250"/>
                                        </p:tgtEl>
                                        <p:attrNameLst>
                                          <p:attrName>style.visibility</p:attrName>
                                        </p:attrNameLst>
                                      </p:cBhvr>
                                      <p:to>
                                        <p:strVal val="hidden"/>
                                      </p:to>
                                    </p:set>
                                  </p:subTnLst>
                                </p:cTn>
                              </p:par>
                            </p:childTnLst>
                          </p:cTn>
                        </p:par>
                        <p:par>
                          <p:cTn id="73" fill="hold" nodeType="withGroup">
                            <p:stCondLst>
                              <p:cond delay="8000"/>
                            </p:stCondLst>
                            <p:childTnLst>
                              <p:par>
                                <p:cTn id="74" presetID="11" presetClass="entr" presetSubtype="0" fill="hold" grpId="0" nodeType="afterEffect">
                                  <p:stCondLst>
                                    <p:cond delay="0"/>
                                  </p:stCondLst>
                                  <p:childTnLst>
                                    <p:set>
                                      <p:cBhvr>
                                        <p:cTn id="75" dur="75">
                                          <p:stCondLst>
                                            <p:cond delay="0"/>
                                          </p:stCondLst>
                                        </p:cTn>
                                        <p:tgtEl>
                                          <p:spTgt spid="93251"/>
                                        </p:tgtEl>
                                        <p:attrNameLst>
                                          <p:attrName>style.visibility</p:attrName>
                                        </p:attrNameLst>
                                      </p:cBhvr>
                                      <p:to>
                                        <p:strVal val="visible"/>
                                      </p:to>
                                    </p:set>
                                  </p:childTnLst>
                                </p:cTn>
                              </p:par>
                            </p:childTnLst>
                          </p:cTn>
                        </p:par>
                        <p:par>
                          <p:cTn id="76" fill="hold" nodeType="afterGroup">
                            <p:stCondLst>
                              <p:cond delay="8075"/>
                            </p:stCondLst>
                            <p:childTnLst>
                              <p:par>
                                <p:cTn id="77" presetID="11" presetClass="entr" presetSubtype="0" fill="hold" grpId="0" nodeType="afterEffect">
                                  <p:stCondLst>
                                    <p:cond delay="0"/>
                                  </p:stCondLst>
                                  <p:childTnLst>
                                    <p:set>
                                      <p:cBhvr>
                                        <p:cTn id="78" dur="75">
                                          <p:stCondLst>
                                            <p:cond delay="0"/>
                                          </p:stCondLst>
                                        </p:cTn>
                                        <p:tgtEl>
                                          <p:spTgt spid="93252"/>
                                        </p:tgtEl>
                                        <p:attrNameLst>
                                          <p:attrName>style.visibility</p:attrName>
                                        </p:attrNameLst>
                                      </p:cBhvr>
                                      <p:to>
                                        <p:strVal val="visible"/>
                                      </p:to>
                                    </p:set>
                                  </p:childTnLst>
                                </p:cTn>
                              </p:par>
                            </p:childTnLst>
                          </p:cTn>
                        </p:par>
                        <p:par>
                          <p:cTn id="79" fill="hold" nodeType="afterGroup">
                            <p:stCondLst>
                              <p:cond delay="8150"/>
                            </p:stCondLst>
                            <p:childTnLst>
                              <p:par>
                                <p:cTn id="80" presetID="1" presetClass="entr" presetSubtype="0" fill="hold" grpId="0" nodeType="afterEffect">
                                  <p:stCondLst>
                                    <p:cond delay="0"/>
                                  </p:stCondLst>
                                  <p:childTnLst>
                                    <p:set>
                                      <p:cBhvr>
                                        <p:cTn id="81" dur="1" fill="hold">
                                          <p:stCondLst>
                                            <p:cond delay="499"/>
                                          </p:stCondLst>
                                        </p:cTn>
                                        <p:tgtEl>
                                          <p:spTgt spid="93253"/>
                                        </p:tgtEl>
                                        <p:attrNameLst>
                                          <p:attrName>style.visibility</p:attrName>
                                        </p:attrNameLst>
                                      </p:cBhvr>
                                      <p:to>
                                        <p:strVal val="visible"/>
                                      </p:to>
                                    </p:set>
                                  </p:childTnLst>
                                </p:cTn>
                              </p:par>
                            </p:childTnLst>
                          </p:cTn>
                        </p:par>
                        <p:par>
                          <p:cTn id="82" fill="hold" nodeType="afterGroup">
                            <p:stCondLst>
                              <p:cond delay="8650"/>
                            </p:stCondLst>
                            <p:childTnLst>
                              <p:par>
                                <p:cTn id="83" presetID="4" presetClass="entr" presetSubtype="32" fill="hold" grpId="0" nodeType="afterEffect">
                                  <p:stCondLst>
                                    <p:cond delay="1000"/>
                                  </p:stCondLst>
                                  <p:childTnLst>
                                    <p:set>
                                      <p:cBhvr>
                                        <p:cTn id="84" dur="1" fill="hold">
                                          <p:stCondLst>
                                            <p:cond delay="0"/>
                                          </p:stCondLst>
                                        </p:cTn>
                                        <p:tgtEl>
                                          <p:spTgt spid="93228"/>
                                        </p:tgtEl>
                                        <p:attrNameLst>
                                          <p:attrName>style.visibility</p:attrName>
                                        </p:attrNameLst>
                                      </p:cBhvr>
                                      <p:to>
                                        <p:strVal val="visible"/>
                                      </p:to>
                                    </p:set>
                                    <p:animEffect transition="in" filter="box(out)">
                                      <p:cBhvr>
                                        <p:cTn id="85" dur="500"/>
                                        <p:tgtEl>
                                          <p:spTgt spid="93228"/>
                                        </p:tgtEl>
                                      </p:cBhvr>
                                    </p:animEffect>
                                  </p:childTnLst>
                                </p:cTn>
                              </p:par>
                            </p:childTnLst>
                          </p:cTn>
                        </p:par>
                        <p:par>
                          <p:cTn id="86" fill="hold" nodeType="withGroup">
                            <p:stCondLst>
                              <p:cond delay="10150"/>
                            </p:stCondLst>
                            <p:childTnLst>
                              <p:par>
                                <p:cTn id="87" presetID="22" presetClass="entr" presetSubtype="8" fill="hold" nodeType="after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left)">
                                      <p:cBhvr>
                                        <p:cTn id="89" dur="500"/>
                                        <p:tgtEl>
                                          <p:spTgt spid="9"/>
                                        </p:tgtEl>
                                      </p:cBhvr>
                                    </p:animEffect>
                                  </p:childTnLst>
                                </p:cTn>
                              </p:par>
                            </p:childTnLst>
                          </p:cTn>
                        </p:par>
                        <p:par>
                          <p:cTn id="90" fill="hold" nodeType="afterGroup">
                            <p:stCondLst>
                              <p:cond delay="10650"/>
                            </p:stCondLst>
                            <p:childTnLst>
                              <p:par>
                                <p:cTn id="91" presetID="22" presetClass="entr" presetSubtype="8" fill="hold" grpId="0" nodeType="afterEffect">
                                  <p:stCondLst>
                                    <p:cond delay="0"/>
                                  </p:stCondLst>
                                  <p:childTnLst>
                                    <p:set>
                                      <p:cBhvr>
                                        <p:cTn id="92" dur="1" fill="hold">
                                          <p:stCondLst>
                                            <p:cond delay="0"/>
                                          </p:stCondLst>
                                        </p:cTn>
                                        <p:tgtEl>
                                          <p:spTgt spid="93249"/>
                                        </p:tgtEl>
                                        <p:attrNameLst>
                                          <p:attrName>style.visibility</p:attrName>
                                        </p:attrNameLst>
                                      </p:cBhvr>
                                      <p:to>
                                        <p:strVal val="visible"/>
                                      </p:to>
                                    </p:set>
                                    <p:animEffect transition="in" filter="wipe(left)">
                                      <p:cBhvr>
                                        <p:cTn id="93" dur="500"/>
                                        <p:tgtEl>
                                          <p:spTgt spid="93249"/>
                                        </p:tgtEl>
                                      </p:cBhvr>
                                    </p:animEffect>
                                  </p:childTnLst>
                                </p:cTn>
                              </p:par>
                            </p:childTnLst>
                          </p:cTn>
                        </p:par>
                        <p:par>
                          <p:cTn id="94" fill="hold" nodeType="afterGroup">
                            <p:stCondLst>
                              <p:cond delay="11150"/>
                            </p:stCondLst>
                            <p:childTnLst>
                              <p:par>
                                <p:cTn id="95" presetID="1" presetClass="entr" presetSubtype="0" fill="hold" grpId="0" nodeType="afterEffect">
                                  <p:stCondLst>
                                    <p:cond delay="0"/>
                                  </p:stCondLst>
                                  <p:childTnLst>
                                    <p:set>
                                      <p:cBhvr>
                                        <p:cTn id="96" dur="1" fill="hold">
                                          <p:stCondLst>
                                            <p:cond delay="499"/>
                                          </p:stCondLst>
                                        </p:cTn>
                                        <p:tgtEl>
                                          <p:spTgt spid="93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2" grpId="0" autoUpdateAnimBg="0"/>
      <p:bldP spid="93206" grpId="0" animBg="1"/>
      <p:bldP spid="93211" grpId="0" autoUpdateAnimBg="0"/>
      <p:bldP spid="93212" grpId="0" autoUpdateAnimBg="0"/>
      <p:bldP spid="93228" grpId="0" autoUpdateAnimBg="0"/>
      <p:bldP spid="93248" grpId="0" autoUpdateAnimBg="0"/>
      <p:bldP spid="93249" grpId="0" animBg="1"/>
      <p:bldP spid="93250" grpId="0" animBg="1"/>
      <p:bldP spid="93251" grpId="0" animBg="1"/>
      <p:bldP spid="93252" grpId="0" animBg="1"/>
      <p:bldP spid="93253" grpId="0" animBg="1"/>
      <p:bldP spid="93201" grpId="0" animBg="1"/>
      <p:bldP spid="932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11188" y="225425"/>
            <a:ext cx="7772400" cy="765175"/>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Chapter-Opening Example </a:t>
            </a:r>
          </a:p>
        </p:txBody>
      </p:sp>
      <p:sp>
        <p:nvSpPr>
          <p:cNvPr id="88066" name="Rectangle 3"/>
          <p:cNvSpPr>
            <a:spLocks noGrp="1" noChangeArrowheads="1"/>
          </p:cNvSpPr>
          <p:nvPr>
            <p:ph idx="1"/>
          </p:nvPr>
        </p:nvSpPr>
        <p:spPr>
          <a:xfrm>
            <a:off x="684213" y="1066800"/>
            <a:ext cx="8064500" cy="5399088"/>
          </a:xfrm>
        </p:spPr>
        <p:txBody>
          <a:bodyPr/>
          <a:lstStyle/>
          <a:p>
            <a:pPr marL="0" indent="0" algn="just" eaLnBrk="1" hangingPunct="1">
              <a:buFontTx/>
              <a:buNone/>
            </a:pPr>
            <a:r>
              <a:rPr lang="en-US" sz="2000" b="1" dirty="0">
                <a:solidFill>
                  <a:srgbClr val="0033CC"/>
                </a:solidFill>
                <a:latin typeface="Trebuchet MS" panose="020B0603020202020204" pitchFamily="34" charset="0"/>
                <a:ea typeface="ＭＳ Ｐゴシック" charset="0"/>
                <a:cs typeface="ＭＳ Ｐゴシック" charset="0"/>
              </a:rPr>
              <a:t>WERE OIL COMPANIES GOUGING MELBOURNE CUSTOMERS? </a:t>
            </a:r>
          </a:p>
          <a:p>
            <a:pPr marL="0" indent="0" algn="just">
              <a:spcAft>
                <a:spcPts val="1200"/>
              </a:spcAft>
              <a:buNone/>
            </a:pPr>
            <a:r>
              <a:rPr lang="en-US" sz="2000" b="1" dirty="0">
                <a:solidFill>
                  <a:schemeClr val="accent1"/>
                </a:solidFill>
                <a:latin typeface="Trebuchet MS" panose="020B0603020202020204" pitchFamily="34" charset="0"/>
                <a:ea typeface="ＭＳ Ｐゴシック" charset="0"/>
                <a:cs typeface="ＭＳ Ｐゴシック" charset="0"/>
              </a:rPr>
              <a:t>XM04-00  </a:t>
            </a:r>
            <a:r>
              <a:rPr lang="en-US" sz="2000" dirty="0">
                <a:latin typeface="Trebuchet MS" panose="020B0603020202020204" pitchFamily="34" charset="0"/>
                <a:ea typeface="ＭＳ Ｐゴシック" charset="0"/>
                <a:cs typeface="ＭＳ Ｐゴシック" charset="0"/>
              </a:rPr>
              <a:t>In October 1999, the average retail price of petrol was A$0.74 per </a:t>
            </a:r>
            <a:r>
              <a:rPr lang="en-US" sz="2000" dirty="0" err="1">
                <a:latin typeface="Trebuchet MS" panose="020B0603020202020204" pitchFamily="34" charset="0"/>
                <a:ea typeface="ＭＳ Ｐゴシック" charset="0"/>
                <a:cs typeface="ＭＳ Ｐゴシック" charset="0"/>
              </a:rPr>
              <a:t>litre</a:t>
            </a:r>
            <a:r>
              <a:rPr lang="en-US" sz="2000" dirty="0">
                <a:latin typeface="Trebuchet MS" panose="020B0603020202020204" pitchFamily="34" charset="0"/>
                <a:ea typeface="ＭＳ Ｐゴシック" charset="0"/>
                <a:cs typeface="ＭＳ Ｐゴシック" charset="0"/>
              </a:rPr>
              <a:t> in Melbourne and the price of oil (Dubai Fetch Crude) was US$34.06 per barrel (1 barrel = 159.18 </a:t>
            </a:r>
            <a:r>
              <a:rPr lang="en-US" sz="2000" dirty="0" err="1">
                <a:latin typeface="Trebuchet MS" panose="020B0603020202020204" pitchFamily="34" charset="0"/>
                <a:ea typeface="ＭＳ Ｐゴシック" charset="0"/>
                <a:cs typeface="ＭＳ Ｐゴシック" charset="0"/>
              </a:rPr>
              <a:t>litres</a:t>
            </a:r>
            <a:r>
              <a:rPr lang="en-US" sz="2000" dirty="0">
                <a:latin typeface="Trebuchet MS" panose="020B0603020202020204" pitchFamily="34" charset="0"/>
                <a:ea typeface="ＭＳ Ｐゴシック" charset="0"/>
                <a:cs typeface="ＭＳ Ｐゴシック" charset="0"/>
              </a:rPr>
              <a:t>).  </a:t>
            </a:r>
          </a:p>
          <a:p>
            <a:pPr marL="0" indent="0" algn="just" eaLnBrk="1" hangingPunct="1">
              <a:spcAft>
                <a:spcPts val="1200"/>
              </a:spcAft>
              <a:buNone/>
            </a:pPr>
            <a:r>
              <a:rPr lang="en-US" sz="2000" dirty="0">
                <a:latin typeface="Trebuchet MS" panose="020B0603020202020204" pitchFamily="34" charset="0"/>
                <a:ea typeface="ＭＳ Ｐゴシック" charset="0"/>
                <a:cs typeface="ＭＳ Ｐゴシック" charset="0"/>
              </a:rPr>
              <a:t>Over the next 16 years, the price of both substantially increased. Many drivers complained that the oil companies were guilty of price gouging. </a:t>
            </a:r>
          </a:p>
          <a:p>
            <a:pPr marL="0" indent="0" algn="just" eaLnBrk="1" hangingPunct="1">
              <a:spcAft>
                <a:spcPts val="1200"/>
              </a:spcAft>
              <a:buNone/>
            </a:pPr>
            <a:r>
              <a:rPr lang="en-US" sz="2000" dirty="0">
                <a:latin typeface="Trebuchet MS" panose="020B0603020202020204" pitchFamily="34" charset="0"/>
                <a:ea typeface="ＭＳ Ｐゴシック" charset="0"/>
                <a:cs typeface="ＭＳ Ｐゴシック" charset="0"/>
              </a:rPr>
              <a:t>That is, they believed that when the price of oil increased the price of petrol also increased, but when the price of oil decreased, the decrease in the price of petrol seemed to lag behind.   </a:t>
            </a:r>
          </a:p>
          <a:p>
            <a:pPr marL="0" indent="0" algn="just">
              <a:spcAft>
                <a:spcPts val="1200"/>
              </a:spcAft>
              <a:buNone/>
            </a:pPr>
            <a:r>
              <a:rPr lang="en-US" sz="2000" dirty="0">
                <a:latin typeface="Trebuchet MS" panose="020B0603020202020204" pitchFamily="34" charset="0"/>
                <a:ea typeface="ＭＳ Ｐゴシック" charset="0"/>
                <a:cs typeface="ＭＳ Ｐゴシック" charset="0"/>
              </a:rPr>
              <a:t>To determine whether this perception is accurate we determined the monthly figures for both commodities. Graphically depict these data and describe the findings.  </a:t>
            </a:r>
          </a:p>
          <a:p>
            <a:pPr algn="just" eaLnBrk="1" hangingPunct="1">
              <a:buFontTx/>
              <a:buNone/>
            </a:pPr>
            <a:endParaRPr lang="en-US" sz="2000" dirty="0">
              <a:latin typeface="Trebuchet MS" panose="020B0603020202020204" pitchFamily="34" charset="0"/>
              <a:ea typeface="ＭＳ Ｐゴシック" charset="0"/>
              <a:cs typeface="ＭＳ Ｐゴシック" charset="0"/>
              <a:sym typeface="Wingdings" charset="0"/>
            </a:endParaRP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43</a:t>
            </a:fld>
            <a:endParaRPr lang="en-AU" sz="1400" b="1" baseline="0" dirty="0">
              <a:latin typeface="Trebuchet MS"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79512" y="260648"/>
            <a:ext cx="7772400" cy="765175"/>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Chapter-Opening Example - Solution </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44</a:t>
            </a:fld>
            <a:endParaRPr lang="en-AU" sz="1400" b="1" baseline="0" dirty="0">
              <a:latin typeface="Trebuchet MS" charset="0"/>
            </a:endParaRPr>
          </a:p>
        </p:txBody>
      </p:sp>
      <p:pic>
        <p:nvPicPr>
          <p:cNvPr id="3" name="Picture 2"/>
          <p:cNvPicPr>
            <a:picLocks noChangeAspect="1"/>
          </p:cNvPicPr>
          <p:nvPr/>
        </p:nvPicPr>
        <p:blipFill>
          <a:blip r:embed="rId3"/>
          <a:stretch>
            <a:fillRect/>
          </a:stretch>
        </p:blipFill>
        <p:spPr>
          <a:xfrm>
            <a:off x="611560" y="1680048"/>
            <a:ext cx="6605564" cy="4197492"/>
          </a:xfrm>
          <a:prstGeom prst="rect">
            <a:avLst/>
          </a:prstGeom>
        </p:spPr>
      </p:pic>
      <p:pic>
        <p:nvPicPr>
          <p:cNvPr id="7" name="Picture 6"/>
          <p:cNvPicPr>
            <a:picLocks noChangeAspect="1"/>
          </p:cNvPicPr>
          <p:nvPr/>
        </p:nvPicPr>
        <p:blipFill>
          <a:blip r:embed="rId4"/>
          <a:stretch>
            <a:fillRect/>
          </a:stretch>
        </p:blipFill>
        <p:spPr>
          <a:xfrm>
            <a:off x="251520" y="1196752"/>
            <a:ext cx="8453107" cy="47096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a:xfrm>
            <a:off x="685800" y="2122488"/>
            <a:ext cx="7772400" cy="3744912"/>
          </a:xfrm>
        </p:spPr>
        <p:txBody>
          <a:bodyPr/>
          <a:lstStyle/>
          <a:p>
            <a:pPr marL="533400" indent="-533400" eaLnBrk="1" hangingPunct="1">
              <a:buFontTx/>
              <a:buNone/>
            </a:pPr>
            <a:r>
              <a:rPr lang="en-US" sz="2000">
                <a:latin typeface="Trebuchet MS" panose="020B0603020202020204" pitchFamily="34" charset="0"/>
                <a:ea typeface="ＭＳ Ｐゴシック" charset="0"/>
                <a:cs typeface="ＭＳ Ｐゴシック" charset="0"/>
                <a:sym typeface="Wingdings" charset="0"/>
              </a:rPr>
              <a:t> </a:t>
            </a:r>
          </a:p>
        </p:txBody>
      </p:sp>
      <p:sp>
        <p:nvSpPr>
          <p:cNvPr id="94211" name="Rectangle 3"/>
          <p:cNvSpPr txBox="1">
            <a:spLocks noChangeArrowheads="1"/>
          </p:cNvSpPr>
          <p:nvPr/>
        </p:nvSpPr>
        <p:spPr bwMode="auto">
          <a:xfrm>
            <a:off x="467544" y="12684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marL="0" indent="0">
              <a:spcBef>
                <a:spcPct val="20000"/>
              </a:spcBef>
              <a:buClr>
                <a:srgbClr val="FF0000"/>
              </a:buClr>
            </a:pPr>
            <a:r>
              <a:rPr lang="en-AU" b="1" baseline="0" dirty="0">
                <a:solidFill>
                  <a:schemeClr val="accent1"/>
                </a:solidFill>
                <a:latin typeface="Trebuchet MS" panose="020B0603020202020204" pitchFamily="34" charset="0"/>
              </a:rPr>
              <a:t>Interpreting the results:</a:t>
            </a:r>
          </a:p>
          <a:p>
            <a:pPr marL="0" indent="0" algn="just">
              <a:spcBef>
                <a:spcPct val="20000"/>
              </a:spcBef>
              <a:spcAft>
                <a:spcPts val="1200"/>
              </a:spcAft>
              <a:buClr>
                <a:srgbClr val="FF0000"/>
              </a:buClr>
            </a:pPr>
            <a:r>
              <a:rPr lang="en-AU" baseline="0" dirty="0">
                <a:latin typeface="Trebuchet MS" panose="020B0603020202020204" pitchFamily="34" charset="0"/>
              </a:rPr>
              <a:t>The scatter diagram reveals that the two prices are strongly related linearly. </a:t>
            </a:r>
          </a:p>
          <a:p>
            <a:pPr marL="0" indent="0" algn="just">
              <a:spcBef>
                <a:spcPct val="20000"/>
              </a:spcBef>
              <a:spcAft>
                <a:spcPts val="1200"/>
              </a:spcAft>
              <a:buClr>
                <a:srgbClr val="FF0000"/>
              </a:buClr>
            </a:pPr>
            <a:r>
              <a:rPr lang="en-AU" baseline="0" dirty="0">
                <a:latin typeface="Trebuchet MS" panose="020B0603020202020204" pitchFamily="34" charset="0"/>
              </a:rPr>
              <a:t>As the world crude oil price increases, petrol price also increases. </a:t>
            </a:r>
          </a:p>
          <a:p>
            <a:pPr marL="0" indent="0" algn="just">
              <a:spcBef>
                <a:spcPct val="20000"/>
              </a:spcBef>
              <a:spcAft>
                <a:spcPts val="1200"/>
              </a:spcAft>
              <a:buClr>
                <a:srgbClr val="FF0000"/>
              </a:buClr>
            </a:pPr>
            <a:r>
              <a:rPr lang="en-AU" baseline="0" dirty="0">
                <a:latin typeface="Trebuchet MS" panose="020B0603020202020204" pitchFamily="34" charset="0"/>
              </a:rPr>
              <a:t>When the price of crude oil was below A$120, the relationship between the two variables was stronger than when the price of oil exceeded A$120.</a:t>
            </a:r>
            <a:endParaRPr lang="en-US" sz="2000" baseline="0" dirty="0">
              <a:latin typeface="Trebuchet MS" panose="020B0603020202020204" pitchFamily="34" charset="0"/>
              <a:sym typeface="Wingdings" charset="0"/>
            </a:endParaRPr>
          </a:p>
        </p:txBody>
      </p:sp>
      <p:sp>
        <p:nvSpPr>
          <p:cNvPr id="6" name="Rectangle 2"/>
          <p:cNvSpPr>
            <a:spLocks noGrp="1" noChangeArrowheads="1"/>
          </p:cNvSpPr>
          <p:nvPr>
            <p:ph type="title"/>
          </p:nvPr>
        </p:nvSpPr>
        <p:spPr>
          <a:xfrm>
            <a:off x="467544" y="260648"/>
            <a:ext cx="7772400" cy="765175"/>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Chapter-Opening Example - Solution </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45</a:t>
            </a:fld>
            <a:endParaRPr lang="en-AU" sz="1400" b="1" baseline="0" dirty="0">
              <a:latin typeface="Trebuchet MS"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23528" y="116632"/>
            <a:ext cx="7772400" cy="647700"/>
          </a:xfrm>
        </p:spPr>
        <p:txBody>
          <a:bodyPr/>
          <a:lstStyle/>
          <a:p>
            <a:pPr algn="l" eaLnBrk="1" hangingPunct="1">
              <a:defRPr/>
            </a:pPr>
            <a:r>
              <a:rPr sz="3200" cap="none" dirty="0">
                <a:solidFill>
                  <a:srgbClr val="EA0088"/>
                </a:solidFill>
                <a:latin typeface="Trebuchet MS" panose="020B0603020202020204" pitchFamily="34" charset="0"/>
                <a:ea typeface="ＭＳ Ｐゴシック" charset="0"/>
                <a:cs typeface="ＭＳ Ｐゴシック" charset="0"/>
              </a:rPr>
              <a:t>Summary I</a:t>
            </a:r>
          </a:p>
        </p:txBody>
      </p:sp>
      <p:sp>
        <p:nvSpPr>
          <p:cNvPr id="96258" name="Rectangle 3"/>
          <p:cNvSpPr>
            <a:spLocks noGrp="1" noChangeArrowheads="1"/>
          </p:cNvSpPr>
          <p:nvPr>
            <p:ph idx="1"/>
          </p:nvPr>
        </p:nvSpPr>
        <p:spPr>
          <a:xfrm>
            <a:off x="323528" y="908050"/>
            <a:ext cx="8568952" cy="5661025"/>
          </a:xfrm>
        </p:spPr>
        <p:txBody>
          <a:bodyPr/>
          <a:lstStyle/>
          <a:p>
            <a:pPr marL="0" indent="0" algn="just" eaLnBrk="1" hangingPunct="1">
              <a:buFontTx/>
              <a:buNone/>
            </a:pPr>
            <a:r>
              <a:rPr lang="en-US" sz="1700" b="1" dirty="0">
                <a:latin typeface="Trebuchet MS" panose="020B0603020202020204" pitchFamily="34" charset="0"/>
                <a:ea typeface="ＭＳ Ｐゴシック" charset="0"/>
                <a:cs typeface="ＭＳ Ｐゴシック" charset="0"/>
              </a:rPr>
              <a:t>Factors That Identify When to Use Frequency and Relative Frequency Tables, Bar and Pie Charts</a:t>
            </a:r>
          </a:p>
          <a:p>
            <a:pPr marL="0" indent="0" algn="just" eaLnBrk="1" hangingPunct="1">
              <a:buFontTx/>
              <a:buNone/>
            </a:pPr>
            <a:r>
              <a:rPr lang="en-US" sz="1700" dirty="0">
                <a:latin typeface="Trebuchet MS" panose="020B0603020202020204" pitchFamily="34" charset="0"/>
                <a:ea typeface="ＭＳ Ｐゴシック" charset="0"/>
                <a:cs typeface="ＭＳ Ｐゴシック" charset="0"/>
              </a:rPr>
              <a:t>1. Objective: Describe a single set of data.</a:t>
            </a:r>
          </a:p>
          <a:p>
            <a:pPr marL="0" indent="0" algn="just" eaLnBrk="1" hangingPunct="1">
              <a:buFontTx/>
              <a:buNone/>
            </a:pPr>
            <a:r>
              <a:rPr lang="en-US" sz="1700" dirty="0">
                <a:latin typeface="Trebuchet MS" panose="020B0603020202020204" pitchFamily="34" charset="0"/>
                <a:ea typeface="ＭＳ Ｐゴシック" charset="0"/>
                <a:cs typeface="ＭＳ Ｐゴシック" charset="0"/>
              </a:rPr>
              <a:t>2. Data type: Nominal.</a:t>
            </a:r>
          </a:p>
          <a:p>
            <a:pPr marL="0" indent="0" algn="just" eaLnBrk="1" hangingPunct="1">
              <a:buFontTx/>
              <a:buNone/>
            </a:pPr>
            <a:endParaRPr lang="en-US" sz="1700" dirty="0">
              <a:latin typeface="Trebuchet MS" panose="020B0603020202020204" pitchFamily="34" charset="0"/>
              <a:ea typeface="ＭＳ Ｐゴシック" charset="0"/>
              <a:cs typeface="ＭＳ Ｐゴシック" charset="0"/>
            </a:endParaRPr>
          </a:p>
          <a:p>
            <a:pPr marL="0" indent="0" algn="just" eaLnBrk="1" hangingPunct="1">
              <a:buFontTx/>
              <a:buNone/>
            </a:pPr>
            <a:r>
              <a:rPr lang="en-US" sz="1700" b="1" dirty="0">
                <a:latin typeface="Trebuchet MS" panose="020B0603020202020204" pitchFamily="34" charset="0"/>
                <a:ea typeface="ＭＳ Ｐゴシック" charset="0"/>
                <a:cs typeface="ＭＳ Ｐゴシック" charset="0"/>
              </a:rPr>
              <a:t>Factors That Identify When to Use a Histogram, </a:t>
            </a:r>
            <a:r>
              <a:rPr lang="en-US" sz="1700" b="1" dirty="0" err="1">
                <a:latin typeface="Trebuchet MS" panose="020B0603020202020204" pitchFamily="34" charset="0"/>
                <a:ea typeface="ＭＳ Ｐゴシック" charset="0"/>
                <a:cs typeface="ＭＳ Ｐゴシック" charset="0"/>
              </a:rPr>
              <a:t>Ogive</a:t>
            </a:r>
            <a:r>
              <a:rPr lang="en-US" sz="1700" b="1" dirty="0">
                <a:latin typeface="Trebuchet MS" panose="020B0603020202020204" pitchFamily="34" charset="0"/>
                <a:ea typeface="ＭＳ Ｐゴシック" charset="0"/>
                <a:cs typeface="ＭＳ Ｐゴシック" charset="0"/>
              </a:rPr>
              <a:t>, or Stem-and-Leaf Display</a:t>
            </a:r>
          </a:p>
          <a:p>
            <a:pPr marL="0" indent="0" algn="just" eaLnBrk="1" hangingPunct="1">
              <a:buFontTx/>
              <a:buNone/>
            </a:pPr>
            <a:r>
              <a:rPr lang="en-US" sz="1700" dirty="0">
                <a:latin typeface="Trebuchet MS" panose="020B0603020202020204" pitchFamily="34" charset="0"/>
                <a:ea typeface="ＭＳ Ｐゴシック" charset="0"/>
                <a:cs typeface="ＭＳ Ｐゴシック" charset="0"/>
              </a:rPr>
              <a:t>1. Objective: Describe a single set of data.</a:t>
            </a:r>
          </a:p>
          <a:p>
            <a:pPr marL="0" indent="0" algn="just" eaLnBrk="1" hangingPunct="1">
              <a:buFontTx/>
              <a:buNone/>
            </a:pPr>
            <a:r>
              <a:rPr lang="en-US" sz="1700" dirty="0">
                <a:latin typeface="Trebuchet MS" panose="020B0603020202020204" pitchFamily="34" charset="0"/>
                <a:ea typeface="ＭＳ Ｐゴシック" charset="0"/>
                <a:cs typeface="ＭＳ Ｐゴシック" charset="0"/>
              </a:rPr>
              <a:t>2. Data type: Numerical.</a:t>
            </a:r>
          </a:p>
          <a:p>
            <a:pPr marL="0" indent="0" algn="just" eaLnBrk="1" hangingPunct="1">
              <a:buFontTx/>
              <a:buNone/>
            </a:pPr>
            <a:endParaRPr lang="en-US" sz="1700" dirty="0">
              <a:latin typeface="Trebuchet MS" panose="020B0603020202020204" pitchFamily="34" charset="0"/>
              <a:ea typeface="ＭＳ Ｐゴシック" charset="0"/>
              <a:cs typeface="ＭＳ Ｐゴシック" charset="0"/>
            </a:endParaRPr>
          </a:p>
          <a:p>
            <a:pPr marL="0" indent="0" algn="just" eaLnBrk="1" hangingPunct="1">
              <a:buFontTx/>
              <a:buNone/>
            </a:pPr>
            <a:r>
              <a:rPr lang="en-US" sz="1700" b="1" dirty="0">
                <a:latin typeface="Trebuchet MS" panose="020B0603020202020204" pitchFamily="34" charset="0"/>
                <a:ea typeface="ＭＳ Ｐゴシック" charset="0"/>
                <a:cs typeface="ＭＳ Ｐゴシック" charset="0"/>
              </a:rPr>
              <a:t>Factors that Identify When to Use a Cross-classification Table</a:t>
            </a:r>
          </a:p>
          <a:p>
            <a:pPr marL="0" indent="0" algn="just" eaLnBrk="1" hangingPunct="1">
              <a:buFontTx/>
              <a:buNone/>
            </a:pPr>
            <a:r>
              <a:rPr lang="en-US" sz="1700" dirty="0">
                <a:latin typeface="Trebuchet MS" panose="020B0603020202020204" pitchFamily="34" charset="0"/>
                <a:ea typeface="ＭＳ Ｐゴシック" charset="0"/>
                <a:cs typeface="ＭＳ Ｐゴシック" charset="0"/>
              </a:rPr>
              <a:t>1. Objective: Describe the relationship between two variables.</a:t>
            </a:r>
          </a:p>
          <a:p>
            <a:pPr marL="0" indent="0" algn="just" eaLnBrk="1" hangingPunct="1">
              <a:buFontTx/>
              <a:buNone/>
            </a:pPr>
            <a:r>
              <a:rPr lang="en-US" sz="1700" dirty="0">
                <a:latin typeface="Trebuchet MS" panose="020B0603020202020204" pitchFamily="34" charset="0"/>
                <a:ea typeface="ＭＳ Ｐゴシック" charset="0"/>
                <a:cs typeface="ＭＳ Ｐゴシック" charset="0"/>
              </a:rPr>
              <a:t>2. Data type: Nominal.</a:t>
            </a:r>
          </a:p>
          <a:p>
            <a:pPr marL="0" indent="0" algn="just" eaLnBrk="1" hangingPunct="1">
              <a:buFontTx/>
              <a:buNone/>
            </a:pPr>
            <a:endParaRPr lang="en-US" sz="1700" dirty="0">
              <a:latin typeface="Trebuchet MS" panose="020B0603020202020204" pitchFamily="34" charset="0"/>
              <a:ea typeface="ＭＳ Ｐゴシック" charset="0"/>
              <a:cs typeface="ＭＳ Ｐゴシック" charset="0"/>
            </a:endParaRPr>
          </a:p>
          <a:p>
            <a:pPr marL="0" indent="0" algn="just" eaLnBrk="1" hangingPunct="1">
              <a:buFontTx/>
              <a:buNone/>
            </a:pPr>
            <a:r>
              <a:rPr lang="en-US" sz="1700" b="1" dirty="0">
                <a:latin typeface="Trebuchet MS" panose="020B0603020202020204" pitchFamily="34" charset="0"/>
                <a:ea typeface="ＭＳ Ｐゴシック" charset="0"/>
                <a:cs typeface="ＭＳ Ｐゴシック" charset="0"/>
              </a:rPr>
              <a:t>Factors that Identify When to Use a Scatter Diagram</a:t>
            </a:r>
          </a:p>
          <a:p>
            <a:pPr marL="0" indent="0" algn="just" eaLnBrk="1" hangingPunct="1">
              <a:buFontTx/>
              <a:buNone/>
            </a:pPr>
            <a:r>
              <a:rPr lang="en-US" sz="1700" dirty="0">
                <a:latin typeface="Trebuchet MS" panose="020B0603020202020204" pitchFamily="34" charset="0"/>
                <a:ea typeface="ＭＳ Ｐゴシック" charset="0"/>
                <a:cs typeface="ＭＳ Ｐゴシック" charset="0"/>
              </a:rPr>
              <a:t>1. Objective: Describe the relationship between two variables.</a:t>
            </a:r>
          </a:p>
          <a:p>
            <a:pPr marL="0" indent="0" algn="just" eaLnBrk="1" hangingPunct="1">
              <a:buFontTx/>
              <a:buNone/>
            </a:pPr>
            <a:r>
              <a:rPr lang="en-US" sz="1700" dirty="0">
                <a:latin typeface="Trebuchet MS" panose="020B0603020202020204" pitchFamily="34" charset="0"/>
                <a:ea typeface="ＭＳ Ｐゴシック" charset="0"/>
                <a:cs typeface="ＭＳ Ｐゴシック" charset="0"/>
              </a:rPr>
              <a:t>2. Data type: Numerical.</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46</a:t>
            </a:fld>
            <a:endParaRPr lang="en-AU" sz="1400" b="1" baseline="0" dirty="0">
              <a:latin typeface="Trebuchet MS"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95536" y="188640"/>
            <a:ext cx="7772400" cy="719138"/>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Summary II</a:t>
            </a:r>
          </a:p>
        </p:txBody>
      </p:sp>
      <p:graphicFrame>
        <p:nvGraphicFramePr>
          <p:cNvPr id="62510" name="Group 46"/>
          <p:cNvGraphicFramePr>
            <a:graphicFrameLocks noGrp="1"/>
          </p:cNvGraphicFramePr>
          <p:nvPr>
            <p:extLst>
              <p:ext uri="{D42A27DB-BD31-4B8C-83A1-F6EECF244321}">
                <p14:modId xmlns:p14="http://schemas.microsoft.com/office/powerpoint/2010/main" val="3248786324"/>
              </p:ext>
            </p:extLst>
          </p:nvPr>
        </p:nvGraphicFramePr>
        <p:xfrm>
          <a:off x="395288" y="1412875"/>
          <a:ext cx="8458200" cy="4316413"/>
        </p:xfrm>
        <a:graphic>
          <a:graphicData uri="http://schemas.openxmlformats.org/drawingml/2006/table">
            <a:tbl>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10415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a:txBody>
                  <a:tcPr marT="45727" marB="45727"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FFFF"/>
                          </a:solidFill>
                          <a:effectLst/>
                          <a:latin typeface="Tahoma" charset="0"/>
                        </a:rPr>
                        <a:t>Numerical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FFFF"/>
                          </a:solidFill>
                          <a:effectLst/>
                          <a:latin typeface="Tahoma" charset="0"/>
                        </a:rPr>
                        <a:t>data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0404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FFFF"/>
                          </a:solidFill>
                          <a:effectLst/>
                          <a:latin typeface="Tahoma" charset="0"/>
                        </a:rPr>
                        <a:t>Nominal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FFFF"/>
                          </a:solidFill>
                          <a:effectLst/>
                          <a:latin typeface="Tahoma" charset="0"/>
                        </a:rPr>
                        <a:t>data</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04040"/>
                    </a:solidFill>
                  </a:tcPr>
                </a:tc>
                <a:extLst>
                  <a:ext uri="{0D108BD9-81ED-4DB2-BD59-A6C34878D82A}">
                    <a16:rowId xmlns:a16="http://schemas.microsoft.com/office/drawing/2014/main" val="10000"/>
                  </a:ext>
                </a:extLst>
              </a:tr>
              <a:tr h="19205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FFFF"/>
                          </a:solidFill>
                          <a:effectLst/>
                          <a:latin typeface="Tahoma" charset="0"/>
                        </a:rPr>
                        <a:t>Single set of data</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0404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rebuchet MS" panose="020B0603020202020204" pitchFamily="34" charset="0"/>
                          <a:cs typeface="Verdana"/>
                        </a:rPr>
                        <a:t>Histogram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rebuchet MS" panose="020B0603020202020204" pitchFamily="34" charset="0"/>
                          <a:cs typeface="Verdana"/>
                        </a:rPr>
                        <a:t>Stem and Leaf</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Trebuchet MS" panose="020B0603020202020204" pitchFamily="34" charset="0"/>
                          <a:cs typeface="Verdana"/>
                        </a:rPr>
                        <a:t>Ogive</a:t>
                      </a:r>
                      <a:endParaRPr kumimoji="0" lang="en-US" sz="2400" b="0" i="0" u="none" strike="noStrike" cap="none" normalizeH="0" baseline="0" dirty="0">
                        <a:ln>
                          <a:noFill/>
                        </a:ln>
                        <a:solidFill>
                          <a:schemeClr val="tx1"/>
                        </a:solidFill>
                        <a:effectLst/>
                        <a:latin typeface="Trebuchet MS" panose="020B0603020202020204" pitchFamily="34" charset="0"/>
                        <a:cs typeface="Verdana"/>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rebuchet MS" panose="020B0603020202020204" pitchFamily="34" charset="0"/>
                          <a:cs typeface="Verdana"/>
                        </a:rPr>
                        <a:t>Frequency and relative frequency tables, bar and pie charts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43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FFFF"/>
                          </a:solidFill>
                          <a:effectLst/>
                          <a:latin typeface="Tahoma" charset="0"/>
                        </a:rPr>
                        <a:t>Relationship between two variables</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0404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rebuchet MS" panose="020B0603020202020204" pitchFamily="34" charset="0"/>
                          <a:cs typeface="Verdana"/>
                        </a:rPr>
                        <a:t>Scatter diagram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rebuchet MS" panose="020B0603020202020204" pitchFamily="34" charset="0"/>
                          <a:cs typeface="Verdana"/>
                        </a:rPr>
                        <a:t>Cross-classification table, bar charts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47</a:t>
            </a:fld>
            <a:endParaRPr lang="en-AU" sz="1400" b="1" baseline="0" dirty="0">
              <a:latin typeface="Trebuchet MS"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684213" y="1412776"/>
            <a:ext cx="7772400" cy="4114800"/>
          </a:xfrm>
        </p:spPr>
        <p:txBody>
          <a:bodyPr/>
          <a:lstStyle/>
          <a:p>
            <a:pPr marL="0" indent="0" eaLnBrk="1" hangingPunct="1">
              <a:spcAft>
                <a:spcPts val="1200"/>
              </a:spcAft>
              <a:buNone/>
            </a:pPr>
            <a:r>
              <a:rPr lang="en-US" sz="2400" dirty="0">
                <a:latin typeface="Trebuchet MS" panose="020B0603020202020204" pitchFamily="34" charset="0"/>
                <a:ea typeface="ＭＳ Ｐゴシック" charset="0"/>
                <a:cs typeface="ＭＳ Ｐゴシック" charset="0"/>
              </a:rPr>
              <a:t>Graphical excellence deals with the effective use of graphical techniques.</a:t>
            </a:r>
          </a:p>
          <a:p>
            <a:pPr marL="0" indent="0" eaLnBrk="1" hangingPunct="1">
              <a:spcAft>
                <a:spcPts val="0"/>
              </a:spcAft>
              <a:buNone/>
            </a:pPr>
            <a:r>
              <a:rPr lang="en-US" sz="2400" dirty="0">
                <a:latin typeface="Trebuchet MS" panose="020B0603020202020204" pitchFamily="34" charset="0"/>
                <a:ea typeface="ＭＳ Ｐゴシック" charset="0"/>
                <a:cs typeface="ＭＳ Ｐゴシック" charset="0"/>
              </a:rPr>
              <a:t>Effective graphical techniques are </a:t>
            </a:r>
          </a:p>
          <a:p>
            <a:pPr algn="just">
              <a:spcAft>
                <a:spcPts val="0"/>
              </a:spcAft>
            </a:pPr>
            <a:r>
              <a:rPr lang="en-US" sz="2200" dirty="0">
                <a:solidFill>
                  <a:schemeClr val="accent1"/>
                </a:solidFill>
                <a:latin typeface="Trebuchet MS" panose="020B0603020202020204" pitchFamily="34" charset="0"/>
                <a:ea typeface="ＭＳ Ｐゴシック" charset="0"/>
              </a:rPr>
              <a:t>informative</a:t>
            </a:r>
          </a:p>
          <a:p>
            <a:pPr algn="just">
              <a:spcAft>
                <a:spcPts val="0"/>
              </a:spcAft>
            </a:pPr>
            <a:r>
              <a:rPr lang="en-US" sz="2200" dirty="0">
                <a:solidFill>
                  <a:schemeClr val="accent1"/>
                </a:solidFill>
                <a:latin typeface="Trebuchet MS" panose="020B0603020202020204" pitchFamily="34" charset="0"/>
                <a:ea typeface="ＭＳ Ｐゴシック" charset="0"/>
              </a:rPr>
              <a:t>concise</a:t>
            </a:r>
          </a:p>
          <a:p>
            <a:pPr algn="just">
              <a:spcAft>
                <a:spcPts val="0"/>
              </a:spcAft>
            </a:pPr>
            <a:r>
              <a:rPr lang="en-US" sz="2200" dirty="0">
                <a:solidFill>
                  <a:schemeClr val="accent1"/>
                </a:solidFill>
                <a:latin typeface="Trebuchet MS" panose="020B0603020202020204" pitchFamily="34" charset="0"/>
                <a:ea typeface="ＭＳ Ｐゴシック" charset="0"/>
              </a:rPr>
              <a:t>and give a</a:t>
            </a:r>
            <a:r>
              <a:rPr lang="en-US" sz="2000" dirty="0">
                <a:solidFill>
                  <a:schemeClr val="accent1"/>
                </a:solidFill>
                <a:latin typeface="Trebuchet MS" panose="020B0603020202020204" pitchFamily="34" charset="0"/>
                <a:ea typeface="ＭＳ Ｐゴシック" charset="0"/>
              </a:rPr>
              <a:t> clear presentation of the data to the viewer.</a:t>
            </a:r>
          </a:p>
          <a:p>
            <a:pPr marL="0" indent="0" eaLnBrk="1" hangingPunct="1">
              <a:buNone/>
            </a:pPr>
            <a:r>
              <a:rPr lang="en-US" sz="2400" dirty="0">
                <a:latin typeface="Trebuchet MS" panose="020B0603020202020204" pitchFamily="34" charset="0"/>
                <a:ea typeface="ＭＳ Ｐゴシック" charset="0"/>
                <a:cs typeface="ＭＳ Ｐゴシック" charset="0"/>
              </a:rPr>
              <a:t>How can we achieve graphical excellence?</a:t>
            </a:r>
          </a:p>
        </p:txBody>
      </p:sp>
      <p:sp>
        <p:nvSpPr>
          <p:cNvPr id="6" name="Rectangle 2"/>
          <p:cNvSpPr>
            <a:spLocks noGrp="1" noChangeArrowheads="1"/>
          </p:cNvSpPr>
          <p:nvPr>
            <p:ph type="title"/>
          </p:nvPr>
        </p:nvSpPr>
        <p:spPr>
          <a:xfrm>
            <a:off x="395536" y="476250"/>
            <a:ext cx="8496943" cy="661988"/>
          </a:xfrm>
        </p:spPr>
        <p:txBody>
          <a:bodyPr/>
          <a:lstStyle/>
          <a:p>
            <a:pPr algn="l" eaLnBrk="1" hangingPunct="1"/>
            <a:r>
              <a:rPr lang="en-US" sz="3600" cap="none" dirty="0">
                <a:solidFill>
                  <a:srgbClr val="EA0088"/>
                </a:solidFill>
                <a:latin typeface="Trebuchet MS" panose="020B0603020202020204" pitchFamily="34" charset="0"/>
                <a:ea typeface="ＭＳ Ｐゴシック" charset="0"/>
                <a:cs typeface="ＭＳ Ｐゴシック" charset="0"/>
              </a:rPr>
              <a:t>4.4 Graphical excellence and deception</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48</a:t>
            </a:fld>
            <a:endParaRPr lang="en-AU" sz="1400" b="1" baseline="0" dirty="0">
              <a:latin typeface="Trebuchet MS" charset="0"/>
            </a:endParaRPr>
          </a:p>
        </p:txBody>
      </p:sp>
    </p:spTree>
    <p:extLst>
      <p:ext uri="{BB962C8B-B14F-4D97-AF65-F5344CB8AC3E}">
        <p14:creationId xmlns:p14="http://schemas.microsoft.com/office/powerpoint/2010/main" val="3817596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txEl>
                                              <p:pRg st="1" end="1"/>
                                            </p:txEl>
                                          </p:spTgt>
                                        </p:tgtEl>
                                        <p:attrNameLst>
                                          <p:attrName>style.visibility</p:attrName>
                                        </p:attrNameLst>
                                      </p:cBhvr>
                                      <p:to>
                                        <p:strVal val="visible"/>
                                      </p:to>
                                    </p:set>
                                  </p:childTnLst>
                                </p:cTn>
                              </p:par>
                            </p:childTnLst>
                          </p:cTn>
                        </p:par>
                        <p:par>
                          <p:cTn id="7" fill="hold" nodeType="with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2643">
                                            <p:txEl>
                                              <p:pRg st="2" end="2"/>
                                            </p:txEl>
                                          </p:spTgt>
                                        </p:tgtEl>
                                        <p:attrNameLst>
                                          <p:attrName>style.visibility</p:attrName>
                                        </p:attrNameLst>
                                      </p:cBhvr>
                                      <p:to>
                                        <p:strVal val="visible"/>
                                      </p:to>
                                    </p:set>
                                  </p:childTnLst>
                                </p:cTn>
                              </p:par>
                            </p:childTnLst>
                          </p:cTn>
                        </p:par>
                        <p:par>
                          <p:cTn id="10" fill="hold" nodeType="with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12643">
                                            <p:txEl>
                                              <p:pRg st="3" end="3"/>
                                            </p:txEl>
                                          </p:spTgt>
                                        </p:tgtEl>
                                        <p:attrNameLst>
                                          <p:attrName>style.visibility</p:attrName>
                                        </p:attrNameLst>
                                      </p:cBhvr>
                                      <p:to>
                                        <p:strVal val="visible"/>
                                      </p:to>
                                    </p:set>
                                  </p:childTnLst>
                                </p:cTn>
                              </p:par>
                            </p:childTnLst>
                          </p:cTn>
                        </p:par>
                        <p:par>
                          <p:cTn id="13" fill="hold" nodeType="with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12643">
                                            <p:txEl>
                                              <p:pRg st="4" end="4"/>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26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uiExpand="1"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611560" y="1340768"/>
            <a:ext cx="8135937" cy="4114800"/>
          </a:xfrm>
        </p:spPr>
        <p:txBody>
          <a:bodyPr/>
          <a:lstStyle/>
          <a:p>
            <a:pPr marL="0" indent="0" algn="just" eaLnBrk="1" hangingPunct="1">
              <a:lnSpc>
                <a:spcPct val="90000"/>
              </a:lnSpc>
              <a:spcAft>
                <a:spcPts val="1200"/>
              </a:spcAft>
              <a:buNone/>
            </a:pPr>
            <a:r>
              <a:rPr lang="en-US" sz="2400" dirty="0">
                <a:latin typeface="Trebuchet MS" panose="020B0603020202020204" pitchFamily="34" charset="0"/>
                <a:ea typeface="ＭＳ Ｐゴシック" charset="0"/>
                <a:cs typeface="ＭＳ Ｐゴシック" charset="0"/>
              </a:rPr>
              <a:t>Graphical excellence is achieved when</a:t>
            </a:r>
          </a:p>
          <a:p>
            <a:pPr algn="just">
              <a:lnSpc>
                <a:spcPct val="90000"/>
              </a:lnSpc>
              <a:spcAft>
                <a:spcPts val="1200"/>
              </a:spcAft>
            </a:pPr>
            <a:r>
              <a:rPr lang="en-US" sz="2200" dirty="0">
                <a:solidFill>
                  <a:schemeClr val="accent1"/>
                </a:solidFill>
                <a:latin typeface="Trebuchet MS" panose="020B0603020202020204" pitchFamily="34" charset="0"/>
                <a:ea typeface="ＭＳ Ｐゴシック" charset="0"/>
              </a:rPr>
              <a:t>the graph presents large data sets concisely and coherently.</a:t>
            </a:r>
          </a:p>
          <a:p>
            <a:pPr algn="just">
              <a:lnSpc>
                <a:spcPct val="90000"/>
              </a:lnSpc>
              <a:spcAft>
                <a:spcPts val="1200"/>
              </a:spcAft>
            </a:pPr>
            <a:r>
              <a:rPr lang="en-US" sz="2200" dirty="0">
                <a:solidFill>
                  <a:schemeClr val="accent1"/>
                </a:solidFill>
                <a:latin typeface="Trebuchet MS" panose="020B0603020202020204" pitchFamily="34" charset="0"/>
                <a:ea typeface="ＭＳ Ｐゴシック" charset="0"/>
              </a:rPr>
              <a:t>the ideas and concepts to be delivered are clearly understood by the viewer.</a:t>
            </a:r>
          </a:p>
          <a:p>
            <a:pPr algn="just">
              <a:lnSpc>
                <a:spcPct val="90000"/>
              </a:lnSpc>
              <a:spcAft>
                <a:spcPts val="1200"/>
              </a:spcAft>
            </a:pPr>
            <a:r>
              <a:rPr lang="en-US" sz="2200" dirty="0">
                <a:solidFill>
                  <a:schemeClr val="accent1"/>
                </a:solidFill>
                <a:latin typeface="Trebuchet MS" panose="020B0603020202020204" pitchFamily="34" charset="0"/>
                <a:ea typeface="ＭＳ Ｐゴシック" charset="0"/>
              </a:rPr>
              <a:t>the graph encourages the viewer to compare variables.</a:t>
            </a:r>
          </a:p>
          <a:p>
            <a:pPr algn="just">
              <a:lnSpc>
                <a:spcPct val="90000"/>
              </a:lnSpc>
              <a:spcAft>
                <a:spcPts val="1200"/>
              </a:spcAft>
            </a:pPr>
            <a:r>
              <a:rPr lang="en-US" sz="2200" dirty="0">
                <a:solidFill>
                  <a:schemeClr val="accent1"/>
                </a:solidFill>
                <a:latin typeface="Trebuchet MS" panose="020B0603020202020204" pitchFamily="34" charset="0"/>
                <a:ea typeface="ＭＳ Ｐゴシック" charset="0"/>
              </a:rPr>
              <a:t>the display induces the viewer to address the substance of the data, not the form of the graph.</a:t>
            </a:r>
          </a:p>
          <a:p>
            <a:pPr algn="just">
              <a:lnSpc>
                <a:spcPct val="90000"/>
              </a:lnSpc>
              <a:spcAft>
                <a:spcPts val="1200"/>
              </a:spcAft>
            </a:pPr>
            <a:r>
              <a:rPr lang="en-US" sz="2200" dirty="0">
                <a:solidFill>
                  <a:schemeClr val="accent1"/>
                </a:solidFill>
                <a:latin typeface="Trebuchet MS" panose="020B0603020202020204" pitchFamily="34" charset="0"/>
                <a:ea typeface="ＭＳ Ｐゴシック" charset="0"/>
              </a:rPr>
              <a:t>there is no distortion of the data and findings.</a:t>
            </a:r>
          </a:p>
        </p:txBody>
      </p:sp>
      <p:sp>
        <p:nvSpPr>
          <p:cNvPr id="6" name="Rectangle 2"/>
          <p:cNvSpPr>
            <a:spLocks noGrp="1" noChangeArrowheads="1"/>
          </p:cNvSpPr>
          <p:nvPr>
            <p:ph type="title"/>
          </p:nvPr>
        </p:nvSpPr>
        <p:spPr>
          <a:xfrm>
            <a:off x="684212" y="476250"/>
            <a:ext cx="8459787" cy="661988"/>
          </a:xfrm>
        </p:spPr>
        <p:txBody>
          <a:bodyPr/>
          <a:lstStyle/>
          <a:p>
            <a:pPr algn="l"/>
            <a:r>
              <a:rPr lang="en-US" sz="3600" cap="none" dirty="0">
                <a:solidFill>
                  <a:srgbClr val="EA0088"/>
                </a:solidFill>
                <a:latin typeface="Trebuchet MS" panose="020B0603020202020204" pitchFamily="34" charset="0"/>
                <a:ea typeface="ＭＳ Ｐゴシック" charset="0"/>
                <a:cs typeface="ＭＳ Ｐゴシック" charset="0"/>
              </a:rPr>
              <a:t>Graphical excellence</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49</a:t>
            </a:fld>
            <a:endParaRPr lang="en-AU" sz="1400" b="1" baseline="0" dirty="0">
              <a:latin typeface="Trebuchet MS" charset="0"/>
            </a:endParaRPr>
          </a:p>
        </p:txBody>
      </p:sp>
    </p:spTree>
    <p:extLst>
      <p:ext uri="{BB962C8B-B14F-4D97-AF65-F5344CB8AC3E}">
        <p14:creationId xmlns:p14="http://schemas.microsoft.com/office/powerpoint/2010/main" val="517292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6499">
                                            <p:txEl>
                                              <p:pRg st="1" end="1"/>
                                            </p:txEl>
                                          </p:spTgt>
                                        </p:tgtEl>
                                        <p:attrNameLst>
                                          <p:attrName>style.visibility</p:attrName>
                                        </p:attrNameLst>
                                      </p:cBhvr>
                                      <p:to>
                                        <p:strVal val="visible"/>
                                      </p:to>
                                    </p:set>
                                    <p:anim calcmode="lin" valueType="num">
                                      <p:cBhvr additive="base">
                                        <p:cTn id="7"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with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6499">
                                            <p:txEl>
                                              <p:pRg st="2" end="2"/>
                                            </p:txEl>
                                          </p:spTgt>
                                        </p:tgtEl>
                                        <p:attrNameLst>
                                          <p:attrName>style.visibility</p:attrName>
                                        </p:attrNameLst>
                                      </p:cBhvr>
                                      <p:to>
                                        <p:strVal val="visible"/>
                                      </p:to>
                                    </p:set>
                                    <p:anim calcmode="lin" valueType="num">
                                      <p:cBhvr additive="base">
                                        <p:cTn id="12" dur="500" fill="hold"/>
                                        <p:tgtEl>
                                          <p:spTgt spid="106499">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6499">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with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6499">
                                            <p:txEl>
                                              <p:pRg st="3" end="3"/>
                                            </p:txEl>
                                          </p:spTgt>
                                        </p:tgtEl>
                                        <p:attrNameLst>
                                          <p:attrName>style.visibility</p:attrName>
                                        </p:attrNameLst>
                                      </p:cBhvr>
                                      <p:to>
                                        <p:strVal val="visible"/>
                                      </p:to>
                                    </p:set>
                                    <p:anim calcmode="lin" valueType="num">
                                      <p:cBhvr additive="base">
                                        <p:cTn id="17" dur="500" fill="hold"/>
                                        <p:tgtEl>
                                          <p:spTgt spid="106499">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6499">
                                            <p:txEl>
                                              <p:pRg st="3" end="3"/>
                                            </p:txEl>
                                          </p:spTgt>
                                        </p:tgtEl>
                                        <p:attrNameLst>
                                          <p:attrName>ppt_y</p:attrName>
                                        </p:attrNameLst>
                                      </p:cBhvr>
                                      <p:tavLst>
                                        <p:tav tm="0">
                                          <p:val>
                                            <p:strVal val="#ppt_y"/>
                                          </p:val>
                                        </p:tav>
                                        <p:tav tm="100000">
                                          <p:val>
                                            <p:strVal val="#ppt_y"/>
                                          </p:val>
                                        </p:tav>
                                      </p:tavLst>
                                    </p:anim>
                                  </p:childTnLst>
                                </p:cTn>
                              </p:par>
                            </p:childTnLst>
                          </p:cTn>
                        </p:par>
                        <p:par>
                          <p:cTn id="19" fill="hold" nodeType="with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6499">
                                            <p:txEl>
                                              <p:pRg st="4" end="4"/>
                                            </p:txEl>
                                          </p:spTgt>
                                        </p:tgtEl>
                                        <p:attrNameLst>
                                          <p:attrName>style.visibility</p:attrName>
                                        </p:attrNameLst>
                                      </p:cBhvr>
                                      <p:to>
                                        <p:strVal val="visible"/>
                                      </p:to>
                                    </p:set>
                                    <p:anim calcmode="lin" valueType="num">
                                      <p:cBhvr additive="base">
                                        <p:cTn id="22" dur="500" fill="hold"/>
                                        <p:tgtEl>
                                          <p:spTgt spid="106499">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6499">
                                            <p:txEl>
                                              <p:pRg st="4" end="4"/>
                                            </p:txEl>
                                          </p:spTgt>
                                        </p:tgtEl>
                                        <p:attrNameLst>
                                          <p:attrName>ppt_y</p:attrName>
                                        </p:attrNameLst>
                                      </p:cBhvr>
                                      <p:tavLst>
                                        <p:tav tm="0">
                                          <p:val>
                                            <p:strVal val="#ppt_y"/>
                                          </p:val>
                                        </p:tav>
                                        <p:tav tm="100000">
                                          <p:val>
                                            <p:strVal val="#ppt_y"/>
                                          </p:val>
                                        </p:tav>
                                      </p:tavLst>
                                    </p:anim>
                                  </p:childTnLst>
                                </p:cTn>
                              </p:par>
                            </p:childTnLst>
                          </p:cTn>
                        </p:par>
                        <p:par>
                          <p:cTn id="24" fill="hold" nodeType="with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6499">
                                            <p:txEl>
                                              <p:pRg st="5" end="5"/>
                                            </p:txEl>
                                          </p:spTgt>
                                        </p:tgtEl>
                                        <p:attrNameLst>
                                          <p:attrName>style.visibility</p:attrName>
                                        </p:attrNameLst>
                                      </p:cBhvr>
                                      <p:to>
                                        <p:strVal val="visible"/>
                                      </p:to>
                                    </p:set>
                                    <p:anim calcmode="lin" valueType="num">
                                      <p:cBhvr additive="base">
                                        <p:cTn id="27" dur="500" fill="hold"/>
                                        <p:tgtEl>
                                          <p:spTgt spid="10649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64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684213" y="495300"/>
            <a:ext cx="7772400" cy="647700"/>
          </a:xfrm>
        </p:spPr>
        <p:txBody>
          <a:bodyPr/>
          <a:lstStyle/>
          <a:p>
            <a:pPr algn="l" eaLnBrk="1" hangingPunct="1">
              <a:defRPr/>
            </a:pPr>
            <a:r>
              <a:rPr lang="en-US" sz="3600" cap="none" dirty="0">
                <a:solidFill>
                  <a:srgbClr val="EA0088"/>
                </a:solidFill>
                <a:latin typeface="Trebuchet MS" panose="020B0603020202020204" pitchFamily="34" charset="0"/>
                <a:ea typeface="ＭＳ Ｐゴシック" charset="0"/>
                <a:cs typeface="ＭＳ Ｐゴシック" charset="0"/>
              </a:rPr>
              <a:t>4.1 Graphical techniques to describe numerical data</a:t>
            </a:r>
            <a:endParaRPr sz="3600" cap="none" dirty="0">
              <a:solidFill>
                <a:srgbClr val="EA0088"/>
              </a:solidFill>
              <a:latin typeface="Trebuchet MS" panose="020B0603020202020204" pitchFamily="34" charset="0"/>
              <a:ea typeface="ＭＳ Ｐゴシック" charset="0"/>
              <a:cs typeface="ＭＳ Ｐゴシック" charset="0"/>
            </a:endParaRPr>
          </a:p>
        </p:txBody>
      </p:sp>
      <p:sp>
        <p:nvSpPr>
          <p:cNvPr id="10242" name="Rectangle 3"/>
          <p:cNvSpPr>
            <a:spLocks noGrp="1" noChangeArrowheads="1"/>
          </p:cNvSpPr>
          <p:nvPr>
            <p:ph idx="1"/>
          </p:nvPr>
        </p:nvSpPr>
        <p:spPr>
          <a:xfrm>
            <a:off x="685800" y="1557338"/>
            <a:ext cx="7772400" cy="4679950"/>
          </a:xfrm>
        </p:spPr>
        <p:txBody>
          <a:bodyPr/>
          <a:lstStyle/>
          <a:p>
            <a:pPr marL="0" indent="0" algn="just" eaLnBrk="1" hangingPunct="1">
              <a:buNone/>
            </a:pPr>
            <a:r>
              <a:rPr lang="en-US" sz="2400" dirty="0">
                <a:latin typeface="Trebuchet MS" panose="020B0603020202020204" pitchFamily="34" charset="0"/>
                <a:ea typeface="ＭＳ Ｐゴシック" charset="0"/>
                <a:cs typeface="ＭＳ Ｐゴシック" charset="0"/>
              </a:rPr>
              <a:t>Chapter 3 introduced graphical techniques to </a:t>
            </a:r>
            <a:r>
              <a:rPr lang="en-US" sz="2400" dirty="0" err="1">
                <a:latin typeface="Trebuchet MS" panose="020B0603020202020204" pitchFamily="34" charset="0"/>
                <a:ea typeface="ＭＳ Ｐゴシック" charset="0"/>
                <a:cs typeface="ＭＳ Ｐゴシック" charset="0"/>
              </a:rPr>
              <a:t>summarise</a:t>
            </a:r>
            <a:r>
              <a:rPr lang="en-US" sz="2400" dirty="0">
                <a:latin typeface="Trebuchet MS" panose="020B0603020202020204" pitchFamily="34" charset="0"/>
                <a:ea typeface="ＭＳ Ｐゴシック" charset="0"/>
                <a:cs typeface="ＭＳ Ｐゴシック" charset="0"/>
              </a:rPr>
              <a:t> nominal data. This chapter introduces graphical techniques to </a:t>
            </a:r>
            <a:r>
              <a:rPr lang="en-US" sz="2400" dirty="0" err="1">
                <a:latin typeface="Trebuchet MS" panose="020B0603020202020204" pitchFamily="34" charset="0"/>
                <a:ea typeface="ＭＳ Ｐゴシック" charset="0"/>
                <a:cs typeface="ＭＳ Ｐゴシック" charset="0"/>
              </a:rPr>
              <a:t>summarise</a:t>
            </a:r>
            <a:r>
              <a:rPr lang="en-US" sz="2400" dirty="0">
                <a:latin typeface="Trebuchet MS" panose="020B0603020202020204" pitchFamily="34" charset="0"/>
                <a:ea typeface="ＭＳ Ｐゴシック" charset="0"/>
                <a:cs typeface="ＭＳ Ｐゴシック" charset="0"/>
              </a:rPr>
              <a:t> numerical data. </a:t>
            </a:r>
          </a:p>
          <a:p>
            <a:pPr marL="0" indent="0" algn="just" eaLnBrk="1" hangingPunct="1">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buNone/>
            </a:pPr>
            <a:r>
              <a:rPr lang="en-US" sz="2400" dirty="0">
                <a:latin typeface="Trebuchet MS" panose="020B0603020202020204" pitchFamily="34" charset="0"/>
                <a:ea typeface="ＭＳ Ｐゴシック" charset="0"/>
                <a:cs typeface="ＭＳ Ｐゴシック" charset="0"/>
              </a:rPr>
              <a:t>These techniques for a single variable include frequency distributions, histograms, stem and leaf displays and line charts. To display the relationship between two numerical variables, this chapter introduces scatter plots. </a:t>
            </a:r>
            <a:endParaRPr lang="en-US" sz="2200" dirty="0">
              <a:solidFill>
                <a:schemeClr val="bg2">
                  <a:lumMod val="50000"/>
                </a:schemeClr>
              </a:solidFill>
              <a:latin typeface="Trebuchet MS" panose="020B0603020202020204" pitchFamily="34" charset="0"/>
              <a:ea typeface="ＭＳ Ｐゴシック" charset="0"/>
            </a:endParaRP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5</a:t>
            </a:fld>
            <a:endParaRPr lang="en-AU" sz="1400" b="1" baseline="0" dirty="0">
              <a:latin typeface="Trebuchet MS"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84212" y="476250"/>
            <a:ext cx="8459787" cy="661988"/>
          </a:xfrm>
        </p:spPr>
        <p:txBody>
          <a:bodyPr/>
          <a:lstStyle/>
          <a:p>
            <a:pPr algn="l"/>
            <a:r>
              <a:rPr lang="en-US" sz="3600" cap="none" dirty="0">
                <a:solidFill>
                  <a:srgbClr val="EA0088"/>
                </a:solidFill>
                <a:latin typeface="Trebuchet MS" panose="020B0603020202020204" pitchFamily="34" charset="0"/>
                <a:ea typeface="ＭＳ Ｐゴシック" charset="0"/>
                <a:cs typeface="ＭＳ Ｐゴシック" charset="0"/>
              </a:rPr>
              <a:t>Graphical excellence…</a:t>
            </a:r>
          </a:p>
        </p:txBody>
      </p:sp>
      <p:sp>
        <p:nvSpPr>
          <p:cNvPr id="104451" name="Rectangle 3"/>
          <p:cNvSpPr>
            <a:spLocks noGrp="1" noChangeArrowheads="1"/>
          </p:cNvSpPr>
          <p:nvPr>
            <p:ph idx="1"/>
          </p:nvPr>
        </p:nvSpPr>
        <p:spPr>
          <a:xfrm>
            <a:off x="684212" y="1557338"/>
            <a:ext cx="8136260" cy="4114800"/>
          </a:xfrm>
        </p:spPr>
        <p:txBody>
          <a:bodyPr/>
          <a:lstStyle/>
          <a:p>
            <a:pPr eaLnBrk="1" hangingPunct="1">
              <a:spcAft>
                <a:spcPts val="1200"/>
              </a:spcAft>
              <a:buFontTx/>
              <a:buNone/>
            </a:pPr>
            <a:r>
              <a:rPr lang="en-US" sz="2400" dirty="0">
                <a:latin typeface="Trebuchet MS" panose="020B0603020202020204" pitchFamily="34" charset="0"/>
                <a:ea typeface="ＭＳ Ｐゴシック" charset="0"/>
                <a:cs typeface="ＭＳ Ｐゴシック" charset="0"/>
              </a:rPr>
              <a:t>Edward </a:t>
            </a:r>
            <a:r>
              <a:rPr lang="en-US" sz="2400" dirty="0" err="1">
                <a:latin typeface="Trebuchet MS" panose="020B0603020202020204" pitchFamily="34" charset="0"/>
                <a:ea typeface="ＭＳ Ｐゴシック" charset="0"/>
                <a:cs typeface="ＭＳ Ｐゴシック" charset="0"/>
              </a:rPr>
              <a:t>Tufte</a:t>
            </a:r>
            <a:r>
              <a:rPr lang="en-US" sz="2400" dirty="0">
                <a:latin typeface="Trebuchet MS" panose="020B0603020202020204" pitchFamily="34" charset="0"/>
                <a:ea typeface="ＭＳ Ｐゴシック" charset="0"/>
                <a:cs typeface="ＭＳ Ｐゴシック" charset="0"/>
              </a:rPr>
              <a:t> of Yale describes </a:t>
            </a:r>
            <a:r>
              <a:rPr lang="en-US" sz="2400" b="1" i="1" dirty="0">
                <a:solidFill>
                  <a:schemeClr val="tx1">
                    <a:lumMod val="75000"/>
                    <a:lumOff val="25000"/>
                  </a:schemeClr>
                </a:solidFill>
                <a:latin typeface="Trebuchet MS" panose="020B0603020202020204" pitchFamily="34" charset="0"/>
                <a:ea typeface="ＭＳ Ｐゴシック" charset="0"/>
                <a:cs typeface="ＭＳ Ｐゴシック" charset="0"/>
              </a:rPr>
              <a:t>graphical excellence</a:t>
            </a:r>
            <a:r>
              <a:rPr lang="en-US" sz="2400" b="1" dirty="0">
                <a:solidFill>
                  <a:schemeClr val="tx1">
                    <a:lumMod val="75000"/>
                    <a:lumOff val="25000"/>
                  </a:schemeClr>
                </a:solidFill>
                <a:latin typeface="Trebuchet MS" panose="020B0603020202020204" pitchFamily="34" charset="0"/>
                <a:ea typeface="ＭＳ Ｐゴシック" charset="0"/>
                <a:cs typeface="ＭＳ Ｐゴシック" charset="0"/>
              </a:rPr>
              <a:t> </a:t>
            </a:r>
            <a:r>
              <a:rPr lang="en-US" sz="2400" dirty="0">
                <a:latin typeface="Trebuchet MS" panose="020B0603020202020204" pitchFamily="34" charset="0"/>
                <a:ea typeface="ＭＳ Ｐゴシック" charset="0"/>
                <a:cs typeface="ＭＳ Ｐゴシック" charset="0"/>
              </a:rPr>
              <a:t>as…</a:t>
            </a:r>
          </a:p>
          <a:p>
            <a:pPr algn="just" eaLnBrk="1" hangingPunct="1">
              <a:spcAft>
                <a:spcPts val="1200"/>
              </a:spcAft>
            </a:pPr>
            <a:r>
              <a:rPr lang="en-US" sz="2200" dirty="0">
                <a:solidFill>
                  <a:schemeClr val="accent1"/>
                </a:solidFill>
                <a:latin typeface="Trebuchet MS" panose="020B0603020202020204" pitchFamily="34" charset="0"/>
                <a:ea typeface="ＭＳ Ｐゴシック" charset="0"/>
                <a:cs typeface="ＭＳ Ｐゴシック" charset="0"/>
              </a:rPr>
              <a:t>the well-designed presentation of interesting data – a matter of substance, of statistics and of design;</a:t>
            </a:r>
          </a:p>
          <a:p>
            <a:pPr algn="just" eaLnBrk="1" hangingPunct="1">
              <a:spcAft>
                <a:spcPts val="1200"/>
              </a:spcAft>
            </a:pPr>
            <a:r>
              <a:rPr lang="en-US" sz="2200" dirty="0">
                <a:solidFill>
                  <a:schemeClr val="accent1"/>
                </a:solidFill>
                <a:latin typeface="Trebuchet MS" panose="020B0603020202020204" pitchFamily="34" charset="0"/>
                <a:ea typeface="ＭＳ Ｐゴシック" charset="0"/>
                <a:cs typeface="ＭＳ Ｐゴシック" charset="0"/>
              </a:rPr>
              <a:t>that gives the viewer the greatest number of ideas in the shortest time with the least ink in the smallest space;</a:t>
            </a:r>
          </a:p>
          <a:p>
            <a:pPr algn="just" eaLnBrk="1" hangingPunct="1">
              <a:spcAft>
                <a:spcPts val="1200"/>
              </a:spcAft>
            </a:pPr>
            <a:r>
              <a:rPr lang="en-US" sz="2200" dirty="0">
                <a:solidFill>
                  <a:schemeClr val="accent1"/>
                </a:solidFill>
                <a:latin typeface="Trebuchet MS" panose="020B0603020202020204" pitchFamily="34" charset="0"/>
                <a:ea typeface="ＭＳ Ｐゴシック" charset="0"/>
                <a:cs typeface="ＭＳ Ｐゴシック" charset="0"/>
              </a:rPr>
              <a:t>which is nearly always multivariate; and</a:t>
            </a:r>
          </a:p>
          <a:p>
            <a:pPr algn="just" eaLnBrk="1" hangingPunct="1">
              <a:spcAft>
                <a:spcPts val="1200"/>
              </a:spcAft>
            </a:pPr>
            <a:r>
              <a:rPr lang="en-US" sz="2200" dirty="0">
                <a:solidFill>
                  <a:schemeClr val="accent1"/>
                </a:solidFill>
                <a:latin typeface="Trebuchet MS" panose="020B0603020202020204" pitchFamily="34" charset="0"/>
                <a:ea typeface="ＭＳ Ｐゴシック" charset="0"/>
                <a:cs typeface="ＭＳ Ｐゴシック" charset="0"/>
              </a:rPr>
              <a:t>which requires telling the truth about the data.</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50</a:t>
            </a:fld>
            <a:endParaRPr lang="en-AU" sz="1400" b="1" baseline="0" dirty="0">
              <a:latin typeface="Trebuchet MS" charset="0"/>
            </a:endParaRPr>
          </a:p>
        </p:txBody>
      </p:sp>
    </p:spTree>
    <p:extLst>
      <p:ext uri="{BB962C8B-B14F-4D97-AF65-F5344CB8AC3E}">
        <p14:creationId xmlns:p14="http://schemas.microsoft.com/office/powerpoint/2010/main" val="117042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4451">
                                            <p:txEl>
                                              <p:pRg st="1" end="1"/>
                                            </p:txEl>
                                          </p:spTgt>
                                        </p:tgtEl>
                                        <p:attrNameLst>
                                          <p:attrName>style.visibility</p:attrName>
                                        </p:attrNameLst>
                                      </p:cBhvr>
                                      <p:to>
                                        <p:strVal val="visible"/>
                                      </p:to>
                                    </p:set>
                                  </p:childTnLst>
                                </p:cTn>
                              </p:par>
                            </p:childTnLst>
                          </p:cTn>
                        </p:par>
                        <p:par>
                          <p:cTn id="7" fill="hold" nodeType="with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4451">
                                            <p:txEl>
                                              <p:pRg st="2" end="2"/>
                                            </p:txEl>
                                          </p:spTgt>
                                        </p:tgtEl>
                                        <p:attrNameLst>
                                          <p:attrName>style.visibility</p:attrName>
                                        </p:attrNameLst>
                                      </p:cBhvr>
                                      <p:to>
                                        <p:strVal val="visible"/>
                                      </p:to>
                                    </p:set>
                                  </p:childTnLst>
                                </p:cTn>
                              </p:par>
                            </p:childTnLst>
                          </p:cTn>
                        </p:par>
                        <p:par>
                          <p:cTn id="10" fill="hold" nodeType="with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04451">
                                            <p:txEl>
                                              <p:pRg st="3" end="3"/>
                                            </p:txEl>
                                          </p:spTgt>
                                        </p:tgtEl>
                                        <p:attrNameLst>
                                          <p:attrName>style.visibility</p:attrName>
                                        </p:attrNameLst>
                                      </p:cBhvr>
                                      <p:to>
                                        <p:strVal val="visible"/>
                                      </p:to>
                                    </p:set>
                                  </p:childTnLst>
                                </p:cTn>
                              </p:par>
                            </p:childTnLst>
                          </p:cTn>
                        </p:par>
                        <p:par>
                          <p:cTn id="13" fill="hold" nodeType="with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044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uiExpand="1"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11560" y="260648"/>
            <a:ext cx="8532440" cy="719138"/>
          </a:xfrm>
        </p:spPr>
        <p:txBody>
          <a:bodyPr/>
          <a:lstStyle/>
          <a:p>
            <a:pPr algn="l" eaLnBrk="1" hangingPunct="1"/>
            <a:r>
              <a:rPr lang="en-US" sz="3600" cap="none" dirty="0">
                <a:solidFill>
                  <a:srgbClr val="EA0088"/>
                </a:solidFill>
                <a:latin typeface="Trebuchet MS" panose="020B0603020202020204" pitchFamily="34" charset="0"/>
                <a:ea typeface="ＭＳ Ｐゴシック" charset="0"/>
                <a:cs typeface="ＭＳ Ｐゴシック" charset="0"/>
              </a:rPr>
              <a:t>Graphical excellence…</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51</a:t>
            </a:fld>
            <a:endParaRPr lang="en-AU" sz="1400" b="1" baseline="0" dirty="0">
              <a:latin typeface="Trebuchet MS" charset="0"/>
            </a:endParaRPr>
          </a:p>
        </p:txBody>
      </p:sp>
      <p:pic>
        <p:nvPicPr>
          <p:cNvPr id="2" name="Picture 1"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73445" y="1012380"/>
            <a:ext cx="7486343" cy="4809314"/>
          </a:xfrm>
          <a:prstGeom prst="rect">
            <a:avLst/>
          </a:prstGeom>
        </p:spPr>
      </p:pic>
    </p:spTree>
    <p:extLst>
      <p:ext uri="{BB962C8B-B14F-4D97-AF65-F5344CB8AC3E}">
        <p14:creationId xmlns:p14="http://schemas.microsoft.com/office/powerpoint/2010/main" val="722017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4212" y="333375"/>
            <a:ext cx="8136259" cy="719138"/>
          </a:xfrm>
        </p:spPr>
        <p:txBody>
          <a:bodyPr/>
          <a:lstStyle/>
          <a:p>
            <a:pPr algn="l" eaLnBrk="1" hangingPunct="1"/>
            <a:r>
              <a:rPr lang="en-US" sz="3600" cap="none" dirty="0">
                <a:solidFill>
                  <a:srgbClr val="EA0088"/>
                </a:solidFill>
                <a:latin typeface="Trebuchet MS" panose="020B0603020202020204" pitchFamily="34" charset="0"/>
                <a:ea typeface="ＭＳ Ｐゴシック" charset="0"/>
                <a:cs typeface="ＭＳ Ｐゴシック" charset="0"/>
              </a:rPr>
              <a:t>Graphical excellence…</a:t>
            </a:r>
          </a:p>
        </p:txBody>
      </p:sp>
      <p:sp>
        <p:nvSpPr>
          <p:cNvPr id="59395" name="Rectangle 3"/>
          <p:cNvSpPr>
            <a:spLocks noGrp="1" noChangeArrowheads="1"/>
          </p:cNvSpPr>
          <p:nvPr>
            <p:ph idx="1"/>
          </p:nvPr>
        </p:nvSpPr>
        <p:spPr>
          <a:xfrm>
            <a:off x="684213" y="1143000"/>
            <a:ext cx="7772400" cy="4608513"/>
          </a:xfrm>
        </p:spPr>
        <p:txBody>
          <a:bodyPr/>
          <a:lstStyle/>
          <a:p>
            <a:pPr marL="0" indent="0" algn="just" eaLnBrk="1" hangingPunct="1">
              <a:lnSpc>
                <a:spcPct val="90000"/>
              </a:lnSpc>
              <a:buNone/>
            </a:pPr>
            <a:r>
              <a:rPr lang="en-US" sz="2200" dirty="0">
                <a:latin typeface="Trebuchet MS" panose="020B0603020202020204" pitchFamily="34" charset="0"/>
                <a:ea typeface="ＭＳ Ｐゴシック" charset="0"/>
                <a:cs typeface="ＭＳ Ｐゴシック" charset="0"/>
              </a:rPr>
              <a:t>Many consider Charles Joseph </a:t>
            </a:r>
            <a:r>
              <a:rPr lang="en-US" sz="2200" dirty="0" err="1">
                <a:latin typeface="Trebuchet MS" panose="020B0603020202020204" pitchFamily="34" charset="0"/>
                <a:ea typeface="ＭＳ Ｐゴシック" charset="0"/>
                <a:cs typeface="ＭＳ Ｐゴシック" charset="0"/>
              </a:rPr>
              <a:t>Minard’s</a:t>
            </a:r>
            <a:r>
              <a:rPr lang="en-US" sz="2200" dirty="0">
                <a:latin typeface="Trebuchet MS" panose="020B0603020202020204" pitchFamily="34" charset="0"/>
                <a:ea typeface="ＭＳ Ｐゴシック" charset="0"/>
                <a:cs typeface="ＭＳ Ｐゴシック" charset="0"/>
              </a:rPr>
              <a:t> original time series chart to be the best statistical graphic ever drawn. Why?</a:t>
            </a:r>
          </a:p>
          <a:p>
            <a:pPr marL="0" indent="0" algn="just" eaLnBrk="1" hangingPunct="1">
              <a:lnSpc>
                <a:spcPct val="90000"/>
              </a:lnSpc>
              <a:spcAft>
                <a:spcPts val="600"/>
              </a:spcAft>
              <a:buNone/>
            </a:pPr>
            <a:r>
              <a:rPr lang="en-US" sz="2200" dirty="0">
                <a:latin typeface="Trebuchet MS" panose="020B0603020202020204" pitchFamily="34" charset="0"/>
                <a:ea typeface="ＭＳ Ｐゴシック" charset="0"/>
                <a:cs typeface="ＭＳ Ｐゴシック" charset="0"/>
              </a:rPr>
              <a:t>He took a </a:t>
            </a:r>
            <a:r>
              <a:rPr lang="en-US" sz="2200" b="1" i="1" dirty="0">
                <a:latin typeface="Trebuchet MS" panose="020B0603020202020204" pitchFamily="34" charset="0"/>
                <a:ea typeface="ＭＳ Ｐゴシック" charset="0"/>
                <a:cs typeface="ＭＳ Ｐゴシック" charset="0"/>
              </a:rPr>
              <a:t>two dimensional space</a:t>
            </a:r>
            <a:r>
              <a:rPr lang="en-US" sz="2200" dirty="0">
                <a:latin typeface="Trebuchet MS" panose="020B0603020202020204" pitchFamily="34" charset="0"/>
                <a:ea typeface="ＭＳ Ｐゴシック" charset="0"/>
                <a:cs typeface="ＭＳ Ｐゴシック" charset="0"/>
              </a:rPr>
              <a:t> and managed to accurately depict </a:t>
            </a:r>
            <a:r>
              <a:rPr lang="en-US" sz="2200" b="1" i="1" dirty="0">
                <a:solidFill>
                  <a:srgbClr val="0000FF"/>
                </a:solidFill>
                <a:latin typeface="Trebuchet MS" panose="020B0603020202020204" pitchFamily="34" charset="0"/>
                <a:ea typeface="ＭＳ Ｐゴシック" charset="0"/>
                <a:cs typeface="ＭＳ Ｐゴシック" charset="0"/>
              </a:rPr>
              <a:t>five data variables</a:t>
            </a:r>
            <a:r>
              <a:rPr lang="en-US" sz="2200" dirty="0">
                <a:latin typeface="Trebuchet MS" panose="020B0603020202020204" pitchFamily="34" charset="0"/>
                <a:ea typeface="ＭＳ Ｐゴシック" charset="0"/>
                <a:cs typeface="ＭＳ Ｐゴシック" charset="0"/>
              </a:rPr>
              <a:t>: </a:t>
            </a:r>
          </a:p>
          <a:p>
            <a:pPr algn="just">
              <a:lnSpc>
                <a:spcPct val="90000"/>
              </a:lnSpc>
            </a:pPr>
            <a:r>
              <a:rPr lang="en-US" sz="2200" dirty="0">
                <a:solidFill>
                  <a:schemeClr val="accent1"/>
                </a:solidFill>
                <a:latin typeface="Trebuchet MS" panose="020B0603020202020204" pitchFamily="34" charset="0"/>
                <a:ea typeface="ＭＳ Ｐゴシック" charset="0"/>
              </a:rPr>
              <a:t>size of invading army, </a:t>
            </a:r>
          </a:p>
          <a:p>
            <a:pPr algn="just">
              <a:lnSpc>
                <a:spcPct val="90000"/>
              </a:lnSpc>
            </a:pPr>
            <a:r>
              <a:rPr lang="en-US" sz="2200" dirty="0">
                <a:solidFill>
                  <a:schemeClr val="accent1"/>
                </a:solidFill>
                <a:latin typeface="Trebuchet MS" panose="020B0603020202020204" pitchFamily="34" charset="0"/>
                <a:ea typeface="ＭＳ Ｐゴシック" charset="0"/>
              </a:rPr>
              <a:t>size of retreating army, </a:t>
            </a:r>
          </a:p>
          <a:p>
            <a:pPr algn="just">
              <a:lnSpc>
                <a:spcPct val="90000"/>
              </a:lnSpc>
            </a:pPr>
            <a:r>
              <a:rPr lang="en-US" sz="2200" dirty="0">
                <a:solidFill>
                  <a:schemeClr val="accent1"/>
                </a:solidFill>
                <a:latin typeface="Trebuchet MS" panose="020B0603020202020204" pitchFamily="34" charset="0"/>
                <a:ea typeface="ＭＳ Ｐゴシック" charset="0"/>
              </a:rPr>
              <a:t>geographic location, </a:t>
            </a:r>
          </a:p>
          <a:p>
            <a:pPr algn="just">
              <a:lnSpc>
                <a:spcPct val="90000"/>
              </a:lnSpc>
            </a:pPr>
            <a:r>
              <a:rPr lang="en-US" sz="2200" dirty="0">
                <a:solidFill>
                  <a:schemeClr val="accent1"/>
                </a:solidFill>
                <a:latin typeface="Trebuchet MS" panose="020B0603020202020204" pitchFamily="34" charset="0"/>
                <a:ea typeface="ＭＳ Ｐゴシック" charset="0"/>
              </a:rPr>
              <a:t>temperature, and </a:t>
            </a:r>
          </a:p>
          <a:p>
            <a:pPr algn="just">
              <a:lnSpc>
                <a:spcPct val="90000"/>
              </a:lnSpc>
              <a:spcAft>
                <a:spcPts val="1200"/>
              </a:spcAft>
            </a:pPr>
            <a:r>
              <a:rPr lang="en-US" sz="2200" dirty="0">
                <a:solidFill>
                  <a:schemeClr val="accent1"/>
                </a:solidFill>
                <a:latin typeface="Trebuchet MS" panose="020B0603020202020204" pitchFamily="34" charset="0"/>
                <a:ea typeface="ＭＳ Ｐゴシック" charset="0"/>
              </a:rPr>
              <a:t>time. </a:t>
            </a:r>
          </a:p>
          <a:p>
            <a:pPr marL="0" indent="0" algn="just" eaLnBrk="1" hangingPunct="1">
              <a:lnSpc>
                <a:spcPct val="90000"/>
              </a:lnSpc>
              <a:buNone/>
            </a:pPr>
            <a:r>
              <a:rPr lang="en-US" sz="2200" dirty="0">
                <a:latin typeface="Trebuchet MS" panose="020B0603020202020204" pitchFamily="34" charset="0"/>
                <a:ea typeface="ＭＳ Ｐゴシック" charset="0"/>
                <a:cs typeface="ＭＳ Ｐゴシック" charset="0"/>
              </a:rPr>
              <a:t>The </a:t>
            </a:r>
            <a:r>
              <a:rPr lang="en-US" sz="2200" b="1" i="1" dirty="0">
                <a:latin typeface="Trebuchet MS" panose="020B0603020202020204" pitchFamily="34" charset="0"/>
                <a:ea typeface="ＭＳ Ｐゴシック" charset="0"/>
                <a:cs typeface="ＭＳ Ｐゴシック" charset="0"/>
              </a:rPr>
              <a:t>multivariate</a:t>
            </a:r>
            <a:r>
              <a:rPr lang="en-US" sz="2200" dirty="0">
                <a:latin typeface="Trebuchet MS" panose="020B0603020202020204" pitchFamily="34" charset="0"/>
                <a:ea typeface="ＭＳ Ｐゴシック" charset="0"/>
                <a:cs typeface="ＭＳ Ｐゴシック" charset="0"/>
              </a:rPr>
              <a:t> data is presented in such a way as to provide an intriguing narrative as to the fate of Napoleon’s army.</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52</a:t>
            </a:fld>
            <a:endParaRPr lang="en-AU" sz="1400" b="1" baseline="0" dirty="0">
              <a:latin typeface="Trebuchet MS" charset="0"/>
            </a:endParaRPr>
          </a:p>
        </p:txBody>
      </p:sp>
    </p:spTree>
    <p:extLst>
      <p:ext uri="{BB962C8B-B14F-4D97-AF65-F5344CB8AC3E}">
        <p14:creationId xmlns:p14="http://schemas.microsoft.com/office/powerpoint/2010/main" val="375568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2" end="2"/>
                                            </p:txEl>
                                          </p:spTgt>
                                        </p:tgtEl>
                                        <p:attrNameLst>
                                          <p:attrName>ppt_c</p:attrName>
                                        </p:attrNameLst>
                                      </p:cBhvr>
                                      <p:to>
                                        <a:schemeClr val="accent2"/>
                                      </p:to>
                                    </p:animClr>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939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3" end="3"/>
                                            </p:txEl>
                                          </p:spTgt>
                                        </p:tgtEl>
                                        <p:attrNameLst>
                                          <p:attrName>ppt_c</p:attrName>
                                        </p:attrNameLst>
                                      </p:cBhvr>
                                      <p:to>
                                        <a:schemeClr val="accent2"/>
                                      </p:to>
                                    </p:animClr>
                                  </p:sub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939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4" end="4"/>
                                            </p:txEl>
                                          </p:spTgt>
                                        </p:tgtEl>
                                        <p:attrNameLst>
                                          <p:attrName>ppt_c</p:attrName>
                                        </p:attrNameLst>
                                      </p:cBhvr>
                                      <p:to>
                                        <a:schemeClr val="accent2"/>
                                      </p:to>
                                    </p:animClr>
                                  </p:sub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939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5" end="5"/>
                                            </p:txEl>
                                          </p:spTgt>
                                        </p:tgtEl>
                                        <p:attrNameLst>
                                          <p:attrName>ppt_c</p:attrName>
                                        </p:attrNameLst>
                                      </p:cBhvr>
                                      <p:to>
                                        <a:schemeClr val="accent2"/>
                                      </p:to>
                                    </p:animClr>
                                  </p:sub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939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6" end="6"/>
                                            </p:txEl>
                                          </p:spTgt>
                                        </p:tgtEl>
                                        <p:attrNameLst>
                                          <p:attrName>ppt_c</p:attrName>
                                        </p:attrNameLst>
                                      </p:cBhvr>
                                      <p:to>
                                        <a:schemeClr val="accent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39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7" end="7"/>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684213" y="476250"/>
            <a:ext cx="7772400" cy="590550"/>
          </a:xfrm>
        </p:spPr>
        <p:txBody>
          <a:bodyPr/>
          <a:lstStyle/>
          <a:p>
            <a:pPr algn="l" eaLnBrk="1" hangingPunct="1"/>
            <a:r>
              <a:rPr lang="en-US" sz="3600" cap="none" dirty="0">
                <a:solidFill>
                  <a:srgbClr val="EA0088"/>
                </a:solidFill>
                <a:latin typeface="Trebuchet MS" panose="020B0603020202020204" pitchFamily="34" charset="0"/>
                <a:ea typeface="ＭＳ Ｐゴシック" charset="0"/>
                <a:cs typeface="ＭＳ Ｐゴシック" charset="0"/>
              </a:rPr>
              <a:t>When should graphs be used?</a:t>
            </a:r>
          </a:p>
        </p:txBody>
      </p:sp>
      <p:sp>
        <p:nvSpPr>
          <p:cNvPr id="19460" name="Rectangle 4"/>
          <p:cNvSpPr>
            <a:spLocks noGrp="1" noChangeArrowheads="1"/>
          </p:cNvSpPr>
          <p:nvPr>
            <p:ph idx="1"/>
          </p:nvPr>
        </p:nvSpPr>
        <p:spPr>
          <a:xfrm>
            <a:off x="684213" y="1111250"/>
            <a:ext cx="7772400" cy="3384550"/>
          </a:xfrm>
        </p:spPr>
        <p:txBody>
          <a:bodyPr/>
          <a:lstStyle/>
          <a:p>
            <a:pPr marL="0" indent="0" eaLnBrk="1" hangingPunct="1">
              <a:buNone/>
            </a:pPr>
            <a:r>
              <a:rPr lang="en-US" sz="2400" dirty="0">
                <a:latin typeface="Trebuchet MS" panose="020B0603020202020204" pitchFamily="34" charset="0"/>
                <a:ea typeface="ＭＳ Ｐゴシック" charset="0"/>
                <a:cs typeface="ＭＳ Ｐゴシック" charset="0"/>
              </a:rPr>
              <a:t>Graphical techniques should be used when there is a </a:t>
            </a:r>
            <a:r>
              <a:rPr lang="en-US" sz="2400" b="1" dirty="0">
                <a:latin typeface="Trebuchet MS" panose="020B0603020202020204" pitchFamily="34" charset="0"/>
                <a:ea typeface="ＭＳ Ｐゴシック" charset="0"/>
                <a:cs typeface="ＭＳ Ｐゴシック" charset="0"/>
              </a:rPr>
              <a:t>large amount</a:t>
            </a:r>
            <a:r>
              <a:rPr lang="en-US" sz="2400" dirty="0">
                <a:latin typeface="Trebuchet MS" panose="020B0603020202020204" pitchFamily="34" charset="0"/>
                <a:ea typeface="ＭＳ Ｐゴシック" charset="0"/>
                <a:cs typeface="ＭＳ Ｐゴシック" charset="0"/>
              </a:rPr>
              <a:t> of data…</a:t>
            </a:r>
          </a:p>
        </p:txBody>
      </p:sp>
      <p:sp>
        <p:nvSpPr>
          <p:cNvPr id="19461" name="Rectangle 5"/>
          <p:cNvSpPr>
            <a:spLocks noChangeArrowheads="1"/>
          </p:cNvSpPr>
          <p:nvPr/>
        </p:nvSpPr>
        <p:spPr bwMode="auto">
          <a:xfrm>
            <a:off x="755577" y="4348262"/>
            <a:ext cx="7992888" cy="1446550"/>
          </a:xfrm>
          <a:prstGeom prst="rect">
            <a:avLst/>
          </a:prstGeom>
          <a:noFill/>
          <a:ln w="9525">
            <a:noFill/>
            <a:miter lim="800000"/>
            <a:headEnd/>
            <a:tailEnd/>
          </a:ln>
        </p:spPr>
        <p:txBody>
          <a:bodyPr wrap="square" anchor="ctr">
            <a:spAutoFit/>
          </a:bodyPr>
          <a:lstStyle/>
          <a:p>
            <a:pPr algn="just" eaLnBrk="1" hangingPunct="1">
              <a:lnSpc>
                <a:spcPct val="90000"/>
              </a:lnSpc>
              <a:spcBef>
                <a:spcPct val="20000"/>
              </a:spcBef>
              <a:defRPr/>
            </a:pPr>
            <a:r>
              <a:rPr lang="en-US" sz="2200" baseline="0" dirty="0">
                <a:latin typeface="Trebuchet MS" panose="020B0603020202020204" pitchFamily="34" charset="0"/>
                <a:ea typeface="+mn-ea"/>
                <a:cs typeface="+mn-cs"/>
              </a:rPr>
              <a:t>The bar chart for the data above in the table is unnecessary because:</a:t>
            </a:r>
          </a:p>
          <a:p>
            <a:pPr algn="just" eaLnBrk="1" hangingPunct="1">
              <a:lnSpc>
                <a:spcPct val="90000"/>
              </a:lnSpc>
              <a:spcBef>
                <a:spcPct val="20000"/>
              </a:spcBef>
              <a:buFontTx/>
              <a:buChar char="•"/>
              <a:defRPr/>
            </a:pPr>
            <a:r>
              <a:rPr lang="en-US" sz="2200" baseline="0" dirty="0">
                <a:latin typeface="Trebuchet MS" panose="020B0603020202020204" pitchFamily="34" charset="0"/>
                <a:ea typeface="+mn-ea"/>
                <a:cs typeface="+mn-cs"/>
              </a:rPr>
              <a:t> only </a:t>
            </a:r>
            <a:r>
              <a:rPr lang="en-US" sz="2200" u="sng" baseline="0" dirty="0">
                <a:latin typeface="Trebuchet MS" panose="020B0603020202020204" pitchFamily="34" charset="0"/>
                <a:ea typeface="+mn-ea"/>
                <a:cs typeface="+mn-cs"/>
              </a:rPr>
              <a:t>three</a:t>
            </a:r>
            <a:r>
              <a:rPr lang="en-US" sz="2200" baseline="0" dirty="0">
                <a:latin typeface="Trebuchet MS" panose="020B0603020202020204" pitchFamily="34" charset="0"/>
                <a:ea typeface="+mn-ea"/>
                <a:cs typeface="+mn-cs"/>
              </a:rPr>
              <a:t> numbers are represented. </a:t>
            </a:r>
          </a:p>
          <a:p>
            <a:pPr algn="just" eaLnBrk="1" hangingPunct="1">
              <a:lnSpc>
                <a:spcPct val="90000"/>
              </a:lnSpc>
              <a:spcBef>
                <a:spcPct val="20000"/>
              </a:spcBef>
              <a:buFontTx/>
              <a:buChar char="•"/>
              <a:defRPr/>
            </a:pPr>
            <a:r>
              <a:rPr lang="en-US" sz="2200" baseline="0" dirty="0">
                <a:latin typeface="Trebuchet MS" panose="020B0603020202020204" pitchFamily="34" charset="0"/>
                <a:ea typeface="+mn-ea"/>
                <a:cs typeface="+mn-cs"/>
              </a:rPr>
              <a:t> there is </a:t>
            </a:r>
            <a:r>
              <a:rPr lang="en-US" sz="2200" u="sng" baseline="0" dirty="0">
                <a:latin typeface="Trebuchet MS" panose="020B0603020202020204" pitchFamily="34" charset="0"/>
                <a:ea typeface="+mn-ea"/>
                <a:cs typeface="+mn-cs"/>
              </a:rPr>
              <a:t>no analysis</a:t>
            </a:r>
            <a:r>
              <a:rPr lang="en-US" sz="2200" baseline="0" dirty="0">
                <a:latin typeface="Trebuchet MS" panose="020B0603020202020204" pitchFamily="34" charset="0"/>
                <a:ea typeface="+mn-ea"/>
                <a:cs typeface="+mn-cs"/>
              </a:rPr>
              <a:t> associated with the data.</a:t>
            </a:r>
          </a:p>
        </p:txBody>
      </p:sp>
      <p:pic>
        <p:nvPicPr>
          <p:cNvPr id="19462"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87624" y="1959768"/>
            <a:ext cx="2087563"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275" y="1946275"/>
            <a:ext cx="4033838"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53</a:t>
            </a:fld>
            <a:endParaRPr lang="en-AU" sz="1400" b="1" baseline="0" dirty="0">
              <a:latin typeface="Trebuchet MS" charset="0"/>
            </a:endParaRPr>
          </a:p>
        </p:txBody>
      </p:sp>
    </p:spTree>
    <p:extLst>
      <p:ext uri="{BB962C8B-B14F-4D97-AF65-F5344CB8AC3E}">
        <p14:creationId xmlns:p14="http://schemas.microsoft.com/office/powerpoint/2010/main" val="12252473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idx="1"/>
          </p:nvPr>
        </p:nvSpPr>
        <p:spPr>
          <a:xfrm>
            <a:off x="827088" y="1125538"/>
            <a:ext cx="7772400" cy="4114800"/>
          </a:xfrm>
        </p:spPr>
        <p:txBody>
          <a:bodyPr/>
          <a:lstStyle/>
          <a:p>
            <a:pPr marL="0" indent="0">
              <a:buNone/>
            </a:pPr>
            <a:r>
              <a:rPr lang="en-US" sz="2400" dirty="0">
                <a:latin typeface="Trebuchet MS" panose="020B0603020202020204" pitchFamily="34" charset="0"/>
                <a:ea typeface="ＭＳ Ｐゴシック" charset="0"/>
                <a:cs typeface="ＭＳ Ｐゴシック" charset="0"/>
              </a:rPr>
              <a:t>Graphical techniques should be used when there is reasonable comparisons to be made…</a:t>
            </a:r>
            <a:endParaRPr lang="en-US" sz="2400" b="1" dirty="0">
              <a:solidFill>
                <a:srgbClr val="CC0000"/>
              </a:solidFill>
              <a:latin typeface="Trebuchet MS" panose="020B0603020202020204" pitchFamily="34" charset="0"/>
              <a:ea typeface="ＭＳ Ｐゴシック" charset="0"/>
              <a:cs typeface="ＭＳ Ｐゴシック" charset="0"/>
            </a:endParaRPr>
          </a:p>
        </p:txBody>
      </p:sp>
      <p:sp>
        <p:nvSpPr>
          <p:cNvPr id="20485" name="Rectangle 5"/>
          <p:cNvSpPr>
            <a:spLocks noChangeArrowheads="1"/>
          </p:cNvSpPr>
          <p:nvPr/>
        </p:nvSpPr>
        <p:spPr bwMode="auto">
          <a:xfrm>
            <a:off x="755576" y="5125445"/>
            <a:ext cx="77803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r>
              <a:rPr lang="en-US" baseline="0" dirty="0">
                <a:latin typeface="Trebuchet MS" panose="020B0603020202020204" pitchFamily="34" charset="0"/>
              </a:rPr>
              <a:t>This is a pie chart that contains only 2 responses. Here the table would easily suffice.</a:t>
            </a:r>
          </a:p>
        </p:txBody>
      </p:sp>
      <p:pic>
        <p:nvPicPr>
          <p:cNvPr id="2048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2050684"/>
            <a:ext cx="2953072" cy="307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564904"/>
            <a:ext cx="2955805" cy="168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Grp="1" noChangeArrowheads="1"/>
          </p:cNvSpPr>
          <p:nvPr>
            <p:ph type="title"/>
          </p:nvPr>
        </p:nvSpPr>
        <p:spPr>
          <a:xfrm>
            <a:off x="684213" y="476250"/>
            <a:ext cx="7772400" cy="590550"/>
          </a:xfrm>
        </p:spPr>
        <p:txBody>
          <a:bodyPr/>
          <a:lstStyle/>
          <a:p>
            <a:pPr algn="l" eaLnBrk="1" hangingPunct="1"/>
            <a:r>
              <a:rPr lang="en-US" sz="3600" cap="none" dirty="0">
                <a:solidFill>
                  <a:srgbClr val="EA0088"/>
                </a:solidFill>
                <a:latin typeface="Trebuchet MS" panose="020B0603020202020204" pitchFamily="34" charset="0"/>
                <a:ea typeface="ＭＳ Ｐゴシック" charset="0"/>
                <a:cs typeface="ＭＳ Ｐゴシック" charset="0"/>
              </a:rPr>
              <a:t>When should graphs be used?</a:t>
            </a:r>
          </a:p>
        </p:txBody>
      </p:sp>
      <p:sp>
        <p:nvSpPr>
          <p:cNvPr id="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54</a:t>
            </a:fld>
            <a:endParaRPr lang="en-AU" sz="1400" b="1" baseline="0" dirty="0">
              <a:latin typeface="Trebuchet MS" charset="0"/>
            </a:endParaRPr>
          </a:p>
        </p:txBody>
      </p:sp>
    </p:spTree>
    <p:extLst>
      <p:ext uri="{BB962C8B-B14F-4D97-AF65-F5344CB8AC3E}">
        <p14:creationId xmlns:p14="http://schemas.microsoft.com/office/powerpoint/2010/main" val="3126190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ChangeArrowheads="1"/>
          </p:cNvSpPr>
          <p:nvPr/>
        </p:nvSpPr>
        <p:spPr bwMode="auto">
          <a:xfrm>
            <a:off x="4283968" y="1286524"/>
            <a:ext cx="4176464" cy="4302716"/>
          </a:xfrm>
          <a:prstGeom prst="rect">
            <a:avLst/>
          </a:prstGeom>
          <a:noFill/>
          <a:ln w="9525">
            <a:noFill/>
            <a:miter lim="800000"/>
            <a:headEnd/>
            <a:tailEnd/>
          </a:ln>
        </p:spPr>
        <p:txBody>
          <a:bodyPr wrap="square" anchor="ctr">
            <a:spAutoFit/>
          </a:bodyPr>
          <a:lstStyle/>
          <a:p>
            <a:pPr algn="just" eaLnBrk="1" hangingPunct="1">
              <a:spcBef>
                <a:spcPct val="20000"/>
              </a:spcBef>
              <a:defRPr/>
            </a:pPr>
            <a:r>
              <a:rPr lang="en-US" baseline="0" dirty="0">
                <a:latin typeface="Trebuchet MS" pitchFamily="34" charset="0"/>
              </a:rPr>
              <a:t>The chart on the left contains only information on 5 countries and 5 numbers…</a:t>
            </a:r>
          </a:p>
          <a:p>
            <a:pPr algn="just" eaLnBrk="1" hangingPunct="1">
              <a:spcBef>
                <a:spcPct val="20000"/>
              </a:spcBef>
              <a:defRPr/>
            </a:pPr>
            <a:endParaRPr lang="en-US" baseline="0" dirty="0">
              <a:latin typeface="Trebuchet MS" pitchFamily="34" charset="0"/>
            </a:endParaRPr>
          </a:p>
          <a:p>
            <a:pPr algn="just" eaLnBrk="1" hangingPunct="1">
              <a:spcBef>
                <a:spcPct val="20000"/>
              </a:spcBef>
              <a:defRPr/>
            </a:pPr>
            <a:r>
              <a:rPr lang="en-US" baseline="0" dirty="0">
                <a:latin typeface="Trebuchet MS" pitchFamily="34" charset="0"/>
                <a:ea typeface="+mn-ea"/>
                <a:cs typeface="+mn-cs"/>
              </a:rPr>
              <a:t>Even if we remove the flags, the numbers still speak for themselves. Flags are unnecessary, other than being </a:t>
            </a:r>
            <a:r>
              <a:rPr lang="en-US" baseline="0" dirty="0" err="1">
                <a:latin typeface="Trebuchet MS" pitchFamily="34" charset="0"/>
                <a:ea typeface="+mn-ea"/>
                <a:cs typeface="+mn-cs"/>
              </a:rPr>
              <a:t>colourful</a:t>
            </a:r>
            <a:r>
              <a:rPr lang="en-US" baseline="0" dirty="0">
                <a:latin typeface="Trebuchet MS" pitchFamily="34" charset="0"/>
                <a:ea typeface="+mn-ea"/>
                <a:cs typeface="+mn-cs"/>
              </a:rPr>
              <a:t> and eye-catc</a:t>
            </a:r>
            <a:r>
              <a:rPr lang="en-US" baseline="0" dirty="0">
                <a:solidFill>
                  <a:srgbClr val="002060"/>
                </a:solidFill>
                <a:latin typeface="Trebuchet MS" pitchFamily="34" charset="0"/>
                <a:ea typeface="+mn-ea"/>
                <a:cs typeface="+mn-cs"/>
              </a:rPr>
              <a:t>hing. Here, a table would suffice.</a:t>
            </a:r>
          </a:p>
        </p:txBody>
      </p:sp>
      <p:pic>
        <p:nvPicPr>
          <p:cNvPr id="2151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340768"/>
            <a:ext cx="3240360" cy="35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type="title"/>
          </p:nvPr>
        </p:nvSpPr>
        <p:spPr>
          <a:xfrm>
            <a:off x="684213" y="476250"/>
            <a:ext cx="7772400" cy="590550"/>
          </a:xfrm>
        </p:spPr>
        <p:txBody>
          <a:bodyPr/>
          <a:lstStyle/>
          <a:p>
            <a:pPr algn="l" eaLnBrk="1" hangingPunct="1"/>
            <a:r>
              <a:rPr lang="en-US" sz="3600" cap="none" dirty="0">
                <a:solidFill>
                  <a:srgbClr val="EA0088"/>
                </a:solidFill>
                <a:latin typeface="Trebuchet MS" panose="020B0603020202020204" pitchFamily="34" charset="0"/>
                <a:ea typeface="ＭＳ Ｐゴシック" charset="0"/>
                <a:cs typeface="ＭＳ Ｐゴシック" charset="0"/>
              </a:rPr>
              <a:t>When should graphs be used?</a:t>
            </a:r>
          </a:p>
        </p:txBody>
      </p:sp>
      <p:sp>
        <p:nvSpPr>
          <p:cNvPr id="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55</a:t>
            </a:fld>
            <a:endParaRPr lang="en-AU" sz="1400" b="1" baseline="0" dirty="0">
              <a:latin typeface="Trebuchet MS" charset="0"/>
            </a:endParaRPr>
          </a:p>
        </p:txBody>
      </p:sp>
    </p:spTree>
    <p:extLst>
      <p:ext uri="{BB962C8B-B14F-4D97-AF65-F5344CB8AC3E}">
        <p14:creationId xmlns:p14="http://schemas.microsoft.com/office/powerpoint/2010/main" val="671205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idx="1"/>
          </p:nvPr>
        </p:nvSpPr>
        <p:spPr>
          <a:xfrm>
            <a:off x="755650" y="1042988"/>
            <a:ext cx="7772400" cy="4114800"/>
          </a:xfrm>
        </p:spPr>
        <p:txBody>
          <a:bodyPr/>
          <a:lstStyle/>
          <a:p>
            <a:pPr marL="0" indent="0" eaLnBrk="1" hangingPunct="1">
              <a:buNone/>
            </a:pPr>
            <a:r>
              <a:rPr lang="en-US" sz="2400" dirty="0">
                <a:latin typeface="Trebuchet MS" panose="020B0603020202020204" pitchFamily="34" charset="0"/>
                <a:ea typeface="ＭＳ Ｐゴシック" charset="0"/>
                <a:cs typeface="ＭＳ Ｐゴシック" charset="0"/>
              </a:rPr>
              <a:t>Here is a pie chart that represent only 3 numbers…</a:t>
            </a:r>
          </a:p>
        </p:txBody>
      </p:sp>
      <p:sp>
        <p:nvSpPr>
          <p:cNvPr id="22533" name="Rectangle 5"/>
          <p:cNvSpPr>
            <a:spLocks noChangeArrowheads="1"/>
          </p:cNvSpPr>
          <p:nvPr/>
        </p:nvSpPr>
        <p:spPr bwMode="auto">
          <a:xfrm>
            <a:off x="1100138" y="5185916"/>
            <a:ext cx="7720334"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r>
              <a:rPr lang="en-US" baseline="0" dirty="0">
                <a:latin typeface="Trebuchet MS" panose="020B0603020202020204" pitchFamily="34" charset="0"/>
              </a:rPr>
              <a:t>…it catches your eye, but provides no useful information.</a:t>
            </a:r>
          </a:p>
        </p:txBody>
      </p:sp>
      <p:pic>
        <p:nvPicPr>
          <p:cNvPr id="2253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1481" y="1641178"/>
            <a:ext cx="32099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type="title"/>
          </p:nvPr>
        </p:nvSpPr>
        <p:spPr>
          <a:xfrm>
            <a:off x="684213" y="476250"/>
            <a:ext cx="7772400" cy="590550"/>
          </a:xfrm>
        </p:spPr>
        <p:txBody>
          <a:bodyPr/>
          <a:lstStyle/>
          <a:p>
            <a:pPr algn="l" eaLnBrk="1" hangingPunct="1"/>
            <a:r>
              <a:rPr lang="en-US" sz="3600" cap="none" dirty="0">
                <a:solidFill>
                  <a:srgbClr val="EA0088"/>
                </a:solidFill>
                <a:latin typeface="Trebuchet MS" panose="020B0603020202020204" pitchFamily="34" charset="0"/>
                <a:ea typeface="ＭＳ Ｐゴシック" charset="0"/>
                <a:cs typeface="ＭＳ Ｐゴシック" charset="0"/>
              </a:rPr>
              <a:t>When should graphs be used?</a:t>
            </a:r>
          </a:p>
        </p:txBody>
      </p:sp>
      <p:sp>
        <p:nvSpPr>
          <p:cNvPr id="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56</a:t>
            </a:fld>
            <a:endParaRPr lang="en-AU" sz="1400" b="1" baseline="0" dirty="0">
              <a:latin typeface="Trebuchet MS" charset="0"/>
            </a:endParaRPr>
          </a:p>
        </p:txBody>
      </p:sp>
    </p:spTree>
    <p:extLst>
      <p:ext uri="{BB962C8B-B14F-4D97-AF65-F5344CB8AC3E}">
        <p14:creationId xmlns:p14="http://schemas.microsoft.com/office/powerpoint/2010/main" val="1810008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85800" y="404813"/>
            <a:ext cx="7772400" cy="792162"/>
          </a:xfrm>
        </p:spPr>
        <p:txBody>
          <a:bodyPr/>
          <a:lstStyle/>
          <a:p>
            <a:pPr algn="l" eaLnBrk="1" hangingPunct="1"/>
            <a:r>
              <a:rPr lang="en-US" sz="3600" cap="none" dirty="0">
                <a:solidFill>
                  <a:srgbClr val="EA0088"/>
                </a:solidFill>
                <a:latin typeface="Trebuchet MS" panose="020B0603020202020204" pitchFamily="34" charset="0"/>
                <a:ea typeface="ＭＳ Ｐゴシック" charset="0"/>
                <a:cs typeface="ＭＳ Ｐゴシック" charset="0"/>
              </a:rPr>
              <a:t>Graphical Deception…</a:t>
            </a:r>
          </a:p>
        </p:txBody>
      </p:sp>
      <p:sp>
        <p:nvSpPr>
          <p:cNvPr id="23556" name="Rectangle 3"/>
          <p:cNvSpPr>
            <a:spLocks noGrp="1" noChangeArrowheads="1"/>
          </p:cNvSpPr>
          <p:nvPr>
            <p:ph idx="1"/>
          </p:nvPr>
        </p:nvSpPr>
        <p:spPr>
          <a:xfrm>
            <a:off x="827584" y="1196752"/>
            <a:ext cx="7772400" cy="4114800"/>
          </a:xfrm>
        </p:spPr>
        <p:txBody>
          <a:bodyPr/>
          <a:lstStyle/>
          <a:p>
            <a:pPr marL="0" indent="0" algn="just" eaLnBrk="1" hangingPunct="1">
              <a:spcAft>
                <a:spcPts val="1200"/>
              </a:spcAft>
              <a:buNone/>
            </a:pPr>
            <a:r>
              <a:rPr lang="en-US" sz="2400" dirty="0">
                <a:latin typeface="Trebuchet MS" panose="020B0603020202020204" pitchFamily="34" charset="0"/>
                <a:ea typeface="ＭＳ Ｐゴシック" charset="0"/>
                <a:cs typeface="ＭＳ Ｐゴシック" charset="0"/>
              </a:rPr>
              <a:t>Graphical techniques create a visual impression, which is easy to distort, therefore…</a:t>
            </a:r>
          </a:p>
          <a:p>
            <a:pPr algn="just">
              <a:spcAft>
                <a:spcPts val="1200"/>
              </a:spcAft>
            </a:pPr>
            <a:r>
              <a:rPr lang="en-US" sz="2200" b="1" i="1" dirty="0">
                <a:solidFill>
                  <a:schemeClr val="accent1"/>
                </a:solidFill>
                <a:latin typeface="Trebuchet MS" panose="020B0603020202020204" pitchFamily="34" charset="0"/>
                <a:ea typeface="ＭＳ Ｐゴシック" charset="0"/>
                <a:cs typeface="ＭＳ Ｐゴシック" charset="0"/>
              </a:rPr>
              <a:t>It is more important than ever to be able to critically evaluate the graphically presented information.</a:t>
            </a:r>
          </a:p>
          <a:p>
            <a:pPr algn="just">
              <a:spcAft>
                <a:spcPts val="1200"/>
              </a:spcAft>
            </a:pPr>
            <a:r>
              <a:rPr lang="en-US" sz="2200" dirty="0">
                <a:solidFill>
                  <a:schemeClr val="accent1"/>
                </a:solidFill>
                <a:latin typeface="Trebuchet MS" panose="020B0603020202020204" pitchFamily="34" charset="0"/>
                <a:ea typeface="ＭＳ Ｐゴシック" charset="0"/>
                <a:cs typeface="ＭＳ Ｐゴシック" charset="0"/>
              </a:rPr>
              <a:t>Be wary of graphs without a scale on one axis.</a:t>
            </a:r>
          </a:p>
          <a:p>
            <a:pPr algn="just">
              <a:spcAft>
                <a:spcPts val="1200"/>
              </a:spcAft>
            </a:pPr>
            <a:r>
              <a:rPr lang="en-US" sz="2200" dirty="0">
                <a:solidFill>
                  <a:schemeClr val="accent1"/>
                </a:solidFill>
                <a:latin typeface="Trebuchet MS" panose="020B0603020202020204" pitchFamily="34" charset="0"/>
                <a:ea typeface="ＭＳ Ｐゴシック" charset="0"/>
                <a:cs typeface="ＭＳ Ｐゴシック" charset="0"/>
              </a:rPr>
              <a:t>Understand the information being presented: absolute values? relative values (e.g. </a:t>
            </a:r>
            <a:r>
              <a:rPr lang="en-US" sz="2200">
                <a:solidFill>
                  <a:schemeClr val="accent1"/>
                </a:solidFill>
                <a:latin typeface="Trebuchet MS" panose="020B0603020202020204" pitchFamily="34" charset="0"/>
                <a:ea typeface="ＭＳ Ｐゴシック" charset="0"/>
                <a:cs typeface="ＭＳ Ｐゴシック" charset="0"/>
              </a:rPr>
              <a:t>percentages)?</a:t>
            </a:r>
            <a:endParaRPr lang="en-US" sz="2200" dirty="0">
              <a:solidFill>
                <a:schemeClr val="accent1"/>
              </a:solidFill>
              <a:latin typeface="Trebuchet MS" panose="020B0603020202020204" pitchFamily="34" charset="0"/>
              <a:ea typeface="ＭＳ Ｐゴシック" charset="0"/>
              <a:cs typeface="ＭＳ Ｐゴシック" charset="0"/>
            </a:endParaRPr>
          </a:p>
          <a:p>
            <a:pPr algn="just">
              <a:spcAft>
                <a:spcPts val="1200"/>
              </a:spcAft>
            </a:pPr>
            <a:r>
              <a:rPr lang="en-US" sz="2200" dirty="0">
                <a:solidFill>
                  <a:schemeClr val="accent1"/>
                </a:solidFill>
                <a:latin typeface="Trebuchet MS" panose="020B0603020202020204" pitchFamily="34" charset="0"/>
                <a:ea typeface="ＭＳ Ｐゴシック" charset="0"/>
                <a:cs typeface="ＭＳ Ｐゴシック" charset="0"/>
              </a:rPr>
              <a:t>Are the horizontal or vertical axes distorted in any way? </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57</a:t>
            </a:fld>
            <a:endParaRPr lang="en-AU" sz="1400" b="1" baseline="0" dirty="0">
              <a:latin typeface="Trebuchet MS" charset="0"/>
            </a:endParaRPr>
          </a:p>
        </p:txBody>
      </p:sp>
    </p:spTree>
    <p:extLst>
      <p:ext uri="{BB962C8B-B14F-4D97-AF65-F5344CB8AC3E}">
        <p14:creationId xmlns:p14="http://schemas.microsoft.com/office/powerpoint/2010/main" val="29159818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l"/>
            <a:r>
              <a:rPr lang="en-US" sz="3600" cap="none" dirty="0">
                <a:solidFill>
                  <a:srgbClr val="EA0088"/>
                </a:solidFill>
                <a:latin typeface="Trebuchet MS" panose="020B0603020202020204" pitchFamily="34" charset="0"/>
                <a:ea typeface="ＭＳ Ｐゴシック" charset="0"/>
                <a:cs typeface="ＭＳ Ｐゴシック" charset="0"/>
              </a:rPr>
              <a:t>Some examples of graphical deception</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4.58</a:t>
            </a:r>
          </a:p>
        </p:txBody>
      </p:sp>
      <p:pic>
        <p:nvPicPr>
          <p:cNvPr id="3" name="Picture 2"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1664" y="1606211"/>
            <a:ext cx="7380671" cy="4029020"/>
          </a:xfrm>
          <a:prstGeom prst="rect">
            <a:avLst/>
          </a:prstGeom>
        </p:spPr>
      </p:pic>
    </p:spTree>
    <p:extLst>
      <p:ext uri="{BB962C8B-B14F-4D97-AF65-F5344CB8AC3E}">
        <p14:creationId xmlns:p14="http://schemas.microsoft.com/office/powerpoint/2010/main" val="3220998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579296" cy="884238"/>
          </a:xfrm>
        </p:spPr>
        <p:txBody>
          <a:bodyPr vert="horz" lIns="91440" tIns="45720" rIns="91440" bIns="45720" rtlCol="0" anchor="ctr">
            <a:noAutofit/>
          </a:bodyPr>
          <a:lstStyle/>
          <a:p>
            <a:pPr algn="l"/>
            <a:r>
              <a:rPr lang="en-US" sz="3600" cap="none" dirty="0">
                <a:solidFill>
                  <a:srgbClr val="EA0088"/>
                </a:solidFill>
                <a:latin typeface="Trebuchet MS" panose="020B0603020202020204" pitchFamily="34" charset="0"/>
                <a:ea typeface="ＭＳ Ｐゴシック" charset="0"/>
                <a:cs typeface="ＭＳ Ｐゴシック" charset="0"/>
              </a:rPr>
              <a:t>Some examples of graphical deception…</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4.59</a:t>
            </a:r>
          </a:p>
        </p:txBody>
      </p:sp>
      <p:pic>
        <p:nvPicPr>
          <p:cNvPr id="3" name="Picture 2"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96158" y="1893861"/>
            <a:ext cx="7301379" cy="3702373"/>
          </a:xfrm>
          <a:prstGeom prst="rect">
            <a:avLst/>
          </a:prstGeom>
        </p:spPr>
      </p:pic>
    </p:spTree>
    <p:extLst>
      <p:ext uri="{BB962C8B-B14F-4D97-AF65-F5344CB8AC3E}">
        <p14:creationId xmlns:p14="http://schemas.microsoft.com/office/powerpoint/2010/main" val="403163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84213" y="304800"/>
            <a:ext cx="7772400" cy="1143000"/>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Introduction</a:t>
            </a:r>
          </a:p>
        </p:txBody>
      </p:sp>
      <p:sp>
        <p:nvSpPr>
          <p:cNvPr id="8195" name="Rectangle 3"/>
          <p:cNvSpPr>
            <a:spLocks noGrp="1" noChangeArrowheads="1"/>
          </p:cNvSpPr>
          <p:nvPr>
            <p:ph idx="1"/>
          </p:nvPr>
        </p:nvSpPr>
        <p:spPr>
          <a:xfrm>
            <a:off x="755576" y="1484784"/>
            <a:ext cx="7772400" cy="4114800"/>
          </a:xfrm>
        </p:spPr>
        <p:txBody>
          <a:bodyPr/>
          <a:lstStyle/>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There are several graphical methods that are used when the data are </a:t>
            </a:r>
            <a:r>
              <a:rPr lang="en-US" sz="2400" b="1" i="1" dirty="0">
                <a:latin typeface="Trebuchet MS" panose="020B0603020202020204" pitchFamily="34" charset="0"/>
                <a:ea typeface="ＭＳ Ｐゴシック" charset="0"/>
                <a:cs typeface="ＭＳ Ｐゴシック" charset="0"/>
              </a:rPr>
              <a:t>numerical</a:t>
            </a:r>
            <a:r>
              <a:rPr lang="en-US" sz="2400" dirty="0">
                <a:latin typeface="Trebuchet MS" panose="020B0603020202020204" pitchFamily="34" charset="0"/>
                <a:ea typeface="ＭＳ Ｐゴシック" charset="0"/>
                <a:cs typeface="ＭＳ Ｐゴシック" charset="0"/>
              </a:rPr>
              <a:t> (or quantitative, interval).</a:t>
            </a:r>
          </a:p>
          <a:p>
            <a:pPr marL="0" indent="0" algn="just" eaLnBrk="1" hangingPunct="1">
              <a:buFontTx/>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The most important of these graphical methods is the </a:t>
            </a:r>
            <a:r>
              <a:rPr lang="en-US" sz="2400" b="1" i="1" dirty="0">
                <a:latin typeface="Trebuchet MS" panose="020B0603020202020204" pitchFamily="34" charset="0"/>
                <a:ea typeface="ＭＳ Ｐゴシック" charset="0"/>
                <a:cs typeface="ＭＳ Ｐゴシック" charset="0"/>
              </a:rPr>
              <a:t>histogram</a:t>
            </a:r>
            <a:r>
              <a:rPr lang="en-US" sz="2400" dirty="0">
                <a:latin typeface="Trebuchet MS" panose="020B0603020202020204" pitchFamily="34" charset="0"/>
                <a:ea typeface="ＭＳ Ｐゴシック" charset="0"/>
                <a:cs typeface="ＭＳ Ｐゴシック" charset="0"/>
              </a:rPr>
              <a:t>.</a:t>
            </a:r>
          </a:p>
          <a:p>
            <a:pPr marL="0" indent="0" algn="just" eaLnBrk="1" hangingPunct="1">
              <a:buFontTx/>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The histogram is not only a powerful graphical technique used to </a:t>
            </a:r>
            <a:r>
              <a:rPr lang="en-US" sz="2400" b="1" i="1" dirty="0" err="1">
                <a:latin typeface="Trebuchet MS" panose="020B0603020202020204" pitchFamily="34" charset="0"/>
                <a:ea typeface="ＭＳ Ｐゴシック" charset="0"/>
                <a:cs typeface="ＭＳ Ｐゴシック" charset="0"/>
              </a:rPr>
              <a:t>summarise</a:t>
            </a:r>
            <a:r>
              <a:rPr lang="en-US" sz="2400" dirty="0">
                <a:latin typeface="Trebuchet MS" panose="020B0603020202020204" pitchFamily="34" charset="0"/>
                <a:ea typeface="ＭＳ Ｐゴシック" charset="0"/>
                <a:cs typeface="ＭＳ Ｐゴシック" charset="0"/>
              </a:rPr>
              <a:t> numerical data, but it is also used to help </a:t>
            </a:r>
            <a:r>
              <a:rPr lang="en-US" sz="2400" b="1" i="1" dirty="0">
                <a:latin typeface="Trebuchet MS" panose="020B0603020202020204" pitchFamily="34" charset="0"/>
                <a:ea typeface="ＭＳ Ｐゴシック" charset="0"/>
                <a:cs typeface="ＭＳ Ｐゴシック" charset="0"/>
              </a:rPr>
              <a:t>explain</a:t>
            </a:r>
            <a:r>
              <a:rPr lang="en-US" sz="2400" dirty="0">
                <a:latin typeface="Trebuchet MS" panose="020B0603020202020204" pitchFamily="34" charset="0"/>
                <a:ea typeface="ＭＳ Ｐゴシック" charset="0"/>
                <a:cs typeface="ＭＳ Ｐゴシック" charset="0"/>
              </a:rPr>
              <a:t> probabilities.</a:t>
            </a:r>
          </a:p>
          <a:p>
            <a:pPr marL="0" indent="0" algn="just" eaLnBrk="1" hangingPunct="1">
              <a:buFontTx/>
              <a:buNone/>
            </a:pPr>
            <a:endParaRPr lang="en-US" sz="2400" dirty="0">
              <a:latin typeface="Trebuchet MS" panose="020B0603020202020204" pitchFamily="34" charset="0"/>
              <a:ea typeface="ＭＳ Ｐゴシック" charset="0"/>
              <a:cs typeface="ＭＳ Ｐゴシック" charset="0"/>
            </a:endParaRPr>
          </a:p>
        </p:txBody>
      </p:sp>
      <p:sp>
        <p:nvSpPr>
          <p:cNvPr id="5" name="Slide Number Placeholder 3"/>
          <p:cNvSpPr txBox="1">
            <a:spLocks/>
          </p:cNvSpPr>
          <p:nvPr/>
        </p:nvSpPr>
        <p:spPr bwMode="auto">
          <a:xfrm>
            <a:off x="8459788" y="-27384"/>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6</a:t>
            </a:fld>
            <a:endParaRPr lang="en-AU" sz="1400" b="1" baseline="0" dirty="0">
              <a:latin typeface="Trebuchet MS"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686800" cy="884238"/>
          </a:xfrm>
        </p:spPr>
        <p:txBody>
          <a:bodyPr vert="horz" lIns="91440" tIns="45720" rIns="91440" bIns="45720" rtlCol="0" anchor="ctr">
            <a:noAutofit/>
          </a:bodyPr>
          <a:lstStyle/>
          <a:p>
            <a:pPr algn="l"/>
            <a:r>
              <a:rPr lang="en-US" sz="3600" cap="none" dirty="0">
                <a:solidFill>
                  <a:srgbClr val="EA0088"/>
                </a:solidFill>
                <a:latin typeface="Trebuchet MS" panose="020B0603020202020204" pitchFamily="34" charset="0"/>
                <a:ea typeface="ＭＳ Ｐゴシック" charset="0"/>
                <a:cs typeface="ＭＳ Ｐゴシック" charset="0"/>
              </a:rPr>
              <a:t>Some examples of graphical deception…</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4.60</a:t>
            </a:r>
          </a:p>
        </p:txBody>
      </p:sp>
      <p:pic>
        <p:nvPicPr>
          <p:cNvPr id="3" name="Picture 2"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87624" y="1571612"/>
            <a:ext cx="6817876" cy="3955073"/>
          </a:xfrm>
          <a:prstGeom prst="rect">
            <a:avLst/>
          </a:prstGeom>
        </p:spPr>
      </p:pic>
    </p:spTree>
    <p:extLst>
      <p:ext uri="{BB962C8B-B14F-4D97-AF65-F5344CB8AC3E}">
        <p14:creationId xmlns:p14="http://schemas.microsoft.com/office/powerpoint/2010/main" val="2377063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4213" y="333375"/>
            <a:ext cx="7772400" cy="590550"/>
          </a:xfrm>
        </p:spPr>
        <p:txBody>
          <a:bodyPr/>
          <a:lstStyle/>
          <a:p>
            <a:pPr algn="l" eaLnBrk="1" hangingPunct="1"/>
            <a:r>
              <a:rPr lang="en-US" sz="3600" cap="none" dirty="0">
                <a:solidFill>
                  <a:srgbClr val="EA0088"/>
                </a:solidFill>
                <a:latin typeface="Trebuchet MS" panose="020B0603020202020204" pitchFamily="34" charset="0"/>
                <a:ea typeface="ＭＳ Ｐゴシック" charset="0"/>
                <a:cs typeface="ＭＳ Ｐゴシック" charset="0"/>
              </a:rPr>
              <a:t>Written Reports</a:t>
            </a:r>
          </a:p>
        </p:txBody>
      </p:sp>
      <p:sp>
        <p:nvSpPr>
          <p:cNvPr id="119811" name="Rectangle 3"/>
          <p:cNvSpPr>
            <a:spLocks noGrp="1" noChangeArrowheads="1"/>
          </p:cNvSpPr>
          <p:nvPr>
            <p:ph idx="1"/>
          </p:nvPr>
        </p:nvSpPr>
        <p:spPr>
          <a:xfrm>
            <a:off x="684213" y="1125538"/>
            <a:ext cx="7772400" cy="4751387"/>
          </a:xfrm>
        </p:spPr>
        <p:txBody>
          <a:bodyPr/>
          <a:lstStyle/>
          <a:p>
            <a:pPr marL="0" indent="0" algn="just">
              <a:lnSpc>
                <a:spcPct val="90000"/>
              </a:lnSpc>
              <a:buNone/>
            </a:pPr>
            <a:r>
              <a:rPr lang="en-US" sz="2400" dirty="0">
                <a:solidFill>
                  <a:srgbClr val="0000FF"/>
                </a:solidFill>
                <a:latin typeface="Trebuchet MS" panose="020B0603020202020204" pitchFamily="34" charset="0"/>
                <a:ea typeface="ＭＳ Ｐゴシック" charset="0"/>
                <a:cs typeface="ＭＳ Ｐゴシック" charset="0"/>
              </a:rPr>
              <a:t>Here is one suggested method for structuring a report that presents statistical information and analysis to other users. Include:</a:t>
            </a:r>
          </a:p>
          <a:p>
            <a:pPr marL="441325" indent="-390525">
              <a:buFont typeface="+mj-lt"/>
              <a:buAutoNum type="arabicPeriod"/>
            </a:pPr>
            <a:r>
              <a:rPr lang="en-US" sz="2000" b="1" dirty="0">
                <a:latin typeface="Trebuchet MS" panose="020B0603020202020204" pitchFamily="34" charset="0"/>
                <a:ea typeface="ＭＳ Ｐゴシック" charset="0"/>
              </a:rPr>
              <a:t>Objective statements</a:t>
            </a:r>
          </a:p>
          <a:p>
            <a:pPr marL="441325" indent="-390525">
              <a:buFont typeface="+mj-lt"/>
              <a:buAutoNum type="arabicPeriod"/>
            </a:pPr>
            <a:r>
              <a:rPr lang="en-US" sz="2000" b="1" dirty="0">
                <a:latin typeface="Trebuchet MS" panose="020B0603020202020204" pitchFamily="34" charset="0"/>
                <a:ea typeface="ＭＳ Ｐゴシック" charset="0"/>
              </a:rPr>
              <a:t>Description of the experiment</a:t>
            </a:r>
          </a:p>
          <a:p>
            <a:pPr marL="441325" indent="-390525">
              <a:buFont typeface="+mj-lt"/>
              <a:buAutoNum type="arabicPeriod"/>
            </a:pPr>
            <a:r>
              <a:rPr lang="en-US" sz="2000" b="1" dirty="0">
                <a:latin typeface="Trebuchet MS" panose="020B0603020202020204" pitchFamily="34" charset="0"/>
                <a:ea typeface="ＭＳ Ｐゴシック" charset="0"/>
              </a:rPr>
              <a:t>Results</a:t>
            </a:r>
          </a:p>
          <a:p>
            <a:pPr marL="725488" lvl="1" indent="-284163">
              <a:buFont typeface="Arial" panose="020B0604020202020204" pitchFamily="34" charset="0"/>
              <a:buChar char="•"/>
            </a:pPr>
            <a:r>
              <a:rPr lang="en-US" sz="2000" dirty="0">
                <a:solidFill>
                  <a:srgbClr val="00B050"/>
                </a:solidFill>
                <a:latin typeface="Trebuchet MS" panose="020B0603020202020204" pitchFamily="34" charset="0"/>
                <a:ea typeface="ＭＳ Ｐゴシック" charset="0"/>
              </a:rPr>
              <a:t>Describe using words, tables, and charts.</a:t>
            </a:r>
          </a:p>
          <a:p>
            <a:pPr marL="508000" indent="-457200">
              <a:buFont typeface="+mj-lt"/>
              <a:buAutoNum type="arabicPeriod"/>
            </a:pPr>
            <a:r>
              <a:rPr lang="en-US" sz="2000" b="1" dirty="0">
                <a:latin typeface="Trebuchet MS" panose="020B0603020202020204" pitchFamily="34" charset="0"/>
                <a:ea typeface="ＭＳ Ｐゴシック" charset="0"/>
              </a:rPr>
              <a:t>Discussion of limitations</a:t>
            </a:r>
          </a:p>
          <a:p>
            <a:pPr marL="725488" lvl="1" indent="-284163">
              <a:buFont typeface="Arial" panose="020B0604020202020204" pitchFamily="34" charset="0"/>
              <a:buChar char="•"/>
            </a:pPr>
            <a:r>
              <a:rPr lang="en-US" sz="2000" dirty="0">
                <a:solidFill>
                  <a:srgbClr val="00B050"/>
                </a:solidFill>
                <a:latin typeface="Trebuchet MS" panose="020B0603020202020204" pitchFamily="34" charset="0"/>
                <a:ea typeface="ＭＳ Ｐゴシック" charset="0"/>
              </a:rPr>
              <a:t>Discuss problems with the analysis</a:t>
            </a:r>
          </a:p>
          <a:p>
            <a:pPr marL="725488" lvl="1" indent="-284163">
              <a:buFont typeface="Arial" panose="020B0604020202020204" pitchFamily="34" charset="0"/>
              <a:buChar char="•"/>
            </a:pPr>
            <a:r>
              <a:rPr lang="en-US" sz="2000" dirty="0">
                <a:solidFill>
                  <a:srgbClr val="00B050"/>
                </a:solidFill>
                <a:latin typeface="Trebuchet MS" panose="020B0603020202020204" pitchFamily="34" charset="0"/>
                <a:ea typeface="ＭＳ Ｐゴシック" charset="0"/>
              </a:rPr>
              <a:t>Include violations of required conditions, assumptions, etc.</a:t>
            </a: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61</a:t>
            </a:fld>
            <a:endParaRPr lang="en-AU" sz="1400" b="1" baseline="0" dirty="0">
              <a:latin typeface="Trebuchet MS" charset="0"/>
            </a:endParaRPr>
          </a:p>
        </p:txBody>
      </p:sp>
    </p:spTree>
    <p:extLst>
      <p:ext uri="{BB962C8B-B14F-4D97-AF65-F5344CB8AC3E}">
        <p14:creationId xmlns:p14="http://schemas.microsoft.com/office/powerpoint/2010/main" val="3282701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Effect transition="in" filter="slide(fromBottom)">
                                      <p:cBhvr>
                                        <p:cTn id="7" dur="500"/>
                                        <p:tgtEl>
                                          <p:spTgt spid="119811">
                                            <p:txEl>
                                              <p:pRg st="1" end="1"/>
                                            </p:txEl>
                                          </p:spTgt>
                                        </p:tgtEl>
                                      </p:cBhvr>
                                    </p:animEffect>
                                  </p:childTnLst>
                                </p:cTn>
                              </p:par>
                            </p:childTnLst>
                          </p:cTn>
                        </p:par>
                        <p:par>
                          <p:cTn id="8" fill="hold" nodeType="with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animEffect transition="in" filter="slide(fromBottom)">
                                      <p:cBhvr>
                                        <p:cTn id="11" dur="500"/>
                                        <p:tgtEl>
                                          <p:spTgt spid="119811">
                                            <p:txEl>
                                              <p:pRg st="2" end="2"/>
                                            </p:txEl>
                                          </p:spTgt>
                                        </p:tgtEl>
                                      </p:cBhvr>
                                    </p:animEffect>
                                  </p:childTnLst>
                                </p:cTn>
                              </p:par>
                            </p:childTnLst>
                          </p:cTn>
                        </p:par>
                        <p:par>
                          <p:cTn id="12" fill="hold" nodeType="with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animEffect transition="in" filter="slide(fromBottom)">
                                      <p:cBhvr>
                                        <p:cTn id="15" dur="500"/>
                                        <p:tgtEl>
                                          <p:spTgt spid="119811">
                                            <p:txEl>
                                              <p:pRg st="3" end="3"/>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animEffect transition="in" filter="slide(fromBottom)">
                                      <p:cBhvr>
                                        <p:cTn id="19" dur="500"/>
                                        <p:tgtEl>
                                          <p:spTgt spid="119811">
                                            <p:txEl>
                                              <p:pRg st="4" end="4"/>
                                            </p:txEl>
                                          </p:spTgt>
                                        </p:tgtEl>
                                      </p:cBhvr>
                                    </p:animEffect>
                                  </p:childTnLst>
                                </p:cTn>
                              </p:par>
                            </p:childTnLst>
                          </p:cTn>
                        </p:par>
                        <p:par>
                          <p:cTn id="20" fill="hold" nodeType="with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animEffect transition="in" filter="slide(fromBottom)">
                                      <p:cBhvr>
                                        <p:cTn id="23" dur="500"/>
                                        <p:tgtEl>
                                          <p:spTgt spid="119811">
                                            <p:txEl>
                                              <p:pRg st="5" end="5"/>
                                            </p:txEl>
                                          </p:spTgt>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119811">
                                            <p:txEl>
                                              <p:pRg st="6" end="6"/>
                                            </p:txEl>
                                          </p:spTgt>
                                        </p:tgtEl>
                                        <p:attrNameLst>
                                          <p:attrName>style.visibility</p:attrName>
                                        </p:attrNameLst>
                                      </p:cBhvr>
                                      <p:to>
                                        <p:strVal val="visible"/>
                                      </p:to>
                                    </p:set>
                                    <p:animEffect transition="in" filter="slide(fromBottom)">
                                      <p:cBhvr>
                                        <p:cTn id="27" dur="500"/>
                                        <p:tgtEl>
                                          <p:spTgt spid="119811">
                                            <p:txEl>
                                              <p:pRg st="6" end="6"/>
                                            </p:txEl>
                                          </p:spTgt>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119811">
                                            <p:txEl>
                                              <p:pRg st="7" end="7"/>
                                            </p:txEl>
                                          </p:spTgt>
                                        </p:tgtEl>
                                        <p:attrNameLst>
                                          <p:attrName>style.visibility</p:attrName>
                                        </p:attrNameLst>
                                      </p:cBhvr>
                                      <p:to>
                                        <p:strVal val="visible"/>
                                      </p:to>
                                    </p:set>
                                    <p:animEffect transition="in" filter="slide(fromBottom)">
                                      <p:cBhvr>
                                        <p:cTn id="31" dur="500"/>
                                        <p:tgtEl>
                                          <p:spTgt spid="1198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4213" y="188913"/>
            <a:ext cx="7772400" cy="661987"/>
          </a:xfrm>
        </p:spPr>
        <p:txBody>
          <a:bodyPr/>
          <a:lstStyle/>
          <a:p>
            <a:pPr algn="l" eaLnBrk="1" hangingPunct="1"/>
            <a:r>
              <a:rPr lang="en-US" sz="3600" cap="none" dirty="0">
                <a:solidFill>
                  <a:srgbClr val="EA0088"/>
                </a:solidFill>
                <a:latin typeface="Trebuchet MS" panose="020B0603020202020204" pitchFamily="34" charset="0"/>
                <a:ea typeface="ＭＳ Ｐゴシック" charset="0"/>
                <a:cs typeface="ＭＳ Ｐゴシック" charset="0"/>
              </a:rPr>
              <a:t>Oral Presentation…</a:t>
            </a:r>
          </a:p>
        </p:txBody>
      </p:sp>
      <p:sp>
        <p:nvSpPr>
          <p:cNvPr id="120835" name="Rectangle 3"/>
          <p:cNvSpPr>
            <a:spLocks noGrp="1" noChangeArrowheads="1"/>
          </p:cNvSpPr>
          <p:nvPr>
            <p:ph idx="1"/>
          </p:nvPr>
        </p:nvSpPr>
        <p:spPr>
          <a:xfrm>
            <a:off x="755576" y="1052736"/>
            <a:ext cx="8135937" cy="4391025"/>
          </a:xfrm>
        </p:spPr>
        <p:txBody>
          <a:bodyPr/>
          <a:lstStyle/>
          <a:p>
            <a:pPr marL="0" indent="0" algn="just" eaLnBrk="1" hangingPunct="1">
              <a:lnSpc>
                <a:spcPct val="90000"/>
              </a:lnSpc>
              <a:buFontTx/>
              <a:buNone/>
            </a:pPr>
            <a:r>
              <a:rPr lang="en-US" sz="2200" dirty="0">
                <a:solidFill>
                  <a:srgbClr val="0000FF"/>
                </a:solidFill>
                <a:latin typeface="Trebuchet MS" panose="020B0603020202020204" pitchFamily="34" charset="0"/>
                <a:ea typeface="ＭＳ Ｐゴシック" charset="0"/>
                <a:cs typeface="ＭＳ Ｐゴシック" charset="0"/>
              </a:rPr>
              <a:t>Again, here are some general guidelines for presenting your statistical findings to others in a presentation setting…</a:t>
            </a:r>
          </a:p>
          <a:p>
            <a:pPr marL="0" indent="0" algn="just" eaLnBrk="1" hangingPunct="1">
              <a:lnSpc>
                <a:spcPct val="40000"/>
              </a:lnSpc>
            </a:pPr>
            <a:endParaRPr lang="en-US" sz="2000" dirty="0">
              <a:latin typeface="Trebuchet MS" panose="020B0603020202020204" pitchFamily="34" charset="0"/>
              <a:ea typeface="ＭＳ Ｐゴシック" charset="0"/>
              <a:cs typeface="ＭＳ Ｐゴシック" charset="0"/>
            </a:endParaRPr>
          </a:p>
          <a:p>
            <a:pPr marL="0" indent="0" algn="just" eaLnBrk="1" hangingPunct="1">
              <a:lnSpc>
                <a:spcPct val="90000"/>
              </a:lnSpc>
              <a:buNone/>
            </a:pPr>
            <a:r>
              <a:rPr lang="en-US" sz="2000" b="1" dirty="0">
                <a:latin typeface="Trebuchet MS" panose="020B0603020202020204" pitchFamily="34" charset="0"/>
                <a:ea typeface="ＭＳ Ｐゴシック" charset="0"/>
                <a:cs typeface="ＭＳ Ｐゴシック" charset="0"/>
              </a:rPr>
              <a:t>1.	Know your audience</a:t>
            </a:r>
          </a:p>
          <a:p>
            <a:pPr marL="725488" indent="-284163" algn="just">
              <a:lnSpc>
                <a:spcPct val="90000"/>
              </a:lnSpc>
            </a:pPr>
            <a:r>
              <a:rPr lang="en-US" sz="2000" dirty="0">
                <a:solidFill>
                  <a:srgbClr val="00B050"/>
                </a:solidFill>
                <a:latin typeface="Trebuchet MS" panose="020B0603020202020204" pitchFamily="34" charset="0"/>
                <a:ea typeface="ＭＳ Ｐゴシック" charset="0"/>
              </a:rPr>
              <a:t>What kind of information will they be expecting?</a:t>
            </a:r>
          </a:p>
          <a:p>
            <a:pPr marL="725488" indent="-284163" algn="just">
              <a:lnSpc>
                <a:spcPct val="90000"/>
              </a:lnSpc>
            </a:pPr>
            <a:r>
              <a:rPr lang="en-US" sz="2000" dirty="0">
                <a:solidFill>
                  <a:srgbClr val="00B050"/>
                </a:solidFill>
                <a:latin typeface="Trebuchet MS" panose="020B0603020202020204" pitchFamily="34" charset="0"/>
                <a:ea typeface="ＭＳ Ｐゴシック" charset="0"/>
              </a:rPr>
              <a:t>What is their level of statistical knowledge?</a:t>
            </a:r>
          </a:p>
          <a:p>
            <a:pPr marL="0" indent="0" algn="just" eaLnBrk="1" hangingPunct="1">
              <a:lnSpc>
                <a:spcPct val="90000"/>
              </a:lnSpc>
              <a:buNone/>
            </a:pPr>
            <a:r>
              <a:rPr lang="en-US" sz="2000" b="1" dirty="0">
                <a:latin typeface="Trebuchet MS" panose="020B0603020202020204" pitchFamily="34" charset="0"/>
                <a:ea typeface="ＭＳ Ｐゴシック" charset="0"/>
                <a:cs typeface="ＭＳ Ｐゴシック" charset="0"/>
              </a:rPr>
              <a:t>2.	Restrict your points to the main study objectives</a:t>
            </a:r>
          </a:p>
          <a:p>
            <a:pPr marL="725488" lvl="2" indent="-284163" algn="just">
              <a:lnSpc>
                <a:spcPct val="90000"/>
              </a:lnSpc>
            </a:pPr>
            <a:r>
              <a:rPr lang="en-US" sz="2000" dirty="0">
                <a:solidFill>
                  <a:srgbClr val="00B050"/>
                </a:solidFill>
                <a:latin typeface="Trebuchet MS" panose="020B0603020202020204" pitchFamily="34" charset="0"/>
                <a:ea typeface="ＭＳ Ｐゴシック" charset="0"/>
              </a:rPr>
              <a:t>Don’t go into the details of your analysis</a:t>
            </a:r>
          </a:p>
          <a:p>
            <a:pPr marL="0" indent="0" algn="just" eaLnBrk="1" hangingPunct="1">
              <a:lnSpc>
                <a:spcPct val="90000"/>
              </a:lnSpc>
              <a:buNone/>
            </a:pPr>
            <a:r>
              <a:rPr lang="en-US" sz="2000" b="1" dirty="0">
                <a:latin typeface="Trebuchet MS" panose="020B0603020202020204" pitchFamily="34" charset="0"/>
                <a:ea typeface="ＭＳ Ｐゴシック" charset="0"/>
                <a:cs typeface="ＭＳ Ｐゴシック" charset="0"/>
              </a:rPr>
              <a:t>3.	Stay within time limits</a:t>
            </a:r>
          </a:p>
          <a:p>
            <a:pPr marL="725488" lvl="2" indent="-284163" algn="just">
              <a:lnSpc>
                <a:spcPct val="90000"/>
              </a:lnSpc>
            </a:pPr>
            <a:r>
              <a:rPr lang="en-US" sz="2000" dirty="0">
                <a:solidFill>
                  <a:srgbClr val="00B050"/>
                </a:solidFill>
                <a:latin typeface="Trebuchet MS" panose="020B0603020202020204" pitchFamily="34" charset="0"/>
                <a:ea typeface="ＭＳ Ｐゴシック" charset="0"/>
              </a:rPr>
              <a:t> Respect your audience</a:t>
            </a:r>
          </a:p>
          <a:p>
            <a:pPr marL="0" indent="0" algn="just" eaLnBrk="1" hangingPunct="1">
              <a:lnSpc>
                <a:spcPct val="90000"/>
              </a:lnSpc>
              <a:buNone/>
            </a:pPr>
            <a:r>
              <a:rPr lang="en-US" sz="2000" b="1" dirty="0">
                <a:latin typeface="Trebuchet MS" panose="020B0603020202020204" pitchFamily="34" charset="0"/>
                <a:ea typeface="ＭＳ Ｐゴシック" charset="0"/>
                <a:cs typeface="ＭＳ Ｐゴシック" charset="0"/>
              </a:rPr>
              <a:t>4.	Use graphs</a:t>
            </a:r>
          </a:p>
          <a:p>
            <a:pPr marL="725488" lvl="2" indent="-284163" algn="just">
              <a:lnSpc>
                <a:spcPct val="90000"/>
              </a:lnSpc>
            </a:pPr>
            <a:r>
              <a:rPr lang="en-US" sz="2000" dirty="0">
                <a:solidFill>
                  <a:srgbClr val="00B050"/>
                </a:solidFill>
                <a:latin typeface="Trebuchet MS" panose="020B0603020202020204" pitchFamily="34" charset="0"/>
                <a:ea typeface="ＭＳ Ｐゴシック" charset="0"/>
              </a:rPr>
              <a:t>Use the graphical excellence ideas here to explain complex ideas</a:t>
            </a:r>
          </a:p>
          <a:p>
            <a:pPr marL="457200" indent="-457200" algn="just" eaLnBrk="1" hangingPunct="1">
              <a:lnSpc>
                <a:spcPct val="90000"/>
              </a:lnSpc>
              <a:buAutoNum type="arabicPeriod" startAt="5"/>
            </a:pPr>
            <a:r>
              <a:rPr lang="en-US" sz="2000" b="1" dirty="0">
                <a:latin typeface="Trebuchet MS" panose="020B0603020202020204" pitchFamily="34" charset="0"/>
                <a:ea typeface="ＭＳ Ｐゴシック" charset="0"/>
                <a:cs typeface="ＭＳ Ｐゴシック" charset="0"/>
              </a:rPr>
              <a:t>Provide well-prepared handouts</a:t>
            </a:r>
          </a:p>
          <a:p>
            <a:pPr marL="715963" lvl="2" indent="-277813" algn="just">
              <a:lnSpc>
                <a:spcPct val="90000"/>
              </a:lnSpc>
            </a:pPr>
            <a:r>
              <a:rPr lang="en-US" sz="2000" dirty="0">
                <a:solidFill>
                  <a:srgbClr val="00B050"/>
                </a:solidFill>
                <a:latin typeface="Trebuchet MS" panose="020B0603020202020204" pitchFamily="34" charset="0"/>
                <a:ea typeface="ＭＳ Ｐゴシック" charset="0"/>
              </a:rPr>
              <a:t>For example, a copy of </a:t>
            </a:r>
            <a:r>
              <a:rPr lang="en-US" sz="2000">
                <a:solidFill>
                  <a:srgbClr val="00B050"/>
                </a:solidFill>
                <a:latin typeface="Trebuchet MS" panose="020B0603020202020204" pitchFamily="34" charset="0"/>
                <a:ea typeface="ＭＳ Ｐゴシック" charset="0"/>
              </a:rPr>
              <a:t>your PowerPoint </a:t>
            </a:r>
            <a:r>
              <a:rPr lang="en-US" sz="2000" dirty="0">
                <a:solidFill>
                  <a:srgbClr val="00B050"/>
                </a:solidFill>
                <a:latin typeface="Trebuchet MS" panose="020B0603020202020204" pitchFamily="34" charset="0"/>
                <a:ea typeface="ＭＳ Ｐゴシック" charset="0"/>
              </a:rPr>
              <a:t>presentation</a:t>
            </a:r>
          </a:p>
          <a:p>
            <a:pPr marL="457200" indent="-457200" algn="just" eaLnBrk="1" hangingPunct="1">
              <a:lnSpc>
                <a:spcPct val="90000"/>
              </a:lnSpc>
              <a:buAutoNum type="arabicPeriod" startAt="5"/>
            </a:pPr>
            <a:endParaRPr lang="en-US" sz="2000" b="1" dirty="0">
              <a:latin typeface="Trebuchet MS" panose="020B0603020202020204" pitchFamily="34" charset="0"/>
              <a:ea typeface="ＭＳ Ｐゴシック" charset="0"/>
              <a:cs typeface="ＭＳ Ｐゴシック" charset="0"/>
            </a:endParaRPr>
          </a:p>
        </p:txBody>
      </p:sp>
      <p:sp>
        <p:nvSpPr>
          <p:cNvPr id="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62</a:t>
            </a:fld>
            <a:endParaRPr lang="en-AU" sz="1400" b="1" baseline="0" dirty="0">
              <a:latin typeface="Trebuchet MS" charset="0"/>
            </a:endParaRPr>
          </a:p>
        </p:txBody>
      </p:sp>
    </p:spTree>
    <p:extLst>
      <p:ext uri="{BB962C8B-B14F-4D97-AF65-F5344CB8AC3E}">
        <p14:creationId xmlns:p14="http://schemas.microsoft.com/office/powerpoint/2010/main" val="3674265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0835">
                                            <p:txEl>
                                              <p:pRg st="2" end="2"/>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20835">
                                            <p:txEl>
                                              <p:pRg st="3" end="3"/>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20835">
                                            <p:txEl>
                                              <p:pRg st="4" end="4"/>
                                            </p:txEl>
                                          </p:spTgt>
                                        </p:tgtEl>
                                        <p:attrNameLst>
                                          <p:attrName>style.visibility</p:attrName>
                                        </p:attrNameLst>
                                      </p:cBhvr>
                                      <p:to>
                                        <p:strVal val="visible"/>
                                      </p:to>
                                    </p:set>
                                  </p:childTnLst>
                                </p:cTn>
                              </p:par>
                            </p:childTnLst>
                          </p:cTn>
                        </p:par>
                        <p:par>
                          <p:cTn id="13" fill="hold" nodeType="with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20835">
                                            <p:txEl>
                                              <p:pRg st="5" end="5"/>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20835">
                                            <p:txEl>
                                              <p:pRg st="6" end="6"/>
                                            </p:txEl>
                                          </p:spTgt>
                                        </p:tgtEl>
                                        <p:attrNameLst>
                                          <p:attrName>style.visibility</p:attrName>
                                        </p:attrNameLst>
                                      </p:cBhvr>
                                      <p:to>
                                        <p:strVal val="visible"/>
                                      </p:to>
                                    </p:set>
                                  </p:childTnLst>
                                </p:cTn>
                              </p:par>
                            </p:childTnLst>
                          </p:cTn>
                        </p:par>
                        <p:par>
                          <p:cTn id="18" fill="hold" nodeType="withGroup">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12083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20835">
                                            <p:txEl>
                                              <p:pRg st="8" end="8"/>
                                            </p:txEl>
                                          </p:spTgt>
                                        </p:tgtEl>
                                        <p:attrNameLst>
                                          <p:attrName>style.visibility</p:attrName>
                                        </p:attrNameLst>
                                      </p:cBhvr>
                                      <p:to>
                                        <p:strVal val="visible"/>
                                      </p:to>
                                    </p:set>
                                  </p:childTnLst>
                                </p:cTn>
                              </p:par>
                            </p:childTnLst>
                          </p:cTn>
                        </p:par>
                        <p:par>
                          <p:cTn id="23" fill="hold" nodeType="withGroup">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120835">
                                            <p:txEl>
                                              <p:pRg st="9" end="9"/>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120835">
                                            <p:txEl>
                                              <p:pRg st="10" end="10"/>
                                            </p:txEl>
                                          </p:spTgt>
                                        </p:tgtEl>
                                        <p:attrNameLst>
                                          <p:attrName>style.visibility</p:attrName>
                                        </p:attrNameLst>
                                      </p:cBhvr>
                                      <p:to>
                                        <p:strVal val="visible"/>
                                      </p:to>
                                    </p:set>
                                  </p:childTnLst>
                                </p:cTn>
                              </p:par>
                            </p:childTnLst>
                          </p:cTn>
                        </p:par>
                        <p:par>
                          <p:cTn id="28" fill="hold" nodeType="withGroup">
                            <p:stCondLst>
                              <p:cond delay="3000"/>
                            </p:stCondLst>
                            <p:childTnLst>
                              <p:par>
                                <p:cTn id="29" presetID="1" presetClass="entr" presetSubtype="0" fill="hold" grpId="0" nodeType="afterEffect">
                                  <p:stCondLst>
                                    <p:cond delay="0"/>
                                  </p:stCondLst>
                                  <p:childTnLst>
                                    <p:set>
                                      <p:cBhvr>
                                        <p:cTn id="30" dur="1" fill="hold">
                                          <p:stCondLst>
                                            <p:cond delay="499"/>
                                          </p:stCondLst>
                                        </p:cTn>
                                        <p:tgtEl>
                                          <p:spTgt spid="12083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208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uiExpand="1"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4213" y="571500"/>
            <a:ext cx="7772400" cy="647700"/>
          </a:xfrm>
        </p:spPr>
        <p:txBody>
          <a:bodyPr/>
          <a:lstStyle/>
          <a:p>
            <a:pPr algn="l">
              <a:defRPr/>
            </a:pPr>
            <a:r>
              <a:rPr lang="fr-FR" sz="3600" cap="none" dirty="0">
                <a:solidFill>
                  <a:srgbClr val="EA0088"/>
                </a:solidFill>
                <a:latin typeface="Trebuchet MS" panose="020B0603020202020204" pitchFamily="34" charset="0"/>
                <a:ea typeface="ＭＳ Ｐゴシック" charset="0"/>
                <a:cs typeface="ＭＳ Ｐゴシック" charset="0"/>
              </a:rPr>
              <a:t>Example 1 </a:t>
            </a:r>
            <a:br>
              <a:rPr lang="fr-FR" sz="3600" cap="none" dirty="0">
                <a:solidFill>
                  <a:srgbClr val="EA0088"/>
                </a:solidFill>
                <a:latin typeface="Trebuchet MS" panose="020B0603020202020204" pitchFamily="34" charset="0"/>
                <a:ea typeface="ＭＳ Ｐゴシック" charset="0"/>
                <a:cs typeface="ＭＳ Ｐゴシック" charset="0"/>
              </a:rPr>
            </a:br>
            <a:r>
              <a:rPr lang="fr-FR" sz="2800" i="1" cap="none" dirty="0">
                <a:solidFill>
                  <a:srgbClr val="EA0088"/>
                </a:solidFill>
                <a:latin typeface="Trebuchet MS" panose="020B0603020202020204" pitchFamily="34" charset="0"/>
                <a:ea typeface="ＭＳ Ｐゴシック" charset="0"/>
                <a:cs typeface="ＭＳ Ｐゴシック" charset="0"/>
              </a:rPr>
              <a:t>(Example 4.1, page 85)</a:t>
            </a:r>
            <a:endParaRPr sz="2800" dirty="0">
              <a:solidFill>
                <a:srgbClr val="EA0088"/>
              </a:solidFill>
              <a:latin typeface="Trebuchet MS" panose="020B0603020202020204" pitchFamily="34" charset="0"/>
              <a:ea typeface="ＭＳ Ｐゴシック" charset="0"/>
              <a:cs typeface="ＭＳ Ｐゴシック" charset="0"/>
            </a:endParaRPr>
          </a:p>
        </p:txBody>
      </p:sp>
      <p:sp>
        <p:nvSpPr>
          <p:cNvPr id="12290" name="Rectangle 3"/>
          <p:cNvSpPr>
            <a:spLocks noGrp="1" noChangeArrowheads="1"/>
          </p:cNvSpPr>
          <p:nvPr>
            <p:ph idx="1"/>
          </p:nvPr>
        </p:nvSpPr>
        <p:spPr>
          <a:xfrm>
            <a:off x="684213" y="1844675"/>
            <a:ext cx="7920037" cy="4030663"/>
          </a:xfrm>
        </p:spPr>
        <p:txBody>
          <a:bodyPr/>
          <a:lstStyle/>
          <a:p>
            <a:pPr marL="0" indent="0" algn="just">
              <a:buNone/>
            </a:pPr>
            <a:r>
              <a:rPr lang="en-US" sz="2400" dirty="0">
                <a:solidFill>
                  <a:schemeClr val="bg2">
                    <a:lumMod val="50000"/>
                  </a:schemeClr>
                </a:solidFill>
                <a:latin typeface="Trebuchet MS" panose="020B0603020202020204" pitchFamily="34" charset="0"/>
                <a:ea typeface="ＭＳ Ｐゴシック" charset="0"/>
                <a:cs typeface="ＭＳ Ｐゴシック" charset="0"/>
              </a:rPr>
              <a:t>XM04-01 </a:t>
            </a:r>
            <a:r>
              <a:rPr lang="en-US" sz="2400" dirty="0">
                <a:latin typeface="Trebuchet MS" panose="020B0603020202020204" pitchFamily="34" charset="0"/>
                <a:ea typeface="ＭＳ Ｐゴシック" charset="0"/>
                <a:cs typeface="ＭＳ Ｐゴシック" charset="0"/>
              </a:rPr>
              <a:t>As part of a larger study, an electricity provider wanted to acquire information about the monthly electricity bills of new subscribers in the first month after signing with the company. The company’s marketing manager conducted a survey of 200 new residential subscribers wherein the first month’s bills were recorded. The general manager planned to present his findings to senior executives. What information can be extracted from these data?</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7</a:t>
            </a:fld>
            <a:endParaRPr lang="en-AU" sz="1400" b="1" baseline="0" dirty="0">
              <a:latin typeface="Trebuchet M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noChangeArrowheads="1"/>
          </p:cNvSpPr>
          <p:nvPr>
            <p:ph idx="1"/>
          </p:nvPr>
        </p:nvSpPr>
        <p:spPr>
          <a:xfrm>
            <a:off x="684213" y="1700213"/>
            <a:ext cx="8135937" cy="4408487"/>
          </a:xfrm>
        </p:spPr>
        <p:txBody>
          <a:bodyPr/>
          <a:lstStyle/>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In Example 3.1, for the magazine readership survey, we created a frequency distribution for the 6 categories. In this example we also create a frequency distribution by counting the number of observations that fall into a series of intervals, called classes.</a:t>
            </a:r>
          </a:p>
          <a:p>
            <a:pPr marL="0" indent="0" eaLnBrk="1" hangingPunct="1">
              <a:buFontTx/>
              <a:buNone/>
            </a:pPr>
            <a:endParaRPr lang="en-US" sz="2400" dirty="0">
              <a:latin typeface="Trebuchet MS" panose="020B0603020202020204" pitchFamily="34" charset="0"/>
              <a:ea typeface="ＭＳ Ｐゴシック" charset="0"/>
              <a:cs typeface="ＭＳ Ｐゴシック" charset="0"/>
            </a:endParaRPr>
          </a:p>
          <a:p>
            <a:pPr marL="0" indent="0" algn="just" eaLnBrk="1" hangingPunct="1">
              <a:buFontTx/>
              <a:buNone/>
            </a:pPr>
            <a:r>
              <a:rPr lang="en-US" sz="2400" dirty="0">
                <a:latin typeface="Trebuchet MS" panose="020B0603020202020204" pitchFamily="34" charset="0"/>
                <a:ea typeface="ＭＳ Ｐゴシック" charset="0"/>
                <a:cs typeface="ＭＳ Ｐゴシック" charset="0"/>
              </a:rPr>
              <a:t>The justification for the classes chosen will be discussed below. </a:t>
            </a:r>
          </a:p>
        </p:txBody>
      </p:sp>
      <p:sp>
        <p:nvSpPr>
          <p:cNvPr id="14338" name="Rectangle 2"/>
          <p:cNvSpPr txBox="1">
            <a:spLocks noChangeArrowheads="1"/>
          </p:cNvSpPr>
          <p:nvPr/>
        </p:nvSpPr>
        <p:spPr bwMode="auto">
          <a:xfrm>
            <a:off x="684213" y="64770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aseline="-25000">
                <a:solidFill>
                  <a:schemeClr val="tx1"/>
                </a:solidFill>
                <a:latin typeface="Times" charset="0"/>
                <a:ea typeface="ＭＳ Ｐゴシック" charset="0"/>
                <a:cs typeface="ＭＳ Ｐゴシック" charset="0"/>
              </a:defRPr>
            </a:lvl1pPr>
            <a:lvl2pPr marL="742950" indent="-285750">
              <a:defRPr sz="2400" baseline="-25000">
                <a:solidFill>
                  <a:schemeClr val="tx1"/>
                </a:solidFill>
                <a:latin typeface="Times" charset="0"/>
                <a:ea typeface="ＭＳ Ｐゴシック" charset="0"/>
              </a:defRPr>
            </a:lvl2pPr>
            <a:lvl3pPr marL="1143000" indent="-228600">
              <a:defRPr sz="2400" baseline="-25000">
                <a:solidFill>
                  <a:schemeClr val="tx1"/>
                </a:solidFill>
                <a:latin typeface="Times" charset="0"/>
                <a:ea typeface="ＭＳ Ｐゴシック" charset="0"/>
              </a:defRPr>
            </a:lvl3pPr>
            <a:lvl4pPr marL="1600200" indent="-228600">
              <a:defRPr sz="2400" baseline="-25000">
                <a:solidFill>
                  <a:schemeClr val="tx1"/>
                </a:solidFill>
                <a:latin typeface="Times" charset="0"/>
                <a:ea typeface="ＭＳ Ｐゴシック" charset="0"/>
              </a:defRPr>
            </a:lvl4pPr>
            <a:lvl5pPr marL="2057400" indent="-228600">
              <a:defRPr sz="2400" baseline="-25000">
                <a:solidFill>
                  <a:schemeClr val="tx1"/>
                </a:solidFill>
                <a:latin typeface="Times"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Times"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Times"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Times"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Times" charset="0"/>
                <a:ea typeface="ＭＳ Ｐゴシック" charset="0"/>
              </a:defRPr>
            </a:lvl9pPr>
          </a:lstStyle>
          <a:p>
            <a:pPr eaLnBrk="1" hangingPunct="1"/>
            <a:r>
              <a:rPr lang="en-US" sz="3600" baseline="0" dirty="0">
                <a:solidFill>
                  <a:srgbClr val="EA0088"/>
                </a:solidFill>
                <a:latin typeface="Trebuchet MS" panose="020B0603020202020204" pitchFamily="34" charset="0"/>
              </a:rPr>
              <a:t>Example 1…</a:t>
            </a:r>
          </a:p>
        </p:txBody>
      </p:sp>
      <p:sp>
        <p:nvSpPr>
          <p:cNvPr id="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8</a:t>
            </a:fld>
            <a:endParaRPr lang="en-AU" sz="1400" b="1" baseline="0" dirty="0">
              <a:latin typeface="Trebuchet MS"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611560" y="1052736"/>
            <a:ext cx="7992888" cy="4114800"/>
          </a:xfrm>
        </p:spPr>
        <p:txBody>
          <a:bodyPr/>
          <a:lstStyle/>
          <a:p>
            <a:pPr marL="533400" indent="-533400" algn="just" eaLnBrk="1" hangingPunct="1">
              <a:buFont typeface="Times" charset="0"/>
              <a:buAutoNum type="arabicParenR"/>
            </a:pPr>
            <a:r>
              <a:rPr lang="en-US" sz="2200" dirty="0">
                <a:latin typeface="Trebuchet MS" panose="020B0603020202020204" pitchFamily="34" charset="0"/>
                <a:ea typeface="ＭＳ Ｐゴシック" charset="0"/>
                <a:cs typeface="ＭＳ Ｐゴシック" charset="0"/>
              </a:rPr>
              <a:t>Collect the data </a:t>
            </a:r>
          </a:p>
          <a:p>
            <a:pPr marL="533400" indent="-533400" algn="just" eaLnBrk="1" hangingPunct="1">
              <a:buFont typeface="Times" charset="0"/>
              <a:buAutoNum type="arabicParenR"/>
            </a:pPr>
            <a:r>
              <a:rPr lang="en-US" sz="2200" dirty="0">
                <a:latin typeface="Trebuchet MS" panose="020B0603020202020204" pitchFamily="34" charset="0"/>
                <a:ea typeface="ＭＳ Ｐゴシック" charset="0"/>
                <a:cs typeface="ＭＳ Ｐゴシック" charset="0"/>
              </a:rPr>
              <a:t>Create a frequency distribution for the data… How?</a:t>
            </a:r>
          </a:p>
          <a:p>
            <a:pPr marL="533400" indent="-533400" algn="just" eaLnBrk="1" hangingPunct="1">
              <a:buFontTx/>
              <a:buNone/>
            </a:pPr>
            <a:r>
              <a:rPr lang="en-US" sz="2400" dirty="0">
                <a:latin typeface="Trebuchet MS" panose="020B0603020202020204" pitchFamily="34" charset="0"/>
                <a:ea typeface="ＭＳ Ｐゴシック" charset="0"/>
                <a:cs typeface="ＭＳ Ｐゴシック" charset="0"/>
              </a:rPr>
              <a:t>	</a:t>
            </a:r>
            <a:r>
              <a:rPr lang="en-US" sz="2000" dirty="0">
                <a:solidFill>
                  <a:srgbClr val="00B050"/>
                </a:solidFill>
                <a:latin typeface="Trebuchet MS" panose="020B0603020202020204" pitchFamily="34" charset="0"/>
                <a:ea typeface="ＭＳ Ｐゴシック" charset="0"/>
                <a:cs typeface="ＭＳ Ｐゴシック" charset="0"/>
              </a:rPr>
              <a:t>Determine the number of </a:t>
            </a:r>
            <a:r>
              <a:rPr lang="en-US" sz="2000" b="1" i="1" dirty="0">
                <a:solidFill>
                  <a:srgbClr val="00B050"/>
                </a:solidFill>
                <a:latin typeface="Trebuchet MS" panose="020B0603020202020204" pitchFamily="34" charset="0"/>
                <a:ea typeface="ＭＳ Ｐゴシック" charset="0"/>
                <a:cs typeface="ＭＳ Ｐゴシック" charset="0"/>
              </a:rPr>
              <a:t>classes</a:t>
            </a:r>
            <a:r>
              <a:rPr lang="en-US" sz="2000" dirty="0">
                <a:solidFill>
                  <a:srgbClr val="00B050"/>
                </a:solidFill>
                <a:latin typeface="Trebuchet MS" panose="020B0603020202020204" pitchFamily="34" charset="0"/>
                <a:ea typeface="ＭＳ Ｐゴシック" charset="0"/>
                <a:cs typeface="ＭＳ Ｐゴシック" charset="0"/>
              </a:rPr>
              <a:t> to use… How? </a:t>
            </a:r>
          </a:p>
          <a:p>
            <a:pPr marL="533400" indent="-533400" algn="just" eaLnBrk="1" hangingPunct="1">
              <a:buFontTx/>
              <a:buNone/>
            </a:pPr>
            <a:r>
              <a:rPr lang="en-US" sz="2000" dirty="0">
                <a:solidFill>
                  <a:srgbClr val="00B050"/>
                </a:solidFill>
                <a:latin typeface="Trebuchet MS" panose="020B0603020202020204" pitchFamily="34" charset="0"/>
                <a:ea typeface="ＭＳ Ｐゴシック" charset="0"/>
                <a:cs typeface="ＭＳ Ｐゴシック" charset="0"/>
              </a:rPr>
              <a:t>	Refer to Table 4.3:</a:t>
            </a:r>
          </a:p>
        </p:txBody>
      </p:sp>
      <p:sp>
        <p:nvSpPr>
          <p:cNvPr id="22531" name="AutoShape 5"/>
          <p:cNvSpPr>
            <a:spLocks noChangeArrowheads="1"/>
          </p:cNvSpPr>
          <p:nvPr/>
        </p:nvSpPr>
        <p:spPr bwMode="auto">
          <a:xfrm>
            <a:off x="24788" y="3284984"/>
            <a:ext cx="2547392" cy="935893"/>
          </a:xfrm>
          <a:prstGeom prst="wedgeRectCallout">
            <a:avLst>
              <a:gd name="adj1" fmla="val 152083"/>
              <a:gd name="adj2" fmla="val 7500"/>
            </a:avLst>
          </a:prstGeom>
          <a:solidFill>
            <a:srgbClr val="99CCFF"/>
          </a:solidFill>
          <a:ln w="9525">
            <a:solidFill>
              <a:schemeClr val="tx1"/>
            </a:solidFill>
            <a:miter lim="800000"/>
            <a:headEnd/>
            <a:tailEnd/>
          </a:ln>
        </p:spPr>
        <p:txBody>
          <a:bodyPr anchor="ctr"/>
          <a:lstStyle/>
          <a:p>
            <a:r>
              <a:rPr lang="en-US" dirty="0">
                <a:solidFill>
                  <a:schemeClr val="accent1"/>
                </a:solidFill>
                <a:latin typeface="Tahoma" charset="0"/>
              </a:rPr>
              <a:t>With 200 observations, we should have between 7 &amp; 10 classes…</a:t>
            </a:r>
          </a:p>
        </p:txBody>
      </p:sp>
      <p:sp>
        <p:nvSpPr>
          <p:cNvPr id="22532" name="Rectangle 7"/>
          <p:cNvSpPr>
            <a:spLocks noChangeArrowheads="1"/>
          </p:cNvSpPr>
          <p:nvPr/>
        </p:nvSpPr>
        <p:spPr bwMode="auto">
          <a:xfrm>
            <a:off x="179754" y="5287203"/>
            <a:ext cx="85687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sz="1600" baseline="0" dirty="0">
                <a:latin typeface="Trebuchet MS" panose="020B0603020202020204" pitchFamily="34" charset="0"/>
              </a:rPr>
              <a:t>Alternatively, we could use </a:t>
            </a:r>
            <a:r>
              <a:rPr lang="en-US" sz="1600" baseline="0" dirty="0" err="1">
                <a:latin typeface="Trebuchet MS" panose="020B0603020202020204" pitchFamily="34" charset="0"/>
              </a:rPr>
              <a:t>Sturges</a:t>
            </a:r>
            <a:r>
              <a:rPr lang="en-US" sz="1600" baseline="0" dirty="0">
                <a:latin typeface="Trebuchet MS" panose="020B0603020202020204" pitchFamily="34" charset="0"/>
              </a:rPr>
              <a:t>’ formula: Number of class intervals K = </a:t>
            </a:r>
            <a:r>
              <a:rPr lang="en-US" sz="1600" b="1" baseline="0" dirty="0">
                <a:latin typeface="Trebuchet MS" panose="020B0603020202020204" pitchFamily="34" charset="0"/>
              </a:rPr>
              <a:t>1 + 3.3 log(n)     </a:t>
            </a:r>
            <a:r>
              <a:rPr lang="en-US" sz="1600" baseline="0" dirty="0">
                <a:latin typeface="Trebuchet MS" panose="020B0603020202020204" pitchFamily="34" charset="0"/>
              </a:rPr>
              <a:t>For our example, </a:t>
            </a:r>
            <a:r>
              <a:rPr lang="en-US" sz="1600" b="1" baseline="0" dirty="0">
                <a:solidFill>
                  <a:srgbClr val="00B050"/>
                </a:solidFill>
                <a:latin typeface="Trebuchet MS" panose="020B0603020202020204" pitchFamily="34" charset="0"/>
              </a:rPr>
              <a:t>K = 1+ 3.3 log(200) ≈ 9</a:t>
            </a:r>
          </a:p>
        </p:txBody>
      </p:sp>
      <p:sp>
        <p:nvSpPr>
          <p:cNvPr id="8" name="Rectangle 2"/>
          <p:cNvSpPr>
            <a:spLocks noGrp="1" noChangeArrowheads="1"/>
          </p:cNvSpPr>
          <p:nvPr>
            <p:ph type="title"/>
          </p:nvPr>
        </p:nvSpPr>
        <p:spPr>
          <a:xfrm>
            <a:off x="685800" y="333375"/>
            <a:ext cx="7772400" cy="647700"/>
          </a:xfrm>
        </p:spPr>
        <p:txBody>
          <a:bodyPr/>
          <a:lstStyle/>
          <a:p>
            <a:pPr algn="l" eaLnBrk="1" hangingPunct="1">
              <a:defRPr/>
            </a:pPr>
            <a:r>
              <a:rPr sz="3600" cap="none" dirty="0">
                <a:solidFill>
                  <a:srgbClr val="EA0088"/>
                </a:solidFill>
                <a:latin typeface="Trebuchet MS" panose="020B0603020202020204" pitchFamily="34" charset="0"/>
                <a:ea typeface="ＭＳ Ｐゴシック" charset="0"/>
                <a:cs typeface="ＭＳ Ｐゴシック" charset="0"/>
              </a:rPr>
              <a:t>Building a Histogram…</a:t>
            </a:r>
          </a:p>
        </p:txBody>
      </p:sp>
      <p:sp>
        <p:nvSpPr>
          <p:cNvPr id="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r"/>
            <a:r>
              <a:rPr lang="en-AU" sz="1400" b="1" baseline="0" dirty="0">
                <a:latin typeface="Trebuchet MS" charset="0"/>
              </a:rPr>
              <a:t>4.</a:t>
            </a:r>
            <a:fld id="{C8FF9BE0-3143-0D4B-AAA3-AFE75619C44D}" type="slidenum">
              <a:rPr lang="en-AU" sz="1400" b="1" baseline="0" smtClean="0">
                <a:latin typeface="Trebuchet MS" charset="0"/>
              </a:rPr>
              <a:pPr algn="r"/>
              <a:t>9</a:t>
            </a:fld>
            <a:endParaRPr lang="en-AU" sz="1400" b="1" baseline="0" dirty="0">
              <a:latin typeface="Trebuchet MS" charset="0"/>
            </a:endParaRPr>
          </a:p>
        </p:txBody>
      </p:sp>
      <p:pic>
        <p:nvPicPr>
          <p:cNvPr id="2" name="Picture 1"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07904" y="2708920"/>
            <a:ext cx="4462079" cy="2272871"/>
          </a:xfrm>
          <a:prstGeom prst="rect">
            <a:avLst/>
          </a:prstGeom>
        </p:spPr>
      </p:pic>
    </p:spTree>
  </p:cSld>
  <p:clrMapOvr>
    <a:masterClrMapping/>
  </p:clrMapOvr>
</p:sld>
</file>

<file path=ppt/theme/theme1.xml><?xml version="1.0" encoding="utf-8"?>
<a:theme xmlns:a="http://schemas.openxmlformats.org/drawingml/2006/main" name="chapter11">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chapter11</Template>
  <TotalTime>3008</TotalTime>
  <Words>2853</Words>
  <Application>Microsoft Office PowerPoint</Application>
  <PresentationFormat>On-screen Show (4:3)</PresentationFormat>
  <Paragraphs>475</Paragraphs>
  <Slides>62</Slides>
  <Notes>54</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3</vt:i4>
      </vt:variant>
      <vt:variant>
        <vt:lpstr>Slide Titles</vt:lpstr>
      </vt:variant>
      <vt:variant>
        <vt:i4>62</vt:i4>
      </vt:variant>
    </vt:vector>
  </HeadingPairs>
  <TitlesOfParts>
    <vt:vector size="78" baseType="lpstr">
      <vt:lpstr>ＭＳ Ｐゴシック</vt:lpstr>
      <vt:lpstr>ＭＳ Ｐゴシック</vt:lpstr>
      <vt:lpstr>Arial</vt:lpstr>
      <vt:lpstr>Arial Narrow</vt:lpstr>
      <vt:lpstr>Calibri</vt:lpstr>
      <vt:lpstr>Cambria</vt:lpstr>
      <vt:lpstr>Tahoma</vt:lpstr>
      <vt:lpstr>Times</vt:lpstr>
      <vt:lpstr>Trebuchet MS</vt:lpstr>
      <vt:lpstr>Verdana</vt:lpstr>
      <vt:lpstr>Wingdings</vt:lpstr>
      <vt:lpstr>chapter11</vt:lpstr>
      <vt:lpstr>Office Theme</vt:lpstr>
      <vt:lpstr>Equation</vt:lpstr>
      <vt:lpstr>Worksheet</vt:lpstr>
      <vt:lpstr>Clip</vt:lpstr>
      <vt:lpstr>PowerPoint Presentation</vt:lpstr>
      <vt:lpstr>Chapter 4</vt:lpstr>
      <vt:lpstr>Chapter outline</vt:lpstr>
      <vt:lpstr>Learning objectives</vt:lpstr>
      <vt:lpstr>4.1 Graphical techniques to describe numerical data</vt:lpstr>
      <vt:lpstr>Introduction</vt:lpstr>
      <vt:lpstr>Example 1  (Example 4.1, page 85)</vt:lpstr>
      <vt:lpstr>PowerPoint Presentation</vt:lpstr>
      <vt:lpstr>Building a Histogram…</vt:lpstr>
      <vt:lpstr>Building a Histogram…</vt:lpstr>
      <vt:lpstr>Building a Histogram…</vt:lpstr>
      <vt:lpstr>PowerPoint Presentation</vt:lpstr>
      <vt:lpstr>Building a Histogram…</vt:lpstr>
      <vt:lpstr>Building a Histogram…</vt:lpstr>
      <vt:lpstr>PowerPoint Presentation</vt:lpstr>
      <vt:lpstr>Frequency Polygon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Relative frequency</vt:lpstr>
      <vt:lpstr>Relative frequencies…</vt:lpstr>
      <vt:lpstr>Relative frequencies…</vt:lpstr>
      <vt:lpstr>Relative frequencies…</vt:lpstr>
      <vt:lpstr>Cumulative frequency of a class</vt:lpstr>
      <vt:lpstr>Ogive</vt:lpstr>
      <vt:lpstr>Ogive…</vt:lpstr>
      <vt:lpstr>Ogive…</vt:lpstr>
      <vt:lpstr>Ogive…</vt:lpstr>
      <vt:lpstr>Ogive…</vt:lpstr>
      <vt:lpstr>4.2 Describing Time Series Data</vt:lpstr>
      <vt:lpstr>PowerPoint Presentation</vt:lpstr>
      <vt:lpstr>4.3  Describing the relationship between two numerical variables…</vt:lpstr>
      <vt:lpstr>Describing the relationship between two numerical variables…</vt:lpstr>
      <vt:lpstr>Example 2</vt:lpstr>
      <vt:lpstr>Scatter diagram</vt:lpstr>
      <vt:lpstr>Patterns of Scatter Diagrams…</vt:lpstr>
      <vt:lpstr>Typical patterns</vt:lpstr>
      <vt:lpstr>Chapter-Opening Example </vt:lpstr>
      <vt:lpstr>Chapter-Opening Example - Solution </vt:lpstr>
      <vt:lpstr>Chapter-Opening Example - Solution </vt:lpstr>
      <vt:lpstr>Summary I</vt:lpstr>
      <vt:lpstr>Summary II</vt:lpstr>
      <vt:lpstr>4.4 Graphical excellence and deception</vt:lpstr>
      <vt:lpstr>Graphical excellence</vt:lpstr>
      <vt:lpstr>Graphical excellence…</vt:lpstr>
      <vt:lpstr>Graphical excellence…</vt:lpstr>
      <vt:lpstr>Graphical excellence…</vt:lpstr>
      <vt:lpstr>When should graphs be used?</vt:lpstr>
      <vt:lpstr>When should graphs be used?</vt:lpstr>
      <vt:lpstr>When should graphs be used?</vt:lpstr>
      <vt:lpstr>When should graphs be used?</vt:lpstr>
      <vt:lpstr>Graphical Deception…</vt:lpstr>
      <vt:lpstr>Some examples of graphical deception</vt:lpstr>
      <vt:lpstr>Some examples of graphical deception…</vt:lpstr>
      <vt:lpstr>Some examples of graphical deception…</vt:lpstr>
      <vt:lpstr>Written Reports</vt:lpstr>
      <vt:lpstr>Oral Presentation…</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Selvanathan</dc:creator>
  <cp:lastModifiedBy>Katz, Nathan</cp:lastModifiedBy>
  <cp:revision>390</cp:revision>
  <dcterms:created xsi:type="dcterms:W3CDTF">2011-01-10T22:30:56Z</dcterms:created>
  <dcterms:modified xsi:type="dcterms:W3CDTF">2017-01-11T23:59:53Z</dcterms:modified>
</cp:coreProperties>
</file>