
<file path=[Content_Types].xml><?xml version="1.0" encoding="utf-8"?>
<Types xmlns="http://schemas.openxmlformats.org/package/2006/content-types">
  <Default Extension="bin" ContentType="application/vnd.openxmlformats-officedocument.oleObject"/>
  <Default Extension="tmp" ContentType="image/png"/>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1.xml" ContentType="application/vnd.openxmlformats-officedocument.presentationml.notesSlide+xml"/>
  <Override PartName="/ppt/tags/tag13.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7.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18.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19.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20.xml" ContentType="application/vnd.openxmlformats-officedocument.presentationml.tags+xml"/>
  <Override PartName="/ppt/notesSlides/notesSlide50.xml" ContentType="application/vnd.openxmlformats-officedocument.presentationml.notesSlide+xml"/>
  <Override PartName="/ppt/tags/tag21.xml" ContentType="application/vnd.openxmlformats-officedocument.presentationml.tags+xml"/>
  <Override PartName="/ppt/notesSlides/notesSlide51.xml" ContentType="application/vnd.openxmlformats-officedocument.presentationml.notesSlide+xml"/>
  <Override PartName="/ppt/tags/tag22.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61.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80" r:id="rId1"/>
    <p:sldMasterId id="2147484013" r:id="rId2"/>
  </p:sldMasterIdLst>
  <p:notesMasterIdLst>
    <p:notesMasterId r:id="rId117"/>
  </p:notesMasterIdLst>
  <p:handoutMasterIdLst>
    <p:handoutMasterId r:id="rId118"/>
  </p:handoutMasterIdLst>
  <p:sldIdLst>
    <p:sldId id="464" r:id="rId3"/>
    <p:sldId id="257" r:id="rId4"/>
    <p:sldId id="406" r:id="rId5"/>
    <p:sldId id="407" r:id="rId6"/>
    <p:sldId id="351" r:id="rId7"/>
    <p:sldId id="460" r:id="rId8"/>
    <p:sldId id="421" r:id="rId9"/>
    <p:sldId id="422" r:id="rId10"/>
    <p:sldId id="423" r:id="rId11"/>
    <p:sldId id="424" r:id="rId12"/>
    <p:sldId id="353" r:id="rId13"/>
    <p:sldId id="264" r:id="rId14"/>
    <p:sldId id="461" r:id="rId15"/>
    <p:sldId id="425" r:id="rId16"/>
    <p:sldId id="462" r:id="rId17"/>
    <p:sldId id="427" r:id="rId18"/>
    <p:sldId id="426" r:id="rId19"/>
    <p:sldId id="355" r:id="rId20"/>
    <p:sldId id="323" r:id="rId21"/>
    <p:sldId id="413" r:id="rId22"/>
    <p:sldId id="414" r:id="rId23"/>
    <p:sldId id="430" r:id="rId24"/>
    <p:sldId id="431" r:id="rId25"/>
    <p:sldId id="432" r:id="rId26"/>
    <p:sldId id="433" r:id="rId27"/>
    <p:sldId id="434" r:id="rId28"/>
    <p:sldId id="435" r:id="rId29"/>
    <p:sldId id="436" r:id="rId30"/>
    <p:sldId id="437" r:id="rId31"/>
    <p:sldId id="438" r:id="rId32"/>
    <p:sldId id="439" r:id="rId33"/>
    <p:sldId id="440" r:id="rId34"/>
    <p:sldId id="441" r:id="rId35"/>
    <p:sldId id="442" r:id="rId36"/>
    <p:sldId id="443" r:id="rId37"/>
    <p:sldId id="444" r:id="rId38"/>
    <p:sldId id="445" r:id="rId39"/>
    <p:sldId id="446" r:id="rId40"/>
    <p:sldId id="447" r:id="rId41"/>
    <p:sldId id="448" r:id="rId42"/>
    <p:sldId id="449" r:id="rId43"/>
    <p:sldId id="450" r:id="rId44"/>
    <p:sldId id="416" r:id="rId45"/>
    <p:sldId id="455" r:id="rId46"/>
    <p:sldId id="456" r:id="rId47"/>
    <p:sldId id="280" r:id="rId48"/>
    <p:sldId id="325" r:id="rId49"/>
    <p:sldId id="418" r:id="rId50"/>
    <p:sldId id="419" r:id="rId51"/>
    <p:sldId id="366" r:id="rId52"/>
    <p:sldId id="367" r:id="rId53"/>
    <p:sldId id="284" r:id="rId54"/>
    <p:sldId id="285" r:id="rId55"/>
    <p:sldId id="286" r:id="rId56"/>
    <p:sldId id="350" r:id="rId57"/>
    <p:sldId id="287" r:id="rId58"/>
    <p:sldId id="463" r:id="rId59"/>
    <p:sldId id="289" r:id="rId60"/>
    <p:sldId id="368" r:id="rId61"/>
    <p:sldId id="326" r:id="rId62"/>
    <p:sldId id="369" r:id="rId63"/>
    <p:sldId id="370" r:id="rId64"/>
    <p:sldId id="327" r:id="rId65"/>
    <p:sldId id="328" r:id="rId66"/>
    <p:sldId id="372" r:id="rId67"/>
    <p:sldId id="371" r:id="rId68"/>
    <p:sldId id="329" r:id="rId69"/>
    <p:sldId id="330" r:id="rId70"/>
    <p:sldId id="457" r:id="rId71"/>
    <p:sldId id="331" r:id="rId72"/>
    <p:sldId id="332" r:id="rId73"/>
    <p:sldId id="333" r:id="rId74"/>
    <p:sldId id="373" r:id="rId75"/>
    <p:sldId id="334" r:id="rId76"/>
    <p:sldId id="374" r:id="rId77"/>
    <p:sldId id="336" r:id="rId78"/>
    <p:sldId id="400" r:id="rId79"/>
    <p:sldId id="375" r:id="rId80"/>
    <p:sldId id="337" r:id="rId81"/>
    <p:sldId id="338" r:id="rId82"/>
    <p:sldId id="339" r:id="rId83"/>
    <p:sldId id="340" r:id="rId84"/>
    <p:sldId id="394" r:id="rId85"/>
    <p:sldId id="395" r:id="rId86"/>
    <p:sldId id="405" r:id="rId87"/>
    <p:sldId id="341" r:id="rId88"/>
    <p:sldId id="376" r:id="rId89"/>
    <p:sldId id="377" r:id="rId90"/>
    <p:sldId id="343" r:id="rId91"/>
    <p:sldId id="378" r:id="rId92"/>
    <p:sldId id="401" r:id="rId93"/>
    <p:sldId id="345" r:id="rId94"/>
    <p:sldId id="346" r:id="rId95"/>
    <p:sldId id="451" r:id="rId96"/>
    <p:sldId id="458" r:id="rId97"/>
    <p:sldId id="348" r:id="rId98"/>
    <p:sldId id="459" r:id="rId99"/>
    <p:sldId id="349" r:id="rId100"/>
    <p:sldId id="379" r:id="rId101"/>
    <p:sldId id="380" r:id="rId102"/>
    <p:sldId id="381" r:id="rId103"/>
    <p:sldId id="382" r:id="rId104"/>
    <p:sldId id="383" r:id="rId105"/>
    <p:sldId id="384" r:id="rId106"/>
    <p:sldId id="385" r:id="rId107"/>
    <p:sldId id="387" r:id="rId108"/>
    <p:sldId id="396" r:id="rId109"/>
    <p:sldId id="388" r:id="rId110"/>
    <p:sldId id="389" r:id="rId111"/>
    <p:sldId id="390" r:id="rId112"/>
    <p:sldId id="397" r:id="rId113"/>
    <p:sldId id="391" r:id="rId114"/>
    <p:sldId id="392" r:id="rId115"/>
    <p:sldId id="393" r:id="rId116"/>
  </p:sldIdLst>
  <p:sldSz cx="9144000" cy="6858000" type="screen4x3"/>
  <p:notesSz cx="6797675" cy="9926638"/>
  <p:defaultTextStyle>
    <a:defPPr>
      <a:defRPr lang="en-AU"/>
    </a:defPPr>
    <a:lvl1pPr algn="l" rtl="0" eaLnBrk="0" fontAlgn="base" hangingPunct="0">
      <a:spcBef>
        <a:spcPct val="0"/>
      </a:spcBef>
      <a:spcAft>
        <a:spcPct val="0"/>
      </a:spcAft>
      <a:defRPr sz="2400" kern="1200" baseline="-25000">
        <a:solidFill>
          <a:schemeClr val="tx1"/>
        </a:solidFill>
        <a:latin typeface="Times" charset="0"/>
        <a:ea typeface="MS PGothic" pitchFamily="34" charset="-128"/>
        <a:cs typeface="+mn-cs"/>
      </a:defRPr>
    </a:lvl1pPr>
    <a:lvl2pPr marL="457200" algn="l" rtl="0" eaLnBrk="0" fontAlgn="base" hangingPunct="0">
      <a:spcBef>
        <a:spcPct val="0"/>
      </a:spcBef>
      <a:spcAft>
        <a:spcPct val="0"/>
      </a:spcAft>
      <a:defRPr sz="2400" kern="1200" baseline="-25000">
        <a:solidFill>
          <a:schemeClr val="tx1"/>
        </a:solidFill>
        <a:latin typeface="Times" charset="0"/>
        <a:ea typeface="MS PGothic" pitchFamily="34" charset="-128"/>
        <a:cs typeface="+mn-cs"/>
      </a:defRPr>
    </a:lvl2pPr>
    <a:lvl3pPr marL="914400" algn="l" rtl="0" eaLnBrk="0" fontAlgn="base" hangingPunct="0">
      <a:spcBef>
        <a:spcPct val="0"/>
      </a:spcBef>
      <a:spcAft>
        <a:spcPct val="0"/>
      </a:spcAft>
      <a:defRPr sz="2400" kern="1200" baseline="-25000">
        <a:solidFill>
          <a:schemeClr val="tx1"/>
        </a:solidFill>
        <a:latin typeface="Times" charset="0"/>
        <a:ea typeface="MS PGothic" pitchFamily="34" charset="-128"/>
        <a:cs typeface="+mn-cs"/>
      </a:defRPr>
    </a:lvl3pPr>
    <a:lvl4pPr marL="1371600" algn="l" rtl="0" eaLnBrk="0" fontAlgn="base" hangingPunct="0">
      <a:spcBef>
        <a:spcPct val="0"/>
      </a:spcBef>
      <a:spcAft>
        <a:spcPct val="0"/>
      </a:spcAft>
      <a:defRPr sz="2400" kern="1200" baseline="-25000">
        <a:solidFill>
          <a:schemeClr val="tx1"/>
        </a:solidFill>
        <a:latin typeface="Times" charset="0"/>
        <a:ea typeface="MS PGothic" pitchFamily="34" charset="-128"/>
        <a:cs typeface="+mn-cs"/>
      </a:defRPr>
    </a:lvl4pPr>
    <a:lvl5pPr marL="1828800" algn="l" rtl="0" eaLnBrk="0" fontAlgn="base" hangingPunct="0">
      <a:spcBef>
        <a:spcPct val="0"/>
      </a:spcBef>
      <a:spcAft>
        <a:spcPct val="0"/>
      </a:spcAft>
      <a:defRPr sz="2400" kern="1200" baseline="-25000">
        <a:solidFill>
          <a:schemeClr val="tx1"/>
        </a:solidFill>
        <a:latin typeface="Times" charset="0"/>
        <a:ea typeface="MS PGothic" pitchFamily="34" charset="-128"/>
        <a:cs typeface="+mn-cs"/>
      </a:defRPr>
    </a:lvl5pPr>
    <a:lvl6pPr marL="2286000" algn="l" defTabSz="914400" rtl="0" eaLnBrk="1" latinLnBrk="0" hangingPunct="1">
      <a:defRPr sz="2400" kern="1200" baseline="-25000">
        <a:solidFill>
          <a:schemeClr val="tx1"/>
        </a:solidFill>
        <a:latin typeface="Times" charset="0"/>
        <a:ea typeface="MS PGothic" pitchFamily="34" charset="-128"/>
        <a:cs typeface="+mn-cs"/>
      </a:defRPr>
    </a:lvl6pPr>
    <a:lvl7pPr marL="2743200" algn="l" defTabSz="914400" rtl="0" eaLnBrk="1" latinLnBrk="0" hangingPunct="1">
      <a:defRPr sz="2400" kern="1200" baseline="-25000">
        <a:solidFill>
          <a:schemeClr val="tx1"/>
        </a:solidFill>
        <a:latin typeface="Times" charset="0"/>
        <a:ea typeface="MS PGothic" pitchFamily="34" charset="-128"/>
        <a:cs typeface="+mn-cs"/>
      </a:defRPr>
    </a:lvl7pPr>
    <a:lvl8pPr marL="3200400" algn="l" defTabSz="914400" rtl="0" eaLnBrk="1" latinLnBrk="0" hangingPunct="1">
      <a:defRPr sz="2400" kern="1200" baseline="-25000">
        <a:solidFill>
          <a:schemeClr val="tx1"/>
        </a:solidFill>
        <a:latin typeface="Times" charset="0"/>
        <a:ea typeface="MS PGothic" pitchFamily="34" charset="-128"/>
        <a:cs typeface="+mn-cs"/>
      </a:defRPr>
    </a:lvl8pPr>
    <a:lvl9pPr marL="3657600" algn="l" defTabSz="914400" rtl="0" eaLnBrk="1" latinLnBrk="0" hangingPunct="1">
      <a:defRPr sz="2400" kern="1200" baseline="-25000">
        <a:solidFill>
          <a:schemeClr val="tx1"/>
        </a:solidFill>
        <a:latin typeface="Times"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0088"/>
    <a:srgbClr val="FF0000"/>
    <a:srgbClr val="FF3366"/>
    <a:srgbClr val="0099CC"/>
    <a:srgbClr val="E6F3C0"/>
    <a:srgbClr val="0000CC"/>
    <a:srgbClr val="CC0000"/>
    <a:srgbClr val="E1E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15" autoAdjust="0"/>
    <p:restoredTop sz="86453" autoAdjust="0"/>
  </p:normalViewPr>
  <p:slideViewPr>
    <p:cSldViewPr>
      <p:cViewPr varScale="1">
        <p:scale>
          <a:sx n="101" d="100"/>
          <a:sy n="101" d="100"/>
        </p:scale>
        <p:origin x="270" y="114"/>
      </p:cViewPr>
      <p:guideLst>
        <p:guide orient="horz" pos="2160"/>
        <p:guide pos="2880"/>
      </p:guideLst>
    </p:cSldViewPr>
  </p:slideViewPr>
  <p:outlineViewPr>
    <p:cViewPr>
      <p:scale>
        <a:sx n="33" d="100"/>
        <a:sy n="33" d="100"/>
      </p:scale>
      <p:origin x="0" y="4894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9" d="100"/>
          <a:sy n="39" d="100"/>
        </p:scale>
        <p:origin x="-1566" y="-108"/>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notesMaster" Target="notesMasters/notesMaster1.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1.wmf"/><Relationship Id="rId7" Type="http://schemas.openxmlformats.org/officeDocument/2006/relationships/image" Target="../media/image55.wmf"/><Relationship Id="rId2" Type="http://schemas.openxmlformats.org/officeDocument/2006/relationships/image" Target="../media/image50.wmf"/><Relationship Id="rId1" Type="http://schemas.openxmlformats.org/officeDocument/2006/relationships/image" Target="../media/image49.wmf"/><Relationship Id="rId6" Type="http://schemas.openxmlformats.org/officeDocument/2006/relationships/image" Target="../media/image54.wmf"/><Relationship Id="rId5" Type="http://schemas.openxmlformats.org/officeDocument/2006/relationships/image" Target="../media/image53.png"/><Relationship Id="rId4" Type="http://schemas.openxmlformats.org/officeDocument/2006/relationships/image" Target="../media/image5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emf"/><Relationship Id="rId1" Type="http://schemas.openxmlformats.org/officeDocument/2006/relationships/image" Target="../media/image67.wmf"/><Relationship Id="rId4" Type="http://schemas.openxmlformats.org/officeDocument/2006/relationships/image" Target="../media/image70.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7.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emf"/><Relationship Id="rId4" Type="http://schemas.openxmlformats.org/officeDocument/2006/relationships/image" Target="../media/image84.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86.emf"/><Relationship Id="rId1" Type="http://schemas.openxmlformats.org/officeDocument/2006/relationships/image" Target="../media/image85.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 Id="rId5" Type="http://schemas.openxmlformats.org/officeDocument/2006/relationships/image" Target="../media/image95.wmf"/><Relationship Id="rId4" Type="http://schemas.openxmlformats.org/officeDocument/2006/relationships/image" Target="../media/image94.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6.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Times" pitchFamily="18" charset="0"/>
                <a:ea typeface="+mn-ea"/>
                <a:cs typeface="+mn-cs"/>
              </a:defRPr>
            </a:lvl1pPr>
          </a:lstStyle>
          <a:p>
            <a:pPr>
              <a:defRPr/>
            </a:pPr>
            <a:endParaRPr lang="en-AU"/>
          </a:p>
        </p:txBody>
      </p:sp>
      <p:sp>
        <p:nvSpPr>
          <p:cNvPr id="5123" name="Rectangle 3"/>
          <p:cNvSpPr>
            <a:spLocks noGrp="1" noChangeArrowheads="1"/>
          </p:cNvSpPr>
          <p:nvPr>
            <p:ph type="dt" sz="quarter" idx="1"/>
          </p:nvPr>
        </p:nvSpPr>
        <p:spPr bwMode="auto">
          <a:xfrm>
            <a:off x="3851275"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Times" pitchFamily="18" charset="0"/>
                <a:ea typeface="+mn-ea"/>
                <a:cs typeface="+mn-cs"/>
              </a:defRPr>
            </a:lvl1pPr>
          </a:lstStyle>
          <a:p>
            <a:pPr>
              <a:defRPr/>
            </a:pPr>
            <a:endParaRPr lang="en-AU"/>
          </a:p>
        </p:txBody>
      </p:sp>
      <p:sp>
        <p:nvSpPr>
          <p:cNvPr id="5124" name="Rectangle 4"/>
          <p:cNvSpPr>
            <a:spLocks noGrp="1" noChangeArrowheads="1"/>
          </p:cNvSpPr>
          <p:nvPr>
            <p:ph type="ftr" sz="quarter" idx="2"/>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Times" pitchFamily="18" charset="0"/>
                <a:ea typeface="+mn-ea"/>
                <a:cs typeface="+mn-cs"/>
              </a:defRPr>
            </a:lvl1pPr>
          </a:lstStyle>
          <a:p>
            <a:pPr>
              <a:defRPr/>
            </a:pPr>
            <a:endParaRPr lang="en-AU"/>
          </a:p>
        </p:txBody>
      </p:sp>
      <p:sp>
        <p:nvSpPr>
          <p:cNvPr id="5125" name="Rectangle 5"/>
          <p:cNvSpPr>
            <a:spLocks noGrp="1" noChangeArrowheads="1"/>
          </p:cNvSpPr>
          <p:nvPr>
            <p:ph type="sldNum" sz="quarter" idx="3"/>
          </p:nvPr>
        </p:nvSpPr>
        <p:spPr bwMode="auto">
          <a:xfrm>
            <a:off x="3851275"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smtClean="0"/>
            </a:lvl1pPr>
          </a:lstStyle>
          <a:p>
            <a:pPr>
              <a:defRPr/>
            </a:pPr>
            <a:fld id="{3224B55F-877B-4214-9A1B-F97F29D5DB09}" type="slidenum">
              <a:rPr lang="en-AU" altLang="en-US"/>
              <a:pPr>
                <a:defRPr/>
              </a:pPr>
              <a:t>‹#›</a:t>
            </a:fld>
            <a:endParaRPr lang="en-AU" altLang="en-US"/>
          </a:p>
        </p:txBody>
      </p:sp>
    </p:spTree>
    <p:extLst>
      <p:ext uri="{BB962C8B-B14F-4D97-AF65-F5344CB8AC3E}">
        <p14:creationId xmlns:p14="http://schemas.microsoft.com/office/powerpoint/2010/main" val="12084295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Times" pitchFamily="18" charset="0"/>
                <a:ea typeface="+mn-ea"/>
                <a:cs typeface="+mn-cs"/>
              </a:defRPr>
            </a:lvl1pPr>
          </a:lstStyle>
          <a:p>
            <a:pPr>
              <a:defRPr/>
            </a:pPr>
            <a:endParaRPr lang="en-AU"/>
          </a:p>
        </p:txBody>
      </p:sp>
      <p:sp>
        <p:nvSpPr>
          <p:cNvPr id="7171" name="Rectangle 3"/>
          <p:cNvSpPr>
            <a:spLocks noGrp="1" noChangeArrowheads="1"/>
          </p:cNvSpPr>
          <p:nvPr>
            <p:ph type="dt" idx="1"/>
          </p:nvPr>
        </p:nvSpPr>
        <p:spPr bwMode="auto">
          <a:xfrm>
            <a:off x="3851275"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Times" pitchFamily="18" charset="0"/>
                <a:ea typeface="+mn-ea"/>
                <a:cs typeface="+mn-cs"/>
              </a:defRPr>
            </a:lvl1pPr>
          </a:lstStyle>
          <a:p>
            <a:pPr>
              <a:defRPr/>
            </a:pPr>
            <a:endParaRPr lang="en-AU"/>
          </a:p>
        </p:txBody>
      </p:sp>
      <p:sp>
        <p:nvSpPr>
          <p:cNvPr id="123908"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906463" y="4714875"/>
            <a:ext cx="4984750"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7174" name="Rectangle 6"/>
          <p:cNvSpPr>
            <a:spLocks noGrp="1" noChangeArrowheads="1"/>
          </p:cNvSpPr>
          <p:nvPr>
            <p:ph type="ftr" sz="quarter" idx="4"/>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Times" pitchFamily="18" charset="0"/>
                <a:ea typeface="+mn-ea"/>
                <a:cs typeface="+mn-cs"/>
              </a:defRPr>
            </a:lvl1pPr>
          </a:lstStyle>
          <a:p>
            <a:pPr>
              <a:defRPr/>
            </a:pPr>
            <a:endParaRPr lang="en-AU"/>
          </a:p>
        </p:txBody>
      </p:sp>
      <p:sp>
        <p:nvSpPr>
          <p:cNvPr id="7175" name="Rectangle 7"/>
          <p:cNvSpPr>
            <a:spLocks noGrp="1" noChangeArrowheads="1"/>
          </p:cNvSpPr>
          <p:nvPr>
            <p:ph type="sldNum" sz="quarter" idx="5"/>
          </p:nvPr>
        </p:nvSpPr>
        <p:spPr bwMode="auto">
          <a:xfrm>
            <a:off x="3851275"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smtClean="0"/>
            </a:lvl1pPr>
          </a:lstStyle>
          <a:p>
            <a:pPr>
              <a:defRPr/>
            </a:pPr>
            <a:fld id="{CDDB19EE-20E3-4451-88A4-B5271B709852}" type="slidenum">
              <a:rPr lang="en-AU" altLang="en-US"/>
              <a:pPr>
                <a:defRPr/>
              </a:pPr>
              <a:t>‹#›</a:t>
            </a:fld>
            <a:endParaRPr lang="en-AU" altLang="en-US"/>
          </a:p>
        </p:txBody>
      </p:sp>
    </p:spTree>
    <p:extLst>
      <p:ext uri="{BB962C8B-B14F-4D97-AF65-F5344CB8AC3E}">
        <p14:creationId xmlns:p14="http://schemas.microsoft.com/office/powerpoint/2010/main" val="369540748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pitchFamily="18"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pitchFamily="18"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2"/>
          <p:cNvSpPr>
            <a:spLocks noGrp="1" noRot="1" noChangeAspect="1" noChangeArrowheads="1" noTextEdit="1"/>
          </p:cNvSpPr>
          <p:nvPr>
            <p:ph type="sldImg"/>
          </p:nvPr>
        </p:nvSpPr>
        <p:spPr>
          <a:xfrm>
            <a:off x="917575" y="744538"/>
            <a:ext cx="4962525" cy="3722687"/>
          </a:xfrm>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3096600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2"/>
          <p:cNvSpPr>
            <a:spLocks noGrp="1" noRot="1" noChangeAspect="1" noChangeArrowheads="1" noTextEdit="1"/>
          </p:cNvSpPr>
          <p:nvPr>
            <p:ph type="sldImg"/>
          </p:nvPr>
        </p:nvSpPr>
        <p:spPr>
          <a:xfrm>
            <a:off x="917575" y="744538"/>
            <a:ext cx="4962525" cy="3722687"/>
          </a:xfrm>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3259244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2"/>
          <p:cNvSpPr>
            <a:spLocks noGrp="1" noRot="1" noChangeAspect="1" noChangeArrowheads="1" noTextEdit="1"/>
          </p:cNvSpPr>
          <p:nvPr>
            <p:ph type="sldImg"/>
          </p:nvPr>
        </p:nvSpPr>
        <p:spPr>
          <a:xfrm>
            <a:off x="917575" y="744538"/>
            <a:ext cx="4962525" cy="3722687"/>
          </a:xfrm>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3607935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2"/>
          <p:cNvSpPr>
            <a:spLocks noGrp="1" noRot="1" noChangeAspect="1" noChangeArrowheads="1" noTextEdit="1"/>
          </p:cNvSpPr>
          <p:nvPr>
            <p:ph type="sldImg"/>
          </p:nvPr>
        </p:nvSpPr>
        <p:spPr>
          <a:xfrm>
            <a:off x="917575" y="744538"/>
            <a:ext cx="4962525" cy="3722687"/>
          </a:xfrm>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402381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2"/>
          <p:cNvSpPr>
            <a:spLocks noGrp="1" noRot="1" noChangeAspect="1" noChangeArrowheads="1" noTextEdit="1"/>
          </p:cNvSpPr>
          <p:nvPr>
            <p:ph type="sldImg"/>
          </p:nvPr>
        </p:nvSpPr>
        <p:spPr>
          <a:xfrm>
            <a:off x="917575" y="744538"/>
            <a:ext cx="4962525" cy="3722687"/>
          </a:xfrm>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3060733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2"/>
          <p:cNvSpPr>
            <a:spLocks noGrp="1" noRot="1" noChangeAspect="1" noChangeArrowheads="1" noTextEdit="1"/>
          </p:cNvSpPr>
          <p:nvPr>
            <p:ph type="sldImg"/>
          </p:nvPr>
        </p:nvSpPr>
        <p:spPr>
          <a:xfrm>
            <a:off x="917575" y="744538"/>
            <a:ext cx="4962525" cy="3722687"/>
          </a:xfrm>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2056259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2"/>
          <p:cNvSpPr>
            <a:spLocks noGrp="1" noRot="1" noChangeAspect="1" noChangeArrowheads="1" noTextEdit="1"/>
          </p:cNvSpPr>
          <p:nvPr>
            <p:ph type="sldImg"/>
          </p:nvPr>
        </p:nvSpPr>
        <p:spPr>
          <a:xfrm>
            <a:off x="917575" y="744538"/>
            <a:ext cx="4962525" cy="3722687"/>
          </a:xfrm>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20132200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2"/>
          <p:cNvSpPr>
            <a:spLocks noGrp="1" noRot="1" noChangeAspect="1" noChangeArrowheads="1" noTextEdit="1"/>
          </p:cNvSpPr>
          <p:nvPr>
            <p:ph type="sldImg"/>
          </p:nvPr>
        </p:nvSpPr>
        <p:spPr>
          <a:xfrm>
            <a:off x="917575" y="744538"/>
            <a:ext cx="4962525" cy="3722687"/>
          </a:xfrm>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745640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2"/>
          <p:cNvSpPr>
            <a:spLocks noGrp="1" noRot="1" noChangeAspect="1" noChangeArrowheads="1" noTextEdit="1"/>
          </p:cNvSpPr>
          <p:nvPr>
            <p:ph type="sldImg"/>
          </p:nvPr>
        </p:nvSpPr>
        <p:spPr>
          <a:xfrm>
            <a:off x="917575" y="744538"/>
            <a:ext cx="4962525" cy="3722687"/>
          </a:xfrm>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3396409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2"/>
          <p:cNvSpPr>
            <a:spLocks noGrp="1" noRot="1" noChangeAspect="1" noChangeArrowheads="1" noTextEdit="1"/>
          </p:cNvSpPr>
          <p:nvPr>
            <p:ph type="sldImg"/>
          </p:nvPr>
        </p:nvSpPr>
        <p:spPr>
          <a:xfrm>
            <a:off x="917575" y="744538"/>
            <a:ext cx="4962525" cy="3722687"/>
          </a:xfrm>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38507802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2"/>
          <p:cNvSpPr>
            <a:spLocks noGrp="1" noRot="1" noChangeAspect="1" noChangeArrowheads="1" noTextEdit="1"/>
          </p:cNvSpPr>
          <p:nvPr>
            <p:ph type="sldImg"/>
          </p:nvPr>
        </p:nvSpPr>
        <p:spPr>
          <a:xfrm>
            <a:off x="917575" y="744538"/>
            <a:ext cx="4962525" cy="3722687"/>
          </a:xfrm>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2048437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AU"/>
          </a:p>
        </p:txBody>
      </p:sp>
    </p:spTree>
    <p:extLst>
      <p:ext uri="{BB962C8B-B14F-4D97-AF65-F5344CB8AC3E}">
        <p14:creationId xmlns:p14="http://schemas.microsoft.com/office/powerpoint/2010/main" val="2877131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Rectangle 2"/>
          <p:cNvSpPr>
            <a:spLocks noGrp="1" noRot="1" noChangeAspect="1" noChangeArrowheads="1" noTextEdit="1"/>
          </p:cNvSpPr>
          <p:nvPr>
            <p:ph type="sldImg"/>
          </p:nvPr>
        </p:nvSpPr>
        <p:spPr>
          <a:xfrm>
            <a:off x="917575" y="744538"/>
            <a:ext cx="4962525" cy="3722687"/>
          </a:xfrm>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15737978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2"/>
          <p:cNvSpPr>
            <a:spLocks noGrp="1" noRot="1" noChangeAspect="1" noChangeArrowheads="1" noTextEdit="1"/>
          </p:cNvSpPr>
          <p:nvPr>
            <p:ph type="sldImg"/>
          </p:nvPr>
        </p:nvSpPr>
        <p:spPr>
          <a:xfrm>
            <a:off x="917575" y="744538"/>
            <a:ext cx="4962525" cy="3722687"/>
          </a:xfrm>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32961704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2"/>
          <p:cNvSpPr>
            <a:spLocks noGrp="1" noRot="1" noChangeAspect="1" noChangeArrowheads="1" noTextEdit="1"/>
          </p:cNvSpPr>
          <p:nvPr>
            <p:ph type="sldImg"/>
          </p:nvPr>
        </p:nvSpPr>
        <p:spPr>
          <a:xfrm>
            <a:off x="917575" y="744538"/>
            <a:ext cx="4962525" cy="3722687"/>
          </a:xfrm>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234859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2"/>
          <p:cNvSpPr>
            <a:spLocks noGrp="1" noRot="1" noChangeAspect="1" noChangeArrowheads="1" noTextEdit="1"/>
          </p:cNvSpPr>
          <p:nvPr>
            <p:ph type="sldImg"/>
          </p:nvPr>
        </p:nvSpPr>
        <p:spPr>
          <a:xfrm>
            <a:off x="917575" y="744538"/>
            <a:ext cx="4962525" cy="3722687"/>
          </a:xfrm>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30289107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2"/>
          <p:cNvSpPr>
            <a:spLocks noGrp="1" noRot="1" noChangeAspect="1" noChangeArrowheads="1" noTextEdit="1"/>
          </p:cNvSpPr>
          <p:nvPr>
            <p:ph type="sldImg"/>
          </p:nvPr>
        </p:nvSpPr>
        <p:spPr>
          <a:xfrm>
            <a:off x="917575" y="744538"/>
            <a:ext cx="4962525" cy="3722687"/>
          </a:xfrm>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29685161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Grp="1" noRot="1" noChangeAspect="1" noChangeArrowheads="1" noTextEdit="1"/>
          </p:cNvSpPr>
          <p:nvPr>
            <p:ph type="sldImg"/>
          </p:nvPr>
        </p:nvSpPr>
        <p:spPr>
          <a:xfrm>
            <a:off x="917575" y="744538"/>
            <a:ext cx="4962525" cy="3722687"/>
          </a:xfrm>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15690499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2"/>
          <p:cNvSpPr>
            <a:spLocks noGrp="1" noRot="1" noChangeAspect="1" noChangeArrowheads="1" noTextEdit="1"/>
          </p:cNvSpPr>
          <p:nvPr>
            <p:ph type="sldImg"/>
          </p:nvPr>
        </p:nvSpPr>
        <p:spPr>
          <a:xfrm>
            <a:off x="917575" y="744538"/>
            <a:ext cx="4962525" cy="3722687"/>
          </a:xfrm>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18132939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2"/>
          <p:cNvSpPr>
            <a:spLocks noGrp="1" noRot="1" noChangeAspect="1" noChangeArrowheads="1" noTextEdit="1"/>
          </p:cNvSpPr>
          <p:nvPr>
            <p:ph type="sldImg"/>
          </p:nvPr>
        </p:nvSpPr>
        <p:spPr>
          <a:xfrm>
            <a:off x="917575" y="744538"/>
            <a:ext cx="4962525" cy="3722687"/>
          </a:xfrm>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15491451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2"/>
          <p:cNvSpPr>
            <a:spLocks noGrp="1" noRot="1" noChangeAspect="1" noChangeArrowheads="1" noTextEdit="1"/>
          </p:cNvSpPr>
          <p:nvPr>
            <p:ph type="sldImg"/>
          </p:nvPr>
        </p:nvSpPr>
        <p:spPr>
          <a:xfrm>
            <a:off x="917575" y="744538"/>
            <a:ext cx="4962525" cy="3722687"/>
          </a:xfrm>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2353655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2"/>
          <p:cNvSpPr>
            <a:spLocks noGrp="1" noRot="1" noChangeAspect="1" noChangeArrowheads="1" noTextEdit="1"/>
          </p:cNvSpPr>
          <p:nvPr>
            <p:ph type="sldImg"/>
          </p:nvPr>
        </p:nvSpPr>
        <p:spPr>
          <a:xfrm>
            <a:off x="917575" y="744538"/>
            <a:ext cx="4962525" cy="3722687"/>
          </a:xfrm>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972194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2"/>
          <p:cNvSpPr>
            <a:spLocks noGrp="1" noRot="1" noChangeAspect="1" noChangeArrowheads="1" noTextEdit="1"/>
          </p:cNvSpPr>
          <p:nvPr>
            <p:ph type="sldImg"/>
          </p:nvPr>
        </p:nvSpPr>
        <p:spPr>
          <a:xfrm>
            <a:off x="917575" y="744538"/>
            <a:ext cx="4962525" cy="3722687"/>
          </a:xfrm>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18537669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Rectangle 2"/>
          <p:cNvSpPr>
            <a:spLocks noGrp="1" noRot="1" noChangeAspect="1" noChangeArrowheads="1" noTextEdit="1"/>
          </p:cNvSpPr>
          <p:nvPr>
            <p:ph type="sldImg"/>
          </p:nvPr>
        </p:nvSpPr>
        <p:spPr>
          <a:xfrm>
            <a:off x="917575" y="744538"/>
            <a:ext cx="4962525" cy="3722687"/>
          </a:xfrm>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18284455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txBox="1">
            <a:spLocks noGrp="1" noChangeArrowheads="1"/>
          </p:cNvSpPr>
          <p:nvPr/>
        </p:nvSpPr>
        <p:spPr bwMode="auto">
          <a:xfrm>
            <a:off x="3851275" y="9429750"/>
            <a:ext cx="294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r"/>
            <a:fld id="{A09A3DC3-B171-436A-84F0-8989A6D0F052}" type="slidenum">
              <a:rPr lang="en-AU" altLang="en-US" sz="1200" baseline="0"/>
              <a:pPr algn="r"/>
              <a:t>50</a:t>
            </a:fld>
            <a:endParaRPr lang="en-AU" altLang="en-US" sz="1200" baseline="0"/>
          </a:p>
        </p:txBody>
      </p:sp>
      <p:sp>
        <p:nvSpPr>
          <p:cNvPr id="155651" name="Rectangle 2"/>
          <p:cNvSpPr>
            <a:spLocks noGrp="1" noRot="1" noChangeAspect="1" noChangeArrowheads="1" noTextEdit="1"/>
          </p:cNvSpPr>
          <p:nvPr>
            <p:ph type="sldImg"/>
          </p:nvPr>
        </p:nvSpPr>
        <p:spPr>
          <a:xfrm>
            <a:off x="917575" y="744538"/>
            <a:ext cx="4962525" cy="3722687"/>
          </a:xfrm>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18239580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Rectangle 2"/>
          <p:cNvSpPr>
            <a:spLocks noGrp="1" noRot="1" noChangeAspect="1" noChangeArrowheads="1" noTextEdit="1"/>
          </p:cNvSpPr>
          <p:nvPr>
            <p:ph type="sldImg"/>
          </p:nvPr>
        </p:nvSpPr>
        <p:spPr>
          <a:xfrm>
            <a:off x="917575" y="744538"/>
            <a:ext cx="4962525" cy="3722687"/>
          </a:xfrm>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14921729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2"/>
          <p:cNvSpPr>
            <a:spLocks noGrp="1" noRot="1" noChangeAspect="1" noChangeArrowheads="1" noTextEdit="1"/>
          </p:cNvSpPr>
          <p:nvPr>
            <p:ph type="sldImg"/>
          </p:nvPr>
        </p:nvSpPr>
        <p:spPr>
          <a:xfrm>
            <a:off x="917575" y="744538"/>
            <a:ext cx="4962525" cy="3722687"/>
          </a:xfrm>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26957538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2"/>
          <p:cNvSpPr>
            <a:spLocks noGrp="1" noRot="1" noChangeAspect="1" noChangeArrowheads="1" noTextEdit="1"/>
          </p:cNvSpPr>
          <p:nvPr>
            <p:ph type="sldImg"/>
          </p:nvPr>
        </p:nvSpPr>
        <p:spPr>
          <a:xfrm>
            <a:off x="917575" y="744538"/>
            <a:ext cx="4962525" cy="3722687"/>
          </a:xfrm>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29359978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2"/>
          <p:cNvSpPr>
            <a:spLocks noGrp="1" noRot="1" noChangeAspect="1" noChangeArrowheads="1" noTextEdit="1"/>
          </p:cNvSpPr>
          <p:nvPr>
            <p:ph type="sldImg"/>
          </p:nvPr>
        </p:nvSpPr>
        <p:spPr>
          <a:xfrm>
            <a:off x="917575" y="744538"/>
            <a:ext cx="4962525" cy="3722687"/>
          </a:xfrm>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12212632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Rectangle 2"/>
          <p:cNvSpPr>
            <a:spLocks noGrp="1" noRot="1" noChangeAspect="1" noChangeArrowheads="1" noTextEdit="1"/>
          </p:cNvSpPr>
          <p:nvPr>
            <p:ph type="sldImg"/>
          </p:nvPr>
        </p:nvSpPr>
        <p:spPr>
          <a:xfrm>
            <a:off x="917575" y="744538"/>
            <a:ext cx="4962525" cy="3722687"/>
          </a:xfrm>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31146261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2"/>
          <p:cNvSpPr>
            <a:spLocks noGrp="1" noRot="1" noChangeAspect="1" noChangeArrowheads="1" noTextEdit="1"/>
          </p:cNvSpPr>
          <p:nvPr>
            <p:ph type="sldImg"/>
          </p:nvPr>
        </p:nvSpPr>
        <p:spPr>
          <a:xfrm>
            <a:off x="917575" y="744538"/>
            <a:ext cx="4962525" cy="3722687"/>
          </a:xfrm>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19514594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2"/>
          <p:cNvSpPr>
            <a:spLocks noGrp="1" noRot="1" noChangeAspect="1" noChangeArrowheads="1" noTextEdit="1"/>
          </p:cNvSpPr>
          <p:nvPr>
            <p:ph type="sldImg"/>
          </p:nvPr>
        </p:nvSpPr>
        <p:spPr>
          <a:xfrm>
            <a:off x="917575" y="744538"/>
            <a:ext cx="4962525" cy="3722687"/>
          </a:xfrm>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5689194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2"/>
          <p:cNvSpPr>
            <a:spLocks noGrp="1" noRot="1" noChangeAspect="1" noChangeArrowheads="1" noTextEdit="1"/>
          </p:cNvSpPr>
          <p:nvPr>
            <p:ph type="sldImg"/>
          </p:nvPr>
        </p:nvSpPr>
        <p:spPr>
          <a:xfrm>
            <a:off x="917575" y="744538"/>
            <a:ext cx="4962525" cy="3722687"/>
          </a:xfrm>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343076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2"/>
          <p:cNvSpPr>
            <a:spLocks noGrp="1" noRot="1" noChangeAspect="1" noChangeArrowheads="1" noTextEdit="1"/>
          </p:cNvSpPr>
          <p:nvPr>
            <p:ph type="sldImg"/>
          </p:nvPr>
        </p:nvSpPr>
        <p:spPr>
          <a:xfrm>
            <a:off x="917575" y="744538"/>
            <a:ext cx="4962525" cy="3722687"/>
          </a:xfrm>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35464431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Rectangle 2"/>
          <p:cNvSpPr>
            <a:spLocks noGrp="1" noRot="1" noChangeAspect="1" noChangeArrowheads="1" noTextEdit="1"/>
          </p:cNvSpPr>
          <p:nvPr>
            <p:ph type="sldImg"/>
          </p:nvPr>
        </p:nvSpPr>
        <p:spPr>
          <a:xfrm>
            <a:off x="917575" y="744538"/>
            <a:ext cx="4962525" cy="3722687"/>
          </a:xfrm>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25289200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Rectangle 2"/>
          <p:cNvSpPr>
            <a:spLocks noGrp="1" noRot="1" noChangeAspect="1" noChangeArrowheads="1" noTextEdit="1"/>
          </p:cNvSpPr>
          <p:nvPr>
            <p:ph type="sldImg"/>
          </p:nvPr>
        </p:nvSpPr>
        <p:spPr>
          <a:xfrm>
            <a:off x="917575" y="744538"/>
            <a:ext cx="4962525" cy="3722687"/>
          </a:xfrm>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41311106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Rectangle 2"/>
          <p:cNvSpPr>
            <a:spLocks noGrp="1" noRot="1" noChangeAspect="1" noChangeArrowheads="1" noTextEdit="1"/>
          </p:cNvSpPr>
          <p:nvPr>
            <p:ph type="sldImg"/>
          </p:nvPr>
        </p:nvSpPr>
        <p:spPr>
          <a:xfrm>
            <a:off x="917575" y="744538"/>
            <a:ext cx="4962525" cy="3722687"/>
          </a:xfrm>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11463971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Rectangle 2"/>
          <p:cNvSpPr>
            <a:spLocks noGrp="1" noRot="1" noChangeAspect="1" noChangeArrowheads="1" noTextEdit="1"/>
          </p:cNvSpPr>
          <p:nvPr>
            <p:ph type="sldImg"/>
          </p:nvPr>
        </p:nvSpPr>
        <p:spPr>
          <a:xfrm>
            <a:off x="917575" y="744538"/>
            <a:ext cx="4962525" cy="3722687"/>
          </a:xfrm>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34029527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Rectangle 2"/>
          <p:cNvSpPr>
            <a:spLocks noGrp="1" noRot="1" noChangeAspect="1" noChangeArrowheads="1" noTextEdit="1"/>
          </p:cNvSpPr>
          <p:nvPr>
            <p:ph type="sldImg"/>
          </p:nvPr>
        </p:nvSpPr>
        <p:spPr>
          <a:xfrm>
            <a:off x="917575" y="744538"/>
            <a:ext cx="4962525" cy="3722687"/>
          </a:xfrm>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3443366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7" name="Rectangle 2"/>
          <p:cNvSpPr>
            <a:spLocks noGrp="1" noRot="1" noChangeAspect="1" noChangeArrowheads="1" noTextEdit="1"/>
          </p:cNvSpPr>
          <p:nvPr>
            <p:ph type="sldImg"/>
          </p:nvPr>
        </p:nvSpPr>
        <p:spPr>
          <a:xfrm>
            <a:off x="917575" y="744538"/>
            <a:ext cx="4962525" cy="3722687"/>
          </a:xfrm>
          <a:ln/>
        </p:spPr>
      </p:sp>
      <p:sp>
        <p:nvSpPr>
          <p:cNvPr id="169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12429381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7" name="Rectangle 2"/>
          <p:cNvSpPr>
            <a:spLocks noGrp="1" noRot="1" noChangeAspect="1" noChangeArrowheads="1" noTextEdit="1"/>
          </p:cNvSpPr>
          <p:nvPr>
            <p:ph type="sldImg"/>
          </p:nvPr>
        </p:nvSpPr>
        <p:spPr>
          <a:xfrm>
            <a:off x="917575" y="744538"/>
            <a:ext cx="4962525" cy="3722687"/>
          </a:xfrm>
          <a:ln/>
        </p:spPr>
      </p:sp>
      <p:sp>
        <p:nvSpPr>
          <p:cNvPr id="169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21313194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Rectangle 2"/>
          <p:cNvSpPr>
            <a:spLocks noGrp="1" noRot="1" noChangeAspect="1" noChangeArrowheads="1" noTextEdit="1"/>
          </p:cNvSpPr>
          <p:nvPr>
            <p:ph type="sldImg"/>
          </p:nvPr>
        </p:nvSpPr>
        <p:spPr>
          <a:xfrm>
            <a:off x="917575" y="744538"/>
            <a:ext cx="4962525" cy="3722687"/>
          </a:xfrm>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18781054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2"/>
          <p:cNvSpPr>
            <a:spLocks noGrp="1" noRot="1" noChangeAspect="1" noChangeArrowheads="1" noTextEdit="1"/>
          </p:cNvSpPr>
          <p:nvPr>
            <p:ph type="sldImg"/>
          </p:nvPr>
        </p:nvSpPr>
        <p:spPr>
          <a:xfrm>
            <a:off x="917575" y="744538"/>
            <a:ext cx="4962525" cy="3722687"/>
          </a:xfrm>
          <a:ln/>
        </p:spPr>
      </p:sp>
      <p:sp>
        <p:nvSpPr>
          <p:cNvPr id="172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1160919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Rectangle 2"/>
          <p:cNvSpPr>
            <a:spLocks noGrp="1" noRot="1" noChangeAspect="1" noChangeArrowheads="1" noTextEdit="1"/>
          </p:cNvSpPr>
          <p:nvPr>
            <p:ph type="sldImg"/>
          </p:nvPr>
        </p:nvSpPr>
        <p:spPr>
          <a:xfrm>
            <a:off x="917575" y="744538"/>
            <a:ext cx="4962525" cy="3722687"/>
          </a:xfrm>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1927538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2"/>
          <p:cNvSpPr>
            <a:spLocks noGrp="1" noRot="1" noChangeAspect="1" noChangeArrowheads="1" noTextEdit="1"/>
          </p:cNvSpPr>
          <p:nvPr>
            <p:ph type="sldImg"/>
          </p:nvPr>
        </p:nvSpPr>
        <p:spPr>
          <a:xfrm>
            <a:off x="917575" y="744538"/>
            <a:ext cx="4962525" cy="3722687"/>
          </a:xfrm>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15169568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Rectangle 2"/>
          <p:cNvSpPr>
            <a:spLocks noGrp="1" noRot="1" noChangeAspect="1" noChangeArrowheads="1" noTextEdit="1"/>
          </p:cNvSpPr>
          <p:nvPr>
            <p:ph type="sldImg"/>
          </p:nvPr>
        </p:nvSpPr>
        <p:spPr>
          <a:xfrm>
            <a:off x="917575" y="744538"/>
            <a:ext cx="4962525" cy="3722687"/>
          </a:xfrm>
          <a:ln/>
        </p:spPr>
      </p:sp>
      <p:sp>
        <p:nvSpPr>
          <p:cNvPr id="174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25478905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2"/>
          <p:cNvSpPr>
            <a:spLocks noGrp="1" noRot="1" noChangeAspect="1" noChangeArrowheads="1" noTextEdit="1"/>
          </p:cNvSpPr>
          <p:nvPr>
            <p:ph type="sldImg"/>
          </p:nvPr>
        </p:nvSpPr>
        <p:spPr>
          <a:xfrm>
            <a:off x="917575" y="744538"/>
            <a:ext cx="4962525" cy="3722687"/>
          </a:xfrm>
          <a:ln/>
        </p:spPr>
      </p:sp>
      <p:sp>
        <p:nvSpPr>
          <p:cNvPr id="175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42021251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Rectangle 2"/>
          <p:cNvSpPr>
            <a:spLocks noGrp="1" noRot="1" noChangeAspect="1" noChangeArrowheads="1" noTextEdit="1"/>
          </p:cNvSpPr>
          <p:nvPr>
            <p:ph type="sldImg"/>
          </p:nvPr>
        </p:nvSpPr>
        <p:spPr>
          <a:xfrm>
            <a:off x="917575" y="744538"/>
            <a:ext cx="4962525" cy="3722687"/>
          </a:xfrm>
          <a:ln/>
        </p:spPr>
      </p:sp>
      <p:sp>
        <p:nvSpPr>
          <p:cNvPr id="176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66105271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Rectangle 2"/>
          <p:cNvSpPr>
            <a:spLocks noGrp="1" noRot="1" noChangeAspect="1" noChangeArrowheads="1" noTextEdit="1"/>
          </p:cNvSpPr>
          <p:nvPr>
            <p:ph type="sldImg"/>
          </p:nvPr>
        </p:nvSpPr>
        <p:spPr>
          <a:xfrm>
            <a:off x="917575" y="744538"/>
            <a:ext cx="4962525" cy="3722687"/>
          </a:xfrm>
          <a:ln/>
        </p:spPr>
      </p:sp>
      <p:sp>
        <p:nvSpPr>
          <p:cNvPr id="177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37509300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Rectangle 2"/>
          <p:cNvSpPr>
            <a:spLocks noGrp="1" noRot="1" noChangeAspect="1" noChangeArrowheads="1" noTextEdit="1"/>
          </p:cNvSpPr>
          <p:nvPr>
            <p:ph type="sldImg"/>
          </p:nvPr>
        </p:nvSpPr>
        <p:spPr>
          <a:xfrm>
            <a:off x="917575" y="744538"/>
            <a:ext cx="4962525" cy="3722687"/>
          </a:xfrm>
          <a:ln/>
        </p:spPr>
      </p:sp>
      <p:sp>
        <p:nvSpPr>
          <p:cNvPr id="178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270027993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2"/>
          <p:cNvSpPr>
            <a:spLocks noGrp="1" noRot="1" noChangeAspect="1" noChangeArrowheads="1" noTextEdit="1"/>
          </p:cNvSpPr>
          <p:nvPr>
            <p:ph type="sldImg"/>
          </p:nvPr>
        </p:nvSpPr>
        <p:spPr>
          <a:xfrm>
            <a:off x="917575" y="744538"/>
            <a:ext cx="4962525" cy="3722687"/>
          </a:xfrm>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414472925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2"/>
          <p:cNvSpPr>
            <a:spLocks noGrp="1" noRot="1" noChangeAspect="1" noChangeArrowheads="1" noTextEdit="1"/>
          </p:cNvSpPr>
          <p:nvPr>
            <p:ph type="sldImg"/>
          </p:nvPr>
        </p:nvSpPr>
        <p:spPr>
          <a:xfrm>
            <a:off x="917575" y="744538"/>
            <a:ext cx="4962525" cy="3722687"/>
          </a:xfrm>
          <a:ln/>
        </p:spPr>
      </p:sp>
      <p:sp>
        <p:nvSpPr>
          <p:cNvPr id="180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258221297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1" name="Rectangle 2"/>
          <p:cNvSpPr>
            <a:spLocks noGrp="1" noRot="1" noChangeAspect="1" noChangeArrowheads="1" noTextEdit="1"/>
          </p:cNvSpPr>
          <p:nvPr>
            <p:ph type="sldImg"/>
          </p:nvPr>
        </p:nvSpPr>
        <p:spPr>
          <a:xfrm>
            <a:off x="917575" y="744538"/>
            <a:ext cx="4962525" cy="3722687"/>
          </a:xfrm>
          <a:ln/>
        </p:spPr>
      </p:sp>
      <p:sp>
        <p:nvSpPr>
          <p:cNvPr id="181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27701874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Rectangle 2"/>
          <p:cNvSpPr>
            <a:spLocks noGrp="1" noRot="1" noChangeAspect="1" noChangeArrowheads="1" noTextEdit="1"/>
          </p:cNvSpPr>
          <p:nvPr>
            <p:ph type="sldImg"/>
          </p:nvPr>
        </p:nvSpPr>
        <p:spPr>
          <a:xfrm>
            <a:off x="917575" y="744538"/>
            <a:ext cx="4962525" cy="3722687"/>
          </a:xfrm>
          <a:ln/>
        </p:spPr>
      </p:sp>
      <p:sp>
        <p:nvSpPr>
          <p:cNvPr id="182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365602842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Rectangle 2"/>
          <p:cNvSpPr>
            <a:spLocks noGrp="1" noRot="1" noChangeAspect="1" noChangeArrowheads="1" noTextEdit="1"/>
          </p:cNvSpPr>
          <p:nvPr>
            <p:ph type="sldImg"/>
          </p:nvPr>
        </p:nvSpPr>
        <p:spPr>
          <a:xfrm>
            <a:off x="917575" y="744538"/>
            <a:ext cx="4962525" cy="3722687"/>
          </a:xfrm>
          <a:ln/>
        </p:spPr>
      </p:sp>
      <p:sp>
        <p:nvSpPr>
          <p:cNvPr id="183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1582745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2"/>
          <p:cNvSpPr>
            <a:spLocks noGrp="1" noRot="1" noChangeAspect="1" noChangeArrowheads="1" noTextEdit="1"/>
          </p:cNvSpPr>
          <p:nvPr>
            <p:ph type="sldImg"/>
          </p:nvPr>
        </p:nvSpPr>
        <p:spPr>
          <a:xfrm>
            <a:off x="917575" y="744538"/>
            <a:ext cx="4962525" cy="3722687"/>
          </a:xfrm>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36868341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3" name="Rectangle 2"/>
          <p:cNvSpPr>
            <a:spLocks noGrp="1" noRot="1" noChangeAspect="1" noChangeArrowheads="1" noTextEdit="1"/>
          </p:cNvSpPr>
          <p:nvPr>
            <p:ph type="sldImg"/>
          </p:nvPr>
        </p:nvSpPr>
        <p:spPr>
          <a:xfrm>
            <a:off x="917575" y="744538"/>
            <a:ext cx="4962525" cy="3722687"/>
          </a:xfrm>
          <a:ln/>
        </p:spPr>
      </p:sp>
      <p:sp>
        <p:nvSpPr>
          <p:cNvPr id="184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317773957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2"/>
          <p:cNvSpPr>
            <a:spLocks noGrp="1" noRot="1" noChangeAspect="1" noChangeArrowheads="1" noTextEdit="1"/>
          </p:cNvSpPr>
          <p:nvPr>
            <p:ph type="sldImg"/>
          </p:nvPr>
        </p:nvSpPr>
        <p:spPr>
          <a:xfrm>
            <a:off x="917575" y="744538"/>
            <a:ext cx="4962525" cy="3722687"/>
          </a:xfrm>
          <a:ln/>
        </p:spPr>
      </p:sp>
      <p:sp>
        <p:nvSpPr>
          <p:cNvPr id="185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301302485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Rectangle 2"/>
          <p:cNvSpPr>
            <a:spLocks noGrp="1" noRot="1" noChangeAspect="1" noChangeArrowheads="1" noTextEdit="1"/>
          </p:cNvSpPr>
          <p:nvPr>
            <p:ph type="sldImg"/>
          </p:nvPr>
        </p:nvSpPr>
        <p:spPr>
          <a:xfrm>
            <a:off x="917575" y="744538"/>
            <a:ext cx="4962525" cy="3722687"/>
          </a:xfrm>
          <a:ln/>
        </p:spPr>
      </p:sp>
      <p:sp>
        <p:nvSpPr>
          <p:cNvPr id="186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23219390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5" name="Rectangle 2"/>
          <p:cNvSpPr>
            <a:spLocks noGrp="1" noRot="1" noChangeAspect="1" noChangeArrowheads="1" noTextEdit="1"/>
          </p:cNvSpPr>
          <p:nvPr>
            <p:ph type="sldImg"/>
          </p:nvPr>
        </p:nvSpPr>
        <p:spPr>
          <a:xfrm>
            <a:off x="917575" y="744538"/>
            <a:ext cx="4962525" cy="3722687"/>
          </a:xfrm>
          <a:ln/>
        </p:spPr>
      </p:sp>
      <p:sp>
        <p:nvSpPr>
          <p:cNvPr id="187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247202805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Rectangle 2"/>
          <p:cNvSpPr>
            <a:spLocks noGrp="1" noRot="1" noChangeAspect="1" noChangeArrowheads="1" noTextEdit="1"/>
          </p:cNvSpPr>
          <p:nvPr>
            <p:ph type="sldImg"/>
          </p:nvPr>
        </p:nvSpPr>
        <p:spPr>
          <a:xfrm>
            <a:off x="917575" y="744538"/>
            <a:ext cx="4962525" cy="3722687"/>
          </a:xfrm>
          <a:ln/>
        </p:spPr>
      </p:sp>
      <p:sp>
        <p:nvSpPr>
          <p:cNvPr id="188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228948107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Rectangle 2"/>
          <p:cNvSpPr>
            <a:spLocks noGrp="1" noRot="1" noChangeAspect="1" noChangeArrowheads="1" noTextEdit="1"/>
          </p:cNvSpPr>
          <p:nvPr>
            <p:ph type="sldImg"/>
          </p:nvPr>
        </p:nvSpPr>
        <p:spPr>
          <a:xfrm>
            <a:off x="917575" y="744538"/>
            <a:ext cx="4962525" cy="3722687"/>
          </a:xfrm>
          <a:ln/>
        </p:spPr>
      </p:sp>
      <p:sp>
        <p:nvSpPr>
          <p:cNvPr id="189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322763104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Rectangle 2"/>
          <p:cNvSpPr>
            <a:spLocks noGrp="1" noRot="1" noChangeAspect="1" noChangeArrowheads="1" noTextEdit="1"/>
          </p:cNvSpPr>
          <p:nvPr>
            <p:ph type="sldImg"/>
          </p:nvPr>
        </p:nvSpPr>
        <p:spPr>
          <a:xfrm>
            <a:off x="917575" y="744538"/>
            <a:ext cx="4962525" cy="3722687"/>
          </a:xfrm>
          <a:ln/>
        </p:spPr>
      </p:sp>
      <p:sp>
        <p:nvSpPr>
          <p:cNvPr id="189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292253508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2"/>
          <p:cNvSpPr>
            <a:spLocks noGrp="1" noRot="1" noChangeAspect="1" noChangeArrowheads="1" noTextEdit="1"/>
          </p:cNvSpPr>
          <p:nvPr>
            <p:ph type="sldImg"/>
          </p:nvPr>
        </p:nvSpPr>
        <p:spPr>
          <a:xfrm>
            <a:off x="917575" y="744538"/>
            <a:ext cx="4962525" cy="3722687"/>
          </a:xfrm>
          <a:ln/>
        </p:spPr>
      </p:sp>
      <p:sp>
        <p:nvSpPr>
          <p:cNvPr id="190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3517860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2"/>
          <p:cNvSpPr>
            <a:spLocks noGrp="1" noRot="1" noChangeAspect="1" noChangeArrowheads="1" noTextEdit="1"/>
          </p:cNvSpPr>
          <p:nvPr>
            <p:ph type="sldImg"/>
          </p:nvPr>
        </p:nvSpPr>
        <p:spPr>
          <a:xfrm>
            <a:off x="917575" y="744538"/>
            <a:ext cx="4962525" cy="3722687"/>
          </a:xfrm>
          <a:ln/>
        </p:spPr>
      </p:sp>
      <p:sp>
        <p:nvSpPr>
          <p:cNvPr id="131076" name="Rectangle 3"/>
          <p:cNvSpPr>
            <a:spLocks noGrp="1" noChangeArrowheads="1"/>
          </p:cNvSpPr>
          <p:nvPr>
            <p:ph type="body" idx="1"/>
          </p:nvPr>
        </p:nvSpPr>
        <p:spPr>
          <a:xfrm>
            <a:off x="906463" y="6448425"/>
            <a:ext cx="2260600" cy="1000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1291376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2"/>
          <p:cNvSpPr>
            <a:spLocks noGrp="1" noRot="1" noChangeAspect="1" noChangeArrowheads="1" noTextEdit="1"/>
          </p:cNvSpPr>
          <p:nvPr>
            <p:ph type="sldImg"/>
          </p:nvPr>
        </p:nvSpPr>
        <p:spPr>
          <a:xfrm>
            <a:off x="917575" y="744538"/>
            <a:ext cx="4962525" cy="3722687"/>
          </a:xfrm>
          <a:ln/>
        </p:spPr>
      </p:sp>
      <p:sp>
        <p:nvSpPr>
          <p:cNvPr id="132100" name="Rectangle 3"/>
          <p:cNvSpPr>
            <a:spLocks noGrp="1" noChangeArrowheads="1"/>
          </p:cNvSpPr>
          <p:nvPr>
            <p:ph type="body" idx="1"/>
          </p:nvPr>
        </p:nvSpPr>
        <p:spPr>
          <a:xfrm>
            <a:off x="906463" y="6448425"/>
            <a:ext cx="2260600" cy="1000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1083190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2"/>
          <p:cNvSpPr>
            <a:spLocks noGrp="1" noRot="1" noChangeAspect="1" noChangeArrowheads="1" noTextEdit="1"/>
          </p:cNvSpPr>
          <p:nvPr>
            <p:ph type="sldImg"/>
          </p:nvPr>
        </p:nvSpPr>
        <p:spPr>
          <a:xfrm>
            <a:off x="917575" y="744538"/>
            <a:ext cx="4962525" cy="3722687"/>
          </a:xfrm>
          <a:ln/>
        </p:spPr>
      </p:sp>
      <p:sp>
        <p:nvSpPr>
          <p:cNvPr id="132100" name="Rectangle 3"/>
          <p:cNvSpPr>
            <a:spLocks noGrp="1" noChangeArrowheads="1"/>
          </p:cNvSpPr>
          <p:nvPr>
            <p:ph type="body" idx="1"/>
          </p:nvPr>
        </p:nvSpPr>
        <p:spPr>
          <a:xfrm>
            <a:off x="906463" y="6448425"/>
            <a:ext cx="2260600" cy="1000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4705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Slide Number Placeholder 4"/>
          <p:cNvSpPr>
            <a:spLocks noGrp="1"/>
          </p:cNvSpPr>
          <p:nvPr>
            <p:ph type="sldNum" sz="quarter" idx="10"/>
          </p:nvPr>
        </p:nvSpPr>
        <p:spPr/>
        <p:txBody>
          <a:bodyPr/>
          <a:lstStyle>
            <a:lvl1pPr>
              <a:defRPr/>
            </a:lvl1pPr>
          </a:lstStyle>
          <a:p>
            <a:pPr>
              <a:defRPr/>
            </a:pPr>
            <a:fld id="{D2AE1145-0B04-4278-A7B0-9B92F588235E}" type="slidenum">
              <a:rPr lang="en-US" altLang="en-US"/>
              <a:pPr>
                <a:defRPr/>
              </a:pPr>
              <a:t>‹#›</a:t>
            </a:fld>
            <a:endParaRPr lang="en-US" altLang="en-US"/>
          </a:p>
        </p:txBody>
      </p:sp>
    </p:spTree>
    <p:extLst>
      <p:ext uri="{BB962C8B-B14F-4D97-AF65-F5344CB8AC3E}">
        <p14:creationId xmlns:p14="http://schemas.microsoft.com/office/powerpoint/2010/main" val="2890307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Slide Number Placeholder 4"/>
          <p:cNvSpPr txBox="1">
            <a:spLocks/>
          </p:cNvSpPr>
          <p:nvPr/>
        </p:nvSpPr>
        <p:spPr>
          <a:xfrm>
            <a:off x="8610600" y="0"/>
            <a:ext cx="533400" cy="365125"/>
          </a:xfrm>
          <a:prstGeom prst="rect">
            <a:avLst/>
          </a:prstGeom>
        </p:spPr>
        <p:txBody>
          <a:bodyP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eaLnBrk="1" hangingPunct="1">
              <a:defRPr/>
            </a:pPr>
            <a:fld id="{C36EE630-CE9E-4B3C-A176-41239BD3F9FA}" type="slidenum">
              <a:rPr lang="en-US" altLang="en-US" sz="1800"/>
              <a:pPr eaLnBrk="1" hangingPunct="1">
                <a:defRPr/>
              </a:pPr>
              <a:t>‹#›</a:t>
            </a:fld>
            <a:endParaRPr lang="en-US" altLang="en-US" sz="1800"/>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p:spPr>
        <p:txBody>
          <a:bodyPr/>
          <a:lstStyle>
            <a:lvl1pPr>
              <a:defRPr/>
            </a:lvl1pPr>
          </a:lstStyle>
          <a:p>
            <a:pPr>
              <a:defRPr/>
            </a:pPr>
            <a:fld id="{8E3469F3-7FE1-4238-8F96-DB965F59B60C}" type="slidenum">
              <a:rPr lang="en-AU"/>
              <a:pPr>
                <a:defRPr/>
              </a:pPr>
              <a:t>‹#›</a:t>
            </a:fld>
            <a:endParaRPr lang="en-AU"/>
          </a:p>
        </p:txBody>
      </p:sp>
    </p:spTree>
    <p:extLst>
      <p:ext uri="{BB962C8B-B14F-4D97-AF65-F5344CB8AC3E}">
        <p14:creationId xmlns:p14="http://schemas.microsoft.com/office/powerpoint/2010/main" val="4177098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Slide Number Placeholder 4"/>
          <p:cNvSpPr txBox="1">
            <a:spLocks/>
          </p:cNvSpPr>
          <p:nvPr/>
        </p:nvSpPr>
        <p:spPr>
          <a:xfrm>
            <a:off x="8610600" y="0"/>
            <a:ext cx="533400" cy="365125"/>
          </a:xfrm>
          <a:prstGeom prst="rect">
            <a:avLst/>
          </a:prstGeom>
        </p:spPr>
        <p:txBody>
          <a:bodyP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eaLnBrk="1" hangingPunct="1">
              <a:defRPr/>
            </a:pPr>
            <a:fld id="{76EAE0A0-BC99-4EA8-935F-9953E1F47174}" type="slidenum">
              <a:rPr lang="en-US" altLang="en-US" sz="1800"/>
              <a:pPr eaLnBrk="1" hangingPunct="1">
                <a:defRPr/>
              </a:pPr>
              <a:t>‹#›</a:t>
            </a:fld>
            <a:endParaRPr lang="en-US" altLang="en-US" sz="1800"/>
          </a:p>
        </p:txBody>
      </p:sp>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p:spPr>
        <p:txBody>
          <a:bodyPr/>
          <a:lstStyle>
            <a:lvl1pPr>
              <a:defRPr/>
            </a:lvl1pPr>
          </a:lstStyle>
          <a:p>
            <a:pPr>
              <a:defRPr/>
            </a:pPr>
            <a:fld id="{98B6329B-A942-4140-8069-4E3F5E8A4580}" type="slidenum">
              <a:rPr lang="en-AU"/>
              <a:pPr>
                <a:defRPr/>
              </a:pPr>
              <a:t>‹#›</a:t>
            </a:fld>
            <a:endParaRPr lang="en-AU"/>
          </a:p>
        </p:txBody>
      </p:sp>
    </p:spTree>
    <p:extLst>
      <p:ext uri="{BB962C8B-B14F-4D97-AF65-F5344CB8AC3E}">
        <p14:creationId xmlns:p14="http://schemas.microsoft.com/office/powerpoint/2010/main" val="1352595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609600"/>
          </a:xfrm>
        </p:spPr>
        <p:txBody>
          <a:bodyPr/>
          <a:lstStyle/>
          <a:p>
            <a:r>
              <a:rPr lang="en-US"/>
              <a:t>Click to edit Master title style</a:t>
            </a:r>
          </a:p>
        </p:txBody>
      </p:sp>
      <p:sp>
        <p:nvSpPr>
          <p:cNvPr id="3" name="Text Placeholder 2"/>
          <p:cNvSpPr>
            <a:spLocks noGrp="1"/>
          </p:cNvSpPr>
          <p:nvPr>
            <p:ph type="body" sz="half" idx="1"/>
          </p:nvPr>
        </p:nvSpPr>
        <p:spPr>
          <a:xfrm>
            <a:off x="241300" y="914400"/>
            <a:ext cx="43751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8850" y="914400"/>
            <a:ext cx="43751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charset="-128"/>
              </a:defRPr>
            </a:lvl1pPr>
          </a:lstStyle>
          <a:p>
            <a:pPr>
              <a:defRPr/>
            </a:pPr>
            <a:endParaRPr lang="en-U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charset="-128"/>
              </a:defRPr>
            </a:lvl1pPr>
          </a:lstStyle>
          <a:p>
            <a:pPr>
              <a:defRPr/>
            </a:pPr>
            <a:endParaRPr lang="en-US"/>
          </a:p>
        </p:txBody>
      </p:sp>
      <p:sp>
        <p:nvSpPr>
          <p:cNvPr id="7" name="Rectangle 6"/>
          <p:cNvSpPr>
            <a:spLocks noGrp="1" noChangeArrowheads="1"/>
          </p:cNvSpPr>
          <p:nvPr>
            <p:ph type="sldNum" sz="quarter" idx="12"/>
          </p:nvPr>
        </p:nvSpPr>
        <p:spPr>
          <a:xfrm>
            <a:off x="6553200" y="6096000"/>
            <a:ext cx="1905000" cy="457200"/>
          </a:xfrm>
        </p:spPr>
        <p:txBody>
          <a:bodyPr/>
          <a:lstStyle>
            <a:lvl1pPr>
              <a:defRPr/>
            </a:lvl1pPr>
          </a:lstStyle>
          <a:p>
            <a:pPr>
              <a:defRPr/>
            </a:pPr>
            <a:r>
              <a:rPr lang="en-US"/>
              <a:t>10.</a:t>
            </a:r>
            <a:fld id="{C51FFF1F-D71B-4F6D-9F0D-0C6757B46358}" type="slidenum">
              <a:rPr lang="en-US"/>
              <a:pPr>
                <a:defRPr/>
              </a:pPr>
              <a:t>‹#›</a:t>
            </a:fld>
            <a:endParaRPr lang="en-US"/>
          </a:p>
        </p:txBody>
      </p:sp>
    </p:spTree>
    <p:extLst>
      <p:ext uri="{BB962C8B-B14F-4D97-AF65-F5344CB8AC3E}">
        <p14:creationId xmlns:p14="http://schemas.microsoft.com/office/powerpoint/2010/main" val="511953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US"/>
          </a:p>
        </p:txBody>
      </p:sp>
    </p:spTree>
    <p:extLst>
      <p:ext uri="{BB962C8B-B14F-4D97-AF65-F5344CB8AC3E}">
        <p14:creationId xmlns:p14="http://schemas.microsoft.com/office/powerpoint/2010/main" val="274238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7374"/>
            <a:ext cx="8229600" cy="884238"/>
          </a:xfrm>
        </p:spPr>
        <p:txBody>
          <a:bodyPr/>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26258514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spTree>
    <p:extLst>
      <p:ext uri="{BB962C8B-B14F-4D97-AF65-F5344CB8AC3E}">
        <p14:creationId xmlns:p14="http://schemas.microsoft.com/office/powerpoint/2010/main" val="2447220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34761839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defTabSz="457200" rtl="0" fontAlgn="base">
              <a:spcBef>
                <a:spcPct val="0"/>
              </a:spcBef>
              <a:spcAft>
                <a:spcPct val="0"/>
              </a:spcAft>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10702165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CD15F4F5-FC35-43BE-ADBD-E5B1A87BFDBE}" type="slidenum">
              <a:rPr lang="en-US" altLang="en-US" sz="1800" baseline="0" smtClean="0">
                <a:solidFill>
                  <a:prstClr val="black"/>
                </a:solidFill>
                <a:latin typeface="Calibri" panose="020F0502020204030204" pitchFamily="34" charset="0"/>
              </a:rPr>
              <a:pPr defTabSz="457200"/>
              <a:t>‹#›</a:t>
            </a:fld>
            <a:endParaRPr lang="en-US" altLang="en-US" sz="1800" baseline="0">
              <a:solidFill>
                <a:prstClr val="black"/>
              </a:solidFill>
              <a:latin typeface="Calibri" panose="020F0502020204030204" pitchFamily="34" charset="0"/>
            </a:endParaRPr>
          </a:p>
        </p:txBody>
      </p:sp>
    </p:spTree>
    <p:extLst>
      <p:ext uri="{BB962C8B-B14F-4D97-AF65-F5344CB8AC3E}">
        <p14:creationId xmlns:p14="http://schemas.microsoft.com/office/powerpoint/2010/main" val="42096154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B7D58E54-5CE9-4D15-B580-92E0BE213FFA}" type="slidenum">
              <a:rPr lang="en-US" altLang="en-US" sz="1800" baseline="0" smtClean="0">
                <a:solidFill>
                  <a:prstClr val="black"/>
                </a:solidFill>
                <a:latin typeface="Calibri" panose="020F0502020204030204" pitchFamily="34" charset="0"/>
              </a:rPr>
              <a:pPr defTabSz="457200"/>
              <a:t>‹#›</a:t>
            </a:fld>
            <a:endParaRPr lang="en-US" altLang="en-US" sz="1800" baseline="0">
              <a:solidFill>
                <a:prstClr val="black"/>
              </a:solidFill>
              <a:latin typeface="Calibri" panose="020F0502020204030204" pitchFamily="34" charset="0"/>
            </a:endParaRPr>
          </a:p>
        </p:txBody>
      </p:sp>
    </p:spTree>
    <p:extLst>
      <p:ext uri="{BB962C8B-B14F-4D97-AF65-F5344CB8AC3E}">
        <p14:creationId xmlns:p14="http://schemas.microsoft.com/office/powerpoint/2010/main" val="1579782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7374"/>
            <a:ext cx="8229600" cy="884238"/>
          </a:xfrm>
        </p:spPr>
        <p:txBody>
          <a:bodyPr/>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4"/>
          <p:cNvSpPr>
            <a:spLocks noGrp="1"/>
          </p:cNvSpPr>
          <p:nvPr>
            <p:ph type="sldNum" sz="quarter" idx="10"/>
          </p:nvPr>
        </p:nvSpPr>
        <p:spPr/>
        <p:txBody>
          <a:bodyPr/>
          <a:lstStyle>
            <a:lvl1pPr>
              <a:defRPr/>
            </a:lvl1pPr>
          </a:lstStyle>
          <a:p>
            <a:pPr>
              <a:defRPr/>
            </a:pPr>
            <a:fld id="{0CEEE1B4-B894-4494-B79F-EA13055F50E1}" type="slidenum">
              <a:rPr lang="en-US" altLang="en-US"/>
              <a:pPr>
                <a:defRPr/>
              </a:pPr>
              <a:t>‹#›</a:t>
            </a:fld>
            <a:endParaRPr lang="en-US" altLang="en-US"/>
          </a:p>
        </p:txBody>
      </p:sp>
    </p:spTree>
    <p:extLst>
      <p:ext uri="{BB962C8B-B14F-4D97-AF65-F5344CB8AC3E}">
        <p14:creationId xmlns:p14="http://schemas.microsoft.com/office/powerpoint/2010/main" val="8606492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B495EAF3-14FC-42C8-8EDD-05179D180FB5}" type="slidenum">
              <a:rPr lang="en-US" altLang="en-US" sz="1800" baseline="0" smtClean="0">
                <a:solidFill>
                  <a:prstClr val="black"/>
                </a:solidFill>
                <a:latin typeface="Calibri" panose="020F0502020204030204" pitchFamily="34" charset="0"/>
              </a:rPr>
              <a:pPr defTabSz="457200"/>
              <a:t>‹#›</a:t>
            </a:fld>
            <a:endParaRPr lang="en-US" altLang="en-US" sz="1800" baseline="0">
              <a:solidFill>
                <a:prstClr val="black"/>
              </a:solidFill>
              <a:latin typeface="Calibri" panose="020F0502020204030204" pitchFamily="34" charset="0"/>
            </a:endParaRPr>
          </a:p>
        </p:txBody>
      </p:sp>
    </p:spTree>
    <p:extLst>
      <p:ext uri="{BB962C8B-B14F-4D97-AF65-F5344CB8AC3E}">
        <p14:creationId xmlns:p14="http://schemas.microsoft.com/office/powerpoint/2010/main" val="15383403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99A7C213-4265-4934-A689-7C8A105CFC1A}" type="slidenum">
              <a:rPr lang="en-US" altLang="en-US" sz="1800" baseline="0" smtClean="0">
                <a:solidFill>
                  <a:prstClr val="black"/>
                </a:solidFill>
                <a:latin typeface="Calibri" panose="020F0502020204030204" pitchFamily="34" charset="0"/>
              </a:rPr>
              <a:pPr defTabSz="457200"/>
              <a:t>‹#›</a:t>
            </a:fld>
            <a:endParaRPr lang="en-US" altLang="en-US" sz="1800" baseline="0">
              <a:solidFill>
                <a:prstClr val="black"/>
              </a:solidFill>
              <a:latin typeface="Calibri" panose="020F0502020204030204" pitchFamily="34" charset="0"/>
            </a:endParaRPr>
          </a:p>
        </p:txBody>
      </p:sp>
    </p:spTree>
    <p:extLst>
      <p:ext uri="{BB962C8B-B14F-4D97-AF65-F5344CB8AC3E}">
        <p14:creationId xmlns:p14="http://schemas.microsoft.com/office/powerpoint/2010/main" val="18254986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254071FB-FEC8-4F7A-A27A-3E62C84B8311}" type="slidenum">
              <a:rPr lang="en-US" altLang="en-US" sz="1800" baseline="0" smtClean="0">
                <a:solidFill>
                  <a:prstClr val="black"/>
                </a:solidFill>
                <a:latin typeface="Calibri" panose="020F0502020204030204" pitchFamily="34" charset="0"/>
              </a:rPr>
              <a:pPr defTabSz="457200"/>
              <a:t>‹#›</a:t>
            </a:fld>
            <a:endParaRPr lang="en-US" altLang="en-US" sz="1800" baseline="0">
              <a:solidFill>
                <a:prstClr val="black"/>
              </a:solidFill>
              <a:latin typeface="Calibri" panose="020F0502020204030204" pitchFamily="34" charset="0"/>
            </a:endParaRPr>
          </a:p>
        </p:txBody>
      </p:sp>
    </p:spTree>
    <p:extLst>
      <p:ext uri="{BB962C8B-B14F-4D97-AF65-F5344CB8AC3E}">
        <p14:creationId xmlns:p14="http://schemas.microsoft.com/office/powerpoint/2010/main" val="2887176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30EAE173-B302-44E8-8265-1B373BC2703D}" type="slidenum">
              <a:rPr lang="en-US" altLang="en-US" sz="1800" baseline="0" smtClean="0">
                <a:solidFill>
                  <a:prstClr val="black"/>
                </a:solidFill>
                <a:latin typeface="Calibri" panose="020F0502020204030204" pitchFamily="34" charset="0"/>
              </a:rPr>
              <a:pPr defTabSz="457200"/>
              <a:t>‹#›</a:t>
            </a:fld>
            <a:endParaRPr lang="en-US" altLang="en-US" sz="1800" baseline="0">
              <a:solidFill>
                <a:prstClr val="black"/>
              </a:solidFill>
              <a:latin typeface="Calibri" panose="020F0502020204030204" pitchFamily="34" charset="0"/>
            </a:endParaRPr>
          </a:p>
        </p:txBody>
      </p:sp>
    </p:spTree>
    <p:extLst>
      <p:ext uri="{BB962C8B-B14F-4D97-AF65-F5344CB8AC3E}">
        <p14:creationId xmlns:p14="http://schemas.microsoft.com/office/powerpoint/2010/main" val="495296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Slide Number Placeholder 4"/>
          <p:cNvSpPr>
            <a:spLocks noGrp="1"/>
          </p:cNvSpPr>
          <p:nvPr>
            <p:ph type="sldNum" sz="quarter" idx="10"/>
          </p:nvPr>
        </p:nvSpPr>
        <p:spPr>
          <a:xfrm>
            <a:off x="8610600" y="-26988"/>
            <a:ext cx="533400" cy="365126"/>
          </a:xfrm>
        </p:spPr>
        <p:txBody>
          <a:bodyPr/>
          <a:lstStyle>
            <a:lvl1pPr>
              <a:defRPr/>
            </a:lvl1pPr>
          </a:lstStyle>
          <a:p>
            <a:pPr>
              <a:defRPr/>
            </a:pPr>
            <a:fld id="{D89160E5-B645-40B7-B802-57B9F9C076A4}" type="slidenum">
              <a:rPr lang="en-US" altLang="en-US"/>
              <a:pPr>
                <a:defRPr/>
              </a:pPr>
              <a:t>‹#›</a:t>
            </a:fld>
            <a:endParaRPr lang="en-US" altLang="en-US"/>
          </a:p>
        </p:txBody>
      </p:sp>
    </p:spTree>
    <p:extLst>
      <p:ext uri="{BB962C8B-B14F-4D97-AF65-F5344CB8AC3E}">
        <p14:creationId xmlns:p14="http://schemas.microsoft.com/office/powerpoint/2010/main" val="174200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4000" kern="1200" cap="all" dirty="0">
                <a:solidFill>
                  <a:schemeClr val="bg2">
                    <a:lumMod val="50000"/>
                  </a:schemeClr>
                </a:solidFill>
                <a:latin typeface="Arial"/>
                <a:ea typeface="+mj-ea"/>
                <a:cs typeface="Arial"/>
              </a:defRPr>
            </a:lvl1pPr>
          </a:lstStyle>
          <a:p>
            <a:r>
              <a:rPr lang="en-US"/>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pPr>
              <a:defRPr/>
            </a:pPr>
            <a:fld id="{4F313D1F-0922-490F-ADAC-A0DCBDC0ADAA}" type="slidenum">
              <a:rPr lang="en-US" altLang="en-US"/>
              <a:pPr>
                <a:defRPr/>
              </a:pPr>
              <a:t>‹#›</a:t>
            </a:fld>
            <a:endParaRPr lang="en-US" altLang="en-US"/>
          </a:p>
        </p:txBody>
      </p:sp>
    </p:spTree>
    <p:extLst>
      <p:ext uri="{BB962C8B-B14F-4D97-AF65-F5344CB8AC3E}">
        <p14:creationId xmlns:p14="http://schemas.microsoft.com/office/powerpoint/2010/main" val="867903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defTabSz="457200" rtl="0" fontAlgn="base">
              <a:spcBef>
                <a:spcPct val="0"/>
              </a:spcBef>
              <a:spcAft>
                <a:spcPct val="0"/>
              </a:spcAft>
              <a:defRPr lang="en-US" sz="4000" kern="1200" cap="all" dirty="0">
                <a:solidFill>
                  <a:schemeClr val="bg2">
                    <a:lumMod val="50000"/>
                  </a:schemeClr>
                </a:solidFill>
                <a:latin typeface="Arial"/>
                <a:ea typeface="+mj-ea"/>
                <a:cs typeface="Arial"/>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4"/>
          <p:cNvSpPr>
            <a:spLocks noGrp="1"/>
          </p:cNvSpPr>
          <p:nvPr>
            <p:ph type="sldNum" sz="quarter" idx="10"/>
          </p:nvPr>
        </p:nvSpPr>
        <p:spPr/>
        <p:txBody>
          <a:bodyPr/>
          <a:lstStyle>
            <a:lvl1pPr>
              <a:defRPr/>
            </a:lvl1pPr>
          </a:lstStyle>
          <a:p>
            <a:pPr>
              <a:defRPr/>
            </a:pPr>
            <a:fld id="{CEEC0F0A-BCBE-4239-AD7D-9C27323B04F8}" type="slidenum">
              <a:rPr lang="en-US" altLang="en-US"/>
              <a:pPr>
                <a:defRPr/>
              </a:pPr>
              <a:t>‹#›</a:t>
            </a:fld>
            <a:endParaRPr lang="en-US" altLang="en-US"/>
          </a:p>
        </p:txBody>
      </p:sp>
    </p:spTree>
    <p:extLst>
      <p:ext uri="{BB962C8B-B14F-4D97-AF65-F5344CB8AC3E}">
        <p14:creationId xmlns:p14="http://schemas.microsoft.com/office/powerpoint/2010/main" val="2856803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Tree>
    <p:extLst>
      <p:ext uri="{BB962C8B-B14F-4D97-AF65-F5344CB8AC3E}">
        <p14:creationId xmlns:p14="http://schemas.microsoft.com/office/powerpoint/2010/main" val="387772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4" name="Slide Number Placeholder 4"/>
          <p:cNvSpPr>
            <a:spLocks noGrp="1"/>
          </p:cNvSpPr>
          <p:nvPr>
            <p:ph type="sldNum" sz="quarter" idx="12"/>
          </p:nvPr>
        </p:nvSpPr>
        <p:spPr/>
        <p:txBody>
          <a:bodyPr/>
          <a:lstStyle>
            <a:lvl1pPr>
              <a:defRPr/>
            </a:lvl1pPr>
          </a:lstStyle>
          <a:p>
            <a:pPr>
              <a:defRPr/>
            </a:pPr>
            <a:fld id="{71E8B7E9-8CEA-4F7D-A97B-72557A4CA8B9}" type="slidenum">
              <a:rPr lang="en-AU"/>
              <a:pPr>
                <a:defRPr/>
              </a:pPr>
              <a:t>‹#›</a:t>
            </a:fld>
            <a:endParaRPr lang="en-AU"/>
          </a:p>
        </p:txBody>
      </p:sp>
    </p:spTree>
    <p:extLst>
      <p:ext uri="{BB962C8B-B14F-4D97-AF65-F5344CB8AC3E}">
        <p14:creationId xmlns:p14="http://schemas.microsoft.com/office/powerpoint/2010/main" val="1445672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Slide Number Placeholder 4"/>
          <p:cNvSpPr txBox="1">
            <a:spLocks/>
          </p:cNvSpPr>
          <p:nvPr/>
        </p:nvSpPr>
        <p:spPr>
          <a:xfrm>
            <a:off x="8610600" y="0"/>
            <a:ext cx="533400" cy="365125"/>
          </a:xfrm>
          <a:prstGeom prst="rect">
            <a:avLst/>
          </a:prstGeom>
        </p:spPr>
        <p:txBody>
          <a:bodyP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eaLnBrk="1" hangingPunct="1">
              <a:defRPr/>
            </a:pPr>
            <a:fld id="{CB27E5B7-3248-48D1-B6D4-CAE3134DA32F}" type="slidenum">
              <a:rPr lang="en-US" altLang="en-US" sz="1800"/>
              <a:pPr eaLnBrk="1" hangingPunct="1">
                <a:defRPr/>
              </a:pPr>
              <a:t>‹#›</a:t>
            </a:fld>
            <a:endParaRPr lang="en-US" altLang="en-US" sz="1800"/>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7"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8" name="Slide Number Placeholder 6"/>
          <p:cNvSpPr>
            <a:spLocks noGrp="1"/>
          </p:cNvSpPr>
          <p:nvPr>
            <p:ph type="sldNum" sz="quarter" idx="12"/>
          </p:nvPr>
        </p:nvSpPr>
        <p:spPr>
          <a:xfrm>
            <a:off x="6553200" y="6356350"/>
            <a:ext cx="2133600" cy="365125"/>
          </a:xfrm>
        </p:spPr>
        <p:txBody>
          <a:bodyPr/>
          <a:lstStyle>
            <a:lvl1pPr>
              <a:defRPr/>
            </a:lvl1pPr>
          </a:lstStyle>
          <a:p>
            <a:pPr>
              <a:defRPr/>
            </a:pPr>
            <a:fld id="{78C8B64A-B1C8-4B3F-8996-87FFAA85ACE6}" type="slidenum">
              <a:rPr lang="en-AU"/>
              <a:pPr>
                <a:defRPr/>
              </a:pPr>
              <a:t>‹#›</a:t>
            </a:fld>
            <a:endParaRPr lang="en-AU"/>
          </a:p>
        </p:txBody>
      </p:sp>
    </p:spTree>
    <p:extLst>
      <p:ext uri="{BB962C8B-B14F-4D97-AF65-F5344CB8AC3E}">
        <p14:creationId xmlns:p14="http://schemas.microsoft.com/office/powerpoint/2010/main" val="2914069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lide Number Placeholder 4"/>
          <p:cNvSpPr txBox="1">
            <a:spLocks/>
          </p:cNvSpPr>
          <p:nvPr/>
        </p:nvSpPr>
        <p:spPr>
          <a:xfrm>
            <a:off x="8610600" y="0"/>
            <a:ext cx="533400" cy="365125"/>
          </a:xfrm>
          <a:prstGeom prst="rect">
            <a:avLst/>
          </a:prstGeom>
        </p:spPr>
        <p:txBody>
          <a:bodyP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eaLnBrk="1" hangingPunct="1">
              <a:defRPr/>
            </a:pPr>
            <a:fld id="{BF4FECDA-F714-4416-9F47-FF8E39297083}" type="slidenum">
              <a:rPr lang="en-US" altLang="en-US" sz="1800"/>
              <a:pPr eaLnBrk="1" hangingPunct="1">
                <a:defRPr/>
              </a:pPr>
              <a:t>‹#›</a:t>
            </a:fld>
            <a:endParaRPr lang="en-US" altLang="en-US" sz="1800"/>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7"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8" name="Slide Number Placeholder 6"/>
          <p:cNvSpPr>
            <a:spLocks noGrp="1"/>
          </p:cNvSpPr>
          <p:nvPr>
            <p:ph type="sldNum" sz="quarter" idx="12"/>
          </p:nvPr>
        </p:nvSpPr>
        <p:spPr>
          <a:xfrm>
            <a:off x="6553200" y="6356350"/>
            <a:ext cx="2133600" cy="365125"/>
          </a:xfrm>
        </p:spPr>
        <p:txBody>
          <a:bodyPr/>
          <a:lstStyle>
            <a:lvl1pPr>
              <a:defRPr/>
            </a:lvl1pPr>
          </a:lstStyle>
          <a:p>
            <a:pPr>
              <a:defRPr/>
            </a:pPr>
            <a:fld id="{7A4E06BE-E742-4765-8699-2729A826515F}" type="slidenum">
              <a:rPr lang="en-AU"/>
              <a:pPr>
                <a:defRPr/>
              </a:pPr>
              <a:t>‹#›</a:t>
            </a:fld>
            <a:endParaRPr lang="en-AU"/>
          </a:p>
        </p:txBody>
      </p:sp>
    </p:spTree>
    <p:extLst>
      <p:ext uri="{BB962C8B-B14F-4D97-AF65-F5344CB8AC3E}">
        <p14:creationId xmlns:p14="http://schemas.microsoft.com/office/powerpoint/2010/main" val="202863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2.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lum/>
          </a:blip>
          <a:srcRect/>
          <a:stretch>
            <a:fillRect l="-3000" r="-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609600"/>
            <a:ext cx="8001000" cy="1219200"/>
          </a:xfrm>
          <a:prstGeom prst="rect">
            <a:avLst/>
          </a:prstGeom>
        </p:spPr>
        <p:txBody>
          <a:bodyPr vert="horz" lIns="91440" tIns="45720" rIns="91440" bIns="45720" rtlCol="0" anchor="ctr">
            <a:noAutofit/>
          </a:bodyPr>
          <a:lstStyle/>
          <a:p>
            <a:endParaRPr lang="en-US" dirty="0"/>
          </a:p>
        </p:txBody>
      </p:sp>
      <p:sp>
        <p:nvSpPr>
          <p:cNvPr id="1027" name="Text Placeholder 2"/>
          <p:cNvSpPr>
            <a:spLocks noGrp="1"/>
          </p:cNvSpPr>
          <p:nvPr>
            <p:ph type="body" idx="1"/>
          </p:nvPr>
        </p:nvSpPr>
        <p:spPr bwMode="auto">
          <a:xfrm>
            <a:off x="609600" y="2057400"/>
            <a:ext cx="80010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SecondClick to edit Master title style</a:t>
            </a:r>
            <a:endParaRPr lang="en-US" altLang="en-US"/>
          </a:p>
          <a:p>
            <a:pPr lvl="1"/>
            <a:r>
              <a:rPr lang="en-AU" altLang="en-US"/>
              <a:t> level</a:t>
            </a:r>
          </a:p>
          <a:p>
            <a:pPr lvl="2"/>
            <a:r>
              <a:rPr lang="en-AU" altLang="en-US"/>
              <a:t>Third level</a:t>
            </a:r>
          </a:p>
          <a:p>
            <a:pPr lvl="3"/>
            <a:r>
              <a:rPr lang="en-AU" altLang="en-US"/>
              <a:t>Fourth level</a:t>
            </a:r>
          </a:p>
          <a:p>
            <a:pPr lvl="4"/>
            <a:r>
              <a:rPr lang="en-AU" altLang="en-US"/>
              <a:t>Fifth level</a:t>
            </a:r>
            <a:endParaRPr lang="en-US" altLang="en-US"/>
          </a:p>
        </p:txBody>
      </p:sp>
      <p:sp>
        <p:nvSpPr>
          <p:cNvPr id="5" name="Slide Number Placeholder 4"/>
          <p:cNvSpPr>
            <a:spLocks noGrp="1"/>
          </p:cNvSpPr>
          <p:nvPr>
            <p:ph type="sldNum" sz="quarter" idx="4"/>
          </p:nvPr>
        </p:nvSpPr>
        <p:spPr>
          <a:xfrm>
            <a:off x="8610600" y="0"/>
            <a:ext cx="533400" cy="365125"/>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charset="-128"/>
              </a:defRPr>
            </a:lvl1pPr>
          </a:lstStyle>
          <a:p>
            <a:pPr>
              <a:defRPr/>
            </a:pPr>
            <a:fld id="{AF162997-C61F-4935-A507-C7425DE6C96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001" r:id="rId1"/>
    <p:sldLayoutId id="2147484002" r:id="rId2"/>
    <p:sldLayoutId id="2147484005" r:id="rId3"/>
    <p:sldLayoutId id="2147484003" r:id="rId4"/>
    <p:sldLayoutId id="2147484004" r:id="rId5"/>
    <p:sldLayoutId id="2147484006" r:id="rId6"/>
    <p:sldLayoutId id="2147484007" r:id="rId7"/>
    <p:sldLayoutId id="2147484008" r:id="rId8"/>
    <p:sldLayoutId id="2147484009" r:id="rId9"/>
    <p:sldLayoutId id="2147484010" r:id="rId10"/>
    <p:sldLayoutId id="2147484011" r:id="rId11"/>
    <p:sldLayoutId id="2147484012" r:id="rId12"/>
  </p:sldLayoutIdLst>
  <p:hf sldNum="0" hdr="0" ftr="0" dt="0"/>
  <p:txStyles>
    <p:titleStyle>
      <a:lvl1pPr algn="ctr" defTabSz="457200" rtl="0" fontAlgn="base">
        <a:spcBef>
          <a:spcPct val="0"/>
        </a:spcBef>
        <a:spcAft>
          <a:spcPct val="0"/>
        </a:spcAft>
        <a:defRPr lang="en-US" sz="4000" kern="1200" cap="all" dirty="0">
          <a:solidFill>
            <a:srgbClr val="948A54"/>
          </a:solidFill>
          <a:latin typeface="Arial"/>
          <a:ea typeface="MS PGothic" pitchFamily="34" charset="-128"/>
          <a:cs typeface="Arial"/>
        </a:defRPr>
      </a:lvl1pPr>
      <a:lvl2pPr algn="ctr" defTabSz="457200" rtl="0" fontAlgn="base">
        <a:spcBef>
          <a:spcPct val="0"/>
        </a:spcBef>
        <a:spcAft>
          <a:spcPct val="0"/>
        </a:spcAft>
        <a:defRPr sz="4000">
          <a:solidFill>
            <a:srgbClr val="948A54"/>
          </a:solidFill>
          <a:latin typeface="Arial" pitchFamily="34" charset="0"/>
          <a:ea typeface="MS PGothic" pitchFamily="34" charset="-128"/>
          <a:cs typeface="Arial" charset="0"/>
        </a:defRPr>
      </a:lvl2pPr>
      <a:lvl3pPr algn="ctr" defTabSz="457200" rtl="0" fontAlgn="base">
        <a:spcBef>
          <a:spcPct val="0"/>
        </a:spcBef>
        <a:spcAft>
          <a:spcPct val="0"/>
        </a:spcAft>
        <a:defRPr sz="4000">
          <a:solidFill>
            <a:srgbClr val="948A54"/>
          </a:solidFill>
          <a:latin typeface="Arial" pitchFamily="34" charset="0"/>
          <a:ea typeface="MS PGothic" pitchFamily="34" charset="-128"/>
          <a:cs typeface="Arial" charset="0"/>
        </a:defRPr>
      </a:lvl3pPr>
      <a:lvl4pPr algn="ctr" defTabSz="457200" rtl="0" fontAlgn="base">
        <a:spcBef>
          <a:spcPct val="0"/>
        </a:spcBef>
        <a:spcAft>
          <a:spcPct val="0"/>
        </a:spcAft>
        <a:defRPr sz="4000">
          <a:solidFill>
            <a:srgbClr val="948A54"/>
          </a:solidFill>
          <a:latin typeface="Arial" pitchFamily="34" charset="0"/>
          <a:ea typeface="MS PGothic" pitchFamily="34" charset="-128"/>
          <a:cs typeface="Arial" charset="0"/>
        </a:defRPr>
      </a:lvl4pPr>
      <a:lvl5pPr algn="ctr" defTabSz="457200" rtl="0" fontAlgn="base">
        <a:spcBef>
          <a:spcPct val="0"/>
        </a:spcBef>
        <a:spcAft>
          <a:spcPct val="0"/>
        </a:spcAft>
        <a:defRPr sz="4000">
          <a:solidFill>
            <a:srgbClr val="948A54"/>
          </a:solidFill>
          <a:latin typeface="Arial" pitchFamily="34" charset="0"/>
          <a:ea typeface="MS PGothic"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p:titleStyle>
    <p:bodyStyle>
      <a:lvl1pPr marL="342900" indent="-342900" algn="l" defTabSz="457200" rtl="0" fontAlgn="base">
        <a:spcBef>
          <a:spcPct val="20000"/>
        </a:spcBef>
        <a:spcAft>
          <a:spcPct val="0"/>
        </a:spcAft>
        <a:buFont typeface="Arial" pitchFamily="34" charset="0"/>
        <a:buChar char="•"/>
        <a:defRPr sz="3200" kern="1200">
          <a:solidFill>
            <a:schemeClr val="tx1"/>
          </a:solidFill>
          <a:latin typeface="Arial"/>
          <a:ea typeface="MS PGothic" pitchFamily="34" charset="-128"/>
          <a:cs typeface="Arial"/>
        </a:defRPr>
      </a:lvl1pPr>
      <a:lvl2pPr marL="742950" indent="-285750" algn="l" defTabSz="457200" rtl="0" fontAlgn="base">
        <a:spcBef>
          <a:spcPct val="20000"/>
        </a:spcBef>
        <a:spcAft>
          <a:spcPct val="0"/>
        </a:spcAft>
        <a:buFont typeface="Arial" pitchFamily="34" charset="0"/>
        <a:buChar char="–"/>
        <a:defRPr sz="2800" kern="1200">
          <a:solidFill>
            <a:schemeClr val="tx1"/>
          </a:solidFill>
          <a:latin typeface="Arial"/>
          <a:ea typeface="MS PGothic" pitchFamily="34" charset="-128"/>
          <a:cs typeface="Arial"/>
        </a:defRPr>
      </a:lvl2pPr>
      <a:lvl3pPr marL="1143000" indent="-228600" algn="l" defTabSz="457200" rtl="0" fontAlgn="base">
        <a:spcBef>
          <a:spcPct val="20000"/>
        </a:spcBef>
        <a:spcAft>
          <a:spcPct val="0"/>
        </a:spcAft>
        <a:buFont typeface="Arial" pitchFamily="34" charset="0"/>
        <a:buChar char="•"/>
        <a:defRPr sz="2400" kern="1200">
          <a:solidFill>
            <a:schemeClr val="tx1"/>
          </a:solidFill>
          <a:latin typeface="Arial"/>
          <a:ea typeface="MS PGothic" pitchFamily="34" charset="-128"/>
          <a:cs typeface="Arial"/>
        </a:defRPr>
      </a:lvl3pPr>
      <a:lvl4pPr marL="1600200" indent="-228600" algn="l" defTabSz="457200" rtl="0" fontAlgn="base">
        <a:spcBef>
          <a:spcPct val="20000"/>
        </a:spcBef>
        <a:spcAft>
          <a:spcPct val="0"/>
        </a:spcAft>
        <a:buFont typeface="Arial" pitchFamily="34" charset="0"/>
        <a:buChar char="–"/>
        <a:defRPr sz="2000" kern="1200">
          <a:solidFill>
            <a:schemeClr val="tx1"/>
          </a:solidFill>
          <a:latin typeface="Arial"/>
          <a:ea typeface="MS PGothic" pitchFamily="34" charset="-128"/>
          <a:cs typeface="Arial"/>
        </a:defRPr>
      </a:lvl4pPr>
      <a:lvl5pPr marL="2057400" indent="-228600" algn="l" defTabSz="457200" rtl="0" fontAlgn="base">
        <a:spcBef>
          <a:spcPct val="20000"/>
        </a:spcBef>
        <a:spcAft>
          <a:spcPct val="0"/>
        </a:spcAft>
        <a:buFont typeface="Arial" pitchFamily="34" charset="0"/>
        <a:buChar char="»"/>
        <a:defRPr sz="20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609600"/>
            <a:ext cx="8001000" cy="1219200"/>
          </a:xfrm>
          <a:prstGeom prst="rect">
            <a:avLst/>
          </a:prstGeom>
        </p:spPr>
        <p:txBody>
          <a:bodyPr vert="horz" wrap="square" lIns="91440" tIns="45720" rIns="91440" bIns="45720" numCol="1" anchor="ctr" anchorCtr="0" compatLnSpc="1">
            <a:prstTxWarp prst="textNoShape">
              <a:avLst/>
            </a:prstTxWarp>
            <a:noAutofit/>
          </a:bodyPr>
          <a:lstStyle/>
          <a:p>
            <a:pPr lvl="0"/>
            <a:endParaRPr lang="en-US" altLang="en-US"/>
          </a:p>
        </p:txBody>
      </p:sp>
      <p:sp>
        <p:nvSpPr>
          <p:cNvPr id="1027" name="Text Placeholder 2"/>
          <p:cNvSpPr>
            <a:spLocks noGrp="1"/>
          </p:cNvSpPr>
          <p:nvPr>
            <p:ph type="body" idx="1"/>
          </p:nvPr>
        </p:nvSpPr>
        <p:spPr bwMode="auto">
          <a:xfrm>
            <a:off x="609600" y="2057400"/>
            <a:ext cx="80010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SecondClick to edit Master title style</a:t>
            </a:r>
            <a:endParaRPr lang="en-US" altLang="en-US"/>
          </a:p>
          <a:p>
            <a:pPr lvl="1"/>
            <a:r>
              <a:rPr lang="en-AU" altLang="en-US"/>
              <a:t> level</a:t>
            </a:r>
          </a:p>
          <a:p>
            <a:pPr lvl="2"/>
            <a:r>
              <a:rPr lang="en-AU" altLang="en-US"/>
              <a:t>Third level</a:t>
            </a:r>
          </a:p>
          <a:p>
            <a:pPr lvl="3"/>
            <a:r>
              <a:rPr lang="en-AU" altLang="en-US"/>
              <a:t>Fourth level</a:t>
            </a:r>
          </a:p>
          <a:p>
            <a:pPr lvl="4"/>
            <a:r>
              <a:rPr lang="en-AU" altLang="en-US"/>
              <a:t>Fifth level</a:t>
            </a:r>
            <a:endParaRPr lang="en-US" altLang="en-US"/>
          </a:p>
        </p:txBody>
      </p:sp>
    </p:spTree>
    <p:extLst>
      <p:ext uri="{BB962C8B-B14F-4D97-AF65-F5344CB8AC3E}">
        <p14:creationId xmlns:p14="http://schemas.microsoft.com/office/powerpoint/2010/main" val="2848252234"/>
      </p:ext>
    </p:extLst>
  </p:cSld>
  <p:clrMap bg1="lt1" tx1="dk1" bg2="lt2" tx2="dk2" accent1="accent1" accent2="accent2" accent3="accent3" accent4="accent4" accent5="accent5" accent6="accent6" hlink="hlink" folHlink="folHlink"/>
  <p:sldLayoutIdLst>
    <p:sldLayoutId id="2147484014" r:id="rId1"/>
    <p:sldLayoutId id="2147484015" r:id="rId2"/>
    <p:sldLayoutId id="2147484016" r:id="rId3"/>
    <p:sldLayoutId id="2147484017" r:id="rId4"/>
    <p:sldLayoutId id="2147484018" r:id="rId5"/>
    <p:sldLayoutId id="2147484019" r:id="rId6"/>
    <p:sldLayoutId id="2147484020" r:id="rId7"/>
    <p:sldLayoutId id="2147484021" r:id="rId8"/>
    <p:sldLayoutId id="2147484022" r:id="rId9"/>
    <p:sldLayoutId id="2147484023" r:id="rId10"/>
    <p:sldLayoutId id="2147484024" r:id="rId11"/>
  </p:sldLayoutIdLst>
  <p:hf sldNum="0" hdr="0" ftr="0" dt="0"/>
  <p:txStyles>
    <p:titleStyle>
      <a:lvl1pPr algn="ctr" defTabSz="457200" rtl="0" eaLnBrk="0" fontAlgn="base" hangingPunct="0">
        <a:spcBef>
          <a:spcPct val="0"/>
        </a:spcBef>
        <a:spcAft>
          <a:spcPct val="0"/>
        </a:spcAft>
        <a:defRPr sz="4000" kern="1200" cap="all">
          <a:solidFill>
            <a:schemeClr val="tx1"/>
          </a:solidFill>
          <a:latin typeface="Arial"/>
          <a:ea typeface="MS PGothic" panose="020B0600070205080204" pitchFamily="34" charset="-128"/>
          <a:cs typeface="Arial"/>
        </a:defRPr>
      </a:lvl1pPr>
      <a:lvl2pPr algn="ctr" defTabSz="457200" rtl="0" eaLnBrk="0" fontAlgn="base" hangingPunct="0">
        <a:spcBef>
          <a:spcPct val="0"/>
        </a:spcBef>
        <a:spcAft>
          <a:spcPct val="0"/>
        </a:spcAft>
        <a:defRPr sz="4000">
          <a:solidFill>
            <a:schemeClr val="tx1"/>
          </a:solidFill>
          <a:latin typeface="Arial" pitchFamily="34" charset="0"/>
          <a:ea typeface="MS PGothic" panose="020B0600070205080204" pitchFamily="34" charset="-128"/>
          <a:cs typeface="Arial" charset="0"/>
        </a:defRPr>
      </a:lvl2pPr>
      <a:lvl3pPr algn="ctr" defTabSz="457200" rtl="0" eaLnBrk="0" fontAlgn="base" hangingPunct="0">
        <a:spcBef>
          <a:spcPct val="0"/>
        </a:spcBef>
        <a:spcAft>
          <a:spcPct val="0"/>
        </a:spcAft>
        <a:defRPr sz="4000">
          <a:solidFill>
            <a:schemeClr val="tx1"/>
          </a:solidFill>
          <a:latin typeface="Arial" pitchFamily="34" charset="0"/>
          <a:ea typeface="MS PGothic" panose="020B0600070205080204" pitchFamily="34" charset="-128"/>
          <a:cs typeface="Arial" charset="0"/>
        </a:defRPr>
      </a:lvl3pPr>
      <a:lvl4pPr algn="ctr" defTabSz="457200" rtl="0" eaLnBrk="0" fontAlgn="base" hangingPunct="0">
        <a:spcBef>
          <a:spcPct val="0"/>
        </a:spcBef>
        <a:spcAft>
          <a:spcPct val="0"/>
        </a:spcAft>
        <a:defRPr sz="4000">
          <a:solidFill>
            <a:schemeClr val="tx1"/>
          </a:solidFill>
          <a:latin typeface="Arial" pitchFamily="34" charset="0"/>
          <a:ea typeface="MS PGothic" panose="020B0600070205080204" pitchFamily="34" charset="-128"/>
          <a:cs typeface="Arial" charset="0"/>
        </a:defRPr>
      </a:lvl4pPr>
      <a:lvl5pPr algn="ctr" defTabSz="457200" rtl="0" eaLnBrk="0" fontAlgn="base" hangingPunct="0">
        <a:spcBef>
          <a:spcPct val="0"/>
        </a:spcBef>
        <a:spcAft>
          <a:spcPct val="0"/>
        </a:spcAft>
        <a:defRPr sz="4000">
          <a:solidFill>
            <a:schemeClr val="tx1"/>
          </a:solidFill>
          <a:latin typeface="Arial" pitchFamily="34" charset="0"/>
          <a:ea typeface="MS PGothic" panose="020B0600070205080204" pitchFamily="34" charset="-128"/>
          <a:cs typeface="Arial" charset="0"/>
        </a:defRPr>
      </a:lvl5pPr>
      <a:lvl6pPr marL="457200" algn="ctr" defTabSz="457200" rtl="0" fontAlgn="base">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fontAlgn="base">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fontAlgn="base">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fontAlgn="base">
        <a:spcBef>
          <a:spcPct val="0"/>
        </a:spcBef>
        <a:spcAft>
          <a:spcPct val="0"/>
        </a:spcAft>
        <a:defRPr sz="4000">
          <a:solidFill>
            <a:schemeClr val="tx1"/>
          </a:solidFill>
          <a:latin typeface="Arial" pitchFamily="34" charset="0"/>
          <a:ea typeface="ＭＳ Ｐゴシック" pitchFamily="1"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Arial"/>
          <a:ea typeface="MS PGothic" panose="020B0600070205080204" pitchFamily="34" charset="-128"/>
          <a:cs typeface="Arial"/>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MS PGothic" panose="020B0600070205080204" pitchFamily="34" charset="-128"/>
          <a:cs typeface="Arial"/>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Arial"/>
          <a:ea typeface="MS PGothic" panose="020B0600070205080204" pitchFamily="34" charset="-128"/>
          <a:cs typeface="Arial"/>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Arial"/>
          <a:ea typeface="MS PGothic" panose="020B0600070205080204" pitchFamily="34" charset="-128"/>
          <a:cs typeface="Arial"/>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Arial"/>
          <a:ea typeface="MS PGothic" panose="020B0600070205080204"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oleObject4.bin"/></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101.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slideLayout" Target="../slideLayouts/slideLayout2.xml"/><Relationship Id="rId7" Type="http://schemas.openxmlformats.org/officeDocument/2006/relationships/oleObject" Target="../embeddings/oleObject53.bin"/><Relationship Id="rId2" Type="http://schemas.openxmlformats.org/officeDocument/2006/relationships/tags" Target="../tags/tag29.xml"/><Relationship Id="rId1" Type="http://schemas.openxmlformats.org/officeDocument/2006/relationships/vmlDrawing" Target="../drawings/vmlDrawing25.vml"/><Relationship Id="rId6" Type="http://schemas.openxmlformats.org/officeDocument/2006/relationships/image" Target="../media/image87.wmf"/><Relationship Id="rId5" Type="http://schemas.openxmlformats.org/officeDocument/2006/relationships/oleObject" Target="../embeddings/oleObject52.bin"/><Relationship Id="rId10" Type="http://schemas.openxmlformats.org/officeDocument/2006/relationships/image" Target="../media/image89.wmf"/><Relationship Id="rId4" Type="http://schemas.openxmlformats.org/officeDocument/2006/relationships/image" Target="../media/image90.png"/><Relationship Id="rId9" Type="http://schemas.openxmlformats.org/officeDocument/2006/relationships/oleObject" Target="../embeddings/oleObject54.bin"/></Relationships>
</file>

<file path=ppt/slides/_rels/slide102.xml.rels><?xml version="1.0" encoding="UTF-8" standalone="yes"?>
<Relationships xmlns="http://schemas.openxmlformats.org/package/2006/relationships"><Relationship Id="rId8" Type="http://schemas.openxmlformats.org/officeDocument/2006/relationships/oleObject" Target="../embeddings/oleObject57.bin"/><Relationship Id="rId13" Type="http://schemas.openxmlformats.org/officeDocument/2006/relationships/image" Target="../media/image95.wmf"/><Relationship Id="rId3" Type="http://schemas.openxmlformats.org/officeDocument/2006/relationships/slideLayout" Target="../slideLayouts/slideLayout2.xml"/><Relationship Id="rId7" Type="http://schemas.openxmlformats.org/officeDocument/2006/relationships/image" Target="../media/image92.wmf"/><Relationship Id="rId12" Type="http://schemas.openxmlformats.org/officeDocument/2006/relationships/oleObject" Target="../embeddings/oleObject59.bin"/><Relationship Id="rId2" Type="http://schemas.openxmlformats.org/officeDocument/2006/relationships/tags" Target="../tags/tag30.xml"/><Relationship Id="rId1" Type="http://schemas.openxmlformats.org/officeDocument/2006/relationships/vmlDrawing" Target="../drawings/vmlDrawing26.vml"/><Relationship Id="rId6" Type="http://schemas.openxmlformats.org/officeDocument/2006/relationships/oleObject" Target="../embeddings/oleObject56.bin"/><Relationship Id="rId11" Type="http://schemas.openxmlformats.org/officeDocument/2006/relationships/image" Target="../media/image94.wmf"/><Relationship Id="rId5" Type="http://schemas.openxmlformats.org/officeDocument/2006/relationships/image" Target="../media/image91.wmf"/><Relationship Id="rId10" Type="http://schemas.openxmlformats.org/officeDocument/2006/relationships/oleObject" Target="../embeddings/oleObject58.bin"/><Relationship Id="rId4" Type="http://schemas.openxmlformats.org/officeDocument/2006/relationships/oleObject" Target="../embeddings/oleObject55.bin"/><Relationship Id="rId9" Type="http://schemas.openxmlformats.org/officeDocument/2006/relationships/image" Target="../media/image93.wmf"/></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image" Target="../media/image97.tmp"/><Relationship Id="rId4" Type="http://schemas.openxmlformats.org/officeDocument/2006/relationships/image" Target="../media/image96.wmf"/></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98.wmf"/></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98.wmf"/></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11.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11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6.bin"/><Relationship Id="rId4" Type="http://schemas.openxmlformats.org/officeDocument/2006/relationships/image" Target="../media/image8.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1.emf"/><Relationship Id="rId4" Type="http://schemas.openxmlformats.org/officeDocument/2006/relationships/oleObject" Target="../embeddings/oleObject7.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3.emf"/><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12.emf"/><Relationship Id="rId4" Type="http://schemas.openxmlformats.org/officeDocument/2006/relationships/oleObject" Target="../embeddings/oleObject8.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2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6.png"/><Relationship Id="rId7"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38.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notesSlide" Target="../notesSlides/notesSlide22.xml"/><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7.wmf"/><Relationship Id="rId5" Type="http://schemas.openxmlformats.org/officeDocument/2006/relationships/oleObject" Target="../embeddings/oleObject10.bin"/><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30.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13.bin"/><Relationship Id="rId5" Type="http://schemas.openxmlformats.org/officeDocument/2006/relationships/image" Target="../media/image29.wmf"/><Relationship Id="rId4" Type="http://schemas.openxmlformats.org/officeDocument/2006/relationships/oleObject" Target="../embeddings/oleObject12.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7.xml"/><Relationship Id="rId1" Type="http://schemas.openxmlformats.org/officeDocument/2006/relationships/tags" Target="../tags/tag14.xml"/><Relationship Id="rId4" Type="http://schemas.openxmlformats.org/officeDocument/2006/relationships/image" Target="../media/image31.png"/></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4.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35.wmf"/><Relationship Id="rId4" Type="http://schemas.openxmlformats.org/officeDocument/2006/relationships/oleObject" Target="../embeddings/oleObject14.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40.png"/><Relationship Id="rId4" Type="http://schemas.openxmlformats.org/officeDocument/2006/relationships/image" Target="../media/image39.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42.emf"/><Relationship Id="rId4" Type="http://schemas.openxmlformats.org/officeDocument/2006/relationships/oleObject" Target="../embeddings/oleObject15.bin"/></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47.wmf"/><Relationship Id="rId3" Type="http://schemas.openxmlformats.org/officeDocument/2006/relationships/notesSlide" Target="../notesSlides/notesSlide36.xml"/><Relationship Id="rId7" Type="http://schemas.openxmlformats.org/officeDocument/2006/relationships/image" Target="../media/image44.wmf"/><Relationship Id="rId12"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17.bin"/><Relationship Id="rId11" Type="http://schemas.openxmlformats.org/officeDocument/2006/relationships/image" Target="../media/image46.wmf"/><Relationship Id="rId5" Type="http://schemas.openxmlformats.org/officeDocument/2006/relationships/image" Target="../media/image43.wmf"/><Relationship Id="rId15" Type="http://schemas.openxmlformats.org/officeDocument/2006/relationships/image" Target="../media/image48.w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45.wmf"/><Relationship Id="rId14" Type="http://schemas.openxmlformats.org/officeDocument/2006/relationships/oleObject" Target="../embeddings/oleObject21.bin"/></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53.png"/><Relationship Id="rId3" Type="http://schemas.openxmlformats.org/officeDocument/2006/relationships/notesSlide" Target="../notesSlides/notesSlide37.xml"/><Relationship Id="rId7" Type="http://schemas.openxmlformats.org/officeDocument/2006/relationships/image" Target="../media/image50.wmf"/><Relationship Id="rId12" Type="http://schemas.openxmlformats.org/officeDocument/2006/relationships/oleObject" Target="../embeddings/oleObject26.bin"/><Relationship Id="rId17" Type="http://schemas.openxmlformats.org/officeDocument/2006/relationships/image" Target="../media/image55.wmf"/><Relationship Id="rId2" Type="http://schemas.openxmlformats.org/officeDocument/2006/relationships/slideLayout" Target="../slideLayouts/slideLayout2.xml"/><Relationship Id="rId16" Type="http://schemas.openxmlformats.org/officeDocument/2006/relationships/oleObject" Target="../embeddings/oleObject28.bin"/><Relationship Id="rId1" Type="http://schemas.openxmlformats.org/officeDocument/2006/relationships/vmlDrawing" Target="../drawings/vmlDrawing12.vml"/><Relationship Id="rId6" Type="http://schemas.openxmlformats.org/officeDocument/2006/relationships/oleObject" Target="../embeddings/oleObject23.bin"/><Relationship Id="rId11" Type="http://schemas.openxmlformats.org/officeDocument/2006/relationships/image" Target="../media/image52.wmf"/><Relationship Id="rId5" Type="http://schemas.openxmlformats.org/officeDocument/2006/relationships/image" Target="../media/image49.wmf"/><Relationship Id="rId15" Type="http://schemas.openxmlformats.org/officeDocument/2006/relationships/image" Target="../media/image54.wmf"/><Relationship Id="rId10" Type="http://schemas.openxmlformats.org/officeDocument/2006/relationships/oleObject" Target="../embeddings/oleObject25.bin"/><Relationship Id="rId4" Type="http://schemas.openxmlformats.org/officeDocument/2006/relationships/oleObject" Target="../embeddings/oleObject22.bin"/><Relationship Id="rId9" Type="http://schemas.openxmlformats.org/officeDocument/2006/relationships/image" Target="../media/image51.wmf"/><Relationship Id="rId14" Type="http://schemas.openxmlformats.org/officeDocument/2006/relationships/oleObject" Target="../embeddings/oleObject27.bin"/></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notesSlide" Target="../notesSlides/notesSlide38.xml"/><Relationship Id="rId7" Type="http://schemas.openxmlformats.org/officeDocument/2006/relationships/image" Target="../media/image57.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0.bin"/><Relationship Id="rId5" Type="http://schemas.openxmlformats.org/officeDocument/2006/relationships/image" Target="../media/image56.wmf"/><Relationship Id="rId4" Type="http://schemas.openxmlformats.org/officeDocument/2006/relationships/oleObject" Target="../embeddings/oleObject29.bin"/><Relationship Id="rId9" Type="http://schemas.openxmlformats.org/officeDocument/2006/relationships/image" Target="../media/image58.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59.wmf"/><Relationship Id="rId4" Type="http://schemas.openxmlformats.org/officeDocument/2006/relationships/oleObject" Target="../embeddings/oleObject32.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60.wmf"/><Relationship Id="rId4" Type="http://schemas.openxmlformats.org/officeDocument/2006/relationships/oleObject" Target="../embeddings/oleObject33.bin"/></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62.wmf"/><Relationship Id="rId4" Type="http://schemas.openxmlformats.org/officeDocument/2006/relationships/oleObject" Target="../embeddings/oleObject34.bin"/></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63.wmf"/><Relationship Id="rId4" Type="http://schemas.openxmlformats.org/officeDocument/2006/relationships/oleObject" Target="../embeddings/oleObject35.bin"/></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64.wmf"/><Relationship Id="rId4" Type="http://schemas.openxmlformats.org/officeDocument/2006/relationships/oleObject" Target="../embeddings/oleObject36.bin"/></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s>
</file>

<file path=ppt/slides/_rels/slide8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66.wmf"/><Relationship Id="rId4" Type="http://schemas.openxmlformats.org/officeDocument/2006/relationships/oleObject" Target="../embeddings/oleObject37.bin"/></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notesSlide" Target="../notesSlides/notesSlide59.xml"/><Relationship Id="rId7" Type="http://schemas.openxmlformats.org/officeDocument/2006/relationships/image" Target="../media/image68.e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39.bin"/><Relationship Id="rId11" Type="http://schemas.openxmlformats.org/officeDocument/2006/relationships/image" Target="../media/image70.wmf"/><Relationship Id="rId5" Type="http://schemas.openxmlformats.org/officeDocument/2006/relationships/image" Target="../media/image67.wmf"/><Relationship Id="rId10" Type="http://schemas.openxmlformats.org/officeDocument/2006/relationships/oleObject" Target="../embeddings/oleObject41.bin"/><Relationship Id="rId4" Type="http://schemas.openxmlformats.org/officeDocument/2006/relationships/oleObject" Target="../embeddings/oleObject38.bin"/><Relationship Id="rId9" Type="http://schemas.openxmlformats.org/officeDocument/2006/relationships/image" Target="../media/image69.wmf"/></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72.png"/></Relationships>
</file>

<file path=ppt/slides/_rels/slide8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3.bin"/></Relationships>
</file>

<file path=ppt/slides/_rels/slide9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75.pn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77.emf"/><Relationship Id="rId4" Type="http://schemas.openxmlformats.org/officeDocument/2006/relationships/oleObject" Target="../embeddings/oleObject42.bin"/></Relationships>
</file>

<file path=ppt/slides/_rels/slide96.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notesSlide" Target="../notesSlides/notesSlide65.xml"/><Relationship Id="rId7" Type="http://schemas.openxmlformats.org/officeDocument/2006/relationships/image" Target="../media/image79.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44.bin"/><Relationship Id="rId5" Type="http://schemas.openxmlformats.org/officeDocument/2006/relationships/image" Target="../media/image78.wmf"/><Relationship Id="rId4" Type="http://schemas.openxmlformats.org/officeDocument/2006/relationships/oleObject" Target="../embeddings/oleObject43.bin"/><Relationship Id="rId9" Type="http://schemas.openxmlformats.org/officeDocument/2006/relationships/image" Target="../media/image80.wmf"/></Relationships>
</file>

<file path=ppt/slides/_rels/slide97.xml.rels><?xml version="1.0" encoding="UTF-8" standalone="yes"?>
<Relationships xmlns="http://schemas.openxmlformats.org/package/2006/relationships"><Relationship Id="rId8" Type="http://schemas.openxmlformats.org/officeDocument/2006/relationships/oleObject" Target="../embeddings/oleObject48.bin"/><Relationship Id="rId3" Type="http://schemas.openxmlformats.org/officeDocument/2006/relationships/notesSlide" Target="../notesSlides/notesSlide66.xml"/><Relationship Id="rId7" Type="http://schemas.openxmlformats.org/officeDocument/2006/relationships/image" Target="../media/image82.w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47.bin"/><Relationship Id="rId11" Type="http://schemas.openxmlformats.org/officeDocument/2006/relationships/image" Target="../media/image84.wmf"/><Relationship Id="rId5" Type="http://schemas.openxmlformats.org/officeDocument/2006/relationships/image" Target="../media/image81.emf"/><Relationship Id="rId10" Type="http://schemas.openxmlformats.org/officeDocument/2006/relationships/oleObject" Target="../embeddings/oleObject49.bin"/><Relationship Id="rId4" Type="http://schemas.openxmlformats.org/officeDocument/2006/relationships/oleObject" Target="../embeddings/oleObject46.bin"/><Relationship Id="rId9" Type="http://schemas.openxmlformats.org/officeDocument/2006/relationships/image" Target="../media/image83.wmf"/></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67.xml"/><Relationship Id="rId7" Type="http://schemas.openxmlformats.org/officeDocument/2006/relationships/image" Target="../media/image86.e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51.bin"/><Relationship Id="rId5" Type="http://schemas.openxmlformats.org/officeDocument/2006/relationships/image" Target="../media/image85.emf"/><Relationship Id="rId4" Type="http://schemas.openxmlformats.org/officeDocument/2006/relationships/oleObject" Target="../embeddings/oleObject50.bin"/></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9130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7" name="Rectangle 4"/>
          <p:cNvSpPr>
            <a:spLocks noChangeArrowheads="1"/>
          </p:cNvSpPr>
          <p:nvPr/>
        </p:nvSpPr>
        <p:spPr bwMode="auto">
          <a:xfrm>
            <a:off x="1949450" y="2971800"/>
            <a:ext cx="4953000" cy="762000"/>
          </a:xfrm>
          <a:prstGeom prst="rect">
            <a:avLst/>
          </a:prstGeom>
          <a:solidFill>
            <a:schemeClr val="bg1"/>
          </a:solidFill>
          <a:ln w="9525">
            <a:solidFill>
              <a:schemeClr val="tx1"/>
            </a:solidFill>
            <a:miter lim="800000"/>
            <a:headEnd/>
            <a:tailEnd/>
          </a:ln>
          <a:effectLst>
            <a:outerShdw dist="107763" dir="18900000" algn="ctr" rotWithShape="0">
              <a:schemeClr val="bg2"/>
            </a:outerShdw>
          </a:effectLst>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p>
        </p:txBody>
      </p:sp>
      <p:sp>
        <p:nvSpPr>
          <p:cNvPr id="18448" name="Text Box 5"/>
          <p:cNvSpPr txBox="1">
            <a:spLocks noChangeArrowheads="1"/>
          </p:cNvSpPr>
          <p:nvPr/>
        </p:nvSpPr>
        <p:spPr bwMode="auto">
          <a:xfrm>
            <a:off x="682161" y="1271587"/>
            <a:ext cx="8138311"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just">
              <a:spcBef>
                <a:spcPct val="0"/>
              </a:spcBef>
              <a:buFontTx/>
              <a:buNone/>
            </a:pPr>
            <a:r>
              <a:rPr lang="en-US" altLang="en-US" sz="2200" baseline="0" dirty="0">
                <a:latin typeface="Trebuchet MS" pitchFamily="34" charset="0"/>
              </a:rPr>
              <a:t>When many of the measurements have the same value, the measurement can be </a:t>
            </a:r>
            <a:r>
              <a:rPr lang="en-US" altLang="en-US" sz="2200" baseline="0" dirty="0" err="1">
                <a:latin typeface="Trebuchet MS" pitchFamily="34" charset="0"/>
              </a:rPr>
              <a:t>summarised</a:t>
            </a:r>
            <a:r>
              <a:rPr lang="en-US" altLang="en-US" sz="2200" baseline="0" dirty="0">
                <a:latin typeface="Trebuchet MS" pitchFamily="34" charset="0"/>
              </a:rPr>
              <a:t> in a frequency table. Suppose the numbers of children in a sample of 20 families were recorded below. Calculate the average number of children in a family.</a:t>
            </a:r>
          </a:p>
          <a:p>
            <a:pPr>
              <a:spcBef>
                <a:spcPct val="0"/>
              </a:spcBef>
              <a:buFontTx/>
              <a:buNone/>
            </a:pPr>
            <a:r>
              <a:rPr lang="en-US" altLang="en-US" sz="2400" baseline="0" dirty="0">
                <a:latin typeface="Trebuchet MS" pitchFamily="34" charset="0"/>
              </a:rPr>
              <a:t>	   </a:t>
            </a:r>
            <a:r>
              <a:rPr lang="en-US" altLang="en-US" sz="2000" baseline="0" dirty="0">
                <a:latin typeface="Trebuchet MS" pitchFamily="34" charset="0"/>
              </a:rPr>
              <a:t>NUMBER OF CHILDREN    0   1    2    3   4</a:t>
            </a:r>
          </a:p>
          <a:p>
            <a:pPr>
              <a:spcBef>
                <a:spcPct val="0"/>
              </a:spcBef>
              <a:buFontTx/>
              <a:buNone/>
            </a:pPr>
            <a:r>
              <a:rPr lang="en-US" altLang="en-US" sz="2000" baseline="0" dirty="0">
                <a:latin typeface="Trebuchet MS" pitchFamily="34" charset="0"/>
              </a:rPr>
              <a:t>	    NUMBER OF FAMILIES      3   4    7    2   4</a:t>
            </a:r>
          </a:p>
          <a:p>
            <a:pPr>
              <a:spcBef>
                <a:spcPct val="0"/>
              </a:spcBef>
              <a:buFontTx/>
              <a:buNone/>
            </a:pPr>
            <a:endParaRPr lang="en-US" altLang="en-US" sz="2000" baseline="0" dirty="0">
              <a:latin typeface="Trebuchet MS" pitchFamily="34" charset="0"/>
            </a:endParaRPr>
          </a:p>
          <a:p>
            <a:pPr>
              <a:spcBef>
                <a:spcPct val="0"/>
              </a:spcBef>
              <a:buFontTx/>
              <a:buNone/>
            </a:pPr>
            <a:r>
              <a:rPr lang="en-US" altLang="en-US" sz="2400" b="1" baseline="0" dirty="0">
                <a:solidFill>
                  <a:schemeClr val="bg2">
                    <a:lumMod val="50000"/>
                  </a:schemeClr>
                </a:solidFill>
                <a:latin typeface="Trebuchet MS" pitchFamily="34" charset="0"/>
              </a:rPr>
              <a:t>Solution:</a:t>
            </a:r>
          </a:p>
        </p:txBody>
      </p:sp>
      <p:sp>
        <p:nvSpPr>
          <p:cNvPr id="18449" name="Line 6"/>
          <p:cNvSpPr>
            <a:spLocks noChangeShapeType="1"/>
          </p:cNvSpPr>
          <p:nvPr/>
        </p:nvSpPr>
        <p:spPr bwMode="auto">
          <a:xfrm>
            <a:off x="1865313" y="2949575"/>
            <a:ext cx="495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8450" name="Line 7"/>
          <p:cNvSpPr>
            <a:spLocks noChangeShapeType="1"/>
          </p:cNvSpPr>
          <p:nvPr/>
        </p:nvSpPr>
        <p:spPr bwMode="auto">
          <a:xfrm>
            <a:off x="4584701" y="2995612"/>
            <a:ext cx="0" cy="76200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grpSp>
        <p:nvGrpSpPr>
          <p:cNvPr id="3" name="Group 8"/>
          <p:cNvGrpSpPr>
            <a:grpSpLocks/>
          </p:cNvGrpSpPr>
          <p:nvPr/>
        </p:nvGrpSpPr>
        <p:grpSpPr bwMode="auto">
          <a:xfrm>
            <a:off x="4932363" y="3779316"/>
            <a:ext cx="1676400" cy="585788"/>
            <a:chOff x="3264" y="2544"/>
            <a:chExt cx="1056" cy="353"/>
          </a:xfrm>
        </p:grpSpPr>
        <p:sp>
          <p:nvSpPr>
            <p:cNvPr id="18445" name="AutoShape 9"/>
            <p:cNvSpPr>
              <a:spLocks/>
            </p:cNvSpPr>
            <p:nvPr/>
          </p:nvSpPr>
          <p:spPr bwMode="auto">
            <a:xfrm rot="5400000">
              <a:off x="3720" y="2088"/>
              <a:ext cx="144" cy="1056"/>
            </a:xfrm>
            <a:prstGeom prst="leftBrace">
              <a:avLst>
                <a:gd name="adj1" fmla="val 61111"/>
                <a:gd name="adj2" fmla="val 50000"/>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8446" name="Text Box 10"/>
            <p:cNvSpPr txBox="1">
              <a:spLocks noChangeArrowheads="1"/>
            </p:cNvSpPr>
            <p:nvPr/>
          </p:nvSpPr>
          <p:spPr bwMode="auto">
            <a:xfrm>
              <a:off x="3339" y="2647"/>
              <a:ext cx="8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000" baseline="0">
                  <a:solidFill>
                    <a:srgbClr val="FF0000"/>
                  </a:solidFill>
                  <a:latin typeface="Arial Narrow" pitchFamily="34" charset="0"/>
                </a:rPr>
                <a:t>   20 families</a:t>
              </a:r>
            </a:p>
          </p:txBody>
        </p:sp>
      </p:grpSp>
      <p:grpSp>
        <p:nvGrpSpPr>
          <p:cNvPr id="4" name="Group 11"/>
          <p:cNvGrpSpPr>
            <a:grpSpLocks/>
          </p:cNvGrpSpPr>
          <p:nvPr/>
        </p:nvGrpSpPr>
        <p:grpSpPr bwMode="auto">
          <a:xfrm>
            <a:off x="5334000" y="3505200"/>
            <a:ext cx="1174750" cy="457200"/>
            <a:chOff x="3360" y="2208"/>
            <a:chExt cx="740" cy="288"/>
          </a:xfrm>
        </p:grpSpPr>
        <p:sp>
          <p:nvSpPr>
            <p:cNvPr id="18442" name="Text Box 12"/>
            <p:cNvSpPr txBox="1">
              <a:spLocks noChangeArrowheads="1"/>
            </p:cNvSpPr>
            <p:nvPr/>
          </p:nvSpPr>
          <p:spPr bwMode="auto">
            <a:xfrm>
              <a:off x="3360" y="2208"/>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baseline="0">
                <a:solidFill>
                  <a:srgbClr val="FF0000"/>
                </a:solidFill>
                <a:latin typeface="Arial Narrow" pitchFamily="34" charset="0"/>
              </a:endParaRPr>
            </a:p>
          </p:txBody>
        </p:sp>
        <p:sp>
          <p:nvSpPr>
            <p:cNvPr id="18443" name="Text Box 13"/>
            <p:cNvSpPr txBox="1">
              <a:spLocks noChangeArrowheads="1"/>
            </p:cNvSpPr>
            <p:nvPr/>
          </p:nvSpPr>
          <p:spPr bwMode="auto">
            <a:xfrm>
              <a:off x="3696" y="2208"/>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baseline="0">
                <a:solidFill>
                  <a:srgbClr val="FF0000"/>
                </a:solidFill>
                <a:latin typeface="Arial Narrow" pitchFamily="34" charset="0"/>
              </a:endParaRPr>
            </a:p>
          </p:txBody>
        </p:sp>
        <p:sp>
          <p:nvSpPr>
            <p:cNvPr id="18444" name="Text Box 14"/>
            <p:cNvSpPr txBox="1">
              <a:spLocks noChangeArrowheads="1"/>
            </p:cNvSpPr>
            <p:nvPr/>
          </p:nvSpPr>
          <p:spPr bwMode="auto">
            <a:xfrm>
              <a:off x="3984" y="2208"/>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baseline="0">
                <a:solidFill>
                  <a:srgbClr val="FF0000"/>
                </a:solidFill>
                <a:latin typeface="Arial Narrow" pitchFamily="34" charset="0"/>
              </a:endParaRPr>
            </a:p>
          </p:txBody>
        </p:sp>
      </p:grpSp>
      <p:graphicFrame>
        <p:nvGraphicFramePr>
          <p:cNvPr id="18438" name="Object 15"/>
          <p:cNvGraphicFramePr>
            <a:graphicFrameLocks noChangeAspect="1"/>
          </p:cNvGraphicFramePr>
          <p:nvPr/>
        </p:nvGraphicFramePr>
        <p:xfrm>
          <a:off x="1219200" y="4752975"/>
          <a:ext cx="7086600" cy="1011238"/>
        </p:xfrm>
        <a:graphic>
          <a:graphicData uri="http://schemas.openxmlformats.org/presentationml/2006/ole">
            <mc:AlternateContent xmlns:mc="http://schemas.openxmlformats.org/markup-compatibility/2006">
              <mc:Choice xmlns:v="urn:schemas-microsoft-com:vml" Requires="v">
                <p:oleObj spid="_x0000_s18529" name="Equation" r:id="rId4" imgW="2616200" imgH="317500" progId="Equation.3">
                  <p:embed/>
                </p:oleObj>
              </mc:Choice>
              <mc:Fallback>
                <p:oleObj name="Equation" r:id="rId4" imgW="2616200" imgH="317500" progId="Equation.3">
                  <p:embed/>
                  <p:pic>
                    <p:nvPicPr>
                      <p:cNvPr id="0" name="Picture 7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4752975"/>
                        <a:ext cx="7086600" cy="101123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06512" name="Line 16"/>
          <p:cNvSpPr>
            <a:spLocks noChangeShapeType="1"/>
          </p:cNvSpPr>
          <p:nvPr/>
        </p:nvSpPr>
        <p:spPr bwMode="auto">
          <a:xfrm flipH="1">
            <a:off x="2280759" y="3962400"/>
            <a:ext cx="3145316" cy="1473200"/>
          </a:xfrm>
          <a:prstGeom prst="line">
            <a:avLst/>
          </a:prstGeom>
          <a:noFill/>
          <a:ln w="63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en-AU"/>
          </a:p>
        </p:txBody>
      </p:sp>
      <p:sp>
        <p:nvSpPr>
          <p:cNvPr id="18440" name="TextBox 1"/>
          <p:cNvSpPr txBox="1">
            <a:spLocks noChangeArrowheads="1"/>
          </p:cNvSpPr>
          <p:nvPr/>
        </p:nvSpPr>
        <p:spPr bwMode="auto">
          <a:xfrm>
            <a:off x="904875" y="4368800"/>
            <a:ext cx="58759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400" baseline="0" dirty="0">
                <a:latin typeface="Trebuchet MS" panose="020B0603020202020204" pitchFamily="34" charset="0"/>
              </a:rPr>
              <a:t>Average number of children in a family is</a:t>
            </a:r>
          </a:p>
        </p:txBody>
      </p:sp>
      <p:sp>
        <p:nvSpPr>
          <p:cNvPr id="18441" name="Rectangle 20"/>
          <p:cNvSpPr txBox="1">
            <a:spLocks noChangeArrowheads="1"/>
          </p:cNvSpPr>
          <p:nvPr/>
        </p:nvSpPr>
        <p:spPr bwMode="auto">
          <a:xfrm>
            <a:off x="539750" y="476250"/>
            <a:ext cx="77724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defTabSz="45720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defTabSz="4572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defTabSz="4572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defTabSz="4572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defTabSz="4572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defTabSz="4572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defTabSz="4572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defTabSz="4572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eaLnBrk="1" hangingPunct="1">
              <a:spcBef>
                <a:spcPct val="0"/>
              </a:spcBef>
              <a:buFontTx/>
              <a:buNone/>
            </a:pPr>
            <a:r>
              <a:rPr lang="fr-FR" altLang="en-US" baseline="0" dirty="0">
                <a:solidFill>
                  <a:srgbClr val="EA0088"/>
                </a:solidFill>
                <a:latin typeface="Trebuchet MS" pitchFamily="34" charset="0"/>
              </a:rPr>
              <a:t> Example 2</a:t>
            </a:r>
            <a:endParaRPr lang="fr-FR" altLang="en-US" i="1" baseline="0" dirty="0">
              <a:solidFill>
                <a:srgbClr val="EA0088"/>
              </a:solidFill>
              <a:latin typeface="Trebuchet MS" pitchFamily="34" charset="0"/>
            </a:endParaRPr>
          </a:p>
        </p:txBody>
      </p:sp>
      <p:sp>
        <p:nvSpPr>
          <p:cNvPr id="18"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10</a:t>
            </a:fld>
            <a:endParaRPr lang="en-AU" alt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1" presetClass="entr" presetSubtype="0" fill="hold" nodeType="clickEffect">
                                  <p:stCondLst>
                                    <p:cond delay="0"/>
                                  </p:stCondLst>
                                  <p:childTnLst>
                                    <p:set>
                                      <p:cBhvr>
                                        <p:cTn id="6" dur="1000">
                                          <p:stCondLst>
                                            <p:cond delay="0"/>
                                          </p:stCondLst>
                                        </p:cTn>
                                        <p:tgtEl>
                                          <p:spTgt spid="4"/>
                                        </p:tgtEl>
                                        <p:attrNameLst>
                                          <p:attrName>style.visibility</p:attrName>
                                        </p:attrNameLst>
                                      </p:cBhvr>
                                      <p:to>
                                        <p:strVal val="visible"/>
                                      </p:to>
                                    </p:set>
                                  </p:childTnLst>
                                </p:cTn>
                              </p:par>
                            </p:childTnLst>
                          </p:cTn>
                        </p:par>
                        <p:par>
                          <p:cTn id="7" fill="hold" nodeType="afterGroup">
                            <p:stCondLst>
                              <p:cond delay="1000"/>
                            </p:stCondLst>
                            <p:childTnLst>
                              <p:par>
                                <p:cTn id="8" presetID="17" presetClass="entr" presetSubtype="1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
                                          </p:val>
                                        </p:tav>
                                        <p:tav tm="100000">
                                          <p:val>
                                            <p:strVal val="#ppt_w"/>
                                          </p:val>
                                        </p:tav>
                                      </p:tavLst>
                                    </p:anim>
                                    <p:anim calcmode="lin" valueType="num">
                                      <p:cBhvr>
                                        <p:cTn id="11" dur="500" fill="hold"/>
                                        <p:tgtEl>
                                          <p:spTgt spid="3"/>
                                        </p:tgtEl>
                                        <p:attrNameLst>
                                          <p:attrName>ppt_h</p:attrName>
                                        </p:attrNameLst>
                                      </p:cBhvr>
                                      <p:tavLst>
                                        <p:tav tm="0">
                                          <p:val>
                                            <p:strVal val="#ppt_h"/>
                                          </p:val>
                                        </p:tav>
                                        <p:tav tm="100000">
                                          <p:val>
                                            <p:strVal val="#ppt_h"/>
                                          </p:val>
                                        </p:tav>
                                      </p:tavLst>
                                    </p:anim>
                                  </p:childTnLst>
                                </p:cTn>
                              </p:par>
                            </p:childTnLst>
                          </p:cTn>
                        </p:par>
                        <p:par>
                          <p:cTn id="12" fill="hold" nodeType="afterGroup">
                            <p:stCondLst>
                              <p:cond delay="1500"/>
                            </p:stCondLst>
                            <p:childTnLst>
                              <p:par>
                                <p:cTn id="13" presetID="22" presetClass="entr" presetSubtype="1" fill="hold" grpId="0" nodeType="afterEffect">
                                  <p:stCondLst>
                                    <p:cond delay="0"/>
                                  </p:stCondLst>
                                  <p:childTnLst>
                                    <p:set>
                                      <p:cBhvr>
                                        <p:cTn id="14" dur="1" fill="hold">
                                          <p:stCondLst>
                                            <p:cond delay="0"/>
                                          </p:stCondLst>
                                        </p:cTn>
                                        <p:tgtEl>
                                          <p:spTgt spid="106512"/>
                                        </p:tgtEl>
                                        <p:attrNameLst>
                                          <p:attrName>style.visibility</p:attrName>
                                        </p:attrNameLst>
                                      </p:cBhvr>
                                      <p:to>
                                        <p:strVal val="visible"/>
                                      </p:to>
                                    </p:set>
                                    <p:animEffect transition="in" filter="wipe(up)">
                                      <p:cBhvr>
                                        <p:cTn id="15" dur="500"/>
                                        <p:tgtEl>
                                          <p:spTgt spid="106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12"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3"/>
          <p:cNvSpPr>
            <a:spLocks noGrp="1" noChangeArrowheads="1"/>
          </p:cNvSpPr>
          <p:nvPr>
            <p:ph idx="1"/>
          </p:nvPr>
        </p:nvSpPr>
        <p:spPr>
          <a:xfrm>
            <a:off x="676996" y="1124744"/>
            <a:ext cx="7772400" cy="5111750"/>
          </a:xfrm>
        </p:spPr>
        <p:txBody>
          <a:bodyPr/>
          <a:lstStyle/>
          <a:p>
            <a:pPr marL="0" indent="0">
              <a:buFontTx/>
              <a:buNone/>
            </a:pPr>
            <a:r>
              <a:rPr lang="en-US" altLang="en-US" sz="2400" dirty="0">
                <a:latin typeface="Trebuchet MS" pitchFamily="34" charset="0"/>
                <a:cs typeface="Arial" pitchFamily="34" charset="0"/>
              </a:rPr>
              <a:t>Recall, the slope-intercept equation for a line is expressed in these terms:</a:t>
            </a:r>
          </a:p>
          <a:p>
            <a:pPr marL="0" indent="0">
              <a:spcAft>
                <a:spcPts val="1200"/>
              </a:spcAft>
              <a:buFontTx/>
              <a:buNone/>
            </a:pPr>
            <a:r>
              <a:rPr lang="en-US" altLang="en-US" sz="2400" dirty="0">
                <a:latin typeface="Trebuchet MS" pitchFamily="34" charset="0"/>
                <a:cs typeface="Arial" pitchFamily="34" charset="0"/>
              </a:rPr>
              <a:t>	y = </a:t>
            </a:r>
            <a:r>
              <a:rPr lang="en-US" altLang="en-US" sz="2400" dirty="0">
                <a:solidFill>
                  <a:srgbClr val="0000FF"/>
                </a:solidFill>
                <a:latin typeface="Trebuchet MS" pitchFamily="34" charset="0"/>
                <a:cs typeface="Arial" pitchFamily="34" charset="0"/>
              </a:rPr>
              <a:t>m</a:t>
            </a:r>
            <a:r>
              <a:rPr lang="en-US" altLang="en-US" sz="2400" dirty="0">
                <a:latin typeface="Trebuchet MS" pitchFamily="34" charset="0"/>
                <a:cs typeface="Arial" pitchFamily="34" charset="0"/>
              </a:rPr>
              <a:t>x + </a:t>
            </a:r>
            <a:r>
              <a:rPr lang="en-US" altLang="en-US" sz="2400" dirty="0">
                <a:solidFill>
                  <a:srgbClr val="FF0000"/>
                </a:solidFill>
                <a:latin typeface="Trebuchet MS" pitchFamily="34" charset="0"/>
                <a:cs typeface="Arial" pitchFamily="34" charset="0"/>
              </a:rPr>
              <a:t>b</a:t>
            </a:r>
            <a:endParaRPr lang="en-US" altLang="en-US" sz="2400" dirty="0">
              <a:latin typeface="Trebuchet MS" pitchFamily="34" charset="0"/>
              <a:cs typeface="Arial" pitchFamily="34" charset="0"/>
            </a:endParaRPr>
          </a:p>
          <a:p>
            <a:pPr marL="0" indent="0">
              <a:buFontTx/>
              <a:buNone/>
            </a:pPr>
            <a:r>
              <a:rPr lang="en-US" altLang="en-US" sz="2400" dirty="0">
                <a:latin typeface="Trebuchet MS" pitchFamily="34" charset="0"/>
                <a:cs typeface="Arial" pitchFamily="34" charset="0"/>
              </a:rPr>
              <a:t>where:</a:t>
            </a:r>
          </a:p>
          <a:p>
            <a:pPr marL="0" indent="0">
              <a:buFontTx/>
              <a:buNone/>
            </a:pPr>
            <a:r>
              <a:rPr lang="en-US" altLang="en-US" sz="2400" dirty="0">
                <a:latin typeface="Trebuchet MS" pitchFamily="34" charset="0"/>
                <a:cs typeface="Arial" pitchFamily="34" charset="0"/>
              </a:rPr>
              <a:t>	</a:t>
            </a:r>
            <a:r>
              <a:rPr lang="en-US" altLang="en-US" sz="2400" dirty="0">
                <a:solidFill>
                  <a:srgbClr val="0000FF"/>
                </a:solidFill>
                <a:latin typeface="Trebuchet MS" pitchFamily="34" charset="0"/>
                <a:cs typeface="Arial" pitchFamily="34" charset="0"/>
              </a:rPr>
              <a:t>m</a:t>
            </a:r>
            <a:r>
              <a:rPr lang="en-US" altLang="en-US" sz="2400" dirty="0">
                <a:latin typeface="Trebuchet MS" pitchFamily="34" charset="0"/>
                <a:cs typeface="Arial" pitchFamily="34" charset="0"/>
              </a:rPr>
              <a:t> is the slope of the line</a:t>
            </a:r>
          </a:p>
          <a:p>
            <a:pPr marL="0" indent="0">
              <a:buFontTx/>
              <a:buNone/>
            </a:pPr>
            <a:r>
              <a:rPr lang="en-US" altLang="en-US" sz="2400" dirty="0">
                <a:latin typeface="Trebuchet MS" pitchFamily="34" charset="0"/>
                <a:cs typeface="Arial" pitchFamily="34" charset="0"/>
              </a:rPr>
              <a:t>	</a:t>
            </a:r>
            <a:r>
              <a:rPr lang="en-US" altLang="en-US" sz="2400" dirty="0">
                <a:solidFill>
                  <a:srgbClr val="FF0000"/>
                </a:solidFill>
                <a:latin typeface="Trebuchet MS" pitchFamily="34" charset="0"/>
                <a:cs typeface="Arial" pitchFamily="34" charset="0"/>
              </a:rPr>
              <a:t>b</a:t>
            </a:r>
            <a:r>
              <a:rPr lang="en-US" altLang="en-US" sz="2400" dirty="0">
                <a:latin typeface="Trebuchet MS" pitchFamily="34" charset="0"/>
                <a:cs typeface="Arial" pitchFamily="34" charset="0"/>
              </a:rPr>
              <a:t> is the y-intercept.</a:t>
            </a:r>
          </a:p>
          <a:p>
            <a:pPr marL="0" indent="0">
              <a:buFontTx/>
              <a:buNone/>
            </a:pPr>
            <a:endParaRPr lang="en-US" altLang="en-US" sz="2400" dirty="0">
              <a:latin typeface="Trebuchet MS" pitchFamily="34" charset="0"/>
              <a:cs typeface="Arial" pitchFamily="34" charset="0"/>
            </a:endParaRPr>
          </a:p>
          <a:p>
            <a:pPr marL="0" indent="0" algn="just">
              <a:buFontTx/>
              <a:buNone/>
            </a:pPr>
            <a:r>
              <a:rPr lang="en-US" altLang="en-US" sz="2400" dirty="0">
                <a:latin typeface="Trebuchet MS" pitchFamily="34" charset="0"/>
                <a:cs typeface="Arial" pitchFamily="34" charset="0"/>
              </a:rPr>
              <a:t>If we’ve determined that there is a linear relationship between two variables using the covariance and the coefficient of correlation, can we determine a linear function of the relationship?</a:t>
            </a:r>
          </a:p>
        </p:txBody>
      </p:sp>
      <p:sp>
        <p:nvSpPr>
          <p:cNvPr id="4" name="Rectangle 2"/>
          <p:cNvSpPr>
            <a:spLocks noGrp="1" noChangeArrowheads="1"/>
          </p:cNvSpPr>
          <p:nvPr>
            <p:ph type="title"/>
          </p:nvPr>
        </p:nvSpPr>
        <p:spPr>
          <a:xfrm>
            <a:off x="662112" y="291998"/>
            <a:ext cx="7772400" cy="588963"/>
          </a:xfrm>
        </p:spPr>
        <p:txBody>
          <a:bodyPr/>
          <a:lstStyle/>
          <a:p>
            <a:pPr algn="l">
              <a:defRPr/>
            </a:pPr>
            <a:r>
              <a:rPr sz="3600" cap="none" dirty="0">
                <a:solidFill>
                  <a:srgbClr val="EA0088"/>
                </a:solidFill>
                <a:latin typeface="Trebuchet MS" panose="020B0603020202020204" pitchFamily="34" charset="0"/>
                <a:ea typeface="ＭＳ Ｐゴシック" charset="0"/>
                <a:cs typeface="ＭＳ Ｐゴシック" charset="0"/>
              </a:rPr>
              <a:t>The Least Squares Method</a:t>
            </a:r>
            <a:r>
              <a:rPr lang="en-AU" sz="3600" cap="none" dirty="0">
                <a:solidFill>
                  <a:srgbClr val="EA0088"/>
                </a:solidFill>
                <a:latin typeface="Trebuchet MS" panose="020B0603020202020204" pitchFamily="34" charset="0"/>
                <a:ea typeface="ＭＳ Ｐゴシック" charset="0"/>
                <a:cs typeface="ＭＳ Ｐゴシック" charset="0"/>
              </a:rPr>
              <a:t>…</a:t>
            </a:r>
            <a:endParaRPr sz="3600" cap="none" dirty="0">
              <a:solidFill>
                <a:srgbClr val="EA0088"/>
              </a:solidFill>
              <a:latin typeface="Trebuchet MS" panose="020B0603020202020204" pitchFamily="34" charset="0"/>
              <a:ea typeface="ＭＳ Ｐゴシック" charset="0"/>
              <a:cs typeface="ＭＳ Ｐゴシック" charset="0"/>
            </a:endParaRPr>
          </a:p>
        </p:txBody>
      </p:sp>
      <p:sp>
        <p:nvSpPr>
          <p:cNvPr id="6" name="Rectangle 2"/>
          <p:cNvSpPr>
            <a:spLocks noChangeArrowheads="1"/>
          </p:cNvSpPr>
          <p:nvPr/>
        </p:nvSpPr>
        <p:spPr bwMode="auto">
          <a:xfrm>
            <a:off x="8316416" y="625"/>
            <a:ext cx="836308"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100</a:t>
            </a:fld>
            <a:endParaRPr lang="en-AU" altLang="en-US" b="1" dirty="0"/>
          </a:p>
        </p:txBody>
      </p:sp>
    </p:spTree>
    <p:custDataLst>
      <p:tags r:id="rId1"/>
    </p:custData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p:cNvSpPr>
            <a:spLocks noGrp="1" noChangeArrowheads="1"/>
          </p:cNvSpPr>
          <p:nvPr>
            <p:ph idx="1"/>
          </p:nvPr>
        </p:nvSpPr>
        <p:spPr>
          <a:xfrm>
            <a:off x="611188" y="1268413"/>
            <a:ext cx="7772400" cy="4608512"/>
          </a:xfrm>
        </p:spPr>
        <p:txBody>
          <a:bodyPr/>
          <a:lstStyle/>
          <a:p>
            <a:pPr marL="0" indent="0" algn="just">
              <a:buFontTx/>
              <a:buNone/>
            </a:pPr>
            <a:r>
              <a:rPr lang="en-US" altLang="en-US" sz="2400" dirty="0">
                <a:latin typeface="Trebuchet MS" pitchFamily="34" charset="0"/>
                <a:cs typeface="Arial" pitchFamily="34" charset="0"/>
              </a:rPr>
              <a:t>…produces a straight line drawn through the points so that the sum of squared deviations between the points and the line is </a:t>
            </a:r>
            <a:r>
              <a:rPr lang="en-US" altLang="en-US" sz="2400" dirty="0" err="1">
                <a:latin typeface="Trebuchet MS" pitchFamily="34" charset="0"/>
                <a:cs typeface="Arial" pitchFamily="34" charset="0"/>
              </a:rPr>
              <a:t>minimised</a:t>
            </a:r>
            <a:r>
              <a:rPr lang="en-US" altLang="en-US" sz="2400" dirty="0">
                <a:latin typeface="Trebuchet MS" pitchFamily="34" charset="0"/>
                <a:cs typeface="Arial" pitchFamily="34" charset="0"/>
              </a:rPr>
              <a:t>. This line is represented by the equation:</a:t>
            </a:r>
          </a:p>
        </p:txBody>
      </p:sp>
      <p:sp>
        <p:nvSpPr>
          <p:cNvPr id="108549" name="Text Box 5"/>
          <p:cNvSpPr txBox="1">
            <a:spLocks noChangeArrowheads="1"/>
          </p:cNvSpPr>
          <p:nvPr/>
        </p:nvSpPr>
        <p:spPr bwMode="auto">
          <a:xfrm>
            <a:off x="619125" y="3861266"/>
            <a:ext cx="757752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400" baseline="0" dirty="0">
                <a:latin typeface="Trebuchet MS" panose="020B0603020202020204" pitchFamily="34" charset="0"/>
              </a:rPr>
              <a:t>     (‘beta’ naught hat) is the y-intercept, </a:t>
            </a:r>
          </a:p>
          <a:p>
            <a:pPr>
              <a:spcBef>
                <a:spcPct val="0"/>
              </a:spcBef>
              <a:buFontTx/>
              <a:buNone/>
            </a:pPr>
            <a:endParaRPr lang="en-US" altLang="en-US" sz="2400" baseline="0" dirty="0">
              <a:latin typeface="Trebuchet MS" panose="020B0603020202020204" pitchFamily="34" charset="0"/>
            </a:endParaRPr>
          </a:p>
          <a:p>
            <a:pPr>
              <a:spcBef>
                <a:spcPct val="0"/>
              </a:spcBef>
              <a:buFontTx/>
              <a:buNone/>
            </a:pPr>
            <a:r>
              <a:rPr lang="en-US" altLang="en-US" sz="2400" baseline="0" dirty="0">
                <a:latin typeface="Trebuchet MS" panose="020B0603020202020204" pitchFamily="34" charset="0"/>
              </a:rPr>
              <a:t> (‘  (beta’ one hat) is the slope, and</a:t>
            </a:r>
          </a:p>
          <a:p>
            <a:pPr>
              <a:spcBef>
                <a:spcPct val="0"/>
              </a:spcBef>
              <a:buFontTx/>
              <a:buNone/>
            </a:pPr>
            <a:endParaRPr lang="en-US" altLang="en-US" sz="2400" baseline="0" dirty="0">
              <a:latin typeface="Trebuchet MS" panose="020B0603020202020204" pitchFamily="34" charset="0"/>
            </a:endParaRPr>
          </a:p>
          <a:p>
            <a:pPr>
              <a:spcBef>
                <a:spcPct val="0"/>
              </a:spcBef>
              <a:buFontTx/>
              <a:buNone/>
            </a:pPr>
            <a:r>
              <a:rPr lang="en-US" altLang="en-US" sz="2400" baseline="0" dirty="0">
                <a:latin typeface="Trebuchet MS" panose="020B0603020202020204" pitchFamily="34" charset="0"/>
              </a:rPr>
              <a:t>     (‘y’ hat) is the value of  y determined by the line.</a:t>
            </a:r>
          </a:p>
        </p:txBody>
      </p:sp>
      <p:pic>
        <p:nvPicPr>
          <p:cNvPr id="108550"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188" y="5300663"/>
            <a:ext cx="28416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8551" name="Object 3"/>
          <p:cNvGraphicFramePr>
            <a:graphicFrameLocks noChangeAspect="1"/>
          </p:cNvGraphicFramePr>
          <p:nvPr>
            <p:extLst>
              <p:ext uri="{D42A27DB-BD31-4B8C-83A1-F6EECF244321}">
                <p14:modId xmlns:p14="http://schemas.microsoft.com/office/powerpoint/2010/main" val="2243052455"/>
              </p:ext>
            </p:extLst>
          </p:nvPr>
        </p:nvGraphicFramePr>
        <p:xfrm>
          <a:off x="2022475" y="2984500"/>
          <a:ext cx="1782763" cy="554038"/>
        </p:xfrm>
        <a:graphic>
          <a:graphicData uri="http://schemas.openxmlformats.org/presentationml/2006/ole">
            <mc:AlternateContent xmlns:mc="http://schemas.openxmlformats.org/markup-compatibility/2006">
              <mc:Choice xmlns:v="urn:schemas-microsoft-com:vml" Requires="v">
                <p:oleObj spid="_x0000_s108755" name="Equation" r:id="rId5" imgW="736560" imgH="228600" progId="Equation.DSMT4">
                  <p:embed/>
                </p:oleObj>
              </mc:Choice>
              <mc:Fallback>
                <p:oleObj name="Equation" r:id="rId5" imgW="736560" imgH="228600" progId="Equation.DSMT4">
                  <p:embed/>
                  <p:pic>
                    <p:nvPicPr>
                      <p:cNvPr id="0" name="Picture 1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22475" y="2984500"/>
                        <a:ext cx="1782763" cy="554038"/>
                      </a:xfrm>
                      <a:prstGeom prst="rect">
                        <a:avLst/>
                      </a:prstGeom>
                      <a:solidFill>
                        <a:srgbClr val="FFFFFF"/>
                      </a:solidFill>
                    </p:spPr>
                  </p:pic>
                </p:oleObj>
              </mc:Fallback>
            </mc:AlternateContent>
          </a:graphicData>
        </a:graphic>
      </p:graphicFrame>
      <p:sp>
        <p:nvSpPr>
          <p:cNvPr id="9" name="Rectangle 2"/>
          <p:cNvSpPr>
            <a:spLocks noGrp="1" noChangeArrowheads="1"/>
          </p:cNvSpPr>
          <p:nvPr>
            <p:ph type="title"/>
          </p:nvPr>
        </p:nvSpPr>
        <p:spPr>
          <a:xfrm>
            <a:off x="468313" y="333375"/>
            <a:ext cx="7772400" cy="588963"/>
          </a:xfrm>
        </p:spPr>
        <p:txBody>
          <a:bodyPr/>
          <a:lstStyle/>
          <a:p>
            <a:pPr algn="l">
              <a:defRPr/>
            </a:pPr>
            <a:r>
              <a:rPr sz="3600" cap="none" dirty="0">
                <a:solidFill>
                  <a:srgbClr val="EA0088"/>
                </a:solidFill>
                <a:latin typeface="Trebuchet MS" panose="020B0603020202020204" pitchFamily="34" charset="0"/>
                <a:ea typeface="ＭＳ Ｐゴシック" charset="0"/>
                <a:cs typeface="ＭＳ Ｐゴシック" charset="0"/>
              </a:rPr>
              <a:t>The Least Squares Method</a:t>
            </a:r>
          </a:p>
        </p:txBody>
      </p:sp>
      <p:graphicFrame>
        <p:nvGraphicFramePr>
          <p:cNvPr id="3" name="Object 2"/>
          <p:cNvGraphicFramePr>
            <a:graphicFrameLocks noChangeAspect="1"/>
          </p:cNvGraphicFramePr>
          <p:nvPr>
            <p:extLst>
              <p:ext uri="{D42A27DB-BD31-4B8C-83A1-F6EECF244321}">
                <p14:modId xmlns:p14="http://schemas.microsoft.com/office/powerpoint/2010/main" val="2408242874"/>
              </p:ext>
            </p:extLst>
          </p:nvPr>
        </p:nvGraphicFramePr>
        <p:xfrm>
          <a:off x="631825" y="3789363"/>
          <a:ext cx="527050" cy="631825"/>
        </p:xfrm>
        <a:graphic>
          <a:graphicData uri="http://schemas.openxmlformats.org/presentationml/2006/ole">
            <mc:AlternateContent xmlns:mc="http://schemas.openxmlformats.org/markup-compatibility/2006">
              <mc:Choice xmlns:v="urn:schemas-microsoft-com:vml" Requires="v">
                <p:oleObj spid="_x0000_s108756" name="Equation" r:id="rId7" imgW="190440" imgH="228600" progId="Equation.DSMT4">
                  <p:embed/>
                </p:oleObj>
              </mc:Choice>
              <mc:Fallback>
                <p:oleObj name="Equation" r:id="rId7" imgW="190440" imgH="228600" progId="Equation.DSMT4">
                  <p:embed/>
                  <p:pic>
                    <p:nvPicPr>
                      <p:cNvPr id="0" name="Picture 1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1825" y="3789363"/>
                        <a:ext cx="527050" cy="631825"/>
                      </a:xfrm>
                      <a:prstGeom prst="rect">
                        <a:avLst/>
                      </a:prstGeom>
                      <a:solidFill>
                        <a:schemeClr val="bg1"/>
                      </a:solidFill>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954170581"/>
              </p:ext>
            </p:extLst>
          </p:nvPr>
        </p:nvGraphicFramePr>
        <p:xfrm>
          <a:off x="619125" y="4514850"/>
          <a:ext cx="457200" cy="633413"/>
        </p:xfrm>
        <a:graphic>
          <a:graphicData uri="http://schemas.openxmlformats.org/presentationml/2006/ole">
            <mc:AlternateContent xmlns:mc="http://schemas.openxmlformats.org/markup-compatibility/2006">
              <mc:Choice xmlns:v="urn:schemas-microsoft-com:vml" Requires="v">
                <p:oleObj spid="_x0000_s108757" name="Equation" r:id="rId9" imgW="164880" imgH="228600" progId="Equation.DSMT4">
                  <p:embed/>
                </p:oleObj>
              </mc:Choice>
              <mc:Fallback>
                <p:oleObj name="Equation" r:id="rId9" imgW="164880" imgH="228600" progId="Equation.DSMT4">
                  <p:embed/>
                  <p:pic>
                    <p:nvPicPr>
                      <p:cNvPr id="0" name="Picture 1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9125" y="4514850"/>
                        <a:ext cx="457200" cy="633413"/>
                      </a:xfrm>
                      <a:prstGeom prst="rect">
                        <a:avLst/>
                      </a:prstGeom>
                      <a:solidFill>
                        <a:schemeClr val="bg1"/>
                      </a:solidFill>
                    </p:spPr>
                  </p:pic>
                </p:oleObj>
              </mc:Fallback>
            </mc:AlternateContent>
          </a:graphicData>
        </a:graphic>
      </p:graphicFrame>
      <p:sp>
        <p:nvSpPr>
          <p:cNvPr id="14" name="Rectangle 2"/>
          <p:cNvSpPr>
            <a:spLocks noChangeArrowheads="1"/>
          </p:cNvSpPr>
          <p:nvPr/>
        </p:nvSpPr>
        <p:spPr bwMode="auto">
          <a:xfrm>
            <a:off x="8316416" y="625"/>
            <a:ext cx="836308"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101</a:t>
            </a:fld>
            <a:endParaRPr lang="en-AU" altLang="en-US" b="1" dirty="0"/>
          </a:p>
        </p:txBody>
      </p:sp>
    </p:spTree>
    <p:custDataLst>
      <p:tags r:id="rId2"/>
    </p:custData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410775626"/>
              </p:ext>
            </p:extLst>
          </p:nvPr>
        </p:nvGraphicFramePr>
        <p:xfrm>
          <a:off x="3430588" y="2003425"/>
          <a:ext cx="1441450" cy="1227138"/>
        </p:xfrm>
        <a:graphic>
          <a:graphicData uri="http://schemas.openxmlformats.org/presentationml/2006/ole">
            <mc:AlternateContent xmlns:mc="http://schemas.openxmlformats.org/markup-compatibility/2006">
              <mc:Choice xmlns:v="urn:schemas-microsoft-com:vml" Requires="v">
                <p:oleObj spid="_x0000_s119076" name="Equation" r:id="rId4" imgW="520560" imgH="444240" progId="Equation.DSMT4">
                  <p:embed/>
                </p:oleObj>
              </mc:Choice>
              <mc:Fallback>
                <p:oleObj name="Equation" r:id="rId4" imgW="520560" imgH="444240" progId="Equation.DSMT4">
                  <p:embed/>
                  <p:pic>
                    <p:nvPicPr>
                      <p:cNvPr id="0" name="Picture 16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0588" y="2003425"/>
                        <a:ext cx="1441450" cy="1227138"/>
                      </a:xfrm>
                      <a:prstGeom prst="rect">
                        <a:avLst/>
                      </a:prstGeom>
                      <a:solidFill>
                        <a:schemeClr val="bg1"/>
                      </a:solidFill>
                    </p:spPr>
                  </p:pic>
                </p:oleObj>
              </mc:Fallback>
            </mc:AlternateContent>
          </a:graphicData>
        </a:graphic>
      </p:graphicFrame>
      <p:sp>
        <p:nvSpPr>
          <p:cNvPr id="109572" name="Rectangle 3"/>
          <p:cNvSpPr>
            <a:spLocks noGrp="1" noChangeArrowheads="1"/>
          </p:cNvSpPr>
          <p:nvPr>
            <p:ph idx="1"/>
          </p:nvPr>
        </p:nvSpPr>
        <p:spPr>
          <a:xfrm>
            <a:off x="684213" y="1268413"/>
            <a:ext cx="7772400" cy="792162"/>
          </a:xfrm>
        </p:spPr>
        <p:txBody>
          <a:bodyPr/>
          <a:lstStyle/>
          <a:p>
            <a:pPr marL="0" indent="0">
              <a:buFontTx/>
              <a:buNone/>
            </a:pPr>
            <a:r>
              <a:rPr lang="en-US" altLang="en-US" sz="2400" dirty="0">
                <a:latin typeface="Trebuchet MS" pitchFamily="34" charset="0"/>
                <a:cs typeface="Arial" pitchFamily="34" charset="0"/>
              </a:rPr>
              <a:t>The coefficients       and      are given by:</a:t>
            </a:r>
          </a:p>
          <a:p>
            <a:pPr marL="0" indent="0">
              <a:buFontTx/>
              <a:buNone/>
            </a:pPr>
            <a:endParaRPr lang="en-US" altLang="en-US" sz="2400" dirty="0">
              <a:latin typeface="Trebuchet MS" pitchFamily="34" charset="0"/>
              <a:cs typeface="Arial" pitchFamily="34" charset="0"/>
            </a:endParaRPr>
          </a:p>
          <a:p>
            <a:pPr marL="0" indent="0">
              <a:buFontTx/>
              <a:buNone/>
            </a:pPr>
            <a:endParaRPr lang="en-US" altLang="en-US" sz="2400" dirty="0">
              <a:latin typeface="Trebuchet MS" pitchFamily="34" charset="0"/>
              <a:cs typeface="Arial" pitchFamily="34" charset="0"/>
            </a:endParaRPr>
          </a:p>
        </p:txBody>
      </p:sp>
      <p:sp>
        <p:nvSpPr>
          <p:cNvPr id="109574" name="Line 9"/>
          <p:cNvSpPr>
            <a:spLocks noChangeShapeType="1"/>
          </p:cNvSpPr>
          <p:nvPr/>
        </p:nvSpPr>
        <p:spPr bwMode="auto">
          <a:xfrm>
            <a:off x="3923928" y="2997200"/>
            <a:ext cx="1103462" cy="1871663"/>
          </a:xfrm>
          <a:prstGeom prst="line">
            <a:avLst/>
          </a:prstGeom>
          <a:noFill/>
          <a:ln w="9525">
            <a:solidFill>
              <a:schemeClr val="tx1"/>
            </a:solidFill>
            <a:round/>
            <a:headEnd/>
            <a:tailEnd type="arrow" w="med" len="lg"/>
          </a:ln>
          <a:extLst>
            <a:ext uri="{909E8E84-426E-40DD-AFC4-6F175D3DCCD1}">
              <a14:hiddenFill xmlns:a14="http://schemas.microsoft.com/office/drawing/2010/main">
                <a:noFill/>
              </a14:hiddenFill>
            </a:ext>
          </a:extLst>
        </p:spPr>
        <p:txBody>
          <a:bodyPr wrap="none" anchor="ctr"/>
          <a:lstStyle/>
          <a:p>
            <a:endParaRPr lang="en-AU"/>
          </a:p>
        </p:txBody>
      </p:sp>
      <p:graphicFrame>
        <p:nvGraphicFramePr>
          <p:cNvPr id="3" name="Object 2"/>
          <p:cNvGraphicFramePr>
            <a:graphicFrameLocks noChangeAspect="1"/>
          </p:cNvGraphicFramePr>
          <p:nvPr>
            <p:extLst>
              <p:ext uri="{D42A27DB-BD31-4B8C-83A1-F6EECF244321}">
                <p14:modId xmlns:p14="http://schemas.microsoft.com/office/powerpoint/2010/main" val="3808253466"/>
              </p:ext>
            </p:extLst>
          </p:nvPr>
        </p:nvGraphicFramePr>
        <p:xfrm>
          <a:off x="3478659" y="4868862"/>
          <a:ext cx="2101453" cy="652780"/>
        </p:xfrm>
        <a:graphic>
          <a:graphicData uri="http://schemas.openxmlformats.org/presentationml/2006/ole">
            <mc:AlternateContent xmlns:mc="http://schemas.openxmlformats.org/markup-compatibility/2006">
              <mc:Choice xmlns:v="urn:schemas-microsoft-com:vml" Requires="v">
                <p:oleObj spid="_x0000_s119077" name="Equation" r:id="rId6" imgW="736560" imgH="228600" progId="Equation.DSMT4">
                  <p:embed/>
                </p:oleObj>
              </mc:Choice>
              <mc:Fallback>
                <p:oleObj name="Equation" r:id="rId6" imgW="736560" imgH="228600" progId="Equation.DSMT4">
                  <p:embed/>
                  <p:pic>
                    <p:nvPicPr>
                      <p:cNvPr id="0" name="Picture 16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78659" y="4868862"/>
                        <a:ext cx="2101453" cy="652780"/>
                      </a:xfrm>
                      <a:prstGeom prst="rect">
                        <a:avLst/>
                      </a:prstGeom>
                      <a:solidFill>
                        <a:srgbClr val="FFFFFF"/>
                      </a:solidFill>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056750350"/>
              </p:ext>
            </p:extLst>
          </p:nvPr>
        </p:nvGraphicFramePr>
        <p:xfrm>
          <a:off x="1138958" y="3614224"/>
          <a:ext cx="2123951" cy="637614"/>
        </p:xfrm>
        <a:graphic>
          <a:graphicData uri="http://schemas.openxmlformats.org/presentationml/2006/ole">
            <mc:AlternateContent xmlns:mc="http://schemas.openxmlformats.org/markup-compatibility/2006">
              <mc:Choice xmlns:v="urn:schemas-microsoft-com:vml" Requires="v">
                <p:oleObj spid="_x0000_s119078" name="Equation" r:id="rId8" imgW="761760" imgH="228600" progId="Equation.DSMT4">
                  <p:embed/>
                </p:oleObj>
              </mc:Choice>
              <mc:Fallback>
                <p:oleObj name="Equation" r:id="rId8" imgW="761760" imgH="228600" progId="Equation.DSMT4">
                  <p:embed/>
                  <p:pic>
                    <p:nvPicPr>
                      <p:cNvPr id="0" name="Picture 16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38958" y="3614224"/>
                        <a:ext cx="2123951" cy="637614"/>
                      </a:xfrm>
                      <a:prstGeom prst="rect">
                        <a:avLst/>
                      </a:prstGeom>
                      <a:solidFill>
                        <a:srgbClr val="FFFFFF"/>
                      </a:solidFill>
                    </p:spPr>
                  </p:pic>
                </p:oleObj>
              </mc:Fallback>
            </mc:AlternateContent>
          </a:graphicData>
        </a:graphic>
      </p:graphicFrame>
      <p:sp>
        <p:nvSpPr>
          <p:cNvPr id="109575" name="Line 10"/>
          <p:cNvSpPr>
            <a:spLocks noChangeShapeType="1"/>
          </p:cNvSpPr>
          <p:nvPr/>
        </p:nvSpPr>
        <p:spPr bwMode="auto">
          <a:xfrm>
            <a:off x="1627436" y="4292599"/>
            <a:ext cx="2520950" cy="576264"/>
          </a:xfrm>
          <a:prstGeom prst="line">
            <a:avLst/>
          </a:prstGeom>
          <a:noFill/>
          <a:ln w="9525">
            <a:solidFill>
              <a:schemeClr val="tx1"/>
            </a:solidFill>
            <a:round/>
            <a:headEnd/>
            <a:tailEnd type="arrow" w="med" len="lg"/>
          </a:ln>
          <a:extLst>
            <a:ext uri="{909E8E84-426E-40DD-AFC4-6F175D3DCCD1}">
              <a14:hiddenFill xmlns:a14="http://schemas.microsoft.com/office/drawing/2010/main">
                <a:noFill/>
              </a14:hiddenFill>
            </a:ext>
          </a:extLst>
        </p:spPr>
        <p:txBody>
          <a:bodyPr wrap="none" anchor="ctr"/>
          <a:lstStyle/>
          <a:p>
            <a:endParaRPr lang="en-AU"/>
          </a:p>
        </p:txBody>
      </p:sp>
      <p:sp>
        <p:nvSpPr>
          <p:cNvPr id="109578" name="Line 7"/>
          <p:cNvSpPr>
            <a:spLocks noChangeShapeType="1"/>
          </p:cNvSpPr>
          <p:nvPr/>
        </p:nvSpPr>
        <p:spPr bwMode="auto">
          <a:xfrm flipH="1">
            <a:off x="2887911" y="2997200"/>
            <a:ext cx="819993" cy="647699"/>
          </a:xfrm>
          <a:prstGeom prst="line">
            <a:avLst/>
          </a:prstGeom>
          <a:noFill/>
          <a:ln w="9525">
            <a:solidFill>
              <a:schemeClr val="tx1"/>
            </a:solidFill>
            <a:round/>
            <a:headEnd/>
            <a:tailEnd type="arrow" w="med" len="lg"/>
          </a:ln>
          <a:extLst>
            <a:ext uri="{909E8E84-426E-40DD-AFC4-6F175D3DCCD1}">
              <a14:hiddenFill xmlns:a14="http://schemas.microsoft.com/office/drawing/2010/main">
                <a:noFill/>
              </a14:hiddenFill>
            </a:ext>
          </a:extLst>
        </p:spPr>
        <p:txBody>
          <a:bodyPr wrap="none" anchor="ctr"/>
          <a:lstStyle/>
          <a:p>
            <a:endParaRPr lang="en-AU"/>
          </a:p>
        </p:txBody>
      </p:sp>
      <p:graphicFrame>
        <p:nvGraphicFramePr>
          <p:cNvPr id="5" name="Object 4"/>
          <p:cNvGraphicFramePr>
            <a:graphicFrameLocks noChangeAspect="1"/>
          </p:cNvGraphicFramePr>
          <p:nvPr>
            <p:extLst>
              <p:ext uri="{D42A27DB-BD31-4B8C-83A1-F6EECF244321}">
                <p14:modId xmlns:p14="http://schemas.microsoft.com/office/powerpoint/2010/main" val="1507556714"/>
              </p:ext>
            </p:extLst>
          </p:nvPr>
        </p:nvGraphicFramePr>
        <p:xfrm>
          <a:off x="3042456" y="1196752"/>
          <a:ext cx="510902" cy="564580"/>
        </p:xfrm>
        <a:graphic>
          <a:graphicData uri="http://schemas.openxmlformats.org/presentationml/2006/ole">
            <mc:AlternateContent xmlns:mc="http://schemas.openxmlformats.org/markup-compatibility/2006">
              <mc:Choice xmlns:v="urn:schemas-microsoft-com:vml" Requires="v">
                <p:oleObj spid="_x0000_s119079" name="Equation" r:id="rId10" imgW="190440" imgH="228600" progId="Equation.DSMT4">
                  <p:embed/>
                </p:oleObj>
              </mc:Choice>
              <mc:Fallback>
                <p:oleObj name="Equation" r:id="rId10" imgW="190440" imgH="228600" progId="Equation.DSMT4">
                  <p:embed/>
                  <p:pic>
                    <p:nvPicPr>
                      <p:cNvPr id="0" name="Picture 16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42456" y="1196752"/>
                        <a:ext cx="510902" cy="564580"/>
                      </a:xfrm>
                      <a:prstGeom prst="rect">
                        <a:avLst/>
                      </a:prstGeom>
                      <a:solidFill>
                        <a:srgbClr val="FFFFFF"/>
                      </a:solidFill>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009788317"/>
              </p:ext>
            </p:extLst>
          </p:nvPr>
        </p:nvGraphicFramePr>
        <p:xfrm>
          <a:off x="4183633" y="1196752"/>
          <a:ext cx="460375" cy="636587"/>
        </p:xfrm>
        <a:graphic>
          <a:graphicData uri="http://schemas.openxmlformats.org/presentationml/2006/ole">
            <mc:AlternateContent xmlns:mc="http://schemas.openxmlformats.org/markup-compatibility/2006">
              <mc:Choice xmlns:v="urn:schemas-microsoft-com:vml" Requires="v">
                <p:oleObj spid="_x0000_s119080" name="Equation" r:id="rId12" imgW="164880" imgH="228600" progId="Equation.DSMT4">
                  <p:embed/>
                </p:oleObj>
              </mc:Choice>
              <mc:Fallback>
                <p:oleObj name="Equation" r:id="rId12" imgW="164880" imgH="228600" progId="Equation.DSMT4">
                  <p:embed/>
                  <p:pic>
                    <p:nvPicPr>
                      <p:cNvPr id="0" name="Picture 166"/>
                      <p:cNvPicPr>
                        <a:picLocks noChangeAspect="1" noChangeArrowheads="1"/>
                      </p:cNvPicPr>
                      <p:nvPr/>
                    </p:nvPicPr>
                    <p:blipFill>
                      <a:blip r:embed="rId13"/>
                      <a:srcRect/>
                      <a:stretch>
                        <a:fillRect/>
                      </a:stretch>
                    </p:blipFill>
                    <p:spPr bwMode="auto">
                      <a:xfrm>
                        <a:off x="4183633" y="1196752"/>
                        <a:ext cx="460375" cy="636587"/>
                      </a:xfrm>
                      <a:prstGeom prst="rect">
                        <a:avLst/>
                      </a:prstGeom>
                      <a:solidFill>
                        <a:srgbClr val="FFFFFF"/>
                      </a:solidFill>
                    </p:spPr>
                  </p:pic>
                </p:oleObj>
              </mc:Fallback>
            </mc:AlternateContent>
          </a:graphicData>
        </a:graphic>
      </p:graphicFrame>
      <p:sp>
        <p:nvSpPr>
          <p:cNvPr id="17" name="Rectangle 2"/>
          <p:cNvSpPr>
            <a:spLocks noGrp="1" noChangeArrowheads="1"/>
          </p:cNvSpPr>
          <p:nvPr>
            <p:ph type="title"/>
          </p:nvPr>
        </p:nvSpPr>
        <p:spPr>
          <a:xfrm>
            <a:off x="468313" y="333375"/>
            <a:ext cx="7772400" cy="588963"/>
          </a:xfrm>
        </p:spPr>
        <p:txBody>
          <a:bodyPr/>
          <a:lstStyle/>
          <a:p>
            <a:pPr algn="l">
              <a:defRPr/>
            </a:pPr>
            <a:r>
              <a:rPr sz="3600" cap="none" dirty="0">
                <a:solidFill>
                  <a:srgbClr val="EA0088"/>
                </a:solidFill>
                <a:latin typeface="Trebuchet MS" panose="020B0603020202020204" pitchFamily="34" charset="0"/>
                <a:ea typeface="ＭＳ Ｐゴシック" charset="0"/>
                <a:cs typeface="ＭＳ Ｐゴシック" charset="0"/>
              </a:rPr>
              <a:t>The Least Squares Method</a:t>
            </a:r>
          </a:p>
        </p:txBody>
      </p:sp>
      <p:sp>
        <p:nvSpPr>
          <p:cNvPr id="19" name="Rectangle 2"/>
          <p:cNvSpPr>
            <a:spLocks noChangeArrowheads="1"/>
          </p:cNvSpPr>
          <p:nvPr/>
        </p:nvSpPr>
        <p:spPr bwMode="auto">
          <a:xfrm>
            <a:off x="8316416" y="625"/>
            <a:ext cx="836308"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102</a:t>
            </a:fld>
            <a:endParaRPr lang="en-AU" altLang="en-US" b="1" dirty="0"/>
          </a:p>
        </p:txBody>
      </p:sp>
    </p:spTree>
    <p:custDataLst>
      <p:tags r:id="rId2"/>
    </p:custData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611560" y="202644"/>
            <a:ext cx="7632848" cy="609600"/>
          </a:xfrm>
        </p:spPr>
        <p:txBody>
          <a:bodyPr/>
          <a:lstStyle/>
          <a:p>
            <a:pPr algn="l">
              <a:defRPr/>
            </a:pPr>
            <a:r>
              <a:rPr sz="3600" cap="none" dirty="0">
                <a:solidFill>
                  <a:srgbClr val="EA0088"/>
                </a:solidFill>
                <a:latin typeface="Trebuchet MS" panose="020B0603020202020204" pitchFamily="34" charset="0"/>
                <a:ea typeface="ＭＳ Ｐゴシック" charset="0"/>
                <a:cs typeface="ＭＳ Ｐゴシック" charset="0"/>
              </a:rPr>
              <a:t>Fixed and Variable Costs</a:t>
            </a:r>
          </a:p>
        </p:txBody>
      </p:sp>
      <p:sp>
        <p:nvSpPr>
          <p:cNvPr id="110595" name="Rectangle 3"/>
          <p:cNvSpPr>
            <a:spLocks noGrp="1" noChangeArrowheads="1"/>
          </p:cNvSpPr>
          <p:nvPr>
            <p:ph idx="1"/>
          </p:nvPr>
        </p:nvSpPr>
        <p:spPr>
          <a:xfrm>
            <a:off x="683568" y="1340768"/>
            <a:ext cx="7921128" cy="4114800"/>
          </a:xfrm>
        </p:spPr>
        <p:txBody>
          <a:bodyPr/>
          <a:lstStyle/>
          <a:p>
            <a:pPr marL="0" indent="0" algn="just">
              <a:buNone/>
            </a:pPr>
            <a:r>
              <a:rPr lang="en-US" altLang="en-US" sz="2400" dirty="0">
                <a:latin typeface="Trebuchet MS" pitchFamily="34" charset="0"/>
                <a:cs typeface="Arial" pitchFamily="34" charset="0"/>
              </a:rPr>
              <a:t>Fixed costs are costs that must be paid whether or not any units are produced. </a:t>
            </a:r>
          </a:p>
          <a:p>
            <a:pPr marL="0" indent="0" algn="just">
              <a:buNone/>
            </a:pPr>
            <a:endParaRPr lang="en-US" altLang="en-US" sz="2400" dirty="0">
              <a:latin typeface="Trebuchet MS" pitchFamily="34" charset="0"/>
              <a:cs typeface="Arial" pitchFamily="34" charset="0"/>
            </a:endParaRPr>
          </a:p>
          <a:p>
            <a:pPr marL="0" indent="0" algn="just">
              <a:buNone/>
            </a:pPr>
            <a:r>
              <a:rPr lang="en-US" altLang="en-US" sz="2400" dirty="0">
                <a:latin typeface="Trebuchet MS" pitchFamily="34" charset="0"/>
                <a:cs typeface="Arial" pitchFamily="34" charset="0"/>
              </a:rPr>
              <a:t>These costs are ‘fixed’ over a specified period of time or range of production. </a:t>
            </a:r>
          </a:p>
          <a:p>
            <a:pPr marL="0" indent="0" algn="just">
              <a:buNone/>
            </a:pPr>
            <a:endParaRPr lang="en-US" altLang="en-US" sz="2400" dirty="0">
              <a:latin typeface="Trebuchet MS" pitchFamily="34" charset="0"/>
              <a:cs typeface="Arial" pitchFamily="34" charset="0"/>
            </a:endParaRPr>
          </a:p>
          <a:p>
            <a:pPr marL="0" indent="0" algn="just">
              <a:buNone/>
            </a:pPr>
            <a:r>
              <a:rPr lang="en-US" altLang="en-US" sz="2400" dirty="0">
                <a:latin typeface="Trebuchet MS" pitchFamily="34" charset="0"/>
                <a:cs typeface="Arial" pitchFamily="34" charset="0"/>
              </a:rPr>
              <a:t>Variable costs are costs that vary directly with the number of products produced. </a:t>
            </a:r>
          </a:p>
          <a:p>
            <a:pPr marL="361950" indent="-361950"/>
            <a:endParaRPr lang="en-US" altLang="en-US" sz="2400" dirty="0">
              <a:latin typeface="Trebuchet MS" pitchFamily="34" charset="0"/>
              <a:cs typeface="Arial" pitchFamily="34" charset="0"/>
            </a:endParaRPr>
          </a:p>
        </p:txBody>
      </p:sp>
      <p:sp>
        <p:nvSpPr>
          <p:cNvPr id="4" name="Rectangle 2"/>
          <p:cNvSpPr>
            <a:spLocks noChangeArrowheads="1"/>
          </p:cNvSpPr>
          <p:nvPr/>
        </p:nvSpPr>
        <p:spPr bwMode="auto">
          <a:xfrm>
            <a:off x="8316416" y="625"/>
            <a:ext cx="836308"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103</a:t>
            </a:fld>
            <a:endParaRPr lang="en-AU" altLang="en-US" b="1" dirty="0"/>
          </a:p>
        </p:txBody>
      </p:sp>
    </p:spTree>
    <p:custDataLst>
      <p:tags r:id="rId1"/>
    </p:custData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p:cNvSpPr>
            <a:spLocks noGrp="1" noChangeArrowheads="1"/>
          </p:cNvSpPr>
          <p:nvPr>
            <p:ph idx="1"/>
          </p:nvPr>
        </p:nvSpPr>
        <p:spPr>
          <a:xfrm>
            <a:off x="395288" y="1125538"/>
            <a:ext cx="7993136" cy="4606925"/>
          </a:xfrm>
        </p:spPr>
        <p:txBody>
          <a:bodyPr/>
          <a:lstStyle/>
          <a:p>
            <a:pPr marL="0" indent="0" algn="just">
              <a:spcBef>
                <a:spcPts val="0"/>
              </a:spcBef>
              <a:spcAft>
                <a:spcPts val="1800"/>
              </a:spcAft>
              <a:buNone/>
            </a:pPr>
            <a:r>
              <a:rPr lang="en-US" altLang="en-US" sz="2400" dirty="0">
                <a:latin typeface="Trebuchet MS" pitchFamily="34" charset="0"/>
                <a:cs typeface="Arial" pitchFamily="34" charset="0"/>
              </a:rPr>
              <a:t>There are some expenses that are mixed. </a:t>
            </a:r>
          </a:p>
          <a:p>
            <a:pPr marL="0" indent="0" algn="just">
              <a:spcBef>
                <a:spcPts val="0"/>
              </a:spcBef>
              <a:spcAft>
                <a:spcPts val="1800"/>
              </a:spcAft>
              <a:buNone/>
            </a:pPr>
            <a:r>
              <a:rPr lang="en-US" altLang="en-US" sz="2400" dirty="0">
                <a:latin typeface="Trebuchet MS" pitchFamily="34" charset="0"/>
                <a:cs typeface="Arial" pitchFamily="34" charset="0"/>
              </a:rPr>
              <a:t>There are several ways to break the mixed costs in its fixed and variable components. One such method is the least squares line. That is, we express the total costs of some component as</a:t>
            </a:r>
          </a:p>
          <a:p>
            <a:pPr marL="0" indent="0" algn="just">
              <a:spcBef>
                <a:spcPts val="0"/>
              </a:spcBef>
              <a:spcAft>
                <a:spcPts val="1800"/>
              </a:spcAft>
              <a:buNone/>
            </a:pPr>
            <a:r>
              <a:rPr lang="en-US" altLang="en-US" sz="2400" dirty="0">
                <a:latin typeface="Trebuchet MS" pitchFamily="34" charset="0"/>
                <a:cs typeface="Arial" pitchFamily="34" charset="0"/>
              </a:rPr>
              <a:t>		y = </a:t>
            </a:r>
            <a:r>
              <a:rPr lang="en-US" altLang="en-US" sz="2400" dirty="0">
                <a:latin typeface="Trebuchet MS" pitchFamily="34" charset="0"/>
                <a:cs typeface="Arial" pitchFamily="34" charset="0"/>
                <a:sym typeface="Symbol"/>
              </a:rPr>
              <a:t></a:t>
            </a:r>
            <a:r>
              <a:rPr lang="en-US" altLang="en-US" sz="2400" baseline="-25000" dirty="0">
                <a:latin typeface="Trebuchet MS" pitchFamily="34" charset="0"/>
                <a:cs typeface="Arial" pitchFamily="34" charset="0"/>
              </a:rPr>
              <a:t>0</a:t>
            </a:r>
            <a:r>
              <a:rPr lang="en-US" altLang="en-US" sz="2400" dirty="0">
                <a:latin typeface="Trebuchet MS" pitchFamily="34" charset="0"/>
                <a:cs typeface="Arial" pitchFamily="34" charset="0"/>
              </a:rPr>
              <a:t> + </a:t>
            </a:r>
            <a:r>
              <a:rPr lang="en-US" altLang="en-US" sz="2400" dirty="0">
                <a:latin typeface="Trebuchet MS" pitchFamily="34" charset="0"/>
                <a:cs typeface="Arial" pitchFamily="34" charset="0"/>
                <a:sym typeface="Symbol"/>
              </a:rPr>
              <a:t></a:t>
            </a:r>
            <a:r>
              <a:rPr lang="en-US" altLang="en-US" sz="2400" baseline="-25000" dirty="0">
                <a:latin typeface="Trebuchet MS" pitchFamily="34" charset="0"/>
                <a:cs typeface="Arial" pitchFamily="34" charset="0"/>
              </a:rPr>
              <a:t>1</a:t>
            </a:r>
            <a:r>
              <a:rPr lang="en-US" altLang="en-US" sz="2400" dirty="0">
                <a:latin typeface="Trebuchet MS" pitchFamily="34" charset="0"/>
                <a:cs typeface="Arial" pitchFamily="34" charset="0"/>
              </a:rPr>
              <a:t>x </a:t>
            </a:r>
          </a:p>
          <a:p>
            <a:pPr marL="0" indent="0" algn="just">
              <a:spcBef>
                <a:spcPts val="0"/>
              </a:spcBef>
              <a:spcAft>
                <a:spcPts val="1800"/>
              </a:spcAft>
              <a:buNone/>
            </a:pPr>
            <a:r>
              <a:rPr lang="en-US" altLang="en-US" sz="2400" dirty="0">
                <a:latin typeface="Trebuchet MS" pitchFamily="34" charset="0"/>
                <a:cs typeface="Arial" pitchFamily="34" charset="0"/>
              </a:rPr>
              <a:t>where y = total mixed cost, </a:t>
            </a:r>
            <a:r>
              <a:rPr lang="en-US" altLang="en-US" sz="2400" dirty="0">
                <a:latin typeface="Trebuchet MS" pitchFamily="34" charset="0"/>
                <a:cs typeface="Arial" pitchFamily="34" charset="0"/>
                <a:sym typeface="Symbol"/>
              </a:rPr>
              <a:t></a:t>
            </a:r>
            <a:r>
              <a:rPr lang="en-US" altLang="en-US" sz="2400" baseline="-25000" dirty="0">
                <a:latin typeface="Trebuchet MS" pitchFamily="34" charset="0"/>
                <a:cs typeface="Arial" pitchFamily="34" charset="0"/>
              </a:rPr>
              <a:t>0</a:t>
            </a:r>
            <a:r>
              <a:rPr lang="en-US" altLang="en-US" sz="2400" dirty="0">
                <a:latin typeface="Trebuchet MS" pitchFamily="34" charset="0"/>
                <a:cs typeface="Arial" pitchFamily="34" charset="0"/>
              </a:rPr>
              <a:t> = fixed cost and </a:t>
            </a:r>
            <a:r>
              <a:rPr lang="en-US" altLang="en-US" sz="2400" dirty="0">
                <a:latin typeface="Trebuchet MS" pitchFamily="34" charset="0"/>
                <a:cs typeface="Arial" pitchFamily="34" charset="0"/>
                <a:sym typeface="Symbol"/>
              </a:rPr>
              <a:t></a:t>
            </a:r>
            <a:r>
              <a:rPr lang="en-US" altLang="en-US" sz="2400" baseline="-25000" dirty="0">
                <a:latin typeface="Trebuchet MS" pitchFamily="34" charset="0"/>
                <a:cs typeface="Arial" pitchFamily="34" charset="0"/>
              </a:rPr>
              <a:t>1</a:t>
            </a:r>
            <a:r>
              <a:rPr lang="en-US" altLang="en-US" sz="2400" dirty="0">
                <a:latin typeface="Trebuchet MS" pitchFamily="34" charset="0"/>
                <a:cs typeface="Arial" pitchFamily="34" charset="0"/>
              </a:rPr>
              <a:t> = variable cost, and x is the number of units. </a:t>
            </a:r>
          </a:p>
          <a:p>
            <a:pPr marL="0" indent="0" algn="just">
              <a:spcBef>
                <a:spcPts val="0"/>
              </a:spcBef>
              <a:spcAft>
                <a:spcPts val="1800"/>
              </a:spcAft>
              <a:buNone/>
            </a:pPr>
            <a:endParaRPr lang="en-US" altLang="en-US" sz="2400" dirty="0">
              <a:latin typeface="Trebuchet MS" pitchFamily="34" charset="0"/>
              <a:cs typeface="Arial" pitchFamily="34" charset="0"/>
            </a:endParaRPr>
          </a:p>
          <a:p>
            <a:pPr marL="0" indent="0" algn="just">
              <a:spcBef>
                <a:spcPts val="0"/>
              </a:spcBef>
              <a:spcAft>
                <a:spcPts val="1800"/>
              </a:spcAft>
              <a:buNone/>
            </a:pPr>
            <a:endParaRPr lang="en-US" altLang="en-US" sz="2400" dirty="0">
              <a:latin typeface="Trebuchet MS" pitchFamily="34" charset="0"/>
              <a:cs typeface="Arial" pitchFamily="34" charset="0"/>
            </a:endParaRPr>
          </a:p>
          <a:p>
            <a:pPr marL="0" indent="0" algn="just">
              <a:spcBef>
                <a:spcPts val="0"/>
              </a:spcBef>
              <a:spcAft>
                <a:spcPts val="1800"/>
              </a:spcAft>
              <a:buNone/>
            </a:pPr>
            <a:endParaRPr lang="en-US" altLang="en-US" sz="2400" dirty="0">
              <a:latin typeface="Trebuchet MS" pitchFamily="34" charset="0"/>
              <a:cs typeface="Arial" pitchFamily="34" charset="0"/>
            </a:endParaRPr>
          </a:p>
        </p:txBody>
      </p:sp>
      <p:sp>
        <p:nvSpPr>
          <p:cNvPr id="4" name="Rectangle 2"/>
          <p:cNvSpPr>
            <a:spLocks noGrp="1" noChangeArrowheads="1"/>
          </p:cNvSpPr>
          <p:nvPr>
            <p:ph type="title"/>
          </p:nvPr>
        </p:nvSpPr>
        <p:spPr>
          <a:xfrm>
            <a:off x="381000" y="260648"/>
            <a:ext cx="8763000" cy="609600"/>
          </a:xfrm>
        </p:spPr>
        <p:txBody>
          <a:bodyPr/>
          <a:lstStyle/>
          <a:p>
            <a:pPr algn="l">
              <a:defRPr/>
            </a:pPr>
            <a:r>
              <a:rPr sz="3600" cap="none" dirty="0">
                <a:solidFill>
                  <a:srgbClr val="EA0088"/>
                </a:solidFill>
                <a:latin typeface="Trebuchet MS" panose="020B0603020202020204" pitchFamily="34" charset="0"/>
                <a:ea typeface="ＭＳ Ｐゴシック" charset="0"/>
                <a:cs typeface="ＭＳ Ｐゴシック" charset="0"/>
              </a:rPr>
              <a:t>Fixed and Variable Costs</a:t>
            </a:r>
          </a:p>
        </p:txBody>
      </p:sp>
      <p:sp>
        <p:nvSpPr>
          <p:cNvPr id="7" name="Rectangle 2"/>
          <p:cNvSpPr>
            <a:spLocks noChangeArrowheads="1"/>
          </p:cNvSpPr>
          <p:nvPr/>
        </p:nvSpPr>
        <p:spPr bwMode="auto">
          <a:xfrm>
            <a:off x="8316416" y="625"/>
            <a:ext cx="836308"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104</a:t>
            </a:fld>
            <a:endParaRPr lang="en-AU" altLang="en-US" b="1" dirty="0"/>
          </a:p>
        </p:txBody>
      </p:sp>
    </p:spTree>
    <p:custDataLst>
      <p:tags r:id="rId1"/>
    </p:custData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3"/>
          <p:cNvSpPr>
            <a:spLocks noGrp="1" noChangeArrowheads="1"/>
          </p:cNvSpPr>
          <p:nvPr>
            <p:ph idx="1"/>
          </p:nvPr>
        </p:nvSpPr>
        <p:spPr>
          <a:xfrm>
            <a:off x="827584" y="1556792"/>
            <a:ext cx="7772400" cy="4679950"/>
          </a:xfrm>
        </p:spPr>
        <p:txBody>
          <a:bodyPr/>
          <a:lstStyle/>
          <a:p>
            <a:pPr marL="0" indent="0" algn="just">
              <a:spcAft>
                <a:spcPts val="1200"/>
              </a:spcAft>
              <a:buFontTx/>
              <a:buNone/>
            </a:pPr>
            <a:r>
              <a:rPr lang="en-US" altLang="en-US" sz="2400" dirty="0">
                <a:solidFill>
                  <a:schemeClr val="accent1"/>
                </a:solidFill>
                <a:latin typeface="Trebuchet MS" pitchFamily="34" charset="0"/>
                <a:cs typeface="Arial" pitchFamily="34" charset="0"/>
              </a:rPr>
              <a:t>XM05-18</a:t>
            </a:r>
            <a:r>
              <a:rPr lang="en-US" altLang="en-US" sz="2400" dirty="0">
                <a:latin typeface="Trebuchet MS" pitchFamily="34" charset="0"/>
                <a:cs typeface="Arial" pitchFamily="34" charset="0"/>
              </a:rPr>
              <a:t>  A tool and die maker operates out of a small shop making </a:t>
            </a:r>
            <a:r>
              <a:rPr lang="en-US" altLang="en-US" sz="2400" dirty="0" err="1">
                <a:latin typeface="Trebuchet MS" pitchFamily="34" charset="0"/>
                <a:cs typeface="Arial" pitchFamily="34" charset="0"/>
              </a:rPr>
              <a:t>specialised</a:t>
            </a:r>
            <a:r>
              <a:rPr lang="en-US" altLang="en-US" sz="2400" dirty="0">
                <a:latin typeface="Trebuchet MS" pitchFamily="34" charset="0"/>
                <a:cs typeface="Arial" pitchFamily="34" charset="0"/>
              </a:rPr>
              <a:t> tools. He is considering increasing the size of his business and needs to know more about his costs. </a:t>
            </a:r>
          </a:p>
          <a:p>
            <a:pPr marL="0" indent="0" algn="just">
              <a:buFontTx/>
              <a:buNone/>
            </a:pPr>
            <a:r>
              <a:rPr lang="en-US" altLang="en-US" sz="2400" dirty="0">
                <a:latin typeface="Trebuchet MS" pitchFamily="34" charset="0"/>
                <a:cs typeface="Arial" pitchFamily="34" charset="0"/>
              </a:rPr>
              <a:t>One such cost is electricity, which he needs to operate his machines and lights. (Some jobs require that he turn on extra bright lights to illuminate his work.) He keeps track of his daily electricity costs and the number of tools that he made that day. Determine the fixed and variable electricity costs. </a:t>
            </a:r>
            <a:endParaRPr lang="en-US" altLang="en-US" sz="2400" b="1" dirty="0">
              <a:latin typeface="Trebuchet MS" pitchFamily="34" charset="0"/>
              <a:cs typeface="Arial" pitchFamily="34" charset="0"/>
            </a:endParaRPr>
          </a:p>
        </p:txBody>
      </p:sp>
      <p:sp>
        <p:nvSpPr>
          <p:cNvPr id="6" name="Rectangle 2"/>
          <p:cNvSpPr txBox="1">
            <a:spLocks noChangeArrowheads="1"/>
          </p:cNvSpPr>
          <p:nvPr/>
        </p:nvSpPr>
        <p:spPr bwMode="auto">
          <a:xfrm>
            <a:off x="683568" y="332656"/>
            <a:ext cx="8223448" cy="1041648"/>
          </a:xfrm>
          <a:prstGeom prst="rect">
            <a:avLst/>
          </a:prstGeom>
          <a:noFill/>
          <a:ln w="9525">
            <a:noFill/>
            <a:miter lim="800000"/>
            <a:headEnd/>
            <a:tailEnd/>
          </a:ln>
        </p:spPr>
        <p:txBody>
          <a:bodyPr anchor="b"/>
          <a:lstStyle/>
          <a:p>
            <a:pPr eaLnBrk="1" hangingPunct="1">
              <a:defRPr/>
            </a:pPr>
            <a:r>
              <a:rPr lang="en-US" sz="3600" kern="0" baseline="0" dirty="0">
                <a:solidFill>
                  <a:srgbClr val="EA0088"/>
                </a:solidFill>
                <a:latin typeface="Trebuchet MS" panose="020B0603020202020204" pitchFamily="34" charset="0"/>
                <a:ea typeface="+mj-ea"/>
                <a:cs typeface="+mj-cs"/>
              </a:rPr>
              <a:t>Example 16</a:t>
            </a:r>
          </a:p>
          <a:p>
            <a:pPr eaLnBrk="1" hangingPunct="1">
              <a:defRPr/>
            </a:pPr>
            <a:r>
              <a:rPr lang="en-US" sz="2800" i="1" kern="0" baseline="0" dirty="0">
                <a:solidFill>
                  <a:srgbClr val="EA0088"/>
                </a:solidFill>
                <a:latin typeface="Trebuchet MS" panose="020B0603020202020204" pitchFamily="34" charset="0"/>
                <a:ea typeface="+mj-ea"/>
                <a:cs typeface="+mj-cs"/>
              </a:rPr>
              <a:t>(Example 5.18, page 181)</a:t>
            </a:r>
          </a:p>
        </p:txBody>
      </p:sp>
      <p:sp>
        <p:nvSpPr>
          <p:cNvPr id="5" name="Rectangle 2"/>
          <p:cNvSpPr>
            <a:spLocks noChangeArrowheads="1"/>
          </p:cNvSpPr>
          <p:nvPr/>
        </p:nvSpPr>
        <p:spPr bwMode="auto">
          <a:xfrm>
            <a:off x="8316416" y="625"/>
            <a:ext cx="836308"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105</a:t>
            </a:fld>
            <a:endParaRPr lang="en-AU" altLang="en-US" b="1" dirty="0"/>
          </a:p>
        </p:txBody>
      </p:sp>
    </p:spTree>
    <p:custDataLst>
      <p:tags r:id="rId1"/>
    </p:custData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3"/>
          <p:cNvSpPr txBox="1">
            <a:spLocks noChangeArrowheads="1"/>
          </p:cNvSpPr>
          <p:nvPr/>
        </p:nvSpPr>
        <p:spPr bwMode="auto">
          <a:xfrm>
            <a:off x="5760268" y="1844824"/>
            <a:ext cx="3204345"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just">
              <a:spcBef>
                <a:spcPct val="0"/>
              </a:spcBef>
              <a:buFontTx/>
              <a:buNone/>
            </a:pPr>
            <a:r>
              <a:rPr lang="en-US" altLang="en-US" sz="2000" baseline="0" dirty="0">
                <a:latin typeface="Trebuchet MS" panose="020B0603020202020204" pitchFamily="34" charset="0"/>
              </a:rPr>
              <a:t>The </a:t>
            </a:r>
            <a:r>
              <a:rPr lang="en-US" altLang="en-US" sz="2000" b="1" baseline="0" dirty="0">
                <a:solidFill>
                  <a:schemeClr val="tx1">
                    <a:lumMod val="75000"/>
                    <a:lumOff val="25000"/>
                  </a:schemeClr>
                </a:solidFill>
                <a:latin typeface="Trebuchet MS" panose="020B0603020202020204" pitchFamily="34" charset="0"/>
              </a:rPr>
              <a:t>slope</a:t>
            </a:r>
            <a:r>
              <a:rPr lang="en-US" altLang="en-US" sz="2000" baseline="0" dirty="0">
                <a:latin typeface="Trebuchet MS" panose="020B0603020202020204" pitchFamily="34" charset="0"/>
              </a:rPr>
              <a:t> is defined as rise/run, which means that it is the change in y (rise) for a 1-unit increase in x (run). </a:t>
            </a:r>
          </a:p>
        </p:txBody>
      </p:sp>
      <p:graphicFrame>
        <p:nvGraphicFramePr>
          <p:cNvPr id="113667" name="Object 2"/>
          <p:cNvGraphicFramePr>
            <a:graphicFrameLocks noGrp="1" noChangeAspect="1"/>
          </p:cNvGraphicFramePr>
          <p:nvPr>
            <p:ph idx="1"/>
            <p:extLst>
              <p:ext uri="{D42A27DB-BD31-4B8C-83A1-F6EECF244321}">
                <p14:modId xmlns:p14="http://schemas.microsoft.com/office/powerpoint/2010/main" val="1830603161"/>
              </p:ext>
            </p:extLst>
          </p:nvPr>
        </p:nvGraphicFramePr>
        <p:xfrm>
          <a:off x="1403350" y="4603750"/>
          <a:ext cx="2447925" cy="407988"/>
        </p:xfrm>
        <a:graphic>
          <a:graphicData uri="http://schemas.openxmlformats.org/presentationml/2006/ole">
            <mc:AlternateContent xmlns:mc="http://schemas.openxmlformats.org/markup-compatibility/2006">
              <mc:Choice xmlns:v="urn:schemas-microsoft-com:vml" Requires="v">
                <p:oleObj spid="_x0000_s113748" name="Equation" r:id="rId3" imgW="1218960" imgH="203040" progId="Equation.DSMT4">
                  <p:embed/>
                </p:oleObj>
              </mc:Choice>
              <mc:Fallback>
                <p:oleObj name="Equation" r:id="rId3" imgW="1218960" imgH="203040" progId="Equation.DSMT4">
                  <p:embed/>
                  <p:pic>
                    <p:nvPicPr>
                      <p:cNvPr id="0" name="Picture 58"/>
                      <p:cNvPicPr>
                        <a:picLocks noGrp="1" noChangeAspect="1" noChangeArrowheads="1"/>
                      </p:cNvPicPr>
                      <p:nvPr/>
                    </p:nvPicPr>
                    <p:blipFill>
                      <a:blip r:embed="rId4"/>
                      <a:srcRect/>
                      <a:stretch>
                        <a:fillRect/>
                      </a:stretch>
                    </p:blipFill>
                    <p:spPr bwMode="auto">
                      <a:xfrm>
                        <a:off x="1403350" y="4603750"/>
                        <a:ext cx="2447925" cy="40798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 name="Rectangle 2"/>
          <p:cNvSpPr txBox="1">
            <a:spLocks noChangeArrowheads="1"/>
          </p:cNvSpPr>
          <p:nvPr/>
        </p:nvSpPr>
        <p:spPr bwMode="auto">
          <a:xfrm>
            <a:off x="201613" y="452098"/>
            <a:ext cx="8763000" cy="609600"/>
          </a:xfrm>
          <a:prstGeom prst="rect">
            <a:avLst/>
          </a:prstGeom>
          <a:noFill/>
          <a:ln w="9525">
            <a:noFill/>
            <a:miter lim="800000"/>
            <a:headEnd/>
            <a:tailEnd/>
          </a:ln>
        </p:spPr>
        <p:txBody>
          <a:bodyPr anchor="b"/>
          <a:lstStyle/>
          <a:p>
            <a:pPr eaLnBrk="1" hangingPunct="1">
              <a:defRPr/>
            </a:pPr>
            <a:r>
              <a:rPr lang="en-US" sz="3600" kern="0" baseline="0" dirty="0">
                <a:solidFill>
                  <a:srgbClr val="EA0088"/>
                </a:solidFill>
                <a:latin typeface="Trebuchet MS" panose="020B0603020202020204" pitchFamily="34" charset="0"/>
                <a:ea typeface="+mj-ea"/>
                <a:cs typeface="+mj-cs"/>
              </a:rPr>
              <a:t>Example 16: Solution</a:t>
            </a:r>
          </a:p>
        </p:txBody>
      </p:sp>
      <p:sp>
        <p:nvSpPr>
          <p:cNvPr id="8" name="Rectangle 2"/>
          <p:cNvSpPr>
            <a:spLocks noChangeArrowheads="1"/>
          </p:cNvSpPr>
          <p:nvPr/>
        </p:nvSpPr>
        <p:spPr bwMode="auto">
          <a:xfrm>
            <a:off x="8316416" y="625"/>
            <a:ext cx="836308"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106</a:t>
            </a:fld>
            <a:endParaRPr lang="en-AU" altLang="en-US" b="1" dirty="0"/>
          </a:p>
        </p:txBody>
      </p:sp>
      <p:sp>
        <p:nvSpPr>
          <p:cNvPr id="3" name="TextBox 2"/>
          <p:cNvSpPr txBox="1"/>
          <p:nvPr/>
        </p:nvSpPr>
        <p:spPr>
          <a:xfrm>
            <a:off x="1403350" y="5099040"/>
            <a:ext cx="6192688" cy="400110"/>
          </a:xfrm>
          <a:prstGeom prst="rect">
            <a:avLst/>
          </a:prstGeom>
          <a:noFill/>
        </p:spPr>
        <p:txBody>
          <a:bodyPr wrap="square" rtlCol="0">
            <a:spAutoFit/>
          </a:bodyPr>
          <a:lstStyle/>
          <a:p>
            <a:r>
              <a:rPr lang="en-AU" sz="2000" baseline="0" dirty="0">
                <a:latin typeface="Times New Roman" panose="02020603050405020304" pitchFamily="18" charset="0"/>
                <a:cs typeface="Times New Roman" panose="02020603050405020304" pitchFamily="18" charset="0"/>
              </a:rPr>
              <a:t>Electrical cost = 9.587 + 2.245 (Number of tools)</a:t>
            </a:r>
            <a:endParaRPr lang="en-AU" sz="2000" dirty="0">
              <a:latin typeface="Times New Roman" panose="02020603050405020304" pitchFamily="18" charset="0"/>
              <a:cs typeface="Times New Roman" panose="02020603050405020304" pitchFamily="18" charset="0"/>
            </a:endParaRPr>
          </a:p>
        </p:txBody>
      </p:sp>
      <p:pic>
        <p:nvPicPr>
          <p:cNvPr id="2" name="Picture 1"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5536" y="1844824"/>
            <a:ext cx="5227391" cy="2350824"/>
          </a:xfrm>
          <a:prstGeom prst="rect">
            <a:avLst/>
          </a:prstGeom>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3"/>
          <p:cNvSpPr txBox="1">
            <a:spLocks noChangeArrowheads="1"/>
          </p:cNvSpPr>
          <p:nvPr/>
        </p:nvSpPr>
        <p:spPr bwMode="auto">
          <a:xfrm>
            <a:off x="612403" y="2132856"/>
            <a:ext cx="7920037" cy="364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1950" indent="-361950">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marL="0" indent="0" algn="just" eaLnBrk="1" hangingPunct="1">
              <a:spcAft>
                <a:spcPts val="1200"/>
              </a:spcAft>
              <a:buClr>
                <a:srgbClr val="FF0000"/>
              </a:buClr>
              <a:buNone/>
            </a:pPr>
            <a:r>
              <a:rPr lang="en-US" altLang="en-US" sz="2400" baseline="0" dirty="0">
                <a:latin typeface="Verdana" pitchFamily="34" charset="0"/>
              </a:rPr>
              <a:t>The slope measures the marginal rate of change in the dependent variable. The marginal rate of change refers to the effect of increasing the independent variable by one additional unit. </a:t>
            </a:r>
          </a:p>
          <a:p>
            <a:pPr marL="0" indent="0" algn="just" eaLnBrk="1" hangingPunct="1">
              <a:spcAft>
                <a:spcPts val="1200"/>
              </a:spcAft>
              <a:buClr>
                <a:srgbClr val="FF0000"/>
              </a:buClr>
              <a:buNone/>
            </a:pPr>
            <a:r>
              <a:rPr lang="en-US" altLang="en-US" sz="2400" baseline="0" dirty="0">
                <a:latin typeface="Verdana" pitchFamily="34" charset="0"/>
              </a:rPr>
              <a:t>In this example, the slope is 2.245, which means that for each 1-unit increase in the number of tools, the marginal increase in the electricity cost 2.245. Thus, the estimated variable cost is $2.25 per tool.</a:t>
            </a:r>
          </a:p>
        </p:txBody>
      </p:sp>
      <p:graphicFrame>
        <p:nvGraphicFramePr>
          <p:cNvPr id="114691" name="Object 2"/>
          <p:cNvGraphicFramePr>
            <a:graphicFrameLocks noGrp="1" noChangeAspect="1"/>
          </p:cNvGraphicFramePr>
          <p:nvPr>
            <p:ph idx="1"/>
          </p:nvPr>
        </p:nvGraphicFramePr>
        <p:xfrm>
          <a:off x="1116013" y="1268413"/>
          <a:ext cx="2949575" cy="546100"/>
        </p:xfrm>
        <a:graphic>
          <a:graphicData uri="http://schemas.openxmlformats.org/presentationml/2006/ole">
            <mc:AlternateContent xmlns:mc="http://schemas.openxmlformats.org/markup-compatibility/2006">
              <mc:Choice xmlns:v="urn:schemas-microsoft-com:vml" Requires="v">
                <p:oleObj spid="_x0000_s114771" name="Equation" r:id="rId3" imgW="1028700" imgH="190500" progId="Equation.3">
                  <p:embed/>
                </p:oleObj>
              </mc:Choice>
              <mc:Fallback>
                <p:oleObj name="Equation" r:id="rId3" imgW="1028700" imgH="190500" progId="Equation.3">
                  <p:embed/>
                  <p:pic>
                    <p:nvPicPr>
                      <p:cNvPr id="0" name="Picture 5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268413"/>
                        <a:ext cx="2949575" cy="5461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 name="Rectangle 2"/>
          <p:cNvSpPr txBox="1">
            <a:spLocks noChangeArrowheads="1"/>
          </p:cNvSpPr>
          <p:nvPr/>
        </p:nvSpPr>
        <p:spPr bwMode="auto">
          <a:xfrm>
            <a:off x="612403" y="452098"/>
            <a:ext cx="8208912" cy="609600"/>
          </a:xfrm>
          <a:prstGeom prst="rect">
            <a:avLst/>
          </a:prstGeom>
          <a:noFill/>
          <a:ln w="9525">
            <a:noFill/>
            <a:miter lim="800000"/>
            <a:headEnd/>
            <a:tailEnd/>
          </a:ln>
        </p:spPr>
        <p:txBody>
          <a:bodyPr anchor="b"/>
          <a:lstStyle/>
          <a:p>
            <a:pPr eaLnBrk="1" hangingPunct="1">
              <a:defRPr/>
            </a:pPr>
            <a:r>
              <a:rPr lang="en-US" sz="3600" kern="0" baseline="0" dirty="0">
                <a:solidFill>
                  <a:srgbClr val="EA0088"/>
                </a:solidFill>
                <a:latin typeface="Trebuchet MS" panose="020B0603020202020204" pitchFamily="34" charset="0"/>
                <a:ea typeface="+mj-ea"/>
                <a:cs typeface="+mj-cs"/>
              </a:rPr>
              <a:t>Example 16: Solution</a:t>
            </a:r>
          </a:p>
        </p:txBody>
      </p:sp>
      <p:sp>
        <p:nvSpPr>
          <p:cNvPr id="7" name="Rectangle 2"/>
          <p:cNvSpPr>
            <a:spLocks noChangeArrowheads="1"/>
          </p:cNvSpPr>
          <p:nvPr/>
        </p:nvSpPr>
        <p:spPr bwMode="auto">
          <a:xfrm>
            <a:off x="8316416" y="625"/>
            <a:ext cx="836308"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107</a:t>
            </a:fld>
            <a:endParaRPr lang="en-AU" altLang="en-US" b="1"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5715" name="Object 2"/>
          <p:cNvGraphicFramePr>
            <a:graphicFrameLocks noChangeAspect="1"/>
          </p:cNvGraphicFramePr>
          <p:nvPr>
            <p:extLst>
              <p:ext uri="{D42A27DB-BD31-4B8C-83A1-F6EECF244321}">
                <p14:modId xmlns:p14="http://schemas.microsoft.com/office/powerpoint/2010/main" val="346113643"/>
              </p:ext>
            </p:extLst>
          </p:nvPr>
        </p:nvGraphicFramePr>
        <p:xfrm>
          <a:off x="1259632" y="1484784"/>
          <a:ext cx="2951162" cy="547687"/>
        </p:xfrm>
        <a:graphic>
          <a:graphicData uri="http://schemas.openxmlformats.org/presentationml/2006/ole">
            <mc:AlternateContent xmlns:mc="http://schemas.openxmlformats.org/markup-compatibility/2006">
              <mc:Choice xmlns:v="urn:schemas-microsoft-com:vml" Requires="v">
                <p:oleObj spid="_x0000_s115795" name="Equation" r:id="rId3" imgW="1028700" imgH="190500" progId="Equation.3">
                  <p:embed/>
                </p:oleObj>
              </mc:Choice>
              <mc:Fallback>
                <p:oleObj name="Equation" r:id="rId3" imgW="1028700" imgH="190500" progId="Equation.3">
                  <p:embed/>
                  <p:pic>
                    <p:nvPicPr>
                      <p:cNvPr id="0" name="Picture 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1484784"/>
                        <a:ext cx="2951162" cy="54768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15716" name="Content Placeholder 8"/>
          <p:cNvSpPr>
            <a:spLocks noGrp="1"/>
          </p:cNvSpPr>
          <p:nvPr>
            <p:ph idx="1"/>
          </p:nvPr>
        </p:nvSpPr>
        <p:spPr>
          <a:xfrm>
            <a:off x="696913" y="2204864"/>
            <a:ext cx="7772400" cy="3024162"/>
          </a:xfrm>
        </p:spPr>
        <p:txBody>
          <a:bodyPr/>
          <a:lstStyle/>
          <a:p>
            <a:pPr marL="0" indent="0" algn="just">
              <a:spcAft>
                <a:spcPts val="1200"/>
              </a:spcAft>
              <a:buNone/>
            </a:pPr>
            <a:r>
              <a:rPr lang="en-US" altLang="en-US" sz="2400" dirty="0">
                <a:latin typeface="Trebuchet MS" pitchFamily="34" charset="0"/>
                <a:cs typeface="Arial" pitchFamily="34" charset="0"/>
              </a:rPr>
              <a:t>The y-intercept is 9.587. </a:t>
            </a:r>
          </a:p>
          <a:p>
            <a:pPr marL="0" indent="0" algn="just">
              <a:spcAft>
                <a:spcPts val="1200"/>
              </a:spcAft>
              <a:buNone/>
            </a:pPr>
            <a:r>
              <a:rPr lang="en-US" altLang="en-US" sz="2400" dirty="0">
                <a:latin typeface="Trebuchet MS" pitchFamily="34" charset="0"/>
                <a:cs typeface="Arial" pitchFamily="34" charset="0"/>
              </a:rPr>
              <a:t>That is, the regression line strikes the y-axis at 9.587. This is simply the value of when x = 0. </a:t>
            </a:r>
          </a:p>
          <a:p>
            <a:pPr marL="0" indent="0" algn="just">
              <a:spcAft>
                <a:spcPts val="1200"/>
              </a:spcAft>
              <a:buNone/>
            </a:pPr>
            <a:r>
              <a:rPr lang="en-US" altLang="en-US" sz="2400" dirty="0">
                <a:latin typeface="Trebuchet MS" pitchFamily="34" charset="0"/>
                <a:cs typeface="Arial" pitchFamily="34" charset="0"/>
              </a:rPr>
              <a:t>However, when x = 0, we are producing no tools and hence the estimated fixed cost of electricity is $9.59 per day.</a:t>
            </a:r>
          </a:p>
          <a:p>
            <a:pPr marL="361950" indent="-361950"/>
            <a:endParaRPr lang="en-AU" altLang="en-US" sz="2400" dirty="0">
              <a:latin typeface="Trebuchet MS" pitchFamily="34" charset="0"/>
              <a:cs typeface="Arial" pitchFamily="34" charset="0"/>
            </a:endParaRPr>
          </a:p>
        </p:txBody>
      </p:sp>
      <p:sp>
        <p:nvSpPr>
          <p:cNvPr id="7" name="Rectangle 2"/>
          <p:cNvSpPr txBox="1">
            <a:spLocks noChangeArrowheads="1"/>
          </p:cNvSpPr>
          <p:nvPr/>
        </p:nvSpPr>
        <p:spPr bwMode="auto">
          <a:xfrm>
            <a:off x="683568" y="452098"/>
            <a:ext cx="8136904" cy="609600"/>
          </a:xfrm>
          <a:prstGeom prst="rect">
            <a:avLst/>
          </a:prstGeom>
          <a:noFill/>
          <a:ln w="9525">
            <a:noFill/>
            <a:miter lim="800000"/>
            <a:headEnd/>
            <a:tailEnd/>
          </a:ln>
        </p:spPr>
        <p:txBody>
          <a:bodyPr anchor="b"/>
          <a:lstStyle/>
          <a:p>
            <a:pPr eaLnBrk="1" hangingPunct="1">
              <a:defRPr/>
            </a:pPr>
            <a:r>
              <a:rPr lang="en-US" sz="3600" kern="0" baseline="0" dirty="0">
                <a:solidFill>
                  <a:srgbClr val="EA0088"/>
                </a:solidFill>
                <a:latin typeface="Trebuchet MS" panose="020B0603020202020204" pitchFamily="34" charset="0"/>
                <a:ea typeface="+mj-ea"/>
                <a:cs typeface="+mj-cs"/>
              </a:rPr>
              <a:t>Example 16: Solution</a:t>
            </a:r>
          </a:p>
        </p:txBody>
      </p:sp>
      <p:sp>
        <p:nvSpPr>
          <p:cNvPr id="8" name="Rectangle 2"/>
          <p:cNvSpPr>
            <a:spLocks noChangeArrowheads="1"/>
          </p:cNvSpPr>
          <p:nvPr/>
        </p:nvSpPr>
        <p:spPr bwMode="auto">
          <a:xfrm>
            <a:off x="8316416" y="625"/>
            <a:ext cx="836308"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108</a:t>
            </a:fld>
            <a:endParaRPr lang="en-AU" altLang="en-US" b="1"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3"/>
          <p:cNvSpPr>
            <a:spLocks noGrp="1" noChangeArrowheads="1"/>
          </p:cNvSpPr>
          <p:nvPr>
            <p:ph idx="1"/>
          </p:nvPr>
        </p:nvSpPr>
        <p:spPr>
          <a:xfrm>
            <a:off x="723900" y="1196752"/>
            <a:ext cx="7772400" cy="4464050"/>
          </a:xfrm>
        </p:spPr>
        <p:txBody>
          <a:bodyPr/>
          <a:lstStyle/>
          <a:p>
            <a:pPr marL="0" indent="0" algn="just">
              <a:spcAft>
                <a:spcPts val="1200"/>
              </a:spcAft>
              <a:buNone/>
            </a:pPr>
            <a:r>
              <a:rPr lang="en-US" altLang="en-US" sz="2400" dirty="0">
                <a:latin typeface="Trebuchet MS" pitchFamily="34" charset="0"/>
                <a:cs typeface="Arial" pitchFamily="34" charset="0"/>
              </a:rPr>
              <a:t>When we introduced the coefficient of correlation we pointed out that except for −1, 0, and +1 we cannot precisely interpret its meaning. </a:t>
            </a:r>
          </a:p>
          <a:p>
            <a:pPr marL="0" indent="0" algn="just">
              <a:spcAft>
                <a:spcPts val="1200"/>
              </a:spcAft>
              <a:buNone/>
            </a:pPr>
            <a:r>
              <a:rPr lang="en-US" altLang="en-US" sz="2400" dirty="0">
                <a:latin typeface="Trebuchet MS" pitchFamily="34" charset="0"/>
                <a:cs typeface="Arial" pitchFamily="34" charset="0"/>
              </a:rPr>
              <a:t>We can judge the coefficient of correlation in relation to its proximity to −1, 0, and +1 only.  </a:t>
            </a:r>
          </a:p>
          <a:p>
            <a:pPr marL="0" indent="0" algn="just">
              <a:spcAft>
                <a:spcPts val="1200"/>
              </a:spcAft>
              <a:buNone/>
            </a:pPr>
            <a:r>
              <a:rPr lang="en-US" altLang="en-US" sz="2400" dirty="0">
                <a:latin typeface="Trebuchet MS" pitchFamily="34" charset="0"/>
                <a:cs typeface="Arial" pitchFamily="34" charset="0"/>
              </a:rPr>
              <a:t>Fortunately, we have another measure that can be precisely interpreted. It is the </a:t>
            </a:r>
            <a:r>
              <a:rPr lang="en-US" altLang="en-US" sz="2400" b="1" i="1" dirty="0">
                <a:solidFill>
                  <a:schemeClr val="tx1">
                    <a:lumMod val="75000"/>
                    <a:lumOff val="25000"/>
                  </a:schemeClr>
                </a:solidFill>
                <a:latin typeface="Trebuchet MS" pitchFamily="34" charset="0"/>
                <a:cs typeface="Arial" pitchFamily="34" charset="0"/>
              </a:rPr>
              <a:t>coefficient of determination</a:t>
            </a:r>
            <a:r>
              <a:rPr lang="en-US" altLang="en-US" sz="2400" dirty="0">
                <a:latin typeface="Trebuchet MS" pitchFamily="34" charset="0"/>
                <a:cs typeface="Arial" pitchFamily="34" charset="0"/>
              </a:rPr>
              <a:t>, which is calculated by squaring the coefficient of correlation. For this reason we denote it R</a:t>
            </a:r>
            <a:r>
              <a:rPr lang="en-US" altLang="en-US" sz="2400" baseline="30000" dirty="0">
                <a:latin typeface="Trebuchet MS" pitchFamily="34" charset="0"/>
                <a:cs typeface="Arial" pitchFamily="34" charset="0"/>
              </a:rPr>
              <a:t>2</a:t>
            </a:r>
            <a:r>
              <a:rPr lang="en-US" altLang="en-US" sz="2400" dirty="0">
                <a:latin typeface="Trebuchet MS" pitchFamily="34" charset="0"/>
                <a:cs typeface="Arial" pitchFamily="34" charset="0"/>
              </a:rPr>
              <a:t>. </a:t>
            </a:r>
          </a:p>
          <a:p>
            <a:pPr marL="0" indent="0" algn="just">
              <a:spcAft>
                <a:spcPts val="1200"/>
              </a:spcAft>
              <a:buNone/>
            </a:pPr>
            <a:endParaRPr lang="en-US" altLang="en-US" sz="2400" dirty="0">
              <a:latin typeface="Trebuchet MS" pitchFamily="34" charset="0"/>
              <a:cs typeface="Arial" pitchFamily="34" charset="0"/>
            </a:endParaRPr>
          </a:p>
          <a:p>
            <a:pPr marL="0" indent="0" algn="just">
              <a:spcAft>
                <a:spcPts val="1200"/>
              </a:spcAft>
              <a:buNone/>
            </a:pPr>
            <a:endParaRPr lang="en-US" altLang="en-US" sz="2400" dirty="0">
              <a:latin typeface="Trebuchet MS" pitchFamily="34" charset="0"/>
              <a:cs typeface="Arial" pitchFamily="34" charset="0"/>
            </a:endParaRPr>
          </a:p>
        </p:txBody>
      </p:sp>
      <p:sp>
        <p:nvSpPr>
          <p:cNvPr id="5" name="Rectangle 2"/>
          <p:cNvSpPr txBox="1">
            <a:spLocks noChangeArrowheads="1"/>
          </p:cNvSpPr>
          <p:nvPr/>
        </p:nvSpPr>
        <p:spPr bwMode="auto">
          <a:xfrm>
            <a:off x="755576" y="294290"/>
            <a:ext cx="8136904" cy="609600"/>
          </a:xfrm>
          <a:prstGeom prst="rect">
            <a:avLst/>
          </a:prstGeom>
          <a:noFill/>
          <a:ln w="9525">
            <a:noFill/>
            <a:miter lim="800000"/>
            <a:headEnd/>
            <a:tailEnd/>
          </a:ln>
        </p:spPr>
        <p:txBody>
          <a:bodyPr anchor="b"/>
          <a:lstStyle/>
          <a:p>
            <a:pPr eaLnBrk="1" hangingPunct="1">
              <a:defRPr/>
            </a:pPr>
            <a:r>
              <a:rPr lang="en-US" sz="3200" kern="0" baseline="0" dirty="0">
                <a:solidFill>
                  <a:srgbClr val="EA0088"/>
                </a:solidFill>
                <a:latin typeface="Trebuchet MS" panose="020B0603020202020204" pitchFamily="34" charset="0"/>
                <a:ea typeface="+mj-ea"/>
                <a:cs typeface="+mj-cs"/>
              </a:rPr>
              <a:t>Coefficient of Determination</a:t>
            </a:r>
          </a:p>
        </p:txBody>
      </p:sp>
      <p:sp>
        <p:nvSpPr>
          <p:cNvPr id="4" name="Rectangle 2"/>
          <p:cNvSpPr>
            <a:spLocks noChangeArrowheads="1"/>
          </p:cNvSpPr>
          <p:nvPr/>
        </p:nvSpPr>
        <p:spPr bwMode="auto">
          <a:xfrm>
            <a:off x="8316416" y="625"/>
            <a:ext cx="836308"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109</a:t>
            </a:fld>
            <a:endParaRPr lang="en-AU" altLang="en-US" b="1" dirty="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0"/>
          <p:cNvSpPr txBox="1">
            <a:spLocks noChangeArrowheads="1"/>
          </p:cNvSpPr>
          <p:nvPr/>
        </p:nvSpPr>
        <p:spPr bwMode="auto">
          <a:xfrm>
            <a:off x="653199" y="530991"/>
            <a:ext cx="77724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eaLnBrk="1" hangingPunct="1">
              <a:spcBef>
                <a:spcPct val="0"/>
              </a:spcBef>
              <a:buFontTx/>
              <a:buNone/>
            </a:pPr>
            <a:r>
              <a:rPr lang="en-US" altLang="en-US" sz="3600" baseline="0" dirty="0">
                <a:solidFill>
                  <a:srgbClr val="EA0088"/>
                </a:solidFill>
                <a:latin typeface="Trebuchet MS" panose="020B0603020202020204" pitchFamily="34" charset="0"/>
              </a:rPr>
              <a:t> The arithmetic mean…</a:t>
            </a:r>
          </a:p>
        </p:txBody>
      </p:sp>
      <p:sp>
        <p:nvSpPr>
          <p:cNvPr id="19460" name="Rectangle 3"/>
          <p:cNvSpPr txBox="1">
            <a:spLocks noChangeArrowheads="1"/>
          </p:cNvSpPr>
          <p:nvPr/>
        </p:nvSpPr>
        <p:spPr bwMode="auto">
          <a:xfrm>
            <a:off x="692354" y="126876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1950" indent="-361950">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marL="0" indent="0" algn="just" eaLnBrk="1" hangingPunct="1">
              <a:buClr>
                <a:srgbClr val="FF0000"/>
              </a:buClr>
              <a:buNone/>
            </a:pPr>
            <a:r>
              <a:rPr lang="en-US" altLang="en-US" sz="2400" baseline="0" dirty="0">
                <a:latin typeface="Trebuchet MS" panose="020B0603020202020204" pitchFamily="34" charset="0"/>
              </a:rPr>
              <a:t>The average or the arithmetic mean is appropriate for describing measurement data, </a:t>
            </a:r>
            <a:r>
              <a:rPr lang="en-US" altLang="en-US" sz="2400" baseline="0" dirty="0">
                <a:solidFill>
                  <a:srgbClr val="00B050"/>
                </a:solidFill>
                <a:latin typeface="Trebuchet MS" panose="020B0603020202020204" pitchFamily="34" charset="0"/>
              </a:rPr>
              <a:t>e.g. heights of people, marks of student exams, etc.</a:t>
            </a:r>
          </a:p>
          <a:p>
            <a:pPr marL="0" indent="0" algn="just" eaLnBrk="1" hangingPunct="1">
              <a:buClr>
                <a:srgbClr val="FF0000"/>
              </a:buClr>
              <a:buNone/>
            </a:pPr>
            <a:endParaRPr lang="en-US" altLang="en-US" sz="2400" baseline="0" dirty="0">
              <a:latin typeface="Trebuchet MS" panose="020B0603020202020204" pitchFamily="34" charset="0"/>
            </a:endParaRPr>
          </a:p>
          <a:p>
            <a:pPr marL="0" indent="0" algn="just" eaLnBrk="1" hangingPunct="1">
              <a:buClr>
                <a:srgbClr val="FF0000"/>
              </a:buClr>
              <a:buNone/>
            </a:pPr>
            <a:r>
              <a:rPr lang="en-US" altLang="en-US" sz="2400" baseline="0" dirty="0">
                <a:latin typeface="Trebuchet MS" panose="020B0603020202020204" pitchFamily="34" charset="0"/>
              </a:rPr>
              <a:t>The mean is seriously affected by extreme values called ‘outliers’. </a:t>
            </a:r>
            <a:r>
              <a:rPr lang="en-US" altLang="en-US" sz="2400" baseline="0" dirty="0">
                <a:solidFill>
                  <a:srgbClr val="00B050"/>
                </a:solidFill>
                <a:latin typeface="Trebuchet MS" panose="020B0603020202020204" pitchFamily="34" charset="0"/>
              </a:rPr>
              <a:t>E.g. as soon as a billionaire moves into a neighborhood, the average household income for the </a:t>
            </a:r>
            <a:r>
              <a:rPr lang="en-US" altLang="en-US" sz="2400" baseline="0" dirty="0" err="1">
                <a:solidFill>
                  <a:srgbClr val="00B050"/>
                </a:solidFill>
                <a:latin typeface="Trebuchet MS" panose="020B0603020202020204" pitchFamily="34" charset="0"/>
              </a:rPr>
              <a:t>neighbourhood</a:t>
            </a:r>
            <a:r>
              <a:rPr lang="en-US" altLang="en-US" sz="2400" baseline="0" dirty="0">
                <a:solidFill>
                  <a:srgbClr val="00B050"/>
                </a:solidFill>
                <a:latin typeface="Trebuchet MS" panose="020B0603020202020204" pitchFamily="34" charset="0"/>
              </a:rPr>
              <a:t> increases beyond what it was previously!</a:t>
            </a:r>
          </a:p>
        </p:txBody>
      </p:sp>
      <p:sp>
        <p:nvSpPr>
          <p:cNvPr id="6"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11</a:t>
            </a:fld>
            <a:endParaRPr lang="en-AU" altLang="en-US" b="1" dirty="0"/>
          </a:p>
        </p:txBody>
      </p:sp>
    </p:spTree>
    <p:custDataLst>
      <p:tags r:id="rId1"/>
    </p:custData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3"/>
          <p:cNvSpPr txBox="1">
            <a:spLocks noChangeArrowheads="1"/>
          </p:cNvSpPr>
          <p:nvPr/>
        </p:nvSpPr>
        <p:spPr bwMode="auto">
          <a:xfrm>
            <a:off x="600488" y="1268760"/>
            <a:ext cx="7992888"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1950" indent="-361950">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marL="0" indent="0" algn="just" eaLnBrk="1" hangingPunct="1">
              <a:buClr>
                <a:srgbClr val="FF0000"/>
              </a:buClr>
              <a:buNone/>
            </a:pPr>
            <a:r>
              <a:rPr lang="en-US" altLang="en-US" sz="2400" baseline="0" dirty="0">
                <a:latin typeface="Trebuchet MS" panose="020B0603020202020204" pitchFamily="34" charset="0"/>
              </a:rPr>
              <a:t>The coefficient of determination measures the amount of variation in the dependent variable that is explained by the variation in the independent variable. </a:t>
            </a:r>
          </a:p>
          <a:p>
            <a:pPr marL="0" indent="0" algn="just" eaLnBrk="1" hangingPunct="1">
              <a:buClr>
                <a:srgbClr val="FF0000"/>
              </a:buClr>
              <a:buNone/>
            </a:pPr>
            <a:endParaRPr lang="en-US" altLang="en-US" sz="2400" baseline="0" dirty="0">
              <a:latin typeface="Trebuchet MS" panose="020B0603020202020204" pitchFamily="34" charset="0"/>
            </a:endParaRPr>
          </a:p>
          <a:p>
            <a:pPr marL="0" indent="0" algn="just" eaLnBrk="1" hangingPunct="1">
              <a:buClr>
                <a:srgbClr val="FF0000"/>
              </a:buClr>
              <a:buNone/>
            </a:pPr>
            <a:endParaRPr lang="en-US" altLang="en-US" sz="2400" baseline="0" dirty="0">
              <a:latin typeface="Trebuchet MS" panose="020B0603020202020204" pitchFamily="34" charset="0"/>
            </a:endParaRPr>
          </a:p>
        </p:txBody>
      </p:sp>
      <p:sp>
        <p:nvSpPr>
          <p:cNvPr id="4" name="Rectangle 2"/>
          <p:cNvSpPr txBox="1">
            <a:spLocks noChangeArrowheads="1"/>
          </p:cNvSpPr>
          <p:nvPr/>
        </p:nvSpPr>
        <p:spPr bwMode="auto">
          <a:xfrm>
            <a:off x="683568" y="325823"/>
            <a:ext cx="8136904" cy="609600"/>
          </a:xfrm>
          <a:prstGeom prst="rect">
            <a:avLst/>
          </a:prstGeom>
          <a:noFill/>
          <a:ln w="9525">
            <a:noFill/>
            <a:miter lim="800000"/>
            <a:headEnd/>
            <a:tailEnd/>
          </a:ln>
        </p:spPr>
        <p:txBody>
          <a:bodyPr anchor="b"/>
          <a:lstStyle/>
          <a:p>
            <a:pPr eaLnBrk="1" hangingPunct="1">
              <a:defRPr/>
            </a:pPr>
            <a:r>
              <a:rPr lang="en-US" sz="3200" kern="0" baseline="0" dirty="0">
                <a:solidFill>
                  <a:srgbClr val="EA0088"/>
                </a:solidFill>
                <a:latin typeface="Trebuchet MS" panose="020B0603020202020204" pitchFamily="34" charset="0"/>
                <a:ea typeface="+mj-ea"/>
                <a:cs typeface="+mj-cs"/>
              </a:rPr>
              <a:t>Coefficient of Determination</a:t>
            </a:r>
          </a:p>
        </p:txBody>
      </p:sp>
      <p:sp>
        <p:nvSpPr>
          <p:cNvPr id="5" name="Rectangle 2"/>
          <p:cNvSpPr>
            <a:spLocks noChangeArrowheads="1"/>
          </p:cNvSpPr>
          <p:nvPr/>
        </p:nvSpPr>
        <p:spPr bwMode="auto">
          <a:xfrm>
            <a:off x="8316416" y="625"/>
            <a:ext cx="836308"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110</a:t>
            </a:fld>
            <a:endParaRPr lang="en-AU" altLang="en-US" b="1" dirty="0"/>
          </a:p>
        </p:txBody>
      </p:sp>
    </p:spTree>
    <p:custDataLst>
      <p:tags r:id="rId1"/>
    </p:custData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83568" y="452098"/>
            <a:ext cx="8136904" cy="816662"/>
          </a:xfrm>
          <a:prstGeom prst="rect">
            <a:avLst/>
          </a:prstGeom>
          <a:noFill/>
          <a:ln w="9525">
            <a:noFill/>
            <a:miter lim="800000"/>
            <a:headEnd/>
            <a:tailEnd/>
          </a:ln>
        </p:spPr>
        <p:txBody>
          <a:bodyPr anchor="b"/>
          <a:lstStyle/>
          <a:p>
            <a:pPr eaLnBrk="1" hangingPunct="1">
              <a:defRPr/>
            </a:pPr>
            <a:r>
              <a:rPr lang="en-US" sz="3600" kern="0" baseline="0" dirty="0">
                <a:solidFill>
                  <a:srgbClr val="EA0088"/>
                </a:solidFill>
                <a:latin typeface="Trebuchet MS" panose="020B0603020202020204" pitchFamily="34" charset="0"/>
                <a:ea typeface="+mj-ea"/>
                <a:cs typeface="+mj-cs"/>
              </a:rPr>
              <a:t>Example 16: Solution…</a:t>
            </a:r>
          </a:p>
        </p:txBody>
      </p:sp>
      <p:sp>
        <p:nvSpPr>
          <p:cNvPr id="5" name="Rectangle 2"/>
          <p:cNvSpPr>
            <a:spLocks noChangeArrowheads="1"/>
          </p:cNvSpPr>
          <p:nvPr/>
        </p:nvSpPr>
        <p:spPr bwMode="auto">
          <a:xfrm>
            <a:off x="8316416" y="625"/>
            <a:ext cx="836308"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111</a:t>
            </a:fld>
            <a:endParaRPr lang="en-AU" altLang="en-US" b="1" dirty="0"/>
          </a:p>
        </p:txBody>
      </p:sp>
      <p:pic>
        <p:nvPicPr>
          <p:cNvPr id="206850" name="Picture 2"/>
          <p:cNvPicPr>
            <a:picLocks noChangeAspect="1" noChangeArrowheads="1"/>
          </p:cNvPicPr>
          <p:nvPr/>
        </p:nvPicPr>
        <p:blipFill>
          <a:blip r:embed="rId3" cstate="print"/>
          <a:srcRect/>
          <a:stretch>
            <a:fillRect/>
          </a:stretch>
        </p:blipFill>
        <p:spPr bwMode="auto">
          <a:xfrm>
            <a:off x="1187624" y="1484784"/>
            <a:ext cx="6638925" cy="3619500"/>
          </a:xfrm>
          <a:prstGeom prst="rect">
            <a:avLst/>
          </a:prstGeom>
          <a:noFill/>
          <a:ln w="9525">
            <a:noFill/>
            <a:miter lim="800000"/>
            <a:headEnd/>
            <a:tailEnd/>
          </a:ln>
        </p:spPr>
      </p:pic>
    </p:spTree>
    <p:custDataLst>
      <p:tags r:id="rId1"/>
    </p:custData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3"/>
          <p:cNvSpPr>
            <a:spLocks noGrp="1" noChangeArrowheads="1"/>
          </p:cNvSpPr>
          <p:nvPr>
            <p:ph idx="1"/>
          </p:nvPr>
        </p:nvSpPr>
        <p:spPr>
          <a:xfrm>
            <a:off x="827584" y="1268760"/>
            <a:ext cx="7772400" cy="3168650"/>
          </a:xfrm>
        </p:spPr>
        <p:txBody>
          <a:bodyPr/>
          <a:lstStyle/>
          <a:p>
            <a:pPr marL="0" indent="0">
              <a:buFontTx/>
              <a:buNone/>
            </a:pPr>
            <a:r>
              <a:rPr lang="en-US" altLang="en-US" sz="2400" dirty="0">
                <a:latin typeface="Trebuchet MS" pitchFamily="34" charset="0"/>
                <a:cs typeface="Arial" pitchFamily="34" charset="0"/>
              </a:rPr>
              <a:t>The coefficient of determination is</a:t>
            </a:r>
          </a:p>
          <a:p>
            <a:pPr marL="0" indent="0">
              <a:buFontTx/>
              <a:buNone/>
            </a:pPr>
            <a:endParaRPr lang="en-US" altLang="en-US" sz="2400" dirty="0">
              <a:latin typeface="Trebuchet MS" pitchFamily="34" charset="0"/>
              <a:cs typeface="Arial" pitchFamily="34" charset="0"/>
            </a:endParaRPr>
          </a:p>
          <a:p>
            <a:pPr marL="0" indent="0">
              <a:buFontTx/>
              <a:buNone/>
            </a:pPr>
            <a:r>
              <a:rPr lang="en-US" altLang="en-US" sz="2400" dirty="0">
                <a:latin typeface="Trebuchet MS" pitchFamily="34" charset="0"/>
                <a:cs typeface="Arial" pitchFamily="34" charset="0"/>
              </a:rPr>
              <a:t>	R</a:t>
            </a:r>
            <a:r>
              <a:rPr lang="en-US" altLang="en-US" sz="2400" baseline="30000" dirty="0">
                <a:latin typeface="Trebuchet MS" pitchFamily="34" charset="0"/>
                <a:cs typeface="Arial" pitchFamily="34" charset="0"/>
              </a:rPr>
              <a:t>2 </a:t>
            </a:r>
            <a:r>
              <a:rPr lang="en-US" altLang="en-US" sz="2400" dirty="0">
                <a:latin typeface="Trebuchet MS" pitchFamily="34" charset="0"/>
                <a:cs typeface="Arial" pitchFamily="34" charset="0"/>
              </a:rPr>
              <a:t>= 0.758</a:t>
            </a:r>
          </a:p>
          <a:p>
            <a:pPr marL="0" indent="0">
              <a:buFontTx/>
              <a:buNone/>
            </a:pPr>
            <a:endParaRPr lang="en-US" altLang="en-US" sz="2400" dirty="0">
              <a:latin typeface="Trebuchet MS" pitchFamily="34" charset="0"/>
              <a:cs typeface="Arial" pitchFamily="34" charset="0"/>
            </a:endParaRPr>
          </a:p>
          <a:p>
            <a:pPr marL="0" indent="0" algn="just">
              <a:buFontTx/>
              <a:buNone/>
            </a:pPr>
            <a:r>
              <a:rPr lang="en-US" altLang="en-US" sz="2400" dirty="0">
                <a:latin typeface="Trebuchet MS" pitchFamily="34" charset="0"/>
                <a:cs typeface="Arial" pitchFamily="34" charset="0"/>
              </a:rPr>
              <a:t>This tells us that 75.8% of the variation in electrical costs is explained by the number of tools. The remaining 24.2% is unexplained. </a:t>
            </a:r>
          </a:p>
          <a:p>
            <a:pPr marL="0" indent="0">
              <a:buFontTx/>
              <a:buNone/>
            </a:pPr>
            <a:endParaRPr lang="en-US" altLang="en-US" sz="2400" dirty="0">
              <a:latin typeface="Trebuchet MS" pitchFamily="34" charset="0"/>
              <a:cs typeface="Arial" pitchFamily="34" charset="0"/>
            </a:endParaRPr>
          </a:p>
          <a:p>
            <a:pPr marL="0" indent="0">
              <a:buFontTx/>
              <a:buNone/>
            </a:pPr>
            <a:endParaRPr lang="en-US" altLang="en-US" sz="2400" dirty="0">
              <a:latin typeface="Trebuchet MS" pitchFamily="34" charset="0"/>
              <a:cs typeface="Arial" pitchFamily="34" charset="0"/>
            </a:endParaRPr>
          </a:p>
        </p:txBody>
      </p:sp>
      <p:sp>
        <p:nvSpPr>
          <p:cNvPr id="4" name="Rectangle 2"/>
          <p:cNvSpPr txBox="1">
            <a:spLocks noChangeArrowheads="1"/>
          </p:cNvSpPr>
          <p:nvPr/>
        </p:nvSpPr>
        <p:spPr bwMode="auto">
          <a:xfrm>
            <a:off x="683568" y="452098"/>
            <a:ext cx="8136904" cy="609600"/>
          </a:xfrm>
          <a:prstGeom prst="rect">
            <a:avLst/>
          </a:prstGeom>
          <a:noFill/>
          <a:ln w="9525">
            <a:noFill/>
            <a:miter lim="800000"/>
            <a:headEnd/>
            <a:tailEnd/>
          </a:ln>
        </p:spPr>
        <p:txBody>
          <a:bodyPr anchor="b"/>
          <a:lstStyle/>
          <a:p>
            <a:pPr eaLnBrk="1" hangingPunct="1">
              <a:defRPr/>
            </a:pPr>
            <a:r>
              <a:rPr lang="en-US" sz="3600" kern="0" baseline="0" dirty="0">
                <a:solidFill>
                  <a:srgbClr val="EA0088"/>
                </a:solidFill>
                <a:latin typeface="Trebuchet MS" panose="020B0603020202020204" pitchFamily="34" charset="0"/>
                <a:ea typeface="+mj-ea"/>
                <a:cs typeface="+mj-cs"/>
              </a:rPr>
              <a:t>Example 16: Solution…</a:t>
            </a:r>
          </a:p>
        </p:txBody>
      </p:sp>
      <p:sp>
        <p:nvSpPr>
          <p:cNvPr id="6" name="Rectangle 2"/>
          <p:cNvSpPr>
            <a:spLocks noChangeArrowheads="1"/>
          </p:cNvSpPr>
          <p:nvPr/>
        </p:nvSpPr>
        <p:spPr bwMode="auto">
          <a:xfrm>
            <a:off x="8316416" y="625"/>
            <a:ext cx="836308"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112</a:t>
            </a:fld>
            <a:endParaRPr lang="en-AU" altLang="en-US" b="1" dirty="0"/>
          </a:p>
        </p:txBody>
      </p:sp>
    </p:spTree>
    <p:custDataLst>
      <p:tags r:id="rId1"/>
    </p:custData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539552" y="404664"/>
            <a:ext cx="8352928" cy="576064"/>
          </a:xfrm>
        </p:spPr>
        <p:txBody>
          <a:bodyPr/>
          <a:lstStyle/>
          <a:p>
            <a:pPr algn="l">
              <a:defRPr/>
            </a:pPr>
            <a:r>
              <a:rPr sz="3600" cap="none" dirty="0">
                <a:solidFill>
                  <a:srgbClr val="EA0088"/>
                </a:solidFill>
                <a:latin typeface="Trebuchet MS" panose="020B0603020202020204" pitchFamily="34" charset="0"/>
                <a:ea typeface="ＭＳ Ｐゴシック" charset="0"/>
                <a:cs typeface="ＭＳ Ｐゴシック" charset="0"/>
              </a:rPr>
              <a:t>Interpreting Correlation</a:t>
            </a:r>
          </a:p>
        </p:txBody>
      </p:sp>
      <p:sp>
        <p:nvSpPr>
          <p:cNvPr id="121859" name="Rectangle 3"/>
          <p:cNvSpPr>
            <a:spLocks noGrp="1" noChangeArrowheads="1"/>
          </p:cNvSpPr>
          <p:nvPr>
            <p:ph idx="1"/>
          </p:nvPr>
        </p:nvSpPr>
        <p:spPr>
          <a:xfrm>
            <a:off x="611560" y="1412776"/>
            <a:ext cx="7772400" cy="4114800"/>
          </a:xfrm>
        </p:spPr>
        <p:txBody>
          <a:bodyPr/>
          <a:lstStyle/>
          <a:p>
            <a:pPr marL="0" indent="0" algn="just">
              <a:buFontTx/>
              <a:buNone/>
            </a:pPr>
            <a:r>
              <a:rPr lang="en-US" altLang="en-US" sz="2400" dirty="0">
                <a:latin typeface="Trebuchet MS" pitchFamily="34" charset="0"/>
                <a:cs typeface="Arial" pitchFamily="34" charset="0"/>
              </a:rPr>
              <a:t>Because of its importance we remind you about the correct interpretation of the analysis of the relationship between two numerical variables. That is, if two variables are linearly related, it does not mean that X is causing Y. It may mean that another variable is causing both X and Y or that Y is causing X. Remember </a:t>
            </a:r>
          </a:p>
          <a:p>
            <a:pPr marL="0" indent="0" algn="just">
              <a:buFontTx/>
              <a:buNone/>
            </a:pPr>
            <a:r>
              <a:rPr lang="en-US" altLang="en-US" sz="2400" dirty="0">
                <a:latin typeface="Trebuchet MS" pitchFamily="34" charset="0"/>
                <a:cs typeface="Arial" pitchFamily="34" charset="0"/>
              </a:rPr>
              <a:t> </a:t>
            </a:r>
          </a:p>
          <a:p>
            <a:pPr marL="0" indent="0" algn="just">
              <a:buFontTx/>
              <a:buNone/>
            </a:pPr>
            <a:r>
              <a:rPr lang="en-US" altLang="en-US" sz="2400" dirty="0">
                <a:latin typeface="Trebuchet MS" pitchFamily="34" charset="0"/>
                <a:cs typeface="Arial" pitchFamily="34" charset="0"/>
              </a:rPr>
              <a:t>	‘Correlation is not Causation’</a:t>
            </a:r>
          </a:p>
          <a:p>
            <a:pPr marL="0" indent="0" algn="just">
              <a:buFontTx/>
              <a:buNone/>
            </a:pPr>
            <a:endParaRPr lang="en-US" altLang="en-US" sz="2400" dirty="0">
              <a:latin typeface="Trebuchet MS" pitchFamily="34" charset="0"/>
              <a:cs typeface="Arial" pitchFamily="34" charset="0"/>
            </a:endParaRPr>
          </a:p>
          <a:p>
            <a:pPr marL="0" indent="0" algn="just">
              <a:buFontTx/>
              <a:buNone/>
            </a:pPr>
            <a:endParaRPr lang="en-US" altLang="en-US" sz="2400" dirty="0">
              <a:latin typeface="Trebuchet MS" pitchFamily="34" charset="0"/>
              <a:cs typeface="Arial" pitchFamily="34" charset="0"/>
            </a:endParaRPr>
          </a:p>
          <a:p>
            <a:pPr marL="0" indent="0" algn="just">
              <a:buFontTx/>
              <a:buNone/>
            </a:pPr>
            <a:endParaRPr lang="en-US" altLang="en-US" sz="2400" dirty="0">
              <a:latin typeface="Trebuchet MS" pitchFamily="34" charset="0"/>
              <a:cs typeface="Arial" pitchFamily="34" charset="0"/>
            </a:endParaRPr>
          </a:p>
        </p:txBody>
      </p:sp>
      <p:sp>
        <p:nvSpPr>
          <p:cNvPr id="4" name="Rectangle 2"/>
          <p:cNvSpPr>
            <a:spLocks noChangeArrowheads="1"/>
          </p:cNvSpPr>
          <p:nvPr/>
        </p:nvSpPr>
        <p:spPr bwMode="auto">
          <a:xfrm>
            <a:off x="8316416" y="625"/>
            <a:ext cx="836308"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113</a:t>
            </a:fld>
            <a:endParaRPr lang="en-AU" altLang="en-US" b="1" dirty="0"/>
          </a:p>
        </p:txBody>
      </p:sp>
    </p:spTree>
    <p:custDataLst>
      <p:tags r:id="rId1"/>
    </p:custData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4" name="Rectangle 2"/>
          <p:cNvSpPr>
            <a:spLocks noGrp="1" noChangeArrowheads="1"/>
          </p:cNvSpPr>
          <p:nvPr>
            <p:ph type="title"/>
          </p:nvPr>
        </p:nvSpPr>
        <p:spPr>
          <a:xfrm>
            <a:off x="323528" y="228936"/>
            <a:ext cx="7772400" cy="588962"/>
          </a:xfrm>
        </p:spPr>
        <p:txBody>
          <a:bodyPr/>
          <a:lstStyle/>
          <a:p>
            <a:pPr algn="l">
              <a:defRPr/>
            </a:pPr>
            <a:r>
              <a:rPr sz="3600" cap="none" dirty="0">
                <a:solidFill>
                  <a:srgbClr val="EA0088"/>
                </a:solidFill>
                <a:latin typeface="Trebuchet MS" panose="020B0603020202020204" pitchFamily="34" charset="0"/>
                <a:ea typeface="ＭＳ Ｐゴシック" charset="0"/>
                <a:cs typeface="ＭＳ Ｐゴシック" charset="0"/>
              </a:rPr>
              <a:t>Parameters and Sample Statistics </a:t>
            </a:r>
          </a:p>
        </p:txBody>
      </p:sp>
      <p:graphicFrame>
        <p:nvGraphicFramePr>
          <p:cNvPr id="68671" name="Group 63"/>
          <p:cNvGraphicFramePr>
            <a:graphicFrameLocks noGrp="1"/>
          </p:cNvGraphicFramePr>
          <p:nvPr>
            <p:extLst>
              <p:ext uri="{D42A27DB-BD31-4B8C-83A1-F6EECF244321}">
                <p14:modId xmlns:p14="http://schemas.microsoft.com/office/powerpoint/2010/main" val="736863096"/>
              </p:ext>
            </p:extLst>
          </p:nvPr>
        </p:nvGraphicFramePr>
        <p:xfrm>
          <a:off x="1475657" y="928592"/>
          <a:ext cx="5760639" cy="4876672"/>
        </p:xfrm>
        <a:graphic>
          <a:graphicData uri="http://schemas.openxmlformats.org/drawingml/2006/table">
            <a:tbl>
              <a:tblPr/>
              <a:tblGrid>
                <a:gridCol w="1920213">
                  <a:extLst>
                    <a:ext uri="{9D8B030D-6E8A-4147-A177-3AD203B41FA5}">
                      <a16:colId xmlns:a16="http://schemas.microsoft.com/office/drawing/2014/main" val="20000"/>
                    </a:ext>
                  </a:extLst>
                </a:gridCol>
                <a:gridCol w="1920213">
                  <a:extLst>
                    <a:ext uri="{9D8B030D-6E8A-4147-A177-3AD203B41FA5}">
                      <a16:colId xmlns:a16="http://schemas.microsoft.com/office/drawing/2014/main" val="20001"/>
                    </a:ext>
                  </a:extLst>
                </a:gridCol>
                <a:gridCol w="1920213">
                  <a:extLst>
                    <a:ext uri="{9D8B030D-6E8A-4147-A177-3AD203B41FA5}">
                      <a16:colId xmlns:a16="http://schemas.microsoft.com/office/drawing/2014/main" val="20002"/>
                    </a:ext>
                  </a:extLst>
                </a:gridCol>
              </a:tblGrid>
              <a:tr h="43204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a typeface="ＭＳ Ｐゴシック" charset="-128"/>
                      </a:endParaRPr>
                    </a:p>
                  </a:txBody>
                  <a:tcPr marT="45712" marB="45712" anchor="ct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FFFFFF"/>
                          </a:solidFill>
                          <a:effectLst/>
                          <a:latin typeface="Tahoma" charset="0"/>
                          <a:ea typeface="ＭＳ Ｐゴシック" charset="-128"/>
                        </a:rPr>
                        <a:t>Population</a:t>
                      </a:r>
                    </a:p>
                  </a:txBody>
                  <a:tcPr marT="45712" marB="4571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33333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FFFFFF"/>
                          </a:solidFill>
                          <a:effectLst/>
                          <a:latin typeface="Tahoma" charset="0"/>
                          <a:ea typeface="ＭＳ Ｐゴシック" charset="-128"/>
                        </a:rPr>
                        <a:t>Sample</a:t>
                      </a:r>
                    </a:p>
                  </a:txBody>
                  <a:tcPr marT="45712" marB="4571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333333"/>
                    </a:solidFill>
                  </a:tcPr>
                </a:tc>
                <a:extLst>
                  <a:ext uri="{0D108BD9-81ED-4DB2-BD59-A6C34878D82A}">
                    <a16:rowId xmlns:a16="http://schemas.microsoft.com/office/drawing/2014/main" val="10000"/>
                  </a:ext>
                </a:extLst>
              </a:tr>
              <a:tr h="5472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Verdana" charset="0"/>
                          <a:ea typeface="ＭＳ Ｐゴシック" charset="-128"/>
                        </a:rPr>
                        <a:t>Size</a:t>
                      </a:r>
                    </a:p>
                  </a:txBody>
                  <a:tcPr marT="45712" marB="45712"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1" u="none" strike="noStrike" cap="none" normalizeH="0" baseline="0" dirty="0">
                          <a:ln>
                            <a:noFill/>
                          </a:ln>
                          <a:solidFill>
                            <a:schemeClr val="tx1"/>
                          </a:solidFill>
                          <a:effectLst/>
                          <a:latin typeface="Times" charset="0"/>
                          <a:ea typeface="ＭＳ Ｐゴシック" charset="-128"/>
                        </a:rPr>
                        <a:t>N</a:t>
                      </a:r>
                    </a:p>
                  </a:txBody>
                  <a:tcPr marT="45712" marB="4571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1" u="none" strike="noStrike" cap="none" normalizeH="0" baseline="0" dirty="0">
                          <a:ln>
                            <a:noFill/>
                          </a:ln>
                          <a:solidFill>
                            <a:schemeClr val="tx1"/>
                          </a:solidFill>
                          <a:effectLst/>
                          <a:latin typeface="Times" charset="0"/>
                          <a:ea typeface="ＭＳ Ｐゴシック" charset="-128"/>
                        </a:rPr>
                        <a:t>n</a:t>
                      </a:r>
                    </a:p>
                  </a:txBody>
                  <a:tcPr marT="45712" marB="4571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72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Verdana" charset="0"/>
                          <a:ea typeface="ＭＳ Ｐゴシック" charset="-128"/>
                        </a:rPr>
                        <a:t>Mean</a:t>
                      </a:r>
                    </a:p>
                  </a:txBody>
                  <a:tcPr marT="45712" marB="45712"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dirty="0">
                          <a:ln>
                            <a:noFill/>
                          </a:ln>
                          <a:solidFill>
                            <a:schemeClr val="tx1"/>
                          </a:solidFill>
                          <a:effectLst/>
                          <a:latin typeface="Times" charset="0"/>
                          <a:ea typeface="ＭＳ Ｐゴシック" charset="-128"/>
                          <a:sym typeface="Symbol"/>
                        </a:rPr>
                        <a:t></a:t>
                      </a:r>
                      <a:endParaRPr kumimoji="0" lang="en-US" sz="3200" b="0" i="0" u="none" strike="noStrike" cap="none" normalizeH="0" baseline="0" dirty="0">
                        <a:ln>
                          <a:noFill/>
                        </a:ln>
                        <a:solidFill>
                          <a:schemeClr val="tx1"/>
                        </a:solidFill>
                        <a:effectLst/>
                        <a:latin typeface="Times" charset="0"/>
                        <a:ea typeface="ＭＳ Ｐゴシック" charset="-128"/>
                      </a:endParaRPr>
                    </a:p>
                  </a:txBody>
                  <a:tcPr marT="45712" marB="4571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T="45712" marB="4571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rotWithShape="1">
                      <a:blip r:embed="rId3"/>
                      <a:stretch>
                        <a:fillRect l="-201587" t="-187368" r="-317" b="-586316"/>
                      </a:stretch>
                    </a:blipFill>
                  </a:tcPr>
                </a:tc>
                <a:extLst>
                  <a:ext uri="{0D108BD9-81ED-4DB2-BD59-A6C34878D82A}">
                    <a16:rowId xmlns:a16="http://schemas.microsoft.com/office/drawing/2014/main" val="10002"/>
                  </a:ext>
                </a:extLst>
              </a:tr>
              <a:tr h="5472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Verdana" charset="0"/>
                          <a:ea typeface="ＭＳ Ｐゴシック" charset="-128"/>
                        </a:rPr>
                        <a:t>Variance</a:t>
                      </a:r>
                    </a:p>
                  </a:txBody>
                  <a:tcPr marT="45712" marB="45712"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dirty="0">
                          <a:ln>
                            <a:noFill/>
                          </a:ln>
                          <a:solidFill>
                            <a:schemeClr val="tx1"/>
                          </a:solidFill>
                          <a:effectLst/>
                          <a:latin typeface="Times" charset="0"/>
                          <a:ea typeface="ＭＳ Ｐゴシック" charset="-128"/>
                          <a:sym typeface="Symbol"/>
                        </a:rPr>
                        <a:t></a:t>
                      </a:r>
                      <a:r>
                        <a:rPr kumimoji="0" lang="en-US" sz="3200" b="0" i="0" u="none" strike="noStrike" cap="none" normalizeH="0" baseline="30000" dirty="0">
                          <a:ln>
                            <a:noFill/>
                          </a:ln>
                          <a:solidFill>
                            <a:schemeClr val="tx1"/>
                          </a:solidFill>
                          <a:effectLst/>
                          <a:latin typeface="Times" charset="0"/>
                          <a:ea typeface="ＭＳ Ｐゴシック" charset="-128"/>
                          <a:sym typeface="Symbol"/>
                        </a:rPr>
                        <a:t>2</a:t>
                      </a:r>
                      <a:endParaRPr kumimoji="0" lang="en-US" sz="3200" b="0" i="0" u="none" strike="noStrike" cap="none" normalizeH="0" baseline="30000" dirty="0">
                        <a:ln>
                          <a:noFill/>
                        </a:ln>
                        <a:solidFill>
                          <a:schemeClr val="tx1"/>
                        </a:solidFill>
                        <a:effectLst/>
                        <a:latin typeface="Times" charset="0"/>
                        <a:ea typeface="ＭＳ Ｐゴシック" charset="-128"/>
                      </a:endParaRPr>
                    </a:p>
                  </a:txBody>
                  <a:tcPr marT="45712" marB="4571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dirty="0">
                          <a:ln>
                            <a:noFill/>
                          </a:ln>
                          <a:solidFill>
                            <a:schemeClr val="tx1"/>
                          </a:solidFill>
                          <a:effectLst/>
                          <a:latin typeface="Times" charset="0"/>
                          <a:ea typeface="ＭＳ Ｐゴシック" charset="-128"/>
                        </a:rPr>
                        <a:t>s</a:t>
                      </a:r>
                      <a:r>
                        <a:rPr kumimoji="0" lang="en-US" sz="3200" b="0" i="0" u="none" strike="noStrike" cap="none" normalizeH="0" baseline="30000" dirty="0">
                          <a:ln>
                            <a:noFill/>
                          </a:ln>
                          <a:solidFill>
                            <a:schemeClr val="tx1"/>
                          </a:solidFill>
                          <a:effectLst/>
                          <a:latin typeface="Times" charset="0"/>
                          <a:ea typeface="ＭＳ Ｐゴシック" charset="-128"/>
                        </a:rPr>
                        <a:t>2</a:t>
                      </a:r>
                      <a:endParaRPr kumimoji="0" lang="en-US" sz="3200" b="0" i="0" u="none" strike="noStrike" cap="none" normalizeH="0" baseline="0" dirty="0">
                        <a:ln>
                          <a:noFill/>
                        </a:ln>
                        <a:solidFill>
                          <a:schemeClr val="tx1"/>
                        </a:solidFill>
                        <a:effectLst/>
                        <a:latin typeface="Times" charset="0"/>
                        <a:ea typeface="ＭＳ Ｐゴシック" charset="-128"/>
                      </a:endParaRPr>
                    </a:p>
                  </a:txBody>
                  <a:tcPr marT="45712" marB="4571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6247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Verdana" charset="0"/>
                          <a:ea typeface="ＭＳ Ｐゴシック" charset="-128"/>
                        </a:rPr>
                        <a:t>Standard deviation</a:t>
                      </a:r>
                    </a:p>
                  </a:txBody>
                  <a:tcPr marT="45712" marB="45712"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dirty="0">
                          <a:ln>
                            <a:noFill/>
                          </a:ln>
                          <a:solidFill>
                            <a:schemeClr val="tx1"/>
                          </a:solidFill>
                          <a:effectLst/>
                          <a:latin typeface="Times" charset="0"/>
                          <a:ea typeface="ＭＳ Ｐゴシック" charset="-128"/>
                          <a:sym typeface="Symbol"/>
                        </a:rPr>
                        <a:t></a:t>
                      </a:r>
                      <a:endParaRPr kumimoji="0" lang="en-US" sz="3200" b="0" i="0" u="none" strike="noStrike" cap="none" normalizeH="0" baseline="0" dirty="0">
                        <a:ln>
                          <a:noFill/>
                        </a:ln>
                        <a:solidFill>
                          <a:schemeClr val="tx1"/>
                        </a:solidFill>
                        <a:effectLst/>
                        <a:latin typeface="Times" charset="0"/>
                        <a:ea typeface="ＭＳ Ｐゴシック" charset="-128"/>
                      </a:endParaRPr>
                    </a:p>
                  </a:txBody>
                  <a:tcPr marT="45712" marB="4571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dirty="0">
                          <a:ln>
                            <a:noFill/>
                          </a:ln>
                          <a:solidFill>
                            <a:schemeClr val="tx1"/>
                          </a:solidFill>
                          <a:effectLst/>
                          <a:latin typeface="Times" charset="0"/>
                          <a:ea typeface="ＭＳ Ｐゴシック" charset="-128"/>
                        </a:rPr>
                        <a:t>s</a:t>
                      </a:r>
                    </a:p>
                  </a:txBody>
                  <a:tcPr marT="45712" marB="4571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6247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Verdana" charset="0"/>
                          <a:ea typeface="ＭＳ Ｐゴシック" charset="-128"/>
                        </a:rPr>
                        <a:t>Coefficient of variation</a:t>
                      </a:r>
                    </a:p>
                  </a:txBody>
                  <a:tcPr marT="45712" marB="45712"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a:ln>
                            <a:noFill/>
                          </a:ln>
                          <a:solidFill>
                            <a:schemeClr val="tx1"/>
                          </a:solidFill>
                          <a:effectLst/>
                          <a:latin typeface="Times" charset="0"/>
                          <a:ea typeface="ＭＳ Ｐゴシック" charset="-128"/>
                        </a:rPr>
                        <a:t>CV</a:t>
                      </a:r>
                    </a:p>
                  </a:txBody>
                  <a:tcPr marT="45712" marB="4571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a:ln>
                            <a:noFill/>
                          </a:ln>
                          <a:solidFill>
                            <a:schemeClr val="tx1"/>
                          </a:solidFill>
                          <a:effectLst/>
                          <a:latin typeface="Times" charset="0"/>
                          <a:ea typeface="ＭＳ Ｐゴシック" charset="-128"/>
                        </a:rPr>
                        <a:t>cv</a:t>
                      </a:r>
                    </a:p>
                  </a:txBody>
                  <a:tcPr marT="45712" marB="4571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472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Verdana" charset="0"/>
                          <a:ea typeface="ＭＳ Ｐゴシック" charset="-128"/>
                        </a:rPr>
                        <a:t>Covariance</a:t>
                      </a:r>
                    </a:p>
                  </a:txBody>
                  <a:tcPr marT="45712" marB="45712"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dirty="0">
                          <a:ln>
                            <a:noFill/>
                          </a:ln>
                          <a:solidFill>
                            <a:schemeClr val="tx1"/>
                          </a:solidFill>
                          <a:effectLst/>
                          <a:latin typeface="Times" charset="0"/>
                          <a:ea typeface="ＭＳ Ｐゴシック" charset="-128"/>
                          <a:sym typeface="Symbol"/>
                        </a:rPr>
                        <a:t></a:t>
                      </a:r>
                      <a:r>
                        <a:rPr kumimoji="0" lang="en-US" sz="3200" b="0" i="0" u="none" strike="noStrike" cap="none" normalizeH="0" baseline="-25000" dirty="0" err="1">
                          <a:ln>
                            <a:noFill/>
                          </a:ln>
                          <a:solidFill>
                            <a:schemeClr val="tx1"/>
                          </a:solidFill>
                          <a:effectLst/>
                          <a:latin typeface="Times" charset="0"/>
                          <a:ea typeface="ＭＳ Ｐゴシック" charset="-128"/>
                        </a:rPr>
                        <a:t>xy</a:t>
                      </a:r>
                      <a:endParaRPr kumimoji="0" lang="en-US" sz="3200" b="0" i="0" u="none" strike="noStrike" cap="none" normalizeH="0" baseline="-25000" dirty="0">
                        <a:ln>
                          <a:noFill/>
                        </a:ln>
                        <a:solidFill>
                          <a:schemeClr val="tx1"/>
                        </a:solidFill>
                        <a:effectLst/>
                        <a:latin typeface="Times" charset="0"/>
                        <a:ea typeface="ＭＳ Ｐゴシック" charset="-128"/>
                      </a:endParaRPr>
                    </a:p>
                  </a:txBody>
                  <a:tcPr marT="45712" marB="4571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a:ln>
                            <a:noFill/>
                          </a:ln>
                          <a:solidFill>
                            <a:schemeClr val="tx1"/>
                          </a:solidFill>
                          <a:effectLst/>
                          <a:latin typeface="Times" charset="0"/>
                          <a:ea typeface="ＭＳ Ｐゴシック" charset="-128"/>
                        </a:rPr>
                        <a:t>S</a:t>
                      </a:r>
                      <a:r>
                        <a:rPr kumimoji="0" lang="en-US" sz="3200" b="0" i="0" u="none" strike="noStrike" cap="none" normalizeH="0" baseline="-25000">
                          <a:ln>
                            <a:noFill/>
                          </a:ln>
                          <a:solidFill>
                            <a:schemeClr val="tx1"/>
                          </a:solidFill>
                          <a:effectLst/>
                          <a:latin typeface="Times" charset="0"/>
                          <a:ea typeface="ＭＳ Ｐゴシック" charset="-128"/>
                        </a:rPr>
                        <a:t>xy</a:t>
                      </a:r>
                      <a:endParaRPr kumimoji="0" lang="en-US" sz="3200" b="0" i="0" u="none" strike="noStrike" cap="none" normalizeH="0" baseline="0">
                        <a:ln>
                          <a:noFill/>
                        </a:ln>
                        <a:solidFill>
                          <a:schemeClr val="tx1"/>
                        </a:solidFill>
                        <a:effectLst/>
                        <a:latin typeface="Times" charset="0"/>
                        <a:ea typeface="ＭＳ Ｐゴシック" charset="-128"/>
                      </a:endParaRPr>
                    </a:p>
                  </a:txBody>
                  <a:tcPr marT="45712" marB="4571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6247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Verdana" charset="0"/>
                          <a:ea typeface="ＭＳ Ｐゴシック" charset="-128"/>
                        </a:rPr>
                        <a:t>Coefficient of correlation</a:t>
                      </a:r>
                    </a:p>
                  </a:txBody>
                  <a:tcPr marT="45712" marB="45712"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dirty="0">
                          <a:ln>
                            <a:noFill/>
                          </a:ln>
                          <a:solidFill>
                            <a:schemeClr val="tx1"/>
                          </a:solidFill>
                          <a:effectLst/>
                          <a:latin typeface="Times" charset="0"/>
                          <a:ea typeface="ＭＳ Ｐゴシック" charset="-128"/>
                          <a:sym typeface="Symbol"/>
                        </a:rPr>
                        <a:t></a:t>
                      </a:r>
                      <a:endParaRPr kumimoji="0" lang="en-US" sz="3200" b="0" i="0" u="none" strike="noStrike" cap="none" normalizeH="0" baseline="0" dirty="0">
                        <a:ln>
                          <a:noFill/>
                        </a:ln>
                        <a:solidFill>
                          <a:schemeClr val="tx1"/>
                        </a:solidFill>
                        <a:effectLst/>
                        <a:latin typeface="Times" charset="0"/>
                        <a:ea typeface="ＭＳ Ｐゴシック" charset="-128"/>
                      </a:endParaRPr>
                    </a:p>
                  </a:txBody>
                  <a:tcPr marT="45712" marB="4571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dirty="0">
                          <a:ln>
                            <a:noFill/>
                          </a:ln>
                          <a:solidFill>
                            <a:schemeClr val="tx1"/>
                          </a:solidFill>
                          <a:effectLst/>
                          <a:latin typeface="Times" charset="0"/>
                          <a:ea typeface="ＭＳ Ｐゴシック" charset="-128"/>
                        </a:rPr>
                        <a:t>r</a:t>
                      </a:r>
                    </a:p>
                  </a:txBody>
                  <a:tcPr marT="45712" marB="4571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4" name="Rectangle 2"/>
          <p:cNvSpPr>
            <a:spLocks noChangeArrowheads="1"/>
          </p:cNvSpPr>
          <p:nvPr/>
        </p:nvSpPr>
        <p:spPr bwMode="auto">
          <a:xfrm>
            <a:off x="8316416" y="625"/>
            <a:ext cx="836308"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114</a:t>
            </a:fld>
            <a:endParaRPr lang="en-AU" altLang="en-US" b="1" dirty="0"/>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7"/>
          <p:cNvSpPr>
            <a:spLocks noGrp="1" noChangeArrowheads="1"/>
          </p:cNvSpPr>
          <p:nvPr>
            <p:ph type="title"/>
          </p:nvPr>
        </p:nvSpPr>
        <p:spPr>
          <a:xfrm>
            <a:off x="684213" y="476250"/>
            <a:ext cx="7772400" cy="590550"/>
          </a:xfrm>
        </p:spPr>
        <p:txBody>
          <a:bodyPr/>
          <a:lstStyle/>
          <a:p>
            <a:pPr algn="l">
              <a:defRPr/>
            </a:pPr>
            <a:r>
              <a:rPr sz="3600" cap="none" dirty="0">
                <a:solidFill>
                  <a:srgbClr val="EA0088"/>
                </a:solidFill>
                <a:latin typeface="Trebuchet MS" panose="020B0603020202020204" pitchFamily="34" charset="0"/>
                <a:ea typeface="ＭＳ Ｐゴシック" charset="0"/>
                <a:cs typeface="ＭＳ Ｐゴシック" charset="0"/>
              </a:rPr>
              <a:t>Median</a:t>
            </a:r>
          </a:p>
        </p:txBody>
      </p:sp>
      <p:sp>
        <p:nvSpPr>
          <p:cNvPr id="20483" name="Rectangle 28"/>
          <p:cNvSpPr>
            <a:spLocks noGrp="1" noChangeArrowheads="1"/>
          </p:cNvSpPr>
          <p:nvPr>
            <p:ph idx="1"/>
          </p:nvPr>
        </p:nvSpPr>
        <p:spPr>
          <a:xfrm>
            <a:off x="684213" y="1125538"/>
            <a:ext cx="7772400" cy="2374900"/>
          </a:xfrm>
        </p:spPr>
        <p:txBody>
          <a:bodyPr/>
          <a:lstStyle/>
          <a:p>
            <a:pPr marL="0" indent="0" algn="just">
              <a:spcAft>
                <a:spcPts val="1200"/>
              </a:spcAft>
              <a:buNone/>
            </a:pPr>
            <a:r>
              <a:rPr lang="en-US" altLang="en-US" sz="2400" dirty="0">
                <a:latin typeface="Trebuchet MS" pitchFamily="34" charset="0"/>
                <a:cs typeface="Arial" pitchFamily="34" charset="0"/>
              </a:rPr>
              <a:t>Another most commonly used measure of central location is the median.</a:t>
            </a:r>
          </a:p>
          <a:p>
            <a:pPr marL="0" indent="0" algn="just">
              <a:spcAft>
                <a:spcPts val="1200"/>
              </a:spcAft>
              <a:buNone/>
            </a:pPr>
            <a:r>
              <a:rPr lang="en-US" altLang="en-US" sz="2400" dirty="0">
                <a:latin typeface="Trebuchet MS" pitchFamily="34" charset="0"/>
                <a:cs typeface="Arial" pitchFamily="34" charset="0"/>
              </a:rPr>
              <a:t>The </a:t>
            </a:r>
            <a:r>
              <a:rPr lang="en-US" altLang="en-US" sz="2400" b="1" dirty="0">
                <a:solidFill>
                  <a:schemeClr val="tx1">
                    <a:lumMod val="75000"/>
                    <a:lumOff val="25000"/>
                  </a:schemeClr>
                </a:solidFill>
                <a:latin typeface="Trebuchet MS" pitchFamily="34" charset="0"/>
                <a:cs typeface="Arial" pitchFamily="34" charset="0"/>
              </a:rPr>
              <a:t>median</a:t>
            </a:r>
            <a:r>
              <a:rPr lang="en-US" altLang="en-US" sz="2400" dirty="0">
                <a:latin typeface="Trebuchet MS" pitchFamily="34" charset="0"/>
                <a:cs typeface="Arial" pitchFamily="34" charset="0"/>
              </a:rPr>
              <a:t> of a set of measurements is the value that falls in the middle when the measurements are arranged in order of magnitude.</a:t>
            </a:r>
          </a:p>
        </p:txBody>
      </p:sp>
      <p:sp>
        <p:nvSpPr>
          <p:cNvPr id="6"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12</a:t>
            </a:fld>
            <a:endParaRPr lang="en-AU" alt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Oval 10"/>
          <p:cNvSpPr>
            <a:spLocks noChangeArrowheads="1"/>
          </p:cNvSpPr>
          <p:nvPr/>
        </p:nvSpPr>
        <p:spPr bwMode="auto">
          <a:xfrm>
            <a:off x="4458072" y="4797152"/>
            <a:ext cx="762000" cy="360040"/>
          </a:xfrm>
          <a:prstGeom prst="ellipse">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algn="ctr" eaLnBrk="0" fontAlgn="base" hangingPunct="0">
              <a:spcBef>
                <a:spcPct val="0"/>
              </a:spcBef>
              <a:spcAft>
                <a:spcPct val="0"/>
              </a:spcAft>
              <a:defRPr sz="2400">
                <a:solidFill>
                  <a:schemeClr val="tx1"/>
                </a:solidFill>
                <a:latin typeface="Times" charset="0"/>
              </a:defRPr>
            </a:lvl6pPr>
            <a:lvl7pPr marL="2971800" indent="-228600" algn="ctr" eaLnBrk="0" fontAlgn="base" hangingPunct="0">
              <a:spcBef>
                <a:spcPct val="0"/>
              </a:spcBef>
              <a:spcAft>
                <a:spcPct val="0"/>
              </a:spcAft>
              <a:defRPr sz="2400">
                <a:solidFill>
                  <a:schemeClr val="tx1"/>
                </a:solidFill>
                <a:latin typeface="Times" charset="0"/>
              </a:defRPr>
            </a:lvl7pPr>
            <a:lvl8pPr marL="3429000" indent="-228600" algn="ctr" eaLnBrk="0" fontAlgn="base" hangingPunct="0">
              <a:spcBef>
                <a:spcPct val="0"/>
              </a:spcBef>
              <a:spcAft>
                <a:spcPct val="0"/>
              </a:spcAft>
              <a:defRPr sz="2400">
                <a:solidFill>
                  <a:schemeClr val="tx1"/>
                </a:solidFill>
                <a:latin typeface="Times" charset="0"/>
              </a:defRPr>
            </a:lvl8pPr>
            <a:lvl9pPr marL="3886200" indent="-228600" algn="ctr" eaLnBrk="0" fontAlgn="base" hangingPunct="0">
              <a:spcBef>
                <a:spcPct val="0"/>
              </a:spcBef>
              <a:spcAft>
                <a:spcPct val="0"/>
              </a:spcAft>
              <a:defRPr sz="2400">
                <a:solidFill>
                  <a:schemeClr val="tx1"/>
                </a:solidFill>
                <a:latin typeface="Times" charset="0"/>
              </a:defRPr>
            </a:lvl9pPr>
          </a:lstStyle>
          <a:p>
            <a:endParaRPr lang="en-US" altLang="en-US"/>
          </a:p>
        </p:txBody>
      </p:sp>
      <p:sp>
        <p:nvSpPr>
          <p:cNvPr id="18436" name="Oval 5"/>
          <p:cNvSpPr>
            <a:spLocks noChangeArrowheads="1"/>
          </p:cNvSpPr>
          <p:nvPr/>
        </p:nvSpPr>
        <p:spPr bwMode="auto">
          <a:xfrm>
            <a:off x="1866900" y="3009900"/>
            <a:ext cx="381000" cy="381000"/>
          </a:xfrm>
          <a:prstGeom prst="ellipse">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algn="ctr" eaLnBrk="0" fontAlgn="base" hangingPunct="0">
              <a:spcBef>
                <a:spcPct val="0"/>
              </a:spcBef>
              <a:spcAft>
                <a:spcPct val="0"/>
              </a:spcAft>
              <a:defRPr sz="2400">
                <a:solidFill>
                  <a:schemeClr val="tx1"/>
                </a:solidFill>
                <a:latin typeface="Times" charset="0"/>
              </a:defRPr>
            </a:lvl6pPr>
            <a:lvl7pPr marL="2971800" indent="-228600" algn="ctr" eaLnBrk="0" fontAlgn="base" hangingPunct="0">
              <a:spcBef>
                <a:spcPct val="0"/>
              </a:spcBef>
              <a:spcAft>
                <a:spcPct val="0"/>
              </a:spcAft>
              <a:defRPr sz="2400">
                <a:solidFill>
                  <a:schemeClr val="tx1"/>
                </a:solidFill>
                <a:latin typeface="Times" charset="0"/>
              </a:defRPr>
            </a:lvl7pPr>
            <a:lvl8pPr marL="3429000" indent="-228600" algn="ctr" eaLnBrk="0" fontAlgn="base" hangingPunct="0">
              <a:spcBef>
                <a:spcPct val="0"/>
              </a:spcBef>
              <a:spcAft>
                <a:spcPct val="0"/>
              </a:spcAft>
              <a:defRPr sz="2400">
                <a:solidFill>
                  <a:schemeClr val="tx1"/>
                </a:solidFill>
                <a:latin typeface="Times" charset="0"/>
              </a:defRPr>
            </a:lvl8pPr>
            <a:lvl9pPr marL="3886200" indent="-228600" algn="ctr" eaLnBrk="0" fontAlgn="base" hangingPunct="0">
              <a:spcBef>
                <a:spcPct val="0"/>
              </a:spcBef>
              <a:spcAft>
                <a:spcPct val="0"/>
              </a:spcAft>
              <a:defRPr sz="2400">
                <a:solidFill>
                  <a:schemeClr val="tx1"/>
                </a:solidFill>
                <a:latin typeface="Times" charset="0"/>
              </a:defRPr>
            </a:lvl9pPr>
          </a:lstStyle>
          <a:p>
            <a:endParaRPr lang="en-US" altLang="en-US"/>
          </a:p>
        </p:txBody>
      </p:sp>
      <p:sp>
        <p:nvSpPr>
          <p:cNvPr id="18437" name="Rectangle 2"/>
          <p:cNvSpPr>
            <a:spLocks noGrp="1" noChangeArrowheads="1"/>
          </p:cNvSpPr>
          <p:nvPr>
            <p:ph type="title"/>
          </p:nvPr>
        </p:nvSpPr>
        <p:spPr>
          <a:xfrm>
            <a:off x="381000" y="260648"/>
            <a:ext cx="8229600" cy="884238"/>
          </a:xfrm>
        </p:spPr>
        <p:txBody>
          <a:bodyPr/>
          <a:lstStyle/>
          <a:p>
            <a:pPr algn="l"/>
            <a:r>
              <a:rPr lang="fr-FR" altLang="en-US" sz="3600" cap="none" dirty="0">
                <a:solidFill>
                  <a:srgbClr val="EA0088"/>
                </a:solidFill>
                <a:latin typeface="Trebuchet MS" pitchFamily="34" charset="0"/>
              </a:rPr>
              <a:t>Example 3</a:t>
            </a:r>
            <a:endParaRPr lang="fr-FR" altLang="en-US" sz="3600" i="1" cap="none" dirty="0">
              <a:solidFill>
                <a:srgbClr val="EA0088"/>
              </a:solidFill>
              <a:latin typeface="Trebuchet MS" pitchFamily="34" charset="0"/>
            </a:endParaRPr>
          </a:p>
        </p:txBody>
      </p:sp>
      <p:sp>
        <p:nvSpPr>
          <p:cNvPr id="18438" name="Rectangle 3"/>
          <p:cNvSpPr>
            <a:spLocks noGrp="1" noChangeArrowheads="1"/>
          </p:cNvSpPr>
          <p:nvPr>
            <p:ph idx="1"/>
          </p:nvPr>
        </p:nvSpPr>
        <p:spPr>
          <a:xfrm>
            <a:off x="441678" y="1196752"/>
            <a:ext cx="8368145" cy="4403948"/>
          </a:xfrm>
        </p:spPr>
        <p:txBody>
          <a:bodyPr/>
          <a:lstStyle/>
          <a:p>
            <a:pPr marL="0" indent="0" algn="just" eaLnBrk="1" hangingPunct="1">
              <a:buFontTx/>
              <a:buNone/>
            </a:pPr>
            <a:r>
              <a:rPr lang="en-US" altLang="en-US" sz="2400" dirty="0">
                <a:latin typeface="Trebuchet MS" panose="020B0603020202020204" pitchFamily="34" charset="0"/>
              </a:rPr>
              <a:t>The </a:t>
            </a:r>
            <a:r>
              <a:rPr lang="en-US" altLang="en-US" sz="2400" b="1" i="1" dirty="0">
                <a:solidFill>
                  <a:schemeClr val="accent1"/>
                </a:solidFill>
                <a:latin typeface="Trebuchet MS" panose="020B0603020202020204" pitchFamily="34" charset="0"/>
              </a:rPr>
              <a:t>median</a:t>
            </a:r>
            <a:r>
              <a:rPr lang="en-US" altLang="en-US" sz="2400" b="1" i="1" dirty="0">
                <a:latin typeface="Trebuchet MS" panose="020B0603020202020204" pitchFamily="34" charset="0"/>
              </a:rPr>
              <a:t> </a:t>
            </a:r>
            <a:r>
              <a:rPr lang="en-US" altLang="en-US" sz="2400" dirty="0">
                <a:latin typeface="Trebuchet MS" panose="020B0603020202020204" pitchFamily="34" charset="0"/>
              </a:rPr>
              <a:t>is calculated by placing all the observations in order; the observation that falls in the </a:t>
            </a:r>
            <a:r>
              <a:rPr lang="en-US" altLang="en-US" sz="2400" i="1" dirty="0">
                <a:latin typeface="Trebuchet MS" panose="020B0603020202020204" pitchFamily="34" charset="0"/>
              </a:rPr>
              <a:t>middle</a:t>
            </a:r>
            <a:r>
              <a:rPr lang="en-US" altLang="en-US" sz="2400" dirty="0">
                <a:latin typeface="Trebuchet MS" panose="020B0603020202020204" pitchFamily="34" charset="0"/>
              </a:rPr>
              <a:t> is the median. </a:t>
            </a:r>
          </a:p>
        </p:txBody>
      </p:sp>
      <p:sp>
        <p:nvSpPr>
          <p:cNvPr id="18439" name="Rectangle 4"/>
          <p:cNvSpPr>
            <a:spLocks noChangeArrowheads="1"/>
          </p:cNvSpPr>
          <p:nvPr/>
        </p:nvSpPr>
        <p:spPr bwMode="auto">
          <a:xfrm>
            <a:off x="444610" y="2339008"/>
            <a:ext cx="556755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algn="ctr" eaLnBrk="0" fontAlgn="base" hangingPunct="0">
              <a:spcBef>
                <a:spcPct val="0"/>
              </a:spcBef>
              <a:spcAft>
                <a:spcPct val="0"/>
              </a:spcAft>
              <a:defRPr sz="2400">
                <a:solidFill>
                  <a:schemeClr val="tx1"/>
                </a:solidFill>
                <a:latin typeface="Times" charset="0"/>
              </a:defRPr>
            </a:lvl6pPr>
            <a:lvl7pPr marL="2971800" indent="-228600" algn="ctr" eaLnBrk="0" fontAlgn="base" hangingPunct="0">
              <a:spcBef>
                <a:spcPct val="0"/>
              </a:spcBef>
              <a:spcAft>
                <a:spcPct val="0"/>
              </a:spcAft>
              <a:defRPr sz="2400">
                <a:solidFill>
                  <a:schemeClr val="tx1"/>
                </a:solidFill>
                <a:latin typeface="Times" charset="0"/>
              </a:defRPr>
            </a:lvl7pPr>
            <a:lvl8pPr marL="3429000" indent="-228600" algn="ctr" eaLnBrk="0" fontAlgn="base" hangingPunct="0">
              <a:spcBef>
                <a:spcPct val="0"/>
              </a:spcBef>
              <a:spcAft>
                <a:spcPct val="0"/>
              </a:spcAft>
              <a:defRPr sz="2400">
                <a:solidFill>
                  <a:schemeClr val="tx1"/>
                </a:solidFill>
                <a:latin typeface="Times" charset="0"/>
              </a:defRPr>
            </a:lvl8pPr>
            <a:lvl9pPr marL="3886200" indent="-228600" algn="ctr" eaLnBrk="0" fontAlgn="base" hangingPunct="0">
              <a:spcBef>
                <a:spcPct val="0"/>
              </a:spcBef>
              <a:spcAft>
                <a:spcPct val="0"/>
              </a:spcAft>
              <a:defRPr sz="2400">
                <a:solidFill>
                  <a:schemeClr val="tx1"/>
                </a:solidFill>
                <a:latin typeface="Times" charset="0"/>
              </a:defRPr>
            </a:lvl9pPr>
          </a:lstStyle>
          <a:p>
            <a:pPr algn="l"/>
            <a:r>
              <a:rPr lang="en-US" altLang="en-US" sz="2000" baseline="0" dirty="0">
                <a:latin typeface="Trebuchet MS" panose="020B0603020202020204" pitchFamily="34" charset="0"/>
              </a:rPr>
              <a:t>Data: {0, 7, 12, 5, 14, 8, 0, 9, 22}     N=9 (</a:t>
            </a:r>
            <a:r>
              <a:rPr lang="en-US" altLang="en-US" sz="2000" baseline="0" dirty="0">
                <a:solidFill>
                  <a:srgbClr val="FF0000"/>
                </a:solidFill>
                <a:latin typeface="Trebuchet MS" panose="020B0603020202020204" pitchFamily="34" charset="0"/>
              </a:rPr>
              <a:t>odd</a:t>
            </a:r>
            <a:r>
              <a:rPr lang="en-US" altLang="en-US" sz="2000" baseline="0" dirty="0">
                <a:latin typeface="Trebuchet MS" panose="020B0603020202020204" pitchFamily="34" charset="0"/>
              </a:rPr>
              <a:t>)</a:t>
            </a:r>
          </a:p>
          <a:p>
            <a:pPr algn="l"/>
            <a:r>
              <a:rPr lang="en-US" altLang="en-US" sz="2000" baseline="0" dirty="0">
                <a:latin typeface="Trebuchet MS" panose="020B0603020202020204" pitchFamily="34" charset="0"/>
              </a:rPr>
              <a:t>Sort them bottom to top, find the middle:</a:t>
            </a:r>
          </a:p>
          <a:p>
            <a:pPr algn="l"/>
            <a:r>
              <a:rPr lang="en-US" altLang="en-US" sz="2000" baseline="0" dirty="0">
                <a:latin typeface="Trebuchet MS" panose="020B0603020202020204" pitchFamily="34" charset="0"/>
              </a:rPr>
              <a:t>0   0   5   7   </a:t>
            </a:r>
            <a:r>
              <a:rPr lang="en-US" altLang="en-US" sz="2000" b="1" baseline="0" dirty="0">
                <a:solidFill>
                  <a:srgbClr val="FF0000"/>
                </a:solidFill>
                <a:latin typeface="Trebuchet MS" panose="020B0603020202020204" pitchFamily="34" charset="0"/>
              </a:rPr>
              <a:t>8  </a:t>
            </a:r>
            <a:r>
              <a:rPr lang="en-US" altLang="en-US" sz="2000" baseline="0" dirty="0">
                <a:latin typeface="Trebuchet MS" panose="020B0603020202020204" pitchFamily="34" charset="0"/>
              </a:rPr>
              <a:t> 9   12   14   22</a:t>
            </a:r>
          </a:p>
          <a:p>
            <a:pPr algn="l"/>
            <a:r>
              <a:rPr lang="en-US" altLang="en-US" sz="2000" baseline="0" dirty="0">
                <a:latin typeface="Trebuchet MS" panose="020B0603020202020204" pitchFamily="34" charset="0"/>
              </a:rPr>
              <a:t>Median = </a:t>
            </a:r>
            <a:r>
              <a:rPr lang="en-US" altLang="en-US" sz="2000" b="1" baseline="0" dirty="0">
                <a:solidFill>
                  <a:srgbClr val="FF0000"/>
                </a:solidFill>
                <a:latin typeface="Trebuchet MS" panose="020B0603020202020204" pitchFamily="34" charset="0"/>
              </a:rPr>
              <a:t>8</a:t>
            </a:r>
          </a:p>
        </p:txBody>
      </p:sp>
      <p:sp>
        <p:nvSpPr>
          <p:cNvPr id="18440" name="Rectangle 7"/>
          <p:cNvSpPr>
            <a:spLocks noChangeArrowheads="1"/>
          </p:cNvSpPr>
          <p:nvPr/>
        </p:nvSpPr>
        <p:spPr bwMode="auto">
          <a:xfrm>
            <a:off x="3064877" y="3815596"/>
            <a:ext cx="5955476"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algn="ctr" eaLnBrk="0" fontAlgn="base" hangingPunct="0">
              <a:spcBef>
                <a:spcPct val="0"/>
              </a:spcBef>
              <a:spcAft>
                <a:spcPct val="0"/>
              </a:spcAft>
              <a:defRPr sz="2400">
                <a:solidFill>
                  <a:schemeClr val="tx1"/>
                </a:solidFill>
                <a:latin typeface="Times" charset="0"/>
              </a:defRPr>
            </a:lvl6pPr>
            <a:lvl7pPr marL="2971800" indent="-228600" algn="ctr" eaLnBrk="0" fontAlgn="base" hangingPunct="0">
              <a:spcBef>
                <a:spcPct val="0"/>
              </a:spcBef>
              <a:spcAft>
                <a:spcPct val="0"/>
              </a:spcAft>
              <a:defRPr sz="2400">
                <a:solidFill>
                  <a:schemeClr val="tx1"/>
                </a:solidFill>
                <a:latin typeface="Times" charset="0"/>
              </a:defRPr>
            </a:lvl7pPr>
            <a:lvl8pPr marL="3429000" indent="-228600" algn="ctr" eaLnBrk="0" fontAlgn="base" hangingPunct="0">
              <a:spcBef>
                <a:spcPct val="0"/>
              </a:spcBef>
              <a:spcAft>
                <a:spcPct val="0"/>
              </a:spcAft>
              <a:defRPr sz="2400">
                <a:solidFill>
                  <a:schemeClr val="tx1"/>
                </a:solidFill>
                <a:latin typeface="Times" charset="0"/>
              </a:defRPr>
            </a:lvl8pPr>
            <a:lvl9pPr marL="3886200" indent="-228600" algn="ctr" eaLnBrk="0" fontAlgn="base" hangingPunct="0">
              <a:spcBef>
                <a:spcPct val="0"/>
              </a:spcBef>
              <a:spcAft>
                <a:spcPct val="0"/>
              </a:spcAft>
              <a:defRPr sz="2400">
                <a:solidFill>
                  <a:schemeClr val="tx1"/>
                </a:solidFill>
                <a:latin typeface="Times" charset="0"/>
              </a:defRPr>
            </a:lvl9pPr>
          </a:lstStyle>
          <a:p>
            <a:pPr algn="l"/>
            <a:r>
              <a:rPr lang="en-US" altLang="en-US" sz="2000" baseline="0" dirty="0">
                <a:latin typeface="Trebuchet MS" panose="020B0603020202020204" pitchFamily="34" charset="0"/>
              </a:rPr>
              <a:t>Data: {0, 7, 12, 5, 14, 8, 0, 9, 22, 33} N=10 (</a:t>
            </a:r>
            <a:r>
              <a:rPr lang="en-US" altLang="en-US" sz="2000" baseline="0" dirty="0">
                <a:solidFill>
                  <a:srgbClr val="0000FF"/>
                </a:solidFill>
                <a:latin typeface="Trebuchet MS" panose="020B0603020202020204" pitchFamily="34" charset="0"/>
              </a:rPr>
              <a:t>even</a:t>
            </a:r>
            <a:r>
              <a:rPr lang="en-US" altLang="en-US" sz="2000" baseline="0" dirty="0">
                <a:latin typeface="Trebuchet MS" panose="020B0603020202020204" pitchFamily="34" charset="0"/>
              </a:rPr>
              <a:t>)</a:t>
            </a:r>
          </a:p>
          <a:p>
            <a:pPr algn="l"/>
            <a:r>
              <a:rPr lang="en-US" altLang="en-US" sz="2000" baseline="0" dirty="0">
                <a:latin typeface="Trebuchet MS" panose="020B0603020202020204" pitchFamily="34" charset="0"/>
              </a:rPr>
              <a:t>Sort them bottom to top, the middle is the</a:t>
            </a:r>
          </a:p>
          <a:p>
            <a:pPr algn="l"/>
            <a:r>
              <a:rPr lang="en-US" altLang="en-US" sz="2000" baseline="0" dirty="0">
                <a:latin typeface="Trebuchet MS" panose="020B0603020202020204" pitchFamily="34" charset="0"/>
              </a:rPr>
              <a:t>simple average between 8 &amp; 9:</a:t>
            </a:r>
          </a:p>
          <a:p>
            <a:pPr algn="l"/>
            <a:r>
              <a:rPr lang="en-US" altLang="en-US" sz="2000" baseline="0" dirty="0">
                <a:latin typeface="Trebuchet MS" panose="020B0603020202020204" pitchFamily="34" charset="0"/>
              </a:rPr>
              <a:t>0   0   5   7   </a:t>
            </a:r>
            <a:r>
              <a:rPr lang="en-US" altLang="en-US" sz="2000" b="1" baseline="0" dirty="0">
                <a:solidFill>
                  <a:srgbClr val="0000FF"/>
                </a:solidFill>
                <a:latin typeface="Trebuchet MS" panose="020B0603020202020204" pitchFamily="34" charset="0"/>
              </a:rPr>
              <a:t>8   9</a:t>
            </a:r>
            <a:r>
              <a:rPr lang="en-US" altLang="en-US" sz="2000" baseline="0" dirty="0">
                <a:latin typeface="Trebuchet MS" panose="020B0603020202020204" pitchFamily="34" charset="0"/>
              </a:rPr>
              <a:t>   12   14   22   33</a:t>
            </a:r>
          </a:p>
          <a:p>
            <a:pPr algn="l"/>
            <a:r>
              <a:rPr lang="en-US" altLang="en-US" sz="2000" baseline="0" dirty="0">
                <a:latin typeface="Trebuchet MS" panose="020B0603020202020204" pitchFamily="34" charset="0"/>
              </a:rPr>
              <a:t>Median = (8+9)÷2 = </a:t>
            </a:r>
            <a:r>
              <a:rPr lang="en-US" altLang="en-US" sz="2000" b="1" baseline="0" dirty="0">
                <a:solidFill>
                  <a:srgbClr val="0000FF"/>
                </a:solidFill>
                <a:latin typeface="Trebuchet MS" panose="020B0603020202020204" pitchFamily="34" charset="0"/>
              </a:rPr>
              <a:t>8.5</a:t>
            </a:r>
            <a:endParaRPr lang="en-US" altLang="en-US" sz="2000" baseline="0" dirty="0">
              <a:latin typeface="Trebuchet MS" panose="020B0603020202020204" pitchFamily="34" charset="0"/>
            </a:endParaRPr>
          </a:p>
        </p:txBody>
      </p:sp>
      <p:sp>
        <p:nvSpPr>
          <p:cNvPr id="18441" name="Rectangle 8"/>
          <p:cNvSpPr>
            <a:spLocks noChangeArrowheads="1"/>
          </p:cNvSpPr>
          <p:nvPr/>
        </p:nvSpPr>
        <p:spPr bwMode="auto">
          <a:xfrm>
            <a:off x="149723" y="5517232"/>
            <a:ext cx="9144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algn="ctr" eaLnBrk="0" fontAlgn="base" hangingPunct="0">
              <a:spcBef>
                <a:spcPct val="0"/>
              </a:spcBef>
              <a:spcAft>
                <a:spcPct val="0"/>
              </a:spcAft>
              <a:defRPr sz="2400">
                <a:solidFill>
                  <a:schemeClr val="tx1"/>
                </a:solidFill>
                <a:latin typeface="Times" charset="0"/>
              </a:defRPr>
            </a:lvl6pPr>
            <a:lvl7pPr marL="2971800" indent="-228600" algn="ctr" eaLnBrk="0" fontAlgn="base" hangingPunct="0">
              <a:spcBef>
                <a:spcPct val="0"/>
              </a:spcBef>
              <a:spcAft>
                <a:spcPct val="0"/>
              </a:spcAft>
              <a:defRPr sz="2400">
                <a:solidFill>
                  <a:schemeClr val="tx1"/>
                </a:solidFill>
                <a:latin typeface="Times" charset="0"/>
              </a:defRPr>
            </a:lvl7pPr>
            <a:lvl8pPr marL="3429000" indent="-228600" algn="ctr" eaLnBrk="0" fontAlgn="base" hangingPunct="0">
              <a:spcBef>
                <a:spcPct val="0"/>
              </a:spcBef>
              <a:spcAft>
                <a:spcPct val="0"/>
              </a:spcAft>
              <a:defRPr sz="2400">
                <a:solidFill>
                  <a:schemeClr val="tx1"/>
                </a:solidFill>
                <a:latin typeface="Times" charset="0"/>
              </a:defRPr>
            </a:lvl8pPr>
            <a:lvl9pPr marL="3886200" indent="-228600" algn="ctr" eaLnBrk="0" fontAlgn="base" hangingPunct="0">
              <a:spcBef>
                <a:spcPct val="0"/>
              </a:spcBef>
              <a:spcAft>
                <a:spcPct val="0"/>
              </a:spcAft>
              <a:defRPr sz="2400">
                <a:solidFill>
                  <a:schemeClr val="tx1"/>
                </a:solidFill>
                <a:latin typeface="Times" charset="0"/>
              </a:defRPr>
            </a:lvl9pPr>
          </a:lstStyle>
          <a:p>
            <a:pPr eaLnBrk="1" hangingPunct="1">
              <a:lnSpc>
                <a:spcPct val="90000"/>
              </a:lnSpc>
              <a:spcBef>
                <a:spcPct val="20000"/>
              </a:spcBef>
            </a:pPr>
            <a:r>
              <a:rPr lang="en-US" altLang="en-US" sz="2000" baseline="0" dirty="0">
                <a:solidFill>
                  <a:srgbClr val="00B050"/>
                </a:solidFill>
                <a:latin typeface="Tahoma" pitchFamily="34" charset="0"/>
              </a:rPr>
              <a:t>Sample and population medians are computed the same way.</a:t>
            </a:r>
          </a:p>
        </p:txBody>
      </p:sp>
      <p:sp>
        <p:nvSpPr>
          <p:cNvPr id="18442" name="Line 9"/>
          <p:cNvSpPr>
            <a:spLocks noChangeShapeType="1"/>
          </p:cNvSpPr>
          <p:nvPr/>
        </p:nvSpPr>
        <p:spPr bwMode="auto">
          <a:xfrm flipV="1">
            <a:off x="152400" y="2667000"/>
            <a:ext cx="8686800" cy="1524000"/>
          </a:xfrm>
          <a:prstGeom prst="line">
            <a:avLst/>
          </a:prstGeom>
          <a:noFill/>
          <a:ln w="38100">
            <a:solidFill>
              <a:srgbClr val="003300"/>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0"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13</a:t>
            </a:fld>
            <a:endParaRPr lang="en-AU" altLang="en-US" b="1" dirty="0"/>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1" name="Text Box 9"/>
          <p:cNvSpPr txBox="1">
            <a:spLocks noChangeArrowheads="1"/>
          </p:cNvSpPr>
          <p:nvPr/>
        </p:nvSpPr>
        <p:spPr bwMode="auto">
          <a:xfrm>
            <a:off x="765962" y="1700808"/>
            <a:ext cx="7700962" cy="418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spcAft>
                <a:spcPts val="1200"/>
              </a:spcAft>
              <a:buFontTx/>
              <a:buNone/>
            </a:pPr>
            <a:r>
              <a:rPr lang="en-US" altLang="en-US" sz="2400" b="1" baseline="0" dirty="0">
                <a:solidFill>
                  <a:schemeClr val="accent1"/>
                </a:solidFill>
                <a:latin typeface="Trebuchet MS" panose="020B0603020202020204" pitchFamily="34" charset="0"/>
              </a:rPr>
              <a:t>Example 4</a:t>
            </a:r>
          </a:p>
          <a:p>
            <a:pPr>
              <a:spcBef>
                <a:spcPct val="0"/>
              </a:spcBef>
              <a:spcAft>
                <a:spcPts val="1200"/>
              </a:spcAft>
              <a:buFontTx/>
              <a:buNone/>
            </a:pPr>
            <a:r>
              <a:rPr lang="en-US" altLang="en-US" sz="2400" baseline="0" dirty="0">
                <a:latin typeface="Trebuchet MS" panose="020B0603020202020204" pitchFamily="34" charset="0"/>
              </a:rPr>
              <a:t>Seven employee salaries were recorded (in ‘000s): </a:t>
            </a:r>
          </a:p>
          <a:p>
            <a:pPr>
              <a:spcBef>
                <a:spcPct val="0"/>
              </a:spcBef>
              <a:spcAft>
                <a:spcPts val="1200"/>
              </a:spcAft>
              <a:buFontTx/>
              <a:buNone/>
            </a:pPr>
            <a:r>
              <a:rPr lang="en-US" altLang="en-US" sz="2400" baseline="0" dirty="0">
                <a:latin typeface="Trebuchet MS" panose="020B0603020202020204" pitchFamily="34" charset="0"/>
              </a:rPr>
              <a:t>	42, 45, 40, 46, 44, 40, 43.</a:t>
            </a:r>
          </a:p>
          <a:p>
            <a:pPr marL="457200" indent="-457200">
              <a:spcBef>
                <a:spcPct val="0"/>
              </a:spcBef>
              <a:buFontTx/>
              <a:buAutoNum type="alphaLcParenBoth"/>
              <a:tabLst>
                <a:tab pos="352425" algn="l"/>
              </a:tabLst>
            </a:pPr>
            <a:r>
              <a:rPr lang="en-US" altLang="en-US" sz="2400" baseline="0" dirty="0">
                <a:latin typeface="Trebuchet MS" panose="020B0603020202020204" pitchFamily="34" charset="0"/>
              </a:rPr>
              <a:t>Find the median salary. </a:t>
            </a:r>
          </a:p>
          <a:p>
            <a:pPr marL="457200" indent="-457200">
              <a:spcBef>
                <a:spcPct val="0"/>
              </a:spcBef>
              <a:buFontTx/>
              <a:buAutoNum type="alphaLcParenBoth"/>
              <a:tabLst>
                <a:tab pos="352425" algn="l"/>
              </a:tabLst>
            </a:pPr>
            <a:r>
              <a:rPr lang="en-US" altLang="en-US" sz="2400" baseline="0" dirty="0">
                <a:latin typeface="Trebuchet MS" panose="020B0603020202020204" pitchFamily="34" charset="0"/>
              </a:rPr>
              <a:t>Suppose the director’s salary of $200 000 was added to the group recorded before. Find the median salary.</a:t>
            </a:r>
          </a:p>
          <a:p>
            <a:pPr marL="457200" indent="-457200" algn="just">
              <a:spcBef>
                <a:spcPct val="0"/>
              </a:spcBef>
              <a:buFontTx/>
              <a:buAutoNum type="alphaLcParenBoth"/>
              <a:tabLst>
                <a:tab pos="352425" algn="l"/>
              </a:tabLst>
            </a:pPr>
            <a:r>
              <a:rPr lang="en-US" altLang="en-US" sz="2400" baseline="0" dirty="0">
                <a:latin typeface="Trebuchet MS" panose="020B0603020202020204" pitchFamily="34" charset="0"/>
              </a:rPr>
              <a:t>Compare the mean and the median values for the data in parts a and b.</a:t>
            </a:r>
          </a:p>
          <a:p>
            <a:pPr>
              <a:spcBef>
                <a:spcPct val="0"/>
              </a:spcBef>
              <a:buFontTx/>
              <a:buNone/>
            </a:pPr>
            <a:endParaRPr lang="en-US" altLang="en-US" sz="2000" baseline="0" dirty="0">
              <a:latin typeface="Arial Narrow" pitchFamily="34" charset="0"/>
            </a:endParaRPr>
          </a:p>
        </p:txBody>
      </p:sp>
      <p:sp>
        <p:nvSpPr>
          <p:cNvPr id="21523" name="Text Box 13"/>
          <p:cNvSpPr txBox="1">
            <a:spLocks noChangeArrowheads="1"/>
          </p:cNvSpPr>
          <p:nvPr/>
        </p:nvSpPr>
        <p:spPr bwMode="auto">
          <a:xfrm>
            <a:off x="4787899" y="908053"/>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800" b="1" baseline="0">
              <a:latin typeface="Arial Narrow" pitchFamily="34" charset="0"/>
            </a:endParaRPr>
          </a:p>
        </p:txBody>
      </p:sp>
      <p:sp>
        <p:nvSpPr>
          <p:cNvPr id="24" name="Rectangle 27"/>
          <p:cNvSpPr>
            <a:spLocks noGrp="1" noChangeArrowheads="1"/>
          </p:cNvSpPr>
          <p:nvPr>
            <p:ph type="title"/>
          </p:nvPr>
        </p:nvSpPr>
        <p:spPr>
          <a:xfrm>
            <a:off x="684213" y="476250"/>
            <a:ext cx="7772400" cy="590550"/>
          </a:xfrm>
        </p:spPr>
        <p:txBody>
          <a:bodyPr/>
          <a:lstStyle/>
          <a:p>
            <a:pPr algn="l">
              <a:defRPr/>
            </a:pPr>
            <a:r>
              <a:rPr sz="3600" cap="none" dirty="0">
                <a:solidFill>
                  <a:srgbClr val="EA0088"/>
                </a:solidFill>
                <a:latin typeface="Trebuchet MS" panose="020B0603020202020204" pitchFamily="34" charset="0"/>
                <a:ea typeface="ＭＳ Ｐゴシック" charset="0"/>
                <a:cs typeface="ＭＳ Ｐゴシック" charset="0"/>
              </a:rPr>
              <a:t>Impact of an outlier on the Mean and Median</a:t>
            </a:r>
          </a:p>
        </p:txBody>
      </p:sp>
      <p:sp>
        <p:nvSpPr>
          <p:cNvPr id="22"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14</a:t>
            </a:fld>
            <a:endParaRPr lang="en-AU" alt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ChangeArrowheads="1"/>
          </p:cNvSpPr>
          <p:nvPr/>
        </p:nvSpPr>
        <p:spPr bwMode="auto">
          <a:xfrm>
            <a:off x="5335588" y="3348062"/>
            <a:ext cx="3076483" cy="4616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400" b="1" baseline="0" dirty="0">
                <a:solidFill>
                  <a:srgbClr val="3399FF"/>
                </a:solidFill>
                <a:latin typeface="Arial Narrow" pitchFamily="34" charset="0"/>
              </a:rPr>
              <a:t>40,40,42,</a:t>
            </a:r>
            <a:r>
              <a:rPr lang="en-US" altLang="en-US" sz="2400" b="1" baseline="0" dirty="0">
                <a:solidFill>
                  <a:srgbClr val="FF00FF"/>
                </a:solidFill>
                <a:latin typeface="Arial Narrow" pitchFamily="34" charset="0"/>
              </a:rPr>
              <a:t>43,44,</a:t>
            </a:r>
            <a:r>
              <a:rPr lang="en-US" altLang="en-US" sz="2400" b="1" baseline="0" dirty="0">
                <a:solidFill>
                  <a:srgbClr val="0000FF"/>
                </a:solidFill>
                <a:latin typeface="Arial Narrow" pitchFamily="34" charset="0"/>
              </a:rPr>
              <a:t>45,46,200</a:t>
            </a:r>
          </a:p>
        </p:txBody>
      </p:sp>
      <p:sp>
        <p:nvSpPr>
          <p:cNvPr id="49176" name="Text Box 4"/>
          <p:cNvSpPr txBox="1">
            <a:spLocks noChangeArrowheads="1"/>
          </p:cNvSpPr>
          <p:nvPr/>
        </p:nvSpPr>
        <p:spPr bwMode="auto">
          <a:xfrm>
            <a:off x="684213" y="1700808"/>
            <a:ext cx="39885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400" b="1" baseline="0" dirty="0">
                <a:solidFill>
                  <a:srgbClr val="0000FF"/>
                </a:solidFill>
                <a:latin typeface="Arial Narrow" pitchFamily="34" charset="0"/>
              </a:rPr>
              <a:t>a.  Odd number of observations</a:t>
            </a:r>
          </a:p>
        </p:txBody>
      </p:sp>
      <p:grpSp>
        <p:nvGrpSpPr>
          <p:cNvPr id="2" name="Group 26"/>
          <p:cNvGrpSpPr>
            <a:grpSpLocks/>
          </p:cNvGrpSpPr>
          <p:nvPr/>
        </p:nvGrpSpPr>
        <p:grpSpPr bwMode="auto">
          <a:xfrm>
            <a:off x="714375" y="4150320"/>
            <a:ext cx="3429000" cy="617538"/>
            <a:chOff x="760413" y="5043502"/>
            <a:chExt cx="3429000" cy="617523"/>
          </a:xfrm>
        </p:grpSpPr>
        <p:sp>
          <p:nvSpPr>
            <p:cNvPr id="21525" name="Line 5"/>
            <p:cNvSpPr>
              <a:spLocks noChangeShapeType="1"/>
            </p:cNvSpPr>
            <p:nvPr/>
          </p:nvSpPr>
          <p:spPr bwMode="auto">
            <a:xfrm>
              <a:off x="760413" y="5661025"/>
              <a:ext cx="3429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21526" name="Text Box 6"/>
            <p:cNvSpPr txBox="1">
              <a:spLocks noChangeArrowheads="1"/>
            </p:cNvSpPr>
            <p:nvPr/>
          </p:nvSpPr>
          <p:spPr bwMode="auto">
            <a:xfrm>
              <a:off x="1312863" y="5043502"/>
              <a:ext cx="255905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400" b="1" baseline="0">
                  <a:solidFill>
                    <a:srgbClr val="3399FF"/>
                  </a:solidFill>
                  <a:latin typeface="Arial Narrow" pitchFamily="34" charset="0"/>
                </a:rPr>
                <a:t>40,40,42,</a:t>
              </a:r>
              <a:r>
                <a:rPr lang="en-US" altLang="en-US" sz="2400" b="1" baseline="0">
                  <a:solidFill>
                    <a:srgbClr val="FF0000"/>
                  </a:solidFill>
                  <a:latin typeface="Arial Narrow" pitchFamily="34" charset="0"/>
                </a:rPr>
                <a:t>43</a:t>
              </a:r>
              <a:r>
                <a:rPr lang="en-US" altLang="en-US" sz="2400" b="1" baseline="0">
                  <a:solidFill>
                    <a:srgbClr val="0000FF"/>
                  </a:solidFill>
                  <a:latin typeface="Arial Narrow" pitchFamily="34" charset="0"/>
                </a:rPr>
                <a:t>,44,45,46</a:t>
              </a:r>
              <a:endParaRPr lang="en-US" altLang="en-US" sz="2400" baseline="0">
                <a:latin typeface="Arial Narrow" pitchFamily="34" charset="0"/>
              </a:endParaRPr>
            </a:p>
          </p:txBody>
        </p:sp>
      </p:grpSp>
      <p:sp>
        <p:nvSpPr>
          <p:cNvPr id="107531" name="AutoShape 11"/>
          <p:cNvSpPr>
            <a:spLocks noChangeArrowheads="1"/>
          </p:cNvSpPr>
          <p:nvPr/>
        </p:nvSpPr>
        <p:spPr bwMode="auto">
          <a:xfrm rot="5400000" flipV="1">
            <a:off x="2144713" y="3272433"/>
            <a:ext cx="914400" cy="3810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00FF"/>
          </a:solidFill>
          <a:ln w="9525">
            <a:solidFill>
              <a:schemeClr val="tx1"/>
            </a:solidFill>
            <a:miter lim="800000"/>
            <a:headEnd/>
            <a:tailEnd/>
          </a:ln>
        </p:spPr>
        <p:txBody>
          <a:bodyPr wrap="none" anchor="ctr"/>
          <a:lstStyle/>
          <a:p>
            <a:endParaRPr lang="en-AU"/>
          </a:p>
        </p:txBody>
      </p:sp>
      <p:sp>
        <p:nvSpPr>
          <p:cNvPr id="21523" name="Text Box 13"/>
          <p:cNvSpPr txBox="1">
            <a:spLocks noChangeArrowheads="1"/>
          </p:cNvSpPr>
          <p:nvPr/>
        </p:nvSpPr>
        <p:spPr bwMode="auto">
          <a:xfrm>
            <a:off x="4787899" y="908053"/>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800" b="1" baseline="0">
              <a:latin typeface="Arial Narrow" pitchFamily="34" charset="0"/>
            </a:endParaRPr>
          </a:p>
        </p:txBody>
      </p:sp>
      <p:sp>
        <p:nvSpPr>
          <p:cNvPr id="107535" name="Line 15"/>
          <p:cNvSpPr>
            <a:spLocks noChangeShapeType="1"/>
          </p:cNvSpPr>
          <p:nvPr/>
        </p:nvSpPr>
        <p:spPr bwMode="auto">
          <a:xfrm>
            <a:off x="5008563" y="5303862"/>
            <a:ext cx="35956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07536" name="Text Box 16"/>
          <p:cNvSpPr txBox="1">
            <a:spLocks noChangeArrowheads="1"/>
          </p:cNvSpPr>
          <p:nvPr/>
        </p:nvSpPr>
        <p:spPr bwMode="auto">
          <a:xfrm>
            <a:off x="4953000" y="1628800"/>
            <a:ext cx="41008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400" b="1" baseline="0" dirty="0">
                <a:solidFill>
                  <a:srgbClr val="FF00FF"/>
                </a:solidFill>
                <a:latin typeface="Arial Narrow" pitchFamily="34" charset="0"/>
              </a:rPr>
              <a:t>b.  Even number of observations</a:t>
            </a:r>
          </a:p>
        </p:txBody>
      </p:sp>
      <p:sp>
        <p:nvSpPr>
          <p:cNvPr id="107538" name="Rectangle 18"/>
          <p:cNvSpPr>
            <a:spLocks noChangeArrowheads="1"/>
          </p:cNvSpPr>
          <p:nvPr/>
        </p:nvSpPr>
        <p:spPr bwMode="auto">
          <a:xfrm>
            <a:off x="5130800" y="3708425"/>
            <a:ext cx="3429144" cy="4616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400" b="1" baseline="0" dirty="0">
                <a:solidFill>
                  <a:srgbClr val="3399FF"/>
                </a:solidFill>
                <a:latin typeface="Arial Narrow" pitchFamily="34" charset="0"/>
              </a:rPr>
              <a:t>40,40,42,</a:t>
            </a:r>
            <a:r>
              <a:rPr lang="en-US" altLang="en-US" sz="2400" b="1" baseline="0" dirty="0">
                <a:solidFill>
                  <a:srgbClr val="FF00FF"/>
                </a:solidFill>
                <a:latin typeface="Arial Narrow" pitchFamily="34" charset="0"/>
              </a:rPr>
              <a:t>43</a:t>
            </a:r>
            <a:r>
              <a:rPr lang="en-US" altLang="en-US" sz="2400" b="1" baseline="0" dirty="0">
                <a:solidFill>
                  <a:srgbClr val="3399FF"/>
                </a:solidFill>
                <a:latin typeface="Arial Narrow" pitchFamily="34" charset="0"/>
              </a:rPr>
              <a:t>,     </a:t>
            </a:r>
            <a:r>
              <a:rPr lang="en-US" altLang="en-US" sz="2400" b="1" baseline="0" dirty="0">
                <a:solidFill>
                  <a:srgbClr val="FF00FF"/>
                </a:solidFill>
                <a:latin typeface="Arial Narrow" pitchFamily="34" charset="0"/>
              </a:rPr>
              <a:t>44</a:t>
            </a:r>
            <a:r>
              <a:rPr lang="en-US" altLang="en-US" sz="2400" b="1" baseline="0" dirty="0">
                <a:solidFill>
                  <a:srgbClr val="0000FF"/>
                </a:solidFill>
                <a:latin typeface="Arial Narrow" pitchFamily="34" charset="0"/>
              </a:rPr>
              <a:t>,45,46,200</a:t>
            </a:r>
          </a:p>
        </p:txBody>
      </p:sp>
      <p:sp>
        <p:nvSpPr>
          <p:cNvPr id="107539" name="Text Box 19"/>
          <p:cNvSpPr txBox="1">
            <a:spLocks noChangeArrowheads="1"/>
          </p:cNvSpPr>
          <p:nvPr/>
        </p:nvSpPr>
        <p:spPr bwMode="auto">
          <a:xfrm>
            <a:off x="4932363" y="2779737"/>
            <a:ext cx="2882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000" baseline="0">
                <a:latin typeface="Arial Narrow" pitchFamily="34" charset="0"/>
              </a:rPr>
              <a:t>There are two middle values!</a:t>
            </a:r>
          </a:p>
        </p:txBody>
      </p:sp>
      <p:sp>
        <p:nvSpPr>
          <p:cNvPr id="107540" name="Text Box 20"/>
          <p:cNvSpPr txBox="1">
            <a:spLocks noChangeArrowheads="1"/>
          </p:cNvSpPr>
          <p:nvPr/>
        </p:nvSpPr>
        <p:spPr bwMode="auto">
          <a:xfrm>
            <a:off x="827088" y="2059583"/>
            <a:ext cx="36004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000" baseline="0" dirty="0">
                <a:latin typeface="Arial Narrow" pitchFamily="34" charset="0"/>
              </a:rPr>
              <a:t>First, sort the salaries.</a:t>
            </a:r>
          </a:p>
          <a:p>
            <a:pPr>
              <a:spcBef>
                <a:spcPct val="0"/>
              </a:spcBef>
              <a:buFontTx/>
              <a:buNone/>
            </a:pPr>
            <a:r>
              <a:rPr lang="en-US" altLang="en-US" sz="2000" baseline="0" dirty="0">
                <a:latin typeface="Arial Narrow" pitchFamily="34" charset="0"/>
              </a:rPr>
              <a:t>Then, locate the value in the middle.</a:t>
            </a:r>
          </a:p>
        </p:txBody>
      </p:sp>
      <p:sp>
        <p:nvSpPr>
          <p:cNvPr id="107541" name="Text Box 21"/>
          <p:cNvSpPr txBox="1">
            <a:spLocks noChangeArrowheads="1"/>
          </p:cNvSpPr>
          <p:nvPr/>
        </p:nvSpPr>
        <p:spPr bwMode="auto">
          <a:xfrm>
            <a:off x="4932363" y="1989162"/>
            <a:ext cx="38163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000" baseline="0" dirty="0">
                <a:latin typeface="Arial Narrow" pitchFamily="34" charset="0"/>
              </a:rPr>
              <a:t>First, sort the salaries.</a:t>
            </a:r>
          </a:p>
          <a:p>
            <a:pPr>
              <a:spcBef>
                <a:spcPct val="0"/>
              </a:spcBef>
              <a:buFontTx/>
              <a:buNone/>
            </a:pPr>
            <a:r>
              <a:rPr lang="en-US" altLang="en-US" sz="2000" baseline="0" dirty="0">
                <a:latin typeface="Arial Narrow" pitchFamily="34" charset="0"/>
              </a:rPr>
              <a:t>Then, locate the values in the middle.</a:t>
            </a:r>
          </a:p>
        </p:txBody>
      </p:sp>
      <p:sp>
        <p:nvSpPr>
          <p:cNvPr id="107542" name="Rectangle 22"/>
          <p:cNvSpPr>
            <a:spLocks noChangeArrowheads="1"/>
          </p:cNvSpPr>
          <p:nvPr/>
        </p:nvSpPr>
        <p:spPr bwMode="auto">
          <a:xfrm>
            <a:off x="4876800" y="4770462"/>
            <a:ext cx="3960813"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400" b="1" baseline="0" dirty="0">
                <a:solidFill>
                  <a:srgbClr val="3399FF"/>
                </a:solidFill>
                <a:latin typeface="Arial Narrow" pitchFamily="34" charset="0"/>
              </a:rPr>
              <a:t>40,40,42,43,          </a:t>
            </a:r>
            <a:r>
              <a:rPr lang="en-US" altLang="en-US" sz="2400" b="1" baseline="0" dirty="0">
                <a:solidFill>
                  <a:srgbClr val="0000FF"/>
                </a:solidFill>
                <a:latin typeface="Arial Narrow" pitchFamily="34" charset="0"/>
              </a:rPr>
              <a:t>44,45,46,200</a:t>
            </a:r>
          </a:p>
        </p:txBody>
      </p:sp>
      <p:sp>
        <p:nvSpPr>
          <p:cNvPr id="107543" name="Text Box 23"/>
          <p:cNvSpPr txBox="1">
            <a:spLocks noChangeArrowheads="1"/>
          </p:cNvSpPr>
          <p:nvPr/>
        </p:nvSpPr>
        <p:spPr bwMode="auto">
          <a:xfrm>
            <a:off x="6367463" y="4770462"/>
            <a:ext cx="744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400" b="1" baseline="0">
                <a:solidFill>
                  <a:srgbClr val="FF0000"/>
                </a:solidFill>
                <a:latin typeface="Arial Narrow" pitchFamily="34" charset="0"/>
              </a:rPr>
              <a:t>43.5,</a:t>
            </a:r>
            <a:endParaRPr lang="en-US" altLang="en-US" sz="2800" b="1" baseline="0">
              <a:solidFill>
                <a:srgbClr val="FF0000"/>
              </a:solidFill>
              <a:latin typeface="Arial Narrow" pitchFamily="34" charset="0"/>
            </a:endParaRPr>
          </a:p>
        </p:txBody>
      </p:sp>
      <p:sp>
        <p:nvSpPr>
          <p:cNvPr id="107544" name="AutoShape 24"/>
          <p:cNvSpPr>
            <a:spLocks noChangeArrowheads="1"/>
          </p:cNvSpPr>
          <p:nvPr/>
        </p:nvSpPr>
        <p:spPr bwMode="auto">
          <a:xfrm rot="5400000" flipV="1">
            <a:off x="6316663" y="4216425"/>
            <a:ext cx="914400" cy="3810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00FF"/>
          </a:solidFill>
          <a:ln w="9525">
            <a:solidFill>
              <a:schemeClr val="tx1"/>
            </a:solidFill>
            <a:miter lim="800000"/>
            <a:headEnd/>
            <a:tailEnd/>
          </a:ln>
        </p:spPr>
        <p:txBody>
          <a:bodyPr wrap="none" anchor="ctr"/>
          <a:lstStyle/>
          <a:p>
            <a:endParaRPr lang="en-AU"/>
          </a:p>
        </p:txBody>
      </p:sp>
      <p:sp>
        <p:nvSpPr>
          <p:cNvPr id="24" name="Rectangle 27"/>
          <p:cNvSpPr>
            <a:spLocks noGrp="1" noChangeArrowheads="1"/>
          </p:cNvSpPr>
          <p:nvPr>
            <p:ph type="title"/>
          </p:nvPr>
        </p:nvSpPr>
        <p:spPr>
          <a:xfrm>
            <a:off x="684213" y="476250"/>
            <a:ext cx="7772400" cy="691359"/>
          </a:xfrm>
        </p:spPr>
        <p:txBody>
          <a:bodyPr/>
          <a:lstStyle/>
          <a:p>
            <a:pPr algn="l">
              <a:defRPr/>
            </a:pPr>
            <a:r>
              <a:rPr lang="en-AU" sz="3600" cap="none" dirty="0">
                <a:solidFill>
                  <a:srgbClr val="EA0088"/>
                </a:solidFill>
                <a:latin typeface="Trebuchet MS" panose="020B0603020202020204" pitchFamily="34" charset="0"/>
                <a:ea typeface="ＭＳ Ｐゴシック" charset="0"/>
                <a:cs typeface="ＭＳ Ｐゴシック" charset="0"/>
              </a:rPr>
              <a:t>Example 4: Solution</a:t>
            </a:r>
            <a:endParaRPr sz="3600" cap="none" dirty="0">
              <a:solidFill>
                <a:srgbClr val="EA0088"/>
              </a:solidFill>
              <a:latin typeface="Trebuchet MS" panose="020B0603020202020204" pitchFamily="34" charset="0"/>
              <a:ea typeface="ＭＳ Ｐゴシック" charset="0"/>
              <a:cs typeface="ＭＳ Ｐゴシック" charset="0"/>
            </a:endParaRPr>
          </a:p>
        </p:txBody>
      </p:sp>
      <p:sp>
        <p:nvSpPr>
          <p:cNvPr id="22"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15</a:t>
            </a:fld>
            <a:endParaRPr lang="en-AU" altLang="en-US" b="1" dirty="0"/>
          </a:p>
        </p:txBody>
      </p:sp>
    </p:spTree>
    <p:extLst>
      <p:ext uri="{BB962C8B-B14F-4D97-AF65-F5344CB8AC3E}">
        <p14:creationId xmlns:p14="http://schemas.microsoft.com/office/powerpoint/2010/main" val="1445292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7540"/>
                                        </p:tgtEl>
                                        <p:attrNameLst>
                                          <p:attrName>style.visibility</p:attrName>
                                        </p:attrNameLst>
                                      </p:cBhvr>
                                      <p:to>
                                        <p:strVal val="visible"/>
                                      </p:to>
                                    </p:set>
                                    <p:animEffect transition="in" filter="wipe(up)">
                                      <p:cBhvr>
                                        <p:cTn id="7" dur="500"/>
                                        <p:tgtEl>
                                          <p:spTgt spid="107540"/>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0753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nodeType="after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7536"/>
                                        </p:tgtEl>
                                        <p:attrNameLst>
                                          <p:attrName>style.visibility</p:attrName>
                                        </p:attrNameLst>
                                      </p:cBhvr>
                                      <p:to>
                                        <p:strVal val="visible"/>
                                      </p:to>
                                    </p:set>
                                  </p:childTnLst>
                                </p:cTn>
                              </p:par>
                            </p:childTnLst>
                          </p:cTn>
                        </p:par>
                        <p:par>
                          <p:cTn id="19" fill="hold" nodeType="withGroup">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107541"/>
                                        </p:tgtEl>
                                        <p:attrNameLst>
                                          <p:attrName>style.visibility</p:attrName>
                                        </p:attrNameLst>
                                      </p:cBhvr>
                                      <p:to>
                                        <p:strVal val="visible"/>
                                      </p:to>
                                    </p:set>
                                    <p:animEffect transition="in" filter="wipe(up)">
                                      <p:cBhvr>
                                        <p:cTn id="22" dur="500"/>
                                        <p:tgtEl>
                                          <p:spTgt spid="1075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07535"/>
                                        </p:tgtEl>
                                        <p:attrNameLst>
                                          <p:attrName>style.visibility</p:attrName>
                                        </p:attrNameLst>
                                      </p:cBhvr>
                                      <p:to>
                                        <p:strVal val="visible"/>
                                      </p:to>
                                    </p:set>
                                    <p:anim calcmode="lin" valueType="num">
                                      <p:cBhvr additive="base">
                                        <p:cTn id="27" dur="500" fill="hold"/>
                                        <p:tgtEl>
                                          <p:spTgt spid="107535"/>
                                        </p:tgtEl>
                                        <p:attrNameLst>
                                          <p:attrName>ppt_x</p:attrName>
                                        </p:attrNameLst>
                                      </p:cBhvr>
                                      <p:tavLst>
                                        <p:tav tm="0">
                                          <p:val>
                                            <p:strVal val="1+#ppt_w/2"/>
                                          </p:val>
                                        </p:tav>
                                        <p:tav tm="100000">
                                          <p:val>
                                            <p:strVal val="#ppt_x"/>
                                          </p:val>
                                        </p:tav>
                                      </p:tavLst>
                                    </p:anim>
                                    <p:anim calcmode="lin" valueType="num">
                                      <p:cBhvr additive="base">
                                        <p:cTn id="28" dur="500" fill="hold"/>
                                        <p:tgtEl>
                                          <p:spTgt spid="107535"/>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500"/>
                            </p:stCondLst>
                            <p:childTnLst>
                              <p:par>
                                <p:cTn id="30" presetID="1" presetClass="entr" presetSubtype="0" fill="hold" grpId="0" nodeType="afterEffect">
                                  <p:stCondLst>
                                    <p:cond delay="0"/>
                                  </p:stCondLst>
                                  <p:childTnLst>
                                    <p:set>
                                      <p:cBhvr>
                                        <p:cTn id="31" dur="1" fill="hold">
                                          <p:stCondLst>
                                            <p:cond delay="499"/>
                                          </p:stCondLst>
                                        </p:cTn>
                                        <p:tgtEl>
                                          <p:spTgt spid="107522"/>
                                        </p:tgtEl>
                                        <p:attrNameLst>
                                          <p:attrName>style.visibility</p:attrName>
                                        </p:attrNameLst>
                                      </p:cBhvr>
                                      <p:to>
                                        <p:strVal val="visible"/>
                                      </p:to>
                                    </p:set>
                                  </p:childTnLst>
                                </p:cTn>
                              </p:par>
                            </p:childTnLst>
                          </p:cTn>
                        </p:par>
                        <p:par>
                          <p:cTn id="32" fill="hold" nodeType="afterGroup">
                            <p:stCondLst>
                              <p:cond delay="1500"/>
                            </p:stCondLst>
                            <p:childTnLst>
                              <p:par>
                                <p:cTn id="33" presetID="4" presetClass="entr" presetSubtype="32" fill="hold" grpId="0" nodeType="afterEffect">
                                  <p:stCondLst>
                                    <p:cond delay="0"/>
                                  </p:stCondLst>
                                  <p:childTnLst>
                                    <p:set>
                                      <p:cBhvr>
                                        <p:cTn id="34" dur="1" fill="hold">
                                          <p:stCondLst>
                                            <p:cond delay="0"/>
                                          </p:stCondLst>
                                        </p:cTn>
                                        <p:tgtEl>
                                          <p:spTgt spid="107539"/>
                                        </p:tgtEl>
                                        <p:attrNameLst>
                                          <p:attrName>style.visibility</p:attrName>
                                        </p:attrNameLst>
                                      </p:cBhvr>
                                      <p:to>
                                        <p:strVal val="visible"/>
                                      </p:to>
                                    </p:set>
                                    <p:animEffect transition="in" filter="box(out)">
                                      <p:cBhvr>
                                        <p:cTn id="35" dur="500"/>
                                        <p:tgtEl>
                                          <p:spTgt spid="10753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07538"/>
                                        </p:tgtEl>
                                        <p:attrNameLst>
                                          <p:attrName>style.visibility</p:attrName>
                                        </p:attrNameLst>
                                      </p:cBhvr>
                                      <p:to>
                                        <p:strVal val="visible"/>
                                      </p:to>
                                    </p:set>
                                  </p:childTnLst>
                                </p:cTn>
                              </p:par>
                            </p:childTnLst>
                          </p:cTn>
                        </p:par>
                        <p:par>
                          <p:cTn id="40" fill="hold" nodeType="afterGroup">
                            <p:stCondLst>
                              <p:cond delay="0"/>
                            </p:stCondLst>
                            <p:childTnLst>
                              <p:par>
                                <p:cTn id="41" presetID="1" presetClass="entr" presetSubtype="0" fill="hold" grpId="0" nodeType="afterEffect">
                                  <p:stCondLst>
                                    <p:cond delay="0"/>
                                  </p:stCondLst>
                                  <p:childTnLst>
                                    <p:set>
                                      <p:cBhvr>
                                        <p:cTn id="42" dur="1" fill="hold">
                                          <p:stCondLst>
                                            <p:cond delay="0"/>
                                          </p:stCondLst>
                                        </p:cTn>
                                        <p:tgtEl>
                                          <p:spTgt spid="10754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754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75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animBg="1" autoUpdateAnimBg="0"/>
      <p:bldP spid="107531" grpId="0" animBg="1"/>
      <p:bldP spid="107535" grpId="0" animBg="1"/>
      <p:bldP spid="107536" grpId="0" autoUpdateAnimBg="0"/>
      <p:bldP spid="107538" grpId="0" animBg="1"/>
      <p:bldP spid="107539" grpId="0" autoUpdateAnimBg="0"/>
      <p:bldP spid="107540" grpId="0" autoUpdateAnimBg="0"/>
      <p:bldP spid="107541" grpId="0" autoUpdateAnimBg="0"/>
      <p:bldP spid="107542" grpId="0" animBg="1"/>
      <p:bldP spid="107543" grpId="0"/>
      <p:bldP spid="10754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a:xfrm>
            <a:off x="808824" y="1412776"/>
            <a:ext cx="8001000" cy="4297363"/>
          </a:xfrm>
        </p:spPr>
        <p:txBody>
          <a:bodyPr/>
          <a:lstStyle/>
          <a:p>
            <a:pPr marL="457200" indent="-457200">
              <a:buFont typeface="Arial" pitchFamily="34" charset="0"/>
              <a:buAutoNum type="alphaLcParenR" startAt="3"/>
            </a:pPr>
            <a:r>
              <a:rPr lang="en-US" altLang="en-US" sz="2400" dirty="0">
                <a:latin typeface="Trebuchet MS" pitchFamily="34" charset="0"/>
                <a:cs typeface="Arial" pitchFamily="34" charset="0"/>
              </a:rPr>
              <a:t>For the data in (a) and (b),</a:t>
            </a:r>
          </a:p>
          <a:p>
            <a:pPr marL="0" indent="0">
              <a:buNone/>
            </a:pPr>
            <a:r>
              <a:rPr lang="en-US" altLang="en-US" sz="2400" i="1" dirty="0">
                <a:solidFill>
                  <a:schemeClr val="tx1">
                    <a:lumMod val="75000"/>
                    <a:lumOff val="25000"/>
                  </a:schemeClr>
                </a:solidFill>
                <a:latin typeface="Trebuchet MS" pitchFamily="34" charset="0"/>
                <a:cs typeface="Arial" pitchFamily="34" charset="0"/>
              </a:rPr>
              <a:t>   (a) Without the outlier 	             (b) With the outlier</a:t>
            </a:r>
          </a:p>
          <a:p>
            <a:pPr marL="457200" indent="-457200">
              <a:buFont typeface="Arial" pitchFamily="34" charset="0"/>
              <a:buAutoNum type="alphaLcParenR" startAt="3"/>
            </a:pPr>
            <a:endParaRPr lang="en-US" altLang="en-US" sz="2400" dirty="0">
              <a:latin typeface="Trebuchet MS" pitchFamily="34" charset="0"/>
              <a:cs typeface="Arial" pitchFamily="34" charset="0"/>
            </a:endParaRPr>
          </a:p>
          <a:p>
            <a:pPr marL="0" indent="0">
              <a:buFont typeface="Arial" pitchFamily="34" charset="0"/>
              <a:buNone/>
            </a:pPr>
            <a:endParaRPr lang="en-US" altLang="en-US" sz="2400" dirty="0">
              <a:latin typeface="Trebuchet MS" pitchFamily="34" charset="0"/>
              <a:cs typeface="Arial" pitchFamily="34" charset="0"/>
            </a:endParaRPr>
          </a:p>
          <a:p>
            <a:pPr marL="0" indent="0">
              <a:buFont typeface="Arial" pitchFamily="34" charset="0"/>
              <a:buNone/>
            </a:pPr>
            <a:endParaRPr lang="en-US" altLang="en-US" sz="2400" dirty="0">
              <a:latin typeface="Trebuchet MS" pitchFamily="34" charset="0"/>
              <a:cs typeface="Arial" pitchFamily="34" charset="0"/>
            </a:endParaRPr>
          </a:p>
          <a:p>
            <a:pPr marL="357188" indent="-357188" algn="just">
              <a:spcAft>
                <a:spcPts val="1200"/>
              </a:spcAft>
              <a:buFont typeface="Arial" pitchFamily="34" charset="0"/>
              <a:buNone/>
            </a:pPr>
            <a:r>
              <a:rPr lang="en-US" altLang="en-US" sz="2400" dirty="0">
                <a:latin typeface="Trebuchet MS" pitchFamily="34" charset="0"/>
                <a:cs typeface="Arial" pitchFamily="34" charset="0"/>
              </a:rPr>
              <a:t>	As can be seen, the median did not change that much (43 </a:t>
            </a:r>
            <a:r>
              <a:rPr lang="en-US" altLang="en-US" sz="2400" dirty="0" err="1">
                <a:latin typeface="Trebuchet MS" pitchFamily="34" charset="0"/>
                <a:cs typeface="Arial" pitchFamily="34" charset="0"/>
              </a:rPr>
              <a:t>vs</a:t>
            </a:r>
            <a:r>
              <a:rPr lang="en-US" altLang="en-US" sz="2400" dirty="0">
                <a:latin typeface="Trebuchet MS" pitchFamily="34" charset="0"/>
                <a:cs typeface="Arial" pitchFamily="34" charset="0"/>
              </a:rPr>
              <a:t> 43.5), even with the outlier (200). However, the mean has changed from 42.8 to 62.5. </a:t>
            </a:r>
          </a:p>
          <a:p>
            <a:pPr marL="0" indent="0" algn="just">
              <a:buFont typeface="Arial" pitchFamily="34" charset="0"/>
              <a:buNone/>
            </a:pPr>
            <a:r>
              <a:rPr lang="en-US" altLang="en-US" sz="2400" b="1" dirty="0">
                <a:solidFill>
                  <a:srgbClr val="00B050"/>
                </a:solidFill>
                <a:latin typeface="Trebuchet MS" pitchFamily="34" charset="0"/>
                <a:cs typeface="Arial" pitchFamily="34" charset="0"/>
              </a:rPr>
              <a:t>Mean is affected by the outlier, whereas the median is not.</a:t>
            </a:r>
          </a:p>
        </p:txBody>
      </p:sp>
      <p:graphicFrame>
        <p:nvGraphicFramePr>
          <p:cNvPr id="22532" name="Object 2"/>
          <p:cNvGraphicFramePr>
            <a:graphicFrameLocks noChangeAspect="1"/>
          </p:cNvGraphicFramePr>
          <p:nvPr>
            <p:extLst>
              <p:ext uri="{D42A27DB-BD31-4B8C-83A1-F6EECF244321}">
                <p14:modId xmlns:p14="http://schemas.microsoft.com/office/powerpoint/2010/main" val="1346111562"/>
              </p:ext>
            </p:extLst>
          </p:nvPr>
        </p:nvGraphicFramePr>
        <p:xfrm>
          <a:off x="1259632" y="2276872"/>
          <a:ext cx="4324350" cy="1106488"/>
        </p:xfrm>
        <a:graphic>
          <a:graphicData uri="http://schemas.openxmlformats.org/presentationml/2006/ole">
            <mc:AlternateContent xmlns:mc="http://schemas.openxmlformats.org/markup-compatibility/2006">
              <mc:Choice xmlns:v="urn:schemas-microsoft-com:vml" Requires="v">
                <p:oleObj spid="_x0000_s22696" name="Equation" r:id="rId3" imgW="2374560" imgH="609480" progId="Equation.DSMT4">
                  <p:embed/>
                </p:oleObj>
              </mc:Choice>
              <mc:Fallback>
                <p:oleObj name="Equation" r:id="rId3" imgW="2374560" imgH="609480" progId="Equation.DSMT4">
                  <p:embed/>
                  <p:pic>
                    <p:nvPicPr>
                      <p:cNvPr id="0" name="Picture 1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2276872"/>
                        <a:ext cx="4324350" cy="1106488"/>
                      </a:xfrm>
                      <a:prstGeom prst="rect">
                        <a:avLst/>
                      </a:prstGeom>
                      <a:noFill/>
                      <a:ln w="9525">
                        <a:solidFill>
                          <a:srgbClr val="002E89"/>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16</a:t>
            </a:fld>
            <a:endParaRPr lang="en-AU" altLang="en-US" b="1" dirty="0"/>
          </a:p>
        </p:txBody>
      </p:sp>
      <p:sp>
        <p:nvSpPr>
          <p:cNvPr id="8" name="Rectangle 27"/>
          <p:cNvSpPr>
            <a:spLocks noGrp="1" noChangeArrowheads="1"/>
          </p:cNvSpPr>
          <p:nvPr>
            <p:ph type="title"/>
          </p:nvPr>
        </p:nvSpPr>
        <p:spPr>
          <a:xfrm>
            <a:off x="684213" y="476250"/>
            <a:ext cx="7772400" cy="691359"/>
          </a:xfrm>
        </p:spPr>
        <p:txBody>
          <a:bodyPr/>
          <a:lstStyle/>
          <a:p>
            <a:pPr algn="l">
              <a:defRPr/>
            </a:pPr>
            <a:r>
              <a:rPr lang="en-AU" sz="3600" cap="none" dirty="0">
                <a:solidFill>
                  <a:srgbClr val="EA0088"/>
                </a:solidFill>
                <a:latin typeface="Trebuchet MS" panose="020B0603020202020204" pitchFamily="34" charset="0"/>
                <a:ea typeface="ＭＳ Ｐゴシック" charset="0"/>
                <a:cs typeface="ＭＳ Ｐゴシック" charset="0"/>
              </a:rPr>
              <a:t>Example 4: Solution…</a:t>
            </a:r>
            <a:endParaRPr sz="3600" cap="none" dirty="0">
              <a:solidFill>
                <a:srgbClr val="EA0088"/>
              </a:solidFill>
              <a:latin typeface="Trebuchet MS" panose="020B0603020202020204" pitchFamily="34" charset="0"/>
              <a:ea typeface="ＭＳ Ｐゴシック" charset="0"/>
              <a:cs typeface="ＭＳ Ｐゴシック"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193834984"/>
              </p:ext>
            </p:extLst>
          </p:nvPr>
        </p:nvGraphicFramePr>
        <p:xfrm>
          <a:off x="5868144" y="2204864"/>
          <a:ext cx="2381250" cy="1106488"/>
        </p:xfrm>
        <a:graphic>
          <a:graphicData uri="http://schemas.openxmlformats.org/presentationml/2006/ole">
            <mc:AlternateContent xmlns:mc="http://schemas.openxmlformats.org/markup-compatibility/2006">
              <mc:Choice xmlns:v="urn:schemas-microsoft-com:vml" Requires="v">
                <p:oleObj spid="_x0000_s22697" name="Equation" r:id="rId5" imgW="1307880" imgH="609480" progId="Equation.DSMT4">
                  <p:embed/>
                </p:oleObj>
              </mc:Choice>
              <mc:Fallback>
                <p:oleObj name="Equation" r:id="rId5" imgW="1307880" imgH="609480" progId="Equation.DSMT4">
                  <p:embed/>
                  <p:pic>
                    <p:nvPicPr>
                      <p:cNvPr id="0" name="Picture 1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8144" y="2204864"/>
                        <a:ext cx="2381250" cy="1106488"/>
                      </a:xfrm>
                      <a:prstGeom prst="rect">
                        <a:avLst/>
                      </a:prstGeom>
                      <a:noFill/>
                      <a:ln w="9525">
                        <a:solidFill>
                          <a:srgbClr val="002E89"/>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idx="1"/>
          </p:nvPr>
        </p:nvSpPr>
        <p:spPr>
          <a:xfrm>
            <a:off x="684213" y="1052513"/>
            <a:ext cx="7772400" cy="4967287"/>
          </a:xfrm>
        </p:spPr>
        <p:txBody>
          <a:bodyPr/>
          <a:lstStyle/>
          <a:p>
            <a:pPr marL="0" indent="0" algn="just">
              <a:spcAft>
                <a:spcPts val="1200"/>
              </a:spcAft>
              <a:buNone/>
            </a:pPr>
            <a:r>
              <a:rPr lang="en-US" altLang="en-US" sz="2400" dirty="0">
                <a:latin typeface="Trebuchet MS" pitchFamily="34" charset="0"/>
                <a:cs typeface="Arial" pitchFamily="34" charset="0"/>
              </a:rPr>
              <a:t>Another commonly used measure of central location is the mode.</a:t>
            </a:r>
          </a:p>
          <a:p>
            <a:pPr marL="0" indent="0" algn="just">
              <a:spcAft>
                <a:spcPts val="1200"/>
              </a:spcAft>
              <a:buNone/>
            </a:pPr>
            <a:r>
              <a:rPr lang="en-AU" altLang="en-US" sz="2400" dirty="0">
                <a:latin typeface="Trebuchet MS" pitchFamily="34" charset="0"/>
                <a:cs typeface="Arial" pitchFamily="34" charset="0"/>
              </a:rPr>
              <a:t>The </a:t>
            </a:r>
            <a:r>
              <a:rPr lang="en-AU" altLang="en-US" sz="2400" b="1" dirty="0">
                <a:solidFill>
                  <a:schemeClr val="tx1">
                    <a:lumMod val="75000"/>
                    <a:lumOff val="25000"/>
                  </a:schemeClr>
                </a:solidFill>
                <a:latin typeface="Trebuchet MS" pitchFamily="34" charset="0"/>
                <a:cs typeface="Arial" pitchFamily="34" charset="0"/>
              </a:rPr>
              <a:t>mode</a:t>
            </a:r>
            <a:r>
              <a:rPr lang="en-AU" altLang="en-US" sz="2400" dirty="0">
                <a:latin typeface="Trebuchet MS" pitchFamily="34" charset="0"/>
                <a:cs typeface="Arial" pitchFamily="34" charset="0"/>
              </a:rPr>
              <a:t> of a set of observations is the value that occurs most frequently.</a:t>
            </a:r>
          </a:p>
          <a:p>
            <a:pPr marL="0" indent="0" algn="just">
              <a:spcAft>
                <a:spcPts val="1200"/>
              </a:spcAft>
              <a:buNone/>
            </a:pPr>
            <a:r>
              <a:rPr lang="en-AU" altLang="en-US" sz="2400" dirty="0">
                <a:latin typeface="Trebuchet MS" pitchFamily="34" charset="0"/>
                <a:cs typeface="Arial" pitchFamily="34" charset="0"/>
              </a:rPr>
              <a:t>A set of data may have one mode (or modal class), or two or more modes. </a:t>
            </a:r>
          </a:p>
          <a:p>
            <a:pPr marL="0" indent="0" algn="just">
              <a:spcAft>
                <a:spcPts val="1200"/>
              </a:spcAft>
              <a:buNone/>
            </a:pPr>
            <a:r>
              <a:rPr lang="en-AU" altLang="en-US" sz="2400" dirty="0">
                <a:latin typeface="Trebuchet MS" pitchFamily="34" charset="0"/>
                <a:cs typeface="Arial" pitchFamily="34" charset="0"/>
              </a:rPr>
              <a:t>Mode is useful for all data types, though mainly used for nominal data.</a:t>
            </a:r>
          </a:p>
          <a:p>
            <a:pPr marL="0" indent="0" algn="just">
              <a:spcAft>
                <a:spcPts val="1200"/>
              </a:spcAft>
              <a:buNone/>
            </a:pPr>
            <a:r>
              <a:rPr lang="en-AU" altLang="en-US" sz="2400" dirty="0">
                <a:latin typeface="Trebuchet MS" pitchFamily="34" charset="0"/>
                <a:cs typeface="Arial" pitchFamily="34" charset="0"/>
              </a:rPr>
              <a:t>For large data sets, the modal class is  much more relevant than a single-value mode.</a:t>
            </a:r>
          </a:p>
        </p:txBody>
      </p:sp>
      <p:sp>
        <p:nvSpPr>
          <p:cNvPr id="24580" name="Rectangle 20"/>
          <p:cNvSpPr>
            <a:spLocks noChangeArrowheads="1"/>
          </p:cNvSpPr>
          <p:nvPr/>
        </p:nvSpPr>
        <p:spPr bwMode="auto">
          <a:xfrm>
            <a:off x="684213" y="260350"/>
            <a:ext cx="77724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eaLnBrk="1" hangingPunct="1">
              <a:spcBef>
                <a:spcPct val="0"/>
              </a:spcBef>
              <a:buFontTx/>
              <a:buNone/>
            </a:pPr>
            <a:r>
              <a:rPr lang="en-US" altLang="en-US" sz="3600" baseline="0" dirty="0">
                <a:solidFill>
                  <a:srgbClr val="EA0088"/>
                </a:solidFill>
                <a:latin typeface="Trebuchet MS" panose="020B0603020202020204" pitchFamily="34" charset="0"/>
              </a:rPr>
              <a:t>Mode</a:t>
            </a:r>
          </a:p>
        </p:txBody>
      </p:sp>
      <p:sp>
        <p:nvSpPr>
          <p:cNvPr id="4"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17</a:t>
            </a:fld>
            <a:endParaRPr lang="en-AU" altLang="en-US"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1" name="Line 3"/>
          <p:cNvSpPr>
            <a:spLocks noChangeShapeType="1"/>
          </p:cNvSpPr>
          <p:nvPr/>
        </p:nvSpPr>
        <p:spPr bwMode="auto">
          <a:xfrm>
            <a:off x="2152650" y="4447258"/>
            <a:ext cx="396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81252" name="Rectangle 4"/>
          <p:cNvSpPr>
            <a:spLocks noChangeArrowheads="1"/>
          </p:cNvSpPr>
          <p:nvPr/>
        </p:nvSpPr>
        <p:spPr bwMode="auto">
          <a:xfrm>
            <a:off x="4286250" y="2466058"/>
            <a:ext cx="304800" cy="1981200"/>
          </a:xfrm>
          <a:prstGeom prst="rect">
            <a:avLst/>
          </a:prstGeom>
          <a:gradFill rotWithShape="0">
            <a:gsLst>
              <a:gs pos="0">
                <a:srgbClr val="FF5831"/>
              </a:gs>
              <a:gs pos="100000">
                <a:srgbClr val="E8D6BA"/>
              </a:gs>
            </a:gsLst>
            <a:lin ang="0" scaled="1"/>
          </a:gradFill>
          <a:ln w="952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81253" name="Rectangle 5"/>
          <p:cNvSpPr>
            <a:spLocks noChangeArrowheads="1"/>
          </p:cNvSpPr>
          <p:nvPr/>
        </p:nvSpPr>
        <p:spPr bwMode="auto">
          <a:xfrm>
            <a:off x="3981450" y="2618458"/>
            <a:ext cx="304800" cy="1828800"/>
          </a:xfrm>
          <a:prstGeom prst="rect">
            <a:avLst/>
          </a:prstGeom>
          <a:gradFill rotWithShape="0">
            <a:gsLst>
              <a:gs pos="0">
                <a:srgbClr val="FF5831"/>
              </a:gs>
              <a:gs pos="100000">
                <a:srgbClr val="E8D6BA"/>
              </a:gs>
            </a:gsLst>
            <a:lin ang="0" scaled="1"/>
          </a:gradFill>
          <a:ln w="952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81254" name="Rectangle 6"/>
          <p:cNvSpPr>
            <a:spLocks noChangeArrowheads="1"/>
          </p:cNvSpPr>
          <p:nvPr/>
        </p:nvSpPr>
        <p:spPr bwMode="auto">
          <a:xfrm>
            <a:off x="3371850" y="3075658"/>
            <a:ext cx="304800" cy="1371600"/>
          </a:xfrm>
          <a:prstGeom prst="rect">
            <a:avLst/>
          </a:prstGeom>
          <a:gradFill rotWithShape="0">
            <a:gsLst>
              <a:gs pos="0">
                <a:srgbClr val="FF5831"/>
              </a:gs>
              <a:gs pos="100000">
                <a:srgbClr val="E8D6BA"/>
              </a:gs>
            </a:gsLst>
            <a:lin ang="0" scaled="1"/>
          </a:gradFill>
          <a:ln w="952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81255" name="Rectangle 7"/>
          <p:cNvSpPr>
            <a:spLocks noChangeArrowheads="1"/>
          </p:cNvSpPr>
          <p:nvPr/>
        </p:nvSpPr>
        <p:spPr bwMode="auto">
          <a:xfrm>
            <a:off x="2762250" y="3532858"/>
            <a:ext cx="304800" cy="914400"/>
          </a:xfrm>
          <a:prstGeom prst="rect">
            <a:avLst/>
          </a:prstGeom>
          <a:gradFill rotWithShape="0">
            <a:gsLst>
              <a:gs pos="0">
                <a:srgbClr val="FF5831"/>
              </a:gs>
              <a:gs pos="100000">
                <a:srgbClr val="E8D6BA"/>
              </a:gs>
            </a:gsLst>
            <a:lin ang="0" scaled="1"/>
          </a:gradFill>
          <a:ln w="952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81256" name="Rectangle 8"/>
          <p:cNvSpPr>
            <a:spLocks noChangeArrowheads="1"/>
          </p:cNvSpPr>
          <p:nvPr/>
        </p:nvSpPr>
        <p:spPr bwMode="auto">
          <a:xfrm>
            <a:off x="3067050" y="3380458"/>
            <a:ext cx="304800" cy="1066800"/>
          </a:xfrm>
          <a:prstGeom prst="rect">
            <a:avLst/>
          </a:prstGeom>
          <a:gradFill rotWithShape="0">
            <a:gsLst>
              <a:gs pos="0">
                <a:srgbClr val="FF5831"/>
              </a:gs>
              <a:gs pos="100000">
                <a:srgbClr val="E8D6BA"/>
              </a:gs>
            </a:gsLst>
            <a:lin ang="0" scaled="1"/>
          </a:gradFill>
          <a:ln w="952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81257" name="Rectangle 9"/>
          <p:cNvSpPr>
            <a:spLocks noChangeArrowheads="1"/>
          </p:cNvSpPr>
          <p:nvPr/>
        </p:nvSpPr>
        <p:spPr bwMode="auto">
          <a:xfrm>
            <a:off x="2457450" y="3837658"/>
            <a:ext cx="304800" cy="609600"/>
          </a:xfrm>
          <a:prstGeom prst="rect">
            <a:avLst/>
          </a:prstGeom>
          <a:gradFill rotWithShape="0">
            <a:gsLst>
              <a:gs pos="0">
                <a:srgbClr val="FF5831"/>
              </a:gs>
              <a:gs pos="100000">
                <a:srgbClr val="E8D6BA"/>
              </a:gs>
            </a:gsLst>
            <a:lin ang="0" scaled="1"/>
          </a:gradFill>
          <a:ln w="952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81258" name="Rectangle 10"/>
          <p:cNvSpPr>
            <a:spLocks noChangeArrowheads="1"/>
          </p:cNvSpPr>
          <p:nvPr/>
        </p:nvSpPr>
        <p:spPr bwMode="auto">
          <a:xfrm>
            <a:off x="4591050" y="2008858"/>
            <a:ext cx="304800" cy="2438400"/>
          </a:xfrm>
          <a:prstGeom prst="rect">
            <a:avLst/>
          </a:prstGeom>
          <a:gradFill rotWithShape="0">
            <a:gsLst>
              <a:gs pos="0">
                <a:srgbClr val="FF5831"/>
              </a:gs>
              <a:gs pos="100000">
                <a:srgbClr val="E8D6BA"/>
              </a:gs>
            </a:gsLst>
            <a:lin ang="0" scaled="1"/>
          </a:gradFill>
          <a:ln w="952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81259" name="Rectangle 11"/>
          <p:cNvSpPr>
            <a:spLocks noChangeArrowheads="1"/>
          </p:cNvSpPr>
          <p:nvPr/>
        </p:nvSpPr>
        <p:spPr bwMode="auto">
          <a:xfrm>
            <a:off x="5200650" y="2618458"/>
            <a:ext cx="304800" cy="1828800"/>
          </a:xfrm>
          <a:prstGeom prst="rect">
            <a:avLst/>
          </a:prstGeom>
          <a:gradFill rotWithShape="0">
            <a:gsLst>
              <a:gs pos="0">
                <a:srgbClr val="FF5831"/>
              </a:gs>
              <a:gs pos="100000">
                <a:srgbClr val="E8D6BA"/>
              </a:gs>
            </a:gsLst>
            <a:lin ang="0" scaled="1"/>
          </a:gradFill>
          <a:ln w="952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81260" name="Rectangle 12"/>
          <p:cNvSpPr>
            <a:spLocks noChangeArrowheads="1"/>
          </p:cNvSpPr>
          <p:nvPr/>
        </p:nvSpPr>
        <p:spPr bwMode="auto">
          <a:xfrm>
            <a:off x="5505450" y="3075658"/>
            <a:ext cx="304800" cy="1371600"/>
          </a:xfrm>
          <a:prstGeom prst="rect">
            <a:avLst/>
          </a:prstGeom>
          <a:gradFill rotWithShape="0">
            <a:gsLst>
              <a:gs pos="0">
                <a:srgbClr val="FF5831"/>
              </a:gs>
              <a:gs pos="100000">
                <a:srgbClr val="E8D6BA"/>
              </a:gs>
            </a:gsLst>
            <a:lin ang="0" scaled="1"/>
          </a:gradFill>
          <a:ln w="952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81261" name="Rectangle 13"/>
          <p:cNvSpPr>
            <a:spLocks noChangeArrowheads="1"/>
          </p:cNvSpPr>
          <p:nvPr/>
        </p:nvSpPr>
        <p:spPr bwMode="auto">
          <a:xfrm>
            <a:off x="3676650" y="2770858"/>
            <a:ext cx="304800" cy="1676400"/>
          </a:xfrm>
          <a:prstGeom prst="rect">
            <a:avLst/>
          </a:prstGeom>
          <a:gradFill rotWithShape="0">
            <a:gsLst>
              <a:gs pos="0">
                <a:srgbClr val="FF5831"/>
              </a:gs>
              <a:gs pos="100000">
                <a:srgbClr val="E8D6BA"/>
              </a:gs>
            </a:gsLst>
            <a:lin ang="0" scaled="1"/>
          </a:gradFill>
          <a:ln w="952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81262" name="Rectangle 14"/>
          <p:cNvSpPr>
            <a:spLocks noChangeArrowheads="1"/>
          </p:cNvSpPr>
          <p:nvPr/>
        </p:nvSpPr>
        <p:spPr bwMode="auto">
          <a:xfrm>
            <a:off x="4895850" y="1704058"/>
            <a:ext cx="304800" cy="2743200"/>
          </a:xfrm>
          <a:prstGeom prst="rect">
            <a:avLst/>
          </a:prstGeom>
          <a:solidFill>
            <a:srgbClr val="FC3000"/>
          </a:solidFill>
          <a:ln w="38100">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81263" name="Text Box 15"/>
          <p:cNvSpPr txBox="1">
            <a:spLocks noChangeArrowheads="1"/>
          </p:cNvSpPr>
          <p:nvPr/>
        </p:nvSpPr>
        <p:spPr bwMode="auto">
          <a:xfrm>
            <a:off x="1908175" y="2045370"/>
            <a:ext cx="20193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400" baseline="0">
                <a:solidFill>
                  <a:schemeClr val="accent1"/>
                </a:solidFill>
                <a:latin typeface="Arial Narrow" pitchFamily="34" charset="0"/>
              </a:rPr>
              <a:t>The modal class</a:t>
            </a:r>
          </a:p>
        </p:txBody>
      </p:sp>
      <p:sp>
        <p:nvSpPr>
          <p:cNvPr id="181264" name="Line 16"/>
          <p:cNvSpPr>
            <a:spLocks noChangeShapeType="1"/>
          </p:cNvSpPr>
          <p:nvPr/>
        </p:nvSpPr>
        <p:spPr bwMode="auto">
          <a:xfrm>
            <a:off x="3905250" y="2313658"/>
            <a:ext cx="11430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181265" name="Text Box 17"/>
          <p:cNvSpPr txBox="1">
            <a:spLocks noChangeArrowheads="1"/>
          </p:cNvSpPr>
          <p:nvPr/>
        </p:nvSpPr>
        <p:spPr bwMode="auto">
          <a:xfrm>
            <a:off x="6323013" y="1812008"/>
            <a:ext cx="2478087" cy="1927225"/>
          </a:xfrm>
          <a:prstGeom prst="rect">
            <a:avLst/>
          </a:prstGeom>
          <a:solidFill>
            <a:schemeClr val="bg1"/>
          </a:solidFill>
          <a:ln w="9525">
            <a:solidFill>
              <a:schemeClr val="tx1"/>
            </a:solidFill>
            <a:miter lim="800000"/>
            <a:headEnd/>
            <a:tailEnd/>
          </a:ln>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400" baseline="0" dirty="0">
                <a:solidFill>
                  <a:srgbClr val="00B050"/>
                </a:solidFill>
                <a:latin typeface="Arial Narrow" pitchFamily="34" charset="0"/>
              </a:rPr>
              <a:t>For large data sets</a:t>
            </a:r>
          </a:p>
          <a:p>
            <a:pPr>
              <a:spcBef>
                <a:spcPct val="0"/>
              </a:spcBef>
              <a:buFontTx/>
              <a:buNone/>
            </a:pPr>
            <a:r>
              <a:rPr lang="en-US" altLang="en-US" sz="2400" baseline="0" dirty="0">
                <a:solidFill>
                  <a:srgbClr val="00B050"/>
                </a:solidFill>
                <a:latin typeface="Arial Narrow" pitchFamily="34" charset="0"/>
              </a:rPr>
              <a:t>the modal class is </a:t>
            </a:r>
          </a:p>
          <a:p>
            <a:pPr>
              <a:spcBef>
                <a:spcPct val="0"/>
              </a:spcBef>
              <a:buFontTx/>
              <a:buNone/>
            </a:pPr>
            <a:r>
              <a:rPr lang="en-US" altLang="en-US" sz="2400" baseline="0" dirty="0">
                <a:solidFill>
                  <a:srgbClr val="00B050"/>
                </a:solidFill>
                <a:latin typeface="Arial Narrow" pitchFamily="34" charset="0"/>
              </a:rPr>
              <a:t>much more relevant </a:t>
            </a:r>
          </a:p>
          <a:p>
            <a:pPr>
              <a:spcBef>
                <a:spcPct val="0"/>
              </a:spcBef>
              <a:buFontTx/>
              <a:buNone/>
            </a:pPr>
            <a:r>
              <a:rPr lang="en-US" altLang="en-US" sz="2400" baseline="0" dirty="0">
                <a:solidFill>
                  <a:srgbClr val="00B050"/>
                </a:solidFill>
                <a:latin typeface="Arial Narrow" pitchFamily="34" charset="0"/>
              </a:rPr>
              <a:t>than the a single-</a:t>
            </a:r>
          </a:p>
          <a:p>
            <a:pPr>
              <a:spcBef>
                <a:spcPct val="0"/>
              </a:spcBef>
              <a:buFontTx/>
              <a:buNone/>
            </a:pPr>
            <a:r>
              <a:rPr lang="en-US" altLang="en-US" sz="2400" baseline="0" dirty="0">
                <a:solidFill>
                  <a:srgbClr val="00B050"/>
                </a:solidFill>
                <a:latin typeface="Arial Narrow" pitchFamily="34" charset="0"/>
              </a:rPr>
              <a:t>value mode.</a:t>
            </a:r>
          </a:p>
        </p:txBody>
      </p:sp>
      <p:sp>
        <p:nvSpPr>
          <p:cNvPr id="181266" name="Line 18"/>
          <p:cNvSpPr>
            <a:spLocks noChangeShapeType="1"/>
          </p:cNvSpPr>
          <p:nvPr/>
        </p:nvSpPr>
        <p:spPr bwMode="auto">
          <a:xfrm>
            <a:off x="5048250" y="2923258"/>
            <a:ext cx="1295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21" name="Rectangle 20"/>
          <p:cNvSpPr>
            <a:spLocks noChangeArrowheads="1"/>
          </p:cNvSpPr>
          <p:nvPr/>
        </p:nvSpPr>
        <p:spPr bwMode="auto">
          <a:xfrm>
            <a:off x="684213" y="260350"/>
            <a:ext cx="77724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eaLnBrk="1" hangingPunct="1">
              <a:spcBef>
                <a:spcPct val="0"/>
              </a:spcBef>
              <a:buFontTx/>
              <a:buNone/>
            </a:pPr>
            <a:r>
              <a:rPr lang="en-US" altLang="en-US" sz="3600" baseline="0" dirty="0">
                <a:solidFill>
                  <a:srgbClr val="EA0088"/>
                </a:solidFill>
                <a:latin typeface="Trebuchet MS" panose="020B0603020202020204" pitchFamily="34" charset="0"/>
              </a:rPr>
              <a:t>Mode</a:t>
            </a:r>
          </a:p>
        </p:txBody>
      </p:sp>
      <p:sp>
        <p:nvSpPr>
          <p:cNvPr id="20"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18</a:t>
            </a:fld>
            <a:endParaRPr lang="en-AU" altLang="en-US" b="1" dirty="0"/>
          </a:p>
        </p:txBody>
      </p:sp>
      <p:sp>
        <p:nvSpPr>
          <p:cNvPr id="22" name="Rectangle 2"/>
          <p:cNvSpPr>
            <a:spLocks noGrp="1" noChangeArrowheads="1"/>
          </p:cNvSpPr>
          <p:nvPr>
            <p:ph idx="1"/>
          </p:nvPr>
        </p:nvSpPr>
        <p:spPr>
          <a:xfrm>
            <a:off x="857250" y="4941168"/>
            <a:ext cx="7772400" cy="504056"/>
          </a:xfrm>
        </p:spPr>
        <p:txBody>
          <a:bodyPr/>
          <a:lstStyle/>
          <a:p>
            <a:pPr marL="0" indent="0">
              <a:buNone/>
            </a:pPr>
            <a:r>
              <a:rPr lang="en-US" altLang="en-US" sz="2100" dirty="0">
                <a:solidFill>
                  <a:schemeClr val="accent1"/>
                </a:solidFill>
                <a:latin typeface="Trebuchet MS" pitchFamily="34" charset="0"/>
                <a:cs typeface="Arial" pitchFamily="34" charset="0"/>
              </a:rPr>
              <a:t>Sample and population modes are computed the same way.</a:t>
            </a:r>
          </a:p>
          <a:p>
            <a:endParaRPr lang="en-US" altLang="en-US" sz="2100" dirty="0">
              <a:solidFill>
                <a:schemeClr val="accent1"/>
              </a:solidFill>
              <a:latin typeface="Trebuchet MS"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1251"/>
                                        </p:tgtEl>
                                        <p:attrNameLst>
                                          <p:attrName>style.visibility</p:attrName>
                                        </p:attrNameLst>
                                      </p:cBhvr>
                                      <p:to>
                                        <p:strVal val="visible"/>
                                      </p:to>
                                    </p:set>
                                    <p:anim calcmode="lin" valueType="num">
                                      <p:cBhvr additive="base">
                                        <p:cTn id="7" dur="500" fill="hold"/>
                                        <p:tgtEl>
                                          <p:spTgt spid="181251"/>
                                        </p:tgtEl>
                                        <p:attrNameLst>
                                          <p:attrName>ppt_x</p:attrName>
                                        </p:attrNameLst>
                                      </p:cBhvr>
                                      <p:tavLst>
                                        <p:tav tm="0">
                                          <p:val>
                                            <p:strVal val="0-#ppt_w/2"/>
                                          </p:val>
                                        </p:tav>
                                        <p:tav tm="100000">
                                          <p:val>
                                            <p:strVal val="#ppt_x"/>
                                          </p:val>
                                        </p:tav>
                                      </p:tavLst>
                                    </p:anim>
                                    <p:anim calcmode="lin" valueType="num">
                                      <p:cBhvr additive="base">
                                        <p:cTn id="8" dur="500" fill="hold"/>
                                        <p:tgtEl>
                                          <p:spTgt spid="18125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181258"/>
                                        </p:tgtEl>
                                        <p:attrNameLst>
                                          <p:attrName>style.visibility</p:attrName>
                                        </p:attrNameLst>
                                      </p:cBhvr>
                                      <p:to>
                                        <p:strVal val="visible"/>
                                      </p:to>
                                    </p:set>
                                    <p:animEffect transition="in" filter="wipe(down)">
                                      <p:cBhvr>
                                        <p:cTn id="12" dur="500"/>
                                        <p:tgtEl>
                                          <p:spTgt spid="181258"/>
                                        </p:tgtEl>
                                      </p:cBhvr>
                                    </p:animEffect>
                                  </p:childTnLst>
                                </p:cTn>
                              </p:par>
                            </p:childTnLst>
                          </p:cTn>
                        </p:par>
                        <p:par>
                          <p:cTn id="13" fill="hold" nodeType="afterGroup">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181252"/>
                                        </p:tgtEl>
                                        <p:attrNameLst>
                                          <p:attrName>style.visibility</p:attrName>
                                        </p:attrNameLst>
                                      </p:cBhvr>
                                      <p:to>
                                        <p:strVal val="visible"/>
                                      </p:to>
                                    </p:set>
                                    <p:animEffect transition="in" filter="wipe(down)">
                                      <p:cBhvr>
                                        <p:cTn id="16" dur="500"/>
                                        <p:tgtEl>
                                          <p:spTgt spid="181252"/>
                                        </p:tgtEl>
                                      </p:cBhvr>
                                    </p:animEffect>
                                  </p:childTnLst>
                                </p:cTn>
                              </p:par>
                            </p:childTnLst>
                          </p:cTn>
                        </p:par>
                        <p:par>
                          <p:cTn id="17" fill="hold" nodeType="afterGroup">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181253"/>
                                        </p:tgtEl>
                                        <p:attrNameLst>
                                          <p:attrName>style.visibility</p:attrName>
                                        </p:attrNameLst>
                                      </p:cBhvr>
                                      <p:to>
                                        <p:strVal val="visible"/>
                                      </p:to>
                                    </p:set>
                                    <p:animEffect transition="in" filter="wipe(down)">
                                      <p:cBhvr>
                                        <p:cTn id="20" dur="500"/>
                                        <p:tgtEl>
                                          <p:spTgt spid="181253"/>
                                        </p:tgtEl>
                                      </p:cBhvr>
                                    </p:animEffect>
                                  </p:childTnLst>
                                </p:cTn>
                              </p:par>
                            </p:childTnLst>
                          </p:cTn>
                        </p:par>
                        <p:par>
                          <p:cTn id="21" fill="hold" nodeType="afterGroup">
                            <p:stCondLst>
                              <p:cond delay="2000"/>
                            </p:stCondLst>
                            <p:childTnLst>
                              <p:par>
                                <p:cTn id="22" presetID="22" presetClass="entr" presetSubtype="4" fill="hold" grpId="0" nodeType="afterEffect">
                                  <p:stCondLst>
                                    <p:cond delay="0"/>
                                  </p:stCondLst>
                                  <p:childTnLst>
                                    <p:set>
                                      <p:cBhvr>
                                        <p:cTn id="23" dur="1" fill="hold">
                                          <p:stCondLst>
                                            <p:cond delay="0"/>
                                          </p:stCondLst>
                                        </p:cTn>
                                        <p:tgtEl>
                                          <p:spTgt spid="181261"/>
                                        </p:tgtEl>
                                        <p:attrNameLst>
                                          <p:attrName>style.visibility</p:attrName>
                                        </p:attrNameLst>
                                      </p:cBhvr>
                                      <p:to>
                                        <p:strVal val="visible"/>
                                      </p:to>
                                    </p:set>
                                    <p:animEffect transition="in" filter="wipe(down)">
                                      <p:cBhvr>
                                        <p:cTn id="24" dur="500"/>
                                        <p:tgtEl>
                                          <p:spTgt spid="181261"/>
                                        </p:tgtEl>
                                      </p:cBhvr>
                                    </p:animEffect>
                                  </p:childTnLst>
                                </p:cTn>
                              </p:par>
                            </p:childTnLst>
                          </p:cTn>
                        </p:par>
                        <p:par>
                          <p:cTn id="25" fill="hold" nodeType="afterGroup">
                            <p:stCondLst>
                              <p:cond delay="2500"/>
                            </p:stCondLst>
                            <p:childTnLst>
                              <p:par>
                                <p:cTn id="26" presetID="22" presetClass="entr" presetSubtype="4" fill="hold" grpId="0" nodeType="afterEffect">
                                  <p:stCondLst>
                                    <p:cond delay="0"/>
                                  </p:stCondLst>
                                  <p:childTnLst>
                                    <p:set>
                                      <p:cBhvr>
                                        <p:cTn id="27" dur="1" fill="hold">
                                          <p:stCondLst>
                                            <p:cond delay="0"/>
                                          </p:stCondLst>
                                        </p:cTn>
                                        <p:tgtEl>
                                          <p:spTgt spid="181254"/>
                                        </p:tgtEl>
                                        <p:attrNameLst>
                                          <p:attrName>style.visibility</p:attrName>
                                        </p:attrNameLst>
                                      </p:cBhvr>
                                      <p:to>
                                        <p:strVal val="visible"/>
                                      </p:to>
                                    </p:set>
                                    <p:animEffect transition="in" filter="wipe(down)">
                                      <p:cBhvr>
                                        <p:cTn id="28" dur="500"/>
                                        <p:tgtEl>
                                          <p:spTgt spid="181254"/>
                                        </p:tgtEl>
                                      </p:cBhvr>
                                    </p:animEffect>
                                  </p:childTnLst>
                                </p:cTn>
                              </p:par>
                            </p:childTnLst>
                          </p:cTn>
                        </p:par>
                        <p:par>
                          <p:cTn id="29" fill="hold" nodeType="afterGroup">
                            <p:stCondLst>
                              <p:cond delay="3000"/>
                            </p:stCondLst>
                            <p:childTnLst>
                              <p:par>
                                <p:cTn id="30" presetID="22" presetClass="entr" presetSubtype="4" fill="hold" grpId="0" nodeType="afterEffect">
                                  <p:stCondLst>
                                    <p:cond delay="0"/>
                                  </p:stCondLst>
                                  <p:childTnLst>
                                    <p:set>
                                      <p:cBhvr>
                                        <p:cTn id="31" dur="1" fill="hold">
                                          <p:stCondLst>
                                            <p:cond delay="0"/>
                                          </p:stCondLst>
                                        </p:cTn>
                                        <p:tgtEl>
                                          <p:spTgt spid="181256"/>
                                        </p:tgtEl>
                                        <p:attrNameLst>
                                          <p:attrName>style.visibility</p:attrName>
                                        </p:attrNameLst>
                                      </p:cBhvr>
                                      <p:to>
                                        <p:strVal val="visible"/>
                                      </p:to>
                                    </p:set>
                                    <p:animEffect transition="in" filter="wipe(down)">
                                      <p:cBhvr>
                                        <p:cTn id="32" dur="500"/>
                                        <p:tgtEl>
                                          <p:spTgt spid="181256"/>
                                        </p:tgtEl>
                                      </p:cBhvr>
                                    </p:animEffect>
                                  </p:childTnLst>
                                </p:cTn>
                              </p:par>
                            </p:childTnLst>
                          </p:cTn>
                        </p:par>
                        <p:par>
                          <p:cTn id="33" fill="hold" nodeType="afterGroup">
                            <p:stCondLst>
                              <p:cond delay="3500"/>
                            </p:stCondLst>
                            <p:childTnLst>
                              <p:par>
                                <p:cTn id="34" presetID="22" presetClass="entr" presetSubtype="4" fill="hold" grpId="0" nodeType="afterEffect">
                                  <p:stCondLst>
                                    <p:cond delay="0"/>
                                  </p:stCondLst>
                                  <p:childTnLst>
                                    <p:set>
                                      <p:cBhvr>
                                        <p:cTn id="35" dur="1" fill="hold">
                                          <p:stCondLst>
                                            <p:cond delay="0"/>
                                          </p:stCondLst>
                                        </p:cTn>
                                        <p:tgtEl>
                                          <p:spTgt spid="181255"/>
                                        </p:tgtEl>
                                        <p:attrNameLst>
                                          <p:attrName>style.visibility</p:attrName>
                                        </p:attrNameLst>
                                      </p:cBhvr>
                                      <p:to>
                                        <p:strVal val="visible"/>
                                      </p:to>
                                    </p:set>
                                    <p:animEffect transition="in" filter="wipe(down)">
                                      <p:cBhvr>
                                        <p:cTn id="36" dur="500"/>
                                        <p:tgtEl>
                                          <p:spTgt spid="181255"/>
                                        </p:tgtEl>
                                      </p:cBhvr>
                                    </p:animEffect>
                                  </p:childTnLst>
                                </p:cTn>
                              </p:par>
                            </p:childTnLst>
                          </p:cTn>
                        </p:par>
                        <p:par>
                          <p:cTn id="37" fill="hold" nodeType="afterGroup">
                            <p:stCondLst>
                              <p:cond delay="4000"/>
                            </p:stCondLst>
                            <p:childTnLst>
                              <p:par>
                                <p:cTn id="38" presetID="22" presetClass="entr" presetSubtype="4" fill="hold" grpId="0" nodeType="afterEffect">
                                  <p:stCondLst>
                                    <p:cond delay="0"/>
                                  </p:stCondLst>
                                  <p:childTnLst>
                                    <p:set>
                                      <p:cBhvr>
                                        <p:cTn id="39" dur="1" fill="hold">
                                          <p:stCondLst>
                                            <p:cond delay="0"/>
                                          </p:stCondLst>
                                        </p:cTn>
                                        <p:tgtEl>
                                          <p:spTgt spid="181257"/>
                                        </p:tgtEl>
                                        <p:attrNameLst>
                                          <p:attrName>style.visibility</p:attrName>
                                        </p:attrNameLst>
                                      </p:cBhvr>
                                      <p:to>
                                        <p:strVal val="visible"/>
                                      </p:to>
                                    </p:set>
                                    <p:animEffect transition="in" filter="wipe(down)">
                                      <p:cBhvr>
                                        <p:cTn id="40" dur="500"/>
                                        <p:tgtEl>
                                          <p:spTgt spid="181257"/>
                                        </p:tgtEl>
                                      </p:cBhvr>
                                    </p:animEffect>
                                  </p:childTnLst>
                                </p:cTn>
                              </p:par>
                            </p:childTnLst>
                          </p:cTn>
                        </p:par>
                        <p:par>
                          <p:cTn id="41" fill="hold" nodeType="afterGroup">
                            <p:stCondLst>
                              <p:cond delay="4500"/>
                            </p:stCondLst>
                            <p:childTnLst>
                              <p:par>
                                <p:cTn id="42" presetID="22" presetClass="entr" presetSubtype="4" fill="hold" grpId="0" nodeType="afterEffect">
                                  <p:stCondLst>
                                    <p:cond delay="0"/>
                                  </p:stCondLst>
                                  <p:childTnLst>
                                    <p:set>
                                      <p:cBhvr>
                                        <p:cTn id="43" dur="1" fill="hold">
                                          <p:stCondLst>
                                            <p:cond delay="0"/>
                                          </p:stCondLst>
                                        </p:cTn>
                                        <p:tgtEl>
                                          <p:spTgt spid="181259"/>
                                        </p:tgtEl>
                                        <p:attrNameLst>
                                          <p:attrName>style.visibility</p:attrName>
                                        </p:attrNameLst>
                                      </p:cBhvr>
                                      <p:to>
                                        <p:strVal val="visible"/>
                                      </p:to>
                                    </p:set>
                                    <p:animEffect transition="in" filter="wipe(down)">
                                      <p:cBhvr>
                                        <p:cTn id="44" dur="500"/>
                                        <p:tgtEl>
                                          <p:spTgt spid="181259"/>
                                        </p:tgtEl>
                                      </p:cBhvr>
                                    </p:animEffect>
                                  </p:childTnLst>
                                </p:cTn>
                              </p:par>
                            </p:childTnLst>
                          </p:cTn>
                        </p:par>
                        <p:par>
                          <p:cTn id="45" fill="hold" nodeType="afterGroup">
                            <p:stCondLst>
                              <p:cond delay="5000"/>
                            </p:stCondLst>
                            <p:childTnLst>
                              <p:par>
                                <p:cTn id="46" presetID="22" presetClass="entr" presetSubtype="4" fill="hold" grpId="0" nodeType="afterEffect">
                                  <p:stCondLst>
                                    <p:cond delay="0"/>
                                  </p:stCondLst>
                                  <p:childTnLst>
                                    <p:set>
                                      <p:cBhvr>
                                        <p:cTn id="47" dur="1" fill="hold">
                                          <p:stCondLst>
                                            <p:cond delay="0"/>
                                          </p:stCondLst>
                                        </p:cTn>
                                        <p:tgtEl>
                                          <p:spTgt spid="181260"/>
                                        </p:tgtEl>
                                        <p:attrNameLst>
                                          <p:attrName>style.visibility</p:attrName>
                                        </p:attrNameLst>
                                      </p:cBhvr>
                                      <p:to>
                                        <p:strVal val="visible"/>
                                      </p:to>
                                    </p:set>
                                    <p:animEffect transition="in" filter="wipe(down)">
                                      <p:cBhvr>
                                        <p:cTn id="48" dur="500"/>
                                        <p:tgtEl>
                                          <p:spTgt spid="181260"/>
                                        </p:tgtEl>
                                      </p:cBhvr>
                                    </p:animEffect>
                                  </p:childTnLst>
                                </p:cTn>
                              </p:par>
                            </p:childTnLst>
                          </p:cTn>
                        </p:par>
                        <p:par>
                          <p:cTn id="49" fill="hold" nodeType="afterGroup">
                            <p:stCondLst>
                              <p:cond delay="5500"/>
                            </p:stCondLst>
                            <p:childTnLst>
                              <p:par>
                                <p:cTn id="50" presetID="1" presetClass="entr" presetSubtype="0" fill="hold" grpId="0" nodeType="afterEffect">
                                  <p:stCondLst>
                                    <p:cond delay="0"/>
                                  </p:stCondLst>
                                  <p:childTnLst>
                                    <p:set>
                                      <p:cBhvr>
                                        <p:cTn id="51" dur="1" fill="hold">
                                          <p:stCondLst>
                                            <p:cond delay="499"/>
                                          </p:stCondLst>
                                        </p:cTn>
                                        <p:tgtEl>
                                          <p:spTgt spid="181263"/>
                                        </p:tgtEl>
                                        <p:attrNameLst>
                                          <p:attrName>style.visibility</p:attrName>
                                        </p:attrNameLst>
                                      </p:cBhvr>
                                      <p:to>
                                        <p:strVal val="visible"/>
                                      </p:to>
                                    </p:set>
                                  </p:childTnLst>
                                </p:cTn>
                              </p:par>
                            </p:childTnLst>
                          </p:cTn>
                        </p:par>
                        <p:par>
                          <p:cTn id="52" fill="hold" nodeType="afterGroup">
                            <p:stCondLst>
                              <p:cond delay="6000"/>
                            </p:stCondLst>
                            <p:childTnLst>
                              <p:par>
                                <p:cTn id="53" presetID="22" presetClass="entr" presetSubtype="1" fill="hold" grpId="0" nodeType="afterEffect">
                                  <p:stCondLst>
                                    <p:cond delay="500"/>
                                  </p:stCondLst>
                                  <p:childTnLst>
                                    <p:set>
                                      <p:cBhvr>
                                        <p:cTn id="54" dur="1" fill="hold">
                                          <p:stCondLst>
                                            <p:cond delay="0"/>
                                          </p:stCondLst>
                                        </p:cTn>
                                        <p:tgtEl>
                                          <p:spTgt spid="181262"/>
                                        </p:tgtEl>
                                        <p:attrNameLst>
                                          <p:attrName>style.visibility</p:attrName>
                                        </p:attrNameLst>
                                      </p:cBhvr>
                                      <p:to>
                                        <p:strVal val="visible"/>
                                      </p:to>
                                    </p:set>
                                    <p:animEffect transition="in" filter="wipe(up)">
                                      <p:cBhvr>
                                        <p:cTn id="55" dur="500"/>
                                        <p:tgtEl>
                                          <p:spTgt spid="181262"/>
                                        </p:tgtEl>
                                      </p:cBhvr>
                                    </p:animEffect>
                                  </p:childTnLst>
                                </p:cTn>
                              </p:par>
                            </p:childTnLst>
                          </p:cTn>
                        </p:par>
                        <p:par>
                          <p:cTn id="56" fill="hold" nodeType="afterGroup">
                            <p:stCondLst>
                              <p:cond delay="7000"/>
                            </p:stCondLst>
                            <p:childTnLst>
                              <p:par>
                                <p:cTn id="57" presetID="1" presetClass="entr" presetSubtype="0" fill="hold" grpId="0" nodeType="afterEffect">
                                  <p:stCondLst>
                                    <p:cond delay="0"/>
                                  </p:stCondLst>
                                  <p:childTnLst>
                                    <p:set>
                                      <p:cBhvr>
                                        <p:cTn id="58" dur="1" fill="hold">
                                          <p:stCondLst>
                                            <p:cond delay="499"/>
                                          </p:stCondLst>
                                        </p:cTn>
                                        <p:tgtEl>
                                          <p:spTgt spid="181264"/>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81266"/>
                                        </p:tgtEl>
                                        <p:attrNameLst>
                                          <p:attrName>style.visibility</p:attrName>
                                        </p:attrNameLst>
                                      </p:cBhvr>
                                      <p:to>
                                        <p:strVal val="visible"/>
                                      </p:to>
                                    </p:set>
                                    <p:animEffect transition="in" filter="wipe(left)">
                                      <p:cBhvr>
                                        <p:cTn id="63" dur="500"/>
                                        <p:tgtEl>
                                          <p:spTgt spid="181266"/>
                                        </p:tgtEl>
                                      </p:cBhvr>
                                    </p:animEffect>
                                  </p:childTnLst>
                                </p:cTn>
                              </p:par>
                            </p:childTnLst>
                          </p:cTn>
                        </p:par>
                        <p:par>
                          <p:cTn id="64" fill="hold" nodeType="afterGroup">
                            <p:stCondLst>
                              <p:cond delay="500"/>
                            </p:stCondLst>
                            <p:childTnLst>
                              <p:par>
                                <p:cTn id="65" presetID="22" presetClass="entr" presetSubtype="8" fill="hold" grpId="0" nodeType="afterEffect">
                                  <p:stCondLst>
                                    <p:cond delay="0"/>
                                  </p:stCondLst>
                                  <p:childTnLst>
                                    <p:set>
                                      <p:cBhvr>
                                        <p:cTn id="66" dur="1" fill="hold">
                                          <p:stCondLst>
                                            <p:cond delay="0"/>
                                          </p:stCondLst>
                                        </p:cTn>
                                        <p:tgtEl>
                                          <p:spTgt spid="181265"/>
                                        </p:tgtEl>
                                        <p:attrNameLst>
                                          <p:attrName>style.visibility</p:attrName>
                                        </p:attrNameLst>
                                      </p:cBhvr>
                                      <p:to>
                                        <p:strVal val="visible"/>
                                      </p:to>
                                    </p:set>
                                    <p:animEffect transition="in" filter="wipe(left)">
                                      <p:cBhvr>
                                        <p:cTn id="67" dur="500"/>
                                        <p:tgtEl>
                                          <p:spTgt spid="18126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2">
                                            <p:txEl>
                                              <p:pRg st="0" end="0"/>
                                            </p:txEl>
                                          </p:spTgt>
                                        </p:tgtEl>
                                        <p:attrNameLst>
                                          <p:attrName>style.visibility</p:attrName>
                                        </p:attrNameLst>
                                      </p:cBhvr>
                                      <p:to>
                                        <p:strVal val="visible"/>
                                      </p:to>
                                    </p:set>
                                    <p:animEffect transition="in" filter="fade">
                                      <p:cBhvr>
                                        <p:cTn id="72"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animBg="1"/>
      <p:bldP spid="181252" grpId="0" animBg="1"/>
      <p:bldP spid="181253" grpId="0" animBg="1"/>
      <p:bldP spid="181254" grpId="0" animBg="1"/>
      <p:bldP spid="181255" grpId="0" animBg="1"/>
      <p:bldP spid="181256" grpId="0" animBg="1"/>
      <p:bldP spid="181257" grpId="0" animBg="1"/>
      <p:bldP spid="181258" grpId="0" animBg="1"/>
      <p:bldP spid="181259" grpId="0" animBg="1"/>
      <p:bldP spid="181260" grpId="0" animBg="1"/>
      <p:bldP spid="181261" grpId="0" animBg="1"/>
      <p:bldP spid="181262" grpId="0" animBg="1"/>
      <p:bldP spid="181263" grpId="0" animBg="1" autoUpdateAnimBg="0"/>
      <p:bldP spid="181264" grpId="0" animBg="1"/>
      <p:bldP spid="181265" grpId="0" animBg="1" autoUpdateAnimBg="0"/>
      <p:bldP spid="181266" grpId="0" animBg="1"/>
      <p:bldP spid="2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idx="1"/>
          </p:nvPr>
        </p:nvSpPr>
        <p:spPr>
          <a:xfrm>
            <a:off x="755576" y="1269318"/>
            <a:ext cx="7772400" cy="4894039"/>
          </a:xfrm>
        </p:spPr>
        <p:txBody>
          <a:bodyPr/>
          <a:lstStyle/>
          <a:p>
            <a:pPr marL="0" lvl="1" indent="0" algn="just">
              <a:buClr>
                <a:srgbClr val="FF0000"/>
              </a:buClr>
              <a:buFontTx/>
              <a:buNone/>
            </a:pPr>
            <a:r>
              <a:rPr lang="en-AU" sz="2400" dirty="0">
                <a:solidFill>
                  <a:schemeClr val="accent1"/>
                </a:solidFill>
                <a:latin typeface="Trebuchet MS" panose="020B0603020202020204" pitchFamily="34" charset="0"/>
              </a:rPr>
              <a:t>XM05-04</a:t>
            </a:r>
            <a:r>
              <a:rPr lang="en-AU" sz="2200" dirty="0">
                <a:solidFill>
                  <a:srgbClr val="FF0000"/>
                </a:solidFill>
              </a:rPr>
              <a:t> </a:t>
            </a:r>
            <a:r>
              <a:rPr lang="en-US" altLang="en-US" sz="2400" dirty="0">
                <a:latin typeface="Trebuchet MS" pitchFamily="34" charset="0"/>
                <a:cs typeface="Arial" pitchFamily="34" charset="0"/>
              </a:rPr>
              <a:t>The manager of a menswear store observed the waist size (in centimeters) of trousers sold yesterday: 77, </a:t>
            </a:r>
            <a:r>
              <a:rPr lang="en-US" altLang="en-US" sz="2400" dirty="0">
                <a:solidFill>
                  <a:srgbClr val="FF3366"/>
                </a:solidFill>
                <a:latin typeface="Trebuchet MS" pitchFamily="34" charset="0"/>
                <a:cs typeface="Arial" pitchFamily="34" charset="0"/>
              </a:rPr>
              <a:t>85</a:t>
            </a:r>
            <a:r>
              <a:rPr lang="en-US" altLang="en-US" sz="2400" dirty="0">
                <a:latin typeface="Trebuchet MS" pitchFamily="34" charset="0"/>
                <a:cs typeface="Arial" pitchFamily="34" charset="0"/>
              </a:rPr>
              <a:t>, 90, </a:t>
            </a:r>
            <a:r>
              <a:rPr lang="en-US" altLang="en-US" sz="2400" dirty="0">
                <a:solidFill>
                  <a:srgbClr val="FF3366"/>
                </a:solidFill>
                <a:latin typeface="Trebuchet MS" pitchFamily="34" charset="0"/>
                <a:cs typeface="Arial" pitchFamily="34" charset="0"/>
              </a:rPr>
              <a:t>85</a:t>
            </a:r>
            <a:r>
              <a:rPr lang="en-US" altLang="en-US" sz="2400" dirty="0">
                <a:latin typeface="Trebuchet MS" pitchFamily="34" charset="0"/>
                <a:cs typeface="Arial" pitchFamily="34" charset="0"/>
              </a:rPr>
              <a:t>, 82, 70, </a:t>
            </a:r>
            <a:r>
              <a:rPr lang="en-US" altLang="en-US" sz="2400" dirty="0">
                <a:solidFill>
                  <a:srgbClr val="FF3366"/>
                </a:solidFill>
                <a:latin typeface="Trebuchet MS" pitchFamily="34" charset="0"/>
                <a:cs typeface="Arial" pitchFamily="34" charset="0"/>
              </a:rPr>
              <a:t>85</a:t>
            </a:r>
            <a:r>
              <a:rPr lang="en-US" altLang="en-US" sz="2400" dirty="0">
                <a:latin typeface="Trebuchet MS" pitchFamily="34" charset="0"/>
                <a:cs typeface="Arial" pitchFamily="34" charset="0"/>
              </a:rPr>
              <a:t>, 75, </a:t>
            </a:r>
            <a:r>
              <a:rPr lang="en-US" altLang="en-US" sz="2400" dirty="0">
                <a:solidFill>
                  <a:srgbClr val="FF3366"/>
                </a:solidFill>
                <a:latin typeface="Trebuchet MS" pitchFamily="34" charset="0"/>
                <a:cs typeface="Arial" pitchFamily="34" charset="0"/>
              </a:rPr>
              <a:t>85</a:t>
            </a:r>
            <a:r>
              <a:rPr lang="en-US" altLang="en-US" sz="2400" dirty="0">
                <a:latin typeface="Trebuchet MS" pitchFamily="34" charset="0"/>
                <a:cs typeface="Arial" pitchFamily="34" charset="0"/>
              </a:rPr>
              <a:t>, 80, 77, 100, </a:t>
            </a:r>
            <a:r>
              <a:rPr lang="en-US" altLang="en-US" sz="2400" dirty="0">
                <a:solidFill>
                  <a:srgbClr val="FF3366"/>
                </a:solidFill>
                <a:latin typeface="Trebuchet MS" pitchFamily="34" charset="0"/>
                <a:cs typeface="Arial" pitchFamily="34" charset="0"/>
              </a:rPr>
              <a:t>85</a:t>
            </a:r>
            <a:r>
              <a:rPr lang="en-US" altLang="en-US" sz="2400" dirty="0">
                <a:latin typeface="Trebuchet MS" pitchFamily="34" charset="0"/>
                <a:cs typeface="Arial" pitchFamily="34" charset="0"/>
              </a:rPr>
              <a:t>, 70. Suggest a suitable size of trousers to be ordered more with the next order.</a:t>
            </a:r>
          </a:p>
          <a:p>
            <a:pPr marL="0" lvl="1" indent="0" algn="just">
              <a:buClr>
                <a:srgbClr val="FF0000"/>
              </a:buClr>
              <a:buFontTx/>
              <a:buNone/>
            </a:pPr>
            <a:r>
              <a:rPr lang="en-US" altLang="en-US" sz="2400" b="1" dirty="0">
                <a:solidFill>
                  <a:schemeClr val="tx2">
                    <a:lumMod val="60000"/>
                    <a:lumOff val="40000"/>
                  </a:schemeClr>
                </a:solidFill>
                <a:latin typeface="Trebuchet MS" pitchFamily="34" charset="0"/>
                <a:cs typeface="Arial" pitchFamily="34" charset="0"/>
              </a:rPr>
              <a:t>Solution:</a:t>
            </a:r>
          </a:p>
          <a:p>
            <a:pPr marL="0" lvl="2" indent="0" algn="just">
              <a:spcAft>
                <a:spcPts val="1200"/>
              </a:spcAft>
              <a:buClr>
                <a:schemeClr val="accent2"/>
              </a:buClr>
              <a:buNone/>
            </a:pPr>
            <a:r>
              <a:rPr lang="en-US" altLang="en-US" dirty="0">
                <a:latin typeface="Trebuchet MS" pitchFamily="34" charset="0"/>
                <a:cs typeface="Arial" pitchFamily="34" charset="0"/>
              </a:rPr>
              <a:t>The mode, the size with the highest sales, for this data set, is </a:t>
            </a:r>
            <a:r>
              <a:rPr lang="en-US" altLang="en-US" dirty="0">
                <a:solidFill>
                  <a:srgbClr val="FF3366"/>
                </a:solidFill>
                <a:latin typeface="Trebuchet MS" pitchFamily="34" charset="0"/>
                <a:cs typeface="Arial" pitchFamily="34" charset="0"/>
              </a:rPr>
              <a:t>85</a:t>
            </a:r>
            <a:r>
              <a:rPr lang="en-US" altLang="en-US" dirty="0">
                <a:latin typeface="Trebuchet MS" pitchFamily="34" charset="0"/>
                <a:cs typeface="Arial" pitchFamily="34" charset="0"/>
              </a:rPr>
              <a:t> cm. </a:t>
            </a:r>
          </a:p>
          <a:p>
            <a:pPr marL="0" lvl="2" indent="0" algn="just">
              <a:buClr>
                <a:schemeClr val="accent2"/>
              </a:buClr>
              <a:buNone/>
            </a:pPr>
            <a:r>
              <a:rPr lang="en-US" altLang="en-US" dirty="0">
                <a:solidFill>
                  <a:srgbClr val="00B050"/>
                </a:solidFill>
                <a:latin typeface="Trebuchet MS" pitchFamily="34" charset="0"/>
                <a:cs typeface="Arial" pitchFamily="34" charset="0"/>
              </a:rPr>
              <a:t> 	Mean = 81.9</a:t>
            </a:r>
          </a:p>
          <a:p>
            <a:pPr marL="0" lvl="2" indent="0" algn="just">
              <a:buClr>
                <a:schemeClr val="accent2"/>
              </a:buClr>
              <a:buNone/>
            </a:pPr>
            <a:r>
              <a:rPr lang="en-US" altLang="en-US" dirty="0">
                <a:solidFill>
                  <a:srgbClr val="00B050"/>
                </a:solidFill>
                <a:latin typeface="Trebuchet MS" pitchFamily="34" charset="0"/>
                <a:cs typeface="Arial" pitchFamily="34" charset="0"/>
              </a:rPr>
              <a:t>	Median = 83.5</a:t>
            </a:r>
          </a:p>
        </p:txBody>
      </p:sp>
      <p:sp>
        <p:nvSpPr>
          <p:cNvPr id="6" name="Rectangle 20"/>
          <p:cNvSpPr>
            <a:spLocks noChangeArrowheads="1"/>
          </p:cNvSpPr>
          <p:nvPr/>
        </p:nvSpPr>
        <p:spPr bwMode="auto">
          <a:xfrm>
            <a:off x="655249" y="188640"/>
            <a:ext cx="7772400" cy="957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eaLnBrk="1" hangingPunct="1">
              <a:spcBef>
                <a:spcPct val="0"/>
              </a:spcBef>
              <a:buFontTx/>
              <a:buNone/>
            </a:pPr>
            <a:r>
              <a:rPr lang="en-US" altLang="en-US" sz="3600" baseline="0" dirty="0">
                <a:solidFill>
                  <a:srgbClr val="EA0088"/>
                </a:solidFill>
                <a:latin typeface="Trebuchet MS" panose="020B0603020202020204" pitchFamily="34" charset="0"/>
              </a:rPr>
              <a:t>Example 5</a:t>
            </a:r>
          </a:p>
          <a:p>
            <a:pPr marL="0" lvl="1" indent="0" eaLnBrk="1" hangingPunct="1">
              <a:spcBef>
                <a:spcPct val="0"/>
              </a:spcBef>
              <a:buNone/>
            </a:pPr>
            <a:r>
              <a:rPr lang="en-US" altLang="en-US" b="1" i="1" baseline="0" dirty="0">
                <a:solidFill>
                  <a:schemeClr val="accent2"/>
                </a:solidFill>
                <a:latin typeface="Trebuchet MS" pitchFamily="34" charset="0"/>
              </a:rPr>
              <a:t>(Example 5.4, page 134</a:t>
            </a:r>
            <a:r>
              <a:rPr lang="en-US" altLang="en-US" b="1" baseline="0" dirty="0">
                <a:solidFill>
                  <a:schemeClr val="accent2"/>
                </a:solidFill>
                <a:latin typeface="Trebuchet MS" pitchFamily="34" charset="0"/>
              </a:rPr>
              <a:t>)</a:t>
            </a:r>
          </a:p>
        </p:txBody>
      </p:sp>
      <p:sp>
        <p:nvSpPr>
          <p:cNvPr id="2" name="TextBox 1"/>
          <p:cNvSpPr txBox="1"/>
          <p:nvPr/>
        </p:nvSpPr>
        <p:spPr>
          <a:xfrm>
            <a:off x="4554851" y="4077072"/>
            <a:ext cx="3744416" cy="1836400"/>
          </a:xfrm>
          <a:prstGeom prst="rect">
            <a:avLst/>
          </a:prstGeom>
          <a:noFill/>
          <a:ln>
            <a:solidFill>
              <a:srgbClr val="2F2F98"/>
            </a:solidFill>
          </a:ln>
        </p:spPr>
        <p:txBody>
          <a:bodyPr wrap="square" rtlCol="0">
            <a:spAutoFit/>
          </a:bodyPr>
          <a:lstStyle/>
          <a:p>
            <a:pPr algn="just">
              <a:defRPr/>
            </a:pPr>
            <a:r>
              <a:rPr lang="en-US" altLang="en-US" sz="2000" baseline="0" dirty="0">
                <a:solidFill>
                  <a:schemeClr val="accent1"/>
                </a:solidFill>
                <a:latin typeface="Trebuchet MS" panose="020B0603020202020204" pitchFamily="34" charset="0"/>
              </a:rPr>
              <a:t>This information seems valuable (for example, for the design of a new display in the store), much more than ‘the median is 83.5 cm’. </a:t>
            </a:r>
          </a:p>
          <a:p>
            <a:endParaRPr lang="en-AU" sz="2000" dirty="0">
              <a:solidFill>
                <a:schemeClr val="accent1"/>
              </a:solidFill>
            </a:endParaRPr>
          </a:p>
        </p:txBody>
      </p:sp>
      <p:sp>
        <p:nvSpPr>
          <p:cNvPr id="7"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19</a:t>
            </a:fld>
            <a:endParaRPr lang="en-AU" alt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ctrTitle"/>
          </p:nvPr>
        </p:nvSpPr>
        <p:spPr>
          <a:xfrm>
            <a:off x="685800" y="2286000"/>
            <a:ext cx="4191000" cy="1143000"/>
          </a:xfrm>
        </p:spPr>
        <p:txBody>
          <a:bodyPr/>
          <a:lstStyle/>
          <a:p>
            <a:pPr algn="l">
              <a:defRPr/>
            </a:pPr>
            <a:r>
              <a:rPr lang="en-AU" sz="4600" dirty="0">
                <a:latin typeface="Trebuchet MS" panose="020B0603020202020204" pitchFamily="34" charset="0"/>
                <a:ea typeface="ＭＳ Ｐゴシック" charset="0"/>
                <a:cs typeface="ＭＳ Ｐゴシック" charset="0"/>
              </a:rPr>
              <a:t>Chapter 5</a:t>
            </a:r>
            <a:endParaRPr lang="en-AU" sz="4600" b="1" dirty="0">
              <a:latin typeface="Trebuchet MS" panose="020B0603020202020204" pitchFamily="34" charset="0"/>
              <a:ea typeface="ＭＳ Ｐゴシック" charset="0"/>
              <a:cs typeface="ＭＳ Ｐゴシック" charset="0"/>
            </a:endParaRPr>
          </a:p>
        </p:txBody>
      </p:sp>
      <p:sp>
        <p:nvSpPr>
          <p:cNvPr id="10243" name="Rectangle 3"/>
          <p:cNvSpPr>
            <a:spLocks noGrp="1" noChangeArrowheads="1"/>
          </p:cNvSpPr>
          <p:nvPr>
            <p:ph type="subTitle" idx="1"/>
          </p:nvPr>
        </p:nvSpPr>
        <p:spPr>
          <a:xfrm>
            <a:off x="762000" y="3429000"/>
            <a:ext cx="7554913" cy="2819400"/>
          </a:xfrm>
        </p:spPr>
        <p:txBody>
          <a:bodyPr/>
          <a:lstStyle/>
          <a:p>
            <a:pPr algn="l"/>
            <a:r>
              <a:rPr lang="en-AU" altLang="en-US" b="1">
                <a:solidFill>
                  <a:srgbClr val="EA0088"/>
                </a:solidFill>
                <a:latin typeface="Trebuchet MS" pitchFamily="34" charset="0"/>
                <a:cs typeface="Arial" pitchFamily="34" charset="0"/>
              </a:rPr>
              <a:t>Numerical descriptive measures</a:t>
            </a:r>
          </a:p>
        </p:txBody>
      </p:sp>
      <p:sp>
        <p:nvSpPr>
          <p:cNvPr id="10244" name="Rectangle 6"/>
          <p:cNvSpPr>
            <a:spLocks noChangeArrowheads="1"/>
          </p:cNvSpPr>
          <p:nvPr/>
        </p:nvSpPr>
        <p:spPr bwMode="auto">
          <a:xfrm>
            <a:off x="2005013" y="-492601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baseline="0">
              <a:latin typeface="Times" charset="0"/>
            </a:endParaRPr>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Box 3"/>
          <p:cNvSpPr txBox="1">
            <a:spLocks noChangeArrowheads="1"/>
          </p:cNvSpPr>
          <p:nvPr/>
        </p:nvSpPr>
        <p:spPr bwMode="auto">
          <a:xfrm>
            <a:off x="268793" y="1326326"/>
            <a:ext cx="862368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just">
              <a:spcBef>
                <a:spcPct val="0"/>
              </a:spcBef>
              <a:buFontTx/>
              <a:buNone/>
            </a:pPr>
            <a:r>
              <a:rPr lang="en-US" altLang="en-US" sz="2400" baseline="0" dirty="0">
                <a:solidFill>
                  <a:schemeClr val="accent1"/>
                </a:solidFill>
                <a:latin typeface="Trebuchet MS" panose="020B0603020202020204" pitchFamily="34" charset="0"/>
              </a:rPr>
              <a:t>XM05-06</a:t>
            </a:r>
            <a:r>
              <a:rPr lang="en-US" altLang="en-US" sz="2400" baseline="0" dirty="0">
                <a:latin typeface="Trebuchet MS" panose="020B0603020202020204" pitchFamily="34" charset="0"/>
              </a:rPr>
              <a:t> A statistician wants to report the results of a mid-semester exam, taken by 100 students. Find the mean, median and mode, and describe the information </a:t>
            </a:r>
            <a:br>
              <a:rPr lang="en-US" altLang="en-US" sz="2400" baseline="0" dirty="0">
                <a:latin typeface="Trebuchet MS" panose="020B0603020202020204" pitchFamily="34" charset="0"/>
              </a:rPr>
            </a:br>
            <a:r>
              <a:rPr lang="en-US" altLang="en-US" sz="2400" baseline="0" dirty="0">
                <a:latin typeface="Trebuchet MS" panose="020B0603020202020204" pitchFamily="34" charset="0"/>
              </a:rPr>
              <a:t>they provide.</a:t>
            </a:r>
          </a:p>
        </p:txBody>
      </p:sp>
      <p:sp>
        <p:nvSpPr>
          <p:cNvPr id="6" name="Rectangle 20"/>
          <p:cNvSpPr>
            <a:spLocks noChangeArrowheads="1"/>
          </p:cNvSpPr>
          <p:nvPr/>
        </p:nvSpPr>
        <p:spPr bwMode="auto">
          <a:xfrm>
            <a:off x="655249" y="188640"/>
            <a:ext cx="7772400" cy="957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eaLnBrk="1" hangingPunct="1">
              <a:spcBef>
                <a:spcPct val="0"/>
              </a:spcBef>
              <a:buFontTx/>
              <a:buNone/>
            </a:pPr>
            <a:r>
              <a:rPr lang="en-US" altLang="en-US" sz="3600" baseline="0" dirty="0">
                <a:solidFill>
                  <a:srgbClr val="EA0088"/>
                </a:solidFill>
                <a:latin typeface="Trebuchet MS" panose="020B0603020202020204" pitchFamily="34" charset="0"/>
              </a:rPr>
              <a:t>Example 6</a:t>
            </a:r>
          </a:p>
          <a:p>
            <a:pPr marL="0" lvl="1" indent="0" eaLnBrk="1" hangingPunct="1">
              <a:spcBef>
                <a:spcPct val="0"/>
              </a:spcBef>
              <a:buNone/>
            </a:pPr>
            <a:r>
              <a:rPr lang="en-US" altLang="en-US" b="1" i="1" baseline="0" dirty="0">
                <a:solidFill>
                  <a:schemeClr val="accent2"/>
                </a:solidFill>
                <a:latin typeface="Trebuchet MS" pitchFamily="34" charset="0"/>
              </a:rPr>
              <a:t>(Example 5.6, page 136</a:t>
            </a:r>
            <a:r>
              <a:rPr lang="en-US" altLang="en-US" b="1" baseline="0" dirty="0">
                <a:solidFill>
                  <a:schemeClr val="accent2"/>
                </a:solidFill>
                <a:latin typeface="Trebuchet MS" pitchFamily="34" charset="0"/>
              </a:rPr>
              <a:t>)</a:t>
            </a:r>
          </a:p>
        </p:txBody>
      </p:sp>
      <p:sp>
        <p:nvSpPr>
          <p:cNvPr id="5"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20</a:t>
            </a:fld>
            <a:endParaRPr lang="en-AU" altLang="en-US" b="1"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678" y="3284984"/>
            <a:ext cx="8611802" cy="150516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2384" name="Object 0"/>
          <p:cNvGraphicFramePr>
            <a:graphicFrameLocks noChangeAspect="1"/>
          </p:cNvGraphicFramePr>
          <p:nvPr/>
        </p:nvGraphicFramePr>
        <p:xfrm>
          <a:off x="755650" y="1557338"/>
          <a:ext cx="3048000" cy="3860800"/>
        </p:xfrm>
        <a:graphic>
          <a:graphicData uri="http://schemas.openxmlformats.org/presentationml/2006/ole">
            <mc:AlternateContent xmlns:mc="http://schemas.openxmlformats.org/markup-compatibility/2006">
              <mc:Choice xmlns:v="urn:schemas-microsoft-com:vml" Requires="v">
                <p:oleObj spid="_x0000_s28764" name="Worksheet" r:id="rId4" imgW="2771775" imgH="3724275" progId="Excel.Sheet.8">
                  <p:embed/>
                </p:oleObj>
              </mc:Choice>
              <mc:Fallback>
                <p:oleObj name="Worksheet" r:id="rId4" imgW="2771775" imgH="3724275" progId="Excel.Sheet.8">
                  <p:embed/>
                  <p:pic>
                    <p:nvPicPr>
                      <p:cNvPr id="0" name="Picture 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1557338"/>
                        <a:ext cx="3048000" cy="3860800"/>
                      </a:xfrm>
                      <a:prstGeom prst="rect">
                        <a:avLst/>
                      </a:prstGeom>
                      <a:noFill/>
                      <a:effectLst>
                        <a:outerShdw dist="64758" dir="20921404" algn="ctr" rotWithShape="0">
                          <a:schemeClr val="tx1">
                            <a:alpha val="74997"/>
                          </a:schemeClr>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77" name="Text Box 5"/>
          <p:cNvSpPr txBox="1">
            <a:spLocks noChangeArrowheads="1"/>
          </p:cNvSpPr>
          <p:nvPr/>
        </p:nvSpPr>
        <p:spPr bwMode="auto">
          <a:xfrm>
            <a:off x="5784850" y="25098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endParaRPr lang="en-US" altLang="en-US" sz="2400" baseline="0">
              <a:latin typeface="Arial Narrow" pitchFamily="34" charset="0"/>
            </a:endParaRPr>
          </a:p>
        </p:txBody>
      </p:sp>
      <p:sp>
        <p:nvSpPr>
          <p:cNvPr id="183302" name="Text Box 6"/>
          <p:cNvSpPr txBox="1">
            <a:spLocks noChangeArrowheads="1"/>
          </p:cNvSpPr>
          <p:nvPr/>
        </p:nvSpPr>
        <p:spPr bwMode="auto">
          <a:xfrm>
            <a:off x="4622800" y="762000"/>
            <a:ext cx="3987800" cy="1625600"/>
          </a:xfrm>
          <a:prstGeom prst="rect">
            <a:avLst/>
          </a:prstGeom>
          <a:solidFill>
            <a:schemeClr val="tx2">
              <a:lumMod val="20000"/>
              <a:lumOff val="80000"/>
            </a:schemeClr>
          </a:solidFill>
          <a:ln w="9525">
            <a:solidFill>
              <a:schemeClr val="tx1"/>
            </a:solidFill>
            <a:miter lim="800000"/>
            <a:headEnd/>
            <a:tailEnd/>
          </a:ln>
        </p:spPr>
        <p:txBody>
          <a:bodyPr wrap="squar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just">
              <a:spcBef>
                <a:spcPct val="0"/>
              </a:spcBef>
              <a:buFontTx/>
              <a:buNone/>
            </a:pPr>
            <a:r>
              <a:rPr lang="en-US" altLang="en-US" sz="2000" baseline="0" dirty="0">
                <a:solidFill>
                  <a:srgbClr val="00B050"/>
                </a:solidFill>
                <a:latin typeface="Arial Narrow" pitchFamily="34" charset="0"/>
              </a:rPr>
              <a:t>The mean provides information about the over-all performance level  of the class. It can serve as a tool for making comparisons with other classes and/or other exams. </a:t>
            </a:r>
          </a:p>
        </p:txBody>
      </p:sp>
      <p:sp>
        <p:nvSpPr>
          <p:cNvPr id="183303" name="Line 7"/>
          <p:cNvSpPr>
            <a:spLocks noChangeShapeType="1"/>
          </p:cNvSpPr>
          <p:nvPr/>
        </p:nvSpPr>
        <p:spPr bwMode="auto">
          <a:xfrm>
            <a:off x="1571625" y="2276475"/>
            <a:ext cx="29289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183304" name="Text Box 8"/>
          <p:cNvSpPr txBox="1">
            <a:spLocks noChangeArrowheads="1"/>
          </p:cNvSpPr>
          <p:nvPr/>
        </p:nvSpPr>
        <p:spPr bwMode="auto">
          <a:xfrm>
            <a:off x="4606924" y="2438400"/>
            <a:ext cx="4003675" cy="1320800"/>
          </a:xfrm>
          <a:prstGeom prst="rect">
            <a:avLst/>
          </a:prstGeom>
          <a:solidFill>
            <a:schemeClr val="tx1">
              <a:lumMod val="10000"/>
              <a:lumOff val="90000"/>
            </a:schemeClr>
          </a:solidFill>
          <a:ln w="9525">
            <a:solidFill>
              <a:schemeClr val="tx1"/>
            </a:solidFill>
            <a:miter lim="800000"/>
            <a:headEnd/>
            <a:tailEnd/>
          </a:ln>
        </p:spPr>
        <p:txBody>
          <a:bodyPr wrap="squar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just">
              <a:spcBef>
                <a:spcPct val="0"/>
              </a:spcBef>
              <a:buFontTx/>
              <a:buNone/>
            </a:pPr>
            <a:r>
              <a:rPr lang="en-US" altLang="en-US" sz="2000" baseline="0" dirty="0">
                <a:latin typeface="Arial Narrow" pitchFamily="34" charset="0"/>
              </a:rPr>
              <a:t>The Median indicates that half of the class received a grade below 81%, and half of the class received a grade above 81%. </a:t>
            </a:r>
          </a:p>
        </p:txBody>
      </p:sp>
      <p:sp>
        <p:nvSpPr>
          <p:cNvPr id="183305" name="Line 9"/>
          <p:cNvSpPr>
            <a:spLocks noChangeShapeType="1"/>
          </p:cNvSpPr>
          <p:nvPr/>
        </p:nvSpPr>
        <p:spPr bwMode="auto">
          <a:xfrm>
            <a:off x="1547813" y="2781300"/>
            <a:ext cx="29527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183306" name="Text Box 10"/>
          <p:cNvSpPr txBox="1">
            <a:spLocks noChangeArrowheads="1"/>
          </p:cNvSpPr>
          <p:nvPr/>
        </p:nvSpPr>
        <p:spPr bwMode="auto">
          <a:xfrm>
            <a:off x="4635500" y="3816717"/>
            <a:ext cx="3975100" cy="1631216"/>
          </a:xfrm>
          <a:prstGeom prst="rect">
            <a:avLst/>
          </a:prstGeom>
          <a:solidFill>
            <a:schemeClr val="accent4">
              <a:lumMod val="40000"/>
              <a:lumOff val="60000"/>
            </a:schemeClr>
          </a:solidFill>
          <a:ln w="9525">
            <a:solidFill>
              <a:schemeClr val="tx1"/>
            </a:solidFill>
            <a:miter lim="800000"/>
            <a:headEnd/>
            <a:tailEnd/>
          </a:ln>
        </p:spPr>
        <p:txBody>
          <a:bodyPr wrap="squar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just">
              <a:spcBef>
                <a:spcPct val="0"/>
              </a:spcBef>
              <a:buFontTx/>
              <a:buNone/>
            </a:pPr>
            <a:r>
              <a:rPr lang="en-US" altLang="en-US" sz="2000" baseline="0" dirty="0">
                <a:solidFill>
                  <a:schemeClr val="accent1"/>
                </a:solidFill>
                <a:latin typeface="Arial Narrow" pitchFamily="34" charset="0"/>
              </a:rPr>
              <a:t>The mode must be used when data is nominal. If marks are classified by letter grade, the  frequency of each grade can be calculated. Then, the mode becomes a logical measure to compute.</a:t>
            </a:r>
          </a:p>
        </p:txBody>
      </p:sp>
      <p:sp>
        <p:nvSpPr>
          <p:cNvPr id="183307" name="Line 11"/>
          <p:cNvSpPr>
            <a:spLocks noChangeShapeType="1"/>
          </p:cNvSpPr>
          <p:nvPr/>
        </p:nvSpPr>
        <p:spPr bwMode="auto">
          <a:xfrm>
            <a:off x="1468438" y="3068638"/>
            <a:ext cx="3032125" cy="8651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14" name="Text Box 10"/>
          <p:cNvSpPr txBox="1">
            <a:spLocks noChangeArrowheads="1"/>
          </p:cNvSpPr>
          <p:nvPr/>
        </p:nvSpPr>
        <p:spPr bwMode="auto">
          <a:xfrm>
            <a:off x="792151" y="5490799"/>
            <a:ext cx="7416824" cy="400110"/>
          </a:xfrm>
          <a:prstGeom prst="rect">
            <a:avLst/>
          </a:prstGeom>
          <a:solidFill>
            <a:srgbClr val="E6F3C0"/>
          </a:solidFill>
          <a:ln w="9525">
            <a:solidFill>
              <a:schemeClr val="tx1"/>
            </a:solidFill>
            <a:miter lim="800000"/>
            <a:headEnd/>
            <a:tailEnd/>
          </a:ln>
        </p:spPr>
        <p:txBody>
          <a:bodyPr wrap="squar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000" baseline="0">
                <a:solidFill>
                  <a:srgbClr val="FF0000"/>
                </a:solidFill>
                <a:latin typeface="Arial Narrow" pitchFamily="34" charset="0"/>
              </a:rPr>
              <a:t>Note: If your data is multi-modal, then Excel prints the smallest one or N/A.</a:t>
            </a:r>
          </a:p>
        </p:txBody>
      </p:sp>
      <p:sp>
        <p:nvSpPr>
          <p:cNvPr id="15" name="TextBox 14"/>
          <p:cNvSpPr txBox="1">
            <a:spLocks noChangeArrowheads="1"/>
          </p:cNvSpPr>
          <p:nvPr/>
        </p:nvSpPr>
        <p:spPr bwMode="auto">
          <a:xfrm>
            <a:off x="571500" y="1143000"/>
            <a:ext cx="1714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AU" altLang="en-US" sz="2400" b="1"/>
              <a:t>Excel Output</a:t>
            </a:r>
          </a:p>
          <a:p>
            <a:pPr algn="ctr">
              <a:spcBef>
                <a:spcPct val="0"/>
              </a:spcBef>
              <a:buFontTx/>
              <a:buNone/>
            </a:pPr>
            <a:endParaRPr lang="en-AU" altLang="en-US" sz="2400" b="1"/>
          </a:p>
        </p:txBody>
      </p:sp>
      <p:sp>
        <p:nvSpPr>
          <p:cNvPr id="16" name="Rectangle 20"/>
          <p:cNvSpPr>
            <a:spLocks noChangeArrowheads="1"/>
          </p:cNvSpPr>
          <p:nvPr/>
        </p:nvSpPr>
        <p:spPr bwMode="auto">
          <a:xfrm>
            <a:off x="655249" y="188641"/>
            <a:ext cx="7772400" cy="57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eaLnBrk="1" hangingPunct="1">
              <a:spcBef>
                <a:spcPct val="0"/>
              </a:spcBef>
              <a:buFontTx/>
              <a:buNone/>
            </a:pPr>
            <a:r>
              <a:rPr lang="en-US" altLang="en-US" sz="3600" baseline="0" dirty="0">
                <a:solidFill>
                  <a:srgbClr val="EA0088"/>
                </a:solidFill>
                <a:latin typeface="Trebuchet MS" panose="020B0603020202020204" pitchFamily="34" charset="0"/>
              </a:rPr>
              <a:t>Example 6: Solution</a:t>
            </a:r>
          </a:p>
        </p:txBody>
      </p:sp>
      <p:sp>
        <p:nvSpPr>
          <p:cNvPr id="13"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21</a:t>
            </a:fld>
            <a:endParaRPr lang="en-AU" alt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nodeType="afterEffect">
                                  <p:stCondLst>
                                    <p:cond delay="0"/>
                                  </p:stCondLst>
                                  <p:childTnLst>
                                    <p:set>
                                      <p:cBhvr>
                                        <p:cTn id="6" dur="1" fill="hold">
                                          <p:stCondLst>
                                            <p:cond delay="0"/>
                                          </p:stCondLst>
                                        </p:cTn>
                                        <p:tgtEl>
                                          <p:spTgt spid="272384"/>
                                        </p:tgtEl>
                                        <p:attrNameLst>
                                          <p:attrName>style.visibility</p:attrName>
                                        </p:attrNameLst>
                                      </p:cBhvr>
                                      <p:to>
                                        <p:strVal val="visible"/>
                                      </p:to>
                                    </p:set>
                                    <p:animEffect transition="in" filter="barn(inHorizontal)">
                                      <p:cBhvr>
                                        <p:cTn id="7" dur="500"/>
                                        <p:tgtEl>
                                          <p:spTgt spid="272384"/>
                                        </p:tgtEl>
                                      </p:cBhvr>
                                    </p:animEffect>
                                  </p:childTnLst>
                                </p:cTn>
                              </p:par>
                            </p:childTnLst>
                          </p:cTn>
                        </p:par>
                        <p:par>
                          <p:cTn id="8" fill="hold" nodeType="with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83303"/>
                                        </p:tgtEl>
                                        <p:attrNameLst>
                                          <p:attrName>style.visibility</p:attrName>
                                        </p:attrNameLst>
                                      </p:cBhvr>
                                      <p:to>
                                        <p:strVal val="visible"/>
                                      </p:to>
                                    </p:set>
                                    <p:animEffect transition="in" filter="wipe(left)">
                                      <p:cBhvr>
                                        <p:cTn id="15" dur="500"/>
                                        <p:tgtEl>
                                          <p:spTgt spid="183303"/>
                                        </p:tgtEl>
                                      </p:cBhvr>
                                    </p:animEffect>
                                  </p:childTnLst>
                                </p:cTn>
                              </p:par>
                            </p:childTnLst>
                          </p:cTn>
                        </p:par>
                        <p:par>
                          <p:cTn id="16" fill="hold" nodeType="afterGroup">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183302"/>
                                        </p:tgtEl>
                                        <p:attrNameLst>
                                          <p:attrName>style.visibility</p:attrName>
                                        </p:attrNameLst>
                                      </p:cBhvr>
                                      <p:to>
                                        <p:strVal val="visible"/>
                                      </p:to>
                                    </p:set>
                                    <p:animEffect transition="in" filter="wipe(left)">
                                      <p:cBhvr>
                                        <p:cTn id="19" dur="500"/>
                                        <p:tgtEl>
                                          <p:spTgt spid="18330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83305"/>
                                        </p:tgtEl>
                                        <p:attrNameLst>
                                          <p:attrName>style.visibility</p:attrName>
                                        </p:attrNameLst>
                                      </p:cBhvr>
                                      <p:to>
                                        <p:strVal val="visible"/>
                                      </p:to>
                                    </p:set>
                                    <p:animEffect transition="in" filter="wipe(left)">
                                      <p:cBhvr>
                                        <p:cTn id="24" dur="500"/>
                                        <p:tgtEl>
                                          <p:spTgt spid="183305"/>
                                        </p:tgtEl>
                                      </p:cBhvr>
                                    </p:animEffect>
                                  </p:childTnLst>
                                </p:cTn>
                              </p:par>
                            </p:childTnLst>
                          </p:cTn>
                        </p:par>
                        <p:par>
                          <p:cTn id="25" fill="hold" nodeType="afterGroup">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183304"/>
                                        </p:tgtEl>
                                        <p:attrNameLst>
                                          <p:attrName>style.visibility</p:attrName>
                                        </p:attrNameLst>
                                      </p:cBhvr>
                                      <p:to>
                                        <p:strVal val="visible"/>
                                      </p:to>
                                    </p:set>
                                    <p:animEffect transition="in" filter="wipe(left)">
                                      <p:cBhvr>
                                        <p:cTn id="28" dur="500"/>
                                        <p:tgtEl>
                                          <p:spTgt spid="18330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83307"/>
                                        </p:tgtEl>
                                        <p:attrNameLst>
                                          <p:attrName>style.visibility</p:attrName>
                                        </p:attrNameLst>
                                      </p:cBhvr>
                                      <p:to>
                                        <p:strVal val="visible"/>
                                      </p:to>
                                    </p:set>
                                    <p:animEffect transition="in" filter="wipe(left)">
                                      <p:cBhvr>
                                        <p:cTn id="33" dur="500"/>
                                        <p:tgtEl>
                                          <p:spTgt spid="183307"/>
                                        </p:tgtEl>
                                      </p:cBhvr>
                                    </p:animEffect>
                                  </p:childTnLst>
                                </p:cTn>
                              </p:par>
                            </p:childTnLst>
                          </p:cTn>
                        </p:par>
                        <p:par>
                          <p:cTn id="34" fill="hold" nodeType="afterGroup">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183306"/>
                                        </p:tgtEl>
                                        <p:attrNameLst>
                                          <p:attrName>style.visibility</p:attrName>
                                        </p:attrNameLst>
                                      </p:cBhvr>
                                      <p:to>
                                        <p:strVal val="visible"/>
                                      </p:to>
                                    </p:set>
                                    <p:animEffect transition="in" filter="wipe(left)">
                                      <p:cBhvr>
                                        <p:cTn id="37" dur="500"/>
                                        <p:tgtEl>
                                          <p:spTgt spid="183306"/>
                                        </p:tgtEl>
                                      </p:cBhvr>
                                    </p:animEffect>
                                  </p:childTnLst>
                                </p:cTn>
                              </p:par>
                            </p:childTnLst>
                          </p:cTn>
                        </p:par>
                        <p:par>
                          <p:cTn id="38" fill="hold" nodeType="afterGroup">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2" grpId="0" animBg="1" autoUpdateAnimBg="0"/>
      <p:bldP spid="183303" grpId="0" animBg="1"/>
      <p:bldP spid="183304" grpId="0" animBg="1" autoUpdateAnimBg="0"/>
      <p:bldP spid="183305" grpId="0" animBg="1"/>
      <p:bldP spid="183306" grpId="0" animBg="1" autoUpdateAnimBg="0"/>
      <p:bldP spid="183307" grpId="0" animBg="1"/>
      <p:bldP spid="14" grpId="0" animBg="1" autoUpdateAnimBg="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Grp="1" noChangeArrowheads="1"/>
          </p:cNvSpPr>
          <p:nvPr>
            <p:ph type="title"/>
          </p:nvPr>
        </p:nvSpPr>
        <p:spPr>
          <a:xfrm>
            <a:off x="323850" y="404664"/>
            <a:ext cx="8820150" cy="661988"/>
          </a:xfrm>
        </p:spPr>
        <p:txBody>
          <a:bodyPr/>
          <a:lstStyle/>
          <a:p>
            <a:pPr algn="l">
              <a:defRPr/>
            </a:pPr>
            <a:r>
              <a:rPr sz="3600" cap="none" dirty="0">
                <a:solidFill>
                  <a:srgbClr val="EA0088"/>
                </a:solidFill>
                <a:latin typeface="Trebuchet MS" panose="020B0603020202020204" pitchFamily="34" charset="0"/>
                <a:ea typeface="ＭＳ Ｐゴシック" charset="0"/>
                <a:cs typeface="ＭＳ Ｐゴシック" charset="0"/>
              </a:rPr>
              <a:t>Excel Histogram for Example 6</a:t>
            </a:r>
            <a:endParaRPr lang="en-AU" sz="3600" cap="none" dirty="0">
              <a:solidFill>
                <a:srgbClr val="EA0088"/>
              </a:solidFill>
              <a:latin typeface="Trebuchet MS" panose="020B0603020202020204" pitchFamily="34" charset="0"/>
              <a:ea typeface="ＭＳ Ｐゴシック" charset="0"/>
              <a:cs typeface="ＭＳ Ｐゴシック" charset="0"/>
            </a:endParaRPr>
          </a:p>
        </p:txBody>
      </p:sp>
      <p:graphicFrame>
        <p:nvGraphicFramePr>
          <p:cNvPr id="29700" name="Object 2"/>
          <p:cNvGraphicFramePr>
            <a:graphicFrameLocks noChangeAspect="1"/>
          </p:cNvGraphicFramePr>
          <p:nvPr>
            <p:extLst>
              <p:ext uri="{D42A27DB-BD31-4B8C-83A1-F6EECF244321}">
                <p14:modId xmlns:p14="http://schemas.microsoft.com/office/powerpoint/2010/main" val="3354220880"/>
              </p:ext>
            </p:extLst>
          </p:nvPr>
        </p:nvGraphicFramePr>
        <p:xfrm>
          <a:off x="2771800" y="1843089"/>
          <a:ext cx="6216624" cy="3314104"/>
        </p:xfrm>
        <a:graphic>
          <a:graphicData uri="http://schemas.openxmlformats.org/presentationml/2006/ole">
            <mc:AlternateContent xmlns:mc="http://schemas.openxmlformats.org/markup-compatibility/2006">
              <mc:Choice xmlns:v="urn:schemas-microsoft-com:vml" Requires="v">
                <p:oleObj spid="_x0000_s29859" name="Worksheet" r:id="rId4" imgW="5457600" imgH="2592000" progId="Excel.Sheet.8">
                  <p:embed/>
                </p:oleObj>
              </mc:Choice>
              <mc:Fallback>
                <p:oleObj name="Worksheet" r:id="rId4" imgW="5457600" imgH="2592000" progId="Excel.Sheet.8">
                  <p:embed/>
                  <p:pic>
                    <p:nvPicPr>
                      <p:cNvPr id="0" name="Picture 1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800" y="1843089"/>
                        <a:ext cx="6216624" cy="3314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1" name="Object 3"/>
          <p:cNvGraphicFramePr>
            <a:graphicFrameLocks noChangeAspect="1"/>
          </p:cNvGraphicFramePr>
          <p:nvPr/>
        </p:nvGraphicFramePr>
        <p:xfrm>
          <a:off x="273050" y="2005013"/>
          <a:ext cx="2003425" cy="3200400"/>
        </p:xfrm>
        <a:graphic>
          <a:graphicData uri="http://schemas.openxmlformats.org/presentationml/2006/ole">
            <mc:AlternateContent xmlns:mc="http://schemas.openxmlformats.org/markup-compatibility/2006">
              <mc:Choice xmlns:v="urn:schemas-microsoft-com:vml" Requires="v">
                <p:oleObj spid="_x0000_s29860" name="Worksheet" r:id="rId6" imgW="1857600" imgH="2966400" progId="Excel.Sheet.8">
                  <p:embed/>
                </p:oleObj>
              </mc:Choice>
              <mc:Fallback>
                <p:oleObj name="Worksheet" r:id="rId6" imgW="1857600" imgH="2966400" progId="Excel.Sheet.8">
                  <p:embed/>
                  <p:pic>
                    <p:nvPicPr>
                      <p:cNvPr id="0" name="Picture 1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3050" y="2005013"/>
                        <a:ext cx="2003425" cy="3200400"/>
                      </a:xfrm>
                      <a:prstGeom prst="rect">
                        <a:avLst/>
                      </a:prstGeom>
                      <a:solidFill>
                        <a:schemeClr val="bg1"/>
                      </a:solidFill>
                      <a:ln>
                        <a:noFill/>
                      </a:ln>
                      <a:effectLst>
                        <a:outerShdw dist="107763" dir="18900000" algn="ctr" rotWithShape="0">
                          <a:schemeClr val="bg2">
                            <a:alpha val="74997"/>
                          </a:schemeClr>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9702" name="Text Box 4"/>
          <p:cNvSpPr txBox="1">
            <a:spLocks noChangeArrowheads="1"/>
          </p:cNvSpPr>
          <p:nvPr/>
        </p:nvSpPr>
        <p:spPr bwMode="auto">
          <a:xfrm>
            <a:off x="6242200" y="5325616"/>
            <a:ext cx="15231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000" b="1" baseline="0" dirty="0">
                <a:solidFill>
                  <a:schemeClr val="accent1"/>
                </a:solidFill>
                <a:latin typeface="Trebuchet MS" panose="020B0603020202020204" pitchFamily="34" charset="0"/>
              </a:rPr>
              <a:t>Modal class</a:t>
            </a:r>
          </a:p>
        </p:txBody>
      </p:sp>
      <p:sp>
        <p:nvSpPr>
          <p:cNvPr id="29703" name="Freeform 5"/>
          <p:cNvSpPr>
            <a:spLocks/>
          </p:cNvSpPr>
          <p:nvPr/>
        </p:nvSpPr>
        <p:spPr bwMode="auto">
          <a:xfrm>
            <a:off x="6821075" y="3573016"/>
            <a:ext cx="762000" cy="1752600"/>
          </a:xfrm>
          <a:custGeom>
            <a:avLst/>
            <a:gdLst>
              <a:gd name="T0" fmla="*/ 2147483647 w 480"/>
              <a:gd name="T1" fmla="*/ 2147483647 h 1104"/>
              <a:gd name="T2" fmla="*/ 2147483647 w 480"/>
              <a:gd name="T3" fmla="*/ 2147483647 h 1104"/>
              <a:gd name="T4" fmla="*/ 2147483647 w 480"/>
              <a:gd name="T5" fmla="*/ 2147483647 h 1104"/>
              <a:gd name="T6" fmla="*/ 2147483647 w 480"/>
              <a:gd name="T7" fmla="*/ 2147483647 h 1104"/>
              <a:gd name="T8" fmla="*/ 2147483647 w 480"/>
              <a:gd name="T9" fmla="*/ 2147483647 h 1104"/>
              <a:gd name="T10" fmla="*/ 2147483647 w 480"/>
              <a:gd name="T11" fmla="*/ 0 h 1104"/>
              <a:gd name="T12" fmla="*/ 0 60000 65536"/>
              <a:gd name="T13" fmla="*/ 0 60000 65536"/>
              <a:gd name="T14" fmla="*/ 0 60000 65536"/>
              <a:gd name="T15" fmla="*/ 0 60000 65536"/>
              <a:gd name="T16" fmla="*/ 0 60000 65536"/>
              <a:gd name="T17" fmla="*/ 0 60000 65536"/>
              <a:gd name="T18" fmla="*/ 0 w 480"/>
              <a:gd name="T19" fmla="*/ 0 h 1104"/>
              <a:gd name="T20" fmla="*/ 480 w 480"/>
              <a:gd name="T21" fmla="*/ 1104 h 1104"/>
            </a:gdLst>
            <a:ahLst/>
            <a:cxnLst>
              <a:cxn ang="T12">
                <a:pos x="T0" y="T1"/>
              </a:cxn>
              <a:cxn ang="T13">
                <a:pos x="T2" y="T3"/>
              </a:cxn>
              <a:cxn ang="T14">
                <a:pos x="T4" y="T5"/>
              </a:cxn>
              <a:cxn ang="T15">
                <a:pos x="T6" y="T7"/>
              </a:cxn>
              <a:cxn ang="T16">
                <a:pos x="T8" y="T9"/>
              </a:cxn>
              <a:cxn ang="T17">
                <a:pos x="T10" y="T11"/>
              </a:cxn>
            </a:cxnLst>
            <a:rect l="T18" t="T19" r="T20" b="T21"/>
            <a:pathLst>
              <a:path w="480" h="1104">
                <a:moveTo>
                  <a:pt x="104" y="1104"/>
                </a:moveTo>
                <a:cubicBezTo>
                  <a:pt x="52" y="952"/>
                  <a:pt x="0" y="800"/>
                  <a:pt x="56" y="720"/>
                </a:cubicBezTo>
                <a:cubicBezTo>
                  <a:pt x="112" y="640"/>
                  <a:pt x="400" y="680"/>
                  <a:pt x="440" y="624"/>
                </a:cubicBezTo>
                <a:cubicBezTo>
                  <a:pt x="480" y="568"/>
                  <a:pt x="296" y="448"/>
                  <a:pt x="296" y="384"/>
                </a:cubicBezTo>
                <a:cubicBezTo>
                  <a:pt x="296" y="320"/>
                  <a:pt x="416" y="304"/>
                  <a:pt x="440" y="240"/>
                </a:cubicBezTo>
                <a:cubicBezTo>
                  <a:pt x="464" y="176"/>
                  <a:pt x="452" y="88"/>
                  <a:pt x="440"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AU"/>
          </a:p>
        </p:txBody>
      </p:sp>
      <p:sp>
        <p:nvSpPr>
          <p:cNvPr id="29704" name="Text Box 6"/>
          <p:cNvSpPr txBox="1">
            <a:spLocks noChangeArrowheads="1"/>
          </p:cNvSpPr>
          <p:nvPr/>
        </p:nvSpPr>
        <p:spPr bwMode="auto">
          <a:xfrm>
            <a:off x="3505875" y="2475676"/>
            <a:ext cx="42594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000" baseline="0" dirty="0">
                <a:solidFill>
                  <a:srgbClr val="00B050"/>
                </a:solidFill>
                <a:latin typeface="Trebuchet MS" panose="020B0603020202020204" pitchFamily="34" charset="0"/>
              </a:rPr>
              <a:t>The histogram is skewed to the left</a:t>
            </a:r>
          </a:p>
        </p:txBody>
      </p:sp>
      <p:sp>
        <p:nvSpPr>
          <p:cNvPr id="8"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22</a:t>
            </a:fld>
            <a:endParaRPr lang="en-AU" altLang="en-US"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xfrm>
            <a:off x="504664" y="260648"/>
            <a:ext cx="8305160" cy="792088"/>
          </a:xfrm>
        </p:spPr>
        <p:txBody>
          <a:bodyPr/>
          <a:lstStyle/>
          <a:p>
            <a:pPr algn="just">
              <a:defRPr/>
            </a:pPr>
            <a:r>
              <a:rPr sz="3000" cap="none" dirty="0">
                <a:solidFill>
                  <a:srgbClr val="EA0088"/>
                </a:solidFill>
                <a:latin typeface="Trebuchet MS" panose="020B0603020202020204" pitchFamily="34" charset="0"/>
                <a:ea typeface="ＭＳ Ｐゴシック" charset="0"/>
                <a:cs typeface="ＭＳ Ｐゴシック" charset="0"/>
              </a:rPr>
              <a:t>Relationship between Mean, Median and Mode</a:t>
            </a:r>
            <a:endParaRPr sz="3000" b="1" cap="none" dirty="0">
              <a:solidFill>
                <a:srgbClr val="EA0088"/>
              </a:solidFill>
              <a:latin typeface="Trebuchet MS" panose="020B0603020202020204" pitchFamily="34" charset="0"/>
              <a:ea typeface="ＭＳ Ｐゴシック" charset="0"/>
              <a:cs typeface="ＭＳ Ｐゴシック" charset="0"/>
            </a:endParaRPr>
          </a:p>
        </p:txBody>
      </p:sp>
      <p:sp>
        <p:nvSpPr>
          <p:cNvPr id="30723" name="Rectangle 3"/>
          <p:cNvSpPr>
            <a:spLocks noGrp="1" noChangeArrowheads="1"/>
          </p:cNvSpPr>
          <p:nvPr>
            <p:ph idx="1"/>
          </p:nvPr>
        </p:nvSpPr>
        <p:spPr>
          <a:xfrm>
            <a:off x="685800" y="1340768"/>
            <a:ext cx="3598168" cy="1680592"/>
          </a:xfrm>
        </p:spPr>
        <p:txBody>
          <a:bodyPr/>
          <a:lstStyle/>
          <a:p>
            <a:pPr marL="0" indent="0">
              <a:buNone/>
            </a:pPr>
            <a:r>
              <a:rPr lang="en-US" altLang="en-US" sz="2400" dirty="0">
                <a:latin typeface="Trebuchet MS" pitchFamily="34" charset="0"/>
                <a:cs typeface="Arial" pitchFamily="34" charset="0"/>
              </a:rPr>
              <a:t>If a distribution is symmetrical, the mean, median and mode coincide.</a:t>
            </a:r>
          </a:p>
        </p:txBody>
      </p:sp>
      <p:sp>
        <p:nvSpPr>
          <p:cNvPr id="113669" name="Line 5"/>
          <p:cNvSpPr>
            <a:spLocks noChangeShapeType="1"/>
          </p:cNvSpPr>
          <p:nvPr/>
        </p:nvSpPr>
        <p:spPr bwMode="auto">
          <a:xfrm>
            <a:off x="4495800" y="2652291"/>
            <a:ext cx="4114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grpSp>
        <p:nvGrpSpPr>
          <p:cNvPr id="2" name="Group 6"/>
          <p:cNvGrpSpPr>
            <a:grpSpLocks/>
          </p:cNvGrpSpPr>
          <p:nvPr/>
        </p:nvGrpSpPr>
        <p:grpSpPr bwMode="auto">
          <a:xfrm>
            <a:off x="5029200" y="1772816"/>
            <a:ext cx="2438400" cy="879475"/>
            <a:chOff x="1920" y="1907"/>
            <a:chExt cx="1968" cy="445"/>
          </a:xfrm>
        </p:grpSpPr>
        <p:sp>
          <p:nvSpPr>
            <p:cNvPr id="30731" name="Freeform 7"/>
            <p:cNvSpPr>
              <a:spLocks/>
            </p:cNvSpPr>
            <p:nvPr/>
          </p:nvSpPr>
          <p:spPr bwMode="auto">
            <a:xfrm>
              <a:off x="1920" y="1912"/>
              <a:ext cx="1056" cy="440"/>
            </a:xfrm>
            <a:custGeom>
              <a:avLst/>
              <a:gdLst>
                <a:gd name="T0" fmla="*/ 0 w 1056"/>
                <a:gd name="T1" fmla="*/ 440 h 440"/>
                <a:gd name="T2" fmla="*/ 378 w 1056"/>
                <a:gd name="T3" fmla="*/ 412 h 440"/>
                <a:gd name="T4" fmla="*/ 528 w 1056"/>
                <a:gd name="T5" fmla="*/ 344 h 440"/>
                <a:gd name="T6" fmla="*/ 672 w 1056"/>
                <a:gd name="T7" fmla="*/ 152 h 440"/>
                <a:gd name="T8" fmla="*/ 768 w 1056"/>
                <a:gd name="T9" fmla="*/ 56 h 440"/>
                <a:gd name="T10" fmla="*/ 912 w 1056"/>
                <a:gd name="T11" fmla="*/ 8 h 440"/>
                <a:gd name="T12" fmla="*/ 1056 w 1056"/>
                <a:gd name="T13" fmla="*/ 8 h 440"/>
                <a:gd name="T14" fmla="*/ 0 60000 65536"/>
                <a:gd name="T15" fmla="*/ 0 60000 65536"/>
                <a:gd name="T16" fmla="*/ 0 60000 65536"/>
                <a:gd name="T17" fmla="*/ 0 60000 65536"/>
                <a:gd name="T18" fmla="*/ 0 60000 65536"/>
                <a:gd name="T19" fmla="*/ 0 60000 65536"/>
                <a:gd name="T20" fmla="*/ 0 60000 65536"/>
                <a:gd name="T21" fmla="*/ 0 w 1056"/>
                <a:gd name="T22" fmla="*/ 0 h 440"/>
                <a:gd name="T23" fmla="*/ 1056 w 1056"/>
                <a:gd name="T24" fmla="*/ 440 h 4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6" h="440">
                  <a:moveTo>
                    <a:pt x="0" y="440"/>
                  </a:moveTo>
                  <a:cubicBezTo>
                    <a:pt x="145" y="434"/>
                    <a:pt x="290" y="428"/>
                    <a:pt x="378" y="412"/>
                  </a:cubicBezTo>
                  <a:cubicBezTo>
                    <a:pt x="466" y="396"/>
                    <a:pt x="479" y="387"/>
                    <a:pt x="528" y="344"/>
                  </a:cubicBezTo>
                  <a:cubicBezTo>
                    <a:pt x="577" y="301"/>
                    <a:pt x="632" y="200"/>
                    <a:pt x="672" y="152"/>
                  </a:cubicBezTo>
                  <a:cubicBezTo>
                    <a:pt x="712" y="104"/>
                    <a:pt x="728" y="80"/>
                    <a:pt x="768" y="56"/>
                  </a:cubicBezTo>
                  <a:cubicBezTo>
                    <a:pt x="808" y="32"/>
                    <a:pt x="864" y="16"/>
                    <a:pt x="912" y="8"/>
                  </a:cubicBezTo>
                  <a:cubicBezTo>
                    <a:pt x="960" y="0"/>
                    <a:pt x="1008" y="4"/>
                    <a:pt x="1056" y="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30732" name="Freeform 8"/>
            <p:cNvSpPr>
              <a:spLocks/>
            </p:cNvSpPr>
            <p:nvPr/>
          </p:nvSpPr>
          <p:spPr bwMode="auto">
            <a:xfrm flipH="1">
              <a:off x="2832" y="1907"/>
              <a:ext cx="1056" cy="440"/>
            </a:xfrm>
            <a:custGeom>
              <a:avLst/>
              <a:gdLst>
                <a:gd name="T0" fmla="*/ 0 w 1056"/>
                <a:gd name="T1" fmla="*/ 440 h 440"/>
                <a:gd name="T2" fmla="*/ 378 w 1056"/>
                <a:gd name="T3" fmla="*/ 412 h 440"/>
                <a:gd name="T4" fmla="*/ 528 w 1056"/>
                <a:gd name="T5" fmla="*/ 344 h 440"/>
                <a:gd name="T6" fmla="*/ 672 w 1056"/>
                <a:gd name="T7" fmla="*/ 152 h 440"/>
                <a:gd name="T8" fmla="*/ 768 w 1056"/>
                <a:gd name="T9" fmla="*/ 56 h 440"/>
                <a:gd name="T10" fmla="*/ 912 w 1056"/>
                <a:gd name="T11" fmla="*/ 8 h 440"/>
                <a:gd name="T12" fmla="*/ 1056 w 1056"/>
                <a:gd name="T13" fmla="*/ 8 h 440"/>
                <a:gd name="T14" fmla="*/ 0 60000 65536"/>
                <a:gd name="T15" fmla="*/ 0 60000 65536"/>
                <a:gd name="T16" fmla="*/ 0 60000 65536"/>
                <a:gd name="T17" fmla="*/ 0 60000 65536"/>
                <a:gd name="T18" fmla="*/ 0 60000 65536"/>
                <a:gd name="T19" fmla="*/ 0 60000 65536"/>
                <a:gd name="T20" fmla="*/ 0 60000 65536"/>
                <a:gd name="T21" fmla="*/ 0 w 1056"/>
                <a:gd name="T22" fmla="*/ 0 h 440"/>
                <a:gd name="T23" fmla="*/ 1056 w 1056"/>
                <a:gd name="T24" fmla="*/ 440 h 4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6" h="440">
                  <a:moveTo>
                    <a:pt x="0" y="440"/>
                  </a:moveTo>
                  <a:cubicBezTo>
                    <a:pt x="145" y="434"/>
                    <a:pt x="290" y="428"/>
                    <a:pt x="378" y="412"/>
                  </a:cubicBezTo>
                  <a:cubicBezTo>
                    <a:pt x="466" y="396"/>
                    <a:pt x="479" y="387"/>
                    <a:pt x="528" y="344"/>
                  </a:cubicBezTo>
                  <a:cubicBezTo>
                    <a:pt x="577" y="301"/>
                    <a:pt x="632" y="200"/>
                    <a:pt x="672" y="152"/>
                  </a:cubicBezTo>
                  <a:cubicBezTo>
                    <a:pt x="712" y="104"/>
                    <a:pt x="728" y="80"/>
                    <a:pt x="768" y="56"/>
                  </a:cubicBezTo>
                  <a:cubicBezTo>
                    <a:pt x="808" y="32"/>
                    <a:pt x="864" y="16"/>
                    <a:pt x="912" y="8"/>
                  </a:cubicBezTo>
                  <a:cubicBezTo>
                    <a:pt x="960" y="0"/>
                    <a:pt x="1008" y="4"/>
                    <a:pt x="1056" y="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grpSp>
      <p:sp>
        <p:nvSpPr>
          <p:cNvPr id="113689" name="Line 25"/>
          <p:cNvSpPr>
            <a:spLocks noChangeShapeType="1"/>
          </p:cNvSpPr>
          <p:nvPr/>
        </p:nvSpPr>
        <p:spPr bwMode="auto">
          <a:xfrm>
            <a:off x="6210300" y="1793453"/>
            <a:ext cx="0" cy="879475"/>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13690" name="Line 26"/>
          <p:cNvSpPr>
            <a:spLocks noChangeShapeType="1"/>
          </p:cNvSpPr>
          <p:nvPr/>
        </p:nvSpPr>
        <p:spPr bwMode="auto">
          <a:xfrm>
            <a:off x="6286500" y="1793453"/>
            <a:ext cx="0" cy="8588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13691" name="Line 27"/>
          <p:cNvSpPr>
            <a:spLocks noChangeShapeType="1"/>
          </p:cNvSpPr>
          <p:nvPr/>
        </p:nvSpPr>
        <p:spPr bwMode="auto">
          <a:xfrm>
            <a:off x="6248400" y="1793453"/>
            <a:ext cx="0" cy="8636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30" name="Rectangle 3"/>
          <p:cNvSpPr>
            <a:spLocks noChangeArrowheads="1"/>
          </p:cNvSpPr>
          <p:nvPr/>
        </p:nvSpPr>
        <p:spPr bwMode="auto">
          <a:xfrm>
            <a:off x="835025" y="3681871"/>
            <a:ext cx="7775575" cy="1152128"/>
          </a:xfrm>
          <a:prstGeom prst="rect">
            <a:avLst/>
          </a:prstGeom>
          <a:noFill/>
          <a:ln w="9525">
            <a:solidFill>
              <a:schemeClr val="tx1"/>
            </a:solidFill>
            <a:miter lim="800000"/>
            <a:headEnd/>
            <a:tailEnd/>
          </a:ln>
        </p:spPr>
        <p:txBody>
          <a:bodyPr/>
          <a:lstStyle/>
          <a:p>
            <a:pPr algn="ctr" eaLnBrk="1" hangingPunct="1">
              <a:spcBef>
                <a:spcPct val="20000"/>
              </a:spcBef>
              <a:buClr>
                <a:srgbClr val="FF0000"/>
              </a:buClr>
              <a:defRPr/>
            </a:pPr>
            <a:r>
              <a:rPr lang="en-US" baseline="0" dirty="0">
                <a:solidFill>
                  <a:schemeClr val="accent1"/>
                </a:solidFill>
                <a:latin typeface="Trebuchet MS" panose="020B0603020202020204" pitchFamily="34" charset="0"/>
                <a:ea typeface="+mn-ea"/>
              </a:rPr>
              <a:t>If the distribution is symmetrical, then         </a:t>
            </a:r>
          </a:p>
          <a:p>
            <a:pPr marL="342900" indent="-342900" eaLnBrk="1" hangingPunct="1">
              <a:spcBef>
                <a:spcPct val="20000"/>
              </a:spcBef>
              <a:buClr>
                <a:srgbClr val="FF0000"/>
              </a:buClr>
              <a:defRPr/>
            </a:pPr>
            <a:r>
              <a:rPr lang="en-US" baseline="0" dirty="0">
                <a:solidFill>
                  <a:schemeClr val="accent1"/>
                </a:solidFill>
                <a:latin typeface="Trebuchet MS" panose="020B0603020202020204" pitchFamily="34" charset="0"/>
                <a:ea typeface="+mn-ea"/>
              </a:rPr>
              <a:t>      		Mean = Median = Mode.</a:t>
            </a:r>
          </a:p>
        </p:txBody>
      </p:sp>
      <p:sp>
        <p:nvSpPr>
          <p:cNvPr id="13" name="Text Box 18"/>
          <p:cNvSpPr txBox="1">
            <a:spLocks noChangeArrowheads="1"/>
          </p:cNvSpPr>
          <p:nvPr/>
        </p:nvSpPr>
        <p:spPr bwMode="auto">
          <a:xfrm>
            <a:off x="5200307" y="2722346"/>
            <a:ext cx="21723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000" baseline="0" dirty="0">
                <a:latin typeface="Arial Narrow" pitchFamily="34" charset="0"/>
              </a:rPr>
              <a:t>Mean</a:t>
            </a:r>
            <a:r>
              <a:rPr lang="en-US" altLang="en-US" sz="2000" baseline="0" dirty="0">
                <a:solidFill>
                  <a:srgbClr val="0033CC"/>
                </a:solidFill>
                <a:latin typeface="Arial Narrow" pitchFamily="34" charset="0"/>
              </a:rPr>
              <a:t>=Median=</a:t>
            </a:r>
            <a:r>
              <a:rPr lang="en-US" altLang="en-US" sz="2000" baseline="0" dirty="0">
                <a:solidFill>
                  <a:srgbClr val="FF0000"/>
                </a:solidFill>
                <a:latin typeface="Arial Narrow" pitchFamily="34" charset="0"/>
              </a:rPr>
              <a:t>Mode</a:t>
            </a:r>
          </a:p>
        </p:txBody>
      </p:sp>
      <p:sp>
        <p:nvSpPr>
          <p:cNvPr id="14"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23</a:t>
            </a:fld>
            <a:endParaRPr lang="en-AU" altLang="en-US" b="1" dirty="0"/>
          </a:p>
        </p:txBody>
      </p:sp>
      <p:sp>
        <p:nvSpPr>
          <p:cNvPr id="15" name="Text Box 16"/>
          <p:cNvSpPr txBox="1">
            <a:spLocks noChangeArrowheads="1"/>
          </p:cNvSpPr>
          <p:nvPr/>
        </p:nvSpPr>
        <p:spPr bwMode="auto">
          <a:xfrm>
            <a:off x="4788024" y="1268760"/>
            <a:ext cx="315067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dirty="0">
                <a:solidFill>
                  <a:srgbClr val="0066CC"/>
                </a:solidFill>
                <a:latin typeface="Arial Narrow" pitchFamily="34" charset="0"/>
              </a:rPr>
              <a:t>A symmetric distribution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13669"/>
                                        </p:tgtEl>
                                        <p:attrNameLst>
                                          <p:attrName>style.visibility</p:attrName>
                                        </p:attrNameLst>
                                      </p:cBhvr>
                                      <p:to>
                                        <p:strVal val="visible"/>
                                      </p:to>
                                    </p:set>
                                    <p:animEffect transition="in" filter="box(out)">
                                      <p:cBhvr>
                                        <p:cTn id="7" dur="500"/>
                                        <p:tgtEl>
                                          <p:spTgt spid="113669"/>
                                        </p:tgtEl>
                                      </p:cBhvr>
                                    </p:animEffect>
                                  </p:childTnLst>
                                </p:cTn>
                              </p:par>
                            </p:childTnLst>
                          </p:cTn>
                        </p:par>
                        <p:par>
                          <p:cTn id="8" fill="hold" nodeType="afterGroup">
                            <p:stCondLst>
                              <p:cond delay="500"/>
                            </p:stCondLst>
                            <p:childTnLst>
                              <p:par>
                                <p:cTn id="9" presetID="4" presetClass="entr" presetSubtype="3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ox(out)">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1" fill="hold" grpId="0" nodeType="clickEffect">
                                  <p:stCondLst>
                                    <p:cond delay="0"/>
                                  </p:stCondLst>
                                  <p:childTnLst>
                                    <p:set>
                                      <p:cBhvr>
                                        <p:cTn id="15" dur="1" fill="hold">
                                          <p:stCondLst>
                                            <p:cond delay="0"/>
                                          </p:stCondLst>
                                        </p:cTn>
                                        <p:tgtEl>
                                          <p:spTgt spid="113690"/>
                                        </p:tgtEl>
                                        <p:attrNameLst>
                                          <p:attrName>style.visibility</p:attrName>
                                        </p:attrNameLst>
                                      </p:cBhvr>
                                      <p:to>
                                        <p:strVal val="visible"/>
                                      </p:to>
                                    </p:set>
                                    <p:anim calcmode="lin" valueType="num">
                                      <p:cBhvr additive="base">
                                        <p:cTn id="16" dur="500" fill="hold"/>
                                        <p:tgtEl>
                                          <p:spTgt spid="113690"/>
                                        </p:tgtEl>
                                        <p:attrNameLst>
                                          <p:attrName>ppt_x</p:attrName>
                                        </p:attrNameLst>
                                      </p:cBhvr>
                                      <p:tavLst>
                                        <p:tav tm="0">
                                          <p:val>
                                            <p:strVal val="#ppt_x"/>
                                          </p:val>
                                        </p:tav>
                                        <p:tav tm="100000">
                                          <p:val>
                                            <p:strVal val="#ppt_x"/>
                                          </p:val>
                                        </p:tav>
                                      </p:tavLst>
                                    </p:anim>
                                    <p:anim calcmode="lin" valueType="num">
                                      <p:cBhvr additive="base">
                                        <p:cTn id="17" dur="500" fill="hold"/>
                                        <p:tgtEl>
                                          <p:spTgt spid="113690"/>
                                        </p:tgtEl>
                                        <p:attrNameLst>
                                          <p:attrName>ppt_y</p:attrName>
                                        </p:attrNameLst>
                                      </p:cBhvr>
                                      <p:tavLst>
                                        <p:tav tm="0">
                                          <p:val>
                                            <p:strVal val="0-#ppt_h/2"/>
                                          </p:val>
                                        </p:tav>
                                        <p:tav tm="100000">
                                          <p:val>
                                            <p:strVal val="#ppt_y"/>
                                          </p:val>
                                        </p:tav>
                                      </p:tavLst>
                                    </p:anim>
                                  </p:childTnLst>
                                </p:cTn>
                              </p:par>
                            </p:childTnLst>
                          </p:cTn>
                        </p:par>
                        <p:par>
                          <p:cTn id="18" fill="hold" nodeType="afterGroup">
                            <p:stCondLst>
                              <p:cond delay="500"/>
                            </p:stCondLst>
                            <p:childTnLst>
                              <p:par>
                                <p:cTn id="19" presetID="2" presetClass="entr" presetSubtype="1" fill="hold" grpId="0" nodeType="afterEffect">
                                  <p:stCondLst>
                                    <p:cond delay="0"/>
                                  </p:stCondLst>
                                  <p:childTnLst>
                                    <p:set>
                                      <p:cBhvr>
                                        <p:cTn id="20" dur="1" fill="hold">
                                          <p:stCondLst>
                                            <p:cond delay="0"/>
                                          </p:stCondLst>
                                        </p:cTn>
                                        <p:tgtEl>
                                          <p:spTgt spid="113691"/>
                                        </p:tgtEl>
                                        <p:attrNameLst>
                                          <p:attrName>style.visibility</p:attrName>
                                        </p:attrNameLst>
                                      </p:cBhvr>
                                      <p:to>
                                        <p:strVal val="visible"/>
                                      </p:to>
                                    </p:set>
                                    <p:anim calcmode="lin" valueType="num">
                                      <p:cBhvr additive="base">
                                        <p:cTn id="21" dur="500" fill="hold"/>
                                        <p:tgtEl>
                                          <p:spTgt spid="113691"/>
                                        </p:tgtEl>
                                        <p:attrNameLst>
                                          <p:attrName>ppt_x</p:attrName>
                                        </p:attrNameLst>
                                      </p:cBhvr>
                                      <p:tavLst>
                                        <p:tav tm="0">
                                          <p:val>
                                            <p:strVal val="#ppt_x"/>
                                          </p:val>
                                        </p:tav>
                                        <p:tav tm="100000">
                                          <p:val>
                                            <p:strVal val="#ppt_x"/>
                                          </p:val>
                                        </p:tav>
                                      </p:tavLst>
                                    </p:anim>
                                    <p:anim calcmode="lin" valueType="num">
                                      <p:cBhvr additive="base">
                                        <p:cTn id="22" dur="500" fill="hold"/>
                                        <p:tgtEl>
                                          <p:spTgt spid="113691"/>
                                        </p:tgtEl>
                                        <p:attrNameLst>
                                          <p:attrName>ppt_y</p:attrName>
                                        </p:attrNameLst>
                                      </p:cBhvr>
                                      <p:tavLst>
                                        <p:tav tm="0">
                                          <p:val>
                                            <p:strVal val="0-#ppt_h/2"/>
                                          </p:val>
                                        </p:tav>
                                        <p:tav tm="100000">
                                          <p:val>
                                            <p:strVal val="#ppt_y"/>
                                          </p:val>
                                        </p:tav>
                                      </p:tavLst>
                                    </p:anim>
                                  </p:childTnLst>
                                </p:cTn>
                              </p:par>
                            </p:childTnLst>
                          </p:cTn>
                        </p:par>
                        <p:par>
                          <p:cTn id="23" fill="hold" nodeType="afterGroup">
                            <p:stCondLst>
                              <p:cond delay="1000"/>
                            </p:stCondLst>
                            <p:childTnLst>
                              <p:par>
                                <p:cTn id="24" presetID="4" presetClass="entr" presetSubtype="32"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ox(out)">
                                      <p:cBhvr>
                                        <p:cTn id="26" dur="500"/>
                                        <p:tgtEl>
                                          <p:spTgt spid="15"/>
                                        </p:tgtEl>
                                      </p:cBhvr>
                                    </p:animEffect>
                                  </p:childTnLst>
                                </p:cTn>
                              </p:par>
                            </p:childTnLst>
                          </p:cTn>
                        </p:par>
                        <p:par>
                          <p:cTn id="27" fill="hold">
                            <p:stCondLst>
                              <p:cond delay="1500"/>
                            </p:stCondLst>
                            <p:childTnLst>
                              <p:par>
                                <p:cTn id="28" presetID="2" presetClass="entr" presetSubtype="1" fill="hold" grpId="0" nodeType="afterEffect">
                                  <p:stCondLst>
                                    <p:cond delay="0"/>
                                  </p:stCondLst>
                                  <p:childTnLst>
                                    <p:set>
                                      <p:cBhvr>
                                        <p:cTn id="29" dur="1" fill="hold">
                                          <p:stCondLst>
                                            <p:cond delay="0"/>
                                          </p:stCondLst>
                                        </p:cTn>
                                        <p:tgtEl>
                                          <p:spTgt spid="113689"/>
                                        </p:tgtEl>
                                        <p:attrNameLst>
                                          <p:attrName>style.visibility</p:attrName>
                                        </p:attrNameLst>
                                      </p:cBhvr>
                                      <p:to>
                                        <p:strVal val="visible"/>
                                      </p:to>
                                    </p:set>
                                    <p:anim calcmode="lin" valueType="num">
                                      <p:cBhvr additive="base">
                                        <p:cTn id="30" dur="500" fill="hold"/>
                                        <p:tgtEl>
                                          <p:spTgt spid="113689"/>
                                        </p:tgtEl>
                                        <p:attrNameLst>
                                          <p:attrName>ppt_x</p:attrName>
                                        </p:attrNameLst>
                                      </p:cBhvr>
                                      <p:tavLst>
                                        <p:tav tm="0">
                                          <p:val>
                                            <p:strVal val="#ppt_x"/>
                                          </p:val>
                                        </p:tav>
                                        <p:tav tm="100000">
                                          <p:val>
                                            <p:strVal val="#ppt_x"/>
                                          </p:val>
                                        </p:tav>
                                      </p:tavLst>
                                    </p:anim>
                                    <p:anim calcmode="lin" valueType="num">
                                      <p:cBhvr additive="base">
                                        <p:cTn id="31" dur="500" fill="hold"/>
                                        <p:tgtEl>
                                          <p:spTgt spid="113689"/>
                                        </p:tgtEl>
                                        <p:attrNameLst>
                                          <p:attrName>ppt_y</p:attrName>
                                        </p:attrNameLst>
                                      </p:cBhvr>
                                      <p:tavLst>
                                        <p:tav tm="0">
                                          <p:val>
                                            <p:strVal val="0-#ppt_h/2"/>
                                          </p:val>
                                        </p:tav>
                                        <p:tav tm="100000">
                                          <p:val>
                                            <p:strVal val="#ppt_y"/>
                                          </p:val>
                                        </p:tav>
                                      </p:tavLst>
                                    </p:anim>
                                  </p:childTnLst>
                                </p:cTn>
                              </p:par>
                            </p:childTnLst>
                          </p:cTn>
                        </p:par>
                        <p:par>
                          <p:cTn id="32" fill="hold">
                            <p:stCondLst>
                              <p:cond delay="2000"/>
                            </p:stCondLst>
                            <p:childTnLst>
                              <p:par>
                                <p:cTn id="33" presetID="1" presetClass="entr" presetSubtype="0" fill="hold" grpId="0" nodeType="afterEffect">
                                  <p:stCondLst>
                                    <p:cond delay="500"/>
                                  </p:stCondLst>
                                  <p:childTnLst>
                                    <p:set>
                                      <p:cBhvr>
                                        <p:cTn id="34"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9" grpId="0" animBg="1"/>
      <p:bldP spid="113689" grpId="0" animBg="1"/>
      <p:bldP spid="113690" grpId="0" animBg="1"/>
      <p:bldP spid="113691" grpId="0" animBg="1"/>
      <p:bldP spid="13" grpId="0" autoUpdateAnimBg="0"/>
      <p:bldP spid="15"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8" name="Rectangle 4"/>
          <p:cNvSpPr>
            <a:spLocks noChangeArrowheads="1"/>
          </p:cNvSpPr>
          <p:nvPr/>
        </p:nvSpPr>
        <p:spPr bwMode="auto">
          <a:xfrm>
            <a:off x="684213" y="1391815"/>
            <a:ext cx="3383731"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marL="0" indent="0" defTabSz="457200" eaLnBrk="1" hangingPunct="1">
              <a:buClr>
                <a:srgbClr val="FF0000"/>
              </a:buClr>
              <a:buNone/>
            </a:pPr>
            <a:r>
              <a:rPr lang="en-US" altLang="en-US" sz="2400" baseline="0" dirty="0">
                <a:latin typeface="Trebuchet MS" pitchFamily="34" charset="0"/>
              </a:rPr>
              <a:t>If a distribution is not symmetrical, and skewed to the right (positively skewed), the three measures differ.</a:t>
            </a:r>
          </a:p>
        </p:txBody>
      </p:sp>
      <p:pic>
        <p:nvPicPr>
          <p:cNvPr id="113674"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08414" y="2358405"/>
            <a:ext cx="254317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75"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17939" y="2358405"/>
            <a:ext cx="253365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76" name="Picture 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14689" y="2348880"/>
            <a:ext cx="314325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77" name="Picture 1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17939" y="2358405"/>
            <a:ext cx="253365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78" name="Picture 1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817939" y="2358405"/>
            <a:ext cx="253365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79" name="Picture 1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17939" y="2358405"/>
            <a:ext cx="253365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80" name="Text Box 16"/>
          <p:cNvSpPr txBox="1">
            <a:spLocks noChangeArrowheads="1"/>
          </p:cNvSpPr>
          <p:nvPr/>
        </p:nvSpPr>
        <p:spPr bwMode="auto">
          <a:xfrm>
            <a:off x="4714626" y="1391815"/>
            <a:ext cx="40100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dirty="0">
                <a:solidFill>
                  <a:srgbClr val="0066CC"/>
                </a:solidFill>
                <a:latin typeface="Arial Narrow" pitchFamily="34" charset="0"/>
              </a:rPr>
              <a:t>A positively skewed distribution</a:t>
            </a:r>
          </a:p>
          <a:p>
            <a:pPr algn="ctr">
              <a:spcBef>
                <a:spcPct val="0"/>
              </a:spcBef>
              <a:buFontTx/>
              <a:buNone/>
            </a:pPr>
            <a:r>
              <a:rPr lang="en-US" altLang="en-US" sz="2400" b="1" baseline="0" dirty="0">
                <a:solidFill>
                  <a:srgbClr val="0066CC"/>
                </a:solidFill>
                <a:latin typeface="Arial Narrow" pitchFamily="34" charset="0"/>
              </a:rPr>
              <a:t>(‘skewed to the right’)</a:t>
            </a:r>
          </a:p>
        </p:txBody>
      </p:sp>
      <p:sp>
        <p:nvSpPr>
          <p:cNvPr id="113681" name="Text Box 17"/>
          <p:cNvSpPr txBox="1">
            <a:spLocks noChangeArrowheads="1"/>
          </p:cNvSpPr>
          <p:nvPr/>
        </p:nvSpPr>
        <p:spPr bwMode="auto">
          <a:xfrm>
            <a:off x="6719639" y="3095005"/>
            <a:ext cx="704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000" baseline="0">
                <a:latin typeface="Arial Narrow" pitchFamily="34" charset="0"/>
              </a:rPr>
              <a:t>Mean</a:t>
            </a:r>
          </a:p>
        </p:txBody>
      </p:sp>
      <p:sp>
        <p:nvSpPr>
          <p:cNvPr id="113682" name="Text Box 18"/>
          <p:cNvSpPr txBox="1">
            <a:spLocks noChangeArrowheads="1"/>
          </p:cNvSpPr>
          <p:nvPr/>
        </p:nvSpPr>
        <p:spPr bwMode="auto">
          <a:xfrm>
            <a:off x="6302127" y="3328367"/>
            <a:ext cx="866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000" baseline="0" dirty="0">
                <a:solidFill>
                  <a:srgbClr val="0033CC"/>
                </a:solidFill>
                <a:latin typeface="Arial Narrow" pitchFamily="34" charset="0"/>
              </a:rPr>
              <a:t>Median</a:t>
            </a:r>
          </a:p>
        </p:txBody>
      </p:sp>
      <p:pic>
        <p:nvPicPr>
          <p:cNvPr id="113683" name="Picture 1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817939" y="2358405"/>
            <a:ext cx="253365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84" name="Line 20"/>
          <p:cNvSpPr>
            <a:spLocks noChangeShapeType="1"/>
          </p:cNvSpPr>
          <p:nvPr/>
        </p:nvSpPr>
        <p:spPr bwMode="auto">
          <a:xfrm>
            <a:off x="6510089" y="2348880"/>
            <a:ext cx="0" cy="9398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13685" name="Text Box 21"/>
          <p:cNvSpPr txBox="1">
            <a:spLocks noChangeArrowheads="1"/>
          </p:cNvSpPr>
          <p:nvPr/>
        </p:nvSpPr>
        <p:spPr bwMode="auto">
          <a:xfrm>
            <a:off x="5824289" y="3080717"/>
            <a:ext cx="704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000" baseline="0">
                <a:solidFill>
                  <a:srgbClr val="FF0000"/>
                </a:solidFill>
                <a:latin typeface="Arial Narrow" pitchFamily="34" charset="0"/>
              </a:rPr>
              <a:t>Mode</a:t>
            </a:r>
          </a:p>
        </p:txBody>
      </p:sp>
      <p:sp>
        <p:nvSpPr>
          <p:cNvPr id="113686" name="Line 22"/>
          <p:cNvSpPr>
            <a:spLocks noChangeShapeType="1"/>
          </p:cNvSpPr>
          <p:nvPr/>
        </p:nvSpPr>
        <p:spPr bwMode="auto">
          <a:xfrm>
            <a:off x="6129089" y="2348880"/>
            <a:ext cx="76200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13687" name="Line 23"/>
          <p:cNvSpPr>
            <a:spLocks noChangeShapeType="1"/>
          </p:cNvSpPr>
          <p:nvPr/>
        </p:nvSpPr>
        <p:spPr bwMode="auto">
          <a:xfrm>
            <a:off x="6641852" y="2369517"/>
            <a:ext cx="0" cy="914400"/>
          </a:xfrm>
          <a:prstGeom prst="line">
            <a:avLst/>
          </a:prstGeom>
          <a:noFill/>
          <a:ln w="19050">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13688" name="Line 24"/>
          <p:cNvSpPr>
            <a:spLocks noChangeShapeType="1"/>
          </p:cNvSpPr>
          <p:nvPr/>
        </p:nvSpPr>
        <p:spPr bwMode="auto">
          <a:xfrm>
            <a:off x="6738689" y="2425080"/>
            <a:ext cx="0" cy="838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13692" name="Line 28"/>
          <p:cNvSpPr>
            <a:spLocks noChangeShapeType="1"/>
          </p:cNvSpPr>
          <p:nvPr/>
        </p:nvSpPr>
        <p:spPr bwMode="auto">
          <a:xfrm>
            <a:off x="5214689" y="3034680"/>
            <a:ext cx="3124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25" name="Rectangle 3"/>
          <p:cNvSpPr>
            <a:spLocks noChangeArrowheads="1"/>
          </p:cNvSpPr>
          <p:nvPr/>
        </p:nvSpPr>
        <p:spPr bwMode="auto">
          <a:xfrm>
            <a:off x="684213" y="4221088"/>
            <a:ext cx="7654676" cy="1152128"/>
          </a:xfrm>
          <a:prstGeom prst="rect">
            <a:avLst/>
          </a:prstGeom>
          <a:noFill/>
          <a:ln w="9525">
            <a:solidFill>
              <a:schemeClr val="tx1"/>
            </a:solidFill>
            <a:miter lim="800000"/>
            <a:headEnd/>
            <a:tailEnd/>
          </a:ln>
        </p:spPr>
        <p:txBody>
          <a:bodyPr/>
          <a:lstStyle/>
          <a:p>
            <a:pPr algn="ctr" eaLnBrk="1" hangingPunct="1">
              <a:spcBef>
                <a:spcPct val="20000"/>
              </a:spcBef>
              <a:buClr>
                <a:srgbClr val="FF0000"/>
              </a:buClr>
              <a:defRPr/>
            </a:pPr>
            <a:r>
              <a:rPr lang="en-US" baseline="0" dirty="0">
                <a:solidFill>
                  <a:schemeClr val="accent1"/>
                </a:solidFill>
                <a:latin typeface="Trebuchet MS" panose="020B0603020202020204" pitchFamily="34" charset="0"/>
                <a:ea typeface="+mn-ea"/>
              </a:rPr>
              <a:t>If the distribution is positively skewed, then </a:t>
            </a:r>
          </a:p>
          <a:p>
            <a:pPr eaLnBrk="1" hangingPunct="1">
              <a:spcBef>
                <a:spcPct val="20000"/>
              </a:spcBef>
              <a:buClr>
                <a:srgbClr val="FF0000"/>
              </a:buClr>
              <a:defRPr/>
            </a:pPr>
            <a:r>
              <a:rPr lang="en-US" baseline="0" dirty="0">
                <a:solidFill>
                  <a:schemeClr val="accent1"/>
                </a:solidFill>
                <a:latin typeface="Trebuchet MS" panose="020B0603020202020204" pitchFamily="34" charset="0"/>
                <a:ea typeface="+mn-ea"/>
              </a:rPr>
              <a:t>   		Mean &gt; Median &gt; Mode.</a:t>
            </a:r>
          </a:p>
        </p:txBody>
      </p:sp>
      <p:sp>
        <p:nvSpPr>
          <p:cNvPr id="21"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24</a:t>
            </a:fld>
            <a:endParaRPr lang="en-AU" altLang="en-US" b="1" dirty="0"/>
          </a:p>
        </p:txBody>
      </p:sp>
      <p:sp>
        <p:nvSpPr>
          <p:cNvPr id="23" name="Rectangle 2"/>
          <p:cNvSpPr>
            <a:spLocks noGrp="1" noChangeArrowheads="1"/>
          </p:cNvSpPr>
          <p:nvPr>
            <p:ph type="title"/>
          </p:nvPr>
        </p:nvSpPr>
        <p:spPr>
          <a:xfrm>
            <a:off x="504664" y="260648"/>
            <a:ext cx="8305160" cy="792088"/>
          </a:xfrm>
        </p:spPr>
        <p:txBody>
          <a:bodyPr/>
          <a:lstStyle/>
          <a:p>
            <a:pPr algn="just">
              <a:defRPr/>
            </a:pPr>
            <a:r>
              <a:rPr sz="3000" cap="none" dirty="0">
                <a:solidFill>
                  <a:srgbClr val="EA0088"/>
                </a:solidFill>
                <a:latin typeface="Trebuchet MS" panose="020B0603020202020204" pitchFamily="34" charset="0"/>
                <a:ea typeface="ＭＳ Ｐゴシック" charset="0"/>
                <a:cs typeface="ＭＳ Ｐゴシック" charset="0"/>
              </a:rPr>
              <a:t>Relationship between Mean, Median and Mode</a:t>
            </a:r>
            <a:endParaRPr sz="3000" b="1" cap="none" dirty="0">
              <a:solidFill>
                <a:srgbClr val="EA0088"/>
              </a:solidFill>
              <a:latin typeface="Trebuchet MS" panose="020B0603020202020204" pitchFamily="34" charset="0"/>
              <a:ea typeface="ＭＳ Ｐゴシック" charset="0"/>
              <a:cs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13692"/>
                                        </p:tgtEl>
                                        <p:attrNameLst>
                                          <p:attrName>style.visibility</p:attrName>
                                        </p:attrNameLst>
                                      </p:cBhvr>
                                      <p:to>
                                        <p:strVal val="visible"/>
                                      </p:to>
                                    </p:set>
                                    <p:animEffect transition="in" filter="box(out)">
                                      <p:cBhvr>
                                        <p:cTn id="7" dur="500"/>
                                        <p:tgtEl>
                                          <p:spTgt spid="113692"/>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113676"/>
                                        </p:tgtEl>
                                        <p:attrNameLst>
                                          <p:attrName>style.visibility</p:attrName>
                                        </p:attrNameLst>
                                      </p:cBhvr>
                                      <p:to>
                                        <p:strVal val="visible"/>
                                      </p:to>
                                    </p:set>
                                  </p:childTnLst>
                                  <p:subTnLst>
                                    <p:set>
                                      <p:cBhvr override="childStyle">
                                        <p:cTn dur="1" fill="hold" display="0" masterRel="nextClick" afterEffect="1"/>
                                        <p:tgtEl>
                                          <p:spTgt spid="113676"/>
                                        </p:tgtEl>
                                        <p:attrNameLst>
                                          <p:attrName>style.visibility</p:attrName>
                                        </p:attrNameLst>
                                      </p:cBhvr>
                                      <p:to>
                                        <p:strVal val="hidden"/>
                                      </p:to>
                                    </p:set>
                                  </p:subTnLst>
                                </p:cTn>
                              </p:par>
                            </p:childTnLst>
                          </p:cTn>
                        </p:par>
                        <p:par>
                          <p:cTn id="11" fill="hold" nodeType="afterGroup">
                            <p:stCondLst>
                              <p:cond delay="1000"/>
                            </p:stCondLst>
                            <p:childTnLst>
                              <p:par>
                                <p:cTn id="12" presetID="11" presetClass="entr" presetSubtype="0" fill="hold" nodeType="afterEffect">
                                  <p:stCondLst>
                                    <p:cond delay="0"/>
                                  </p:stCondLst>
                                  <p:childTnLst>
                                    <p:set>
                                      <p:cBhvr>
                                        <p:cTn id="13" dur="75">
                                          <p:stCondLst>
                                            <p:cond delay="0"/>
                                          </p:stCondLst>
                                        </p:cTn>
                                        <p:tgtEl>
                                          <p:spTgt spid="113674"/>
                                        </p:tgtEl>
                                        <p:attrNameLst>
                                          <p:attrName>style.visibility</p:attrName>
                                        </p:attrNameLst>
                                      </p:cBhvr>
                                      <p:to>
                                        <p:strVal val="visible"/>
                                      </p:to>
                                    </p:set>
                                  </p:childTnLst>
                                </p:cTn>
                              </p:par>
                            </p:childTnLst>
                          </p:cTn>
                        </p:par>
                        <p:par>
                          <p:cTn id="14" fill="hold" nodeType="afterGroup">
                            <p:stCondLst>
                              <p:cond delay="1075"/>
                            </p:stCondLst>
                            <p:childTnLst>
                              <p:par>
                                <p:cTn id="15" presetID="1" presetClass="entr" presetSubtype="0" fill="hold" nodeType="afterEffect">
                                  <p:stCondLst>
                                    <p:cond delay="0"/>
                                  </p:stCondLst>
                                  <p:childTnLst>
                                    <p:set>
                                      <p:cBhvr>
                                        <p:cTn id="16" dur="1" fill="hold">
                                          <p:stCondLst>
                                            <p:cond delay="0"/>
                                          </p:stCondLst>
                                        </p:cTn>
                                        <p:tgtEl>
                                          <p:spTgt spid="113675"/>
                                        </p:tgtEl>
                                        <p:attrNameLst>
                                          <p:attrName>style.visibility</p:attrName>
                                        </p:attrNameLst>
                                      </p:cBhvr>
                                      <p:to>
                                        <p:strVal val="visible"/>
                                      </p:to>
                                    </p:set>
                                  </p:childTnLst>
                                </p:cTn>
                              </p:par>
                            </p:childTnLst>
                          </p:cTn>
                        </p:par>
                        <p:par>
                          <p:cTn id="17" fill="hold" nodeType="afterGroup">
                            <p:stCondLst>
                              <p:cond delay="1075"/>
                            </p:stCondLst>
                            <p:childTnLst>
                              <p:par>
                                <p:cTn id="18" presetID="11" presetClass="entr" presetSubtype="0" fill="hold" nodeType="afterEffect">
                                  <p:stCondLst>
                                    <p:cond delay="0"/>
                                  </p:stCondLst>
                                  <p:childTnLst>
                                    <p:set>
                                      <p:cBhvr>
                                        <p:cTn id="19" dur="75">
                                          <p:stCondLst>
                                            <p:cond delay="0"/>
                                          </p:stCondLst>
                                        </p:cTn>
                                        <p:tgtEl>
                                          <p:spTgt spid="113677"/>
                                        </p:tgtEl>
                                        <p:attrNameLst>
                                          <p:attrName>style.visibility</p:attrName>
                                        </p:attrNameLst>
                                      </p:cBhvr>
                                      <p:to>
                                        <p:strVal val="visible"/>
                                      </p:to>
                                    </p:set>
                                  </p:childTnLst>
                                </p:cTn>
                              </p:par>
                            </p:childTnLst>
                          </p:cTn>
                        </p:par>
                        <p:par>
                          <p:cTn id="20" fill="hold" nodeType="afterGroup">
                            <p:stCondLst>
                              <p:cond delay="1150"/>
                            </p:stCondLst>
                            <p:childTnLst>
                              <p:par>
                                <p:cTn id="21" presetID="11" presetClass="entr" presetSubtype="0" fill="hold" nodeType="afterEffect">
                                  <p:stCondLst>
                                    <p:cond delay="0"/>
                                  </p:stCondLst>
                                  <p:childTnLst>
                                    <p:set>
                                      <p:cBhvr>
                                        <p:cTn id="22" dur="75">
                                          <p:stCondLst>
                                            <p:cond delay="0"/>
                                          </p:stCondLst>
                                        </p:cTn>
                                        <p:tgtEl>
                                          <p:spTgt spid="113678"/>
                                        </p:tgtEl>
                                        <p:attrNameLst>
                                          <p:attrName>style.visibility</p:attrName>
                                        </p:attrNameLst>
                                      </p:cBhvr>
                                      <p:to>
                                        <p:strVal val="visible"/>
                                      </p:to>
                                    </p:set>
                                  </p:childTnLst>
                                </p:cTn>
                              </p:par>
                            </p:childTnLst>
                          </p:cTn>
                        </p:par>
                        <p:par>
                          <p:cTn id="23" fill="hold" nodeType="afterGroup">
                            <p:stCondLst>
                              <p:cond delay="1225"/>
                            </p:stCondLst>
                            <p:childTnLst>
                              <p:par>
                                <p:cTn id="24" presetID="11" presetClass="entr" presetSubtype="0" fill="hold" nodeType="afterEffect">
                                  <p:stCondLst>
                                    <p:cond delay="0"/>
                                  </p:stCondLst>
                                  <p:childTnLst>
                                    <p:set>
                                      <p:cBhvr>
                                        <p:cTn id="25" dur="75">
                                          <p:stCondLst>
                                            <p:cond delay="0"/>
                                          </p:stCondLst>
                                        </p:cTn>
                                        <p:tgtEl>
                                          <p:spTgt spid="113679"/>
                                        </p:tgtEl>
                                        <p:attrNameLst>
                                          <p:attrName>style.visibility</p:attrName>
                                        </p:attrNameLst>
                                      </p:cBhvr>
                                      <p:to>
                                        <p:strVal val="visible"/>
                                      </p:to>
                                    </p:set>
                                  </p:childTnLst>
                                </p:cTn>
                              </p:par>
                            </p:childTnLst>
                          </p:cTn>
                        </p:par>
                        <p:par>
                          <p:cTn id="26" fill="hold" nodeType="afterGroup">
                            <p:stCondLst>
                              <p:cond delay="1300"/>
                            </p:stCondLst>
                            <p:childTnLst>
                              <p:par>
                                <p:cTn id="27" presetID="1" presetClass="entr" presetSubtype="0" fill="hold" nodeType="afterEffect">
                                  <p:stCondLst>
                                    <p:cond delay="0"/>
                                  </p:stCondLst>
                                  <p:childTnLst>
                                    <p:set>
                                      <p:cBhvr>
                                        <p:cTn id="28" dur="1" fill="hold">
                                          <p:stCondLst>
                                            <p:cond delay="499"/>
                                          </p:stCondLst>
                                        </p:cTn>
                                        <p:tgtEl>
                                          <p:spTgt spid="113683"/>
                                        </p:tgtEl>
                                        <p:attrNameLst>
                                          <p:attrName>style.visibility</p:attrName>
                                        </p:attrNameLst>
                                      </p:cBhvr>
                                      <p:to>
                                        <p:strVal val="visible"/>
                                      </p:to>
                                    </p:set>
                                  </p:childTnLst>
                                </p:cTn>
                              </p:par>
                            </p:childTnLst>
                          </p:cTn>
                        </p:par>
                        <p:par>
                          <p:cTn id="29" fill="hold" nodeType="afterGroup">
                            <p:stCondLst>
                              <p:cond delay="1800"/>
                            </p:stCondLst>
                            <p:childTnLst>
                              <p:par>
                                <p:cTn id="30" presetID="4" presetClass="entr" presetSubtype="32" fill="hold" grpId="0" nodeType="afterEffect">
                                  <p:stCondLst>
                                    <p:cond delay="0"/>
                                  </p:stCondLst>
                                  <p:childTnLst>
                                    <p:set>
                                      <p:cBhvr>
                                        <p:cTn id="31" dur="1" fill="hold">
                                          <p:stCondLst>
                                            <p:cond delay="0"/>
                                          </p:stCondLst>
                                        </p:cTn>
                                        <p:tgtEl>
                                          <p:spTgt spid="113680"/>
                                        </p:tgtEl>
                                        <p:attrNameLst>
                                          <p:attrName>style.visibility</p:attrName>
                                        </p:attrNameLst>
                                      </p:cBhvr>
                                      <p:to>
                                        <p:strVal val="visible"/>
                                      </p:to>
                                    </p:set>
                                    <p:animEffect transition="in" filter="box(out)">
                                      <p:cBhvr>
                                        <p:cTn id="32" dur="500"/>
                                        <p:tgtEl>
                                          <p:spTgt spid="11368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113688"/>
                                        </p:tgtEl>
                                        <p:attrNameLst>
                                          <p:attrName>style.visibility</p:attrName>
                                        </p:attrNameLst>
                                      </p:cBhvr>
                                      <p:to>
                                        <p:strVal val="visible"/>
                                      </p:to>
                                    </p:set>
                                    <p:anim calcmode="lin" valueType="num">
                                      <p:cBhvr additive="base">
                                        <p:cTn id="37" dur="500" fill="hold"/>
                                        <p:tgtEl>
                                          <p:spTgt spid="113688"/>
                                        </p:tgtEl>
                                        <p:attrNameLst>
                                          <p:attrName>ppt_x</p:attrName>
                                        </p:attrNameLst>
                                      </p:cBhvr>
                                      <p:tavLst>
                                        <p:tav tm="0">
                                          <p:val>
                                            <p:strVal val="#ppt_x"/>
                                          </p:val>
                                        </p:tav>
                                        <p:tav tm="100000">
                                          <p:val>
                                            <p:strVal val="#ppt_x"/>
                                          </p:val>
                                        </p:tav>
                                      </p:tavLst>
                                    </p:anim>
                                    <p:anim calcmode="lin" valueType="num">
                                      <p:cBhvr additive="base">
                                        <p:cTn id="38" dur="500" fill="hold"/>
                                        <p:tgtEl>
                                          <p:spTgt spid="113688"/>
                                        </p:tgtEl>
                                        <p:attrNameLst>
                                          <p:attrName>ppt_y</p:attrName>
                                        </p:attrNameLst>
                                      </p:cBhvr>
                                      <p:tavLst>
                                        <p:tav tm="0">
                                          <p:val>
                                            <p:strVal val="0-#ppt_h/2"/>
                                          </p:val>
                                        </p:tav>
                                        <p:tav tm="100000">
                                          <p:val>
                                            <p:strVal val="#ppt_y"/>
                                          </p:val>
                                        </p:tav>
                                      </p:tavLst>
                                    </p:anim>
                                  </p:childTnLst>
                                </p:cTn>
                              </p:par>
                            </p:childTnLst>
                          </p:cTn>
                        </p:par>
                        <p:par>
                          <p:cTn id="39" fill="hold" nodeType="afterGroup">
                            <p:stCondLst>
                              <p:cond delay="500"/>
                            </p:stCondLst>
                            <p:childTnLst>
                              <p:par>
                                <p:cTn id="40" presetID="2" presetClass="entr" presetSubtype="1" fill="hold" grpId="0" nodeType="afterEffect">
                                  <p:stCondLst>
                                    <p:cond delay="0"/>
                                  </p:stCondLst>
                                  <p:childTnLst>
                                    <p:set>
                                      <p:cBhvr>
                                        <p:cTn id="41" dur="1" fill="hold">
                                          <p:stCondLst>
                                            <p:cond delay="0"/>
                                          </p:stCondLst>
                                        </p:cTn>
                                        <p:tgtEl>
                                          <p:spTgt spid="113687"/>
                                        </p:tgtEl>
                                        <p:attrNameLst>
                                          <p:attrName>style.visibility</p:attrName>
                                        </p:attrNameLst>
                                      </p:cBhvr>
                                      <p:to>
                                        <p:strVal val="visible"/>
                                      </p:to>
                                    </p:set>
                                    <p:anim calcmode="lin" valueType="num">
                                      <p:cBhvr additive="base">
                                        <p:cTn id="42" dur="500" fill="hold"/>
                                        <p:tgtEl>
                                          <p:spTgt spid="113687"/>
                                        </p:tgtEl>
                                        <p:attrNameLst>
                                          <p:attrName>ppt_x</p:attrName>
                                        </p:attrNameLst>
                                      </p:cBhvr>
                                      <p:tavLst>
                                        <p:tav tm="0">
                                          <p:val>
                                            <p:strVal val="#ppt_x"/>
                                          </p:val>
                                        </p:tav>
                                        <p:tav tm="100000">
                                          <p:val>
                                            <p:strVal val="#ppt_x"/>
                                          </p:val>
                                        </p:tav>
                                      </p:tavLst>
                                    </p:anim>
                                    <p:anim calcmode="lin" valueType="num">
                                      <p:cBhvr additive="base">
                                        <p:cTn id="43" dur="500" fill="hold"/>
                                        <p:tgtEl>
                                          <p:spTgt spid="113687"/>
                                        </p:tgtEl>
                                        <p:attrNameLst>
                                          <p:attrName>ppt_y</p:attrName>
                                        </p:attrNameLst>
                                      </p:cBhvr>
                                      <p:tavLst>
                                        <p:tav tm="0">
                                          <p:val>
                                            <p:strVal val="0-#ppt_h/2"/>
                                          </p:val>
                                        </p:tav>
                                        <p:tav tm="100000">
                                          <p:val>
                                            <p:strVal val="#ppt_y"/>
                                          </p:val>
                                        </p:tav>
                                      </p:tavLst>
                                    </p:anim>
                                  </p:childTnLst>
                                </p:cTn>
                              </p:par>
                            </p:childTnLst>
                          </p:cTn>
                        </p:par>
                        <p:par>
                          <p:cTn id="44" fill="hold" nodeType="afterGroup">
                            <p:stCondLst>
                              <p:cond delay="1000"/>
                            </p:stCondLst>
                            <p:childTnLst>
                              <p:par>
                                <p:cTn id="45" presetID="2" presetClass="entr" presetSubtype="1" fill="hold" grpId="0" nodeType="afterEffect">
                                  <p:stCondLst>
                                    <p:cond delay="0"/>
                                  </p:stCondLst>
                                  <p:childTnLst>
                                    <p:set>
                                      <p:cBhvr>
                                        <p:cTn id="46" dur="1" fill="hold">
                                          <p:stCondLst>
                                            <p:cond delay="0"/>
                                          </p:stCondLst>
                                        </p:cTn>
                                        <p:tgtEl>
                                          <p:spTgt spid="113684"/>
                                        </p:tgtEl>
                                        <p:attrNameLst>
                                          <p:attrName>style.visibility</p:attrName>
                                        </p:attrNameLst>
                                      </p:cBhvr>
                                      <p:to>
                                        <p:strVal val="visible"/>
                                      </p:to>
                                    </p:set>
                                    <p:anim calcmode="lin" valueType="num">
                                      <p:cBhvr additive="base">
                                        <p:cTn id="47" dur="500" fill="hold"/>
                                        <p:tgtEl>
                                          <p:spTgt spid="113684"/>
                                        </p:tgtEl>
                                        <p:attrNameLst>
                                          <p:attrName>ppt_x</p:attrName>
                                        </p:attrNameLst>
                                      </p:cBhvr>
                                      <p:tavLst>
                                        <p:tav tm="0">
                                          <p:val>
                                            <p:strVal val="#ppt_x"/>
                                          </p:val>
                                        </p:tav>
                                        <p:tav tm="100000">
                                          <p:val>
                                            <p:strVal val="#ppt_x"/>
                                          </p:val>
                                        </p:tav>
                                      </p:tavLst>
                                    </p:anim>
                                    <p:anim calcmode="lin" valueType="num">
                                      <p:cBhvr additive="base">
                                        <p:cTn id="48" dur="500" fill="hold"/>
                                        <p:tgtEl>
                                          <p:spTgt spid="113684"/>
                                        </p:tgtEl>
                                        <p:attrNameLst>
                                          <p:attrName>ppt_y</p:attrName>
                                        </p:attrNameLst>
                                      </p:cBhvr>
                                      <p:tavLst>
                                        <p:tav tm="0">
                                          <p:val>
                                            <p:strVal val="0-#ppt_h/2"/>
                                          </p:val>
                                        </p:tav>
                                        <p:tav tm="100000">
                                          <p:val>
                                            <p:strVal val="#ppt_y"/>
                                          </p:val>
                                        </p:tav>
                                      </p:tavLst>
                                    </p:anim>
                                  </p:childTnLst>
                                </p:cTn>
                              </p:par>
                            </p:childTnLst>
                          </p:cTn>
                        </p:par>
                        <p:par>
                          <p:cTn id="49" fill="hold" nodeType="afterGroup">
                            <p:stCondLst>
                              <p:cond delay="1500"/>
                            </p:stCondLst>
                            <p:childTnLst>
                              <p:par>
                                <p:cTn id="50" presetID="1" presetClass="entr" presetSubtype="0" fill="hold" grpId="0" nodeType="afterEffect">
                                  <p:stCondLst>
                                    <p:cond delay="0"/>
                                  </p:stCondLst>
                                  <p:childTnLst>
                                    <p:set>
                                      <p:cBhvr>
                                        <p:cTn id="51" dur="1" fill="hold">
                                          <p:stCondLst>
                                            <p:cond delay="499"/>
                                          </p:stCondLst>
                                        </p:cTn>
                                        <p:tgtEl>
                                          <p:spTgt spid="113686"/>
                                        </p:tgtEl>
                                        <p:attrNameLst>
                                          <p:attrName>style.visibility</p:attrName>
                                        </p:attrNameLst>
                                      </p:cBhvr>
                                      <p:to>
                                        <p:strVal val="visible"/>
                                      </p:to>
                                    </p:set>
                                  </p:childTnLst>
                                </p:cTn>
                              </p:par>
                            </p:childTnLst>
                          </p:cTn>
                        </p:par>
                        <p:par>
                          <p:cTn id="52" fill="hold" nodeType="afterGroup">
                            <p:stCondLst>
                              <p:cond delay="2000"/>
                            </p:stCondLst>
                            <p:childTnLst>
                              <p:par>
                                <p:cTn id="53" presetID="1" presetClass="entr" presetSubtype="0" fill="hold" grpId="0" nodeType="afterEffect">
                                  <p:stCondLst>
                                    <p:cond delay="1000"/>
                                  </p:stCondLst>
                                  <p:childTnLst>
                                    <p:set>
                                      <p:cBhvr>
                                        <p:cTn id="54" dur="1" fill="hold">
                                          <p:stCondLst>
                                            <p:cond delay="499"/>
                                          </p:stCondLst>
                                        </p:cTn>
                                        <p:tgtEl>
                                          <p:spTgt spid="113681"/>
                                        </p:tgtEl>
                                        <p:attrNameLst>
                                          <p:attrName>style.visibility</p:attrName>
                                        </p:attrNameLst>
                                      </p:cBhvr>
                                      <p:to>
                                        <p:strVal val="visible"/>
                                      </p:to>
                                    </p:set>
                                  </p:childTnLst>
                                </p:cTn>
                              </p:par>
                            </p:childTnLst>
                          </p:cTn>
                        </p:par>
                        <p:par>
                          <p:cTn id="55" fill="hold" nodeType="afterGroup">
                            <p:stCondLst>
                              <p:cond delay="3500"/>
                            </p:stCondLst>
                            <p:childTnLst>
                              <p:par>
                                <p:cTn id="56" presetID="1" presetClass="entr" presetSubtype="0" fill="hold" grpId="0" nodeType="afterEffect">
                                  <p:stCondLst>
                                    <p:cond delay="500"/>
                                  </p:stCondLst>
                                  <p:childTnLst>
                                    <p:set>
                                      <p:cBhvr>
                                        <p:cTn id="57" dur="1" fill="hold">
                                          <p:stCondLst>
                                            <p:cond delay="499"/>
                                          </p:stCondLst>
                                        </p:cTn>
                                        <p:tgtEl>
                                          <p:spTgt spid="113682"/>
                                        </p:tgtEl>
                                        <p:attrNameLst>
                                          <p:attrName>style.visibility</p:attrName>
                                        </p:attrNameLst>
                                      </p:cBhvr>
                                      <p:to>
                                        <p:strVal val="visible"/>
                                      </p:to>
                                    </p:set>
                                  </p:childTnLst>
                                </p:cTn>
                              </p:par>
                            </p:childTnLst>
                          </p:cTn>
                        </p:par>
                        <p:par>
                          <p:cTn id="58" fill="hold" nodeType="afterGroup">
                            <p:stCondLst>
                              <p:cond delay="4500"/>
                            </p:stCondLst>
                            <p:childTnLst>
                              <p:par>
                                <p:cTn id="59" presetID="1" presetClass="entr" presetSubtype="0" fill="hold" grpId="0" nodeType="afterEffect">
                                  <p:stCondLst>
                                    <p:cond delay="500"/>
                                  </p:stCondLst>
                                  <p:childTnLst>
                                    <p:set>
                                      <p:cBhvr>
                                        <p:cTn id="60" dur="1" fill="hold">
                                          <p:stCondLst>
                                            <p:cond delay="499"/>
                                          </p:stCondLst>
                                        </p:cTn>
                                        <p:tgtEl>
                                          <p:spTgt spid="11368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80" grpId="0" autoUpdateAnimBg="0"/>
      <p:bldP spid="113681" grpId="0" autoUpdateAnimBg="0"/>
      <p:bldP spid="113682" grpId="0" autoUpdateAnimBg="0"/>
      <p:bldP spid="113684" grpId="0" animBg="1"/>
      <p:bldP spid="113685" grpId="0" autoUpdateAnimBg="0"/>
      <p:bldP spid="113686" grpId="0" animBg="1"/>
      <p:bldP spid="113687" grpId="0" animBg="1"/>
      <p:bldP spid="113688" grpId="0" animBg="1"/>
      <p:bldP spid="113692" grpId="0" animBg="1"/>
      <p:bldP spid="2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3"/>
          <p:cNvSpPr>
            <a:spLocks noChangeArrowheads="1"/>
          </p:cNvSpPr>
          <p:nvPr/>
        </p:nvSpPr>
        <p:spPr bwMode="auto">
          <a:xfrm>
            <a:off x="561727" y="1352822"/>
            <a:ext cx="7777162" cy="2652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eaLnBrk="1" hangingPunct="1">
              <a:buClr>
                <a:srgbClr val="FF0000"/>
              </a:buClr>
              <a:buFontTx/>
              <a:buChar char="•"/>
            </a:pPr>
            <a:endParaRPr lang="en-US" altLang="en-US" sz="2800" baseline="0" dirty="0">
              <a:latin typeface="Verdana" pitchFamily="34" charset="0"/>
            </a:endParaRPr>
          </a:p>
        </p:txBody>
      </p:sp>
      <p:sp>
        <p:nvSpPr>
          <p:cNvPr id="114692" name="Rectangle 4"/>
          <p:cNvSpPr>
            <a:spLocks noChangeArrowheads="1"/>
          </p:cNvSpPr>
          <p:nvPr/>
        </p:nvSpPr>
        <p:spPr bwMode="auto">
          <a:xfrm>
            <a:off x="4873625" y="2013992"/>
            <a:ext cx="4267200" cy="1600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endParaRPr lang="en-US" altLang="en-US" sz="2400" baseline="0">
              <a:latin typeface="Arial Narrow" pitchFamily="34" charset="0"/>
            </a:endParaRPr>
          </a:p>
        </p:txBody>
      </p:sp>
      <p:pic>
        <p:nvPicPr>
          <p:cNvPr id="11469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04011" y="2348880"/>
            <a:ext cx="314325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694"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04011" y="2358405"/>
            <a:ext cx="253365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69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04011" y="2358405"/>
            <a:ext cx="253365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696"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04011" y="2358405"/>
            <a:ext cx="253365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697" name="Picture 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04011" y="2358405"/>
            <a:ext cx="253365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698" name="Picture 1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04011" y="2358405"/>
            <a:ext cx="253365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9" name="Text Box 11"/>
          <p:cNvSpPr txBox="1">
            <a:spLocks noChangeArrowheads="1"/>
          </p:cNvSpPr>
          <p:nvPr/>
        </p:nvSpPr>
        <p:spPr bwMode="auto">
          <a:xfrm>
            <a:off x="6066011" y="3115643"/>
            <a:ext cx="704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000" baseline="0">
                <a:latin typeface="Arial Narrow" pitchFamily="34" charset="0"/>
              </a:rPr>
              <a:t>Mean</a:t>
            </a:r>
          </a:p>
        </p:txBody>
      </p:sp>
      <p:sp>
        <p:nvSpPr>
          <p:cNvPr id="114700" name="Text Box 12"/>
          <p:cNvSpPr txBox="1">
            <a:spLocks noChangeArrowheads="1"/>
          </p:cNvSpPr>
          <p:nvPr/>
        </p:nvSpPr>
        <p:spPr bwMode="auto">
          <a:xfrm>
            <a:off x="6447011" y="3399805"/>
            <a:ext cx="866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000" baseline="0">
                <a:solidFill>
                  <a:srgbClr val="0033CC"/>
                </a:solidFill>
                <a:latin typeface="Arial Narrow" pitchFamily="34" charset="0"/>
              </a:rPr>
              <a:t>Median</a:t>
            </a:r>
          </a:p>
        </p:txBody>
      </p:sp>
      <p:sp>
        <p:nvSpPr>
          <p:cNvPr id="114701" name="Line 13"/>
          <p:cNvSpPr>
            <a:spLocks noChangeShapeType="1"/>
          </p:cNvSpPr>
          <p:nvPr/>
        </p:nvSpPr>
        <p:spPr bwMode="auto">
          <a:xfrm>
            <a:off x="7110586" y="2358405"/>
            <a:ext cx="0" cy="9398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14702" name="Text Box 14"/>
          <p:cNvSpPr txBox="1">
            <a:spLocks noChangeArrowheads="1"/>
          </p:cNvSpPr>
          <p:nvPr/>
        </p:nvSpPr>
        <p:spPr bwMode="auto">
          <a:xfrm>
            <a:off x="7132811" y="3115643"/>
            <a:ext cx="704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000" baseline="0">
                <a:solidFill>
                  <a:srgbClr val="FF0000"/>
                </a:solidFill>
                <a:latin typeface="Arial Narrow" pitchFamily="34" charset="0"/>
              </a:rPr>
              <a:t>Mode</a:t>
            </a:r>
          </a:p>
        </p:txBody>
      </p:sp>
      <p:sp>
        <p:nvSpPr>
          <p:cNvPr id="114703" name="Line 15"/>
          <p:cNvSpPr>
            <a:spLocks noChangeShapeType="1"/>
          </p:cNvSpPr>
          <p:nvPr/>
        </p:nvSpPr>
        <p:spPr bwMode="auto">
          <a:xfrm>
            <a:off x="6729586" y="2358405"/>
            <a:ext cx="76200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14704" name="Line 16"/>
          <p:cNvSpPr>
            <a:spLocks noChangeShapeType="1"/>
          </p:cNvSpPr>
          <p:nvPr/>
        </p:nvSpPr>
        <p:spPr bwMode="auto">
          <a:xfrm>
            <a:off x="6932786" y="2404443"/>
            <a:ext cx="0" cy="914400"/>
          </a:xfrm>
          <a:prstGeom prst="line">
            <a:avLst/>
          </a:prstGeom>
          <a:noFill/>
          <a:ln w="19050">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14705" name="Line 17"/>
          <p:cNvSpPr>
            <a:spLocks noChangeShapeType="1"/>
          </p:cNvSpPr>
          <p:nvPr/>
        </p:nvSpPr>
        <p:spPr bwMode="auto">
          <a:xfrm>
            <a:off x="6751811" y="2501280"/>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14706" name="Text Box 18"/>
          <p:cNvSpPr txBox="1">
            <a:spLocks noChangeArrowheads="1"/>
          </p:cNvSpPr>
          <p:nvPr/>
        </p:nvSpPr>
        <p:spPr bwMode="auto">
          <a:xfrm>
            <a:off x="4788024" y="1412776"/>
            <a:ext cx="40798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dirty="0">
                <a:solidFill>
                  <a:srgbClr val="0066CC"/>
                </a:solidFill>
                <a:latin typeface="Arial Narrow" pitchFamily="34" charset="0"/>
              </a:rPr>
              <a:t>A negatively skewed distribution</a:t>
            </a:r>
          </a:p>
          <a:p>
            <a:pPr algn="ctr">
              <a:spcBef>
                <a:spcPct val="0"/>
              </a:spcBef>
              <a:buFontTx/>
              <a:buNone/>
            </a:pPr>
            <a:r>
              <a:rPr lang="en-US" altLang="en-US" sz="2400" b="1" baseline="0" dirty="0">
                <a:solidFill>
                  <a:srgbClr val="0066CC"/>
                </a:solidFill>
                <a:latin typeface="Arial Narrow" pitchFamily="34" charset="0"/>
              </a:rPr>
              <a:t>(‘skewed to the left’)</a:t>
            </a:r>
          </a:p>
        </p:txBody>
      </p:sp>
      <p:sp>
        <p:nvSpPr>
          <p:cNvPr id="114707" name="Line 19"/>
          <p:cNvSpPr>
            <a:spLocks noChangeShapeType="1"/>
          </p:cNvSpPr>
          <p:nvPr/>
        </p:nvSpPr>
        <p:spPr bwMode="auto">
          <a:xfrm>
            <a:off x="5304011" y="3056905"/>
            <a:ext cx="3124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24" name="Rectangle 4"/>
          <p:cNvSpPr>
            <a:spLocks noChangeArrowheads="1"/>
          </p:cNvSpPr>
          <p:nvPr/>
        </p:nvSpPr>
        <p:spPr bwMode="auto">
          <a:xfrm>
            <a:off x="685410" y="1352822"/>
            <a:ext cx="3383731" cy="2231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marL="0" indent="0" defTabSz="457200" eaLnBrk="1" hangingPunct="1">
              <a:buClr>
                <a:srgbClr val="FF0000"/>
              </a:buClr>
              <a:buNone/>
            </a:pPr>
            <a:r>
              <a:rPr lang="en-US" altLang="en-US" sz="2400" baseline="0" dirty="0">
                <a:latin typeface="Trebuchet MS" pitchFamily="34" charset="0"/>
              </a:rPr>
              <a:t>If a distribution is not symmetrical, and skewed to the left (negatively skewed), the three measures differ.</a:t>
            </a:r>
          </a:p>
        </p:txBody>
      </p:sp>
      <p:sp>
        <p:nvSpPr>
          <p:cNvPr id="25" name="Rectangle 3"/>
          <p:cNvSpPr>
            <a:spLocks noChangeArrowheads="1"/>
          </p:cNvSpPr>
          <p:nvPr/>
        </p:nvSpPr>
        <p:spPr bwMode="auto">
          <a:xfrm>
            <a:off x="684213" y="4293096"/>
            <a:ext cx="7654676" cy="1152128"/>
          </a:xfrm>
          <a:prstGeom prst="rect">
            <a:avLst/>
          </a:prstGeom>
          <a:noFill/>
          <a:ln w="9525">
            <a:solidFill>
              <a:schemeClr val="tx1"/>
            </a:solidFill>
            <a:miter lim="800000"/>
            <a:headEnd/>
            <a:tailEnd/>
          </a:ln>
        </p:spPr>
        <p:txBody>
          <a:bodyPr/>
          <a:lstStyle/>
          <a:p>
            <a:pPr algn="ctr" eaLnBrk="1" hangingPunct="1">
              <a:spcBef>
                <a:spcPct val="20000"/>
              </a:spcBef>
              <a:buClr>
                <a:srgbClr val="FF0000"/>
              </a:buClr>
              <a:defRPr/>
            </a:pPr>
            <a:r>
              <a:rPr lang="en-US" baseline="0" dirty="0">
                <a:solidFill>
                  <a:schemeClr val="accent1"/>
                </a:solidFill>
                <a:latin typeface="Trebuchet MS" panose="020B0603020202020204" pitchFamily="34" charset="0"/>
                <a:ea typeface="+mn-ea"/>
              </a:rPr>
              <a:t>If the distribution is negatively skewed, then </a:t>
            </a:r>
          </a:p>
          <a:p>
            <a:pPr algn="ctr" eaLnBrk="1" hangingPunct="1">
              <a:spcBef>
                <a:spcPct val="20000"/>
              </a:spcBef>
              <a:buClr>
                <a:srgbClr val="FF0000"/>
              </a:buClr>
              <a:defRPr/>
            </a:pPr>
            <a:r>
              <a:rPr lang="en-US" baseline="0" dirty="0">
                <a:solidFill>
                  <a:schemeClr val="accent1"/>
                </a:solidFill>
                <a:latin typeface="Trebuchet MS" panose="020B0603020202020204" pitchFamily="34" charset="0"/>
                <a:ea typeface="+mn-ea"/>
              </a:rPr>
              <a:t>   Mean &lt; Median &lt; Mode.</a:t>
            </a:r>
          </a:p>
        </p:txBody>
      </p:sp>
      <p:sp>
        <p:nvSpPr>
          <p:cNvPr id="22"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25</a:t>
            </a:fld>
            <a:endParaRPr lang="en-AU" altLang="en-US" b="1" dirty="0"/>
          </a:p>
        </p:txBody>
      </p:sp>
      <p:sp>
        <p:nvSpPr>
          <p:cNvPr id="26" name="Rectangle 2"/>
          <p:cNvSpPr>
            <a:spLocks noGrp="1" noChangeArrowheads="1"/>
          </p:cNvSpPr>
          <p:nvPr>
            <p:ph type="title"/>
          </p:nvPr>
        </p:nvSpPr>
        <p:spPr>
          <a:xfrm>
            <a:off x="504664" y="260648"/>
            <a:ext cx="8305160" cy="792088"/>
          </a:xfrm>
        </p:spPr>
        <p:txBody>
          <a:bodyPr/>
          <a:lstStyle/>
          <a:p>
            <a:pPr algn="just">
              <a:defRPr/>
            </a:pPr>
            <a:r>
              <a:rPr sz="3000" cap="none" dirty="0">
                <a:solidFill>
                  <a:srgbClr val="EA0088"/>
                </a:solidFill>
                <a:latin typeface="Trebuchet MS" panose="020B0603020202020204" pitchFamily="34" charset="0"/>
                <a:ea typeface="ＭＳ Ｐゴシック" charset="0"/>
                <a:cs typeface="ＭＳ Ｐゴシック" charset="0"/>
              </a:rPr>
              <a:t>Relationship between Mean, Median and Mode</a:t>
            </a:r>
            <a:endParaRPr sz="3000" b="1" cap="none" dirty="0">
              <a:solidFill>
                <a:srgbClr val="EA0088"/>
              </a:solidFill>
              <a:latin typeface="Trebuchet MS" panose="020B0603020202020204" pitchFamily="34" charset="0"/>
              <a:ea typeface="ＭＳ Ｐゴシック" charset="0"/>
              <a:cs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14692"/>
                                        </p:tgtEl>
                                        <p:attrNameLst>
                                          <p:attrName>style.visibility</p:attrName>
                                        </p:attrNameLst>
                                      </p:cBhvr>
                                      <p:to>
                                        <p:strVal val="visible"/>
                                      </p:to>
                                    </p:set>
                                  </p:childTnLst>
                                </p:cTn>
                              </p:par>
                            </p:childTnLst>
                          </p:cTn>
                        </p:par>
                        <p:par>
                          <p:cTn id="7" fill="hold" nodeType="afterGroup">
                            <p:stCondLst>
                              <p:cond delay="500"/>
                            </p:stCondLst>
                            <p:childTnLst>
                              <p:par>
                                <p:cTn id="8" presetID="4" presetClass="entr" presetSubtype="32" fill="hold" grpId="0" nodeType="afterEffect">
                                  <p:stCondLst>
                                    <p:cond delay="0"/>
                                  </p:stCondLst>
                                  <p:childTnLst>
                                    <p:set>
                                      <p:cBhvr>
                                        <p:cTn id="9" dur="1" fill="hold">
                                          <p:stCondLst>
                                            <p:cond delay="0"/>
                                          </p:stCondLst>
                                        </p:cTn>
                                        <p:tgtEl>
                                          <p:spTgt spid="114707"/>
                                        </p:tgtEl>
                                        <p:attrNameLst>
                                          <p:attrName>style.visibility</p:attrName>
                                        </p:attrNameLst>
                                      </p:cBhvr>
                                      <p:to>
                                        <p:strVal val="visible"/>
                                      </p:to>
                                    </p:set>
                                    <p:animEffect transition="in" filter="box(out)">
                                      <p:cBhvr>
                                        <p:cTn id="10" dur="500"/>
                                        <p:tgtEl>
                                          <p:spTgt spid="114707"/>
                                        </p:tgtEl>
                                      </p:cBhvr>
                                    </p:animEffect>
                                  </p:childTnLst>
                                </p:cTn>
                              </p:par>
                            </p:childTnLst>
                          </p:cTn>
                        </p:par>
                        <p:par>
                          <p:cTn id="11" fill="hold" nodeType="afterGroup">
                            <p:stCondLst>
                              <p:cond delay="1000"/>
                            </p:stCondLst>
                            <p:childTnLst>
                              <p:par>
                                <p:cTn id="12" presetID="1" presetClass="entr" presetSubtype="0" fill="hold" nodeType="afterEffect">
                                  <p:stCondLst>
                                    <p:cond delay="0"/>
                                  </p:stCondLst>
                                  <p:childTnLst>
                                    <p:set>
                                      <p:cBhvr>
                                        <p:cTn id="13" dur="1" fill="hold">
                                          <p:stCondLst>
                                            <p:cond delay="499"/>
                                          </p:stCondLst>
                                        </p:cTn>
                                        <p:tgtEl>
                                          <p:spTgt spid="114693"/>
                                        </p:tgtEl>
                                        <p:attrNameLst>
                                          <p:attrName>style.visibility</p:attrName>
                                        </p:attrNameLst>
                                      </p:cBhvr>
                                      <p:to>
                                        <p:strVal val="visible"/>
                                      </p:to>
                                    </p:set>
                                  </p:childTnLst>
                                  <p:subTnLst>
                                    <p:set>
                                      <p:cBhvr override="childStyle">
                                        <p:cTn dur="1" fill="hold" display="0" masterRel="nextClick" afterEffect="1"/>
                                        <p:tgtEl>
                                          <p:spTgt spid="114693"/>
                                        </p:tgtEl>
                                        <p:attrNameLst>
                                          <p:attrName>style.visibility</p:attrName>
                                        </p:attrNameLst>
                                      </p:cBhvr>
                                      <p:to>
                                        <p:strVal val="hidden"/>
                                      </p:to>
                                    </p:set>
                                  </p:subTnLst>
                                </p:cTn>
                              </p:par>
                            </p:childTnLst>
                          </p:cTn>
                        </p:par>
                        <p:par>
                          <p:cTn id="14" fill="hold" nodeType="afterGroup">
                            <p:stCondLst>
                              <p:cond delay="1500"/>
                            </p:stCondLst>
                            <p:childTnLst>
                              <p:par>
                                <p:cTn id="15" presetID="11" presetClass="entr" presetSubtype="0" fill="hold" nodeType="afterEffect">
                                  <p:stCondLst>
                                    <p:cond delay="0"/>
                                  </p:stCondLst>
                                  <p:childTnLst>
                                    <p:set>
                                      <p:cBhvr>
                                        <p:cTn id="16" dur="75">
                                          <p:stCondLst>
                                            <p:cond delay="0"/>
                                          </p:stCondLst>
                                        </p:cTn>
                                        <p:tgtEl>
                                          <p:spTgt spid="114694"/>
                                        </p:tgtEl>
                                        <p:attrNameLst>
                                          <p:attrName>style.visibility</p:attrName>
                                        </p:attrNameLst>
                                      </p:cBhvr>
                                      <p:to>
                                        <p:strVal val="visible"/>
                                      </p:to>
                                    </p:set>
                                  </p:childTnLst>
                                </p:cTn>
                              </p:par>
                            </p:childTnLst>
                          </p:cTn>
                        </p:par>
                        <p:par>
                          <p:cTn id="17" fill="hold" nodeType="afterGroup">
                            <p:stCondLst>
                              <p:cond delay="1575"/>
                            </p:stCondLst>
                            <p:childTnLst>
                              <p:par>
                                <p:cTn id="18" presetID="11" presetClass="entr" presetSubtype="0" fill="hold" nodeType="afterEffect">
                                  <p:stCondLst>
                                    <p:cond delay="0"/>
                                  </p:stCondLst>
                                  <p:childTnLst>
                                    <p:set>
                                      <p:cBhvr>
                                        <p:cTn id="19" dur="75">
                                          <p:stCondLst>
                                            <p:cond delay="0"/>
                                          </p:stCondLst>
                                        </p:cTn>
                                        <p:tgtEl>
                                          <p:spTgt spid="114695"/>
                                        </p:tgtEl>
                                        <p:attrNameLst>
                                          <p:attrName>style.visibility</p:attrName>
                                        </p:attrNameLst>
                                      </p:cBhvr>
                                      <p:to>
                                        <p:strVal val="visible"/>
                                      </p:to>
                                    </p:set>
                                  </p:childTnLst>
                                </p:cTn>
                              </p:par>
                            </p:childTnLst>
                          </p:cTn>
                        </p:par>
                        <p:par>
                          <p:cTn id="20" fill="hold" nodeType="afterGroup">
                            <p:stCondLst>
                              <p:cond delay="1650"/>
                            </p:stCondLst>
                            <p:childTnLst>
                              <p:par>
                                <p:cTn id="21" presetID="11" presetClass="entr" presetSubtype="0" fill="hold" nodeType="afterEffect">
                                  <p:stCondLst>
                                    <p:cond delay="0"/>
                                  </p:stCondLst>
                                  <p:childTnLst>
                                    <p:set>
                                      <p:cBhvr>
                                        <p:cTn id="22" dur="75">
                                          <p:stCondLst>
                                            <p:cond delay="0"/>
                                          </p:stCondLst>
                                        </p:cTn>
                                        <p:tgtEl>
                                          <p:spTgt spid="114696"/>
                                        </p:tgtEl>
                                        <p:attrNameLst>
                                          <p:attrName>style.visibility</p:attrName>
                                        </p:attrNameLst>
                                      </p:cBhvr>
                                      <p:to>
                                        <p:strVal val="visible"/>
                                      </p:to>
                                    </p:set>
                                  </p:childTnLst>
                                </p:cTn>
                              </p:par>
                            </p:childTnLst>
                          </p:cTn>
                        </p:par>
                        <p:par>
                          <p:cTn id="23" fill="hold" nodeType="afterGroup">
                            <p:stCondLst>
                              <p:cond delay="1725"/>
                            </p:stCondLst>
                            <p:childTnLst>
                              <p:par>
                                <p:cTn id="24" presetID="11" presetClass="entr" presetSubtype="0" fill="hold" nodeType="afterEffect">
                                  <p:stCondLst>
                                    <p:cond delay="0"/>
                                  </p:stCondLst>
                                  <p:childTnLst>
                                    <p:set>
                                      <p:cBhvr>
                                        <p:cTn id="25" dur="75">
                                          <p:stCondLst>
                                            <p:cond delay="0"/>
                                          </p:stCondLst>
                                        </p:cTn>
                                        <p:tgtEl>
                                          <p:spTgt spid="114697"/>
                                        </p:tgtEl>
                                        <p:attrNameLst>
                                          <p:attrName>style.visibility</p:attrName>
                                        </p:attrNameLst>
                                      </p:cBhvr>
                                      <p:to>
                                        <p:strVal val="visible"/>
                                      </p:to>
                                    </p:set>
                                  </p:childTnLst>
                                </p:cTn>
                              </p:par>
                            </p:childTnLst>
                          </p:cTn>
                        </p:par>
                        <p:par>
                          <p:cTn id="26" fill="hold" nodeType="afterGroup">
                            <p:stCondLst>
                              <p:cond delay="1800"/>
                            </p:stCondLst>
                            <p:childTnLst>
                              <p:par>
                                <p:cTn id="27" presetID="1" presetClass="entr" presetSubtype="0" fill="hold" nodeType="afterEffect">
                                  <p:stCondLst>
                                    <p:cond delay="0"/>
                                  </p:stCondLst>
                                  <p:childTnLst>
                                    <p:set>
                                      <p:cBhvr>
                                        <p:cTn id="28" dur="1" fill="hold">
                                          <p:stCondLst>
                                            <p:cond delay="499"/>
                                          </p:stCondLst>
                                        </p:cTn>
                                        <p:tgtEl>
                                          <p:spTgt spid="114698"/>
                                        </p:tgtEl>
                                        <p:attrNameLst>
                                          <p:attrName>style.visibility</p:attrName>
                                        </p:attrNameLst>
                                      </p:cBhvr>
                                      <p:to>
                                        <p:strVal val="visible"/>
                                      </p:to>
                                    </p:set>
                                  </p:childTnLst>
                                </p:cTn>
                              </p:par>
                            </p:childTnLst>
                          </p:cTn>
                        </p:par>
                        <p:par>
                          <p:cTn id="29" fill="hold" nodeType="afterGroup">
                            <p:stCondLst>
                              <p:cond delay="2300"/>
                            </p:stCondLst>
                            <p:childTnLst>
                              <p:par>
                                <p:cTn id="30" presetID="1" presetClass="entr" presetSubtype="0" fill="hold" grpId="0" nodeType="afterEffect">
                                  <p:stCondLst>
                                    <p:cond delay="0"/>
                                  </p:stCondLst>
                                  <p:childTnLst>
                                    <p:set>
                                      <p:cBhvr>
                                        <p:cTn id="31" dur="1" fill="hold">
                                          <p:stCondLst>
                                            <p:cond delay="499"/>
                                          </p:stCondLst>
                                        </p:cTn>
                                        <p:tgtEl>
                                          <p:spTgt spid="114706"/>
                                        </p:tgtEl>
                                        <p:attrNameLst>
                                          <p:attrName>style.visibility</p:attrName>
                                        </p:attrNameLst>
                                      </p:cBhvr>
                                      <p:to>
                                        <p:strVal val="visible"/>
                                      </p:to>
                                    </p:set>
                                  </p:childTnLst>
                                </p:cTn>
                              </p:par>
                            </p:childTnLst>
                          </p:cTn>
                        </p:par>
                        <p:par>
                          <p:cTn id="32" fill="hold" nodeType="afterGroup">
                            <p:stCondLst>
                              <p:cond delay="2800"/>
                            </p:stCondLst>
                            <p:childTnLst>
                              <p:par>
                                <p:cTn id="33" presetID="1" presetClass="entr" presetSubtype="0" fill="hold" grpId="0" nodeType="afterEffect">
                                  <p:stCondLst>
                                    <p:cond delay="0"/>
                                  </p:stCondLst>
                                  <p:childTnLst>
                                    <p:set>
                                      <p:cBhvr>
                                        <p:cTn id="34" dur="1" fill="hold">
                                          <p:stCondLst>
                                            <p:cond delay="499"/>
                                          </p:stCondLst>
                                        </p:cTn>
                                        <p:tgtEl>
                                          <p:spTgt spid="114705"/>
                                        </p:tgtEl>
                                        <p:attrNameLst>
                                          <p:attrName>style.visibility</p:attrName>
                                        </p:attrNameLst>
                                      </p:cBhvr>
                                      <p:to>
                                        <p:strVal val="visible"/>
                                      </p:to>
                                    </p:set>
                                  </p:childTnLst>
                                </p:cTn>
                              </p:par>
                            </p:childTnLst>
                          </p:cTn>
                        </p:par>
                        <p:par>
                          <p:cTn id="35" fill="hold" nodeType="afterGroup">
                            <p:stCondLst>
                              <p:cond delay="3300"/>
                            </p:stCondLst>
                            <p:childTnLst>
                              <p:par>
                                <p:cTn id="36" presetID="1" presetClass="entr" presetSubtype="0" fill="hold" grpId="0" nodeType="afterEffect">
                                  <p:stCondLst>
                                    <p:cond delay="0"/>
                                  </p:stCondLst>
                                  <p:childTnLst>
                                    <p:set>
                                      <p:cBhvr>
                                        <p:cTn id="37" dur="1" fill="hold">
                                          <p:stCondLst>
                                            <p:cond delay="499"/>
                                          </p:stCondLst>
                                        </p:cTn>
                                        <p:tgtEl>
                                          <p:spTgt spid="114704"/>
                                        </p:tgtEl>
                                        <p:attrNameLst>
                                          <p:attrName>style.visibility</p:attrName>
                                        </p:attrNameLst>
                                      </p:cBhvr>
                                      <p:to>
                                        <p:strVal val="visible"/>
                                      </p:to>
                                    </p:set>
                                  </p:childTnLst>
                                </p:cTn>
                              </p:par>
                            </p:childTnLst>
                          </p:cTn>
                        </p:par>
                        <p:par>
                          <p:cTn id="38" fill="hold" nodeType="afterGroup">
                            <p:stCondLst>
                              <p:cond delay="3800"/>
                            </p:stCondLst>
                            <p:childTnLst>
                              <p:par>
                                <p:cTn id="39" presetID="1" presetClass="entr" presetSubtype="0" fill="hold" grpId="0" nodeType="afterEffect">
                                  <p:stCondLst>
                                    <p:cond delay="0"/>
                                  </p:stCondLst>
                                  <p:childTnLst>
                                    <p:set>
                                      <p:cBhvr>
                                        <p:cTn id="40" dur="1" fill="hold">
                                          <p:stCondLst>
                                            <p:cond delay="499"/>
                                          </p:stCondLst>
                                        </p:cTn>
                                        <p:tgtEl>
                                          <p:spTgt spid="114703"/>
                                        </p:tgtEl>
                                        <p:attrNameLst>
                                          <p:attrName>style.visibility</p:attrName>
                                        </p:attrNameLst>
                                      </p:cBhvr>
                                      <p:to>
                                        <p:strVal val="visible"/>
                                      </p:to>
                                    </p:set>
                                  </p:childTnLst>
                                </p:cTn>
                              </p:par>
                            </p:childTnLst>
                          </p:cTn>
                        </p:par>
                        <p:par>
                          <p:cTn id="41" fill="hold" nodeType="afterGroup">
                            <p:stCondLst>
                              <p:cond delay="4300"/>
                            </p:stCondLst>
                            <p:childTnLst>
                              <p:par>
                                <p:cTn id="42" presetID="1" presetClass="entr" presetSubtype="0" fill="hold" grpId="0" nodeType="afterEffect">
                                  <p:stCondLst>
                                    <p:cond delay="0"/>
                                  </p:stCondLst>
                                  <p:childTnLst>
                                    <p:set>
                                      <p:cBhvr>
                                        <p:cTn id="43" dur="1" fill="hold">
                                          <p:stCondLst>
                                            <p:cond delay="499"/>
                                          </p:stCondLst>
                                        </p:cTn>
                                        <p:tgtEl>
                                          <p:spTgt spid="114701"/>
                                        </p:tgtEl>
                                        <p:attrNameLst>
                                          <p:attrName>style.visibility</p:attrName>
                                        </p:attrNameLst>
                                      </p:cBhvr>
                                      <p:to>
                                        <p:strVal val="visible"/>
                                      </p:to>
                                    </p:set>
                                  </p:childTnLst>
                                </p:cTn>
                              </p:par>
                            </p:childTnLst>
                          </p:cTn>
                        </p:par>
                        <p:par>
                          <p:cTn id="44" fill="hold" nodeType="afterGroup">
                            <p:stCondLst>
                              <p:cond delay="4800"/>
                            </p:stCondLst>
                            <p:childTnLst>
                              <p:par>
                                <p:cTn id="45" presetID="1" presetClass="entr" presetSubtype="0" fill="hold" grpId="0" nodeType="afterEffect">
                                  <p:stCondLst>
                                    <p:cond delay="0"/>
                                  </p:stCondLst>
                                  <p:childTnLst>
                                    <p:set>
                                      <p:cBhvr>
                                        <p:cTn id="46" dur="1" fill="hold">
                                          <p:stCondLst>
                                            <p:cond delay="499"/>
                                          </p:stCondLst>
                                        </p:cTn>
                                        <p:tgtEl>
                                          <p:spTgt spid="114699"/>
                                        </p:tgtEl>
                                        <p:attrNameLst>
                                          <p:attrName>style.visibility</p:attrName>
                                        </p:attrNameLst>
                                      </p:cBhvr>
                                      <p:to>
                                        <p:strVal val="visible"/>
                                      </p:to>
                                    </p:set>
                                  </p:childTnLst>
                                </p:cTn>
                              </p:par>
                            </p:childTnLst>
                          </p:cTn>
                        </p:par>
                        <p:par>
                          <p:cTn id="47" fill="hold" nodeType="afterGroup">
                            <p:stCondLst>
                              <p:cond delay="5300"/>
                            </p:stCondLst>
                            <p:childTnLst>
                              <p:par>
                                <p:cTn id="48" presetID="1" presetClass="entr" presetSubtype="0" fill="hold" grpId="0" nodeType="afterEffect">
                                  <p:stCondLst>
                                    <p:cond delay="0"/>
                                  </p:stCondLst>
                                  <p:childTnLst>
                                    <p:set>
                                      <p:cBhvr>
                                        <p:cTn id="49" dur="1" fill="hold">
                                          <p:stCondLst>
                                            <p:cond delay="499"/>
                                          </p:stCondLst>
                                        </p:cTn>
                                        <p:tgtEl>
                                          <p:spTgt spid="114700"/>
                                        </p:tgtEl>
                                        <p:attrNameLst>
                                          <p:attrName>style.visibility</p:attrName>
                                        </p:attrNameLst>
                                      </p:cBhvr>
                                      <p:to>
                                        <p:strVal val="visible"/>
                                      </p:to>
                                    </p:set>
                                  </p:childTnLst>
                                </p:cTn>
                              </p:par>
                            </p:childTnLst>
                          </p:cTn>
                        </p:par>
                        <p:par>
                          <p:cTn id="50" fill="hold" nodeType="afterGroup">
                            <p:stCondLst>
                              <p:cond delay="5800"/>
                            </p:stCondLst>
                            <p:childTnLst>
                              <p:par>
                                <p:cTn id="51" presetID="1" presetClass="entr" presetSubtype="0" fill="hold" grpId="0" nodeType="afterEffect">
                                  <p:stCondLst>
                                    <p:cond delay="0"/>
                                  </p:stCondLst>
                                  <p:childTnLst>
                                    <p:set>
                                      <p:cBhvr>
                                        <p:cTn id="52" dur="1" fill="hold">
                                          <p:stCondLst>
                                            <p:cond delay="499"/>
                                          </p:stCondLst>
                                        </p:cTn>
                                        <p:tgtEl>
                                          <p:spTgt spid="11470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animBg="1" autoUpdateAnimBg="0"/>
      <p:bldP spid="114699" grpId="0" autoUpdateAnimBg="0"/>
      <p:bldP spid="114700" grpId="0" autoUpdateAnimBg="0"/>
      <p:bldP spid="114701" grpId="0" animBg="1"/>
      <p:bldP spid="114702" grpId="0" autoUpdateAnimBg="0"/>
      <p:bldP spid="114703" grpId="0" animBg="1"/>
      <p:bldP spid="114704" grpId="0" animBg="1"/>
      <p:bldP spid="114705" grpId="0" animBg="1"/>
      <p:bldP spid="114706" grpId="0" autoUpdateAnimBg="0"/>
      <p:bldP spid="114707" grpId="0" animBg="1"/>
      <p:bldP spid="24"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idx="1"/>
          </p:nvPr>
        </p:nvSpPr>
        <p:spPr>
          <a:xfrm>
            <a:off x="468313" y="1268413"/>
            <a:ext cx="7772400" cy="4114800"/>
          </a:xfrm>
        </p:spPr>
        <p:txBody>
          <a:bodyPr/>
          <a:lstStyle/>
          <a:p>
            <a:pPr marL="0" indent="0" algn="just">
              <a:spcAft>
                <a:spcPts val="1200"/>
              </a:spcAft>
              <a:buNone/>
            </a:pPr>
            <a:r>
              <a:rPr lang="en-US" altLang="en-US" sz="2400" dirty="0">
                <a:latin typeface="Trebuchet MS" pitchFamily="34" charset="0"/>
                <a:cs typeface="Arial" pitchFamily="34" charset="0"/>
              </a:rPr>
              <a:t>With three measures from which to choose, which one should we use?</a:t>
            </a:r>
          </a:p>
          <a:p>
            <a:pPr marL="0" indent="0" algn="just">
              <a:spcAft>
                <a:spcPts val="1200"/>
              </a:spcAft>
              <a:buNone/>
            </a:pPr>
            <a:r>
              <a:rPr lang="en-US" altLang="en-US" sz="2400" dirty="0">
                <a:solidFill>
                  <a:schemeClr val="accent1"/>
                </a:solidFill>
                <a:latin typeface="Trebuchet MS" pitchFamily="34" charset="0"/>
                <a:cs typeface="Arial" pitchFamily="34" charset="0"/>
              </a:rPr>
              <a:t>The </a:t>
            </a:r>
            <a:r>
              <a:rPr lang="en-US" altLang="en-US" sz="2400" b="1" dirty="0">
                <a:solidFill>
                  <a:schemeClr val="accent1"/>
                </a:solidFill>
                <a:latin typeface="Trebuchet MS" pitchFamily="34" charset="0"/>
                <a:cs typeface="Arial" pitchFamily="34" charset="0"/>
              </a:rPr>
              <a:t>mean</a:t>
            </a:r>
            <a:r>
              <a:rPr lang="en-US" altLang="en-US" sz="2400" dirty="0">
                <a:solidFill>
                  <a:schemeClr val="accent1"/>
                </a:solidFill>
                <a:latin typeface="Trebuchet MS" pitchFamily="34" charset="0"/>
                <a:cs typeface="Arial" pitchFamily="34" charset="0"/>
              </a:rPr>
              <a:t> is generally our first selection. However, there are several circumstances when the median is better (for example, if there are outliers in the dataset). </a:t>
            </a:r>
          </a:p>
          <a:p>
            <a:pPr marL="0" indent="0" algn="just">
              <a:spcAft>
                <a:spcPts val="1200"/>
              </a:spcAft>
              <a:buNone/>
            </a:pPr>
            <a:r>
              <a:rPr lang="en-US" altLang="en-US" sz="2400" dirty="0">
                <a:solidFill>
                  <a:schemeClr val="tx1">
                    <a:lumMod val="75000"/>
                    <a:lumOff val="25000"/>
                  </a:schemeClr>
                </a:solidFill>
                <a:latin typeface="Trebuchet MS" pitchFamily="34" charset="0"/>
                <a:cs typeface="Arial" pitchFamily="34" charset="0"/>
              </a:rPr>
              <a:t>The </a:t>
            </a:r>
            <a:r>
              <a:rPr lang="en-US" altLang="en-US" sz="2400" b="1" dirty="0">
                <a:solidFill>
                  <a:schemeClr val="tx1">
                    <a:lumMod val="75000"/>
                    <a:lumOff val="25000"/>
                  </a:schemeClr>
                </a:solidFill>
                <a:latin typeface="Trebuchet MS" pitchFamily="34" charset="0"/>
                <a:cs typeface="Arial" pitchFamily="34" charset="0"/>
              </a:rPr>
              <a:t>mode</a:t>
            </a:r>
            <a:r>
              <a:rPr lang="en-US" altLang="en-US" sz="2400" dirty="0">
                <a:solidFill>
                  <a:schemeClr val="tx1">
                    <a:lumMod val="75000"/>
                    <a:lumOff val="25000"/>
                  </a:schemeClr>
                </a:solidFill>
                <a:latin typeface="Trebuchet MS" pitchFamily="34" charset="0"/>
                <a:cs typeface="Arial" pitchFamily="34" charset="0"/>
              </a:rPr>
              <a:t> is seldom the best measure of central location. </a:t>
            </a:r>
          </a:p>
          <a:p>
            <a:pPr marL="0" indent="0" algn="just">
              <a:spcAft>
                <a:spcPts val="1200"/>
              </a:spcAft>
              <a:buNone/>
            </a:pPr>
            <a:r>
              <a:rPr lang="en-US" altLang="en-US" sz="2400" dirty="0">
                <a:solidFill>
                  <a:srgbClr val="00B050"/>
                </a:solidFill>
                <a:latin typeface="Trebuchet MS" pitchFamily="34" charset="0"/>
                <a:cs typeface="Arial" pitchFamily="34" charset="0"/>
              </a:rPr>
              <a:t>One advantage the </a:t>
            </a:r>
            <a:r>
              <a:rPr lang="en-US" altLang="en-US" sz="2400" b="1" dirty="0">
                <a:solidFill>
                  <a:srgbClr val="00B050"/>
                </a:solidFill>
                <a:latin typeface="Trebuchet MS" pitchFamily="34" charset="0"/>
                <a:cs typeface="Arial" pitchFamily="34" charset="0"/>
              </a:rPr>
              <a:t>median</a:t>
            </a:r>
            <a:r>
              <a:rPr lang="en-US" altLang="en-US" sz="2400" dirty="0">
                <a:solidFill>
                  <a:srgbClr val="00B050"/>
                </a:solidFill>
                <a:latin typeface="Trebuchet MS" pitchFamily="34" charset="0"/>
                <a:cs typeface="Arial" pitchFamily="34" charset="0"/>
              </a:rPr>
              <a:t> holds is that it not as sensitive to extreme values as is the mean. </a:t>
            </a:r>
          </a:p>
        </p:txBody>
      </p:sp>
      <p:sp>
        <p:nvSpPr>
          <p:cNvPr id="33796" name="Rectangle 2"/>
          <p:cNvSpPr txBox="1">
            <a:spLocks noChangeArrowheads="1"/>
          </p:cNvSpPr>
          <p:nvPr/>
        </p:nvSpPr>
        <p:spPr bwMode="auto">
          <a:xfrm>
            <a:off x="457200" y="404813"/>
            <a:ext cx="77724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eaLnBrk="1" hangingPunct="1">
              <a:spcBef>
                <a:spcPct val="0"/>
              </a:spcBef>
              <a:buFontTx/>
              <a:buNone/>
            </a:pPr>
            <a:br>
              <a:rPr lang="en-US" altLang="en-US" sz="3600" b="1" baseline="0" dirty="0">
                <a:solidFill>
                  <a:srgbClr val="EA0088"/>
                </a:solidFill>
                <a:latin typeface="Trebuchet MS" panose="020B0603020202020204" pitchFamily="34" charset="0"/>
              </a:rPr>
            </a:br>
            <a:r>
              <a:rPr lang="en-US" altLang="en-US" sz="3600" baseline="0" dirty="0">
                <a:solidFill>
                  <a:srgbClr val="EA0088"/>
                </a:solidFill>
                <a:latin typeface="Trebuchet MS" panose="020B0603020202020204" pitchFamily="34" charset="0"/>
              </a:rPr>
              <a:t>Mean, Median, Mode: Which is best?</a:t>
            </a:r>
          </a:p>
        </p:txBody>
      </p:sp>
      <p:sp>
        <p:nvSpPr>
          <p:cNvPr id="4"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26</a:t>
            </a:fld>
            <a:endParaRPr lang="en-AU" altLang="en-US" b="1" dirty="0"/>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a:xfrm>
            <a:off x="539750" y="990600"/>
            <a:ext cx="7772400" cy="4886672"/>
          </a:xfrm>
        </p:spPr>
        <p:txBody>
          <a:bodyPr/>
          <a:lstStyle/>
          <a:p>
            <a:pPr marL="0" indent="0" algn="just">
              <a:spcAft>
                <a:spcPts val="1200"/>
              </a:spcAft>
              <a:buNone/>
            </a:pPr>
            <a:r>
              <a:rPr lang="en-US" altLang="en-US" sz="2200" dirty="0">
                <a:latin typeface="Trebuchet MS" pitchFamily="34" charset="0"/>
                <a:cs typeface="Arial" pitchFamily="34" charset="0"/>
              </a:rPr>
              <a:t>To illustrate, consider the data the following example. </a:t>
            </a:r>
          </a:p>
          <a:p>
            <a:pPr marL="0" indent="0" algn="just">
              <a:spcAft>
                <a:spcPts val="1200"/>
              </a:spcAft>
              <a:buNone/>
            </a:pPr>
            <a:r>
              <a:rPr lang="en-US" altLang="en-US" sz="2200" dirty="0">
                <a:latin typeface="Trebuchet MS" pitchFamily="34" charset="0"/>
                <a:cs typeface="Arial" pitchFamily="34" charset="0"/>
              </a:rPr>
              <a:t>The number of hours of Internet use in the previous month among 10 primary school children were </a:t>
            </a:r>
            <a:r>
              <a:rPr lang="en-AU" altLang="en-US" sz="2200" dirty="0">
                <a:latin typeface="Trebuchet MS" pitchFamily="34" charset="0"/>
                <a:cs typeface="Arial" pitchFamily="34" charset="0"/>
              </a:rPr>
              <a:t>13, 11, 12, 10, 13, 14, 11, 7, 9, 10.</a:t>
            </a:r>
          </a:p>
          <a:p>
            <a:pPr marL="0" indent="0" algn="just">
              <a:spcAft>
                <a:spcPts val="1200"/>
              </a:spcAft>
              <a:buNone/>
            </a:pPr>
            <a:r>
              <a:rPr lang="en-US" altLang="en-US" sz="2200" dirty="0">
                <a:solidFill>
                  <a:srgbClr val="00B050"/>
                </a:solidFill>
                <a:latin typeface="Trebuchet MS" pitchFamily="34" charset="0"/>
                <a:cs typeface="Arial" pitchFamily="34" charset="0"/>
              </a:rPr>
              <a:t>The mean was 11.0 and the median was 8.5. </a:t>
            </a:r>
          </a:p>
          <a:p>
            <a:pPr marL="0" indent="0" algn="just">
              <a:spcAft>
                <a:spcPts val="1200"/>
              </a:spcAft>
              <a:buNone/>
            </a:pPr>
            <a:r>
              <a:rPr lang="en-US" altLang="en-US" sz="2200" dirty="0">
                <a:latin typeface="Trebuchet MS" pitchFamily="34" charset="0"/>
                <a:cs typeface="Arial" pitchFamily="34" charset="0"/>
              </a:rPr>
              <a:t>Now suppose that the child who reported 14 hours actually reported 114 hours (obviously an Internet addict). The data now is </a:t>
            </a:r>
            <a:r>
              <a:rPr lang="en-AU" altLang="en-US" sz="2200" dirty="0">
                <a:latin typeface="Trebuchet MS" pitchFamily="34" charset="0"/>
                <a:cs typeface="Arial" pitchFamily="34" charset="0"/>
              </a:rPr>
              <a:t>13, 11, 12, 10, 13, 114, 11, 7, 9, 10. </a:t>
            </a:r>
          </a:p>
          <a:p>
            <a:pPr marL="0" indent="0" algn="just">
              <a:spcAft>
                <a:spcPts val="1200"/>
              </a:spcAft>
              <a:buNone/>
            </a:pPr>
            <a:r>
              <a:rPr lang="en-US" altLang="en-US" sz="2200" dirty="0">
                <a:solidFill>
                  <a:srgbClr val="00B050"/>
                </a:solidFill>
                <a:latin typeface="Trebuchet MS" pitchFamily="34" charset="0"/>
                <a:cs typeface="Arial" pitchFamily="34" charset="0"/>
              </a:rPr>
              <a:t>The new mean is 21.0 and the median is 8.5. </a:t>
            </a:r>
          </a:p>
          <a:p>
            <a:pPr marL="0" indent="0" algn="just">
              <a:spcAft>
                <a:spcPts val="1200"/>
              </a:spcAft>
              <a:buNone/>
            </a:pPr>
            <a:r>
              <a:rPr lang="en-US" altLang="en-US" sz="2200" dirty="0">
                <a:latin typeface="Trebuchet MS" pitchFamily="34" charset="0"/>
                <a:cs typeface="Arial" pitchFamily="34" charset="0"/>
              </a:rPr>
              <a:t>The median is not affected much by this outlier, but the mean is.</a:t>
            </a:r>
          </a:p>
          <a:p>
            <a:pPr marL="0" indent="0" algn="just">
              <a:buNone/>
            </a:pPr>
            <a:endParaRPr lang="en-US" altLang="en-US" sz="2200" dirty="0">
              <a:latin typeface="Trebuchet MS" pitchFamily="34" charset="0"/>
              <a:cs typeface="Arial" pitchFamily="34" charset="0"/>
            </a:endParaRPr>
          </a:p>
          <a:p>
            <a:pPr marL="0" indent="0" algn="just">
              <a:buNone/>
            </a:pPr>
            <a:endParaRPr lang="en-US" altLang="en-US" sz="2200" dirty="0">
              <a:latin typeface="Trebuchet MS" pitchFamily="34" charset="0"/>
              <a:cs typeface="Arial" pitchFamily="34" charset="0"/>
            </a:endParaRPr>
          </a:p>
        </p:txBody>
      </p:sp>
      <p:sp>
        <p:nvSpPr>
          <p:cNvPr id="8" name="Rectangle 2"/>
          <p:cNvSpPr txBox="1">
            <a:spLocks noChangeArrowheads="1"/>
          </p:cNvSpPr>
          <p:nvPr/>
        </p:nvSpPr>
        <p:spPr bwMode="auto">
          <a:xfrm>
            <a:off x="457200" y="404813"/>
            <a:ext cx="8219256"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eaLnBrk="1" hangingPunct="1">
              <a:spcBef>
                <a:spcPct val="0"/>
              </a:spcBef>
              <a:buFontTx/>
              <a:buNone/>
            </a:pPr>
            <a:br>
              <a:rPr lang="en-US" altLang="en-US" sz="3600" b="1" baseline="0" dirty="0">
                <a:solidFill>
                  <a:srgbClr val="EA0088"/>
                </a:solidFill>
                <a:latin typeface="Trebuchet MS" panose="020B0603020202020204" pitchFamily="34" charset="0"/>
              </a:rPr>
            </a:br>
            <a:r>
              <a:rPr lang="en-US" altLang="en-US" sz="3600" baseline="0" dirty="0">
                <a:solidFill>
                  <a:srgbClr val="EA0088"/>
                </a:solidFill>
                <a:latin typeface="Trebuchet MS" panose="020B0603020202020204" pitchFamily="34" charset="0"/>
              </a:rPr>
              <a:t>Mean, Median, Mode: Which is best?...</a:t>
            </a:r>
          </a:p>
        </p:txBody>
      </p:sp>
      <p:sp>
        <p:nvSpPr>
          <p:cNvPr id="4"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27</a:t>
            </a:fld>
            <a:endParaRPr lang="en-AU" altLang="en-US" b="1" dirty="0"/>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477295" y="1127125"/>
            <a:ext cx="7772400" cy="3670027"/>
          </a:xfrm>
        </p:spPr>
        <p:txBody>
          <a:bodyPr/>
          <a:lstStyle/>
          <a:p>
            <a:pPr marL="0" indent="0" algn="just">
              <a:spcAft>
                <a:spcPts val="1200"/>
              </a:spcAft>
              <a:buNone/>
            </a:pPr>
            <a:r>
              <a:rPr lang="en-US" altLang="en-US" sz="2400" dirty="0">
                <a:latin typeface="Trebuchet MS" pitchFamily="34" charset="0"/>
                <a:cs typeface="Arial" pitchFamily="34" charset="0"/>
              </a:rPr>
              <a:t>This value is only exceeded by only one of the ten observations in the sample, making this statistic (mean) a poor measure of </a:t>
            </a:r>
            <a:r>
              <a:rPr lang="en-US" altLang="en-US" sz="2400" i="1" dirty="0">
                <a:latin typeface="Trebuchet MS" pitchFamily="34" charset="0"/>
                <a:cs typeface="Arial" pitchFamily="34" charset="0"/>
              </a:rPr>
              <a:t>central</a:t>
            </a:r>
            <a:r>
              <a:rPr lang="en-US" altLang="en-US" sz="2400" dirty="0">
                <a:latin typeface="Trebuchet MS" pitchFamily="34" charset="0"/>
                <a:cs typeface="Arial" pitchFamily="34" charset="0"/>
              </a:rPr>
              <a:t> location. </a:t>
            </a:r>
          </a:p>
          <a:p>
            <a:pPr marL="0" indent="0" algn="just">
              <a:spcAft>
                <a:spcPts val="1200"/>
              </a:spcAft>
              <a:buNone/>
            </a:pPr>
            <a:r>
              <a:rPr lang="en-US" altLang="en-US" sz="2400" dirty="0">
                <a:latin typeface="Trebuchet MS" pitchFamily="34" charset="0"/>
                <a:cs typeface="Arial" pitchFamily="34" charset="0"/>
              </a:rPr>
              <a:t>The median stays the same. </a:t>
            </a:r>
          </a:p>
          <a:p>
            <a:pPr marL="0" indent="0" algn="just">
              <a:spcAft>
                <a:spcPts val="1200"/>
              </a:spcAft>
              <a:buNone/>
            </a:pPr>
            <a:r>
              <a:rPr lang="en-US" altLang="en-US" sz="2400" dirty="0">
                <a:solidFill>
                  <a:srgbClr val="00B050"/>
                </a:solidFill>
                <a:latin typeface="Trebuchet MS" pitchFamily="34" charset="0"/>
                <a:cs typeface="Arial" pitchFamily="34" charset="0"/>
              </a:rPr>
              <a:t>When there is a relatively small number of extreme observations (either very small or very large, but not both), the median usually produces a better measure of the center of the data.</a:t>
            </a:r>
          </a:p>
          <a:p>
            <a:pPr marL="0" indent="0" algn="just">
              <a:spcAft>
                <a:spcPts val="1200"/>
              </a:spcAft>
              <a:buNone/>
            </a:pPr>
            <a:endParaRPr lang="en-US" altLang="en-US" sz="2400" dirty="0">
              <a:latin typeface="Trebuchet MS" pitchFamily="34" charset="0"/>
              <a:cs typeface="Arial" pitchFamily="34" charset="0"/>
            </a:endParaRPr>
          </a:p>
        </p:txBody>
      </p:sp>
      <p:sp>
        <p:nvSpPr>
          <p:cNvPr id="35844" name="Slide Number Placeholder 5"/>
          <p:cNvSpPr txBox="1">
            <a:spLocks/>
          </p:cNvSpPr>
          <p:nvPr/>
        </p:nvSpPr>
        <p:spPr bwMode="auto">
          <a:xfrm>
            <a:off x="6553200" y="60960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r">
              <a:spcBef>
                <a:spcPct val="0"/>
              </a:spcBef>
              <a:buFontTx/>
              <a:buNone/>
            </a:pPr>
            <a:fld id="{15D1C449-C1C6-476D-BB77-198E1FBEA532}" type="slidenum">
              <a:rPr lang="en-US" altLang="en-US" sz="1400" baseline="0">
                <a:latin typeface="Verdana" pitchFamily="34" charset="0"/>
              </a:rPr>
              <a:pPr algn="r">
                <a:spcBef>
                  <a:spcPct val="0"/>
                </a:spcBef>
                <a:buFontTx/>
                <a:buNone/>
              </a:pPr>
              <a:t>28</a:t>
            </a:fld>
            <a:endParaRPr lang="en-US" altLang="en-US" sz="1400" baseline="0">
              <a:latin typeface="Verdana" pitchFamily="34" charset="0"/>
            </a:endParaRPr>
          </a:p>
        </p:txBody>
      </p:sp>
      <p:sp>
        <p:nvSpPr>
          <p:cNvPr id="6" name="Rectangle 2"/>
          <p:cNvSpPr txBox="1">
            <a:spLocks noChangeArrowheads="1"/>
          </p:cNvSpPr>
          <p:nvPr/>
        </p:nvSpPr>
        <p:spPr bwMode="auto">
          <a:xfrm>
            <a:off x="457200" y="404813"/>
            <a:ext cx="8291264"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eaLnBrk="1" hangingPunct="1">
              <a:spcBef>
                <a:spcPct val="0"/>
              </a:spcBef>
              <a:buFontTx/>
              <a:buNone/>
            </a:pPr>
            <a:br>
              <a:rPr lang="en-US" altLang="en-US" sz="3600" b="1" baseline="0" dirty="0">
                <a:solidFill>
                  <a:srgbClr val="EA0088"/>
                </a:solidFill>
                <a:latin typeface="Trebuchet MS" panose="020B0603020202020204" pitchFamily="34" charset="0"/>
              </a:rPr>
            </a:br>
            <a:r>
              <a:rPr lang="en-US" altLang="en-US" sz="3600" baseline="0" dirty="0">
                <a:solidFill>
                  <a:srgbClr val="EA0088"/>
                </a:solidFill>
                <a:latin typeface="Trebuchet MS" panose="020B0603020202020204" pitchFamily="34" charset="0"/>
              </a:rPr>
              <a:t>Mean, Median, Mode: Which is best?...</a:t>
            </a:r>
          </a:p>
        </p:txBody>
      </p:sp>
      <p:sp>
        <p:nvSpPr>
          <p:cNvPr id="5"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28</a:t>
            </a:fld>
            <a:endParaRPr lang="en-AU" altLang="en-US" b="1" dirty="0"/>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84212" y="333375"/>
            <a:ext cx="8136259" cy="1143000"/>
          </a:xfrm>
        </p:spPr>
        <p:txBody>
          <a:bodyPr/>
          <a:lstStyle/>
          <a:p>
            <a:pPr algn="l">
              <a:defRPr/>
            </a:pPr>
            <a:r>
              <a:rPr sz="3600" cap="none" dirty="0">
                <a:solidFill>
                  <a:srgbClr val="EA0088"/>
                </a:solidFill>
                <a:latin typeface="Trebuchet MS" panose="020B0603020202020204" pitchFamily="34" charset="0"/>
                <a:ea typeface="ＭＳ Ｐゴシック" charset="0"/>
                <a:cs typeface="ＭＳ Ｐゴシック" charset="0"/>
              </a:rPr>
              <a:t>Mean, Median and Mode for Ordinal and Nominal Data</a:t>
            </a:r>
          </a:p>
        </p:txBody>
      </p:sp>
      <p:sp>
        <p:nvSpPr>
          <p:cNvPr id="36867" name="Rectangle 3"/>
          <p:cNvSpPr>
            <a:spLocks noGrp="1" noChangeArrowheads="1"/>
          </p:cNvSpPr>
          <p:nvPr>
            <p:ph idx="1"/>
          </p:nvPr>
        </p:nvSpPr>
        <p:spPr>
          <a:xfrm>
            <a:off x="684213" y="1844675"/>
            <a:ext cx="7772400" cy="4114800"/>
          </a:xfrm>
        </p:spPr>
        <p:txBody>
          <a:bodyPr/>
          <a:lstStyle/>
          <a:p>
            <a:pPr marL="0" indent="0" algn="just">
              <a:spcAft>
                <a:spcPts val="1800"/>
              </a:spcAft>
              <a:buNone/>
            </a:pPr>
            <a:r>
              <a:rPr lang="en-US" altLang="en-US" sz="2400" dirty="0">
                <a:latin typeface="Trebuchet MS" pitchFamily="34" charset="0"/>
                <a:cs typeface="Arial" pitchFamily="34" charset="0"/>
              </a:rPr>
              <a:t>For ordinal and nominal data, the calculation of the mean is not valid. </a:t>
            </a:r>
          </a:p>
          <a:p>
            <a:pPr marL="0" indent="0" algn="just">
              <a:spcAft>
                <a:spcPts val="1800"/>
              </a:spcAft>
              <a:buNone/>
            </a:pPr>
            <a:r>
              <a:rPr lang="en-US" altLang="en-US" sz="2400" dirty="0">
                <a:solidFill>
                  <a:srgbClr val="00B050"/>
                </a:solidFill>
                <a:latin typeface="Trebuchet MS" pitchFamily="34" charset="0"/>
                <a:cs typeface="Arial" pitchFamily="34" charset="0"/>
              </a:rPr>
              <a:t>Median is appropriate for ordinal data.</a:t>
            </a:r>
          </a:p>
          <a:p>
            <a:pPr marL="0" indent="0" algn="just">
              <a:spcAft>
                <a:spcPts val="1800"/>
              </a:spcAft>
              <a:buNone/>
            </a:pPr>
            <a:r>
              <a:rPr lang="en-US" altLang="en-US" sz="2400" dirty="0">
                <a:solidFill>
                  <a:schemeClr val="accent1"/>
                </a:solidFill>
                <a:latin typeface="Trebuchet MS" pitchFamily="34" charset="0"/>
                <a:cs typeface="Arial" pitchFamily="34" charset="0"/>
              </a:rPr>
              <a:t>For nominal data, a mode calculation is useful for determining highest frequency, but not ‘central location’.</a:t>
            </a:r>
          </a:p>
        </p:txBody>
      </p:sp>
      <p:sp>
        <p:nvSpPr>
          <p:cNvPr id="4"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29</a:t>
            </a:fld>
            <a:endParaRPr lang="en-AU" altLang="en-US" b="1" dirty="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395288" y="476250"/>
            <a:ext cx="7772400" cy="517525"/>
          </a:xfrm>
        </p:spPr>
        <p:txBody>
          <a:bodyPr/>
          <a:lstStyle/>
          <a:p>
            <a:pPr algn="l">
              <a:defRPr/>
            </a:pPr>
            <a:r>
              <a:rPr altLang="en-US" sz="3200" cap="none" dirty="0">
                <a:solidFill>
                  <a:srgbClr val="EA0088"/>
                </a:solidFill>
                <a:latin typeface="Trebuchet MS" panose="020B0603020202020204" pitchFamily="34" charset="0"/>
              </a:rPr>
              <a:t>Chapter outline</a:t>
            </a:r>
          </a:p>
        </p:txBody>
      </p:sp>
      <p:sp>
        <p:nvSpPr>
          <p:cNvPr id="49154" name="Rectangle 3"/>
          <p:cNvSpPr>
            <a:spLocks noGrp="1" noChangeArrowheads="1"/>
          </p:cNvSpPr>
          <p:nvPr>
            <p:ph idx="1"/>
          </p:nvPr>
        </p:nvSpPr>
        <p:spPr>
          <a:xfrm>
            <a:off x="468313" y="1341438"/>
            <a:ext cx="8496300" cy="4751387"/>
          </a:xfrm>
        </p:spPr>
        <p:txBody>
          <a:bodyPr/>
          <a:lstStyle/>
          <a:p>
            <a:pPr marL="895350" indent="-895350">
              <a:buFont typeface="Arial" charset="0"/>
              <a:buNone/>
              <a:tabLst>
                <a:tab pos="984250" algn="l"/>
              </a:tabLst>
              <a:defRPr/>
            </a:pPr>
            <a:r>
              <a:rPr lang="en-US" sz="2400" dirty="0">
                <a:solidFill>
                  <a:schemeClr val="tx1">
                    <a:lumMod val="50000"/>
                    <a:lumOff val="50000"/>
                  </a:schemeClr>
                </a:solidFill>
                <a:latin typeface="Trebuchet MS" panose="020B0603020202020204" pitchFamily="34" charset="0"/>
                <a:ea typeface="ＭＳ Ｐゴシック" pitchFamily="34" charset="-128"/>
                <a:cs typeface="Arial" panose="020B0604020202020204" pitchFamily="34" charset="0"/>
              </a:rPr>
              <a:t>5.1 	Measures of central location</a:t>
            </a:r>
          </a:p>
          <a:p>
            <a:pPr marL="895350" indent="-895350">
              <a:buFont typeface="Arial" charset="0"/>
              <a:buNone/>
              <a:tabLst>
                <a:tab pos="984250" algn="l"/>
              </a:tabLst>
              <a:defRPr/>
            </a:pPr>
            <a:r>
              <a:rPr lang="en-US" sz="2400" dirty="0">
                <a:solidFill>
                  <a:schemeClr val="tx1">
                    <a:lumMod val="50000"/>
                    <a:lumOff val="50000"/>
                  </a:schemeClr>
                </a:solidFill>
                <a:latin typeface="Trebuchet MS" panose="020B0603020202020204" pitchFamily="34" charset="0"/>
                <a:ea typeface="ＭＳ Ｐゴシック" pitchFamily="34" charset="-128"/>
                <a:cs typeface="Arial" panose="020B0604020202020204" pitchFamily="34" charset="0"/>
              </a:rPr>
              <a:t>5.2 	Measures of variability</a:t>
            </a:r>
          </a:p>
          <a:p>
            <a:pPr marL="895350" indent="-895350">
              <a:buFont typeface="Arial" charset="0"/>
              <a:buNone/>
              <a:tabLst>
                <a:tab pos="984250" algn="l"/>
              </a:tabLst>
              <a:defRPr/>
            </a:pPr>
            <a:r>
              <a:rPr lang="en-US" sz="2400" dirty="0">
                <a:solidFill>
                  <a:schemeClr val="tx1">
                    <a:lumMod val="50000"/>
                    <a:lumOff val="50000"/>
                  </a:schemeClr>
                </a:solidFill>
                <a:latin typeface="Trebuchet MS" panose="020B0603020202020204" pitchFamily="34" charset="0"/>
                <a:ea typeface="ＭＳ Ｐゴシック" pitchFamily="34" charset="-128"/>
                <a:cs typeface="Arial" panose="020B0604020202020204" pitchFamily="34" charset="0"/>
              </a:rPr>
              <a:t>5.3 	Measures of relative standing and box plots</a:t>
            </a:r>
          </a:p>
          <a:p>
            <a:pPr marL="895350" indent="-895350">
              <a:buFont typeface="Arial" charset="0"/>
              <a:buNone/>
              <a:tabLst>
                <a:tab pos="984250" algn="l"/>
              </a:tabLst>
              <a:defRPr/>
            </a:pPr>
            <a:r>
              <a:rPr lang="en-US" sz="2400" dirty="0">
                <a:solidFill>
                  <a:schemeClr val="tx1">
                    <a:lumMod val="50000"/>
                    <a:lumOff val="50000"/>
                  </a:schemeClr>
                </a:solidFill>
                <a:latin typeface="Trebuchet MS" panose="020B0603020202020204" pitchFamily="34" charset="0"/>
                <a:ea typeface="ＭＳ Ｐゴシック" pitchFamily="34" charset="-128"/>
                <a:cs typeface="Arial" panose="020B0604020202020204" pitchFamily="34" charset="0"/>
              </a:rPr>
              <a:t>5.4 	Approximating descriptive measures for grouped data</a:t>
            </a:r>
          </a:p>
          <a:p>
            <a:pPr marL="895350" indent="-895350">
              <a:buFont typeface="Arial" charset="0"/>
              <a:buNone/>
              <a:tabLst>
                <a:tab pos="984250" algn="l"/>
              </a:tabLst>
              <a:defRPr/>
            </a:pPr>
            <a:r>
              <a:rPr lang="en-US" sz="2400" dirty="0">
                <a:solidFill>
                  <a:schemeClr val="tx1">
                    <a:lumMod val="50000"/>
                    <a:lumOff val="50000"/>
                  </a:schemeClr>
                </a:solidFill>
                <a:latin typeface="Trebuchet MS" panose="020B0603020202020204" pitchFamily="34" charset="0"/>
                <a:ea typeface="ＭＳ Ｐゴシック" pitchFamily="34" charset="-128"/>
                <a:cs typeface="Arial" panose="020B0604020202020204" pitchFamily="34" charset="0"/>
              </a:rPr>
              <a:t>5.5 	Measures of association</a:t>
            </a:r>
          </a:p>
          <a:p>
            <a:pPr marL="895350" indent="-895350">
              <a:buFont typeface="Arial" charset="0"/>
              <a:buNone/>
              <a:tabLst>
                <a:tab pos="984250" algn="l"/>
              </a:tabLst>
              <a:defRPr/>
            </a:pPr>
            <a:r>
              <a:rPr lang="en-US" sz="2400" dirty="0">
                <a:solidFill>
                  <a:schemeClr val="tx1">
                    <a:lumMod val="50000"/>
                    <a:lumOff val="50000"/>
                  </a:schemeClr>
                </a:solidFill>
                <a:latin typeface="Trebuchet MS" panose="020B0603020202020204" pitchFamily="34" charset="0"/>
                <a:ea typeface="ＭＳ Ｐゴシック" pitchFamily="34" charset="-128"/>
                <a:cs typeface="Arial" panose="020B0604020202020204" pitchFamily="34" charset="0"/>
              </a:rPr>
              <a:t>5.6 	General guidelines on the exploration of data</a:t>
            </a:r>
            <a:endParaRPr lang="en-AU" sz="2400" dirty="0">
              <a:solidFill>
                <a:schemeClr val="tx1">
                  <a:lumMod val="50000"/>
                  <a:lumOff val="50000"/>
                </a:schemeClr>
              </a:solidFill>
              <a:latin typeface="Trebuchet MS" panose="020B0603020202020204" pitchFamily="34" charset="0"/>
              <a:ea typeface="ＭＳ Ｐゴシック" pitchFamily="34" charset="-128"/>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bwMode="auto">
          <a:xfrm>
            <a:off x="323850" y="188913"/>
            <a:ext cx="8496300" cy="1143000"/>
          </a:xfrm>
        </p:spPr>
        <p:txBody>
          <a:bodyPr wrap="square" numCol="1" anchorCtr="0" compatLnSpc="1">
            <a:prstTxWarp prst="textNoShape">
              <a:avLst/>
            </a:prstTxWarp>
          </a:bodyPr>
          <a:lstStyle/>
          <a:p>
            <a:pPr algn="l" fontAlgn="base">
              <a:spcAft>
                <a:spcPct val="0"/>
              </a:spcAft>
            </a:pPr>
            <a:r>
              <a:rPr altLang="en-US" sz="3600" cap="none" dirty="0">
                <a:solidFill>
                  <a:srgbClr val="EA0088"/>
                </a:solidFill>
                <a:latin typeface="Trebuchet MS" pitchFamily="34" charset="0"/>
                <a:ea typeface="MS PGothic" pitchFamily="34" charset="-128"/>
                <a:cs typeface="Arial" pitchFamily="34" charset="0"/>
              </a:rPr>
              <a:t>Measures of Central Location – Summary</a:t>
            </a:r>
          </a:p>
        </p:txBody>
      </p:sp>
      <p:sp>
        <p:nvSpPr>
          <p:cNvPr id="37891" name="Rectangle 3"/>
          <p:cNvSpPr>
            <a:spLocks noGrp="1" noChangeArrowheads="1"/>
          </p:cNvSpPr>
          <p:nvPr>
            <p:ph idx="1"/>
          </p:nvPr>
        </p:nvSpPr>
        <p:spPr>
          <a:xfrm>
            <a:off x="468313" y="1557338"/>
            <a:ext cx="8207375" cy="4176712"/>
          </a:xfrm>
        </p:spPr>
        <p:txBody>
          <a:bodyPr/>
          <a:lstStyle/>
          <a:p>
            <a:pPr marL="457200" indent="-457200" algn="just">
              <a:buFontTx/>
              <a:buNone/>
            </a:pPr>
            <a:r>
              <a:rPr lang="en-US" altLang="en-US" sz="2400" dirty="0">
                <a:latin typeface="Trebuchet MS" pitchFamily="34" charset="0"/>
                <a:cs typeface="Arial" pitchFamily="34" charset="0"/>
              </a:rPr>
              <a:t>Compute the mean to </a:t>
            </a:r>
          </a:p>
          <a:p>
            <a:pPr marL="400050" lvl="1" indent="0" algn="just">
              <a:buNone/>
            </a:pPr>
            <a:r>
              <a:rPr lang="en-US" altLang="en-US" sz="2000" dirty="0">
                <a:solidFill>
                  <a:schemeClr val="accent1"/>
                </a:solidFill>
                <a:latin typeface="Trebuchet MS" pitchFamily="34" charset="0"/>
                <a:cs typeface="Arial" pitchFamily="34" charset="0"/>
              </a:rPr>
              <a:t>Describe the central location of a single set of numerical (or interval) data.</a:t>
            </a:r>
          </a:p>
          <a:p>
            <a:pPr marL="457200" indent="-457200" algn="just">
              <a:spcBef>
                <a:spcPts val="1200"/>
              </a:spcBef>
              <a:buFontTx/>
              <a:buNone/>
            </a:pPr>
            <a:r>
              <a:rPr lang="en-US" altLang="en-US" sz="2400" dirty="0">
                <a:latin typeface="Trebuchet MS" pitchFamily="34" charset="0"/>
                <a:cs typeface="Arial" pitchFamily="34" charset="0"/>
              </a:rPr>
              <a:t>Compute the median to</a:t>
            </a:r>
          </a:p>
          <a:p>
            <a:pPr marL="400050" lvl="1" indent="0" algn="just">
              <a:buNone/>
            </a:pPr>
            <a:r>
              <a:rPr lang="en-US" altLang="en-US" sz="2000" dirty="0">
                <a:solidFill>
                  <a:schemeClr val="accent1"/>
                </a:solidFill>
                <a:latin typeface="Trebuchet MS" pitchFamily="34" charset="0"/>
                <a:cs typeface="Arial" pitchFamily="34" charset="0"/>
              </a:rPr>
              <a:t>Describe the central location of a single set of numerical or ordinal (ranked) data.</a:t>
            </a:r>
          </a:p>
          <a:p>
            <a:pPr marL="457200" indent="-457200" algn="just">
              <a:spcBef>
                <a:spcPts val="1200"/>
              </a:spcBef>
              <a:buFontTx/>
              <a:buNone/>
            </a:pPr>
            <a:r>
              <a:rPr lang="en-US" altLang="en-US" sz="2400" dirty="0">
                <a:latin typeface="Trebuchet MS" pitchFamily="34" charset="0"/>
                <a:cs typeface="Arial" pitchFamily="34" charset="0"/>
              </a:rPr>
              <a:t>Compute the mode to </a:t>
            </a:r>
          </a:p>
          <a:p>
            <a:pPr marL="400050" lvl="1" indent="0" algn="just">
              <a:buNone/>
            </a:pPr>
            <a:r>
              <a:rPr lang="en-US" altLang="en-US" sz="2000" dirty="0">
                <a:solidFill>
                  <a:schemeClr val="accent1"/>
                </a:solidFill>
                <a:latin typeface="Trebuchet MS" pitchFamily="34" charset="0"/>
                <a:cs typeface="Arial" pitchFamily="34" charset="0"/>
              </a:rPr>
              <a:t>Describe a single set of nominal (or categorical) data.</a:t>
            </a:r>
          </a:p>
          <a:p>
            <a:pPr marL="457200" indent="-457200" algn="just">
              <a:buFontTx/>
              <a:buNone/>
            </a:pPr>
            <a:endParaRPr lang="en-US" altLang="en-US" dirty="0">
              <a:solidFill>
                <a:schemeClr val="accent1"/>
              </a:solidFill>
              <a:latin typeface="Trebuchet MS" pitchFamily="34" charset="0"/>
              <a:cs typeface="Arial" pitchFamily="34" charset="0"/>
            </a:endParaRPr>
          </a:p>
        </p:txBody>
      </p:sp>
      <p:sp>
        <p:nvSpPr>
          <p:cNvPr id="4"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30</a:t>
            </a:fld>
            <a:endParaRPr lang="en-AU" altLang="en-US" b="1" dirty="0"/>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3" name="Rectangle 7"/>
          <p:cNvSpPr>
            <a:spLocks noGrp="1" noChangeArrowheads="1"/>
          </p:cNvSpPr>
          <p:nvPr>
            <p:ph type="title"/>
          </p:nvPr>
        </p:nvSpPr>
        <p:spPr>
          <a:xfrm>
            <a:off x="611188" y="404813"/>
            <a:ext cx="7772400" cy="661987"/>
          </a:xfrm>
        </p:spPr>
        <p:txBody>
          <a:bodyPr/>
          <a:lstStyle/>
          <a:p>
            <a:pPr algn="l">
              <a:defRPr/>
            </a:pPr>
            <a:r>
              <a:rPr sz="3600" cap="none" dirty="0">
                <a:solidFill>
                  <a:srgbClr val="EA0088"/>
                </a:solidFill>
                <a:latin typeface="Trebuchet MS" panose="020B0603020202020204" pitchFamily="34" charset="0"/>
                <a:ea typeface="ＭＳ Ｐゴシック" charset="0"/>
                <a:cs typeface="ＭＳ Ｐゴシック" charset="0"/>
              </a:rPr>
              <a:t>5.2 Measures of variability</a:t>
            </a:r>
          </a:p>
        </p:txBody>
      </p:sp>
      <p:sp>
        <p:nvSpPr>
          <p:cNvPr id="115720" name="Rectangle 8"/>
          <p:cNvSpPr>
            <a:spLocks noGrp="1" noChangeArrowheads="1"/>
          </p:cNvSpPr>
          <p:nvPr>
            <p:ph idx="1"/>
          </p:nvPr>
        </p:nvSpPr>
        <p:spPr>
          <a:xfrm>
            <a:off x="684213" y="1484313"/>
            <a:ext cx="7772400" cy="2016125"/>
          </a:xfrm>
        </p:spPr>
        <p:txBody>
          <a:bodyPr/>
          <a:lstStyle/>
          <a:p>
            <a:pPr marL="0" indent="0">
              <a:spcAft>
                <a:spcPts val="1200"/>
              </a:spcAft>
              <a:buNone/>
            </a:pPr>
            <a:r>
              <a:rPr lang="en-US" altLang="en-US" sz="2400" dirty="0">
                <a:latin typeface="Trebuchet MS" pitchFamily="34" charset="0"/>
                <a:cs typeface="Arial" pitchFamily="34" charset="0"/>
              </a:rPr>
              <a:t>Measures of central location fail to tell the whole story about the distribution.</a:t>
            </a:r>
          </a:p>
          <a:p>
            <a:pPr marL="0" indent="0">
              <a:spcAft>
                <a:spcPts val="1200"/>
              </a:spcAft>
              <a:buNone/>
            </a:pPr>
            <a:r>
              <a:rPr lang="en-US" altLang="en-US" sz="2400" dirty="0">
                <a:latin typeface="Trebuchet MS" pitchFamily="34" charset="0"/>
                <a:cs typeface="Arial" pitchFamily="34" charset="0"/>
              </a:rPr>
              <a:t>A question of interest still remains unanswered:</a:t>
            </a:r>
          </a:p>
        </p:txBody>
      </p:sp>
      <p:sp>
        <p:nvSpPr>
          <p:cNvPr id="115716" name="Text Box 4"/>
          <p:cNvSpPr txBox="1">
            <a:spLocks noChangeArrowheads="1"/>
          </p:cNvSpPr>
          <p:nvPr/>
        </p:nvSpPr>
        <p:spPr bwMode="auto">
          <a:xfrm>
            <a:off x="1765122" y="3134151"/>
            <a:ext cx="5585183" cy="830997"/>
          </a:xfrm>
          <a:prstGeom prst="rect">
            <a:avLst/>
          </a:prstGeom>
          <a:solidFill>
            <a:schemeClr val="tx1">
              <a:lumMod val="10000"/>
              <a:lumOff val="90000"/>
            </a:schemeClr>
          </a:solidFill>
          <a:ln w="12700">
            <a:solidFill>
              <a:schemeClr val="tx1"/>
            </a:solidFill>
            <a:miter lim="800000"/>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just">
              <a:spcBef>
                <a:spcPct val="0"/>
              </a:spcBef>
              <a:buFontTx/>
              <a:buNone/>
            </a:pPr>
            <a:r>
              <a:rPr lang="en-US" altLang="en-US" sz="2400" baseline="0" dirty="0">
                <a:latin typeface="Trebuchet MS" panose="020B0603020202020204" pitchFamily="34" charset="0"/>
              </a:rPr>
              <a:t>How typical is the average value of all </a:t>
            </a:r>
          </a:p>
          <a:p>
            <a:pPr algn="just">
              <a:spcBef>
                <a:spcPct val="0"/>
              </a:spcBef>
              <a:buFontTx/>
              <a:buNone/>
            </a:pPr>
            <a:r>
              <a:rPr lang="en-US" altLang="en-US" sz="2400" baseline="0" dirty="0">
                <a:latin typeface="Trebuchet MS" panose="020B0603020202020204" pitchFamily="34" charset="0"/>
              </a:rPr>
              <a:t>the measurements in the data set?</a:t>
            </a:r>
          </a:p>
        </p:txBody>
      </p:sp>
      <p:sp>
        <p:nvSpPr>
          <p:cNvPr id="115717" name="Text Box 5"/>
          <p:cNvSpPr txBox="1">
            <a:spLocks noChangeArrowheads="1"/>
          </p:cNvSpPr>
          <p:nvPr/>
        </p:nvSpPr>
        <p:spPr bwMode="auto">
          <a:xfrm>
            <a:off x="1773924" y="4838332"/>
            <a:ext cx="5626861" cy="830997"/>
          </a:xfrm>
          <a:prstGeom prst="rect">
            <a:avLst/>
          </a:prstGeom>
          <a:solidFill>
            <a:schemeClr val="tx1">
              <a:lumMod val="10000"/>
              <a:lumOff val="90000"/>
            </a:schemeClr>
          </a:solidFill>
          <a:ln w="12700">
            <a:solidFill>
              <a:schemeClr val="tx1"/>
            </a:solidFill>
            <a:miter lim="800000"/>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just">
              <a:spcBef>
                <a:spcPct val="0"/>
              </a:spcBef>
              <a:buFontTx/>
              <a:buNone/>
            </a:pPr>
            <a:r>
              <a:rPr lang="en-US" altLang="en-US" sz="2400" baseline="0" dirty="0">
                <a:latin typeface="Trebuchet MS" panose="020B0603020202020204" pitchFamily="34" charset="0"/>
              </a:rPr>
              <a:t>How spread out are the measurements </a:t>
            </a:r>
          </a:p>
          <a:p>
            <a:pPr algn="just">
              <a:spcBef>
                <a:spcPct val="0"/>
              </a:spcBef>
              <a:buFontTx/>
              <a:buNone/>
            </a:pPr>
            <a:r>
              <a:rPr lang="en-US" altLang="en-US" sz="2400" baseline="0" dirty="0">
                <a:latin typeface="Trebuchet MS" panose="020B0603020202020204" pitchFamily="34" charset="0"/>
              </a:rPr>
              <a:t>around the average value?</a:t>
            </a:r>
          </a:p>
        </p:txBody>
      </p:sp>
      <p:sp>
        <p:nvSpPr>
          <p:cNvPr id="115718" name="Text Box 6"/>
          <p:cNvSpPr txBox="1">
            <a:spLocks noChangeArrowheads="1"/>
          </p:cNvSpPr>
          <p:nvPr/>
        </p:nvSpPr>
        <p:spPr bwMode="auto">
          <a:xfrm>
            <a:off x="4284663" y="4232740"/>
            <a:ext cx="4429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800" baseline="0" dirty="0">
                <a:latin typeface="Arial Narrow" pitchFamily="34" charset="0"/>
              </a:rPr>
              <a:t>or</a:t>
            </a:r>
          </a:p>
        </p:txBody>
      </p:sp>
      <p:sp>
        <p:nvSpPr>
          <p:cNvPr id="7"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31</a:t>
            </a:fld>
            <a:endParaRPr lang="en-AU" alt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1572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15716"/>
                                        </p:tgtEl>
                                        <p:attrNameLst>
                                          <p:attrName>style.visibility</p:attrName>
                                        </p:attrNameLst>
                                      </p:cBhvr>
                                      <p:to>
                                        <p:strVal val="visible"/>
                                      </p:to>
                                    </p:set>
                                    <p:animEffect transition="in" filter="wipe(up)">
                                      <p:cBhvr>
                                        <p:cTn id="11" dur="500"/>
                                        <p:tgtEl>
                                          <p:spTgt spid="115716"/>
                                        </p:tgtEl>
                                      </p:cBhvr>
                                    </p:animEffect>
                                  </p:childTnLst>
                                </p:cTn>
                              </p:par>
                            </p:childTnLst>
                          </p:cTn>
                        </p:par>
                        <p:par>
                          <p:cTn id="12" fill="hold" nodeType="afterGroup">
                            <p:stCondLst>
                              <p:cond delay="500"/>
                            </p:stCondLst>
                            <p:childTnLst>
                              <p:par>
                                <p:cTn id="13" presetID="2" presetClass="entr" presetSubtype="8" fill="hold" grpId="0" nodeType="afterEffect">
                                  <p:stCondLst>
                                    <p:cond delay="0"/>
                                  </p:stCondLst>
                                  <p:childTnLst>
                                    <p:set>
                                      <p:cBhvr>
                                        <p:cTn id="14" dur="1" fill="hold">
                                          <p:stCondLst>
                                            <p:cond delay="0"/>
                                          </p:stCondLst>
                                        </p:cTn>
                                        <p:tgtEl>
                                          <p:spTgt spid="115718"/>
                                        </p:tgtEl>
                                        <p:attrNameLst>
                                          <p:attrName>style.visibility</p:attrName>
                                        </p:attrNameLst>
                                      </p:cBhvr>
                                      <p:to>
                                        <p:strVal val="visible"/>
                                      </p:to>
                                    </p:set>
                                    <p:anim calcmode="lin" valueType="num">
                                      <p:cBhvr additive="base">
                                        <p:cTn id="15" dur="500" fill="hold"/>
                                        <p:tgtEl>
                                          <p:spTgt spid="115718"/>
                                        </p:tgtEl>
                                        <p:attrNameLst>
                                          <p:attrName>ppt_x</p:attrName>
                                        </p:attrNameLst>
                                      </p:cBhvr>
                                      <p:tavLst>
                                        <p:tav tm="0">
                                          <p:val>
                                            <p:strVal val="0-#ppt_w/2"/>
                                          </p:val>
                                        </p:tav>
                                        <p:tav tm="100000">
                                          <p:val>
                                            <p:strVal val="#ppt_x"/>
                                          </p:val>
                                        </p:tav>
                                      </p:tavLst>
                                    </p:anim>
                                    <p:anim calcmode="lin" valueType="num">
                                      <p:cBhvr additive="base">
                                        <p:cTn id="16" dur="500" fill="hold"/>
                                        <p:tgtEl>
                                          <p:spTgt spid="115718"/>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157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20" grpId="0" uiExpand="1" build="p" bldLvl="2" autoUpdateAnimBg="0"/>
      <p:bldP spid="115716" grpId="0" animBg="1" autoUpdateAnimBg="0"/>
      <p:bldP spid="115717" grpId="0" animBg="1" autoUpdateAnimBg="0"/>
      <p:bldP spid="115718"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05" name="Rectangle 56"/>
          <p:cNvSpPr>
            <a:spLocks noGrp="1" noChangeArrowheads="1"/>
          </p:cNvSpPr>
          <p:nvPr>
            <p:ph type="title"/>
          </p:nvPr>
        </p:nvSpPr>
        <p:spPr>
          <a:xfrm>
            <a:off x="395288" y="-115516"/>
            <a:ext cx="8458200" cy="908050"/>
          </a:xfrm>
        </p:spPr>
        <p:txBody>
          <a:bodyPr/>
          <a:lstStyle/>
          <a:p>
            <a:pPr algn="l">
              <a:defRPr/>
            </a:pPr>
            <a:r>
              <a:rPr sz="3600" cap="none" dirty="0">
                <a:solidFill>
                  <a:srgbClr val="EA0088"/>
                </a:solidFill>
                <a:latin typeface="Trebuchet MS" panose="020B0603020202020204" pitchFamily="34" charset="0"/>
                <a:ea typeface="ＭＳ Ｐゴシック" charset="0"/>
                <a:cs typeface="ＭＳ Ｐゴシック" charset="0"/>
              </a:rPr>
              <a:t>Observe Two Hypothetical Data Sets</a:t>
            </a:r>
            <a:endParaRPr lang="en-AU" sz="3600" cap="none" dirty="0">
              <a:solidFill>
                <a:srgbClr val="EA0088"/>
              </a:solidFill>
              <a:latin typeface="Trebuchet MS" panose="020B0603020202020204" pitchFamily="34" charset="0"/>
              <a:ea typeface="ＭＳ Ｐゴシック" charset="0"/>
              <a:cs typeface="ＭＳ Ｐゴシック" charset="0"/>
            </a:endParaRPr>
          </a:p>
        </p:txBody>
      </p:sp>
      <p:sp>
        <p:nvSpPr>
          <p:cNvPr id="116738" name="Line 2"/>
          <p:cNvSpPr>
            <a:spLocks noChangeShapeType="1"/>
          </p:cNvSpPr>
          <p:nvPr/>
        </p:nvSpPr>
        <p:spPr bwMode="auto">
          <a:xfrm>
            <a:off x="3898900" y="2624484"/>
            <a:ext cx="3505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16739" name="AutoShape 3"/>
          <p:cNvSpPr>
            <a:spLocks noChangeArrowheads="1"/>
          </p:cNvSpPr>
          <p:nvPr/>
        </p:nvSpPr>
        <p:spPr bwMode="auto">
          <a:xfrm>
            <a:off x="4965700" y="2243484"/>
            <a:ext cx="381000" cy="381000"/>
          </a:xfrm>
          <a:prstGeom prst="roundRect">
            <a:avLst>
              <a:gd name="adj" fmla="val 16667"/>
            </a:avLst>
          </a:prstGeom>
          <a:solidFill>
            <a:srgbClr val="FFFF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16740" name="AutoShape 4"/>
          <p:cNvSpPr>
            <a:spLocks noChangeArrowheads="1"/>
          </p:cNvSpPr>
          <p:nvPr/>
        </p:nvSpPr>
        <p:spPr bwMode="auto">
          <a:xfrm>
            <a:off x="4965700" y="1862484"/>
            <a:ext cx="381000" cy="381000"/>
          </a:xfrm>
          <a:prstGeom prst="roundRect">
            <a:avLst>
              <a:gd name="adj" fmla="val 16667"/>
            </a:avLst>
          </a:prstGeom>
          <a:solidFill>
            <a:srgbClr val="FFFF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16741" name="AutoShape 5"/>
          <p:cNvSpPr>
            <a:spLocks noChangeArrowheads="1"/>
          </p:cNvSpPr>
          <p:nvPr/>
        </p:nvSpPr>
        <p:spPr bwMode="auto">
          <a:xfrm>
            <a:off x="4965700" y="1481484"/>
            <a:ext cx="381000" cy="381000"/>
          </a:xfrm>
          <a:prstGeom prst="roundRect">
            <a:avLst>
              <a:gd name="adj" fmla="val 16667"/>
            </a:avLst>
          </a:prstGeom>
          <a:solidFill>
            <a:srgbClr val="FFFF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16742" name="AutoShape 6"/>
          <p:cNvSpPr>
            <a:spLocks noChangeArrowheads="1"/>
          </p:cNvSpPr>
          <p:nvPr/>
        </p:nvSpPr>
        <p:spPr bwMode="auto">
          <a:xfrm>
            <a:off x="4965700" y="1100484"/>
            <a:ext cx="381000" cy="381000"/>
          </a:xfrm>
          <a:prstGeom prst="roundRect">
            <a:avLst>
              <a:gd name="adj" fmla="val 16667"/>
            </a:avLst>
          </a:prstGeom>
          <a:solidFill>
            <a:srgbClr val="FFFF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16743" name="AutoShape 7"/>
          <p:cNvSpPr>
            <a:spLocks noChangeArrowheads="1"/>
          </p:cNvSpPr>
          <p:nvPr/>
        </p:nvSpPr>
        <p:spPr bwMode="auto">
          <a:xfrm>
            <a:off x="4965700" y="719484"/>
            <a:ext cx="381000" cy="381000"/>
          </a:xfrm>
          <a:prstGeom prst="roundRect">
            <a:avLst>
              <a:gd name="adj" fmla="val 16667"/>
            </a:avLst>
          </a:prstGeom>
          <a:solidFill>
            <a:srgbClr val="FFFF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16744" name="AutoShape 8"/>
          <p:cNvSpPr>
            <a:spLocks noChangeArrowheads="1"/>
          </p:cNvSpPr>
          <p:nvPr/>
        </p:nvSpPr>
        <p:spPr bwMode="auto">
          <a:xfrm>
            <a:off x="5422900" y="2243484"/>
            <a:ext cx="381000" cy="381000"/>
          </a:xfrm>
          <a:prstGeom prst="roundRect">
            <a:avLst>
              <a:gd name="adj" fmla="val 16667"/>
            </a:avLst>
          </a:prstGeom>
          <a:solidFill>
            <a:srgbClr val="FFFF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16745" name="AutoShape 9"/>
          <p:cNvSpPr>
            <a:spLocks noChangeArrowheads="1"/>
          </p:cNvSpPr>
          <p:nvPr/>
        </p:nvSpPr>
        <p:spPr bwMode="auto">
          <a:xfrm>
            <a:off x="5422900" y="1862484"/>
            <a:ext cx="381000" cy="381000"/>
          </a:xfrm>
          <a:prstGeom prst="roundRect">
            <a:avLst>
              <a:gd name="adj" fmla="val 16667"/>
            </a:avLst>
          </a:prstGeom>
          <a:solidFill>
            <a:srgbClr val="FFFF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16746" name="AutoShape 10"/>
          <p:cNvSpPr>
            <a:spLocks noChangeArrowheads="1"/>
          </p:cNvSpPr>
          <p:nvPr/>
        </p:nvSpPr>
        <p:spPr bwMode="auto">
          <a:xfrm>
            <a:off x="5422900" y="1481484"/>
            <a:ext cx="381000" cy="381000"/>
          </a:xfrm>
          <a:prstGeom prst="roundRect">
            <a:avLst>
              <a:gd name="adj" fmla="val 16667"/>
            </a:avLst>
          </a:prstGeom>
          <a:solidFill>
            <a:srgbClr val="FFFF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16747" name="AutoShape 11"/>
          <p:cNvSpPr>
            <a:spLocks noChangeArrowheads="1"/>
          </p:cNvSpPr>
          <p:nvPr/>
        </p:nvSpPr>
        <p:spPr bwMode="auto">
          <a:xfrm>
            <a:off x="4953000" y="4986684"/>
            <a:ext cx="381000" cy="381000"/>
          </a:xfrm>
          <a:prstGeom prst="roundRect">
            <a:avLst>
              <a:gd name="adj" fmla="val 16667"/>
            </a:avLst>
          </a:prstGeom>
          <a:solidFill>
            <a:srgbClr val="FFFF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16748" name="AutoShape 12"/>
          <p:cNvSpPr>
            <a:spLocks noChangeArrowheads="1"/>
          </p:cNvSpPr>
          <p:nvPr/>
        </p:nvSpPr>
        <p:spPr bwMode="auto">
          <a:xfrm>
            <a:off x="4953000" y="4605684"/>
            <a:ext cx="381000" cy="381000"/>
          </a:xfrm>
          <a:prstGeom prst="roundRect">
            <a:avLst>
              <a:gd name="adj" fmla="val 16667"/>
            </a:avLst>
          </a:prstGeom>
          <a:solidFill>
            <a:srgbClr val="FFFF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16749" name="AutoShape 13"/>
          <p:cNvSpPr>
            <a:spLocks noChangeArrowheads="1"/>
          </p:cNvSpPr>
          <p:nvPr/>
        </p:nvSpPr>
        <p:spPr bwMode="auto">
          <a:xfrm>
            <a:off x="4953000" y="4224684"/>
            <a:ext cx="381000" cy="381000"/>
          </a:xfrm>
          <a:prstGeom prst="roundRect">
            <a:avLst>
              <a:gd name="adj" fmla="val 16667"/>
            </a:avLst>
          </a:prstGeom>
          <a:solidFill>
            <a:srgbClr val="FFFF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16750" name="AutoShape 14"/>
          <p:cNvSpPr>
            <a:spLocks noChangeArrowheads="1"/>
          </p:cNvSpPr>
          <p:nvPr/>
        </p:nvSpPr>
        <p:spPr bwMode="auto">
          <a:xfrm>
            <a:off x="4953000" y="3843684"/>
            <a:ext cx="381000" cy="381000"/>
          </a:xfrm>
          <a:prstGeom prst="roundRect">
            <a:avLst>
              <a:gd name="adj" fmla="val 16667"/>
            </a:avLst>
          </a:prstGeom>
          <a:solidFill>
            <a:srgbClr val="FFFF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16751" name="AutoShape 15"/>
          <p:cNvSpPr>
            <a:spLocks noChangeArrowheads="1"/>
          </p:cNvSpPr>
          <p:nvPr/>
        </p:nvSpPr>
        <p:spPr bwMode="auto">
          <a:xfrm>
            <a:off x="4953000" y="3462684"/>
            <a:ext cx="381000" cy="381000"/>
          </a:xfrm>
          <a:prstGeom prst="roundRect">
            <a:avLst>
              <a:gd name="adj" fmla="val 16667"/>
            </a:avLst>
          </a:prstGeom>
          <a:solidFill>
            <a:srgbClr val="FFFF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16752" name="AutoShape 16"/>
          <p:cNvSpPr>
            <a:spLocks noChangeArrowheads="1"/>
          </p:cNvSpPr>
          <p:nvPr/>
        </p:nvSpPr>
        <p:spPr bwMode="auto">
          <a:xfrm>
            <a:off x="5410200" y="4986684"/>
            <a:ext cx="381000" cy="381000"/>
          </a:xfrm>
          <a:prstGeom prst="roundRect">
            <a:avLst>
              <a:gd name="adj" fmla="val 16667"/>
            </a:avLst>
          </a:prstGeom>
          <a:solidFill>
            <a:srgbClr val="FFFF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16753" name="AutoShape 17"/>
          <p:cNvSpPr>
            <a:spLocks noChangeArrowheads="1"/>
          </p:cNvSpPr>
          <p:nvPr/>
        </p:nvSpPr>
        <p:spPr bwMode="auto">
          <a:xfrm>
            <a:off x="5410200" y="4605684"/>
            <a:ext cx="381000" cy="381000"/>
          </a:xfrm>
          <a:prstGeom prst="roundRect">
            <a:avLst>
              <a:gd name="adj" fmla="val 16667"/>
            </a:avLst>
          </a:prstGeom>
          <a:solidFill>
            <a:srgbClr val="FFFF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16754" name="AutoShape 18"/>
          <p:cNvSpPr>
            <a:spLocks noChangeArrowheads="1"/>
          </p:cNvSpPr>
          <p:nvPr/>
        </p:nvSpPr>
        <p:spPr bwMode="auto">
          <a:xfrm>
            <a:off x="5410200" y="4224684"/>
            <a:ext cx="381000" cy="381000"/>
          </a:xfrm>
          <a:prstGeom prst="roundRect">
            <a:avLst>
              <a:gd name="adj" fmla="val 16667"/>
            </a:avLst>
          </a:prstGeom>
          <a:solidFill>
            <a:srgbClr val="FFFF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grpSp>
        <p:nvGrpSpPr>
          <p:cNvPr id="2" name="Group 19"/>
          <p:cNvGrpSpPr>
            <a:grpSpLocks/>
          </p:cNvGrpSpPr>
          <p:nvPr/>
        </p:nvGrpSpPr>
        <p:grpSpPr bwMode="auto">
          <a:xfrm>
            <a:off x="4648200" y="3538884"/>
            <a:ext cx="1447800" cy="1143000"/>
            <a:chOff x="2352" y="1584"/>
            <a:chExt cx="912" cy="720"/>
          </a:xfrm>
        </p:grpSpPr>
        <p:sp>
          <p:nvSpPr>
            <p:cNvPr id="39990" name="AutoShape 20"/>
            <p:cNvSpPr>
              <a:spLocks noChangeArrowheads="1"/>
            </p:cNvSpPr>
            <p:nvPr/>
          </p:nvSpPr>
          <p:spPr bwMode="auto">
            <a:xfrm>
              <a:off x="2352" y="1584"/>
              <a:ext cx="240" cy="240"/>
            </a:xfrm>
            <a:prstGeom prst="roundRect">
              <a:avLst>
                <a:gd name="adj" fmla="val 16667"/>
              </a:avLst>
            </a:prstGeom>
            <a:solidFill>
              <a:srgbClr val="FFFF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39991" name="AutoShape 21"/>
            <p:cNvSpPr>
              <a:spLocks noChangeArrowheads="1"/>
            </p:cNvSpPr>
            <p:nvPr/>
          </p:nvSpPr>
          <p:spPr bwMode="auto">
            <a:xfrm>
              <a:off x="3024" y="2064"/>
              <a:ext cx="240" cy="240"/>
            </a:xfrm>
            <a:prstGeom prst="roundRect">
              <a:avLst>
                <a:gd name="adj" fmla="val 16667"/>
              </a:avLst>
            </a:prstGeom>
            <a:solidFill>
              <a:srgbClr val="FFFF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grpSp>
      <p:grpSp>
        <p:nvGrpSpPr>
          <p:cNvPr id="3" name="Group 22"/>
          <p:cNvGrpSpPr>
            <a:grpSpLocks/>
          </p:cNvGrpSpPr>
          <p:nvPr/>
        </p:nvGrpSpPr>
        <p:grpSpPr bwMode="auto">
          <a:xfrm>
            <a:off x="4419600" y="3767484"/>
            <a:ext cx="1981200" cy="990600"/>
            <a:chOff x="2208" y="1728"/>
            <a:chExt cx="1248" cy="624"/>
          </a:xfrm>
        </p:grpSpPr>
        <p:sp>
          <p:nvSpPr>
            <p:cNvPr id="39988" name="AutoShape 23"/>
            <p:cNvSpPr>
              <a:spLocks noChangeArrowheads="1"/>
            </p:cNvSpPr>
            <p:nvPr/>
          </p:nvSpPr>
          <p:spPr bwMode="auto">
            <a:xfrm>
              <a:off x="2208" y="1728"/>
              <a:ext cx="240" cy="240"/>
            </a:xfrm>
            <a:prstGeom prst="roundRect">
              <a:avLst>
                <a:gd name="adj" fmla="val 16667"/>
              </a:avLst>
            </a:prstGeom>
            <a:solidFill>
              <a:srgbClr val="FFFF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39989" name="AutoShape 24"/>
            <p:cNvSpPr>
              <a:spLocks noChangeArrowheads="1"/>
            </p:cNvSpPr>
            <p:nvPr/>
          </p:nvSpPr>
          <p:spPr bwMode="auto">
            <a:xfrm>
              <a:off x="3216" y="2112"/>
              <a:ext cx="240" cy="240"/>
            </a:xfrm>
            <a:prstGeom prst="roundRect">
              <a:avLst>
                <a:gd name="adj" fmla="val 16667"/>
              </a:avLst>
            </a:prstGeom>
            <a:solidFill>
              <a:srgbClr val="FFFF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grpSp>
      <p:sp>
        <p:nvSpPr>
          <p:cNvPr id="116761" name="Freeform 25"/>
          <p:cNvSpPr>
            <a:spLocks/>
          </p:cNvSpPr>
          <p:nvPr/>
        </p:nvSpPr>
        <p:spPr bwMode="auto">
          <a:xfrm>
            <a:off x="4660900" y="505172"/>
            <a:ext cx="1295400" cy="2127250"/>
          </a:xfrm>
          <a:custGeom>
            <a:avLst/>
            <a:gdLst>
              <a:gd name="T0" fmla="*/ 0 w 816"/>
              <a:gd name="T1" fmla="*/ 2147483647 h 1340"/>
              <a:gd name="T2" fmla="*/ 2147483647 w 816"/>
              <a:gd name="T3" fmla="*/ 2147483647 h 1340"/>
              <a:gd name="T4" fmla="*/ 2147483647 w 816"/>
              <a:gd name="T5" fmla="*/ 2147483647 h 1340"/>
              <a:gd name="T6" fmla="*/ 2147483647 w 816"/>
              <a:gd name="T7" fmla="*/ 2147483647 h 1340"/>
              <a:gd name="T8" fmla="*/ 2147483647 w 816"/>
              <a:gd name="T9" fmla="*/ 2147483647 h 1340"/>
              <a:gd name="T10" fmla="*/ 2147483647 w 816"/>
              <a:gd name="T11" fmla="*/ 2147483647 h 1340"/>
              <a:gd name="T12" fmla="*/ 0 60000 65536"/>
              <a:gd name="T13" fmla="*/ 0 60000 65536"/>
              <a:gd name="T14" fmla="*/ 0 60000 65536"/>
              <a:gd name="T15" fmla="*/ 0 60000 65536"/>
              <a:gd name="T16" fmla="*/ 0 60000 65536"/>
              <a:gd name="T17" fmla="*/ 0 60000 65536"/>
              <a:gd name="T18" fmla="*/ 0 w 816"/>
              <a:gd name="T19" fmla="*/ 0 h 1340"/>
              <a:gd name="T20" fmla="*/ 816 w 816"/>
              <a:gd name="T21" fmla="*/ 1340 h 1340"/>
            </a:gdLst>
            <a:ahLst/>
            <a:cxnLst>
              <a:cxn ang="T12">
                <a:pos x="T0" y="T1"/>
              </a:cxn>
              <a:cxn ang="T13">
                <a:pos x="T2" y="T3"/>
              </a:cxn>
              <a:cxn ang="T14">
                <a:pos x="T4" y="T5"/>
              </a:cxn>
              <a:cxn ang="T15">
                <a:pos x="T6" y="T7"/>
              </a:cxn>
              <a:cxn ang="T16">
                <a:pos x="T8" y="T9"/>
              </a:cxn>
              <a:cxn ang="T17">
                <a:pos x="T10" y="T11"/>
              </a:cxn>
            </a:cxnLst>
            <a:rect l="T18" t="T19" r="T20" b="T21"/>
            <a:pathLst>
              <a:path w="816" h="1340">
                <a:moveTo>
                  <a:pt x="0" y="1335"/>
                </a:moveTo>
                <a:cubicBezTo>
                  <a:pt x="26" y="1337"/>
                  <a:pt x="52" y="1340"/>
                  <a:pt x="96" y="1143"/>
                </a:cubicBezTo>
                <a:cubicBezTo>
                  <a:pt x="140" y="946"/>
                  <a:pt x="209" y="304"/>
                  <a:pt x="265" y="152"/>
                </a:cubicBezTo>
                <a:cubicBezTo>
                  <a:pt x="321" y="0"/>
                  <a:pt x="372" y="90"/>
                  <a:pt x="432" y="231"/>
                </a:cubicBezTo>
                <a:cubicBezTo>
                  <a:pt x="492" y="372"/>
                  <a:pt x="560" y="815"/>
                  <a:pt x="624" y="999"/>
                </a:cubicBezTo>
                <a:cubicBezTo>
                  <a:pt x="688" y="1183"/>
                  <a:pt x="784" y="1279"/>
                  <a:pt x="816" y="1335"/>
                </a:cubicBezTo>
              </a:path>
            </a:pathLst>
          </a:custGeom>
          <a:solidFill>
            <a:srgbClr val="0066FF"/>
          </a:solidFill>
          <a:ln w="9525">
            <a:solidFill>
              <a:schemeClr val="tx1"/>
            </a:solidFill>
            <a:round/>
            <a:headEnd/>
            <a:tailEnd/>
          </a:ln>
          <a:effectLst>
            <a:outerShdw blurRad="63500" dist="56796" dir="20006097" algn="ctr" rotWithShape="0">
              <a:schemeClr val="bg2"/>
            </a:outerShdw>
          </a:effectLst>
        </p:spPr>
        <p:txBody>
          <a:bodyPr wrap="none" anchor="ctr"/>
          <a:lstStyle/>
          <a:p>
            <a:pPr>
              <a:defRPr/>
            </a:pPr>
            <a:endParaRPr lang="en-AU"/>
          </a:p>
        </p:txBody>
      </p:sp>
      <p:grpSp>
        <p:nvGrpSpPr>
          <p:cNvPr id="4" name="Group 26"/>
          <p:cNvGrpSpPr>
            <a:grpSpLocks/>
          </p:cNvGrpSpPr>
          <p:nvPr/>
        </p:nvGrpSpPr>
        <p:grpSpPr bwMode="auto">
          <a:xfrm>
            <a:off x="4262438" y="4072284"/>
            <a:ext cx="2438400" cy="762000"/>
            <a:chOff x="2112" y="1920"/>
            <a:chExt cx="1536" cy="480"/>
          </a:xfrm>
        </p:grpSpPr>
        <p:sp>
          <p:nvSpPr>
            <p:cNvPr id="39986" name="AutoShape 27"/>
            <p:cNvSpPr>
              <a:spLocks noChangeArrowheads="1"/>
            </p:cNvSpPr>
            <p:nvPr/>
          </p:nvSpPr>
          <p:spPr bwMode="auto">
            <a:xfrm>
              <a:off x="2112" y="1920"/>
              <a:ext cx="240" cy="240"/>
            </a:xfrm>
            <a:prstGeom prst="roundRect">
              <a:avLst>
                <a:gd name="adj" fmla="val 16667"/>
              </a:avLst>
            </a:prstGeom>
            <a:solidFill>
              <a:srgbClr val="FFFF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39987" name="AutoShape 28"/>
            <p:cNvSpPr>
              <a:spLocks noChangeArrowheads="1"/>
            </p:cNvSpPr>
            <p:nvPr/>
          </p:nvSpPr>
          <p:spPr bwMode="auto">
            <a:xfrm>
              <a:off x="3408" y="2160"/>
              <a:ext cx="240" cy="240"/>
            </a:xfrm>
            <a:prstGeom prst="roundRect">
              <a:avLst>
                <a:gd name="adj" fmla="val 16667"/>
              </a:avLst>
            </a:prstGeom>
            <a:solidFill>
              <a:srgbClr val="FFFF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grpSp>
      <p:grpSp>
        <p:nvGrpSpPr>
          <p:cNvPr id="5" name="Group 29"/>
          <p:cNvGrpSpPr>
            <a:grpSpLocks/>
          </p:cNvGrpSpPr>
          <p:nvPr/>
        </p:nvGrpSpPr>
        <p:grpSpPr bwMode="auto">
          <a:xfrm>
            <a:off x="4267200" y="4300884"/>
            <a:ext cx="2667000" cy="685800"/>
            <a:chOff x="2112" y="2064"/>
            <a:chExt cx="1680" cy="432"/>
          </a:xfrm>
        </p:grpSpPr>
        <p:sp>
          <p:nvSpPr>
            <p:cNvPr id="39984" name="AutoShape 30"/>
            <p:cNvSpPr>
              <a:spLocks noChangeArrowheads="1"/>
            </p:cNvSpPr>
            <p:nvPr/>
          </p:nvSpPr>
          <p:spPr bwMode="auto">
            <a:xfrm>
              <a:off x="2112" y="2064"/>
              <a:ext cx="240" cy="240"/>
            </a:xfrm>
            <a:prstGeom prst="roundRect">
              <a:avLst>
                <a:gd name="adj" fmla="val 16667"/>
              </a:avLst>
            </a:prstGeom>
            <a:solidFill>
              <a:srgbClr val="FFFF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39985" name="AutoShape 31"/>
            <p:cNvSpPr>
              <a:spLocks noChangeArrowheads="1"/>
            </p:cNvSpPr>
            <p:nvPr/>
          </p:nvSpPr>
          <p:spPr bwMode="auto">
            <a:xfrm>
              <a:off x="3552" y="2256"/>
              <a:ext cx="240" cy="240"/>
            </a:xfrm>
            <a:prstGeom prst="roundRect">
              <a:avLst>
                <a:gd name="adj" fmla="val 16667"/>
              </a:avLst>
            </a:prstGeom>
            <a:solidFill>
              <a:srgbClr val="FFFF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grpSp>
      <p:grpSp>
        <p:nvGrpSpPr>
          <p:cNvPr id="6" name="Group 32"/>
          <p:cNvGrpSpPr>
            <a:grpSpLocks/>
          </p:cNvGrpSpPr>
          <p:nvPr/>
        </p:nvGrpSpPr>
        <p:grpSpPr bwMode="auto">
          <a:xfrm>
            <a:off x="4267200" y="4605684"/>
            <a:ext cx="2895600" cy="609600"/>
            <a:chOff x="2112" y="2256"/>
            <a:chExt cx="1824" cy="384"/>
          </a:xfrm>
        </p:grpSpPr>
        <p:sp>
          <p:nvSpPr>
            <p:cNvPr id="39982" name="AutoShape 33"/>
            <p:cNvSpPr>
              <a:spLocks noChangeArrowheads="1"/>
            </p:cNvSpPr>
            <p:nvPr/>
          </p:nvSpPr>
          <p:spPr bwMode="auto">
            <a:xfrm>
              <a:off x="3696" y="2400"/>
              <a:ext cx="240" cy="240"/>
            </a:xfrm>
            <a:prstGeom prst="roundRect">
              <a:avLst>
                <a:gd name="adj" fmla="val 16667"/>
              </a:avLst>
            </a:prstGeom>
            <a:solidFill>
              <a:srgbClr val="FFFF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39983" name="AutoShape 34"/>
            <p:cNvSpPr>
              <a:spLocks noChangeArrowheads="1"/>
            </p:cNvSpPr>
            <p:nvPr/>
          </p:nvSpPr>
          <p:spPr bwMode="auto">
            <a:xfrm>
              <a:off x="2112" y="2256"/>
              <a:ext cx="240" cy="240"/>
            </a:xfrm>
            <a:prstGeom prst="roundRect">
              <a:avLst>
                <a:gd name="adj" fmla="val 16667"/>
              </a:avLst>
            </a:prstGeom>
            <a:solidFill>
              <a:srgbClr val="FFFF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grpSp>
      <p:grpSp>
        <p:nvGrpSpPr>
          <p:cNvPr id="7" name="Group 35"/>
          <p:cNvGrpSpPr>
            <a:grpSpLocks/>
          </p:cNvGrpSpPr>
          <p:nvPr/>
        </p:nvGrpSpPr>
        <p:grpSpPr bwMode="auto">
          <a:xfrm>
            <a:off x="4267200" y="4986684"/>
            <a:ext cx="3048000" cy="381000"/>
            <a:chOff x="2112" y="2496"/>
            <a:chExt cx="1920" cy="240"/>
          </a:xfrm>
        </p:grpSpPr>
        <p:sp>
          <p:nvSpPr>
            <p:cNvPr id="39980" name="AutoShape 36"/>
            <p:cNvSpPr>
              <a:spLocks noChangeArrowheads="1"/>
            </p:cNvSpPr>
            <p:nvPr/>
          </p:nvSpPr>
          <p:spPr bwMode="auto">
            <a:xfrm>
              <a:off x="2112" y="2496"/>
              <a:ext cx="240" cy="240"/>
            </a:xfrm>
            <a:prstGeom prst="roundRect">
              <a:avLst>
                <a:gd name="adj" fmla="val 16667"/>
              </a:avLst>
            </a:prstGeom>
            <a:solidFill>
              <a:srgbClr val="FFFF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39981" name="AutoShape 37"/>
            <p:cNvSpPr>
              <a:spLocks noChangeArrowheads="1"/>
            </p:cNvSpPr>
            <p:nvPr/>
          </p:nvSpPr>
          <p:spPr bwMode="auto">
            <a:xfrm>
              <a:off x="3792" y="2496"/>
              <a:ext cx="240" cy="240"/>
            </a:xfrm>
            <a:prstGeom prst="roundRect">
              <a:avLst>
                <a:gd name="adj" fmla="val 16667"/>
              </a:avLst>
            </a:prstGeom>
            <a:solidFill>
              <a:srgbClr val="FFFF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grpSp>
      <p:sp>
        <p:nvSpPr>
          <p:cNvPr id="116775" name="AutoShape 39"/>
          <p:cNvSpPr>
            <a:spLocks noChangeArrowheads="1"/>
          </p:cNvSpPr>
          <p:nvPr/>
        </p:nvSpPr>
        <p:spPr bwMode="auto">
          <a:xfrm>
            <a:off x="1460500" y="2167284"/>
            <a:ext cx="3733800" cy="1066800"/>
          </a:xfrm>
          <a:prstGeom prst="homePlate">
            <a:avLst>
              <a:gd name="adj" fmla="val 87500"/>
            </a:avLst>
          </a:prstGeom>
          <a:solidFill>
            <a:srgbClr val="FFFFFF"/>
          </a:solidFill>
          <a:ln w="952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000" baseline="0" dirty="0">
                <a:latin typeface="Arial Narrow" pitchFamily="34" charset="0"/>
              </a:rPr>
              <a:t>The average value provides </a:t>
            </a:r>
          </a:p>
          <a:p>
            <a:pPr>
              <a:spcBef>
                <a:spcPct val="0"/>
              </a:spcBef>
              <a:buFontTx/>
              <a:buNone/>
            </a:pPr>
            <a:r>
              <a:rPr lang="en-US" altLang="en-US" sz="2000" baseline="0" dirty="0">
                <a:latin typeface="Arial Narrow" pitchFamily="34" charset="0"/>
              </a:rPr>
              <a:t>a good representation of the</a:t>
            </a:r>
          </a:p>
          <a:p>
            <a:pPr>
              <a:spcBef>
                <a:spcPct val="0"/>
              </a:spcBef>
              <a:buFontTx/>
              <a:buNone/>
            </a:pPr>
            <a:r>
              <a:rPr lang="en-US" altLang="en-US" sz="2000" baseline="0" dirty="0">
                <a:latin typeface="Arial Narrow" pitchFamily="34" charset="0"/>
              </a:rPr>
              <a:t>values in the data set.</a:t>
            </a:r>
          </a:p>
        </p:txBody>
      </p:sp>
      <p:sp>
        <p:nvSpPr>
          <p:cNvPr id="116776" name="Line 40"/>
          <p:cNvSpPr>
            <a:spLocks noChangeShapeType="1"/>
          </p:cNvSpPr>
          <p:nvPr/>
        </p:nvSpPr>
        <p:spPr bwMode="auto">
          <a:xfrm>
            <a:off x="5138738" y="2548284"/>
            <a:ext cx="0" cy="304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16777" name="Line 41"/>
          <p:cNvSpPr>
            <a:spLocks noChangeShapeType="1"/>
          </p:cNvSpPr>
          <p:nvPr/>
        </p:nvSpPr>
        <p:spPr bwMode="auto">
          <a:xfrm>
            <a:off x="5635625" y="2548284"/>
            <a:ext cx="0" cy="304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16778" name="Text Box 42"/>
          <p:cNvSpPr txBox="1">
            <a:spLocks noChangeArrowheads="1"/>
          </p:cNvSpPr>
          <p:nvPr/>
        </p:nvSpPr>
        <p:spPr bwMode="auto">
          <a:xfrm>
            <a:off x="6037042" y="945852"/>
            <a:ext cx="29674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a:solidFill>
                  <a:schemeClr val="accent2"/>
                </a:solidFill>
                <a:latin typeface="Arial Narrow" pitchFamily="34" charset="0"/>
              </a:rPr>
              <a:t>Low variability data set</a:t>
            </a:r>
          </a:p>
        </p:txBody>
      </p:sp>
      <p:sp>
        <p:nvSpPr>
          <p:cNvPr id="116779" name="Text Box 43"/>
          <p:cNvSpPr txBox="1">
            <a:spLocks noChangeArrowheads="1"/>
          </p:cNvSpPr>
          <p:nvPr/>
        </p:nvSpPr>
        <p:spPr bwMode="auto">
          <a:xfrm>
            <a:off x="6090745" y="3155652"/>
            <a:ext cx="30235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dirty="0">
                <a:solidFill>
                  <a:schemeClr val="accent2"/>
                </a:solidFill>
                <a:latin typeface="Arial Narrow" pitchFamily="34" charset="0"/>
              </a:rPr>
              <a:t>High variability data set</a:t>
            </a:r>
          </a:p>
        </p:txBody>
      </p:sp>
      <p:sp>
        <p:nvSpPr>
          <p:cNvPr id="116780" name="Freeform 44"/>
          <p:cNvSpPr>
            <a:spLocks/>
          </p:cNvSpPr>
          <p:nvPr/>
        </p:nvSpPr>
        <p:spPr bwMode="auto">
          <a:xfrm>
            <a:off x="3975100" y="3254722"/>
            <a:ext cx="3429000" cy="2127250"/>
          </a:xfrm>
          <a:custGeom>
            <a:avLst/>
            <a:gdLst>
              <a:gd name="T0" fmla="*/ 0 w 816"/>
              <a:gd name="T1" fmla="*/ 2147483647 h 1340"/>
              <a:gd name="T2" fmla="*/ 2147483647 w 816"/>
              <a:gd name="T3" fmla="*/ 2147483647 h 1340"/>
              <a:gd name="T4" fmla="*/ 2147483647 w 816"/>
              <a:gd name="T5" fmla="*/ 2147483647 h 1340"/>
              <a:gd name="T6" fmla="*/ 2147483647 w 816"/>
              <a:gd name="T7" fmla="*/ 2147483647 h 1340"/>
              <a:gd name="T8" fmla="*/ 2147483647 w 816"/>
              <a:gd name="T9" fmla="*/ 2147483647 h 1340"/>
              <a:gd name="T10" fmla="*/ 2147483647 w 816"/>
              <a:gd name="T11" fmla="*/ 2147483647 h 1340"/>
              <a:gd name="T12" fmla="*/ 0 60000 65536"/>
              <a:gd name="T13" fmla="*/ 0 60000 65536"/>
              <a:gd name="T14" fmla="*/ 0 60000 65536"/>
              <a:gd name="T15" fmla="*/ 0 60000 65536"/>
              <a:gd name="T16" fmla="*/ 0 60000 65536"/>
              <a:gd name="T17" fmla="*/ 0 60000 65536"/>
              <a:gd name="T18" fmla="*/ 0 w 816"/>
              <a:gd name="T19" fmla="*/ 0 h 1340"/>
              <a:gd name="T20" fmla="*/ 816 w 816"/>
              <a:gd name="T21" fmla="*/ 1340 h 1340"/>
            </a:gdLst>
            <a:ahLst/>
            <a:cxnLst>
              <a:cxn ang="T12">
                <a:pos x="T0" y="T1"/>
              </a:cxn>
              <a:cxn ang="T13">
                <a:pos x="T2" y="T3"/>
              </a:cxn>
              <a:cxn ang="T14">
                <a:pos x="T4" y="T5"/>
              </a:cxn>
              <a:cxn ang="T15">
                <a:pos x="T6" y="T7"/>
              </a:cxn>
              <a:cxn ang="T16">
                <a:pos x="T8" y="T9"/>
              </a:cxn>
              <a:cxn ang="T17">
                <a:pos x="T10" y="T11"/>
              </a:cxn>
            </a:cxnLst>
            <a:rect l="T18" t="T19" r="T20" b="T21"/>
            <a:pathLst>
              <a:path w="816" h="1340">
                <a:moveTo>
                  <a:pt x="0" y="1335"/>
                </a:moveTo>
                <a:cubicBezTo>
                  <a:pt x="26" y="1337"/>
                  <a:pt x="52" y="1340"/>
                  <a:pt x="96" y="1143"/>
                </a:cubicBezTo>
                <a:cubicBezTo>
                  <a:pt x="140" y="946"/>
                  <a:pt x="209" y="304"/>
                  <a:pt x="265" y="152"/>
                </a:cubicBezTo>
                <a:cubicBezTo>
                  <a:pt x="321" y="0"/>
                  <a:pt x="372" y="90"/>
                  <a:pt x="432" y="231"/>
                </a:cubicBezTo>
                <a:cubicBezTo>
                  <a:pt x="492" y="372"/>
                  <a:pt x="560" y="815"/>
                  <a:pt x="624" y="999"/>
                </a:cubicBezTo>
                <a:cubicBezTo>
                  <a:pt x="688" y="1183"/>
                  <a:pt x="784" y="1279"/>
                  <a:pt x="816" y="1335"/>
                </a:cubicBezTo>
              </a:path>
            </a:pathLst>
          </a:custGeom>
          <a:solidFill>
            <a:srgbClr val="0066FF"/>
          </a:solidFill>
          <a:ln w="9525">
            <a:solidFill>
              <a:schemeClr val="tx1"/>
            </a:solidFill>
            <a:round/>
            <a:headEnd/>
            <a:tailEnd/>
          </a:ln>
          <a:effectLst>
            <a:outerShdw blurRad="63500" dist="56796" dir="20006097" algn="ctr" rotWithShape="0">
              <a:schemeClr val="bg2"/>
            </a:outerShdw>
          </a:effectLst>
        </p:spPr>
        <p:txBody>
          <a:bodyPr wrap="none" anchor="ctr"/>
          <a:lstStyle/>
          <a:p>
            <a:pPr>
              <a:defRPr/>
            </a:pPr>
            <a:endParaRPr lang="en-AU"/>
          </a:p>
        </p:txBody>
      </p:sp>
      <p:sp>
        <p:nvSpPr>
          <p:cNvPr id="116782" name="Line 46"/>
          <p:cNvSpPr>
            <a:spLocks noChangeShapeType="1"/>
          </p:cNvSpPr>
          <p:nvPr/>
        </p:nvSpPr>
        <p:spPr bwMode="auto">
          <a:xfrm>
            <a:off x="3733800" y="5367684"/>
            <a:ext cx="3657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16783" name="AutoShape 47"/>
          <p:cNvSpPr>
            <a:spLocks noChangeArrowheads="1"/>
          </p:cNvSpPr>
          <p:nvPr/>
        </p:nvSpPr>
        <p:spPr bwMode="auto">
          <a:xfrm>
            <a:off x="1447800" y="3310284"/>
            <a:ext cx="2743200" cy="2209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bg1"/>
          </a:solidFill>
          <a:ln w="952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000" baseline="0">
                <a:latin typeface="Arial Narrow" pitchFamily="34" charset="0"/>
              </a:rPr>
              <a:t>This is the previous </a:t>
            </a:r>
          </a:p>
          <a:p>
            <a:pPr>
              <a:spcBef>
                <a:spcPct val="0"/>
              </a:spcBef>
              <a:buFontTx/>
              <a:buNone/>
            </a:pPr>
            <a:r>
              <a:rPr lang="en-US" altLang="en-US" sz="2000" baseline="0">
                <a:latin typeface="Arial Narrow" pitchFamily="34" charset="0"/>
              </a:rPr>
              <a:t>data set. It is now </a:t>
            </a:r>
          </a:p>
          <a:p>
            <a:pPr>
              <a:spcBef>
                <a:spcPct val="0"/>
              </a:spcBef>
              <a:buFontTx/>
              <a:buNone/>
            </a:pPr>
            <a:r>
              <a:rPr lang="en-US" altLang="en-US" sz="2000" baseline="0">
                <a:latin typeface="Arial Narrow" pitchFamily="34" charset="0"/>
              </a:rPr>
              <a:t>changing to ...</a:t>
            </a:r>
            <a:endParaRPr lang="en-US" altLang="en-US" sz="2400" baseline="0">
              <a:latin typeface="Arial Narrow" pitchFamily="34" charset="0"/>
            </a:endParaRPr>
          </a:p>
        </p:txBody>
      </p:sp>
      <p:sp>
        <p:nvSpPr>
          <p:cNvPr id="116784" name="Line 48"/>
          <p:cNvSpPr>
            <a:spLocks noChangeShapeType="1"/>
          </p:cNvSpPr>
          <p:nvPr/>
        </p:nvSpPr>
        <p:spPr bwMode="auto">
          <a:xfrm>
            <a:off x="5270500" y="643284"/>
            <a:ext cx="0" cy="2286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16785" name="Line 49"/>
          <p:cNvSpPr>
            <a:spLocks noChangeShapeType="1"/>
          </p:cNvSpPr>
          <p:nvPr/>
        </p:nvSpPr>
        <p:spPr bwMode="auto">
          <a:xfrm>
            <a:off x="5270500" y="3310284"/>
            <a:ext cx="0" cy="2438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16786" name="Line 50"/>
          <p:cNvSpPr>
            <a:spLocks noChangeShapeType="1"/>
          </p:cNvSpPr>
          <p:nvPr/>
        </p:nvSpPr>
        <p:spPr bwMode="auto">
          <a:xfrm>
            <a:off x="5143500" y="5302597"/>
            <a:ext cx="0" cy="304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16787" name="Line 51"/>
          <p:cNvSpPr>
            <a:spLocks noChangeShapeType="1"/>
          </p:cNvSpPr>
          <p:nvPr/>
        </p:nvSpPr>
        <p:spPr bwMode="auto">
          <a:xfrm>
            <a:off x="5602288" y="5291484"/>
            <a:ext cx="0" cy="304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grpSp>
        <p:nvGrpSpPr>
          <p:cNvPr id="8" name="Group 52"/>
          <p:cNvGrpSpPr>
            <a:grpSpLocks/>
          </p:cNvGrpSpPr>
          <p:nvPr/>
        </p:nvGrpSpPr>
        <p:grpSpPr bwMode="auto">
          <a:xfrm>
            <a:off x="4419600" y="5291484"/>
            <a:ext cx="2667000" cy="304800"/>
            <a:chOff x="2208" y="3552"/>
            <a:chExt cx="1680" cy="192"/>
          </a:xfrm>
        </p:grpSpPr>
        <p:sp>
          <p:nvSpPr>
            <p:cNvPr id="39978" name="Line 53"/>
            <p:cNvSpPr>
              <a:spLocks noChangeShapeType="1"/>
            </p:cNvSpPr>
            <p:nvPr/>
          </p:nvSpPr>
          <p:spPr bwMode="auto">
            <a:xfrm>
              <a:off x="2208" y="3552"/>
              <a:ext cx="0" cy="1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39979" name="Line 54"/>
            <p:cNvSpPr>
              <a:spLocks noChangeShapeType="1"/>
            </p:cNvSpPr>
            <p:nvPr/>
          </p:nvSpPr>
          <p:spPr bwMode="auto">
            <a:xfrm>
              <a:off x="3888" y="3552"/>
              <a:ext cx="0" cy="1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grpSp>
      <p:sp>
        <p:nvSpPr>
          <p:cNvPr id="56" name="AutoShape 45"/>
          <p:cNvSpPr>
            <a:spLocks noChangeArrowheads="1"/>
          </p:cNvSpPr>
          <p:nvPr/>
        </p:nvSpPr>
        <p:spPr bwMode="auto">
          <a:xfrm>
            <a:off x="165100" y="5024784"/>
            <a:ext cx="5029200" cy="852488"/>
          </a:xfrm>
          <a:prstGeom prst="homePlate">
            <a:avLst>
              <a:gd name="adj" fmla="val 94652"/>
            </a:avLst>
          </a:prstGeom>
          <a:solidFill>
            <a:srgbClr val="FFFFFF"/>
          </a:solidFill>
          <a:ln w="952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000" baseline="0" dirty="0">
                <a:latin typeface="Arial Narrow" pitchFamily="34" charset="0"/>
              </a:rPr>
              <a:t>The same average value does not </a:t>
            </a:r>
            <a:br>
              <a:rPr lang="en-US" altLang="en-US" sz="2000" baseline="0" dirty="0">
                <a:latin typeface="Arial Narrow" pitchFamily="34" charset="0"/>
              </a:rPr>
            </a:br>
            <a:r>
              <a:rPr lang="en-US" altLang="en-US" sz="2000" baseline="0" dirty="0">
                <a:latin typeface="Arial Narrow" pitchFamily="34" charset="0"/>
              </a:rPr>
              <a:t>provide as good presentation of the </a:t>
            </a:r>
            <a:br>
              <a:rPr lang="en-US" altLang="en-US" sz="2000" baseline="0" dirty="0">
                <a:latin typeface="Arial Narrow" pitchFamily="34" charset="0"/>
              </a:rPr>
            </a:br>
            <a:r>
              <a:rPr lang="en-US" altLang="en-US" sz="2000" baseline="0" dirty="0">
                <a:latin typeface="Arial Narrow" pitchFamily="34" charset="0"/>
              </a:rPr>
              <a:t>values in the data set as before.</a:t>
            </a:r>
          </a:p>
        </p:txBody>
      </p:sp>
      <p:sp>
        <p:nvSpPr>
          <p:cNvPr id="55"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32</a:t>
            </a:fld>
            <a:endParaRPr lang="en-AU" alt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500"/>
                                  </p:stCondLst>
                                  <p:childTnLst>
                                    <p:set>
                                      <p:cBhvr>
                                        <p:cTn id="6" dur="1" fill="hold">
                                          <p:stCondLst>
                                            <p:cond delay="499"/>
                                          </p:stCondLst>
                                        </p:cTn>
                                        <p:tgtEl>
                                          <p:spTgt spid="116778"/>
                                        </p:tgtEl>
                                        <p:attrNameLst>
                                          <p:attrName>style.visibility</p:attrName>
                                        </p:attrNameLst>
                                      </p:cBhvr>
                                      <p:to>
                                        <p:strVal val="visible"/>
                                      </p:to>
                                    </p:set>
                                  </p:childTnLst>
                                </p:cTn>
                              </p:par>
                            </p:childTnLst>
                          </p:cTn>
                        </p:par>
                        <p:par>
                          <p:cTn id="7" fill="hold" nodeType="afterGroup">
                            <p:stCondLst>
                              <p:cond delay="1000"/>
                            </p:stCondLst>
                            <p:childTnLst>
                              <p:par>
                                <p:cTn id="8" presetID="1" presetClass="entr" presetSubtype="0" fill="hold" grpId="0" nodeType="afterEffect">
                                  <p:stCondLst>
                                    <p:cond delay="0"/>
                                  </p:stCondLst>
                                  <p:childTnLst>
                                    <p:set>
                                      <p:cBhvr>
                                        <p:cTn id="9" dur="1" fill="hold">
                                          <p:stCondLst>
                                            <p:cond delay="499"/>
                                          </p:stCondLst>
                                        </p:cTn>
                                        <p:tgtEl>
                                          <p:spTgt spid="116738"/>
                                        </p:tgtEl>
                                        <p:attrNameLst>
                                          <p:attrName>style.visibility</p:attrName>
                                        </p:attrNameLst>
                                      </p:cBhvr>
                                      <p:to>
                                        <p:strVal val="visible"/>
                                      </p:to>
                                    </p:set>
                                  </p:childTnLst>
                                </p:cTn>
                              </p:par>
                            </p:childTnLst>
                          </p:cTn>
                        </p:par>
                        <p:par>
                          <p:cTn id="10" fill="hold" nodeType="afterGroup">
                            <p:stCondLst>
                              <p:cond delay="1500"/>
                            </p:stCondLst>
                            <p:childTnLst>
                              <p:par>
                                <p:cTn id="11" presetID="2" presetClass="entr" presetSubtype="1" fill="hold" grpId="0" nodeType="afterEffect">
                                  <p:stCondLst>
                                    <p:cond delay="1000"/>
                                  </p:stCondLst>
                                  <p:childTnLst>
                                    <p:set>
                                      <p:cBhvr>
                                        <p:cTn id="12" dur="1" fill="hold">
                                          <p:stCondLst>
                                            <p:cond delay="0"/>
                                          </p:stCondLst>
                                        </p:cTn>
                                        <p:tgtEl>
                                          <p:spTgt spid="116739"/>
                                        </p:tgtEl>
                                        <p:attrNameLst>
                                          <p:attrName>style.visibility</p:attrName>
                                        </p:attrNameLst>
                                      </p:cBhvr>
                                      <p:to>
                                        <p:strVal val="visible"/>
                                      </p:to>
                                    </p:set>
                                    <p:anim calcmode="lin" valueType="num">
                                      <p:cBhvr additive="base">
                                        <p:cTn id="13" dur="500" fill="hold"/>
                                        <p:tgtEl>
                                          <p:spTgt spid="116739"/>
                                        </p:tgtEl>
                                        <p:attrNameLst>
                                          <p:attrName>ppt_x</p:attrName>
                                        </p:attrNameLst>
                                      </p:cBhvr>
                                      <p:tavLst>
                                        <p:tav tm="0">
                                          <p:val>
                                            <p:strVal val="#ppt_x"/>
                                          </p:val>
                                        </p:tav>
                                        <p:tav tm="100000">
                                          <p:val>
                                            <p:strVal val="#ppt_x"/>
                                          </p:val>
                                        </p:tav>
                                      </p:tavLst>
                                    </p:anim>
                                    <p:anim calcmode="lin" valueType="num">
                                      <p:cBhvr additive="base">
                                        <p:cTn id="14" dur="500" fill="hold"/>
                                        <p:tgtEl>
                                          <p:spTgt spid="116739"/>
                                        </p:tgtEl>
                                        <p:attrNameLst>
                                          <p:attrName>ppt_y</p:attrName>
                                        </p:attrNameLst>
                                      </p:cBhvr>
                                      <p:tavLst>
                                        <p:tav tm="0">
                                          <p:val>
                                            <p:strVal val="0-#ppt_h/2"/>
                                          </p:val>
                                        </p:tav>
                                        <p:tav tm="100000">
                                          <p:val>
                                            <p:strVal val="#ppt_y"/>
                                          </p:val>
                                        </p:tav>
                                      </p:tavLst>
                                    </p:anim>
                                  </p:childTnLst>
                                </p:cTn>
                              </p:par>
                            </p:childTnLst>
                          </p:cTn>
                        </p:par>
                        <p:par>
                          <p:cTn id="15" fill="hold" nodeType="afterGroup">
                            <p:stCondLst>
                              <p:cond delay="3000"/>
                            </p:stCondLst>
                            <p:childTnLst>
                              <p:par>
                                <p:cTn id="16" presetID="4" presetClass="entr" presetSubtype="32" fill="hold" grpId="0" nodeType="afterEffect">
                                  <p:stCondLst>
                                    <p:cond delay="0"/>
                                  </p:stCondLst>
                                  <p:childTnLst>
                                    <p:set>
                                      <p:cBhvr>
                                        <p:cTn id="17" dur="1" fill="hold">
                                          <p:stCondLst>
                                            <p:cond delay="0"/>
                                          </p:stCondLst>
                                        </p:cTn>
                                        <p:tgtEl>
                                          <p:spTgt spid="116776"/>
                                        </p:tgtEl>
                                        <p:attrNameLst>
                                          <p:attrName>style.visibility</p:attrName>
                                        </p:attrNameLst>
                                      </p:cBhvr>
                                      <p:to>
                                        <p:strVal val="visible"/>
                                      </p:to>
                                    </p:set>
                                    <p:animEffect transition="in" filter="box(out)">
                                      <p:cBhvr>
                                        <p:cTn id="18" dur="500"/>
                                        <p:tgtEl>
                                          <p:spTgt spid="116776"/>
                                        </p:tgtEl>
                                      </p:cBhvr>
                                    </p:animEffect>
                                  </p:childTnLst>
                                </p:cTn>
                              </p:par>
                            </p:childTnLst>
                          </p:cTn>
                        </p:par>
                        <p:par>
                          <p:cTn id="19" fill="hold" nodeType="afterGroup">
                            <p:stCondLst>
                              <p:cond delay="3500"/>
                            </p:stCondLst>
                            <p:childTnLst>
                              <p:par>
                                <p:cTn id="20" presetID="2" presetClass="entr" presetSubtype="1" fill="hold" grpId="0" nodeType="afterEffect">
                                  <p:stCondLst>
                                    <p:cond delay="0"/>
                                  </p:stCondLst>
                                  <p:childTnLst>
                                    <p:set>
                                      <p:cBhvr>
                                        <p:cTn id="21" dur="1" fill="hold">
                                          <p:stCondLst>
                                            <p:cond delay="0"/>
                                          </p:stCondLst>
                                        </p:cTn>
                                        <p:tgtEl>
                                          <p:spTgt spid="116740"/>
                                        </p:tgtEl>
                                        <p:attrNameLst>
                                          <p:attrName>style.visibility</p:attrName>
                                        </p:attrNameLst>
                                      </p:cBhvr>
                                      <p:to>
                                        <p:strVal val="visible"/>
                                      </p:to>
                                    </p:set>
                                    <p:anim calcmode="lin" valueType="num">
                                      <p:cBhvr additive="base">
                                        <p:cTn id="22" dur="500" fill="hold"/>
                                        <p:tgtEl>
                                          <p:spTgt spid="116740"/>
                                        </p:tgtEl>
                                        <p:attrNameLst>
                                          <p:attrName>ppt_x</p:attrName>
                                        </p:attrNameLst>
                                      </p:cBhvr>
                                      <p:tavLst>
                                        <p:tav tm="0">
                                          <p:val>
                                            <p:strVal val="#ppt_x"/>
                                          </p:val>
                                        </p:tav>
                                        <p:tav tm="100000">
                                          <p:val>
                                            <p:strVal val="#ppt_x"/>
                                          </p:val>
                                        </p:tav>
                                      </p:tavLst>
                                    </p:anim>
                                    <p:anim calcmode="lin" valueType="num">
                                      <p:cBhvr additive="base">
                                        <p:cTn id="23" dur="500" fill="hold"/>
                                        <p:tgtEl>
                                          <p:spTgt spid="116740"/>
                                        </p:tgtEl>
                                        <p:attrNameLst>
                                          <p:attrName>ppt_y</p:attrName>
                                        </p:attrNameLst>
                                      </p:cBhvr>
                                      <p:tavLst>
                                        <p:tav tm="0">
                                          <p:val>
                                            <p:strVal val="0-#ppt_h/2"/>
                                          </p:val>
                                        </p:tav>
                                        <p:tav tm="100000">
                                          <p:val>
                                            <p:strVal val="#ppt_y"/>
                                          </p:val>
                                        </p:tav>
                                      </p:tavLst>
                                    </p:anim>
                                  </p:childTnLst>
                                </p:cTn>
                              </p:par>
                            </p:childTnLst>
                          </p:cTn>
                        </p:par>
                        <p:par>
                          <p:cTn id="24" fill="hold" nodeType="afterGroup">
                            <p:stCondLst>
                              <p:cond delay="4000"/>
                            </p:stCondLst>
                            <p:childTnLst>
                              <p:par>
                                <p:cTn id="25" presetID="2" presetClass="entr" presetSubtype="1" fill="hold" grpId="0" nodeType="afterEffect">
                                  <p:stCondLst>
                                    <p:cond delay="0"/>
                                  </p:stCondLst>
                                  <p:childTnLst>
                                    <p:set>
                                      <p:cBhvr>
                                        <p:cTn id="26" dur="1" fill="hold">
                                          <p:stCondLst>
                                            <p:cond delay="0"/>
                                          </p:stCondLst>
                                        </p:cTn>
                                        <p:tgtEl>
                                          <p:spTgt spid="116744"/>
                                        </p:tgtEl>
                                        <p:attrNameLst>
                                          <p:attrName>style.visibility</p:attrName>
                                        </p:attrNameLst>
                                      </p:cBhvr>
                                      <p:to>
                                        <p:strVal val="visible"/>
                                      </p:to>
                                    </p:set>
                                    <p:anim calcmode="lin" valueType="num">
                                      <p:cBhvr additive="base">
                                        <p:cTn id="27" dur="500" fill="hold"/>
                                        <p:tgtEl>
                                          <p:spTgt spid="116744"/>
                                        </p:tgtEl>
                                        <p:attrNameLst>
                                          <p:attrName>ppt_x</p:attrName>
                                        </p:attrNameLst>
                                      </p:cBhvr>
                                      <p:tavLst>
                                        <p:tav tm="0">
                                          <p:val>
                                            <p:strVal val="#ppt_x"/>
                                          </p:val>
                                        </p:tav>
                                        <p:tav tm="100000">
                                          <p:val>
                                            <p:strVal val="#ppt_x"/>
                                          </p:val>
                                        </p:tav>
                                      </p:tavLst>
                                    </p:anim>
                                    <p:anim calcmode="lin" valueType="num">
                                      <p:cBhvr additive="base">
                                        <p:cTn id="28" dur="500" fill="hold"/>
                                        <p:tgtEl>
                                          <p:spTgt spid="116744"/>
                                        </p:tgtEl>
                                        <p:attrNameLst>
                                          <p:attrName>ppt_y</p:attrName>
                                        </p:attrNameLst>
                                      </p:cBhvr>
                                      <p:tavLst>
                                        <p:tav tm="0">
                                          <p:val>
                                            <p:strVal val="0-#ppt_h/2"/>
                                          </p:val>
                                        </p:tav>
                                        <p:tav tm="100000">
                                          <p:val>
                                            <p:strVal val="#ppt_y"/>
                                          </p:val>
                                        </p:tav>
                                      </p:tavLst>
                                    </p:anim>
                                  </p:childTnLst>
                                </p:cTn>
                              </p:par>
                            </p:childTnLst>
                          </p:cTn>
                        </p:par>
                        <p:par>
                          <p:cTn id="29" fill="hold" nodeType="afterGroup">
                            <p:stCondLst>
                              <p:cond delay="4500"/>
                            </p:stCondLst>
                            <p:childTnLst>
                              <p:par>
                                <p:cTn id="30" presetID="4" presetClass="entr" presetSubtype="32" fill="hold" grpId="0" nodeType="afterEffect">
                                  <p:stCondLst>
                                    <p:cond delay="0"/>
                                  </p:stCondLst>
                                  <p:childTnLst>
                                    <p:set>
                                      <p:cBhvr>
                                        <p:cTn id="31" dur="1" fill="hold">
                                          <p:stCondLst>
                                            <p:cond delay="0"/>
                                          </p:stCondLst>
                                        </p:cTn>
                                        <p:tgtEl>
                                          <p:spTgt spid="116777"/>
                                        </p:tgtEl>
                                        <p:attrNameLst>
                                          <p:attrName>style.visibility</p:attrName>
                                        </p:attrNameLst>
                                      </p:cBhvr>
                                      <p:to>
                                        <p:strVal val="visible"/>
                                      </p:to>
                                    </p:set>
                                    <p:animEffect transition="in" filter="box(out)">
                                      <p:cBhvr>
                                        <p:cTn id="32" dur="500"/>
                                        <p:tgtEl>
                                          <p:spTgt spid="116777"/>
                                        </p:tgtEl>
                                      </p:cBhvr>
                                    </p:animEffect>
                                  </p:childTnLst>
                                </p:cTn>
                              </p:par>
                            </p:childTnLst>
                          </p:cTn>
                        </p:par>
                        <p:par>
                          <p:cTn id="33" fill="hold" nodeType="afterGroup">
                            <p:stCondLst>
                              <p:cond delay="5000"/>
                            </p:stCondLst>
                            <p:childTnLst>
                              <p:par>
                                <p:cTn id="34" presetID="2" presetClass="entr" presetSubtype="1" fill="hold" grpId="0" nodeType="afterEffect">
                                  <p:stCondLst>
                                    <p:cond delay="0"/>
                                  </p:stCondLst>
                                  <p:childTnLst>
                                    <p:set>
                                      <p:cBhvr>
                                        <p:cTn id="35" dur="1" fill="hold">
                                          <p:stCondLst>
                                            <p:cond delay="0"/>
                                          </p:stCondLst>
                                        </p:cTn>
                                        <p:tgtEl>
                                          <p:spTgt spid="116745"/>
                                        </p:tgtEl>
                                        <p:attrNameLst>
                                          <p:attrName>style.visibility</p:attrName>
                                        </p:attrNameLst>
                                      </p:cBhvr>
                                      <p:to>
                                        <p:strVal val="visible"/>
                                      </p:to>
                                    </p:set>
                                    <p:anim calcmode="lin" valueType="num">
                                      <p:cBhvr additive="base">
                                        <p:cTn id="36" dur="500" fill="hold"/>
                                        <p:tgtEl>
                                          <p:spTgt spid="116745"/>
                                        </p:tgtEl>
                                        <p:attrNameLst>
                                          <p:attrName>ppt_x</p:attrName>
                                        </p:attrNameLst>
                                      </p:cBhvr>
                                      <p:tavLst>
                                        <p:tav tm="0">
                                          <p:val>
                                            <p:strVal val="#ppt_x"/>
                                          </p:val>
                                        </p:tav>
                                        <p:tav tm="100000">
                                          <p:val>
                                            <p:strVal val="#ppt_x"/>
                                          </p:val>
                                        </p:tav>
                                      </p:tavLst>
                                    </p:anim>
                                    <p:anim calcmode="lin" valueType="num">
                                      <p:cBhvr additive="base">
                                        <p:cTn id="37" dur="500" fill="hold"/>
                                        <p:tgtEl>
                                          <p:spTgt spid="116745"/>
                                        </p:tgtEl>
                                        <p:attrNameLst>
                                          <p:attrName>ppt_y</p:attrName>
                                        </p:attrNameLst>
                                      </p:cBhvr>
                                      <p:tavLst>
                                        <p:tav tm="0">
                                          <p:val>
                                            <p:strVal val="0-#ppt_h/2"/>
                                          </p:val>
                                        </p:tav>
                                        <p:tav tm="100000">
                                          <p:val>
                                            <p:strVal val="#ppt_y"/>
                                          </p:val>
                                        </p:tav>
                                      </p:tavLst>
                                    </p:anim>
                                  </p:childTnLst>
                                </p:cTn>
                              </p:par>
                            </p:childTnLst>
                          </p:cTn>
                        </p:par>
                        <p:par>
                          <p:cTn id="38" fill="hold" nodeType="afterGroup">
                            <p:stCondLst>
                              <p:cond delay="5500"/>
                            </p:stCondLst>
                            <p:childTnLst>
                              <p:par>
                                <p:cTn id="39" presetID="2" presetClass="entr" presetSubtype="1" fill="hold" grpId="0" nodeType="afterEffect">
                                  <p:stCondLst>
                                    <p:cond delay="0"/>
                                  </p:stCondLst>
                                  <p:childTnLst>
                                    <p:set>
                                      <p:cBhvr>
                                        <p:cTn id="40" dur="1" fill="hold">
                                          <p:stCondLst>
                                            <p:cond delay="0"/>
                                          </p:stCondLst>
                                        </p:cTn>
                                        <p:tgtEl>
                                          <p:spTgt spid="116746"/>
                                        </p:tgtEl>
                                        <p:attrNameLst>
                                          <p:attrName>style.visibility</p:attrName>
                                        </p:attrNameLst>
                                      </p:cBhvr>
                                      <p:to>
                                        <p:strVal val="visible"/>
                                      </p:to>
                                    </p:set>
                                    <p:anim calcmode="lin" valueType="num">
                                      <p:cBhvr additive="base">
                                        <p:cTn id="41" dur="500" fill="hold"/>
                                        <p:tgtEl>
                                          <p:spTgt spid="116746"/>
                                        </p:tgtEl>
                                        <p:attrNameLst>
                                          <p:attrName>ppt_x</p:attrName>
                                        </p:attrNameLst>
                                      </p:cBhvr>
                                      <p:tavLst>
                                        <p:tav tm="0">
                                          <p:val>
                                            <p:strVal val="#ppt_x"/>
                                          </p:val>
                                        </p:tav>
                                        <p:tav tm="100000">
                                          <p:val>
                                            <p:strVal val="#ppt_x"/>
                                          </p:val>
                                        </p:tav>
                                      </p:tavLst>
                                    </p:anim>
                                    <p:anim calcmode="lin" valueType="num">
                                      <p:cBhvr additive="base">
                                        <p:cTn id="42" dur="500" fill="hold"/>
                                        <p:tgtEl>
                                          <p:spTgt spid="116746"/>
                                        </p:tgtEl>
                                        <p:attrNameLst>
                                          <p:attrName>ppt_y</p:attrName>
                                        </p:attrNameLst>
                                      </p:cBhvr>
                                      <p:tavLst>
                                        <p:tav tm="0">
                                          <p:val>
                                            <p:strVal val="0-#ppt_h/2"/>
                                          </p:val>
                                        </p:tav>
                                        <p:tav tm="100000">
                                          <p:val>
                                            <p:strVal val="#ppt_y"/>
                                          </p:val>
                                        </p:tav>
                                      </p:tavLst>
                                    </p:anim>
                                  </p:childTnLst>
                                </p:cTn>
                              </p:par>
                            </p:childTnLst>
                          </p:cTn>
                        </p:par>
                        <p:par>
                          <p:cTn id="43" fill="hold" nodeType="afterGroup">
                            <p:stCondLst>
                              <p:cond delay="6000"/>
                            </p:stCondLst>
                            <p:childTnLst>
                              <p:par>
                                <p:cTn id="44" presetID="2" presetClass="entr" presetSubtype="1" fill="hold" grpId="0" nodeType="afterEffect">
                                  <p:stCondLst>
                                    <p:cond delay="0"/>
                                  </p:stCondLst>
                                  <p:childTnLst>
                                    <p:set>
                                      <p:cBhvr>
                                        <p:cTn id="45" dur="1" fill="hold">
                                          <p:stCondLst>
                                            <p:cond delay="0"/>
                                          </p:stCondLst>
                                        </p:cTn>
                                        <p:tgtEl>
                                          <p:spTgt spid="116741"/>
                                        </p:tgtEl>
                                        <p:attrNameLst>
                                          <p:attrName>style.visibility</p:attrName>
                                        </p:attrNameLst>
                                      </p:cBhvr>
                                      <p:to>
                                        <p:strVal val="visible"/>
                                      </p:to>
                                    </p:set>
                                    <p:anim calcmode="lin" valueType="num">
                                      <p:cBhvr additive="base">
                                        <p:cTn id="46" dur="500" fill="hold"/>
                                        <p:tgtEl>
                                          <p:spTgt spid="116741"/>
                                        </p:tgtEl>
                                        <p:attrNameLst>
                                          <p:attrName>ppt_x</p:attrName>
                                        </p:attrNameLst>
                                      </p:cBhvr>
                                      <p:tavLst>
                                        <p:tav tm="0">
                                          <p:val>
                                            <p:strVal val="#ppt_x"/>
                                          </p:val>
                                        </p:tav>
                                        <p:tav tm="100000">
                                          <p:val>
                                            <p:strVal val="#ppt_x"/>
                                          </p:val>
                                        </p:tav>
                                      </p:tavLst>
                                    </p:anim>
                                    <p:anim calcmode="lin" valueType="num">
                                      <p:cBhvr additive="base">
                                        <p:cTn id="47" dur="500" fill="hold"/>
                                        <p:tgtEl>
                                          <p:spTgt spid="116741"/>
                                        </p:tgtEl>
                                        <p:attrNameLst>
                                          <p:attrName>ppt_y</p:attrName>
                                        </p:attrNameLst>
                                      </p:cBhvr>
                                      <p:tavLst>
                                        <p:tav tm="0">
                                          <p:val>
                                            <p:strVal val="0-#ppt_h/2"/>
                                          </p:val>
                                        </p:tav>
                                        <p:tav tm="100000">
                                          <p:val>
                                            <p:strVal val="#ppt_y"/>
                                          </p:val>
                                        </p:tav>
                                      </p:tavLst>
                                    </p:anim>
                                  </p:childTnLst>
                                </p:cTn>
                              </p:par>
                            </p:childTnLst>
                          </p:cTn>
                        </p:par>
                        <p:par>
                          <p:cTn id="48" fill="hold" nodeType="afterGroup">
                            <p:stCondLst>
                              <p:cond delay="6500"/>
                            </p:stCondLst>
                            <p:childTnLst>
                              <p:par>
                                <p:cTn id="49" presetID="2" presetClass="entr" presetSubtype="1" fill="hold" grpId="0" nodeType="afterEffect">
                                  <p:stCondLst>
                                    <p:cond delay="0"/>
                                  </p:stCondLst>
                                  <p:childTnLst>
                                    <p:set>
                                      <p:cBhvr>
                                        <p:cTn id="50" dur="1" fill="hold">
                                          <p:stCondLst>
                                            <p:cond delay="0"/>
                                          </p:stCondLst>
                                        </p:cTn>
                                        <p:tgtEl>
                                          <p:spTgt spid="116742"/>
                                        </p:tgtEl>
                                        <p:attrNameLst>
                                          <p:attrName>style.visibility</p:attrName>
                                        </p:attrNameLst>
                                      </p:cBhvr>
                                      <p:to>
                                        <p:strVal val="visible"/>
                                      </p:to>
                                    </p:set>
                                    <p:anim calcmode="lin" valueType="num">
                                      <p:cBhvr additive="base">
                                        <p:cTn id="51" dur="500" fill="hold"/>
                                        <p:tgtEl>
                                          <p:spTgt spid="116742"/>
                                        </p:tgtEl>
                                        <p:attrNameLst>
                                          <p:attrName>ppt_x</p:attrName>
                                        </p:attrNameLst>
                                      </p:cBhvr>
                                      <p:tavLst>
                                        <p:tav tm="0">
                                          <p:val>
                                            <p:strVal val="#ppt_x"/>
                                          </p:val>
                                        </p:tav>
                                        <p:tav tm="100000">
                                          <p:val>
                                            <p:strVal val="#ppt_x"/>
                                          </p:val>
                                        </p:tav>
                                      </p:tavLst>
                                    </p:anim>
                                    <p:anim calcmode="lin" valueType="num">
                                      <p:cBhvr additive="base">
                                        <p:cTn id="52" dur="500" fill="hold"/>
                                        <p:tgtEl>
                                          <p:spTgt spid="116742"/>
                                        </p:tgtEl>
                                        <p:attrNameLst>
                                          <p:attrName>ppt_y</p:attrName>
                                        </p:attrNameLst>
                                      </p:cBhvr>
                                      <p:tavLst>
                                        <p:tav tm="0">
                                          <p:val>
                                            <p:strVal val="0-#ppt_h/2"/>
                                          </p:val>
                                        </p:tav>
                                        <p:tav tm="100000">
                                          <p:val>
                                            <p:strVal val="#ppt_y"/>
                                          </p:val>
                                        </p:tav>
                                      </p:tavLst>
                                    </p:anim>
                                  </p:childTnLst>
                                </p:cTn>
                              </p:par>
                            </p:childTnLst>
                          </p:cTn>
                        </p:par>
                        <p:par>
                          <p:cTn id="53" fill="hold" nodeType="afterGroup">
                            <p:stCondLst>
                              <p:cond delay="7000"/>
                            </p:stCondLst>
                            <p:childTnLst>
                              <p:par>
                                <p:cTn id="54" presetID="2" presetClass="entr" presetSubtype="1" fill="hold" grpId="0" nodeType="afterEffect">
                                  <p:stCondLst>
                                    <p:cond delay="0"/>
                                  </p:stCondLst>
                                  <p:childTnLst>
                                    <p:set>
                                      <p:cBhvr>
                                        <p:cTn id="55" dur="1" fill="hold">
                                          <p:stCondLst>
                                            <p:cond delay="0"/>
                                          </p:stCondLst>
                                        </p:cTn>
                                        <p:tgtEl>
                                          <p:spTgt spid="116743"/>
                                        </p:tgtEl>
                                        <p:attrNameLst>
                                          <p:attrName>style.visibility</p:attrName>
                                        </p:attrNameLst>
                                      </p:cBhvr>
                                      <p:to>
                                        <p:strVal val="visible"/>
                                      </p:to>
                                    </p:set>
                                    <p:anim calcmode="lin" valueType="num">
                                      <p:cBhvr additive="base">
                                        <p:cTn id="56" dur="500" fill="hold"/>
                                        <p:tgtEl>
                                          <p:spTgt spid="116743"/>
                                        </p:tgtEl>
                                        <p:attrNameLst>
                                          <p:attrName>ppt_x</p:attrName>
                                        </p:attrNameLst>
                                      </p:cBhvr>
                                      <p:tavLst>
                                        <p:tav tm="0">
                                          <p:val>
                                            <p:strVal val="#ppt_x"/>
                                          </p:val>
                                        </p:tav>
                                        <p:tav tm="100000">
                                          <p:val>
                                            <p:strVal val="#ppt_x"/>
                                          </p:val>
                                        </p:tav>
                                      </p:tavLst>
                                    </p:anim>
                                    <p:anim calcmode="lin" valueType="num">
                                      <p:cBhvr additive="base">
                                        <p:cTn id="57" dur="500" fill="hold"/>
                                        <p:tgtEl>
                                          <p:spTgt spid="116743"/>
                                        </p:tgtEl>
                                        <p:attrNameLst>
                                          <p:attrName>ppt_y</p:attrName>
                                        </p:attrNameLst>
                                      </p:cBhvr>
                                      <p:tavLst>
                                        <p:tav tm="0">
                                          <p:val>
                                            <p:strVal val="0-#ppt_h/2"/>
                                          </p:val>
                                        </p:tav>
                                        <p:tav tm="100000">
                                          <p:val>
                                            <p:strVal val="#ppt_y"/>
                                          </p:val>
                                        </p:tav>
                                      </p:tavLst>
                                    </p:anim>
                                  </p:childTnLst>
                                </p:cTn>
                              </p:par>
                            </p:childTnLst>
                          </p:cTn>
                        </p:par>
                        <p:par>
                          <p:cTn id="58" fill="hold" nodeType="afterGroup">
                            <p:stCondLst>
                              <p:cond delay="7500"/>
                            </p:stCondLst>
                            <p:childTnLst>
                              <p:par>
                                <p:cTn id="59" presetID="4" presetClass="entr" presetSubtype="32" fill="hold" grpId="0" nodeType="afterEffect">
                                  <p:stCondLst>
                                    <p:cond delay="0"/>
                                  </p:stCondLst>
                                  <p:childTnLst>
                                    <p:set>
                                      <p:cBhvr>
                                        <p:cTn id="60" dur="1" fill="hold">
                                          <p:stCondLst>
                                            <p:cond delay="0"/>
                                          </p:stCondLst>
                                        </p:cTn>
                                        <p:tgtEl>
                                          <p:spTgt spid="116784"/>
                                        </p:tgtEl>
                                        <p:attrNameLst>
                                          <p:attrName>style.visibility</p:attrName>
                                        </p:attrNameLst>
                                      </p:cBhvr>
                                      <p:to>
                                        <p:strVal val="visible"/>
                                      </p:to>
                                    </p:set>
                                    <p:animEffect transition="in" filter="box(out)">
                                      <p:cBhvr>
                                        <p:cTn id="61" dur="500"/>
                                        <p:tgtEl>
                                          <p:spTgt spid="116784"/>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grpId="0" nodeType="clickEffect">
                                  <p:stCondLst>
                                    <p:cond delay="0"/>
                                  </p:stCondLst>
                                  <p:childTnLst>
                                    <p:set>
                                      <p:cBhvr>
                                        <p:cTn id="65" dur="1" fill="hold">
                                          <p:stCondLst>
                                            <p:cond delay="499"/>
                                          </p:stCondLst>
                                        </p:cTn>
                                        <p:tgtEl>
                                          <p:spTgt spid="116775"/>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1" fill="hold" nodeType="clickEffect">
                                  <p:stCondLst>
                                    <p:cond delay="0"/>
                                  </p:stCondLst>
                                  <p:childTnLst>
                                    <p:set>
                                      <p:cBhvr>
                                        <p:cTn id="69" dur="1" fill="hold">
                                          <p:stCondLst>
                                            <p:cond delay="0"/>
                                          </p:stCondLst>
                                        </p:cTn>
                                        <p:tgtEl>
                                          <p:spTgt spid="116761"/>
                                        </p:tgtEl>
                                        <p:attrNameLst>
                                          <p:attrName>style.visibility</p:attrName>
                                        </p:attrNameLst>
                                      </p:cBhvr>
                                      <p:to>
                                        <p:strVal val="visible"/>
                                      </p:to>
                                    </p:set>
                                    <p:animEffect transition="in" filter="wipe(up)">
                                      <p:cBhvr>
                                        <p:cTn id="70" dur="500"/>
                                        <p:tgtEl>
                                          <p:spTgt spid="116761"/>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16779"/>
                                        </p:tgtEl>
                                        <p:attrNameLst>
                                          <p:attrName>style.visibility</p:attrName>
                                        </p:attrNameLst>
                                      </p:cBhvr>
                                      <p:to>
                                        <p:strVal val="visible"/>
                                      </p:to>
                                    </p:set>
                                  </p:childTnLst>
                                </p:cTn>
                              </p:par>
                            </p:childTnLst>
                          </p:cTn>
                        </p:par>
                        <p:par>
                          <p:cTn id="75" fill="hold" nodeType="afterGroup">
                            <p:stCondLst>
                              <p:cond delay="500"/>
                            </p:stCondLst>
                            <p:childTnLst>
                              <p:par>
                                <p:cTn id="76" presetID="4" presetClass="entr" presetSubtype="32" fill="hold" grpId="0" nodeType="afterEffect">
                                  <p:stCondLst>
                                    <p:cond delay="0"/>
                                  </p:stCondLst>
                                  <p:childTnLst>
                                    <p:set>
                                      <p:cBhvr>
                                        <p:cTn id="77" dur="1" fill="hold">
                                          <p:stCondLst>
                                            <p:cond delay="0"/>
                                          </p:stCondLst>
                                        </p:cTn>
                                        <p:tgtEl>
                                          <p:spTgt spid="116782"/>
                                        </p:tgtEl>
                                        <p:attrNameLst>
                                          <p:attrName>style.visibility</p:attrName>
                                        </p:attrNameLst>
                                      </p:cBhvr>
                                      <p:to>
                                        <p:strVal val="visible"/>
                                      </p:to>
                                    </p:set>
                                    <p:animEffect transition="in" filter="box(out)">
                                      <p:cBhvr>
                                        <p:cTn id="78" dur="500"/>
                                        <p:tgtEl>
                                          <p:spTgt spid="116782"/>
                                        </p:tgtEl>
                                      </p:cBhvr>
                                    </p:animEffect>
                                  </p:childTnLst>
                                </p:cTn>
                              </p:par>
                            </p:childTnLst>
                          </p:cTn>
                        </p:par>
                        <p:par>
                          <p:cTn id="79" fill="hold" nodeType="afterGroup">
                            <p:stCondLst>
                              <p:cond delay="1000"/>
                            </p:stCondLst>
                            <p:childTnLst>
                              <p:par>
                                <p:cTn id="80" presetID="1" presetClass="entr" presetSubtype="0" fill="hold" grpId="0" nodeType="afterEffect">
                                  <p:stCondLst>
                                    <p:cond delay="500"/>
                                  </p:stCondLst>
                                  <p:childTnLst>
                                    <p:set>
                                      <p:cBhvr>
                                        <p:cTn id="81" dur="1" fill="hold">
                                          <p:stCondLst>
                                            <p:cond delay="499"/>
                                          </p:stCondLst>
                                        </p:cTn>
                                        <p:tgtEl>
                                          <p:spTgt spid="116747"/>
                                        </p:tgtEl>
                                        <p:attrNameLst>
                                          <p:attrName>style.visibility</p:attrName>
                                        </p:attrNameLst>
                                      </p:cBhvr>
                                      <p:to>
                                        <p:strVal val="visible"/>
                                      </p:to>
                                    </p:set>
                                  </p:childTnLst>
                                </p:cTn>
                              </p:par>
                            </p:childTnLst>
                          </p:cTn>
                        </p:par>
                        <p:par>
                          <p:cTn id="82" fill="hold" nodeType="afterGroup">
                            <p:stCondLst>
                              <p:cond delay="2000"/>
                            </p:stCondLst>
                            <p:childTnLst>
                              <p:par>
                                <p:cTn id="83" presetID="4" presetClass="entr" presetSubtype="32" fill="hold" grpId="0" nodeType="afterEffect">
                                  <p:stCondLst>
                                    <p:cond delay="0"/>
                                  </p:stCondLst>
                                  <p:childTnLst>
                                    <p:set>
                                      <p:cBhvr>
                                        <p:cTn id="84" dur="1" fill="hold">
                                          <p:stCondLst>
                                            <p:cond delay="0"/>
                                          </p:stCondLst>
                                        </p:cTn>
                                        <p:tgtEl>
                                          <p:spTgt spid="116786"/>
                                        </p:tgtEl>
                                        <p:attrNameLst>
                                          <p:attrName>style.visibility</p:attrName>
                                        </p:attrNameLst>
                                      </p:cBhvr>
                                      <p:to>
                                        <p:strVal val="visible"/>
                                      </p:to>
                                    </p:set>
                                    <p:animEffect transition="in" filter="box(out)">
                                      <p:cBhvr>
                                        <p:cTn id="85" dur="500"/>
                                        <p:tgtEl>
                                          <p:spTgt spid="116786"/>
                                        </p:tgtEl>
                                      </p:cBhvr>
                                    </p:animEffect>
                                  </p:childTnLst>
                                </p:cTn>
                              </p:par>
                            </p:childTnLst>
                          </p:cTn>
                        </p:par>
                        <p:par>
                          <p:cTn id="86" fill="hold" nodeType="afterGroup">
                            <p:stCondLst>
                              <p:cond delay="2500"/>
                            </p:stCondLst>
                            <p:childTnLst>
                              <p:par>
                                <p:cTn id="87" presetID="1" presetClass="entr" presetSubtype="0" fill="hold" grpId="0" nodeType="afterEffect">
                                  <p:stCondLst>
                                    <p:cond delay="500"/>
                                  </p:stCondLst>
                                  <p:childTnLst>
                                    <p:set>
                                      <p:cBhvr>
                                        <p:cTn id="88" dur="1" fill="hold">
                                          <p:stCondLst>
                                            <p:cond delay="499"/>
                                          </p:stCondLst>
                                        </p:cTn>
                                        <p:tgtEl>
                                          <p:spTgt spid="116748"/>
                                        </p:tgtEl>
                                        <p:attrNameLst>
                                          <p:attrName>style.visibility</p:attrName>
                                        </p:attrNameLst>
                                      </p:cBhvr>
                                      <p:to>
                                        <p:strVal val="visible"/>
                                      </p:to>
                                    </p:set>
                                  </p:childTnLst>
                                </p:cTn>
                              </p:par>
                            </p:childTnLst>
                          </p:cTn>
                        </p:par>
                        <p:par>
                          <p:cTn id="89" fill="hold" nodeType="afterGroup">
                            <p:stCondLst>
                              <p:cond delay="3500"/>
                            </p:stCondLst>
                            <p:childTnLst>
                              <p:par>
                                <p:cTn id="90" presetID="1" presetClass="entr" presetSubtype="0" fill="hold" grpId="0" nodeType="afterEffect">
                                  <p:stCondLst>
                                    <p:cond delay="500"/>
                                  </p:stCondLst>
                                  <p:childTnLst>
                                    <p:set>
                                      <p:cBhvr>
                                        <p:cTn id="91" dur="1" fill="hold">
                                          <p:stCondLst>
                                            <p:cond delay="499"/>
                                          </p:stCondLst>
                                        </p:cTn>
                                        <p:tgtEl>
                                          <p:spTgt spid="116749"/>
                                        </p:tgtEl>
                                        <p:attrNameLst>
                                          <p:attrName>style.visibility</p:attrName>
                                        </p:attrNameLst>
                                      </p:cBhvr>
                                      <p:to>
                                        <p:strVal val="visible"/>
                                      </p:to>
                                    </p:set>
                                  </p:childTnLst>
                                </p:cTn>
                              </p:par>
                            </p:childTnLst>
                          </p:cTn>
                        </p:par>
                        <p:par>
                          <p:cTn id="92" fill="hold" nodeType="afterGroup">
                            <p:stCondLst>
                              <p:cond delay="4500"/>
                            </p:stCondLst>
                            <p:childTnLst>
                              <p:par>
                                <p:cTn id="93" presetID="1" presetClass="entr" presetSubtype="0" fill="hold" grpId="0" nodeType="afterEffect">
                                  <p:stCondLst>
                                    <p:cond delay="500"/>
                                  </p:stCondLst>
                                  <p:childTnLst>
                                    <p:set>
                                      <p:cBhvr>
                                        <p:cTn id="94" dur="1" fill="hold">
                                          <p:stCondLst>
                                            <p:cond delay="499"/>
                                          </p:stCondLst>
                                        </p:cTn>
                                        <p:tgtEl>
                                          <p:spTgt spid="116750"/>
                                        </p:tgtEl>
                                        <p:attrNameLst>
                                          <p:attrName>style.visibility</p:attrName>
                                        </p:attrNameLst>
                                      </p:cBhvr>
                                      <p:to>
                                        <p:strVal val="visible"/>
                                      </p:to>
                                    </p:set>
                                  </p:childTnLst>
                                </p:cTn>
                              </p:par>
                            </p:childTnLst>
                          </p:cTn>
                        </p:par>
                        <p:par>
                          <p:cTn id="95" fill="hold" nodeType="afterGroup">
                            <p:stCondLst>
                              <p:cond delay="5500"/>
                            </p:stCondLst>
                            <p:childTnLst>
                              <p:par>
                                <p:cTn id="96" presetID="1" presetClass="entr" presetSubtype="0" fill="hold" grpId="0" nodeType="afterEffect">
                                  <p:stCondLst>
                                    <p:cond delay="500"/>
                                  </p:stCondLst>
                                  <p:childTnLst>
                                    <p:set>
                                      <p:cBhvr>
                                        <p:cTn id="97" dur="1" fill="hold">
                                          <p:stCondLst>
                                            <p:cond delay="499"/>
                                          </p:stCondLst>
                                        </p:cTn>
                                        <p:tgtEl>
                                          <p:spTgt spid="116751"/>
                                        </p:tgtEl>
                                        <p:attrNameLst>
                                          <p:attrName>style.visibility</p:attrName>
                                        </p:attrNameLst>
                                      </p:cBhvr>
                                      <p:to>
                                        <p:strVal val="visible"/>
                                      </p:to>
                                    </p:set>
                                  </p:childTnLst>
                                  <p:subTnLst>
                                    <p:set>
                                      <p:cBhvr override="childStyle">
                                        <p:cTn dur="1" fill="hold" display="0" masterRel="nextClick" afterEffect="1"/>
                                        <p:tgtEl>
                                          <p:spTgt spid="116751"/>
                                        </p:tgtEl>
                                        <p:attrNameLst>
                                          <p:attrName>style.visibility</p:attrName>
                                        </p:attrNameLst>
                                      </p:cBhvr>
                                      <p:to>
                                        <p:strVal val="hidden"/>
                                      </p:to>
                                    </p:set>
                                  </p:subTnLst>
                                </p:cTn>
                              </p:par>
                            </p:childTnLst>
                          </p:cTn>
                        </p:par>
                        <p:par>
                          <p:cTn id="98" fill="hold" nodeType="afterGroup">
                            <p:stCondLst>
                              <p:cond delay="6500"/>
                            </p:stCondLst>
                            <p:childTnLst>
                              <p:par>
                                <p:cTn id="99" presetID="1" presetClass="entr" presetSubtype="0" fill="hold" grpId="0" nodeType="afterEffect">
                                  <p:stCondLst>
                                    <p:cond delay="500"/>
                                  </p:stCondLst>
                                  <p:childTnLst>
                                    <p:set>
                                      <p:cBhvr>
                                        <p:cTn id="100" dur="1" fill="hold">
                                          <p:stCondLst>
                                            <p:cond delay="499"/>
                                          </p:stCondLst>
                                        </p:cTn>
                                        <p:tgtEl>
                                          <p:spTgt spid="116752"/>
                                        </p:tgtEl>
                                        <p:attrNameLst>
                                          <p:attrName>style.visibility</p:attrName>
                                        </p:attrNameLst>
                                      </p:cBhvr>
                                      <p:to>
                                        <p:strVal val="visible"/>
                                      </p:to>
                                    </p:set>
                                  </p:childTnLst>
                                </p:cTn>
                              </p:par>
                            </p:childTnLst>
                          </p:cTn>
                        </p:par>
                        <p:par>
                          <p:cTn id="101" fill="hold" nodeType="afterGroup">
                            <p:stCondLst>
                              <p:cond delay="7500"/>
                            </p:stCondLst>
                            <p:childTnLst>
                              <p:par>
                                <p:cTn id="102" presetID="4" presetClass="entr" presetSubtype="32" fill="hold" grpId="0" nodeType="afterEffect">
                                  <p:stCondLst>
                                    <p:cond delay="0"/>
                                  </p:stCondLst>
                                  <p:childTnLst>
                                    <p:set>
                                      <p:cBhvr>
                                        <p:cTn id="103" dur="1" fill="hold">
                                          <p:stCondLst>
                                            <p:cond delay="0"/>
                                          </p:stCondLst>
                                        </p:cTn>
                                        <p:tgtEl>
                                          <p:spTgt spid="116787"/>
                                        </p:tgtEl>
                                        <p:attrNameLst>
                                          <p:attrName>style.visibility</p:attrName>
                                        </p:attrNameLst>
                                      </p:cBhvr>
                                      <p:to>
                                        <p:strVal val="visible"/>
                                      </p:to>
                                    </p:set>
                                    <p:animEffect transition="in" filter="box(out)">
                                      <p:cBhvr>
                                        <p:cTn id="104" dur="500"/>
                                        <p:tgtEl>
                                          <p:spTgt spid="116787"/>
                                        </p:tgtEl>
                                      </p:cBhvr>
                                    </p:animEffect>
                                  </p:childTnLst>
                                </p:cTn>
                              </p:par>
                            </p:childTnLst>
                          </p:cTn>
                        </p:par>
                        <p:par>
                          <p:cTn id="105" fill="hold" nodeType="afterGroup">
                            <p:stCondLst>
                              <p:cond delay="8000"/>
                            </p:stCondLst>
                            <p:childTnLst>
                              <p:par>
                                <p:cTn id="106" presetID="1" presetClass="entr" presetSubtype="0" fill="hold" grpId="0" nodeType="afterEffect">
                                  <p:stCondLst>
                                    <p:cond delay="500"/>
                                  </p:stCondLst>
                                  <p:childTnLst>
                                    <p:set>
                                      <p:cBhvr>
                                        <p:cTn id="107" dur="1" fill="hold">
                                          <p:stCondLst>
                                            <p:cond delay="499"/>
                                          </p:stCondLst>
                                        </p:cTn>
                                        <p:tgtEl>
                                          <p:spTgt spid="116753"/>
                                        </p:tgtEl>
                                        <p:attrNameLst>
                                          <p:attrName>style.visibility</p:attrName>
                                        </p:attrNameLst>
                                      </p:cBhvr>
                                      <p:to>
                                        <p:strVal val="visible"/>
                                      </p:to>
                                    </p:set>
                                  </p:childTnLst>
                                </p:cTn>
                              </p:par>
                            </p:childTnLst>
                          </p:cTn>
                        </p:par>
                        <p:par>
                          <p:cTn id="108" fill="hold" nodeType="afterGroup">
                            <p:stCondLst>
                              <p:cond delay="9000"/>
                            </p:stCondLst>
                            <p:childTnLst>
                              <p:par>
                                <p:cTn id="109" presetID="1" presetClass="entr" presetSubtype="0" fill="hold" grpId="0" nodeType="afterEffect">
                                  <p:stCondLst>
                                    <p:cond delay="500"/>
                                  </p:stCondLst>
                                  <p:childTnLst>
                                    <p:set>
                                      <p:cBhvr>
                                        <p:cTn id="110" dur="1" fill="hold">
                                          <p:stCondLst>
                                            <p:cond delay="499"/>
                                          </p:stCondLst>
                                        </p:cTn>
                                        <p:tgtEl>
                                          <p:spTgt spid="116754"/>
                                        </p:tgtEl>
                                        <p:attrNameLst>
                                          <p:attrName>style.visibility</p:attrName>
                                        </p:attrNameLst>
                                      </p:cBhvr>
                                      <p:to>
                                        <p:strVal val="visible"/>
                                      </p:to>
                                    </p:set>
                                  </p:childTnLst>
                                  <p:subTnLst>
                                    <p:set>
                                      <p:cBhvr override="childStyle">
                                        <p:cTn dur="1" fill="hold" display="0" masterRel="nextClick" afterEffect="1"/>
                                        <p:tgtEl>
                                          <p:spTgt spid="116754"/>
                                        </p:tgtEl>
                                        <p:attrNameLst>
                                          <p:attrName>style.visibility</p:attrName>
                                        </p:attrNameLst>
                                      </p:cBhvr>
                                      <p:to>
                                        <p:strVal val="hidden"/>
                                      </p:to>
                                    </p:set>
                                  </p:subTnLst>
                                </p:cTn>
                              </p:par>
                            </p:childTnLst>
                          </p:cTn>
                        </p:par>
                        <p:par>
                          <p:cTn id="111" fill="hold" nodeType="afterGroup">
                            <p:stCondLst>
                              <p:cond delay="10000"/>
                            </p:stCondLst>
                            <p:childTnLst>
                              <p:par>
                                <p:cTn id="112" presetID="17" presetClass="entr" presetSubtype="8" fill="hold" grpId="0" nodeType="afterEffect">
                                  <p:stCondLst>
                                    <p:cond delay="0"/>
                                  </p:stCondLst>
                                  <p:childTnLst>
                                    <p:set>
                                      <p:cBhvr>
                                        <p:cTn id="113" dur="1" fill="hold">
                                          <p:stCondLst>
                                            <p:cond delay="0"/>
                                          </p:stCondLst>
                                        </p:cTn>
                                        <p:tgtEl>
                                          <p:spTgt spid="116783"/>
                                        </p:tgtEl>
                                        <p:attrNameLst>
                                          <p:attrName>style.visibility</p:attrName>
                                        </p:attrNameLst>
                                      </p:cBhvr>
                                      <p:to>
                                        <p:strVal val="visible"/>
                                      </p:to>
                                    </p:set>
                                    <p:anim calcmode="lin" valueType="num">
                                      <p:cBhvr>
                                        <p:cTn id="114" dur="500" fill="hold"/>
                                        <p:tgtEl>
                                          <p:spTgt spid="116783"/>
                                        </p:tgtEl>
                                        <p:attrNameLst>
                                          <p:attrName>ppt_x</p:attrName>
                                        </p:attrNameLst>
                                      </p:cBhvr>
                                      <p:tavLst>
                                        <p:tav tm="0">
                                          <p:val>
                                            <p:strVal val="#ppt_x-#ppt_w/2"/>
                                          </p:val>
                                        </p:tav>
                                        <p:tav tm="100000">
                                          <p:val>
                                            <p:strVal val="#ppt_x"/>
                                          </p:val>
                                        </p:tav>
                                      </p:tavLst>
                                    </p:anim>
                                    <p:anim calcmode="lin" valueType="num">
                                      <p:cBhvr>
                                        <p:cTn id="115" dur="500" fill="hold"/>
                                        <p:tgtEl>
                                          <p:spTgt spid="116783"/>
                                        </p:tgtEl>
                                        <p:attrNameLst>
                                          <p:attrName>ppt_y</p:attrName>
                                        </p:attrNameLst>
                                      </p:cBhvr>
                                      <p:tavLst>
                                        <p:tav tm="0">
                                          <p:val>
                                            <p:strVal val="#ppt_y"/>
                                          </p:val>
                                        </p:tav>
                                        <p:tav tm="100000">
                                          <p:val>
                                            <p:strVal val="#ppt_y"/>
                                          </p:val>
                                        </p:tav>
                                      </p:tavLst>
                                    </p:anim>
                                    <p:anim calcmode="lin" valueType="num">
                                      <p:cBhvr>
                                        <p:cTn id="116" dur="500" fill="hold"/>
                                        <p:tgtEl>
                                          <p:spTgt spid="116783"/>
                                        </p:tgtEl>
                                        <p:attrNameLst>
                                          <p:attrName>ppt_w</p:attrName>
                                        </p:attrNameLst>
                                      </p:cBhvr>
                                      <p:tavLst>
                                        <p:tav tm="0">
                                          <p:val>
                                            <p:fltVal val="0"/>
                                          </p:val>
                                        </p:tav>
                                        <p:tav tm="100000">
                                          <p:val>
                                            <p:strVal val="#ppt_w"/>
                                          </p:val>
                                        </p:tav>
                                      </p:tavLst>
                                    </p:anim>
                                    <p:anim calcmode="lin" valueType="num">
                                      <p:cBhvr>
                                        <p:cTn id="117" dur="500" fill="hold"/>
                                        <p:tgtEl>
                                          <p:spTgt spid="116783"/>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116783"/>
                                        </p:tgtEl>
                                        <p:attrNameLst>
                                          <p:attrName>style.visibility</p:attrName>
                                        </p:attrNameLst>
                                      </p:cBhvr>
                                      <p:to>
                                        <p:strVal val="hidden"/>
                                      </p:to>
                                    </p:set>
                                  </p:subTnLst>
                                </p:cTn>
                              </p:par>
                            </p:childTnLst>
                          </p:cTn>
                        </p:par>
                      </p:childTnLst>
                    </p:cTn>
                  </p:par>
                  <p:par>
                    <p:cTn id="118" fill="hold" nodeType="clickPar">
                      <p:stCondLst>
                        <p:cond delay="indefinite"/>
                      </p:stCondLst>
                      <p:childTnLst>
                        <p:par>
                          <p:cTn id="119" fill="hold" nodeType="withGroup">
                            <p:stCondLst>
                              <p:cond delay="0"/>
                            </p:stCondLst>
                            <p:childTnLst>
                              <p:par>
                                <p:cTn id="120" presetID="11" presetClass="entr" presetSubtype="0" fill="hold" nodeType="clickEffect">
                                  <p:stCondLst>
                                    <p:cond delay="0"/>
                                  </p:stCondLst>
                                  <p:childTnLst>
                                    <p:set>
                                      <p:cBhvr>
                                        <p:cTn id="121" dur="75">
                                          <p:stCondLst>
                                            <p:cond delay="0"/>
                                          </p:stCondLst>
                                        </p:cTn>
                                        <p:tgtEl>
                                          <p:spTgt spid="2"/>
                                        </p:tgtEl>
                                        <p:attrNameLst>
                                          <p:attrName>style.visibility</p:attrName>
                                        </p:attrNameLst>
                                      </p:cBhvr>
                                      <p:to>
                                        <p:strVal val="visible"/>
                                      </p:to>
                                    </p:set>
                                  </p:childTnLst>
                                </p:cTn>
                              </p:par>
                            </p:childTnLst>
                          </p:cTn>
                        </p:par>
                        <p:par>
                          <p:cTn id="122" fill="hold" nodeType="afterGroup">
                            <p:stCondLst>
                              <p:cond delay="75"/>
                            </p:stCondLst>
                            <p:childTnLst>
                              <p:par>
                                <p:cTn id="123" presetID="11" presetClass="entr" presetSubtype="0" fill="hold" nodeType="afterEffect">
                                  <p:stCondLst>
                                    <p:cond delay="0"/>
                                  </p:stCondLst>
                                  <p:childTnLst>
                                    <p:set>
                                      <p:cBhvr>
                                        <p:cTn id="124" dur="75">
                                          <p:stCondLst>
                                            <p:cond delay="0"/>
                                          </p:stCondLst>
                                        </p:cTn>
                                        <p:tgtEl>
                                          <p:spTgt spid="3"/>
                                        </p:tgtEl>
                                        <p:attrNameLst>
                                          <p:attrName>style.visibility</p:attrName>
                                        </p:attrNameLst>
                                      </p:cBhvr>
                                      <p:to>
                                        <p:strVal val="visible"/>
                                      </p:to>
                                    </p:set>
                                  </p:childTnLst>
                                </p:cTn>
                              </p:par>
                            </p:childTnLst>
                          </p:cTn>
                        </p:par>
                        <p:par>
                          <p:cTn id="125" fill="hold" nodeType="afterGroup">
                            <p:stCondLst>
                              <p:cond delay="150"/>
                            </p:stCondLst>
                            <p:childTnLst>
                              <p:par>
                                <p:cTn id="126" presetID="11" presetClass="entr" presetSubtype="0" fill="hold" nodeType="afterEffect">
                                  <p:stCondLst>
                                    <p:cond delay="0"/>
                                  </p:stCondLst>
                                  <p:childTnLst>
                                    <p:set>
                                      <p:cBhvr>
                                        <p:cTn id="127" dur="75">
                                          <p:stCondLst>
                                            <p:cond delay="0"/>
                                          </p:stCondLst>
                                        </p:cTn>
                                        <p:tgtEl>
                                          <p:spTgt spid="4"/>
                                        </p:tgtEl>
                                        <p:attrNameLst>
                                          <p:attrName>style.visibility</p:attrName>
                                        </p:attrNameLst>
                                      </p:cBhvr>
                                      <p:to>
                                        <p:strVal val="visible"/>
                                      </p:to>
                                    </p:set>
                                  </p:childTnLst>
                                </p:cTn>
                              </p:par>
                            </p:childTnLst>
                          </p:cTn>
                        </p:par>
                        <p:par>
                          <p:cTn id="128" fill="hold" nodeType="afterGroup">
                            <p:stCondLst>
                              <p:cond delay="225"/>
                            </p:stCondLst>
                            <p:childTnLst>
                              <p:par>
                                <p:cTn id="129" presetID="11" presetClass="entr" presetSubtype="0" fill="hold" nodeType="afterEffect">
                                  <p:stCondLst>
                                    <p:cond delay="0"/>
                                  </p:stCondLst>
                                  <p:childTnLst>
                                    <p:set>
                                      <p:cBhvr>
                                        <p:cTn id="130" dur="75">
                                          <p:stCondLst>
                                            <p:cond delay="0"/>
                                          </p:stCondLst>
                                        </p:cTn>
                                        <p:tgtEl>
                                          <p:spTgt spid="5"/>
                                        </p:tgtEl>
                                        <p:attrNameLst>
                                          <p:attrName>style.visibility</p:attrName>
                                        </p:attrNameLst>
                                      </p:cBhvr>
                                      <p:to>
                                        <p:strVal val="visible"/>
                                      </p:to>
                                    </p:set>
                                  </p:childTnLst>
                                </p:cTn>
                              </p:par>
                            </p:childTnLst>
                          </p:cTn>
                        </p:par>
                        <p:par>
                          <p:cTn id="131" fill="hold" nodeType="afterGroup">
                            <p:stCondLst>
                              <p:cond delay="300"/>
                            </p:stCondLst>
                            <p:childTnLst>
                              <p:par>
                                <p:cTn id="132" presetID="11" presetClass="entr" presetSubtype="0" fill="hold" nodeType="afterEffect">
                                  <p:stCondLst>
                                    <p:cond delay="0"/>
                                  </p:stCondLst>
                                  <p:childTnLst>
                                    <p:set>
                                      <p:cBhvr>
                                        <p:cTn id="133" dur="75">
                                          <p:stCondLst>
                                            <p:cond delay="0"/>
                                          </p:stCondLst>
                                        </p:cTn>
                                        <p:tgtEl>
                                          <p:spTgt spid="6"/>
                                        </p:tgtEl>
                                        <p:attrNameLst>
                                          <p:attrName>style.visibility</p:attrName>
                                        </p:attrNameLst>
                                      </p:cBhvr>
                                      <p:to>
                                        <p:strVal val="visible"/>
                                      </p:to>
                                    </p:set>
                                  </p:childTnLst>
                                </p:cTn>
                              </p:par>
                            </p:childTnLst>
                          </p:cTn>
                        </p:par>
                        <p:par>
                          <p:cTn id="134" fill="hold" nodeType="afterGroup">
                            <p:stCondLst>
                              <p:cond delay="375"/>
                            </p:stCondLst>
                            <p:childTnLst>
                              <p:par>
                                <p:cTn id="135" presetID="1" presetClass="entr" presetSubtype="0" fill="hold" nodeType="afterEffect">
                                  <p:stCondLst>
                                    <p:cond delay="0"/>
                                  </p:stCondLst>
                                  <p:childTnLst>
                                    <p:set>
                                      <p:cBhvr>
                                        <p:cTn id="136" dur="1" fill="hold">
                                          <p:stCondLst>
                                            <p:cond delay="499"/>
                                          </p:stCondLst>
                                        </p:cTn>
                                        <p:tgtEl>
                                          <p:spTgt spid="7"/>
                                        </p:tgtEl>
                                        <p:attrNameLst>
                                          <p:attrName>style.visibility</p:attrName>
                                        </p:attrNameLst>
                                      </p:cBhvr>
                                      <p:to>
                                        <p:strVal val="visible"/>
                                      </p:to>
                                    </p:set>
                                  </p:childTnLst>
                                </p:cTn>
                              </p:par>
                            </p:childTnLst>
                          </p:cTn>
                        </p:par>
                        <p:par>
                          <p:cTn id="137" fill="hold" nodeType="afterGroup">
                            <p:stCondLst>
                              <p:cond delay="875"/>
                            </p:stCondLst>
                            <p:childTnLst>
                              <p:par>
                                <p:cTn id="138" presetID="4" presetClass="entr" presetSubtype="32" fill="hold" nodeType="afterEffect">
                                  <p:stCondLst>
                                    <p:cond delay="0"/>
                                  </p:stCondLst>
                                  <p:childTnLst>
                                    <p:set>
                                      <p:cBhvr>
                                        <p:cTn id="139" dur="1" fill="hold">
                                          <p:stCondLst>
                                            <p:cond delay="0"/>
                                          </p:stCondLst>
                                        </p:cTn>
                                        <p:tgtEl>
                                          <p:spTgt spid="8"/>
                                        </p:tgtEl>
                                        <p:attrNameLst>
                                          <p:attrName>style.visibility</p:attrName>
                                        </p:attrNameLst>
                                      </p:cBhvr>
                                      <p:to>
                                        <p:strVal val="visible"/>
                                      </p:to>
                                    </p:set>
                                    <p:animEffect transition="in" filter="box(out)">
                                      <p:cBhvr>
                                        <p:cTn id="140" dur="500"/>
                                        <p:tgtEl>
                                          <p:spTgt spid="8"/>
                                        </p:tgtEl>
                                      </p:cBhvr>
                                    </p:animEffect>
                                  </p:childTnLst>
                                </p:cTn>
                              </p:par>
                            </p:childTnLst>
                          </p:cTn>
                        </p:par>
                        <p:par>
                          <p:cTn id="141" fill="hold" nodeType="afterGroup">
                            <p:stCondLst>
                              <p:cond delay="1375"/>
                            </p:stCondLst>
                            <p:childTnLst>
                              <p:par>
                                <p:cTn id="142" presetID="4" presetClass="entr" presetSubtype="32" fill="hold" grpId="0" nodeType="afterEffect">
                                  <p:stCondLst>
                                    <p:cond delay="0"/>
                                  </p:stCondLst>
                                  <p:childTnLst>
                                    <p:set>
                                      <p:cBhvr>
                                        <p:cTn id="143" dur="1" fill="hold">
                                          <p:stCondLst>
                                            <p:cond delay="0"/>
                                          </p:stCondLst>
                                        </p:cTn>
                                        <p:tgtEl>
                                          <p:spTgt spid="116785"/>
                                        </p:tgtEl>
                                        <p:attrNameLst>
                                          <p:attrName>style.visibility</p:attrName>
                                        </p:attrNameLst>
                                      </p:cBhvr>
                                      <p:to>
                                        <p:strVal val="visible"/>
                                      </p:to>
                                    </p:set>
                                    <p:animEffect transition="in" filter="box(out)">
                                      <p:cBhvr>
                                        <p:cTn id="144" dur="500"/>
                                        <p:tgtEl>
                                          <p:spTgt spid="116785"/>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22" presetClass="entr" presetSubtype="1" fill="hold" nodeType="clickEffect">
                                  <p:stCondLst>
                                    <p:cond delay="0"/>
                                  </p:stCondLst>
                                  <p:childTnLst>
                                    <p:set>
                                      <p:cBhvr>
                                        <p:cTn id="148" dur="1" fill="hold">
                                          <p:stCondLst>
                                            <p:cond delay="0"/>
                                          </p:stCondLst>
                                        </p:cTn>
                                        <p:tgtEl>
                                          <p:spTgt spid="116780"/>
                                        </p:tgtEl>
                                        <p:attrNameLst>
                                          <p:attrName>style.visibility</p:attrName>
                                        </p:attrNameLst>
                                      </p:cBhvr>
                                      <p:to>
                                        <p:strVal val="visible"/>
                                      </p:to>
                                    </p:set>
                                    <p:animEffect transition="in" filter="wipe(up)">
                                      <p:cBhvr>
                                        <p:cTn id="149" dur="500"/>
                                        <p:tgtEl>
                                          <p:spTgt spid="116780"/>
                                        </p:tgtEl>
                                      </p:cBhvr>
                                    </p:animEffect>
                                  </p:childTnLst>
                                </p:cTn>
                              </p:par>
                            </p:childTnLst>
                          </p:cTn>
                        </p:par>
                      </p:childTnLst>
                    </p:cTn>
                  </p:par>
                  <p:par>
                    <p:cTn id="150" fill="hold">
                      <p:stCondLst>
                        <p:cond delay="indefinite"/>
                      </p:stCondLst>
                      <p:childTnLst>
                        <p:par>
                          <p:cTn id="151" fill="hold">
                            <p:stCondLst>
                              <p:cond delay="0"/>
                            </p:stCondLst>
                            <p:childTnLst>
                              <p:par>
                                <p:cTn id="152" presetID="1" presetClass="entr" presetSubtype="0" fill="hold" grpId="0" nodeType="clickEffect">
                                  <p:stCondLst>
                                    <p:cond delay="0"/>
                                  </p:stCondLst>
                                  <p:childTnLst>
                                    <p:set>
                                      <p:cBhvr>
                                        <p:cTn id="153" dur="1" fill="hold">
                                          <p:stCondLst>
                                            <p:cond delay="499"/>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8" grpId="0" animBg="1"/>
      <p:bldP spid="116739" grpId="0" animBg="1"/>
      <p:bldP spid="116740" grpId="0" animBg="1"/>
      <p:bldP spid="116741" grpId="0" animBg="1"/>
      <p:bldP spid="116742" grpId="0" animBg="1"/>
      <p:bldP spid="116743" grpId="0" animBg="1"/>
      <p:bldP spid="116744" grpId="0" animBg="1"/>
      <p:bldP spid="116745" grpId="0" animBg="1"/>
      <p:bldP spid="116746" grpId="0" animBg="1"/>
      <p:bldP spid="116747" grpId="0" animBg="1"/>
      <p:bldP spid="116748" grpId="0" animBg="1"/>
      <p:bldP spid="116749" grpId="0" animBg="1"/>
      <p:bldP spid="116750" grpId="0" animBg="1"/>
      <p:bldP spid="116751" grpId="0" animBg="1"/>
      <p:bldP spid="116752" grpId="0" animBg="1"/>
      <p:bldP spid="116753" grpId="0" animBg="1"/>
      <p:bldP spid="116754" grpId="0" animBg="1"/>
      <p:bldP spid="116775" grpId="0" animBg="1" autoUpdateAnimBg="0"/>
      <p:bldP spid="116776" grpId="0" animBg="1"/>
      <p:bldP spid="116777" grpId="0" animBg="1"/>
      <p:bldP spid="116778" grpId="0" autoUpdateAnimBg="0"/>
      <p:bldP spid="116779" grpId="0" autoUpdateAnimBg="0"/>
      <p:bldP spid="116782" grpId="0" animBg="1"/>
      <p:bldP spid="116783" grpId="0" animBg="1" autoUpdateAnimBg="0"/>
      <p:bldP spid="116784" grpId="0" animBg="1"/>
      <p:bldP spid="116785" grpId="0" animBg="1"/>
      <p:bldP spid="116786" grpId="0" animBg="1"/>
      <p:bldP spid="116787" grpId="0" animBg="1"/>
      <p:bldP spid="56"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bwMode="auto">
          <a:xfrm>
            <a:off x="539552" y="260648"/>
            <a:ext cx="7772400" cy="733425"/>
          </a:xfrm>
        </p:spPr>
        <p:txBody>
          <a:bodyPr wrap="square" numCol="1" anchorCtr="0" compatLnSpc="1">
            <a:prstTxWarp prst="textNoShape">
              <a:avLst/>
            </a:prstTxWarp>
          </a:bodyPr>
          <a:lstStyle/>
          <a:p>
            <a:pPr algn="l"/>
            <a:r>
              <a:rPr altLang="en-US" sz="3200" cap="none" dirty="0">
                <a:solidFill>
                  <a:srgbClr val="EA0088"/>
                </a:solidFill>
                <a:latin typeface="Trebuchet MS" pitchFamily="34" charset="0"/>
                <a:cs typeface="Arial" pitchFamily="34" charset="0"/>
              </a:rPr>
              <a:t>Measures of Variability…</a:t>
            </a:r>
          </a:p>
        </p:txBody>
      </p:sp>
      <p:sp>
        <p:nvSpPr>
          <p:cNvPr id="40963" name="Rectangle 3"/>
          <p:cNvSpPr>
            <a:spLocks noGrp="1" noChangeArrowheads="1"/>
          </p:cNvSpPr>
          <p:nvPr>
            <p:ph type="body" idx="4294967295"/>
          </p:nvPr>
        </p:nvSpPr>
        <p:spPr>
          <a:xfrm>
            <a:off x="539751" y="1062038"/>
            <a:ext cx="8370887" cy="4114800"/>
          </a:xfrm>
        </p:spPr>
        <p:txBody>
          <a:bodyPr/>
          <a:lstStyle/>
          <a:p>
            <a:pPr marL="0" indent="0">
              <a:buFontTx/>
              <a:buNone/>
            </a:pPr>
            <a:r>
              <a:rPr lang="en-US" altLang="en-US" sz="2400" dirty="0">
                <a:latin typeface="Trebuchet MS" pitchFamily="34" charset="0"/>
                <a:cs typeface="Arial" pitchFamily="34" charset="0"/>
              </a:rPr>
              <a:t>Measures of central location fail to tell the whole story about the distribution; that is, how much are the observations spread out around the mean value?</a:t>
            </a:r>
          </a:p>
          <a:p>
            <a:pPr marL="0" indent="0">
              <a:buFontTx/>
              <a:buNone/>
            </a:pPr>
            <a:endParaRPr lang="en-US" altLang="en-US" sz="2400" dirty="0">
              <a:latin typeface="Trebuchet MS" pitchFamily="34" charset="0"/>
              <a:cs typeface="Arial" pitchFamily="34" charset="0"/>
            </a:endParaRPr>
          </a:p>
        </p:txBody>
      </p:sp>
      <p:pic>
        <p:nvPicPr>
          <p:cNvPr id="4096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7900" y="2492896"/>
            <a:ext cx="4122738" cy="239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Rectangle 5"/>
          <p:cNvSpPr>
            <a:spLocks noChangeArrowheads="1"/>
          </p:cNvSpPr>
          <p:nvPr/>
        </p:nvSpPr>
        <p:spPr bwMode="auto">
          <a:xfrm>
            <a:off x="541884" y="2492896"/>
            <a:ext cx="4648200" cy="245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eaLnBrk="1" hangingPunct="1">
              <a:buFontTx/>
              <a:buNone/>
            </a:pPr>
            <a:r>
              <a:rPr lang="en-US" altLang="en-US" sz="2400" baseline="0" dirty="0">
                <a:latin typeface="Trebuchet MS" panose="020B0603020202020204" pitchFamily="34" charset="0"/>
              </a:rPr>
              <a:t>For example, two sets of class grades are shown. The mean (=50) is the same in each case…</a:t>
            </a:r>
          </a:p>
          <a:p>
            <a:pPr eaLnBrk="1" hangingPunct="1">
              <a:buFontTx/>
              <a:buNone/>
            </a:pPr>
            <a:endParaRPr lang="en-US" altLang="en-US" sz="2400" baseline="0" dirty="0">
              <a:latin typeface="Trebuchet MS" panose="020B0603020202020204" pitchFamily="34" charset="0"/>
            </a:endParaRPr>
          </a:p>
          <a:p>
            <a:pPr eaLnBrk="1" hangingPunct="1">
              <a:buFontTx/>
              <a:buNone/>
            </a:pPr>
            <a:r>
              <a:rPr lang="en-US" altLang="en-US" sz="2400" baseline="0" dirty="0">
                <a:latin typeface="Trebuchet MS" panose="020B0603020202020204" pitchFamily="34" charset="0"/>
              </a:rPr>
              <a:t>But, the </a:t>
            </a:r>
            <a:r>
              <a:rPr lang="en-US" altLang="en-US" sz="2400" baseline="0" dirty="0">
                <a:solidFill>
                  <a:srgbClr val="FF0000"/>
                </a:solidFill>
                <a:latin typeface="Trebuchet MS" panose="020B0603020202020204" pitchFamily="34" charset="0"/>
              </a:rPr>
              <a:t>red</a:t>
            </a:r>
            <a:r>
              <a:rPr lang="en-US" altLang="en-US" sz="2400" baseline="0" dirty="0">
                <a:latin typeface="Trebuchet MS" panose="020B0603020202020204" pitchFamily="34" charset="0"/>
              </a:rPr>
              <a:t> class has greater variability than the </a:t>
            </a:r>
            <a:r>
              <a:rPr lang="en-US" altLang="en-US" sz="2400" baseline="0" dirty="0">
                <a:solidFill>
                  <a:srgbClr val="0000FF"/>
                </a:solidFill>
                <a:latin typeface="Trebuchet MS" panose="020B0603020202020204" pitchFamily="34" charset="0"/>
              </a:rPr>
              <a:t>blue</a:t>
            </a:r>
            <a:r>
              <a:rPr lang="en-US" altLang="en-US" sz="2400" baseline="0" dirty="0">
                <a:latin typeface="Trebuchet MS" panose="020B0603020202020204" pitchFamily="34" charset="0"/>
              </a:rPr>
              <a:t> class.</a:t>
            </a:r>
          </a:p>
        </p:txBody>
      </p:sp>
      <p:sp>
        <p:nvSpPr>
          <p:cNvPr id="6"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33</a:t>
            </a:fld>
            <a:endParaRPr lang="en-AU" altLang="en-US" b="1" dirty="0"/>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68313" y="333375"/>
            <a:ext cx="7772400" cy="661988"/>
          </a:xfrm>
        </p:spPr>
        <p:txBody>
          <a:bodyPr/>
          <a:lstStyle/>
          <a:p>
            <a:pPr algn="l">
              <a:defRPr/>
            </a:pPr>
            <a:r>
              <a:rPr sz="3600" cap="none" dirty="0">
                <a:solidFill>
                  <a:srgbClr val="EA0088"/>
                </a:solidFill>
                <a:latin typeface="Trebuchet MS" panose="020B0603020202020204" pitchFamily="34" charset="0"/>
                <a:ea typeface="ＭＳ Ｐゴシック" charset="0"/>
                <a:cs typeface="ＭＳ Ｐゴシック" charset="0"/>
              </a:rPr>
              <a:t>Range</a:t>
            </a:r>
          </a:p>
        </p:txBody>
      </p:sp>
      <p:sp>
        <p:nvSpPr>
          <p:cNvPr id="41987" name="Rectangle 3"/>
          <p:cNvSpPr>
            <a:spLocks noGrp="1" noChangeArrowheads="1"/>
          </p:cNvSpPr>
          <p:nvPr>
            <p:ph type="body" idx="4294967295"/>
          </p:nvPr>
        </p:nvSpPr>
        <p:spPr>
          <a:xfrm>
            <a:off x="611188" y="1268413"/>
            <a:ext cx="8532812" cy="4827587"/>
          </a:xfrm>
        </p:spPr>
        <p:txBody>
          <a:bodyPr/>
          <a:lstStyle/>
          <a:p>
            <a:pPr marL="0" indent="0">
              <a:buFontTx/>
              <a:buNone/>
            </a:pPr>
            <a:r>
              <a:rPr lang="en-US" altLang="en-US" sz="2400" dirty="0">
                <a:latin typeface="Trebuchet MS" pitchFamily="34" charset="0"/>
                <a:cs typeface="Arial" pitchFamily="34" charset="0"/>
              </a:rPr>
              <a:t>The </a:t>
            </a:r>
            <a:r>
              <a:rPr lang="en-US" altLang="en-US" sz="2400" b="1" i="1" dirty="0">
                <a:solidFill>
                  <a:schemeClr val="tx1">
                    <a:lumMod val="75000"/>
                    <a:lumOff val="25000"/>
                  </a:schemeClr>
                </a:solidFill>
                <a:latin typeface="Trebuchet MS" pitchFamily="34" charset="0"/>
                <a:cs typeface="Arial" pitchFamily="34" charset="0"/>
              </a:rPr>
              <a:t>range</a:t>
            </a:r>
            <a:r>
              <a:rPr lang="en-US" altLang="en-US" sz="2400" dirty="0">
                <a:latin typeface="Trebuchet MS" pitchFamily="34" charset="0"/>
                <a:cs typeface="Arial" pitchFamily="34" charset="0"/>
              </a:rPr>
              <a:t> is the simplest measure of variability, calculated as:</a:t>
            </a:r>
          </a:p>
          <a:p>
            <a:pPr marL="0" indent="0">
              <a:buFontTx/>
              <a:buNone/>
            </a:pPr>
            <a:r>
              <a:rPr lang="en-US" altLang="en-US" sz="2400" dirty="0">
                <a:solidFill>
                  <a:srgbClr val="0000FF"/>
                </a:solidFill>
                <a:latin typeface="Trebuchet MS" pitchFamily="34" charset="0"/>
                <a:cs typeface="Arial" pitchFamily="34" charset="0"/>
              </a:rPr>
              <a:t>	Range = Largest observation – Smallest observation</a:t>
            </a:r>
          </a:p>
          <a:p>
            <a:pPr marL="0" indent="0">
              <a:buFontTx/>
              <a:buNone/>
            </a:pPr>
            <a:endParaRPr lang="en-US" altLang="en-US" sz="2400" dirty="0">
              <a:latin typeface="Trebuchet MS" pitchFamily="34" charset="0"/>
              <a:cs typeface="Arial" pitchFamily="34" charset="0"/>
            </a:endParaRPr>
          </a:p>
          <a:p>
            <a:pPr marL="0" indent="0">
              <a:buFontTx/>
              <a:buNone/>
            </a:pPr>
            <a:r>
              <a:rPr lang="en-US" altLang="en-US" sz="2400" dirty="0">
                <a:latin typeface="Trebuchet MS" pitchFamily="34" charset="0"/>
                <a:cs typeface="Arial" pitchFamily="34" charset="0"/>
              </a:rPr>
              <a:t>E.g.</a:t>
            </a:r>
          </a:p>
          <a:p>
            <a:pPr marL="0" indent="0">
              <a:buFontTx/>
              <a:buNone/>
            </a:pPr>
            <a:r>
              <a:rPr lang="en-US" altLang="en-US" sz="2400" dirty="0">
                <a:latin typeface="Trebuchet MS" pitchFamily="34" charset="0"/>
                <a:cs typeface="Arial" pitchFamily="34" charset="0"/>
              </a:rPr>
              <a:t>	Data: {4, 4, 4, 4, 50}			Range = 46</a:t>
            </a:r>
          </a:p>
          <a:p>
            <a:pPr marL="0" indent="0">
              <a:buFontTx/>
              <a:buNone/>
            </a:pPr>
            <a:r>
              <a:rPr lang="en-US" altLang="en-US" sz="2400" dirty="0">
                <a:latin typeface="Trebuchet MS" pitchFamily="34" charset="0"/>
                <a:cs typeface="Arial" pitchFamily="34" charset="0"/>
              </a:rPr>
              <a:t>	Data: {4, 8, 15, 24, 39, 50}	Range = 46</a:t>
            </a:r>
          </a:p>
          <a:p>
            <a:pPr marL="0" indent="0" algn="just">
              <a:buFontTx/>
              <a:buNone/>
            </a:pPr>
            <a:r>
              <a:rPr lang="en-US" altLang="en-US" sz="2400" dirty="0">
                <a:latin typeface="Trebuchet MS" pitchFamily="34" charset="0"/>
                <a:cs typeface="Arial" pitchFamily="34" charset="0"/>
              </a:rPr>
              <a:t>	</a:t>
            </a:r>
          </a:p>
          <a:p>
            <a:pPr marL="0" indent="0" algn="just">
              <a:buFontTx/>
              <a:buNone/>
            </a:pPr>
            <a:r>
              <a:rPr lang="en-US" altLang="en-US" sz="2400" dirty="0">
                <a:latin typeface="Trebuchet MS" pitchFamily="34" charset="0"/>
                <a:cs typeface="Arial" pitchFamily="34" charset="0"/>
              </a:rPr>
              <a:t>The range is the same in both cases, but the data sets have very different distributions…</a:t>
            </a:r>
          </a:p>
        </p:txBody>
      </p:sp>
      <p:sp>
        <p:nvSpPr>
          <p:cNvPr id="4"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34</a:t>
            </a:fld>
            <a:endParaRPr lang="en-AU" altLang="en-US" b="1" dirty="0"/>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68313" y="333375"/>
            <a:ext cx="7772400" cy="661988"/>
          </a:xfrm>
        </p:spPr>
        <p:txBody>
          <a:bodyPr/>
          <a:lstStyle/>
          <a:p>
            <a:pPr algn="l">
              <a:defRPr/>
            </a:pPr>
            <a:r>
              <a:rPr sz="3600" cap="none" dirty="0">
                <a:solidFill>
                  <a:srgbClr val="EA0088"/>
                </a:solidFill>
                <a:latin typeface="Trebuchet MS" panose="020B0603020202020204" pitchFamily="34" charset="0"/>
                <a:ea typeface="ＭＳ Ｐゴシック" charset="0"/>
                <a:cs typeface="ＭＳ Ｐゴシック" charset="0"/>
              </a:rPr>
              <a:t>Range</a:t>
            </a:r>
            <a:r>
              <a:rPr lang="en-AU" sz="3600" cap="none" dirty="0">
                <a:solidFill>
                  <a:srgbClr val="EA0088"/>
                </a:solidFill>
                <a:latin typeface="Trebuchet MS" panose="020B0603020202020204" pitchFamily="34" charset="0"/>
                <a:ea typeface="ＭＳ Ｐゴシック" charset="0"/>
                <a:cs typeface="ＭＳ Ｐゴシック" charset="0"/>
              </a:rPr>
              <a:t>…</a:t>
            </a:r>
            <a:endParaRPr sz="3600" cap="none" dirty="0">
              <a:solidFill>
                <a:srgbClr val="EA0088"/>
              </a:solidFill>
              <a:latin typeface="Trebuchet MS" panose="020B0603020202020204" pitchFamily="34" charset="0"/>
              <a:ea typeface="ＭＳ Ｐゴシック" charset="0"/>
              <a:cs typeface="ＭＳ Ｐゴシック" charset="0"/>
            </a:endParaRPr>
          </a:p>
        </p:txBody>
      </p:sp>
      <p:sp>
        <p:nvSpPr>
          <p:cNvPr id="43010" name="Rectangle 3"/>
          <p:cNvSpPr>
            <a:spLocks noGrp="1" noChangeArrowheads="1"/>
          </p:cNvSpPr>
          <p:nvPr>
            <p:ph type="body" idx="4294967295"/>
          </p:nvPr>
        </p:nvSpPr>
        <p:spPr>
          <a:xfrm>
            <a:off x="539552" y="1268760"/>
            <a:ext cx="8064500" cy="4114800"/>
          </a:xfrm>
        </p:spPr>
        <p:txBody>
          <a:bodyPr/>
          <a:lstStyle/>
          <a:p>
            <a:pPr marL="0" indent="0" algn="just">
              <a:spcAft>
                <a:spcPts val="1200"/>
              </a:spcAft>
              <a:buFontTx/>
              <a:buNone/>
            </a:pPr>
            <a:r>
              <a:rPr lang="en-US" altLang="en-US" sz="2400" dirty="0">
                <a:latin typeface="Trebuchet MS" pitchFamily="34" charset="0"/>
                <a:cs typeface="Arial" pitchFamily="34" charset="0"/>
              </a:rPr>
              <a:t>Its major advantage is the ease with which it can be computed.</a:t>
            </a:r>
          </a:p>
          <a:p>
            <a:pPr marL="0" indent="0" algn="just">
              <a:spcAft>
                <a:spcPts val="1200"/>
              </a:spcAft>
              <a:buFontTx/>
              <a:buNone/>
            </a:pPr>
            <a:r>
              <a:rPr lang="en-US" altLang="en-US" sz="2400" dirty="0">
                <a:latin typeface="Trebuchet MS" pitchFamily="34" charset="0"/>
                <a:cs typeface="Arial" pitchFamily="34" charset="0"/>
              </a:rPr>
              <a:t>Its major shortcoming is its failure to provide information on the dispersion of the observations between the two end points.</a:t>
            </a:r>
          </a:p>
          <a:p>
            <a:pPr marL="0" indent="0" algn="just">
              <a:spcAft>
                <a:spcPts val="1200"/>
              </a:spcAft>
              <a:buFontTx/>
              <a:buNone/>
            </a:pPr>
            <a:r>
              <a:rPr lang="en-US" altLang="en-US" sz="2400" dirty="0">
                <a:latin typeface="Trebuchet MS" pitchFamily="34" charset="0"/>
                <a:cs typeface="Arial" pitchFamily="34" charset="0"/>
              </a:rPr>
              <a:t>Hence we need a measure of variability that incorporates </a:t>
            </a:r>
            <a:r>
              <a:rPr lang="en-US" altLang="en-US" sz="2400" b="1" dirty="0">
                <a:latin typeface="Trebuchet MS" pitchFamily="34" charset="0"/>
                <a:cs typeface="Arial" pitchFamily="34" charset="0"/>
              </a:rPr>
              <a:t>all the data</a:t>
            </a:r>
            <a:r>
              <a:rPr lang="en-US" altLang="en-US" sz="2400" dirty="0">
                <a:latin typeface="Trebuchet MS" pitchFamily="34" charset="0"/>
                <a:cs typeface="Arial" pitchFamily="34" charset="0"/>
              </a:rPr>
              <a:t> and not just two end point observations. Hence…</a:t>
            </a:r>
          </a:p>
        </p:txBody>
      </p:sp>
      <p:sp>
        <p:nvSpPr>
          <p:cNvPr id="4"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35</a:t>
            </a:fld>
            <a:endParaRPr lang="en-AU" altLang="en-US" b="1" dirty="0"/>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6" name="Rectangle 4"/>
          <p:cNvSpPr>
            <a:spLocks noChangeArrowheads="1"/>
          </p:cNvSpPr>
          <p:nvPr/>
        </p:nvSpPr>
        <p:spPr bwMode="auto">
          <a:xfrm>
            <a:off x="1672059" y="1340768"/>
            <a:ext cx="5791200" cy="4073525"/>
          </a:xfrm>
          <a:prstGeom prst="rect">
            <a:avLst/>
          </a:prstGeom>
          <a:solidFill>
            <a:srgbClr val="CCFFCC"/>
          </a:solidFill>
          <a:ln w="952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endParaRPr lang="en-US" altLang="en-US" sz="2400" baseline="0">
              <a:latin typeface="Arial Narrow" pitchFamily="34" charset="0"/>
            </a:endParaRPr>
          </a:p>
        </p:txBody>
      </p:sp>
      <p:grpSp>
        <p:nvGrpSpPr>
          <p:cNvPr id="2" name="Group 5"/>
          <p:cNvGrpSpPr>
            <a:grpSpLocks/>
          </p:cNvGrpSpPr>
          <p:nvPr/>
        </p:nvGrpSpPr>
        <p:grpSpPr bwMode="auto">
          <a:xfrm>
            <a:off x="3518322" y="3585493"/>
            <a:ext cx="2497137" cy="1143000"/>
            <a:chOff x="1728" y="2736"/>
            <a:chExt cx="2016" cy="1008"/>
          </a:xfrm>
        </p:grpSpPr>
        <p:sp>
          <p:nvSpPr>
            <p:cNvPr id="44055" name="Freeform 6"/>
            <p:cNvSpPr>
              <a:spLocks/>
            </p:cNvSpPr>
            <p:nvPr/>
          </p:nvSpPr>
          <p:spPr bwMode="auto">
            <a:xfrm>
              <a:off x="1728" y="2736"/>
              <a:ext cx="2016" cy="1008"/>
            </a:xfrm>
            <a:custGeom>
              <a:avLst/>
              <a:gdLst>
                <a:gd name="T0" fmla="*/ 0 w 2016"/>
                <a:gd name="T1" fmla="*/ 81 h 1192"/>
                <a:gd name="T2" fmla="*/ 144 w 2016"/>
                <a:gd name="T3" fmla="*/ 32 h 1192"/>
                <a:gd name="T4" fmla="*/ 336 w 2016"/>
                <a:gd name="T5" fmla="*/ 6 h 1192"/>
                <a:gd name="T6" fmla="*/ 624 w 2016"/>
                <a:gd name="T7" fmla="*/ 6 h 1192"/>
                <a:gd name="T8" fmla="*/ 864 w 2016"/>
                <a:gd name="T9" fmla="*/ 41 h 1192"/>
                <a:gd name="T10" fmla="*/ 1152 w 2016"/>
                <a:gd name="T11" fmla="*/ 65 h 1192"/>
                <a:gd name="T12" fmla="*/ 1440 w 2016"/>
                <a:gd name="T13" fmla="*/ 74 h 1192"/>
                <a:gd name="T14" fmla="*/ 2016 w 2016"/>
                <a:gd name="T15" fmla="*/ 81 h 1192"/>
                <a:gd name="T16" fmla="*/ 0 60000 65536"/>
                <a:gd name="T17" fmla="*/ 0 60000 65536"/>
                <a:gd name="T18" fmla="*/ 0 60000 65536"/>
                <a:gd name="T19" fmla="*/ 0 60000 65536"/>
                <a:gd name="T20" fmla="*/ 0 60000 65536"/>
                <a:gd name="T21" fmla="*/ 0 60000 65536"/>
                <a:gd name="T22" fmla="*/ 0 60000 65536"/>
                <a:gd name="T23" fmla="*/ 0 60000 65536"/>
                <a:gd name="T24" fmla="*/ 0 w 2016"/>
                <a:gd name="T25" fmla="*/ 0 h 1192"/>
                <a:gd name="T26" fmla="*/ 2016 w 2016"/>
                <a:gd name="T27" fmla="*/ 1192 h 11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16" h="1192">
                  <a:moveTo>
                    <a:pt x="0" y="1192"/>
                  </a:moveTo>
                  <a:cubicBezTo>
                    <a:pt x="44" y="924"/>
                    <a:pt x="88" y="656"/>
                    <a:pt x="144" y="472"/>
                  </a:cubicBezTo>
                  <a:cubicBezTo>
                    <a:pt x="200" y="288"/>
                    <a:pt x="256" y="152"/>
                    <a:pt x="336" y="88"/>
                  </a:cubicBezTo>
                  <a:cubicBezTo>
                    <a:pt x="416" y="24"/>
                    <a:pt x="536" y="0"/>
                    <a:pt x="624" y="88"/>
                  </a:cubicBezTo>
                  <a:cubicBezTo>
                    <a:pt x="712" y="176"/>
                    <a:pt x="776" y="472"/>
                    <a:pt x="864" y="616"/>
                  </a:cubicBezTo>
                  <a:cubicBezTo>
                    <a:pt x="952" y="760"/>
                    <a:pt x="1056" y="872"/>
                    <a:pt x="1152" y="952"/>
                  </a:cubicBezTo>
                  <a:cubicBezTo>
                    <a:pt x="1248" y="1032"/>
                    <a:pt x="1296" y="1056"/>
                    <a:pt x="1440" y="1096"/>
                  </a:cubicBezTo>
                  <a:cubicBezTo>
                    <a:pt x="1584" y="1136"/>
                    <a:pt x="1920" y="1176"/>
                    <a:pt x="2016" y="1192"/>
                  </a:cubicBezTo>
                </a:path>
              </a:pathLst>
            </a:custGeom>
            <a:solidFill>
              <a:schemeClr val="bg1"/>
            </a:solidFill>
            <a:ln w="9525">
              <a:solidFill>
                <a:schemeClr val="tx1"/>
              </a:solidFill>
              <a:round/>
              <a:headEnd/>
              <a:tailEnd/>
            </a:ln>
          </p:spPr>
          <p:txBody>
            <a:bodyPr wrap="none" anchor="ctr"/>
            <a:lstStyle/>
            <a:p>
              <a:endParaRPr lang="en-AU"/>
            </a:p>
          </p:txBody>
        </p:sp>
        <p:sp>
          <p:nvSpPr>
            <p:cNvPr id="44056" name="Text Box 7"/>
            <p:cNvSpPr txBox="1">
              <a:spLocks noChangeArrowheads="1"/>
            </p:cNvSpPr>
            <p:nvPr/>
          </p:nvSpPr>
          <p:spPr bwMode="auto">
            <a:xfrm>
              <a:off x="1989" y="2929"/>
              <a:ext cx="355"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4400" baseline="0">
                  <a:latin typeface="Arial Narrow" pitchFamily="34" charset="0"/>
                </a:rPr>
                <a:t>?</a:t>
              </a:r>
            </a:p>
          </p:txBody>
        </p:sp>
      </p:grpSp>
      <p:grpSp>
        <p:nvGrpSpPr>
          <p:cNvPr id="3" name="Group 8"/>
          <p:cNvGrpSpPr>
            <a:grpSpLocks/>
          </p:cNvGrpSpPr>
          <p:nvPr/>
        </p:nvGrpSpPr>
        <p:grpSpPr bwMode="auto">
          <a:xfrm>
            <a:off x="3500859" y="3575968"/>
            <a:ext cx="2438400" cy="1152525"/>
            <a:chOff x="1728" y="2728"/>
            <a:chExt cx="1968" cy="1016"/>
          </a:xfrm>
        </p:grpSpPr>
        <p:sp>
          <p:nvSpPr>
            <p:cNvPr id="44053" name="Freeform 9"/>
            <p:cNvSpPr>
              <a:spLocks/>
            </p:cNvSpPr>
            <p:nvPr/>
          </p:nvSpPr>
          <p:spPr bwMode="auto">
            <a:xfrm>
              <a:off x="1728" y="2728"/>
              <a:ext cx="1968" cy="1016"/>
            </a:xfrm>
            <a:custGeom>
              <a:avLst/>
              <a:gdLst>
                <a:gd name="T0" fmla="*/ 0 w 1968"/>
                <a:gd name="T1" fmla="*/ 1016 h 1016"/>
                <a:gd name="T2" fmla="*/ 240 w 1968"/>
                <a:gd name="T3" fmla="*/ 968 h 1016"/>
                <a:gd name="T4" fmla="*/ 384 w 1968"/>
                <a:gd name="T5" fmla="*/ 776 h 1016"/>
                <a:gd name="T6" fmla="*/ 576 w 1968"/>
                <a:gd name="T7" fmla="*/ 344 h 1016"/>
                <a:gd name="T8" fmla="*/ 816 w 1968"/>
                <a:gd name="T9" fmla="*/ 56 h 1016"/>
                <a:gd name="T10" fmla="*/ 1056 w 1968"/>
                <a:gd name="T11" fmla="*/ 56 h 1016"/>
                <a:gd name="T12" fmla="*/ 1200 w 1968"/>
                <a:gd name="T13" fmla="*/ 392 h 1016"/>
                <a:gd name="T14" fmla="*/ 1296 w 1968"/>
                <a:gd name="T15" fmla="*/ 632 h 1016"/>
                <a:gd name="T16" fmla="*/ 1632 w 1968"/>
                <a:gd name="T17" fmla="*/ 920 h 1016"/>
                <a:gd name="T18" fmla="*/ 1968 w 1968"/>
                <a:gd name="T19" fmla="*/ 1016 h 10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68"/>
                <a:gd name="T31" fmla="*/ 0 h 1016"/>
                <a:gd name="T32" fmla="*/ 1968 w 1968"/>
                <a:gd name="T33" fmla="*/ 1016 h 10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68" h="1016">
                  <a:moveTo>
                    <a:pt x="0" y="1016"/>
                  </a:moveTo>
                  <a:cubicBezTo>
                    <a:pt x="88" y="1012"/>
                    <a:pt x="176" y="1008"/>
                    <a:pt x="240" y="968"/>
                  </a:cubicBezTo>
                  <a:cubicBezTo>
                    <a:pt x="304" y="928"/>
                    <a:pt x="328" y="880"/>
                    <a:pt x="384" y="776"/>
                  </a:cubicBezTo>
                  <a:cubicBezTo>
                    <a:pt x="440" y="672"/>
                    <a:pt x="504" y="464"/>
                    <a:pt x="576" y="344"/>
                  </a:cubicBezTo>
                  <a:cubicBezTo>
                    <a:pt x="648" y="224"/>
                    <a:pt x="736" y="104"/>
                    <a:pt x="816" y="56"/>
                  </a:cubicBezTo>
                  <a:cubicBezTo>
                    <a:pt x="896" y="8"/>
                    <a:pt x="992" y="0"/>
                    <a:pt x="1056" y="56"/>
                  </a:cubicBezTo>
                  <a:cubicBezTo>
                    <a:pt x="1120" y="112"/>
                    <a:pt x="1160" y="296"/>
                    <a:pt x="1200" y="392"/>
                  </a:cubicBezTo>
                  <a:cubicBezTo>
                    <a:pt x="1240" y="488"/>
                    <a:pt x="1224" y="544"/>
                    <a:pt x="1296" y="632"/>
                  </a:cubicBezTo>
                  <a:cubicBezTo>
                    <a:pt x="1368" y="720"/>
                    <a:pt x="1520" y="856"/>
                    <a:pt x="1632" y="920"/>
                  </a:cubicBezTo>
                  <a:cubicBezTo>
                    <a:pt x="1744" y="984"/>
                    <a:pt x="1912" y="1000"/>
                    <a:pt x="1968" y="1016"/>
                  </a:cubicBezTo>
                </a:path>
              </a:pathLst>
            </a:custGeom>
            <a:solidFill>
              <a:srgbClr val="AFBBB6"/>
            </a:solidFill>
            <a:ln w="9525">
              <a:solidFill>
                <a:schemeClr val="tx1"/>
              </a:solidFill>
              <a:round/>
              <a:headEnd/>
              <a:tailEnd/>
            </a:ln>
          </p:spPr>
          <p:txBody>
            <a:bodyPr wrap="none" anchor="ctr"/>
            <a:lstStyle/>
            <a:p>
              <a:endParaRPr lang="en-AU"/>
            </a:p>
          </p:txBody>
        </p:sp>
        <p:sp>
          <p:nvSpPr>
            <p:cNvPr id="44054" name="Text Box 10"/>
            <p:cNvSpPr txBox="1">
              <a:spLocks noChangeArrowheads="1"/>
            </p:cNvSpPr>
            <p:nvPr/>
          </p:nvSpPr>
          <p:spPr bwMode="auto">
            <a:xfrm>
              <a:off x="2470" y="2930"/>
              <a:ext cx="355" cy="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4400" baseline="0">
                  <a:latin typeface="Arial Narrow" pitchFamily="34" charset="0"/>
                </a:rPr>
                <a:t>?</a:t>
              </a:r>
            </a:p>
          </p:txBody>
        </p:sp>
      </p:grpSp>
      <p:grpSp>
        <p:nvGrpSpPr>
          <p:cNvPr id="4" name="Group 11"/>
          <p:cNvGrpSpPr>
            <a:grpSpLocks/>
          </p:cNvGrpSpPr>
          <p:nvPr/>
        </p:nvGrpSpPr>
        <p:grpSpPr bwMode="auto">
          <a:xfrm>
            <a:off x="3500859" y="3585493"/>
            <a:ext cx="2438400" cy="1143000"/>
            <a:chOff x="1728" y="2736"/>
            <a:chExt cx="1968" cy="1008"/>
          </a:xfrm>
        </p:grpSpPr>
        <p:sp>
          <p:nvSpPr>
            <p:cNvPr id="44051" name="Freeform 12"/>
            <p:cNvSpPr>
              <a:spLocks/>
            </p:cNvSpPr>
            <p:nvPr/>
          </p:nvSpPr>
          <p:spPr bwMode="auto">
            <a:xfrm>
              <a:off x="1728" y="2736"/>
              <a:ext cx="1968" cy="1008"/>
            </a:xfrm>
            <a:custGeom>
              <a:avLst/>
              <a:gdLst>
                <a:gd name="T0" fmla="*/ 0 w 1968"/>
                <a:gd name="T1" fmla="*/ 1849 h 968"/>
                <a:gd name="T2" fmla="*/ 528 w 1968"/>
                <a:gd name="T3" fmla="*/ 1668 h 968"/>
                <a:gd name="T4" fmla="*/ 1008 w 1968"/>
                <a:gd name="T5" fmla="*/ 935 h 968"/>
                <a:gd name="T6" fmla="*/ 1296 w 1968"/>
                <a:gd name="T7" fmla="*/ 291 h 968"/>
                <a:gd name="T8" fmla="*/ 1536 w 1968"/>
                <a:gd name="T9" fmla="*/ 106 h 968"/>
                <a:gd name="T10" fmla="*/ 1776 w 1968"/>
                <a:gd name="T11" fmla="*/ 935 h 968"/>
                <a:gd name="T12" fmla="*/ 1968 w 1968"/>
                <a:gd name="T13" fmla="*/ 1849 h 968"/>
                <a:gd name="T14" fmla="*/ 0 60000 65536"/>
                <a:gd name="T15" fmla="*/ 0 60000 65536"/>
                <a:gd name="T16" fmla="*/ 0 60000 65536"/>
                <a:gd name="T17" fmla="*/ 0 60000 65536"/>
                <a:gd name="T18" fmla="*/ 0 60000 65536"/>
                <a:gd name="T19" fmla="*/ 0 60000 65536"/>
                <a:gd name="T20" fmla="*/ 0 60000 65536"/>
                <a:gd name="T21" fmla="*/ 0 w 1968"/>
                <a:gd name="T22" fmla="*/ 0 h 968"/>
                <a:gd name="T23" fmla="*/ 1968 w 1968"/>
                <a:gd name="T24" fmla="*/ 968 h 9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68" h="968">
                  <a:moveTo>
                    <a:pt x="0" y="968"/>
                  </a:moveTo>
                  <a:cubicBezTo>
                    <a:pt x="180" y="960"/>
                    <a:pt x="360" y="952"/>
                    <a:pt x="528" y="872"/>
                  </a:cubicBezTo>
                  <a:cubicBezTo>
                    <a:pt x="696" y="792"/>
                    <a:pt x="880" y="608"/>
                    <a:pt x="1008" y="488"/>
                  </a:cubicBezTo>
                  <a:cubicBezTo>
                    <a:pt x="1136" y="368"/>
                    <a:pt x="1208" y="224"/>
                    <a:pt x="1296" y="152"/>
                  </a:cubicBezTo>
                  <a:cubicBezTo>
                    <a:pt x="1384" y="80"/>
                    <a:pt x="1456" y="0"/>
                    <a:pt x="1536" y="56"/>
                  </a:cubicBezTo>
                  <a:cubicBezTo>
                    <a:pt x="1616" y="112"/>
                    <a:pt x="1704" y="336"/>
                    <a:pt x="1776" y="488"/>
                  </a:cubicBezTo>
                  <a:cubicBezTo>
                    <a:pt x="1848" y="640"/>
                    <a:pt x="1936" y="888"/>
                    <a:pt x="1968" y="968"/>
                  </a:cubicBezTo>
                </a:path>
              </a:pathLst>
            </a:custGeom>
            <a:solidFill>
              <a:srgbClr val="505050"/>
            </a:solidFill>
            <a:ln w="9525">
              <a:solidFill>
                <a:schemeClr val="tx1"/>
              </a:solidFill>
              <a:round/>
              <a:headEnd/>
              <a:tailEnd/>
            </a:ln>
          </p:spPr>
          <p:txBody>
            <a:bodyPr wrap="none" anchor="ctr"/>
            <a:lstStyle/>
            <a:p>
              <a:endParaRPr lang="en-AU"/>
            </a:p>
          </p:txBody>
        </p:sp>
        <p:sp>
          <p:nvSpPr>
            <p:cNvPr id="44052" name="Text Box 13"/>
            <p:cNvSpPr txBox="1">
              <a:spLocks noChangeArrowheads="1"/>
            </p:cNvSpPr>
            <p:nvPr/>
          </p:nvSpPr>
          <p:spPr bwMode="auto">
            <a:xfrm>
              <a:off x="2998" y="2929"/>
              <a:ext cx="355"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4400" baseline="0">
                  <a:solidFill>
                    <a:srgbClr val="FFFFFF"/>
                  </a:solidFill>
                  <a:latin typeface="Arial Narrow" pitchFamily="34" charset="0"/>
                </a:rPr>
                <a:t>?</a:t>
              </a:r>
            </a:p>
          </p:txBody>
        </p:sp>
      </p:grpSp>
      <p:sp>
        <p:nvSpPr>
          <p:cNvPr id="172046" name="Text Box 14"/>
          <p:cNvSpPr txBox="1">
            <a:spLocks noChangeArrowheads="1"/>
          </p:cNvSpPr>
          <p:nvPr/>
        </p:nvSpPr>
        <p:spPr bwMode="auto">
          <a:xfrm>
            <a:off x="1886372" y="1409030"/>
            <a:ext cx="5302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aseline="0" dirty="0">
                <a:latin typeface="Arial Narrow" pitchFamily="34" charset="0"/>
              </a:rPr>
              <a:t>But how do all the measurements spread out?</a:t>
            </a:r>
          </a:p>
        </p:txBody>
      </p:sp>
      <p:sp>
        <p:nvSpPr>
          <p:cNvPr id="172047" name="Text Box 15"/>
          <p:cNvSpPr txBox="1">
            <a:spLocks noChangeArrowheads="1"/>
          </p:cNvSpPr>
          <p:nvPr/>
        </p:nvSpPr>
        <p:spPr bwMode="auto">
          <a:xfrm>
            <a:off x="2589634" y="4652293"/>
            <a:ext cx="14573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000" baseline="0">
                <a:latin typeface="Arial Narrow" pitchFamily="34" charset="0"/>
              </a:rPr>
              <a:t>Smallest</a:t>
            </a:r>
          </a:p>
          <a:p>
            <a:pPr algn="ctr">
              <a:spcBef>
                <a:spcPct val="0"/>
              </a:spcBef>
              <a:buFontTx/>
              <a:buNone/>
            </a:pPr>
            <a:r>
              <a:rPr lang="en-US" altLang="en-US" sz="2000" baseline="0">
                <a:latin typeface="Arial Narrow" pitchFamily="34" charset="0"/>
              </a:rPr>
              <a:t>measurement</a:t>
            </a:r>
          </a:p>
        </p:txBody>
      </p:sp>
      <p:sp>
        <p:nvSpPr>
          <p:cNvPr id="172048" name="Text Box 16"/>
          <p:cNvSpPr txBox="1">
            <a:spLocks noChangeArrowheads="1"/>
          </p:cNvSpPr>
          <p:nvPr/>
        </p:nvSpPr>
        <p:spPr bwMode="auto">
          <a:xfrm>
            <a:off x="5177259" y="4653880"/>
            <a:ext cx="14573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000" baseline="0">
                <a:latin typeface="Arial Narrow" pitchFamily="34" charset="0"/>
              </a:rPr>
              <a:t>Largest</a:t>
            </a:r>
          </a:p>
          <a:p>
            <a:pPr algn="ctr">
              <a:spcBef>
                <a:spcPct val="0"/>
              </a:spcBef>
              <a:buFontTx/>
              <a:buNone/>
            </a:pPr>
            <a:r>
              <a:rPr lang="en-US" altLang="en-US" sz="2000" baseline="0">
                <a:latin typeface="Arial Narrow" pitchFamily="34" charset="0"/>
              </a:rPr>
              <a:t>measurement</a:t>
            </a:r>
          </a:p>
        </p:txBody>
      </p:sp>
      <p:sp>
        <p:nvSpPr>
          <p:cNvPr id="172049" name="Text Box 17"/>
          <p:cNvSpPr txBox="1">
            <a:spLocks noChangeArrowheads="1"/>
          </p:cNvSpPr>
          <p:nvPr/>
        </p:nvSpPr>
        <p:spPr bwMode="auto">
          <a:xfrm>
            <a:off x="1619672" y="1983705"/>
            <a:ext cx="5924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aseline="0" dirty="0">
                <a:latin typeface="Arial Narrow" pitchFamily="34" charset="0"/>
              </a:rPr>
              <a:t>The range cannot assist in answering this question.</a:t>
            </a:r>
          </a:p>
        </p:txBody>
      </p:sp>
      <p:grpSp>
        <p:nvGrpSpPr>
          <p:cNvPr id="5" name="Group 18"/>
          <p:cNvGrpSpPr>
            <a:grpSpLocks/>
          </p:cNvGrpSpPr>
          <p:nvPr/>
        </p:nvGrpSpPr>
        <p:grpSpPr bwMode="auto">
          <a:xfrm>
            <a:off x="2434059" y="4576093"/>
            <a:ext cx="4572000" cy="152400"/>
            <a:chOff x="1728" y="2976"/>
            <a:chExt cx="2880" cy="96"/>
          </a:xfrm>
        </p:grpSpPr>
        <p:sp>
          <p:nvSpPr>
            <p:cNvPr id="44048" name="Line 19"/>
            <p:cNvSpPr>
              <a:spLocks noChangeShapeType="1"/>
            </p:cNvSpPr>
            <p:nvPr/>
          </p:nvSpPr>
          <p:spPr bwMode="auto">
            <a:xfrm>
              <a:off x="1728" y="3072"/>
              <a:ext cx="28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44049" name="Line 20"/>
            <p:cNvSpPr>
              <a:spLocks noChangeShapeType="1"/>
            </p:cNvSpPr>
            <p:nvPr/>
          </p:nvSpPr>
          <p:spPr bwMode="auto">
            <a:xfrm>
              <a:off x="2400" y="297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44050" name="Line 21"/>
            <p:cNvSpPr>
              <a:spLocks noChangeShapeType="1"/>
            </p:cNvSpPr>
            <p:nvPr/>
          </p:nvSpPr>
          <p:spPr bwMode="auto">
            <a:xfrm>
              <a:off x="3936" y="297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grpSp>
      <p:sp>
        <p:nvSpPr>
          <p:cNvPr id="172054" name="AutoShape 22"/>
          <p:cNvSpPr>
            <a:spLocks noChangeArrowheads="1"/>
          </p:cNvSpPr>
          <p:nvPr/>
        </p:nvSpPr>
        <p:spPr bwMode="auto">
          <a:xfrm>
            <a:off x="3348459" y="3737893"/>
            <a:ext cx="304800" cy="838200"/>
          </a:xfrm>
          <a:prstGeom prst="downArrow">
            <a:avLst>
              <a:gd name="adj1" fmla="val 50000"/>
              <a:gd name="adj2" fmla="val 68750"/>
            </a:avLst>
          </a:prstGeom>
          <a:solidFill>
            <a:schemeClr val="tx1"/>
          </a:solidFill>
          <a:ln w="952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72055" name="AutoShape 23"/>
          <p:cNvSpPr>
            <a:spLocks noChangeArrowheads="1"/>
          </p:cNvSpPr>
          <p:nvPr/>
        </p:nvSpPr>
        <p:spPr bwMode="auto">
          <a:xfrm>
            <a:off x="5786859" y="3737893"/>
            <a:ext cx="304800" cy="838200"/>
          </a:xfrm>
          <a:prstGeom prst="downArrow">
            <a:avLst>
              <a:gd name="adj1" fmla="val 50000"/>
              <a:gd name="adj2" fmla="val 68750"/>
            </a:avLst>
          </a:prstGeom>
          <a:solidFill>
            <a:schemeClr val="tx1"/>
          </a:solidFill>
          <a:ln w="952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72056" name="AutoShape 24"/>
          <p:cNvSpPr>
            <a:spLocks noChangeArrowheads="1"/>
          </p:cNvSpPr>
          <p:nvPr/>
        </p:nvSpPr>
        <p:spPr bwMode="auto">
          <a:xfrm>
            <a:off x="3516734" y="2704430"/>
            <a:ext cx="2422525" cy="762000"/>
          </a:xfrm>
          <a:prstGeom prst="leftRightArrow">
            <a:avLst>
              <a:gd name="adj1" fmla="val 50000"/>
              <a:gd name="adj2" fmla="val 63583"/>
            </a:avLst>
          </a:prstGeom>
          <a:solidFill>
            <a:srgbClr val="AFBBB6"/>
          </a:solidFill>
          <a:ln w="952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aseline="0">
                <a:latin typeface="Arial Narrow" pitchFamily="34" charset="0"/>
              </a:rPr>
              <a:t>Range</a:t>
            </a:r>
          </a:p>
        </p:txBody>
      </p:sp>
      <p:sp>
        <p:nvSpPr>
          <p:cNvPr id="26" name="Rectangle 2"/>
          <p:cNvSpPr>
            <a:spLocks noGrp="1" noChangeArrowheads="1"/>
          </p:cNvSpPr>
          <p:nvPr>
            <p:ph type="title"/>
          </p:nvPr>
        </p:nvSpPr>
        <p:spPr>
          <a:xfrm>
            <a:off x="468313" y="333375"/>
            <a:ext cx="7772400" cy="661988"/>
          </a:xfrm>
        </p:spPr>
        <p:txBody>
          <a:bodyPr/>
          <a:lstStyle/>
          <a:p>
            <a:pPr algn="l">
              <a:defRPr/>
            </a:pPr>
            <a:r>
              <a:rPr sz="3600" cap="none" dirty="0">
                <a:solidFill>
                  <a:srgbClr val="EA0088"/>
                </a:solidFill>
                <a:latin typeface="Trebuchet MS" panose="020B0603020202020204" pitchFamily="34" charset="0"/>
                <a:ea typeface="ＭＳ Ｐゴシック" charset="0"/>
                <a:cs typeface="ＭＳ Ｐゴシック" charset="0"/>
              </a:rPr>
              <a:t>Range</a:t>
            </a:r>
            <a:r>
              <a:rPr lang="en-AU" sz="3600" cap="none" dirty="0">
                <a:solidFill>
                  <a:srgbClr val="EA0088"/>
                </a:solidFill>
                <a:latin typeface="Trebuchet MS" panose="020B0603020202020204" pitchFamily="34" charset="0"/>
                <a:ea typeface="ＭＳ Ｐゴシック" charset="0"/>
                <a:cs typeface="ＭＳ Ｐゴシック" charset="0"/>
              </a:rPr>
              <a:t>…</a:t>
            </a:r>
            <a:endParaRPr sz="3600" cap="none" dirty="0">
              <a:solidFill>
                <a:srgbClr val="EA0088"/>
              </a:solidFill>
              <a:latin typeface="Trebuchet MS" panose="020B0603020202020204" pitchFamily="34" charset="0"/>
              <a:ea typeface="ＭＳ Ｐゴシック" charset="0"/>
              <a:cs typeface="ＭＳ Ｐゴシック" charset="0"/>
            </a:endParaRPr>
          </a:p>
        </p:txBody>
      </p:sp>
      <p:sp>
        <p:nvSpPr>
          <p:cNvPr id="24"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36</a:t>
            </a:fld>
            <a:endParaRPr lang="en-AU" alt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nodeType="after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72047"/>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72048"/>
                                        </p:tgtEl>
                                        <p:attrNameLst>
                                          <p:attrName>style.visibility</p:attrName>
                                        </p:attrNameLst>
                                      </p:cBhvr>
                                      <p:to>
                                        <p:strVal val="visible"/>
                                      </p:to>
                                    </p:set>
                                  </p:childTnLst>
                                </p:cTn>
                              </p:par>
                            </p:childTnLst>
                          </p:cTn>
                        </p:par>
                        <p:par>
                          <p:cTn id="13" fill="hold" nodeType="afterGroup">
                            <p:stCondLst>
                              <p:cond delay="1500"/>
                            </p:stCondLst>
                            <p:childTnLst>
                              <p:par>
                                <p:cTn id="14" presetID="22" presetClass="entr" presetSubtype="1" fill="hold" grpId="0" nodeType="afterEffect">
                                  <p:stCondLst>
                                    <p:cond delay="0"/>
                                  </p:stCondLst>
                                  <p:childTnLst>
                                    <p:set>
                                      <p:cBhvr>
                                        <p:cTn id="15" dur="1" fill="hold">
                                          <p:stCondLst>
                                            <p:cond delay="0"/>
                                          </p:stCondLst>
                                        </p:cTn>
                                        <p:tgtEl>
                                          <p:spTgt spid="172054"/>
                                        </p:tgtEl>
                                        <p:attrNameLst>
                                          <p:attrName>style.visibility</p:attrName>
                                        </p:attrNameLst>
                                      </p:cBhvr>
                                      <p:to>
                                        <p:strVal val="visible"/>
                                      </p:to>
                                    </p:set>
                                    <p:animEffect transition="in" filter="wipe(up)">
                                      <p:cBhvr>
                                        <p:cTn id="16" dur="500"/>
                                        <p:tgtEl>
                                          <p:spTgt spid="172054"/>
                                        </p:tgtEl>
                                      </p:cBhvr>
                                    </p:animEffect>
                                  </p:childTnLst>
                                  <p:subTnLst>
                                    <p:set>
                                      <p:cBhvr override="childStyle">
                                        <p:cTn dur="1" fill="hold" display="0" masterRel="nextClick" afterEffect="1"/>
                                        <p:tgtEl>
                                          <p:spTgt spid="172054"/>
                                        </p:tgtEl>
                                        <p:attrNameLst>
                                          <p:attrName>style.visibility</p:attrName>
                                        </p:attrNameLst>
                                      </p:cBhvr>
                                      <p:to>
                                        <p:strVal val="hidden"/>
                                      </p:to>
                                    </p:set>
                                  </p:subTnLst>
                                </p:cTn>
                              </p:par>
                            </p:childTnLst>
                          </p:cTn>
                        </p:par>
                        <p:par>
                          <p:cTn id="17" fill="hold" nodeType="afterGroup">
                            <p:stCondLst>
                              <p:cond delay="2000"/>
                            </p:stCondLst>
                            <p:childTnLst>
                              <p:par>
                                <p:cTn id="18" presetID="22" presetClass="entr" presetSubtype="1" fill="hold" grpId="0" nodeType="afterEffect">
                                  <p:stCondLst>
                                    <p:cond delay="0"/>
                                  </p:stCondLst>
                                  <p:childTnLst>
                                    <p:set>
                                      <p:cBhvr>
                                        <p:cTn id="19" dur="1" fill="hold">
                                          <p:stCondLst>
                                            <p:cond delay="0"/>
                                          </p:stCondLst>
                                        </p:cTn>
                                        <p:tgtEl>
                                          <p:spTgt spid="172055"/>
                                        </p:tgtEl>
                                        <p:attrNameLst>
                                          <p:attrName>style.visibility</p:attrName>
                                        </p:attrNameLst>
                                      </p:cBhvr>
                                      <p:to>
                                        <p:strVal val="visible"/>
                                      </p:to>
                                    </p:set>
                                    <p:animEffect transition="in" filter="wipe(up)">
                                      <p:cBhvr>
                                        <p:cTn id="20" dur="500"/>
                                        <p:tgtEl>
                                          <p:spTgt spid="172055"/>
                                        </p:tgtEl>
                                      </p:cBhvr>
                                    </p:animEffect>
                                  </p:childTnLst>
                                  <p:subTnLst>
                                    <p:set>
                                      <p:cBhvr override="childStyle">
                                        <p:cTn dur="1" fill="hold" display="0" masterRel="nextClick" afterEffect="1"/>
                                        <p:tgtEl>
                                          <p:spTgt spid="172055"/>
                                        </p:tgtEl>
                                        <p:attrNameLst>
                                          <p:attrName>style.visibility</p:attrName>
                                        </p:attrNameLst>
                                      </p:cBhvr>
                                      <p:to>
                                        <p:strVal val="hidden"/>
                                      </p:to>
                                    </p:set>
                                  </p:subTnLst>
                                </p:cTn>
                              </p:par>
                            </p:childTnLst>
                          </p:cTn>
                        </p:par>
                        <p:par>
                          <p:cTn id="21" fill="hold" nodeType="afterGroup">
                            <p:stCondLst>
                              <p:cond delay="2500"/>
                            </p:stCondLst>
                            <p:childTnLst>
                              <p:par>
                                <p:cTn id="22" presetID="16" presetClass="entr" presetSubtype="37" fill="hold" grpId="0" nodeType="afterEffect">
                                  <p:stCondLst>
                                    <p:cond delay="0"/>
                                  </p:stCondLst>
                                  <p:childTnLst>
                                    <p:set>
                                      <p:cBhvr>
                                        <p:cTn id="23" dur="1" fill="hold">
                                          <p:stCondLst>
                                            <p:cond delay="0"/>
                                          </p:stCondLst>
                                        </p:cTn>
                                        <p:tgtEl>
                                          <p:spTgt spid="172056"/>
                                        </p:tgtEl>
                                        <p:attrNameLst>
                                          <p:attrName>style.visibility</p:attrName>
                                        </p:attrNameLst>
                                      </p:cBhvr>
                                      <p:to>
                                        <p:strVal val="visible"/>
                                      </p:to>
                                    </p:set>
                                    <p:animEffect transition="in" filter="barn(outVertical)">
                                      <p:cBhvr>
                                        <p:cTn id="24" dur="500"/>
                                        <p:tgtEl>
                                          <p:spTgt spid="17205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72046"/>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1" presetClass="entr" presetSubtype="0" fill="hold" nodeType="clickEffect">
                                  <p:stCondLst>
                                    <p:cond delay="0"/>
                                  </p:stCondLst>
                                  <p:childTnLst>
                                    <p:set>
                                      <p:cBhvr>
                                        <p:cTn id="32" dur="1000">
                                          <p:stCondLst>
                                            <p:cond delay="0"/>
                                          </p:stCondLst>
                                        </p:cTn>
                                        <p:tgtEl>
                                          <p:spTgt spid="2"/>
                                        </p:tgtEl>
                                        <p:attrNameLst>
                                          <p:attrName>style.visibility</p:attrName>
                                        </p:attrNameLst>
                                      </p:cBhvr>
                                      <p:to>
                                        <p:strVal val="visible"/>
                                      </p:to>
                                    </p:set>
                                  </p:childTnLst>
                                </p:cTn>
                              </p:par>
                            </p:childTnLst>
                          </p:cTn>
                        </p:par>
                        <p:par>
                          <p:cTn id="33" fill="hold" nodeType="afterGroup">
                            <p:stCondLst>
                              <p:cond delay="1000"/>
                            </p:stCondLst>
                            <p:childTnLst>
                              <p:par>
                                <p:cTn id="34" presetID="11" presetClass="entr" presetSubtype="0" fill="hold" nodeType="afterEffect">
                                  <p:stCondLst>
                                    <p:cond delay="0"/>
                                  </p:stCondLst>
                                  <p:childTnLst>
                                    <p:set>
                                      <p:cBhvr>
                                        <p:cTn id="35" dur="1000">
                                          <p:stCondLst>
                                            <p:cond delay="0"/>
                                          </p:stCondLst>
                                        </p:cTn>
                                        <p:tgtEl>
                                          <p:spTgt spid="3"/>
                                        </p:tgtEl>
                                        <p:attrNameLst>
                                          <p:attrName>style.visibility</p:attrName>
                                        </p:attrNameLst>
                                      </p:cBhvr>
                                      <p:to>
                                        <p:strVal val="visible"/>
                                      </p:to>
                                    </p:set>
                                  </p:childTnLst>
                                </p:cTn>
                              </p:par>
                            </p:childTnLst>
                          </p:cTn>
                        </p:par>
                        <p:par>
                          <p:cTn id="36" fill="hold" nodeType="afterGroup">
                            <p:stCondLst>
                              <p:cond delay="2000"/>
                            </p:stCondLst>
                            <p:childTnLst>
                              <p:par>
                                <p:cTn id="37" presetID="11" presetClass="entr" presetSubtype="0" fill="hold" nodeType="afterEffect">
                                  <p:stCondLst>
                                    <p:cond delay="0"/>
                                  </p:stCondLst>
                                  <p:childTnLst>
                                    <p:set>
                                      <p:cBhvr>
                                        <p:cTn id="38" dur="1000">
                                          <p:stCondLst>
                                            <p:cond delay="0"/>
                                          </p:stCondLst>
                                        </p:cTn>
                                        <p:tgtEl>
                                          <p:spTgt spid="4"/>
                                        </p:tgtEl>
                                        <p:attrNameLst>
                                          <p:attrName>style.visibility</p:attrName>
                                        </p:attrNameLst>
                                      </p:cBhvr>
                                      <p:to>
                                        <p:strVal val="visible"/>
                                      </p:to>
                                    </p:set>
                                  </p:childTnLst>
                                </p:cTn>
                              </p:par>
                            </p:childTnLst>
                          </p:cTn>
                        </p:par>
                        <p:par>
                          <p:cTn id="39" fill="hold" nodeType="afterGroup">
                            <p:stCondLst>
                              <p:cond delay="3000"/>
                            </p:stCondLst>
                            <p:childTnLst>
                              <p:par>
                                <p:cTn id="40" presetID="1" presetClass="entr" presetSubtype="0" fill="hold" grpId="0" nodeType="afterEffect">
                                  <p:stCondLst>
                                    <p:cond delay="0"/>
                                  </p:stCondLst>
                                  <p:childTnLst>
                                    <p:set>
                                      <p:cBhvr>
                                        <p:cTn id="41" dur="1" fill="hold">
                                          <p:stCondLst>
                                            <p:cond delay="499"/>
                                          </p:stCondLst>
                                        </p:cTn>
                                        <p:tgtEl>
                                          <p:spTgt spid="1720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46" grpId="0" autoUpdateAnimBg="0"/>
      <p:bldP spid="172047" grpId="0" autoUpdateAnimBg="0"/>
      <p:bldP spid="172048" grpId="0" autoUpdateAnimBg="0"/>
      <p:bldP spid="172049" grpId="0" autoUpdateAnimBg="0"/>
      <p:bldP spid="172054" grpId="0" animBg="1"/>
      <p:bldP spid="172055" grpId="0" animBg="1"/>
      <p:bldP spid="172056"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68313" y="333375"/>
            <a:ext cx="7772400" cy="661988"/>
          </a:xfrm>
        </p:spPr>
        <p:txBody>
          <a:bodyPr/>
          <a:lstStyle/>
          <a:p>
            <a:pPr algn="l">
              <a:defRPr/>
            </a:pPr>
            <a:r>
              <a:rPr sz="3600" cap="none" dirty="0">
                <a:solidFill>
                  <a:srgbClr val="EA0088"/>
                </a:solidFill>
                <a:latin typeface="Trebuchet MS" panose="020B0603020202020204" pitchFamily="34" charset="0"/>
                <a:ea typeface="ＭＳ Ｐゴシック" charset="0"/>
                <a:cs typeface="ＭＳ Ｐゴシック" charset="0"/>
              </a:rPr>
              <a:t>Variance</a:t>
            </a:r>
          </a:p>
        </p:txBody>
      </p:sp>
      <p:sp>
        <p:nvSpPr>
          <p:cNvPr id="45058" name="Rectangle 3"/>
          <p:cNvSpPr>
            <a:spLocks noGrp="1" noChangeArrowheads="1"/>
          </p:cNvSpPr>
          <p:nvPr>
            <p:ph type="body" idx="4294967295"/>
          </p:nvPr>
        </p:nvSpPr>
        <p:spPr>
          <a:xfrm>
            <a:off x="611560" y="1124744"/>
            <a:ext cx="7772400" cy="4114800"/>
          </a:xfrm>
        </p:spPr>
        <p:txBody>
          <a:bodyPr/>
          <a:lstStyle/>
          <a:p>
            <a:pPr marL="0" indent="0" algn="just">
              <a:buFontTx/>
              <a:buNone/>
            </a:pPr>
            <a:r>
              <a:rPr lang="en-US" altLang="en-US" sz="2400" dirty="0">
                <a:latin typeface="Trebuchet MS" pitchFamily="34" charset="0"/>
                <a:cs typeface="Arial" pitchFamily="34" charset="0"/>
              </a:rPr>
              <a:t>Variance and its related measure, standard deviation, are arguably the most important statistics used to measure variability. They also play a vital role in almost all statistical inference procedures.</a:t>
            </a:r>
          </a:p>
          <a:p>
            <a:pPr marL="0" indent="0" algn="just">
              <a:buFontTx/>
              <a:buNone/>
            </a:pPr>
            <a:endParaRPr lang="en-US" altLang="en-US" sz="2400" dirty="0">
              <a:latin typeface="Trebuchet MS" pitchFamily="34" charset="0"/>
              <a:cs typeface="Arial" pitchFamily="34" charset="0"/>
            </a:endParaRPr>
          </a:p>
          <a:p>
            <a:pPr marL="0" indent="0" algn="just">
              <a:buFontTx/>
              <a:buNone/>
            </a:pPr>
            <a:r>
              <a:rPr lang="en-US" altLang="en-US" sz="2400" dirty="0">
                <a:solidFill>
                  <a:schemeClr val="accent1"/>
                </a:solidFill>
                <a:latin typeface="Trebuchet MS" pitchFamily="34" charset="0"/>
                <a:cs typeface="Arial" pitchFamily="34" charset="0"/>
              </a:rPr>
              <a:t>Population variance is denoted by </a:t>
            </a:r>
            <a:r>
              <a:rPr lang="en-US" altLang="en-US" sz="2400" dirty="0">
                <a:solidFill>
                  <a:schemeClr val="accent1"/>
                </a:solidFill>
                <a:latin typeface="Trebuchet MS" pitchFamily="34" charset="0"/>
                <a:cs typeface="Arial" pitchFamily="34" charset="0"/>
                <a:sym typeface="Symbol"/>
              </a:rPr>
              <a:t></a:t>
            </a:r>
            <a:r>
              <a:rPr lang="en-US" altLang="en-US" sz="2400" baseline="30000" dirty="0">
                <a:solidFill>
                  <a:schemeClr val="accent1"/>
                </a:solidFill>
                <a:latin typeface="Trebuchet MS" pitchFamily="34" charset="0"/>
                <a:cs typeface="Arial" pitchFamily="34" charset="0"/>
              </a:rPr>
              <a:t>2</a:t>
            </a:r>
          </a:p>
          <a:p>
            <a:pPr marL="0" indent="0" algn="just">
              <a:buFontTx/>
              <a:buNone/>
            </a:pPr>
            <a:r>
              <a:rPr lang="en-US" altLang="en-US" sz="2400" dirty="0">
                <a:latin typeface="Trebuchet MS" pitchFamily="34" charset="0"/>
                <a:cs typeface="Arial" pitchFamily="34" charset="0"/>
              </a:rPr>
              <a:t>(lower case Greek letter ‘sigma’ squared).</a:t>
            </a:r>
          </a:p>
          <a:p>
            <a:pPr marL="0" indent="0" algn="just">
              <a:buFontTx/>
              <a:buNone/>
            </a:pPr>
            <a:endParaRPr lang="en-US" altLang="en-US" sz="2400" dirty="0">
              <a:latin typeface="Trebuchet MS" pitchFamily="34" charset="0"/>
              <a:cs typeface="Arial" pitchFamily="34" charset="0"/>
            </a:endParaRPr>
          </a:p>
          <a:p>
            <a:pPr marL="0" indent="0" algn="just">
              <a:buFontTx/>
              <a:buNone/>
            </a:pPr>
            <a:r>
              <a:rPr lang="en-US" altLang="en-US" sz="2400" dirty="0">
                <a:solidFill>
                  <a:schemeClr val="accent1"/>
                </a:solidFill>
                <a:latin typeface="Trebuchet MS" pitchFamily="34" charset="0"/>
                <a:cs typeface="Arial" pitchFamily="34" charset="0"/>
              </a:rPr>
              <a:t>Sample variance is denoted by s</a:t>
            </a:r>
            <a:r>
              <a:rPr lang="en-US" altLang="en-US" sz="2400" baseline="30000" dirty="0">
                <a:solidFill>
                  <a:schemeClr val="accent1"/>
                </a:solidFill>
                <a:latin typeface="Trebuchet MS" pitchFamily="34" charset="0"/>
                <a:cs typeface="Arial" pitchFamily="34" charset="0"/>
              </a:rPr>
              <a:t>2</a:t>
            </a:r>
            <a:endParaRPr lang="en-US" altLang="en-US" sz="2400" dirty="0">
              <a:solidFill>
                <a:schemeClr val="accent1"/>
              </a:solidFill>
              <a:latin typeface="Trebuchet MS" pitchFamily="34" charset="0"/>
              <a:cs typeface="Arial" pitchFamily="34" charset="0"/>
            </a:endParaRPr>
          </a:p>
          <a:p>
            <a:pPr marL="0" indent="0" algn="just">
              <a:buFontTx/>
              <a:buNone/>
            </a:pPr>
            <a:r>
              <a:rPr lang="en-US" altLang="en-US" sz="2400" dirty="0">
                <a:latin typeface="Trebuchet MS" pitchFamily="34" charset="0"/>
                <a:cs typeface="Arial" pitchFamily="34" charset="0"/>
              </a:rPr>
              <a:t>(lower case ‘S’ squared).</a:t>
            </a:r>
          </a:p>
        </p:txBody>
      </p:sp>
      <p:sp>
        <p:nvSpPr>
          <p:cNvPr id="4"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37</a:t>
            </a:fld>
            <a:endParaRPr lang="en-AU" altLang="en-US" b="1" dirty="0"/>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468313" y="333375"/>
            <a:ext cx="7772400" cy="661988"/>
          </a:xfrm>
        </p:spPr>
        <p:txBody>
          <a:bodyPr/>
          <a:lstStyle/>
          <a:p>
            <a:pPr algn="l">
              <a:defRPr/>
            </a:pPr>
            <a:r>
              <a:rPr sz="3600" cap="none" dirty="0">
                <a:solidFill>
                  <a:srgbClr val="EA0088"/>
                </a:solidFill>
                <a:latin typeface="Trebuchet MS" panose="020B0603020202020204" pitchFamily="34" charset="0"/>
                <a:ea typeface="ＭＳ Ｐゴシック" charset="0"/>
                <a:cs typeface="ＭＳ Ｐゴシック" charset="0"/>
              </a:rPr>
              <a:t>Variance</a:t>
            </a:r>
            <a:r>
              <a:rPr lang="en-AU" sz="3600" cap="none" dirty="0">
                <a:solidFill>
                  <a:srgbClr val="EA0088"/>
                </a:solidFill>
                <a:latin typeface="Trebuchet MS" panose="020B0603020202020204" pitchFamily="34" charset="0"/>
                <a:ea typeface="ＭＳ Ｐゴシック" charset="0"/>
                <a:cs typeface="ＭＳ Ｐゴシック" charset="0"/>
              </a:rPr>
              <a:t>…</a:t>
            </a:r>
            <a:endParaRPr sz="3600" cap="none" dirty="0">
              <a:solidFill>
                <a:srgbClr val="EA0088"/>
              </a:solidFill>
              <a:latin typeface="Trebuchet MS" panose="020B0603020202020204" pitchFamily="34" charset="0"/>
              <a:ea typeface="ＭＳ Ｐゴシック" charset="0"/>
              <a:cs typeface="ＭＳ Ｐゴシック" charset="0"/>
            </a:endParaRPr>
          </a:p>
        </p:txBody>
      </p:sp>
      <mc:AlternateContent xmlns:mc="http://schemas.openxmlformats.org/markup-compatibility/2006" xmlns:a14="http://schemas.microsoft.com/office/drawing/2010/main">
        <mc:Choice Requires="a14">
          <p:sp>
            <p:nvSpPr>
              <p:cNvPr id="46083" name="Rectangle 2"/>
              <p:cNvSpPr>
                <a:spLocks noGrp="1" noChangeArrowheads="1"/>
              </p:cNvSpPr>
              <p:nvPr>
                <p:ph idx="1"/>
              </p:nvPr>
            </p:nvSpPr>
            <p:spPr>
              <a:xfrm>
                <a:off x="685800" y="1052736"/>
                <a:ext cx="7772400" cy="3893914"/>
              </a:xfrm>
            </p:spPr>
            <p:txBody>
              <a:bodyPr/>
              <a:lstStyle/>
              <a:p>
                <a:pPr marL="0" indent="0" algn="just">
                  <a:buNone/>
                </a:pPr>
                <a:r>
                  <a:rPr lang="en-US" altLang="en-US" sz="2400" dirty="0">
                    <a:latin typeface="Trebuchet MS" pitchFamily="34" charset="0"/>
                    <a:cs typeface="Arial" pitchFamily="34" charset="0"/>
                  </a:rPr>
                  <a:t>This measure of dispersion reflects the values of </a:t>
                </a:r>
                <a:r>
                  <a:rPr lang="en-US" altLang="en-US" sz="2400" i="1" dirty="0">
                    <a:latin typeface="Trebuchet MS" pitchFamily="34" charset="0"/>
                    <a:cs typeface="Arial" pitchFamily="34" charset="0"/>
                  </a:rPr>
                  <a:t>all</a:t>
                </a:r>
                <a:r>
                  <a:rPr lang="en-US" altLang="en-US" sz="2400" dirty="0">
                    <a:latin typeface="Trebuchet MS" pitchFamily="34" charset="0"/>
                    <a:cs typeface="Arial" pitchFamily="34" charset="0"/>
                  </a:rPr>
                  <a:t> the measurements.</a:t>
                </a:r>
              </a:p>
              <a:p>
                <a:pPr algn="just"/>
                <a:r>
                  <a:rPr lang="en-US" altLang="en-US" sz="2400" dirty="0">
                    <a:solidFill>
                      <a:schemeClr val="accent1"/>
                    </a:solidFill>
                    <a:latin typeface="Trebuchet MS" pitchFamily="34" charset="0"/>
                    <a:cs typeface="Arial" pitchFamily="34" charset="0"/>
                  </a:rPr>
                  <a:t>The variance of </a:t>
                </a:r>
                <a:r>
                  <a:rPr lang="en-US" altLang="en-US" sz="2400" i="1" dirty="0">
                    <a:solidFill>
                      <a:schemeClr val="accent1"/>
                    </a:solidFill>
                    <a:latin typeface="Trebuchet MS" pitchFamily="34" charset="0"/>
                    <a:cs typeface="Arial" pitchFamily="34" charset="0"/>
                  </a:rPr>
                  <a:t>a population</a:t>
                </a:r>
                <a:r>
                  <a:rPr lang="en-US" altLang="en-US" sz="2400" dirty="0">
                    <a:solidFill>
                      <a:schemeClr val="accent1"/>
                    </a:solidFill>
                    <a:latin typeface="Trebuchet MS" pitchFamily="34" charset="0"/>
                    <a:cs typeface="Arial" pitchFamily="34" charset="0"/>
                  </a:rPr>
                  <a:t> of N measurements x</a:t>
                </a:r>
                <a:r>
                  <a:rPr lang="en-US" altLang="en-US" sz="2400" baseline="-25000" dirty="0">
                    <a:solidFill>
                      <a:schemeClr val="accent1"/>
                    </a:solidFill>
                    <a:latin typeface="Trebuchet MS" pitchFamily="34" charset="0"/>
                    <a:cs typeface="Arial" pitchFamily="34" charset="0"/>
                  </a:rPr>
                  <a:t>1</a:t>
                </a:r>
                <a:r>
                  <a:rPr lang="en-US" altLang="en-US" sz="2400" dirty="0">
                    <a:solidFill>
                      <a:schemeClr val="accent1"/>
                    </a:solidFill>
                    <a:latin typeface="Trebuchet MS" pitchFamily="34" charset="0"/>
                    <a:cs typeface="Arial" pitchFamily="34" charset="0"/>
                  </a:rPr>
                  <a:t>, x</a:t>
                </a:r>
                <a:r>
                  <a:rPr lang="en-US" altLang="en-US" sz="2400" baseline="-25000" dirty="0">
                    <a:solidFill>
                      <a:schemeClr val="accent1"/>
                    </a:solidFill>
                    <a:latin typeface="Trebuchet MS" pitchFamily="34" charset="0"/>
                    <a:cs typeface="Arial" pitchFamily="34" charset="0"/>
                  </a:rPr>
                  <a:t>2</a:t>
                </a:r>
                <a:r>
                  <a:rPr lang="en-US" altLang="en-US" sz="2400" dirty="0">
                    <a:solidFill>
                      <a:schemeClr val="accent1"/>
                    </a:solidFill>
                    <a:latin typeface="Trebuchet MS" pitchFamily="34" charset="0"/>
                    <a:cs typeface="Arial" pitchFamily="34" charset="0"/>
                  </a:rPr>
                  <a:t>, …, </a:t>
                </a:r>
                <a:r>
                  <a:rPr lang="en-US" altLang="en-US" sz="2400" dirty="0" err="1">
                    <a:solidFill>
                      <a:schemeClr val="accent1"/>
                    </a:solidFill>
                    <a:latin typeface="Trebuchet MS" pitchFamily="34" charset="0"/>
                    <a:cs typeface="Arial" pitchFamily="34" charset="0"/>
                  </a:rPr>
                  <a:t>x</a:t>
                </a:r>
                <a:r>
                  <a:rPr lang="en-US" altLang="en-US" sz="2400" baseline="-25000" dirty="0" err="1">
                    <a:solidFill>
                      <a:schemeClr val="accent1"/>
                    </a:solidFill>
                    <a:latin typeface="Trebuchet MS" pitchFamily="34" charset="0"/>
                    <a:cs typeface="Arial" pitchFamily="34" charset="0"/>
                  </a:rPr>
                  <a:t>N</a:t>
                </a:r>
                <a:r>
                  <a:rPr lang="en-US" altLang="en-US" sz="2400" baseline="-25000" dirty="0">
                    <a:solidFill>
                      <a:schemeClr val="accent1"/>
                    </a:solidFill>
                    <a:latin typeface="Trebuchet MS" pitchFamily="34" charset="0"/>
                    <a:cs typeface="Arial" pitchFamily="34" charset="0"/>
                  </a:rPr>
                  <a:t> </a:t>
                </a:r>
                <a:r>
                  <a:rPr lang="en-US" altLang="en-US" sz="2400" dirty="0">
                    <a:solidFill>
                      <a:schemeClr val="accent1"/>
                    </a:solidFill>
                    <a:latin typeface="Trebuchet MS" pitchFamily="34" charset="0"/>
                    <a:cs typeface="Arial" pitchFamily="34" charset="0"/>
                  </a:rPr>
                  <a:t>having a mean </a:t>
                </a:r>
                <a:r>
                  <a:rPr lang="en-US" altLang="en-US" sz="2400" dirty="0">
                    <a:solidFill>
                      <a:schemeClr val="accent1"/>
                    </a:solidFill>
                    <a:latin typeface="Trebuchet MS" pitchFamily="34" charset="0"/>
                    <a:cs typeface="Arial" pitchFamily="34" charset="0"/>
                    <a:sym typeface="Symbol"/>
                  </a:rPr>
                  <a:t></a:t>
                </a:r>
                <a:r>
                  <a:rPr lang="en-US" altLang="en-US" sz="2400" dirty="0">
                    <a:solidFill>
                      <a:schemeClr val="accent1"/>
                    </a:solidFill>
                    <a:latin typeface="Trebuchet MS" pitchFamily="34" charset="0"/>
                    <a:cs typeface="Arial" pitchFamily="34" charset="0"/>
                  </a:rPr>
                  <a:t> is defined as</a:t>
                </a:r>
              </a:p>
              <a:p>
                <a:pPr algn="just">
                  <a:lnSpc>
                    <a:spcPct val="110000"/>
                  </a:lnSpc>
                  <a:buFontTx/>
                  <a:buNone/>
                </a:pPr>
                <a:endParaRPr lang="en-US" altLang="en-US" sz="2400" dirty="0">
                  <a:latin typeface="Trebuchet MS" pitchFamily="34" charset="0"/>
                  <a:cs typeface="Arial" pitchFamily="34" charset="0"/>
                </a:endParaRPr>
              </a:p>
              <a:p>
                <a:pPr algn="just">
                  <a:buFontTx/>
                  <a:buNone/>
                </a:pPr>
                <a:endParaRPr lang="en-US" altLang="en-US" sz="2400" dirty="0">
                  <a:latin typeface="Trebuchet MS" pitchFamily="34" charset="0"/>
                  <a:cs typeface="Arial" pitchFamily="34" charset="0"/>
                </a:endParaRPr>
              </a:p>
              <a:p>
                <a:pPr algn="just">
                  <a:lnSpc>
                    <a:spcPct val="0"/>
                  </a:lnSpc>
                  <a:spcAft>
                    <a:spcPts val="1200"/>
                  </a:spcAft>
                  <a:buFontTx/>
                  <a:buNone/>
                </a:pPr>
                <a:endParaRPr lang="en-US" altLang="en-US" sz="2400" dirty="0">
                  <a:latin typeface="Trebuchet MS" pitchFamily="34" charset="0"/>
                  <a:cs typeface="Arial" pitchFamily="34" charset="0"/>
                </a:endParaRPr>
              </a:p>
              <a:p>
                <a:pPr algn="just">
                  <a:lnSpc>
                    <a:spcPct val="110000"/>
                  </a:lnSpc>
                </a:pPr>
                <a:r>
                  <a:rPr lang="en-US" altLang="en-US" sz="2400" dirty="0">
                    <a:solidFill>
                      <a:srgbClr val="00B050"/>
                    </a:solidFill>
                    <a:latin typeface="Trebuchet MS" pitchFamily="34" charset="0"/>
                    <a:cs typeface="Arial" pitchFamily="34" charset="0"/>
                  </a:rPr>
                  <a:t>The variance of a sample of n measurements x</a:t>
                </a:r>
                <a:r>
                  <a:rPr lang="en-US" altLang="en-US" sz="2400" baseline="-25000" dirty="0">
                    <a:solidFill>
                      <a:srgbClr val="00B050"/>
                    </a:solidFill>
                    <a:latin typeface="Trebuchet MS" pitchFamily="34" charset="0"/>
                    <a:cs typeface="Arial" pitchFamily="34" charset="0"/>
                  </a:rPr>
                  <a:t>1</a:t>
                </a:r>
                <a:r>
                  <a:rPr lang="en-US" altLang="en-US" sz="2400" dirty="0">
                    <a:solidFill>
                      <a:srgbClr val="00B050"/>
                    </a:solidFill>
                    <a:latin typeface="Trebuchet MS" pitchFamily="34" charset="0"/>
                    <a:cs typeface="Arial" pitchFamily="34" charset="0"/>
                  </a:rPr>
                  <a:t>,   x</a:t>
                </a:r>
                <a:r>
                  <a:rPr lang="en-US" altLang="en-US" sz="2400" baseline="-25000" dirty="0">
                    <a:solidFill>
                      <a:srgbClr val="00B050"/>
                    </a:solidFill>
                    <a:latin typeface="Trebuchet MS" pitchFamily="34" charset="0"/>
                    <a:cs typeface="Arial" pitchFamily="34" charset="0"/>
                  </a:rPr>
                  <a:t>2</a:t>
                </a:r>
                <a:r>
                  <a:rPr lang="en-US" altLang="en-US" sz="2400" dirty="0">
                    <a:solidFill>
                      <a:srgbClr val="00B050"/>
                    </a:solidFill>
                    <a:latin typeface="Trebuchet MS" pitchFamily="34" charset="0"/>
                    <a:cs typeface="Arial" pitchFamily="34" charset="0"/>
                  </a:rPr>
                  <a:t>, …, </a:t>
                </a:r>
                <a:r>
                  <a:rPr lang="en-US" altLang="en-US" sz="2400" dirty="0" err="1">
                    <a:solidFill>
                      <a:srgbClr val="00B050"/>
                    </a:solidFill>
                    <a:latin typeface="Trebuchet MS" pitchFamily="34" charset="0"/>
                    <a:cs typeface="Arial" pitchFamily="34" charset="0"/>
                  </a:rPr>
                  <a:t>x</a:t>
                </a:r>
                <a:r>
                  <a:rPr lang="en-US" altLang="en-US" sz="2400" baseline="-25000" dirty="0" err="1">
                    <a:solidFill>
                      <a:srgbClr val="00B050"/>
                    </a:solidFill>
                    <a:latin typeface="Trebuchet MS" pitchFamily="34" charset="0"/>
                    <a:cs typeface="Arial" pitchFamily="34" charset="0"/>
                  </a:rPr>
                  <a:t>n</a:t>
                </a:r>
                <a:r>
                  <a:rPr lang="en-US" altLang="en-US" sz="2400" dirty="0">
                    <a:solidFill>
                      <a:srgbClr val="00B050"/>
                    </a:solidFill>
                    <a:latin typeface="Trebuchet MS" pitchFamily="34" charset="0"/>
                    <a:cs typeface="Arial" pitchFamily="34" charset="0"/>
                  </a:rPr>
                  <a:t> having a mean </a:t>
                </a:r>
                <a14:m>
                  <m:oMath xmlns:m="http://schemas.openxmlformats.org/officeDocument/2006/math">
                    <m:acc>
                      <m:accPr>
                        <m:chr m:val="̅"/>
                        <m:ctrlPr>
                          <a:rPr lang="en-US" altLang="en-US" sz="2400" i="1" smtClean="0">
                            <a:solidFill>
                              <a:srgbClr val="00B050"/>
                            </a:solidFill>
                            <a:latin typeface="Cambria Math" panose="02040503050406030204" pitchFamily="18" charset="0"/>
                            <a:cs typeface="Arial" pitchFamily="34" charset="0"/>
                          </a:rPr>
                        </m:ctrlPr>
                      </m:accPr>
                      <m:e>
                        <m:r>
                          <a:rPr lang="en-AU" altLang="en-US" sz="2400" b="0" i="1" smtClean="0">
                            <a:solidFill>
                              <a:srgbClr val="00B050"/>
                            </a:solidFill>
                            <a:latin typeface="Cambria Math"/>
                            <a:cs typeface="Arial" pitchFamily="34" charset="0"/>
                          </a:rPr>
                          <m:t>𝑋</m:t>
                        </m:r>
                        <m:r>
                          <a:rPr lang="en-AU" altLang="en-US" sz="2400" b="0" i="1" smtClean="0">
                            <a:solidFill>
                              <a:srgbClr val="00B050"/>
                            </a:solidFill>
                            <a:latin typeface="Cambria Math"/>
                            <a:cs typeface="Arial" pitchFamily="34" charset="0"/>
                          </a:rPr>
                          <m:t> </m:t>
                        </m:r>
                      </m:e>
                    </m:acc>
                  </m:oMath>
                </a14:m>
                <a:r>
                  <a:rPr lang="en-US" altLang="en-US" sz="2400" dirty="0">
                    <a:solidFill>
                      <a:srgbClr val="00B050"/>
                    </a:solidFill>
                    <a:latin typeface="Trebuchet MS" pitchFamily="34" charset="0"/>
                    <a:cs typeface="Arial" pitchFamily="34" charset="0"/>
                  </a:rPr>
                  <a:t>is defined as</a:t>
                </a:r>
              </a:p>
            </p:txBody>
          </p:sp>
        </mc:Choice>
        <mc:Fallback xmlns="">
          <p:sp>
            <p:nvSpPr>
              <p:cNvPr id="46083" name="Rectangle 2"/>
              <p:cNvSpPr>
                <a:spLocks noGrp="1" noRot="1" noChangeAspect="1" noMove="1" noResize="1" noEditPoints="1" noAdjustHandles="1" noChangeArrowheads="1" noChangeShapeType="1" noTextEdit="1"/>
              </p:cNvSpPr>
              <p:nvPr>
                <p:ph idx="1"/>
              </p:nvPr>
            </p:nvSpPr>
            <p:spPr>
              <a:xfrm>
                <a:off x="685800" y="1052736"/>
                <a:ext cx="7772400" cy="3893914"/>
              </a:xfrm>
              <a:blipFill rotWithShape="1">
                <a:blip r:embed="rId4" cstate="print"/>
                <a:stretch>
                  <a:fillRect l="-1255" t="-1254" r="-1176"/>
                </a:stretch>
              </a:blipFill>
            </p:spPr>
            <p:txBody>
              <a:bodyPr/>
              <a:lstStyle/>
              <a:p>
                <a:r>
                  <a:rPr lang="en-AU">
                    <a:noFill/>
                  </a:rPr>
                  <a:t> </a:t>
                </a:r>
              </a:p>
            </p:txBody>
          </p:sp>
        </mc:Fallback>
      </mc:AlternateContent>
      <p:graphicFrame>
        <p:nvGraphicFramePr>
          <p:cNvPr id="46085" name="Object 3"/>
          <p:cNvGraphicFramePr>
            <a:graphicFrameLocks noChangeAspect="1"/>
          </p:cNvGraphicFramePr>
          <p:nvPr>
            <p:extLst>
              <p:ext uri="{D42A27DB-BD31-4B8C-83A1-F6EECF244321}">
                <p14:modId xmlns:p14="http://schemas.microsoft.com/office/powerpoint/2010/main" val="2530780149"/>
              </p:ext>
            </p:extLst>
          </p:nvPr>
        </p:nvGraphicFramePr>
        <p:xfrm>
          <a:off x="2185988" y="2784659"/>
          <a:ext cx="2818060" cy="944098"/>
        </p:xfrm>
        <a:graphic>
          <a:graphicData uri="http://schemas.openxmlformats.org/presentationml/2006/ole">
            <mc:AlternateContent xmlns:mc="http://schemas.openxmlformats.org/markup-compatibility/2006">
              <mc:Choice xmlns:v="urn:schemas-microsoft-com:vml" Requires="v">
                <p:oleObj spid="_x0000_s46288" name="Equation" r:id="rId5" imgW="1117440" imgH="406080" progId="Equation.DSMT4">
                  <p:embed/>
                </p:oleObj>
              </mc:Choice>
              <mc:Fallback>
                <p:oleObj name="Equation" r:id="rId5" imgW="1117440" imgH="406080" progId="Equation.DSMT4">
                  <p:embed/>
                  <p:pic>
                    <p:nvPicPr>
                      <p:cNvPr id="0" name="Picture 1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85988" y="2784659"/>
                        <a:ext cx="2818060" cy="944098"/>
                      </a:xfrm>
                      <a:prstGeom prst="rect">
                        <a:avLst/>
                      </a:prstGeom>
                      <a:solidFill>
                        <a:srgbClr val="CCFFCC"/>
                      </a:solidFill>
                      <a:ln w="9525">
                        <a:solidFill>
                          <a:schemeClr val="tx1"/>
                        </a:solidFill>
                        <a:miter lim="800000"/>
                        <a:headEnd/>
                        <a:tailEnd/>
                      </a:ln>
                      <a:effectLst>
                        <a:outerShdw dist="71842" dir="18900000" algn="ctr" rotWithShape="0">
                          <a:srgbClr val="808080">
                            <a:alpha val="74997"/>
                          </a:srgbClr>
                        </a:outerShdw>
                      </a:effectLst>
                    </p:spPr>
                  </p:pic>
                </p:oleObj>
              </mc:Fallback>
            </mc:AlternateContent>
          </a:graphicData>
        </a:graphic>
      </p:graphicFrame>
      <p:graphicFrame>
        <p:nvGraphicFramePr>
          <p:cNvPr id="46087" name="Object 5"/>
          <p:cNvGraphicFramePr>
            <a:graphicFrameLocks noChangeAspect="1"/>
          </p:cNvGraphicFramePr>
          <p:nvPr>
            <p:extLst>
              <p:ext uri="{D42A27DB-BD31-4B8C-83A1-F6EECF244321}">
                <p14:modId xmlns:p14="http://schemas.microsoft.com/office/powerpoint/2010/main" val="742162342"/>
              </p:ext>
            </p:extLst>
          </p:nvPr>
        </p:nvGraphicFramePr>
        <p:xfrm>
          <a:off x="2123728" y="4797152"/>
          <a:ext cx="2741042" cy="907654"/>
        </p:xfrm>
        <a:graphic>
          <a:graphicData uri="http://schemas.openxmlformats.org/presentationml/2006/ole">
            <mc:AlternateContent xmlns:mc="http://schemas.openxmlformats.org/markup-compatibility/2006">
              <mc:Choice xmlns:v="urn:schemas-microsoft-com:vml" Requires="v">
                <p:oleObj spid="_x0000_s46289" name="Equation" r:id="rId7" imgW="1079280" imgH="406080" progId="Equation.DSMT4">
                  <p:embed/>
                </p:oleObj>
              </mc:Choice>
              <mc:Fallback>
                <p:oleObj name="Equation" r:id="rId7" imgW="1079280" imgH="406080" progId="Equation.DSMT4">
                  <p:embed/>
                  <p:pic>
                    <p:nvPicPr>
                      <p:cNvPr id="0" name="Picture 15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3728" y="4797152"/>
                        <a:ext cx="2741042" cy="907654"/>
                      </a:xfrm>
                      <a:prstGeom prst="rect">
                        <a:avLst/>
                      </a:prstGeom>
                      <a:solidFill>
                        <a:srgbClr val="CCFFCC"/>
                      </a:solidFill>
                      <a:ln w="9525">
                        <a:solidFill>
                          <a:schemeClr val="tx1"/>
                        </a:solidFill>
                        <a:miter lim="800000"/>
                        <a:headEnd/>
                        <a:tailEnd/>
                      </a:ln>
                      <a:effectLst>
                        <a:outerShdw dist="71842" dir="18900000" algn="ctr" rotWithShape="0">
                          <a:srgbClr val="808080">
                            <a:alpha val="74997"/>
                          </a:srgbClr>
                        </a:outerShdw>
                      </a:effectLst>
                    </p:spPr>
                  </p:pic>
                </p:oleObj>
              </mc:Fallback>
            </mc:AlternateContent>
          </a:graphicData>
        </a:graphic>
      </p:graphicFrame>
      <p:sp>
        <p:nvSpPr>
          <p:cNvPr id="10"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38</a:t>
            </a:fld>
            <a:endParaRPr lang="en-AU" altLang="en-US"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219200" y="3505200"/>
            <a:ext cx="5867400" cy="2166938"/>
            <a:chOff x="768" y="2208"/>
            <a:chExt cx="3696" cy="1380"/>
          </a:xfrm>
        </p:grpSpPr>
        <p:sp>
          <p:nvSpPr>
            <p:cNvPr id="47151" name="AutoShape 3"/>
            <p:cNvSpPr>
              <a:spLocks noChangeArrowheads="1"/>
            </p:cNvSpPr>
            <p:nvPr/>
          </p:nvSpPr>
          <p:spPr bwMode="auto">
            <a:xfrm>
              <a:off x="1872" y="2208"/>
              <a:ext cx="1440" cy="192"/>
            </a:xfrm>
            <a:prstGeom prst="roundRect">
              <a:avLst>
                <a:gd name="adj" fmla="val 16667"/>
              </a:avLst>
            </a:prstGeom>
            <a:solidFill>
              <a:schemeClr val="bg1"/>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47152" name="AutoShape 4"/>
            <p:cNvSpPr>
              <a:spLocks noChangeArrowheads="1"/>
            </p:cNvSpPr>
            <p:nvPr/>
          </p:nvSpPr>
          <p:spPr bwMode="auto">
            <a:xfrm>
              <a:off x="768" y="3360"/>
              <a:ext cx="3696" cy="228"/>
            </a:xfrm>
            <a:prstGeom prst="roundRect">
              <a:avLst>
                <a:gd name="adj" fmla="val 16667"/>
              </a:avLst>
            </a:prstGeom>
            <a:solidFill>
              <a:schemeClr val="bg1"/>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grpSp>
      <p:sp>
        <p:nvSpPr>
          <p:cNvPr id="47108" name="Line 5"/>
          <p:cNvSpPr>
            <a:spLocks noChangeShapeType="1"/>
          </p:cNvSpPr>
          <p:nvPr/>
        </p:nvSpPr>
        <p:spPr bwMode="auto">
          <a:xfrm>
            <a:off x="914400" y="3429000"/>
            <a:ext cx="63246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47109" name="Line 6"/>
          <p:cNvSpPr>
            <a:spLocks noChangeShapeType="1"/>
          </p:cNvSpPr>
          <p:nvPr/>
        </p:nvSpPr>
        <p:spPr bwMode="auto">
          <a:xfrm>
            <a:off x="838200" y="5257800"/>
            <a:ext cx="63246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47110" name="Text Box 7"/>
          <p:cNvSpPr txBox="1">
            <a:spLocks noChangeArrowheads="1"/>
          </p:cNvSpPr>
          <p:nvPr/>
        </p:nvSpPr>
        <p:spPr bwMode="auto">
          <a:xfrm>
            <a:off x="685800" y="304800"/>
            <a:ext cx="4300538"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800" baseline="0">
                <a:latin typeface="Arial Narrow" pitchFamily="34" charset="0"/>
              </a:rPr>
              <a:t>Consider two small populations:</a:t>
            </a:r>
          </a:p>
          <a:p>
            <a:pPr>
              <a:spcBef>
                <a:spcPct val="0"/>
              </a:spcBef>
              <a:buFontTx/>
              <a:buNone/>
            </a:pPr>
            <a:r>
              <a:rPr lang="en-US" altLang="en-US" sz="2800" baseline="0">
                <a:latin typeface="Arial Narrow" pitchFamily="34" charset="0"/>
              </a:rPr>
              <a:t>Population A: 8, 9, 10, 11, 12</a:t>
            </a:r>
          </a:p>
          <a:p>
            <a:pPr>
              <a:spcBef>
                <a:spcPct val="0"/>
              </a:spcBef>
              <a:buFontTx/>
              <a:buNone/>
            </a:pPr>
            <a:r>
              <a:rPr lang="en-US" altLang="en-US" sz="2800" baseline="0">
                <a:latin typeface="Arial Narrow" pitchFamily="34" charset="0"/>
              </a:rPr>
              <a:t>Population B: 4, 7, 10, 13, 16</a:t>
            </a:r>
          </a:p>
        </p:txBody>
      </p:sp>
      <p:sp>
        <p:nvSpPr>
          <p:cNvPr id="47111" name="Text Box 8"/>
          <p:cNvSpPr txBox="1">
            <a:spLocks noChangeArrowheads="1"/>
          </p:cNvSpPr>
          <p:nvPr/>
        </p:nvSpPr>
        <p:spPr bwMode="auto">
          <a:xfrm>
            <a:off x="3883025" y="3429000"/>
            <a:ext cx="463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a:latin typeface="Arial Narrow" pitchFamily="34" charset="0"/>
              </a:rPr>
              <a:t>10</a:t>
            </a:r>
          </a:p>
        </p:txBody>
      </p:sp>
      <p:sp>
        <p:nvSpPr>
          <p:cNvPr id="47112" name="Text Box 9"/>
          <p:cNvSpPr txBox="1">
            <a:spLocks noChangeArrowheads="1"/>
          </p:cNvSpPr>
          <p:nvPr/>
        </p:nvSpPr>
        <p:spPr bwMode="auto">
          <a:xfrm>
            <a:off x="3495675" y="3429000"/>
            <a:ext cx="323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aseline="0">
                <a:latin typeface="Arial Narrow" pitchFamily="34" charset="0"/>
              </a:rPr>
              <a:t>9</a:t>
            </a:r>
          </a:p>
        </p:txBody>
      </p:sp>
      <p:sp>
        <p:nvSpPr>
          <p:cNvPr id="47113" name="Text Box 10"/>
          <p:cNvSpPr txBox="1">
            <a:spLocks noChangeArrowheads="1"/>
          </p:cNvSpPr>
          <p:nvPr/>
        </p:nvSpPr>
        <p:spPr bwMode="auto">
          <a:xfrm>
            <a:off x="3038475" y="3429000"/>
            <a:ext cx="323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aseline="0">
                <a:latin typeface="Arial Narrow" pitchFamily="34" charset="0"/>
              </a:rPr>
              <a:t>8</a:t>
            </a:r>
          </a:p>
        </p:txBody>
      </p:sp>
      <p:sp>
        <p:nvSpPr>
          <p:cNvPr id="47114" name="Text Box 11"/>
          <p:cNvSpPr txBox="1">
            <a:spLocks noChangeArrowheads="1"/>
          </p:cNvSpPr>
          <p:nvPr/>
        </p:nvSpPr>
        <p:spPr bwMode="auto">
          <a:xfrm>
            <a:off x="2581275" y="5257800"/>
            <a:ext cx="323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aseline="0">
                <a:latin typeface="Arial Narrow" pitchFamily="34" charset="0"/>
              </a:rPr>
              <a:t>7</a:t>
            </a:r>
          </a:p>
        </p:txBody>
      </p:sp>
      <p:sp>
        <p:nvSpPr>
          <p:cNvPr id="47115" name="Text Box 12"/>
          <p:cNvSpPr txBox="1">
            <a:spLocks noChangeArrowheads="1"/>
          </p:cNvSpPr>
          <p:nvPr/>
        </p:nvSpPr>
        <p:spPr bwMode="auto">
          <a:xfrm>
            <a:off x="1219200" y="5257800"/>
            <a:ext cx="323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aseline="0">
                <a:latin typeface="Arial Narrow" pitchFamily="34" charset="0"/>
              </a:rPr>
              <a:t>4</a:t>
            </a:r>
          </a:p>
        </p:txBody>
      </p:sp>
      <p:sp>
        <p:nvSpPr>
          <p:cNvPr id="47116" name="Text Box 13"/>
          <p:cNvSpPr txBox="1">
            <a:spLocks noChangeArrowheads="1"/>
          </p:cNvSpPr>
          <p:nvPr/>
        </p:nvSpPr>
        <p:spPr bwMode="auto">
          <a:xfrm>
            <a:off x="3886200" y="5257800"/>
            <a:ext cx="463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a:latin typeface="Arial Narrow" pitchFamily="34" charset="0"/>
              </a:rPr>
              <a:t>10</a:t>
            </a:r>
          </a:p>
        </p:txBody>
      </p:sp>
      <p:sp>
        <p:nvSpPr>
          <p:cNvPr id="47117" name="Text Box 14"/>
          <p:cNvSpPr txBox="1">
            <a:spLocks noChangeArrowheads="1"/>
          </p:cNvSpPr>
          <p:nvPr/>
        </p:nvSpPr>
        <p:spPr bwMode="auto">
          <a:xfrm>
            <a:off x="4340225" y="3429000"/>
            <a:ext cx="463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aseline="0">
                <a:latin typeface="Arial Narrow" pitchFamily="34" charset="0"/>
              </a:rPr>
              <a:t>11</a:t>
            </a:r>
          </a:p>
        </p:txBody>
      </p:sp>
      <p:sp>
        <p:nvSpPr>
          <p:cNvPr id="47118" name="Text Box 15"/>
          <p:cNvSpPr txBox="1">
            <a:spLocks noChangeArrowheads="1"/>
          </p:cNvSpPr>
          <p:nvPr/>
        </p:nvSpPr>
        <p:spPr bwMode="auto">
          <a:xfrm>
            <a:off x="4797425" y="3429000"/>
            <a:ext cx="463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aseline="0">
                <a:latin typeface="Arial Narrow" pitchFamily="34" charset="0"/>
              </a:rPr>
              <a:t>12</a:t>
            </a:r>
          </a:p>
        </p:txBody>
      </p:sp>
      <p:sp>
        <p:nvSpPr>
          <p:cNvPr id="47119" name="Text Box 16"/>
          <p:cNvSpPr txBox="1">
            <a:spLocks noChangeArrowheads="1"/>
          </p:cNvSpPr>
          <p:nvPr/>
        </p:nvSpPr>
        <p:spPr bwMode="auto">
          <a:xfrm>
            <a:off x="5254625" y="5257800"/>
            <a:ext cx="463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aseline="0">
                <a:latin typeface="Arial Narrow" pitchFamily="34" charset="0"/>
              </a:rPr>
              <a:t>13</a:t>
            </a:r>
          </a:p>
        </p:txBody>
      </p:sp>
      <p:sp>
        <p:nvSpPr>
          <p:cNvPr id="47120" name="Text Box 17"/>
          <p:cNvSpPr txBox="1">
            <a:spLocks noChangeArrowheads="1"/>
          </p:cNvSpPr>
          <p:nvPr/>
        </p:nvSpPr>
        <p:spPr bwMode="auto">
          <a:xfrm>
            <a:off x="6702425" y="5257800"/>
            <a:ext cx="463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aseline="0">
                <a:latin typeface="Arial Narrow" pitchFamily="34" charset="0"/>
              </a:rPr>
              <a:t>16</a:t>
            </a:r>
          </a:p>
        </p:txBody>
      </p:sp>
      <p:sp>
        <p:nvSpPr>
          <p:cNvPr id="119826" name="AutoShape 18"/>
          <p:cNvSpPr>
            <a:spLocks noChangeArrowheads="1"/>
          </p:cNvSpPr>
          <p:nvPr/>
        </p:nvSpPr>
        <p:spPr bwMode="auto">
          <a:xfrm>
            <a:off x="4114800" y="3200400"/>
            <a:ext cx="914400" cy="381000"/>
          </a:xfrm>
          <a:prstGeom prst="rightArrow">
            <a:avLst>
              <a:gd name="adj1" fmla="val 50000"/>
              <a:gd name="adj2" fmla="val 60000"/>
            </a:avLst>
          </a:prstGeom>
          <a:solidFill>
            <a:srgbClr val="FFFFFF"/>
          </a:solidFill>
          <a:ln w="952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19827" name="AutoShape 19"/>
          <p:cNvSpPr>
            <a:spLocks noChangeArrowheads="1"/>
          </p:cNvSpPr>
          <p:nvPr/>
        </p:nvSpPr>
        <p:spPr bwMode="auto">
          <a:xfrm>
            <a:off x="4114800" y="3200400"/>
            <a:ext cx="457200" cy="381000"/>
          </a:xfrm>
          <a:prstGeom prst="rightArrow">
            <a:avLst>
              <a:gd name="adj1" fmla="val 50000"/>
              <a:gd name="adj2" fmla="val 30000"/>
            </a:avLst>
          </a:prstGeom>
          <a:solidFill>
            <a:srgbClr val="FFFFFF"/>
          </a:solidFill>
          <a:ln w="952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19828" name="AutoShape 20"/>
          <p:cNvSpPr>
            <a:spLocks noChangeArrowheads="1"/>
          </p:cNvSpPr>
          <p:nvPr/>
        </p:nvSpPr>
        <p:spPr bwMode="auto">
          <a:xfrm>
            <a:off x="3200400" y="3200400"/>
            <a:ext cx="914400" cy="401638"/>
          </a:xfrm>
          <a:prstGeom prst="leftArrow">
            <a:avLst>
              <a:gd name="adj1" fmla="val 50000"/>
              <a:gd name="adj2" fmla="val 56917"/>
            </a:avLst>
          </a:prstGeom>
          <a:solidFill>
            <a:srgbClr val="FFFFFF"/>
          </a:solidFill>
          <a:ln w="952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19829" name="AutoShape 21"/>
          <p:cNvSpPr>
            <a:spLocks noChangeArrowheads="1"/>
          </p:cNvSpPr>
          <p:nvPr/>
        </p:nvSpPr>
        <p:spPr bwMode="auto">
          <a:xfrm>
            <a:off x="3657600" y="3200400"/>
            <a:ext cx="457200" cy="381000"/>
          </a:xfrm>
          <a:prstGeom prst="leftArrow">
            <a:avLst>
              <a:gd name="adj1" fmla="val 50000"/>
              <a:gd name="adj2" fmla="val 30000"/>
            </a:avLst>
          </a:prstGeom>
          <a:solidFill>
            <a:srgbClr val="FFFFFF"/>
          </a:solidFill>
          <a:ln w="952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19830" name="Text Box 22"/>
          <p:cNvSpPr txBox="1">
            <a:spLocks noChangeArrowheads="1"/>
          </p:cNvSpPr>
          <p:nvPr/>
        </p:nvSpPr>
        <p:spPr bwMode="auto">
          <a:xfrm>
            <a:off x="6511925" y="1173163"/>
            <a:ext cx="1173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000" baseline="0">
                <a:latin typeface="Arial Narrow" pitchFamily="34" charset="0"/>
              </a:rPr>
              <a:t>  8–10= –2</a:t>
            </a:r>
          </a:p>
        </p:txBody>
      </p:sp>
      <p:sp>
        <p:nvSpPr>
          <p:cNvPr id="119831" name="Text Box 23"/>
          <p:cNvSpPr txBox="1">
            <a:spLocks noChangeArrowheads="1"/>
          </p:cNvSpPr>
          <p:nvPr/>
        </p:nvSpPr>
        <p:spPr bwMode="auto">
          <a:xfrm>
            <a:off x="6505575" y="411163"/>
            <a:ext cx="1173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000" baseline="0">
                <a:latin typeface="Arial Narrow" pitchFamily="34" charset="0"/>
              </a:rPr>
              <a:t>  9–10= –1</a:t>
            </a:r>
          </a:p>
        </p:txBody>
      </p:sp>
      <p:sp>
        <p:nvSpPr>
          <p:cNvPr id="119832" name="Text Box 24"/>
          <p:cNvSpPr txBox="1">
            <a:spLocks noChangeArrowheads="1"/>
          </p:cNvSpPr>
          <p:nvPr/>
        </p:nvSpPr>
        <p:spPr bwMode="auto">
          <a:xfrm>
            <a:off x="6477000" y="792163"/>
            <a:ext cx="1181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000" baseline="0">
                <a:latin typeface="Arial Narrow" pitchFamily="34" charset="0"/>
              </a:rPr>
              <a:t>11–10= +1</a:t>
            </a:r>
          </a:p>
        </p:txBody>
      </p:sp>
      <p:sp>
        <p:nvSpPr>
          <p:cNvPr id="119833" name="Text Box 25"/>
          <p:cNvSpPr txBox="1">
            <a:spLocks noChangeArrowheads="1"/>
          </p:cNvSpPr>
          <p:nvPr/>
        </p:nvSpPr>
        <p:spPr bwMode="auto">
          <a:xfrm>
            <a:off x="6477000" y="1554163"/>
            <a:ext cx="1181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000" baseline="0">
                <a:latin typeface="Arial Narrow" pitchFamily="34" charset="0"/>
              </a:rPr>
              <a:t>12–10= +2</a:t>
            </a:r>
          </a:p>
        </p:txBody>
      </p:sp>
      <p:sp>
        <p:nvSpPr>
          <p:cNvPr id="119834" name="Rectangle 26"/>
          <p:cNvSpPr>
            <a:spLocks noChangeArrowheads="1"/>
          </p:cNvSpPr>
          <p:nvPr/>
        </p:nvSpPr>
        <p:spPr bwMode="auto">
          <a:xfrm>
            <a:off x="6492875" y="304800"/>
            <a:ext cx="1143000" cy="2209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47130" name="Line 27"/>
          <p:cNvSpPr>
            <a:spLocks noChangeShapeType="1"/>
          </p:cNvSpPr>
          <p:nvPr/>
        </p:nvSpPr>
        <p:spPr bwMode="auto">
          <a:xfrm>
            <a:off x="4114800" y="2209800"/>
            <a:ext cx="0" cy="1219200"/>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19836" name="AutoShape 28"/>
          <p:cNvSpPr>
            <a:spLocks noChangeArrowheads="1"/>
          </p:cNvSpPr>
          <p:nvPr/>
        </p:nvSpPr>
        <p:spPr bwMode="auto">
          <a:xfrm>
            <a:off x="4114800" y="5029200"/>
            <a:ext cx="2819400" cy="450850"/>
          </a:xfrm>
          <a:prstGeom prst="rightArrow">
            <a:avLst>
              <a:gd name="adj1" fmla="val 49676"/>
              <a:gd name="adj2" fmla="val 88736"/>
            </a:avLst>
          </a:prstGeom>
          <a:solidFill>
            <a:srgbClr val="FFFFFF"/>
          </a:solidFill>
          <a:ln w="952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19837" name="AutoShape 29"/>
          <p:cNvSpPr>
            <a:spLocks noChangeArrowheads="1"/>
          </p:cNvSpPr>
          <p:nvPr/>
        </p:nvSpPr>
        <p:spPr bwMode="auto">
          <a:xfrm>
            <a:off x="4114800" y="5029200"/>
            <a:ext cx="1371600" cy="461963"/>
          </a:xfrm>
          <a:prstGeom prst="rightArrow">
            <a:avLst>
              <a:gd name="adj1" fmla="val 50000"/>
              <a:gd name="adj2" fmla="val 74227"/>
            </a:avLst>
          </a:prstGeom>
          <a:solidFill>
            <a:srgbClr val="FFFFFF"/>
          </a:solidFill>
          <a:ln w="952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19838" name="AutoShape 30"/>
          <p:cNvSpPr>
            <a:spLocks noChangeArrowheads="1"/>
          </p:cNvSpPr>
          <p:nvPr/>
        </p:nvSpPr>
        <p:spPr bwMode="auto">
          <a:xfrm>
            <a:off x="1371600" y="5029200"/>
            <a:ext cx="2743200" cy="457200"/>
          </a:xfrm>
          <a:prstGeom prst="leftArrow">
            <a:avLst>
              <a:gd name="adj1" fmla="val 50000"/>
              <a:gd name="adj2" fmla="val 96889"/>
            </a:avLst>
          </a:prstGeom>
          <a:solidFill>
            <a:srgbClr val="FFFFFF"/>
          </a:solidFill>
          <a:ln w="952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19839" name="AutoShape 31"/>
          <p:cNvSpPr>
            <a:spLocks noChangeArrowheads="1"/>
          </p:cNvSpPr>
          <p:nvPr/>
        </p:nvSpPr>
        <p:spPr bwMode="auto">
          <a:xfrm>
            <a:off x="2743200" y="5029200"/>
            <a:ext cx="1371600" cy="457200"/>
          </a:xfrm>
          <a:prstGeom prst="leftArrow">
            <a:avLst>
              <a:gd name="adj1" fmla="val 50000"/>
              <a:gd name="adj2" fmla="val 75000"/>
            </a:avLst>
          </a:prstGeom>
          <a:solidFill>
            <a:srgbClr val="FFFFFF"/>
          </a:solidFill>
          <a:ln w="952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47135" name="Line 32"/>
          <p:cNvSpPr>
            <a:spLocks noChangeShapeType="1"/>
          </p:cNvSpPr>
          <p:nvPr/>
        </p:nvSpPr>
        <p:spPr bwMode="auto">
          <a:xfrm>
            <a:off x="4114800" y="4038600"/>
            <a:ext cx="0" cy="1219200"/>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19841" name="Text Box 33"/>
          <p:cNvSpPr txBox="1">
            <a:spLocks noChangeArrowheads="1"/>
          </p:cNvSpPr>
          <p:nvPr/>
        </p:nvSpPr>
        <p:spPr bwMode="auto">
          <a:xfrm>
            <a:off x="7391400" y="4098925"/>
            <a:ext cx="12874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000" baseline="0">
                <a:latin typeface="Arial Narrow" pitchFamily="34" charset="0"/>
              </a:rPr>
              <a:t>  4–10 = –6</a:t>
            </a:r>
          </a:p>
        </p:txBody>
      </p:sp>
      <p:sp>
        <p:nvSpPr>
          <p:cNvPr id="119842" name="Text Box 34"/>
          <p:cNvSpPr txBox="1">
            <a:spLocks noChangeArrowheads="1"/>
          </p:cNvSpPr>
          <p:nvPr/>
        </p:nvSpPr>
        <p:spPr bwMode="auto">
          <a:xfrm>
            <a:off x="7388225" y="4784725"/>
            <a:ext cx="12874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000" baseline="0">
                <a:latin typeface="Arial Narrow" pitchFamily="34" charset="0"/>
              </a:rPr>
              <a:t>  7–10 =  –3</a:t>
            </a:r>
          </a:p>
        </p:txBody>
      </p:sp>
      <p:sp>
        <p:nvSpPr>
          <p:cNvPr id="119843" name="Text Box 35"/>
          <p:cNvSpPr txBox="1">
            <a:spLocks noChangeArrowheads="1"/>
          </p:cNvSpPr>
          <p:nvPr/>
        </p:nvSpPr>
        <p:spPr bwMode="auto">
          <a:xfrm>
            <a:off x="7366000" y="5084763"/>
            <a:ext cx="1238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000" baseline="0">
                <a:latin typeface="Arial Narrow" pitchFamily="34" charset="0"/>
              </a:rPr>
              <a:t>13–10 = +3</a:t>
            </a:r>
          </a:p>
        </p:txBody>
      </p:sp>
      <p:sp>
        <p:nvSpPr>
          <p:cNvPr id="119844" name="Text Box 36"/>
          <p:cNvSpPr txBox="1">
            <a:spLocks noChangeArrowheads="1"/>
          </p:cNvSpPr>
          <p:nvPr/>
        </p:nvSpPr>
        <p:spPr bwMode="auto">
          <a:xfrm>
            <a:off x="7380288" y="4464050"/>
            <a:ext cx="1238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000" baseline="0">
                <a:latin typeface="Arial Narrow" pitchFamily="34" charset="0"/>
              </a:rPr>
              <a:t>16–10 = +6</a:t>
            </a:r>
          </a:p>
        </p:txBody>
      </p:sp>
      <p:grpSp>
        <p:nvGrpSpPr>
          <p:cNvPr id="3" name="Group 37"/>
          <p:cNvGrpSpPr>
            <a:grpSpLocks/>
          </p:cNvGrpSpPr>
          <p:nvPr/>
        </p:nvGrpSpPr>
        <p:grpSpPr bwMode="auto">
          <a:xfrm>
            <a:off x="6502400" y="2057400"/>
            <a:ext cx="2108200" cy="3962400"/>
            <a:chOff x="4192" y="1296"/>
            <a:chExt cx="1328" cy="2496"/>
          </a:xfrm>
        </p:grpSpPr>
        <p:sp>
          <p:nvSpPr>
            <p:cNvPr id="47149" name="Text Box 38"/>
            <p:cNvSpPr txBox="1">
              <a:spLocks noChangeArrowheads="1"/>
            </p:cNvSpPr>
            <p:nvPr/>
          </p:nvSpPr>
          <p:spPr bwMode="auto">
            <a:xfrm>
              <a:off x="4192" y="1296"/>
              <a:ext cx="7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400" baseline="0">
                  <a:latin typeface="Arial Narrow" pitchFamily="34" charset="0"/>
                </a:rPr>
                <a:t>Sum = 0 </a:t>
              </a:r>
            </a:p>
          </p:txBody>
        </p:sp>
        <p:sp>
          <p:nvSpPr>
            <p:cNvPr id="47150" name="Text Box 39"/>
            <p:cNvSpPr txBox="1">
              <a:spLocks noChangeArrowheads="1"/>
            </p:cNvSpPr>
            <p:nvPr/>
          </p:nvSpPr>
          <p:spPr bwMode="auto">
            <a:xfrm>
              <a:off x="4768" y="3504"/>
              <a:ext cx="7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400" baseline="0">
                  <a:latin typeface="Arial Narrow" pitchFamily="34" charset="0"/>
                </a:rPr>
                <a:t>Sum = 0 </a:t>
              </a:r>
            </a:p>
          </p:txBody>
        </p:sp>
      </p:grpSp>
      <p:sp>
        <p:nvSpPr>
          <p:cNvPr id="119848" name="Rectangle 40"/>
          <p:cNvSpPr>
            <a:spLocks noChangeArrowheads="1"/>
          </p:cNvSpPr>
          <p:nvPr/>
        </p:nvSpPr>
        <p:spPr bwMode="auto">
          <a:xfrm>
            <a:off x="7391400" y="3962400"/>
            <a:ext cx="1247775" cy="2133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19849" name="Text Box 41"/>
          <p:cNvSpPr txBox="1">
            <a:spLocks noChangeArrowheads="1"/>
          </p:cNvSpPr>
          <p:nvPr/>
        </p:nvSpPr>
        <p:spPr bwMode="auto">
          <a:xfrm>
            <a:off x="3200400" y="3946525"/>
            <a:ext cx="1917700" cy="701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000" baseline="0">
                <a:latin typeface="Arial Narrow" pitchFamily="34" charset="0"/>
              </a:rPr>
              <a:t>The mean of both </a:t>
            </a:r>
          </a:p>
          <a:p>
            <a:pPr>
              <a:spcBef>
                <a:spcPct val="0"/>
              </a:spcBef>
              <a:buFontTx/>
              <a:buNone/>
            </a:pPr>
            <a:r>
              <a:rPr lang="en-US" altLang="en-US" sz="2000" baseline="0">
                <a:latin typeface="Arial Narrow" pitchFamily="34" charset="0"/>
              </a:rPr>
              <a:t>populations is 10...</a:t>
            </a:r>
          </a:p>
        </p:txBody>
      </p:sp>
      <p:sp>
        <p:nvSpPr>
          <p:cNvPr id="119850" name="Text Box 42"/>
          <p:cNvSpPr txBox="1">
            <a:spLocks noChangeArrowheads="1"/>
          </p:cNvSpPr>
          <p:nvPr/>
        </p:nvSpPr>
        <p:spPr bwMode="auto">
          <a:xfrm>
            <a:off x="179388" y="3810000"/>
            <a:ext cx="2589212" cy="10064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000" baseline="0">
                <a:latin typeface="Arial Narrow" pitchFamily="34" charset="0"/>
              </a:rPr>
              <a:t>… but measurements in B</a:t>
            </a:r>
          </a:p>
          <a:p>
            <a:pPr>
              <a:spcBef>
                <a:spcPct val="0"/>
              </a:spcBef>
              <a:buFontTx/>
              <a:buNone/>
            </a:pPr>
            <a:r>
              <a:rPr lang="en-US" altLang="en-US" sz="2000" baseline="0">
                <a:latin typeface="Arial Narrow" pitchFamily="34" charset="0"/>
              </a:rPr>
              <a:t>are much more dispersed</a:t>
            </a:r>
          </a:p>
          <a:p>
            <a:pPr>
              <a:spcBef>
                <a:spcPct val="0"/>
              </a:spcBef>
              <a:buFontTx/>
              <a:buNone/>
            </a:pPr>
            <a:r>
              <a:rPr lang="en-US" altLang="en-US" sz="2000" baseline="0">
                <a:latin typeface="Arial Narrow" pitchFamily="34" charset="0"/>
              </a:rPr>
              <a:t>then those in A.</a:t>
            </a:r>
          </a:p>
        </p:txBody>
      </p:sp>
      <p:sp>
        <p:nvSpPr>
          <p:cNvPr id="119851" name="Text Box 43"/>
          <p:cNvSpPr txBox="1">
            <a:spLocks noChangeArrowheads="1"/>
          </p:cNvSpPr>
          <p:nvPr/>
        </p:nvSpPr>
        <p:spPr bwMode="auto">
          <a:xfrm>
            <a:off x="2627313" y="1736725"/>
            <a:ext cx="3644900" cy="1187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400" baseline="0" dirty="0">
                <a:latin typeface="Arial Narrow" pitchFamily="34" charset="0"/>
              </a:rPr>
              <a:t>Thus, a measure of dispersion </a:t>
            </a:r>
          </a:p>
          <a:p>
            <a:pPr>
              <a:spcBef>
                <a:spcPct val="0"/>
              </a:spcBef>
              <a:buFontTx/>
              <a:buNone/>
            </a:pPr>
            <a:r>
              <a:rPr lang="en-US" altLang="en-US" sz="2400" baseline="0" dirty="0">
                <a:latin typeface="Arial Narrow" pitchFamily="34" charset="0"/>
              </a:rPr>
              <a:t>is needed that agrees with this </a:t>
            </a:r>
          </a:p>
          <a:p>
            <a:pPr>
              <a:spcBef>
                <a:spcPct val="0"/>
              </a:spcBef>
              <a:buFontTx/>
              <a:buNone/>
            </a:pPr>
            <a:r>
              <a:rPr lang="en-US" altLang="en-US" sz="2400" baseline="0" dirty="0">
                <a:latin typeface="Arial Narrow" pitchFamily="34" charset="0"/>
              </a:rPr>
              <a:t>observation.</a:t>
            </a:r>
          </a:p>
        </p:txBody>
      </p:sp>
      <p:sp>
        <p:nvSpPr>
          <p:cNvPr id="119852" name="Text Box 44"/>
          <p:cNvSpPr txBox="1">
            <a:spLocks noChangeArrowheads="1"/>
          </p:cNvSpPr>
          <p:nvPr/>
        </p:nvSpPr>
        <p:spPr bwMode="auto">
          <a:xfrm>
            <a:off x="107950" y="2209800"/>
            <a:ext cx="2532063" cy="701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000" baseline="0" dirty="0">
                <a:latin typeface="Arial Narrow" pitchFamily="34" charset="0"/>
              </a:rPr>
              <a:t>Let us start by calculating</a:t>
            </a:r>
          </a:p>
          <a:p>
            <a:pPr>
              <a:spcBef>
                <a:spcPct val="0"/>
              </a:spcBef>
              <a:buFontTx/>
              <a:buNone/>
            </a:pPr>
            <a:r>
              <a:rPr lang="en-US" altLang="en-US" sz="2000" baseline="0" dirty="0">
                <a:latin typeface="Arial Narrow" pitchFamily="34" charset="0"/>
              </a:rPr>
              <a:t>the sum of deviations</a:t>
            </a:r>
          </a:p>
        </p:txBody>
      </p:sp>
      <p:sp>
        <p:nvSpPr>
          <p:cNvPr id="47146" name="Text Box 45"/>
          <p:cNvSpPr txBox="1">
            <a:spLocks noChangeArrowheads="1"/>
          </p:cNvSpPr>
          <p:nvPr/>
        </p:nvSpPr>
        <p:spPr bwMode="auto">
          <a:xfrm>
            <a:off x="658813" y="2743200"/>
            <a:ext cx="5143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4400" b="1" baseline="0">
                <a:latin typeface="Arial Narrow" pitchFamily="34" charset="0"/>
              </a:rPr>
              <a:t>A</a:t>
            </a:r>
            <a:endParaRPr lang="en-US" altLang="en-US" sz="2400" baseline="0">
              <a:latin typeface="Arial Narrow" pitchFamily="34" charset="0"/>
            </a:endParaRPr>
          </a:p>
        </p:txBody>
      </p:sp>
      <p:sp>
        <p:nvSpPr>
          <p:cNvPr id="47147" name="Text Box 46"/>
          <p:cNvSpPr txBox="1">
            <a:spLocks noChangeArrowheads="1"/>
          </p:cNvSpPr>
          <p:nvPr/>
        </p:nvSpPr>
        <p:spPr bwMode="auto">
          <a:xfrm>
            <a:off x="609600" y="4572000"/>
            <a:ext cx="5143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4400" b="1" baseline="0">
                <a:latin typeface="Arial Narrow" pitchFamily="34" charset="0"/>
              </a:rPr>
              <a:t>B</a:t>
            </a:r>
            <a:endParaRPr lang="en-US" altLang="en-US" sz="2400" baseline="0">
              <a:latin typeface="Arial Narrow" pitchFamily="34" charset="0"/>
            </a:endParaRPr>
          </a:p>
        </p:txBody>
      </p:sp>
      <p:sp>
        <p:nvSpPr>
          <p:cNvPr id="119855" name="Text Box 47"/>
          <p:cNvSpPr txBox="1">
            <a:spLocks noChangeArrowheads="1"/>
          </p:cNvSpPr>
          <p:nvPr/>
        </p:nvSpPr>
        <p:spPr bwMode="auto">
          <a:xfrm>
            <a:off x="6715125" y="2570163"/>
            <a:ext cx="2286000" cy="1320800"/>
          </a:xfrm>
          <a:prstGeom prst="rect">
            <a:avLst/>
          </a:prstGeom>
          <a:solidFill>
            <a:srgbClr val="FFFFFF"/>
          </a:solidFill>
          <a:ln w="9525">
            <a:solidFill>
              <a:srgbClr val="FF0000"/>
            </a:solidFill>
            <a:miter lim="800000"/>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000" baseline="0">
                <a:latin typeface="Arial Narrow" pitchFamily="34" charset="0"/>
              </a:rPr>
              <a:t>The sum of deviations </a:t>
            </a:r>
          </a:p>
          <a:p>
            <a:pPr>
              <a:spcBef>
                <a:spcPct val="0"/>
              </a:spcBef>
              <a:buFontTx/>
              <a:buNone/>
            </a:pPr>
            <a:r>
              <a:rPr lang="en-US" altLang="en-US" sz="2000" baseline="0">
                <a:latin typeface="Arial Narrow" pitchFamily="34" charset="0"/>
              </a:rPr>
              <a:t>is zero in both cases,</a:t>
            </a:r>
          </a:p>
          <a:p>
            <a:pPr>
              <a:spcBef>
                <a:spcPct val="0"/>
              </a:spcBef>
              <a:buFontTx/>
              <a:buNone/>
            </a:pPr>
            <a:r>
              <a:rPr lang="en-US" altLang="en-US" sz="2000" baseline="0">
                <a:latin typeface="Arial Narrow" pitchFamily="34" charset="0"/>
              </a:rPr>
              <a:t>therefore another </a:t>
            </a:r>
          </a:p>
          <a:p>
            <a:pPr>
              <a:spcBef>
                <a:spcPct val="0"/>
              </a:spcBef>
              <a:buFontTx/>
              <a:buNone/>
            </a:pPr>
            <a:r>
              <a:rPr lang="en-US" altLang="en-US" sz="2000" baseline="0">
                <a:latin typeface="Arial Narrow" pitchFamily="34" charset="0"/>
              </a:rPr>
              <a:t>measure is needed.</a:t>
            </a:r>
          </a:p>
        </p:txBody>
      </p:sp>
      <p:sp>
        <p:nvSpPr>
          <p:cNvPr id="49"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39</a:t>
            </a:fld>
            <a:endParaRPr lang="en-AU" alt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9849"/>
                                        </p:tgtEl>
                                        <p:attrNameLst>
                                          <p:attrName>style.visibility</p:attrName>
                                        </p:attrNameLst>
                                      </p:cBhvr>
                                      <p:to>
                                        <p:strVal val="visible"/>
                                      </p:to>
                                    </p:set>
                                    <p:animEffect transition="in" filter="box(out)">
                                      <p:cBhvr>
                                        <p:cTn id="7" dur="500"/>
                                        <p:tgtEl>
                                          <p:spTgt spid="1198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9850"/>
                                        </p:tgtEl>
                                        <p:attrNameLst>
                                          <p:attrName>style.visibility</p:attrName>
                                        </p:attrNameLst>
                                      </p:cBhvr>
                                      <p:to>
                                        <p:strVal val="visible"/>
                                      </p:to>
                                    </p:set>
                                    <p:animEffect transition="in" filter="box(out)">
                                      <p:cBhvr>
                                        <p:cTn id="12" dur="500"/>
                                        <p:tgtEl>
                                          <p:spTgt spid="119850"/>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119851"/>
                                        </p:tgtEl>
                                        <p:attrNameLst>
                                          <p:attrName>style.visibility</p:attrName>
                                        </p:attrNameLst>
                                      </p:cBhvr>
                                      <p:to>
                                        <p:strVal val="visible"/>
                                      </p:to>
                                    </p:set>
                                    <p:animEffect transition="in" filter="box(out)">
                                      <p:cBhvr>
                                        <p:cTn id="21" dur="500"/>
                                        <p:tgtEl>
                                          <p:spTgt spid="119851"/>
                                        </p:tgtEl>
                                      </p:cBhvr>
                                    </p:animEffect>
                                  </p:childTnLst>
                                  <p:subTnLst>
                                    <p:set>
                                      <p:cBhvr override="childStyle">
                                        <p:cTn dur="1" fill="hold" display="0" masterRel="nextClick" afterEffect="1"/>
                                        <p:tgtEl>
                                          <p:spTgt spid="119851"/>
                                        </p:tgtEl>
                                        <p:attrNameLst>
                                          <p:attrName>style.visibility</p:attrName>
                                        </p:attrNameLst>
                                      </p:cBhvr>
                                      <p:to>
                                        <p:strVal val="hidden"/>
                                      </p:to>
                                    </p:set>
                                  </p:sub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119852"/>
                                        </p:tgtEl>
                                        <p:attrNameLst>
                                          <p:attrName>style.visibility</p:attrName>
                                        </p:attrNameLst>
                                      </p:cBhvr>
                                      <p:to>
                                        <p:strVal val="visible"/>
                                      </p:to>
                                    </p:set>
                                    <p:animEffect transition="in" filter="box(out)">
                                      <p:cBhvr>
                                        <p:cTn id="26" dur="500"/>
                                        <p:tgtEl>
                                          <p:spTgt spid="11985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9829"/>
                                        </p:tgtEl>
                                        <p:attrNameLst>
                                          <p:attrName>style.visibility</p:attrName>
                                        </p:attrNameLst>
                                      </p:cBhvr>
                                      <p:to>
                                        <p:strVal val="visible"/>
                                      </p:to>
                                    </p:set>
                                  </p:childTnLst>
                                </p:cTn>
                              </p:par>
                            </p:childTnLst>
                          </p:cTn>
                        </p:par>
                        <p:par>
                          <p:cTn id="31" fill="hold" nodeType="afterGroup">
                            <p:stCondLst>
                              <p:cond delay="500"/>
                            </p:stCondLst>
                            <p:childTnLst>
                              <p:par>
                                <p:cTn id="32" presetID="4" presetClass="entr" presetSubtype="32" fill="hold" grpId="0" nodeType="afterEffect">
                                  <p:stCondLst>
                                    <p:cond delay="0"/>
                                  </p:stCondLst>
                                  <p:childTnLst>
                                    <p:set>
                                      <p:cBhvr>
                                        <p:cTn id="33" dur="1" fill="hold">
                                          <p:stCondLst>
                                            <p:cond delay="0"/>
                                          </p:stCondLst>
                                        </p:cTn>
                                        <p:tgtEl>
                                          <p:spTgt spid="119831"/>
                                        </p:tgtEl>
                                        <p:attrNameLst>
                                          <p:attrName>style.visibility</p:attrName>
                                        </p:attrNameLst>
                                      </p:cBhvr>
                                      <p:to>
                                        <p:strVal val="visible"/>
                                      </p:to>
                                    </p:set>
                                    <p:animEffect transition="in" filter="box(out)">
                                      <p:cBhvr>
                                        <p:cTn id="34" dur="500"/>
                                        <p:tgtEl>
                                          <p:spTgt spid="11983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19827"/>
                                        </p:tgtEl>
                                        <p:attrNameLst>
                                          <p:attrName>style.visibility</p:attrName>
                                        </p:attrNameLst>
                                      </p:cBhvr>
                                      <p:to>
                                        <p:strVal val="visible"/>
                                      </p:to>
                                    </p:set>
                                  </p:childTnLst>
                                </p:cTn>
                              </p:par>
                            </p:childTnLst>
                          </p:cTn>
                        </p:par>
                        <p:par>
                          <p:cTn id="39" fill="hold" nodeType="afterGroup">
                            <p:stCondLst>
                              <p:cond delay="500"/>
                            </p:stCondLst>
                            <p:childTnLst>
                              <p:par>
                                <p:cTn id="40" presetID="4" presetClass="entr" presetSubtype="32" fill="hold" grpId="0" nodeType="afterEffect">
                                  <p:stCondLst>
                                    <p:cond delay="0"/>
                                  </p:stCondLst>
                                  <p:childTnLst>
                                    <p:set>
                                      <p:cBhvr>
                                        <p:cTn id="41" dur="1" fill="hold">
                                          <p:stCondLst>
                                            <p:cond delay="0"/>
                                          </p:stCondLst>
                                        </p:cTn>
                                        <p:tgtEl>
                                          <p:spTgt spid="119832"/>
                                        </p:tgtEl>
                                        <p:attrNameLst>
                                          <p:attrName>style.visibility</p:attrName>
                                        </p:attrNameLst>
                                      </p:cBhvr>
                                      <p:to>
                                        <p:strVal val="visible"/>
                                      </p:to>
                                    </p:set>
                                    <p:animEffect transition="in" filter="box(out)">
                                      <p:cBhvr>
                                        <p:cTn id="42" dur="500"/>
                                        <p:tgtEl>
                                          <p:spTgt spid="11983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19828"/>
                                        </p:tgtEl>
                                        <p:attrNameLst>
                                          <p:attrName>style.visibility</p:attrName>
                                        </p:attrNameLst>
                                      </p:cBhvr>
                                      <p:to>
                                        <p:strVal val="visible"/>
                                      </p:to>
                                    </p:set>
                                  </p:childTnLst>
                                </p:cTn>
                              </p:par>
                            </p:childTnLst>
                          </p:cTn>
                        </p:par>
                        <p:par>
                          <p:cTn id="47" fill="hold" nodeType="afterGroup">
                            <p:stCondLst>
                              <p:cond delay="500"/>
                            </p:stCondLst>
                            <p:childTnLst>
                              <p:par>
                                <p:cTn id="48" presetID="4" presetClass="entr" presetSubtype="32" fill="hold" grpId="0" nodeType="afterEffect">
                                  <p:stCondLst>
                                    <p:cond delay="0"/>
                                  </p:stCondLst>
                                  <p:childTnLst>
                                    <p:set>
                                      <p:cBhvr>
                                        <p:cTn id="49" dur="1" fill="hold">
                                          <p:stCondLst>
                                            <p:cond delay="0"/>
                                          </p:stCondLst>
                                        </p:cTn>
                                        <p:tgtEl>
                                          <p:spTgt spid="119830"/>
                                        </p:tgtEl>
                                        <p:attrNameLst>
                                          <p:attrName>style.visibility</p:attrName>
                                        </p:attrNameLst>
                                      </p:cBhvr>
                                      <p:to>
                                        <p:strVal val="visible"/>
                                      </p:to>
                                    </p:set>
                                    <p:animEffect transition="in" filter="box(out)">
                                      <p:cBhvr>
                                        <p:cTn id="50" dur="500"/>
                                        <p:tgtEl>
                                          <p:spTgt spid="119830"/>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19826"/>
                                        </p:tgtEl>
                                        <p:attrNameLst>
                                          <p:attrName>style.visibility</p:attrName>
                                        </p:attrNameLst>
                                      </p:cBhvr>
                                      <p:to>
                                        <p:strVal val="visible"/>
                                      </p:to>
                                    </p:set>
                                  </p:childTnLst>
                                </p:cTn>
                              </p:par>
                            </p:childTnLst>
                          </p:cTn>
                        </p:par>
                        <p:par>
                          <p:cTn id="55" fill="hold" nodeType="afterGroup">
                            <p:stCondLst>
                              <p:cond delay="500"/>
                            </p:stCondLst>
                            <p:childTnLst>
                              <p:par>
                                <p:cTn id="56" presetID="4" presetClass="entr" presetSubtype="32" fill="hold" grpId="0" nodeType="afterEffect">
                                  <p:stCondLst>
                                    <p:cond delay="0"/>
                                  </p:stCondLst>
                                  <p:childTnLst>
                                    <p:set>
                                      <p:cBhvr>
                                        <p:cTn id="57" dur="1" fill="hold">
                                          <p:stCondLst>
                                            <p:cond delay="0"/>
                                          </p:stCondLst>
                                        </p:cTn>
                                        <p:tgtEl>
                                          <p:spTgt spid="119833"/>
                                        </p:tgtEl>
                                        <p:attrNameLst>
                                          <p:attrName>style.visibility</p:attrName>
                                        </p:attrNameLst>
                                      </p:cBhvr>
                                      <p:to>
                                        <p:strVal val="visible"/>
                                      </p:to>
                                    </p:set>
                                    <p:animEffect transition="in" filter="box(out)">
                                      <p:cBhvr>
                                        <p:cTn id="58" dur="500"/>
                                        <p:tgtEl>
                                          <p:spTgt spid="119833"/>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19839"/>
                                        </p:tgtEl>
                                        <p:attrNameLst>
                                          <p:attrName>style.visibility</p:attrName>
                                        </p:attrNameLst>
                                      </p:cBhvr>
                                      <p:to>
                                        <p:strVal val="visible"/>
                                      </p:to>
                                    </p:set>
                                  </p:childTnLst>
                                </p:cTn>
                              </p:par>
                            </p:childTnLst>
                          </p:cTn>
                        </p:par>
                        <p:par>
                          <p:cTn id="63" fill="hold" nodeType="afterGroup">
                            <p:stCondLst>
                              <p:cond delay="500"/>
                            </p:stCondLst>
                            <p:childTnLst>
                              <p:par>
                                <p:cTn id="64" presetID="1" presetClass="entr" presetSubtype="0" fill="hold" grpId="0" nodeType="afterEffect">
                                  <p:stCondLst>
                                    <p:cond delay="0"/>
                                  </p:stCondLst>
                                  <p:childTnLst>
                                    <p:set>
                                      <p:cBhvr>
                                        <p:cTn id="65" dur="1" fill="hold">
                                          <p:stCondLst>
                                            <p:cond delay="499"/>
                                          </p:stCondLst>
                                        </p:cTn>
                                        <p:tgtEl>
                                          <p:spTgt spid="119837"/>
                                        </p:tgtEl>
                                        <p:attrNameLst>
                                          <p:attrName>style.visibility</p:attrName>
                                        </p:attrNameLst>
                                      </p:cBhvr>
                                      <p:to>
                                        <p:strVal val="visible"/>
                                      </p:to>
                                    </p:set>
                                  </p:childTnLst>
                                </p:cTn>
                              </p:par>
                            </p:childTnLst>
                          </p:cTn>
                        </p:par>
                        <p:par>
                          <p:cTn id="66" fill="hold" nodeType="afterGroup">
                            <p:stCondLst>
                              <p:cond delay="1000"/>
                            </p:stCondLst>
                            <p:childTnLst>
                              <p:par>
                                <p:cTn id="67" presetID="4" presetClass="entr" presetSubtype="32" fill="hold" grpId="0" nodeType="afterEffect">
                                  <p:stCondLst>
                                    <p:cond delay="0"/>
                                  </p:stCondLst>
                                  <p:childTnLst>
                                    <p:set>
                                      <p:cBhvr>
                                        <p:cTn id="68" dur="1" fill="hold">
                                          <p:stCondLst>
                                            <p:cond delay="0"/>
                                          </p:stCondLst>
                                        </p:cTn>
                                        <p:tgtEl>
                                          <p:spTgt spid="119842"/>
                                        </p:tgtEl>
                                        <p:attrNameLst>
                                          <p:attrName>style.visibility</p:attrName>
                                        </p:attrNameLst>
                                      </p:cBhvr>
                                      <p:to>
                                        <p:strVal val="visible"/>
                                      </p:to>
                                    </p:set>
                                    <p:animEffect transition="in" filter="box(out)">
                                      <p:cBhvr>
                                        <p:cTn id="69" dur="500"/>
                                        <p:tgtEl>
                                          <p:spTgt spid="119842"/>
                                        </p:tgtEl>
                                      </p:cBhvr>
                                    </p:animEffect>
                                  </p:childTnLst>
                                </p:cTn>
                              </p:par>
                            </p:childTnLst>
                          </p:cTn>
                        </p:par>
                        <p:par>
                          <p:cTn id="70" fill="hold" nodeType="afterGroup">
                            <p:stCondLst>
                              <p:cond delay="1500"/>
                            </p:stCondLst>
                            <p:childTnLst>
                              <p:par>
                                <p:cTn id="71" presetID="4" presetClass="entr" presetSubtype="32" fill="hold" grpId="0" nodeType="afterEffect">
                                  <p:stCondLst>
                                    <p:cond delay="0"/>
                                  </p:stCondLst>
                                  <p:childTnLst>
                                    <p:set>
                                      <p:cBhvr>
                                        <p:cTn id="72" dur="1" fill="hold">
                                          <p:stCondLst>
                                            <p:cond delay="0"/>
                                          </p:stCondLst>
                                        </p:cTn>
                                        <p:tgtEl>
                                          <p:spTgt spid="119843"/>
                                        </p:tgtEl>
                                        <p:attrNameLst>
                                          <p:attrName>style.visibility</p:attrName>
                                        </p:attrNameLst>
                                      </p:cBhvr>
                                      <p:to>
                                        <p:strVal val="visible"/>
                                      </p:to>
                                    </p:set>
                                    <p:animEffect transition="in" filter="box(out)">
                                      <p:cBhvr>
                                        <p:cTn id="73" dur="500"/>
                                        <p:tgtEl>
                                          <p:spTgt spid="119843"/>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grpId="0" nodeType="clickEffect">
                                  <p:stCondLst>
                                    <p:cond delay="0"/>
                                  </p:stCondLst>
                                  <p:childTnLst>
                                    <p:set>
                                      <p:cBhvr>
                                        <p:cTn id="77" dur="1" fill="hold">
                                          <p:stCondLst>
                                            <p:cond delay="499"/>
                                          </p:stCondLst>
                                        </p:cTn>
                                        <p:tgtEl>
                                          <p:spTgt spid="119838"/>
                                        </p:tgtEl>
                                        <p:attrNameLst>
                                          <p:attrName>style.visibility</p:attrName>
                                        </p:attrNameLst>
                                      </p:cBhvr>
                                      <p:to>
                                        <p:strVal val="visible"/>
                                      </p:to>
                                    </p:set>
                                  </p:childTnLst>
                                </p:cTn>
                              </p:par>
                            </p:childTnLst>
                          </p:cTn>
                        </p:par>
                        <p:par>
                          <p:cTn id="78" fill="hold" nodeType="afterGroup">
                            <p:stCondLst>
                              <p:cond delay="500"/>
                            </p:stCondLst>
                            <p:childTnLst>
                              <p:par>
                                <p:cTn id="79" presetID="1" presetClass="entr" presetSubtype="0" fill="hold" grpId="0" nodeType="afterEffect">
                                  <p:stCondLst>
                                    <p:cond delay="0"/>
                                  </p:stCondLst>
                                  <p:childTnLst>
                                    <p:set>
                                      <p:cBhvr>
                                        <p:cTn id="80" dur="1" fill="hold">
                                          <p:stCondLst>
                                            <p:cond delay="499"/>
                                          </p:stCondLst>
                                        </p:cTn>
                                        <p:tgtEl>
                                          <p:spTgt spid="119836"/>
                                        </p:tgtEl>
                                        <p:attrNameLst>
                                          <p:attrName>style.visibility</p:attrName>
                                        </p:attrNameLst>
                                      </p:cBhvr>
                                      <p:to>
                                        <p:strVal val="visible"/>
                                      </p:to>
                                    </p:set>
                                  </p:childTnLst>
                                </p:cTn>
                              </p:par>
                            </p:childTnLst>
                          </p:cTn>
                        </p:par>
                        <p:par>
                          <p:cTn id="81" fill="hold" nodeType="afterGroup">
                            <p:stCondLst>
                              <p:cond delay="1000"/>
                            </p:stCondLst>
                            <p:childTnLst>
                              <p:par>
                                <p:cTn id="82" presetID="4" presetClass="entr" presetSubtype="32" fill="hold" grpId="0" nodeType="afterEffect">
                                  <p:stCondLst>
                                    <p:cond delay="0"/>
                                  </p:stCondLst>
                                  <p:childTnLst>
                                    <p:set>
                                      <p:cBhvr>
                                        <p:cTn id="83" dur="1" fill="hold">
                                          <p:stCondLst>
                                            <p:cond delay="0"/>
                                          </p:stCondLst>
                                        </p:cTn>
                                        <p:tgtEl>
                                          <p:spTgt spid="119841"/>
                                        </p:tgtEl>
                                        <p:attrNameLst>
                                          <p:attrName>style.visibility</p:attrName>
                                        </p:attrNameLst>
                                      </p:cBhvr>
                                      <p:to>
                                        <p:strVal val="visible"/>
                                      </p:to>
                                    </p:set>
                                    <p:animEffect transition="in" filter="box(out)">
                                      <p:cBhvr>
                                        <p:cTn id="84" dur="500"/>
                                        <p:tgtEl>
                                          <p:spTgt spid="119841"/>
                                        </p:tgtEl>
                                      </p:cBhvr>
                                    </p:animEffect>
                                  </p:childTnLst>
                                </p:cTn>
                              </p:par>
                            </p:childTnLst>
                          </p:cTn>
                        </p:par>
                        <p:par>
                          <p:cTn id="85" fill="hold" nodeType="afterGroup">
                            <p:stCondLst>
                              <p:cond delay="1500"/>
                            </p:stCondLst>
                            <p:childTnLst>
                              <p:par>
                                <p:cTn id="86" presetID="4" presetClass="entr" presetSubtype="32" fill="hold" grpId="0" nodeType="afterEffect">
                                  <p:stCondLst>
                                    <p:cond delay="0"/>
                                  </p:stCondLst>
                                  <p:childTnLst>
                                    <p:set>
                                      <p:cBhvr>
                                        <p:cTn id="87" dur="1" fill="hold">
                                          <p:stCondLst>
                                            <p:cond delay="0"/>
                                          </p:stCondLst>
                                        </p:cTn>
                                        <p:tgtEl>
                                          <p:spTgt spid="119844"/>
                                        </p:tgtEl>
                                        <p:attrNameLst>
                                          <p:attrName>style.visibility</p:attrName>
                                        </p:attrNameLst>
                                      </p:cBhvr>
                                      <p:to>
                                        <p:strVal val="visible"/>
                                      </p:to>
                                    </p:set>
                                    <p:animEffect transition="in" filter="box(out)">
                                      <p:cBhvr>
                                        <p:cTn id="88" dur="500"/>
                                        <p:tgtEl>
                                          <p:spTgt spid="119844"/>
                                        </p:tgtEl>
                                      </p:cBhvr>
                                    </p:animEffect>
                                  </p:childTnLst>
                                </p:cTn>
                              </p:par>
                            </p:childTnLst>
                          </p:cTn>
                        </p:par>
                        <p:par>
                          <p:cTn id="89" fill="hold" nodeType="afterGroup">
                            <p:stCondLst>
                              <p:cond delay="2000"/>
                            </p:stCondLst>
                            <p:childTnLst>
                              <p:par>
                                <p:cTn id="90" presetID="4" presetClass="entr" presetSubtype="32" fill="hold" nodeType="afterEffect">
                                  <p:stCondLst>
                                    <p:cond delay="0"/>
                                  </p:stCondLst>
                                  <p:childTnLst>
                                    <p:set>
                                      <p:cBhvr>
                                        <p:cTn id="91" dur="1" fill="hold">
                                          <p:stCondLst>
                                            <p:cond delay="0"/>
                                          </p:stCondLst>
                                        </p:cTn>
                                        <p:tgtEl>
                                          <p:spTgt spid="3"/>
                                        </p:tgtEl>
                                        <p:attrNameLst>
                                          <p:attrName>style.visibility</p:attrName>
                                        </p:attrNameLst>
                                      </p:cBhvr>
                                      <p:to>
                                        <p:strVal val="visible"/>
                                      </p:to>
                                    </p:set>
                                    <p:animEffect transition="in" filter="box(out)">
                                      <p:cBhvr>
                                        <p:cTn id="92" dur="500"/>
                                        <p:tgtEl>
                                          <p:spTgt spid="3"/>
                                        </p:tgtEl>
                                      </p:cBhvr>
                                    </p:animEffect>
                                  </p:childTnLst>
                                </p:cTn>
                              </p:par>
                            </p:childTnLst>
                          </p:cTn>
                        </p:par>
                        <p:par>
                          <p:cTn id="93" fill="hold" nodeType="afterGroup">
                            <p:stCondLst>
                              <p:cond delay="2500"/>
                            </p:stCondLst>
                            <p:childTnLst>
                              <p:par>
                                <p:cTn id="94" presetID="1" presetClass="entr" presetSubtype="0" fill="hold" grpId="0" nodeType="afterEffect">
                                  <p:stCondLst>
                                    <p:cond delay="0"/>
                                  </p:stCondLst>
                                  <p:childTnLst>
                                    <p:set>
                                      <p:cBhvr>
                                        <p:cTn id="95" dur="1" fill="hold">
                                          <p:stCondLst>
                                            <p:cond delay="499"/>
                                          </p:stCondLst>
                                        </p:cTn>
                                        <p:tgtEl>
                                          <p:spTgt spid="119834"/>
                                        </p:tgtEl>
                                        <p:attrNameLst>
                                          <p:attrName>style.visibility</p:attrName>
                                        </p:attrNameLst>
                                      </p:cBhvr>
                                      <p:to>
                                        <p:strVal val="visible"/>
                                      </p:to>
                                    </p:set>
                                  </p:childTnLst>
                                </p:cTn>
                              </p:par>
                            </p:childTnLst>
                          </p:cTn>
                        </p:par>
                        <p:par>
                          <p:cTn id="96" fill="hold" nodeType="afterGroup">
                            <p:stCondLst>
                              <p:cond delay="3000"/>
                            </p:stCondLst>
                            <p:childTnLst>
                              <p:par>
                                <p:cTn id="97" presetID="1" presetClass="entr" presetSubtype="0" fill="hold" grpId="0" nodeType="afterEffect">
                                  <p:stCondLst>
                                    <p:cond delay="0"/>
                                  </p:stCondLst>
                                  <p:childTnLst>
                                    <p:set>
                                      <p:cBhvr>
                                        <p:cTn id="98" dur="1" fill="hold">
                                          <p:stCondLst>
                                            <p:cond delay="499"/>
                                          </p:stCondLst>
                                        </p:cTn>
                                        <p:tgtEl>
                                          <p:spTgt spid="119848"/>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4" presetClass="entr" presetSubtype="32" fill="hold" grpId="0" nodeType="clickEffect">
                                  <p:stCondLst>
                                    <p:cond delay="0"/>
                                  </p:stCondLst>
                                  <p:childTnLst>
                                    <p:set>
                                      <p:cBhvr>
                                        <p:cTn id="102" dur="1" fill="hold">
                                          <p:stCondLst>
                                            <p:cond delay="0"/>
                                          </p:stCondLst>
                                        </p:cTn>
                                        <p:tgtEl>
                                          <p:spTgt spid="119855"/>
                                        </p:tgtEl>
                                        <p:attrNameLst>
                                          <p:attrName>style.visibility</p:attrName>
                                        </p:attrNameLst>
                                      </p:cBhvr>
                                      <p:to>
                                        <p:strVal val="visible"/>
                                      </p:to>
                                    </p:set>
                                    <p:animEffect transition="in" filter="box(out)">
                                      <p:cBhvr>
                                        <p:cTn id="103" dur="500"/>
                                        <p:tgtEl>
                                          <p:spTgt spid="1198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26" grpId="0" animBg="1"/>
      <p:bldP spid="119827" grpId="0" animBg="1"/>
      <p:bldP spid="119828" grpId="0" animBg="1"/>
      <p:bldP spid="119829" grpId="0" animBg="1"/>
      <p:bldP spid="119830" grpId="0" autoUpdateAnimBg="0"/>
      <p:bldP spid="119831" grpId="0" autoUpdateAnimBg="0"/>
      <p:bldP spid="119832" grpId="0" autoUpdateAnimBg="0"/>
      <p:bldP spid="119833" grpId="0" autoUpdateAnimBg="0"/>
      <p:bldP spid="119834" grpId="0" animBg="1"/>
      <p:bldP spid="119836" grpId="0" animBg="1"/>
      <p:bldP spid="119837" grpId="0" animBg="1"/>
      <p:bldP spid="119838" grpId="0" animBg="1"/>
      <p:bldP spid="119839" grpId="0" animBg="1"/>
      <p:bldP spid="119841" grpId="0" autoUpdateAnimBg="0"/>
      <p:bldP spid="119842" grpId="0" autoUpdateAnimBg="0"/>
      <p:bldP spid="119843" grpId="0" autoUpdateAnimBg="0"/>
      <p:bldP spid="119844" grpId="0" autoUpdateAnimBg="0"/>
      <p:bldP spid="119848" grpId="0" animBg="1"/>
      <p:bldP spid="119849" grpId="0" animBg="1" autoUpdateAnimBg="0"/>
      <p:bldP spid="119850" grpId="0" animBg="1" autoUpdateAnimBg="0"/>
      <p:bldP spid="119851" grpId="0" animBg="1" autoUpdateAnimBg="0"/>
      <p:bldP spid="119852" grpId="0" animBg="1" autoUpdateAnimBg="0"/>
      <p:bldP spid="119855"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395288" y="476250"/>
            <a:ext cx="7772400" cy="517525"/>
          </a:xfrm>
        </p:spPr>
        <p:txBody>
          <a:bodyPr/>
          <a:lstStyle/>
          <a:p>
            <a:pPr algn="l">
              <a:defRPr/>
            </a:pPr>
            <a:r>
              <a:rPr altLang="en-US" sz="3600" cap="none" dirty="0">
                <a:solidFill>
                  <a:srgbClr val="EA0088"/>
                </a:solidFill>
                <a:latin typeface="Trebuchet MS" panose="020B0603020202020204" pitchFamily="34" charset="0"/>
              </a:rPr>
              <a:t>Learning objectives</a:t>
            </a:r>
          </a:p>
        </p:txBody>
      </p:sp>
      <p:sp>
        <p:nvSpPr>
          <p:cNvPr id="12291" name="Rectangle 3"/>
          <p:cNvSpPr>
            <a:spLocks noGrp="1" noChangeArrowheads="1"/>
          </p:cNvSpPr>
          <p:nvPr>
            <p:ph idx="1"/>
          </p:nvPr>
        </p:nvSpPr>
        <p:spPr>
          <a:xfrm>
            <a:off x="468313" y="1125538"/>
            <a:ext cx="8208962" cy="4749800"/>
          </a:xfrm>
        </p:spPr>
        <p:txBody>
          <a:bodyPr/>
          <a:lstStyle/>
          <a:p>
            <a:pPr marL="809625" indent="-809625" algn="just">
              <a:buFont typeface="Arial" pitchFamily="34" charset="0"/>
              <a:buNone/>
              <a:tabLst>
                <a:tab pos="808038" algn="l"/>
              </a:tabLst>
            </a:pPr>
            <a:r>
              <a:rPr lang="en-US" altLang="en-US" sz="1900" b="1" dirty="0">
                <a:solidFill>
                  <a:srgbClr val="00B050"/>
                </a:solidFill>
                <a:latin typeface="Trebuchet MS" pitchFamily="34" charset="0"/>
                <a:cs typeface="Arial" pitchFamily="34" charset="0"/>
              </a:rPr>
              <a:t>LO1 	</a:t>
            </a:r>
            <a:r>
              <a:rPr lang="en-US" altLang="en-US" sz="1900" dirty="0">
                <a:solidFill>
                  <a:srgbClr val="00B050"/>
                </a:solidFill>
                <a:latin typeface="Trebuchet MS" pitchFamily="34" charset="0"/>
                <a:cs typeface="Arial" pitchFamily="34" charset="0"/>
              </a:rPr>
              <a:t>Calculate mean, median and mode, and explain the relationships between them</a:t>
            </a:r>
          </a:p>
          <a:p>
            <a:pPr marL="809625" indent="-809625" algn="just">
              <a:buFont typeface="Arial" pitchFamily="34" charset="0"/>
              <a:buNone/>
              <a:tabLst>
                <a:tab pos="808038" algn="l"/>
              </a:tabLst>
            </a:pPr>
            <a:r>
              <a:rPr lang="en-US" altLang="en-US" sz="1900" b="1" dirty="0">
                <a:solidFill>
                  <a:srgbClr val="00B050"/>
                </a:solidFill>
                <a:latin typeface="Trebuchet MS" pitchFamily="34" charset="0"/>
                <a:cs typeface="Arial" pitchFamily="34" charset="0"/>
              </a:rPr>
              <a:t>LO2</a:t>
            </a:r>
            <a:r>
              <a:rPr lang="en-US" altLang="en-US" sz="1900" dirty="0">
                <a:solidFill>
                  <a:srgbClr val="00B050"/>
                </a:solidFill>
                <a:latin typeface="Trebuchet MS" pitchFamily="34" charset="0"/>
                <a:cs typeface="Arial" pitchFamily="34" charset="0"/>
              </a:rPr>
              <a:t> 	Calculate range, variance, standard deviation and coefficient of variation</a:t>
            </a:r>
          </a:p>
          <a:p>
            <a:pPr marL="809625" indent="-809625" algn="just">
              <a:buFont typeface="Arial" pitchFamily="34" charset="0"/>
              <a:buNone/>
              <a:tabLst>
                <a:tab pos="808038" algn="l"/>
              </a:tabLst>
            </a:pPr>
            <a:r>
              <a:rPr lang="en-US" altLang="en-US" sz="1900" b="1" dirty="0">
                <a:solidFill>
                  <a:srgbClr val="00B050"/>
                </a:solidFill>
                <a:latin typeface="Trebuchet MS" pitchFamily="34" charset="0"/>
                <a:cs typeface="Arial" pitchFamily="34" charset="0"/>
              </a:rPr>
              <a:t>LO3</a:t>
            </a:r>
            <a:r>
              <a:rPr lang="en-US" altLang="en-US" sz="1900" dirty="0">
                <a:solidFill>
                  <a:srgbClr val="00B050"/>
                </a:solidFill>
                <a:latin typeface="Trebuchet MS" pitchFamily="34" charset="0"/>
                <a:cs typeface="Arial" pitchFamily="34" charset="0"/>
              </a:rPr>
              <a:t> 	Interpret the use of standard deviation through empirical rule and </a:t>
            </a:r>
            <a:r>
              <a:rPr lang="en-US" altLang="en-US" sz="1900" dirty="0" err="1">
                <a:solidFill>
                  <a:srgbClr val="00B050"/>
                </a:solidFill>
                <a:latin typeface="Trebuchet MS" pitchFamily="34" charset="0"/>
                <a:cs typeface="Arial" pitchFamily="34" charset="0"/>
              </a:rPr>
              <a:t>Chebyshev’s</a:t>
            </a:r>
            <a:r>
              <a:rPr lang="en-US" altLang="en-US" sz="1900" dirty="0">
                <a:solidFill>
                  <a:srgbClr val="00B050"/>
                </a:solidFill>
                <a:latin typeface="Trebuchet MS" pitchFamily="34" charset="0"/>
                <a:cs typeface="Arial" pitchFamily="34" charset="0"/>
              </a:rPr>
              <a:t> theorem</a:t>
            </a:r>
          </a:p>
          <a:p>
            <a:pPr marL="809625" indent="-809625" algn="just">
              <a:buFont typeface="Arial" pitchFamily="34" charset="0"/>
              <a:buNone/>
              <a:tabLst>
                <a:tab pos="808038" algn="l"/>
              </a:tabLst>
            </a:pPr>
            <a:r>
              <a:rPr lang="en-US" altLang="en-US" sz="1900" b="1" dirty="0">
                <a:solidFill>
                  <a:srgbClr val="00B050"/>
                </a:solidFill>
                <a:latin typeface="Trebuchet MS" pitchFamily="34" charset="0"/>
                <a:cs typeface="Arial" pitchFamily="34" charset="0"/>
              </a:rPr>
              <a:t>LO4</a:t>
            </a:r>
            <a:r>
              <a:rPr lang="en-US" altLang="en-US" sz="1900" dirty="0">
                <a:solidFill>
                  <a:srgbClr val="00B050"/>
                </a:solidFill>
                <a:latin typeface="Trebuchet MS" pitchFamily="34" charset="0"/>
                <a:cs typeface="Arial" pitchFamily="34" charset="0"/>
              </a:rPr>
              <a:t> 	Explain the concepts of percentiles, </a:t>
            </a:r>
            <a:r>
              <a:rPr lang="en-US" altLang="en-US" sz="1900" dirty="0" err="1">
                <a:solidFill>
                  <a:srgbClr val="00B050"/>
                </a:solidFill>
                <a:latin typeface="Trebuchet MS" pitchFamily="34" charset="0"/>
                <a:cs typeface="Arial" pitchFamily="34" charset="0"/>
              </a:rPr>
              <a:t>deciles</a:t>
            </a:r>
            <a:r>
              <a:rPr lang="en-US" altLang="en-US" sz="1900" dirty="0">
                <a:solidFill>
                  <a:srgbClr val="00B050"/>
                </a:solidFill>
                <a:latin typeface="Trebuchet MS" pitchFamily="34" charset="0"/>
                <a:cs typeface="Arial" pitchFamily="34" charset="0"/>
              </a:rPr>
              <a:t>, quartiles and interquartile range, and show their usefulness through the application of a box plot</a:t>
            </a:r>
          </a:p>
          <a:p>
            <a:pPr marL="809625" indent="-809625" algn="just">
              <a:buFont typeface="Arial" pitchFamily="34" charset="0"/>
              <a:buNone/>
              <a:tabLst>
                <a:tab pos="808038" algn="l"/>
              </a:tabLst>
            </a:pPr>
            <a:r>
              <a:rPr lang="en-US" altLang="en-US" sz="1900" b="1" dirty="0">
                <a:solidFill>
                  <a:srgbClr val="00B050"/>
                </a:solidFill>
                <a:latin typeface="Trebuchet MS" pitchFamily="34" charset="0"/>
                <a:cs typeface="Arial" pitchFamily="34" charset="0"/>
              </a:rPr>
              <a:t>LO5</a:t>
            </a:r>
            <a:r>
              <a:rPr lang="en-US" altLang="en-US" sz="1900" dirty="0">
                <a:solidFill>
                  <a:srgbClr val="00B050"/>
                </a:solidFill>
                <a:latin typeface="Trebuchet MS" pitchFamily="34" charset="0"/>
                <a:cs typeface="Arial" pitchFamily="34" charset="0"/>
              </a:rPr>
              <a:t> 	Calculate the mean and variance when the data are already in grouped form</a:t>
            </a:r>
          </a:p>
          <a:p>
            <a:pPr marL="809625" indent="-809625" algn="just">
              <a:buFont typeface="Arial" pitchFamily="34" charset="0"/>
              <a:buNone/>
              <a:tabLst>
                <a:tab pos="808038" algn="l"/>
              </a:tabLst>
            </a:pPr>
            <a:r>
              <a:rPr lang="en-US" altLang="en-US" sz="1900" b="1" dirty="0">
                <a:solidFill>
                  <a:srgbClr val="00B050"/>
                </a:solidFill>
                <a:latin typeface="Trebuchet MS" pitchFamily="34" charset="0"/>
                <a:cs typeface="Arial" pitchFamily="34" charset="0"/>
              </a:rPr>
              <a:t>LO6</a:t>
            </a:r>
            <a:r>
              <a:rPr lang="en-US" altLang="en-US" sz="1900" dirty="0">
                <a:solidFill>
                  <a:srgbClr val="00B050"/>
                </a:solidFill>
                <a:latin typeface="Trebuchet MS" pitchFamily="34" charset="0"/>
                <a:cs typeface="Arial" pitchFamily="34" charset="0"/>
              </a:rPr>
              <a:t> 	Obtain numerical measures to calculate the direction and strength of the linear relationship between two variables</a:t>
            </a:r>
          </a:p>
          <a:p>
            <a:pPr marL="809625" indent="-809625" algn="just">
              <a:buFont typeface="Arial" pitchFamily="34" charset="0"/>
              <a:buNone/>
              <a:tabLst>
                <a:tab pos="808038" algn="l"/>
              </a:tabLst>
            </a:pPr>
            <a:r>
              <a:rPr lang="en-US" altLang="en-US" sz="1900" b="1" dirty="0">
                <a:solidFill>
                  <a:srgbClr val="00B050"/>
                </a:solidFill>
                <a:latin typeface="Trebuchet MS" pitchFamily="34" charset="0"/>
                <a:cs typeface="Arial" pitchFamily="34" charset="0"/>
              </a:rPr>
              <a:t>LO7</a:t>
            </a:r>
            <a:r>
              <a:rPr lang="en-US" altLang="en-US" sz="1900" dirty="0">
                <a:solidFill>
                  <a:srgbClr val="00B050"/>
                </a:solidFill>
                <a:latin typeface="Trebuchet MS" pitchFamily="34" charset="0"/>
                <a:cs typeface="Arial" pitchFamily="34" charset="0"/>
              </a:rPr>
              <a:t> 	Understand the use of graphical methods and numerical measures to present summary information about a data set.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31" name="Group 2"/>
          <p:cNvGrpSpPr>
            <a:grpSpLocks/>
          </p:cNvGrpSpPr>
          <p:nvPr/>
        </p:nvGrpSpPr>
        <p:grpSpPr bwMode="auto">
          <a:xfrm>
            <a:off x="1219200" y="3505200"/>
            <a:ext cx="5867400" cy="2166938"/>
            <a:chOff x="768" y="2208"/>
            <a:chExt cx="3696" cy="1380"/>
          </a:xfrm>
        </p:grpSpPr>
        <p:sp>
          <p:nvSpPr>
            <p:cNvPr id="48172" name="AutoShape 3"/>
            <p:cNvSpPr>
              <a:spLocks noChangeArrowheads="1"/>
            </p:cNvSpPr>
            <p:nvPr/>
          </p:nvSpPr>
          <p:spPr bwMode="auto">
            <a:xfrm>
              <a:off x="1872" y="2208"/>
              <a:ext cx="1440" cy="192"/>
            </a:xfrm>
            <a:prstGeom prst="roundRect">
              <a:avLst>
                <a:gd name="adj" fmla="val 16667"/>
              </a:avLst>
            </a:prstGeom>
            <a:solidFill>
              <a:schemeClr val="bg1"/>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48173" name="AutoShape 4"/>
            <p:cNvSpPr>
              <a:spLocks noChangeArrowheads="1"/>
            </p:cNvSpPr>
            <p:nvPr/>
          </p:nvSpPr>
          <p:spPr bwMode="auto">
            <a:xfrm>
              <a:off x="768" y="3360"/>
              <a:ext cx="3696" cy="228"/>
            </a:xfrm>
            <a:prstGeom prst="roundRect">
              <a:avLst>
                <a:gd name="adj" fmla="val 16667"/>
              </a:avLst>
            </a:prstGeom>
            <a:solidFill>
              <a:schemeClr val="bg1"/>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grpSp>
      <p:sp>
        <p:nvSpPr>
          <p:cNvPr id="48132" name="Line 5"/>
          <p:cNvSpPr>
            <a:spLocks noChangeShapeType="1"/>
          </p:cNvSpPr>
          <p:nvPr/>
        </p:nvSpPr>
        <p:spPr bwMode="auto">
          <a:xfrm>
            <a:off x="914400" y="3429000"/>
            <a:ext cx="63246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48133" name="Line 6"/>
          <p:cNvSpPr>
            <a:spLocks noChangeShapeType="1"/>
          </p:cNvSpPr>
          <p:nvPr/>
        </p:nvSpPr>
        <p:spPr bwMode="auto">
          <a:xfrm>
            <a:off x="838200" y="5257800"/>
            <a:ext cx="63246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48134" name="Text Box 7"/>
          <p:cNvSpPr txBox="1">
            <a:spLocks noChangeArrowheads="1"/>
          </p:cNvSpPr>
          <p:nvPr/>
        </p:nvSpPr>
        <p:spPr bwMode="auto">
          <a:xfrm>
            <a:off x="3883025" y="3429000"/>
            <a:ext cx="463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a:latin typeface="Arial Narrow" pitchFamily="34" charset="0"/>
              </a:rPr>
              <a:t>10</a:t>
            </a:r>
          </a:p>
        </p:txBody>
      </p:sp>
      <p:sp>
        <p:nvSpPr>
          <p:cNvPr id="48135" name="Text Box 8"/>
          <p:cNvSpPr txBox="1">
            <a:spLocks noChangeArrowheads="1"/>
          </p:cNvSpPr>
          <p:nvPr/>
        </p:nvSpPr>
        <p:spPr bwMode="auto">
          <a:xfrm>
            <a:off x="3495675" y="3429000"/>
            <a:ext cx="323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aseline="0">
                <a:latin typeface="Arial Narrow" pitchFamily="34" charset="0"/>
              </a:rPr>
              <a:t>9</a:t>
            </a:r>
          </a:p>
        </p:txBody>
      </p:sp>
      <p:sp>
        <p:nvSpPr>
          <p:cNvPr id="48136" name="Text Box 9"/>
          <p:cNvSpPr txBox="1">
            <a:spLocks noChangeArrowheads="1"/>
          </p:cNvSpPr>
          <p:nvPr/>
        </p:nvSpPr>
        <p:spPr bwMode="auto">
          <a:xfrm>
            <a:off x="3038475" y="3429000"/>
            <a:ext cx="323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aseline="0">
                <a:latin typeface="Arial Narrow" pitchFamily="34" charset="0"/>
              </a:rPr>
              <a:t>8</a:t>
            </a:r>
          </a:p>
        </p:txBody>
      </p:sp>
      <p:sp>
        <p:nvSpPr>
          <p:cNvPr id="48137" name="Text Box 10"/>
          <p:cNvSpPr txBox="1">
            <a:spLocks noChangeArrowheads="1"/>
          </p:cNvSpPr>
          <p:nvPr/>
        </p:nvSpPr>
        <p:spPr bwMode="auto">
          <a:xfrm>
            <a:off x="2581275" y="5257800"/>
            <a:ext cx="323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aseline="0">
                <a:latin typeface="Arial Narrow" pitchFamily="34" charset="0"/>
              </a:rPr>
              <a:t>7</a:t>
            </a:r>
          </a:p>
        </p:txBody>
      </p:sp>
      <p:sp>
        <p:nvSpPr>
          <p:cNvPr id="48138" name="Text Box 11"/>
          <p:cNvSpPr txBox="1">
            <a:spLocks noChangeArrowheads="1"/>
          </p:cNvSpPr>
          <p:nvPr/>
        </p:nvSpPr>
        <p:spPr bwMode="auto">
          <a:xfrm>
            <a:off x="1219200" y="5257800"/>
            <a:ext cx="323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aseline="0">
                <a:latin typeface="Arial Narrow" pitchFamily="34" charset="0"/>
              </a:rPr>
              <a:t>4</a:t>
            </a:r>
          </a:p>
        </p:txBody>
      </p:sp>
      <p:sp>
        <p:nvSpPr>
          <p:cNvPr id="48139" name="Text Box 12"/>
          <p:cNvSpPr txBox="1">
            <a:spLocks noChangeArrowheads="1"/>
          </p:cNvSpPr>
          <p:nvPr/>
        </p:nvSpPr>
        <p:spPr bwMode="auto">
          <a:xfrm>
            <a:off x="3886200" y="5257800"/>
            <a:ext cx="463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a:latin typeface="Arial Narrow" pitchFamily="34" charset="0"/>
              </a:rPr>
              <a:t>10</a:t>
            </a:r>
          </a:p>
        </p:txBody>
      </p:sp>
      <p:sp>
        <p:nvSpPr>
          <p:cNvPr id="48140" name="Text Box 13"/>
          <p:cNvSpPr txBox="1">
            <a:spLocks noChangeArrowheads="1"/>
          </p:cNvSpPr>
          <p:nvPr/>
        </p:nvSpPr>
        <p:spPr bwMode="auto">
          <a:xfrm>
            <a:off x="4340225" y="3429000"/>
            <a:ext cx="463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aseline="0">
                <a:latin typeface="Arial Narrow" pitchFamily="34" charset="0"/>
              </a:rPr>
              <a:t>11</a:t>
            </a:r>
          </a:p>
        </p:txBody>
      </p:sp>
      <p:sp>
        <p:nvSpPr>
          <p:cNvPr id="48141" name="Text Box 14"/>
          <p:cNvSpPr txBox="1">
            <a:spLocks noChangeArrowheads="1"/>
          </p:cNvSpPr>
          <p:nvPr/>
        </p:nvSpPr>
        <p:spPr bwMode="auto">
          <a:xfrm>
            <a:off x="4797425" y="3429000"/>
            <a:ext cx="463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aseline="0">
                <a:latin typeface="Arial Narrow" pitchFamily="34" charset="0"/>
              </a:rPr>
              <a:t>12</a:t>
            </a:r>
          </a:p>
        </p:txBody>
      </p:sp>
      <p:sp>
        <p:nvSpPr>
          <p:cNvPr id="48142" name="Text Box 15"/>
          <p:cNvSpPr txBox="1">
            <a:spLocks noChangeArrowheads="1"/>
          </p:cNvSpPr>
          <p:nvPr/>
        </p:nvSpPr>
        <p:spPr bwMode="auto">
          <a:xfrm>
            <a:off x="5254625" y="5257800"/>
            <a:ext cx="463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aseline="0">
                <a:latin typeface="Arial Narrow" pitchFamily="34" charset="0"/>
              </a:rPr>
              <a:t>13</a:t>
            </a:r>
          </a:p>
        </p:txBody>
      </p:sp>
      <p:sp>
        <p:nvSpPr>
          <p:cNvPr id="48143" name="Text Box 16"/>
          <p:cNvSpPr txBox="1">
            <a:spLocks noChangeArrowheads="1"/>
          </p:cNvSpPr>
          <p:nvPr/>
        </p:nvSpPr>
        <p:spPr bwMode="auto">
          <a:xfrm>
            <a:off x="6702425" y="5257800"/>
            <a:ext cx="463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aseline="0">
                <a:latin typeface="Arial Narrow" pitchFamily="34" charset="0"/>
              </a:rPr>
              <a:t>16</a:t>
            </a:r>
          </a:p>
        </p:txBody>
      </p:sp>
      <p:sp>
        <p:nvSpPr>
          <p:cNvPr id="48144" name="AutoShape 17"/>
          <p:cNvSpPr>
            <a:spLocks noChangeArrowheads="1"/>
          </p:cNvSpPr>
          <p:nvPr/>
        </p:nvSpPr>
        <p:spPr bwMode="auto">
          <a:xfrm>
            <a:off x="4114800" y="3200400"/>
            <a:ext cx="914400" cy="381000"/>
          </a:xfrm>
          <a:prstGeom prst="rightArrow">
            <a:avLst>
              <a:gd name="adj1" fmla="val 50000"/>
              <a:gd name="adj2" fmla="val 60000"/>
            </a:avLst>
          </a:prstGeom>
          <a:solidFill>
            <a:srgbClr val="FFFFFF"/>
          </a:solidFill>
          <a:ln w="952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48145" name="AutoShape 18"/>
          <p:cNvSpPr>
            <a:spLocks noChangeArrowheads="1"/>
          </p:cNvSpPr>
          <p:nvPr/>
        </p:nvSpPr>
        <p:spPr bwMode="auto">
          <a:xfrm>
            <a:off x="4114800" y="3200400"/>
            <a:ext cx="457200" cy="381000"/>
          </a:xfrm>
          <a:prstGeom prst="rightArrow">
            <a:avLst>
              <a:gd name="adj1" fmla="val 50000"/>
              <a:gd name="adj2" fmla="val 30000"/>
            </a:avLst>
          </a:prstGeom>
          <a:solidFill>
            <a:srgbClr val="FFFFFF"/>
          </a:solidFill>
          <a:ln w="952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48146" name="AutoShape 19"/>
          <p:cNvSpPr>
            <a:spLocks noChangeArrowheads="1"/>
          </p:cNvSpPr>
          <p:nvPr/>
        </p:nvSpPr>
        <p:spPr bwMode="auto">
          <a:xfrm>
            <a:off x="3200400" y="3200400"/>
            <a:ext cx="914400" cy="401638"/>
          </a:xfrm>
          <a:prstGeom prst="leftArrow">
            <a:avLst>
              <a:gd name="adj1" fmla="val 50000"/>
              <a:gd name="adj2" fmla="val 56917"/>
            </a:avLst>
          </a:prstGeom>
          <a:solidFill>
            <a:srgbClr val="FFFFFF"/>
          </a:solidFill>
          <a:ln w="952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48147" name="AutoShape 20"/>
          <p:cNvSpPr>
            <a:spLocks noChangeArrowheads="1"/>
          </p:cNvSpPr>
          <p:nvPr/>
        </p:nvSpPr>
        <p:spPr bwMode="auto">
          <a:xfrm>
            <a:off x="3657600" y="3200400"/>
            <a:ext cx="457200" cy="381000"/>
          </a:xfrm>
          <a:prstGeom prst="leftArrow">
            <a:avLst>
              <a:gd name="adj1" fmla="val 50000"/>
              <a:gd name="adj2" fmla="val 30000"/>
            </a:avLst>
          </a:prstGeom>
          <a:solidFill>
            <a:srgbClr val="FFFFFF"/>
          </a:solidFill>
          <a:ln w="952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48148" name="Text Box 21"/>
          <p:cNvSpPr txBox="1">
            <a:spLocks noChangeArrowheads="1"/>
          </p:cNvSpPr>
          <p:nvPr/>
        </p:nvSpPr>
        <p:spPr bwMode="auto">
          <a:xfrm>
            <a:off x="6511925" y="1173163"/>
            <a:ext cx="1173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000" baseline="0">
                <a:latin typeface="Arial Narrow" pitchFamily="34" charset="0"/>
              </a:rPr>
              <a:t>  8–10= –2</a:t>
            </a:r>
          </a:p>
        </p:txBody>
      </p:sp>
      <p:sp>
        <p:nvSpPr>
          <p:cNvPr id="48149" name="Text Box 22"/>
          <p:cNvSpPr txBox="1">
            <a:spLocks noChangeArrowheads="1"/>
          </p:cNvSpPr>
          <p:nvPr/>
        </p:nvSpPr>
        <p:spPr bwMode="auto">
          <a:xfrm>
            <a:off x="6505575" y="411163"/>
            <a:ext cx="1173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000" baseline="0">
                <a:latin typeface="Arial Narrow" pitchFamily="34" charset="0"/>
              </a:rPr>
              <a:t>  9–10= –1</a:t>
            </a:r>
          </a:p>
        </p:txBody>
      </p:sp>
      <p:sp>
        <p:nvSpPr>
          <p:cNvPr id="48150" name="Text Box 23"/>
          <p:cNvSpPr txBox="1">
            <a:spLocks noChangeArrowheads="1"/>
          </p:cNvSpPr>
          <p:nvPr/>
        </p:nvSpPr>
        <p:spPr bwMode="auto">
          <a:xfrm>
            <a:off x="6477000" y="792163"/>
            <a:ext cx="1181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000" baseline="0">
                <a:latin typeface="Arial Narrow" pitchFamily="34" charset="0"/>
              </a:rPr>
              <a:t>11–10= +1</a:t>
            </a:r>
          </a:p>
        </p:txBody>
      </p:sp>
      <p:sp>
        <p:nvSpPr>
          <p:cNvPr id="48151" name="Text Box 24"/>
          <p:cNvSpPr txBox="1">
            <a:spLocks noChangeArrowheads="1"/>
          </p:cNvSpPr>
          <p:nvPr/>
        </p:nvSpPr>
        <p:spPr bwMode="auto">
          <a:xfrm>
            <a:off x="6477000" y="1554163"/>
            <a:ext cx="1181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000" baseline="0">
                <a:latin typeface="Arial Narrow" pitchFamily="34" charset="0"/>
              </a:rPr>
              <a:t>12–10= +2</a:t>
            </a:r>
          </a:p>
        </p:txBody>
      </p:sp>
      <p:sp>
        <p:nvSpPr>
          <p:cNvPr id="48152" name="Rectangle 25"/>
          <p:cNvSpPr>
            <a:spLocks noChangeArrowheads="1"/>
          </p:cNvSpPr>
          <p:nvPr/>
        </p:nvSpPr>
        <p:spPr bwMode="auto">
          <a:xfrm>
            <a:off x="6492875" y="304800"/>
            <a:ext cx="1143000" cy="2209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48153" name="Line 26"/>
          <p:cNvSpPr>
            <a:spLocks noChangeShapeType="1"/>
          </p:cNvSpPr>
          <p:nvPr/>
        </p:nvSpPr>
        <p:spPr bwMode="auto">
          <a:xfrm>
            <a:off x="4114800" y="2209800"/>
            <a:ext cx="0" cy="1219200"/>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48154" name="AutoShape 27"/>
          <p:cNvSpPr>
            <a:spLocks noChangeArrowheads="1"/>
          </p:cNvSpPr>
          <p:nvPr/>
        </p:nvSpPr>
        <p:spPr bwMode="auto">
          <a:xfrm>
            <a:off x="4114800" y="5029200"/>
            <a:ext cx="2819400" cy="450850"/>
          </a:xfrm>
          <a:prstGeom prst="rightArrow">
            <a:avLst>
              <a:gd name="adj1" fmla="val 49676"/>
              <a:gd name="adj2" fmla="val 88736"/>
            </a:avLst>
          </a:prstGeom>
          <a:solidFill>
            <a:srgbClr val="FFFFFF"/>
          </a:solidFill>
          <a:ln w="952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48155" name="AutoShape 28"/>
          <p:cNvSpPr>
            <a:spLocks noChangeArrowheads="1"/>
          </p:cNvSpPr>
          <p:nvPr/>
        </p:nvSpPr>
        <p:spPr bwMode="auto">
          <a:xfrm>
            <a:off x="4114800" y="5029200"/>
            <a:ext cx="1371600" cy="461963"/>
          </a:xfrm>
          <a:prstGeom prst="rightArrow">
            <a:avLst>
              <a:gd name="adj1" fmla="val 50000"/>
              <a:gd name="adj2" fmla="val 74227"/>
            </a:avLst>
          </a:prstGeom>
          <a:solidFill>
            <a:srgbClr val="FFFFFF"/>
          </a:solidFill>
          <a:ln w="952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48156" name="AutoShape 29"/>
          <p:cNvSpPr>
            <a:spLocks noChangeArrowheads="1"/>
          </p:cNvSpPr>
          <p:nvPr/>
        </p:nvSpPr>
        <p:spPr bwMode="auto">
          <a:xfrm>
            <a:off x="1371600" y="5029200"/>
            <a:ext cx="2743200" cy="457200"/>
          </a:xfrm>
          <a:prstGeom prst="leftArrow">
            <a:avLst>
              <a:gd name="adj1" fmla="val 50000"/>
              <a:gd name="adj2" fmla="val 96889"/>
            </a:avLst>
          </a:prstGeom>
          <a:solidFill>
            <a:srgbClr val="FFFFFF"/>
          </a:solidFill>
          <a:ln w="952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48157" name="AutoShape 30"/>
          <p:cNvSpPr>
            <a:spLocks noChangeArrowheads="1"/>
          </p:cNvSpPr>
          <p:nvPr/>
        </p:nvSpPr>
        <p:spPr bwMode="auto">
          <a:xfrm>
            <a:off x="2743200" y="5029200"/>
            <a:ext cx="1371600" cy="457200"/>
          </a:xfrm>
          <a:prstGeom prst="leftArrow">
            <a:avLst>
              <a:gd name="adj1" fmla="val 50000"/>
              <a:gd name="adj2" fmla="val 75000"/>
            </a:avLst>
          </a:prstGeom>
          <a:solidFill>
            <a:srgbClr val="FFFFFF"/>
          </a:solidFill>
          <a:ln w="952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48158" name="Line 31"/>
          <p:cNvSpPr>
            <a:spLocks noChangeShapeType="1"/>
          </p:cNvSpPr>
          <p:nvPr/>
        </p:nvSpPr>
        <p:spPr bwMode="auto">
          <a:xfrm>
            <a:off x="4114800" y="4038600"/>
            <a:ext cx="0" cy="1219200"/>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48159" name="Text Box 32"/>
          <p:cNvSpPr txBox="1">
            <a:spLocks noChangeArrowheads="1"/>
          </p:cNvSpPr>
          <p:nvPr/>
        </p:nvSpPr>
        <p:spPr bwMode="auto">
          <a:xfrm>
            <a:off x="7391400" y="4098925"/>
            <a:ext cx="12874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000" baseline="0">
                <a:latin typeface="Arial Narrow" pitchFamily="34" charset="0"/>
              </a:rPr>
              <a:t>  4–10 = – 6</a:t>
            </a:r>
          </a:p>
        </p:txBody>
      </p:sp>
      <p:sp>
        <p:nvSpPr>
          <p:cNvPr id="48160" name="Text Box 33"/>
          <p:cNvSpPr txBox="1">
            <a:spLocks noChangeArrowheads="1"/>
          </p:cNvSpPr>
          <p:nvPr/>
        </p:nvSpPr>
        <p:spPr bwMode="auto">
          <a:xfrm>
            <a:off x="7339013" y="4784725"/>
            <a:ext cx="1230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000" baseline="0">
                <a:latin typeface="Arial Narrow" pitchFamily="34" charset="0"/>
              </a:rPr>
              <a:t>  7–10 = –3</a:t>
            </a:r>
          </a:p>
        </p:txBody>
      </p:sp>
      <p:sp>
        <p:nvSpPr>
          <p:cNvPr id="48161" name="Text Box 34"/>
          <p:cNvSpPr txBox="1">
            <a:spLocks noChangeArrowheads="1"/>
          </p:cNvSpPr>
          <p:nvPr/>
        </p:nvSpPr>
        <p:spPr bwMode="auto">
          <a:xfrm>
            <a:off x="7375525" y="5105400"/>
            <a:ext cx="1238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000" baseline="0">
                <a:latin typeface="Arial Narrow" pitchFamily="34" charset="0"/>
              </a:rPr>
              <a:t>13–10 = +3</a:t>
            </a:r>
          </a:p>
        </p:txBody>
      </p:sp>
      <p:sp>
        <p:nvSpPr>
          <p:cNvPr id="48162" name="Text Box 35"/>
          <p:cNvSpPr txBox="1">
            <a:spLocks noChangeArrowheads="1"/>
          </p:cNvSpPr>
          <p:nvPr/>
        </p:nvSpPr>
        <p:spPr bwMode="auto">
          <a:xfrm>
            <a:off x="7375525" y="4464050"/>
            <a:ext cx="1238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000" baseline="0">
                <a:latin typeface="Arial Narrow" pitchFamily="34" charset="0"/>
              </a:rPr>
              <a:t>16–10 = +6</a:t>
            </a:r>
          </a:p>
        </p:txBody>
      </p:sp>
      <p:grpSp>
        <p:nvGrpSpPr>
          <p:cNvPr id="48163" name="Group 36"/>
          <p:cNvGrpSpPr>
            <a:grpSpLocks/>
          </p:cNvGrpSpPr>
          <p:nvPr/>
        </p:nvGrpSpPr>
        <p:grpSpPr bwMode="auto">
          <a:xfrm>
            <a:off x="6518275" y="2133600"/>
            <a:ext cx="2092325" cy="3886200"/>
            <a:chOff x="4672" y="1344"/>
            <a:chExt cx="1318" cy="2448"/>
          </a:xfrm>
        </p:grpSpPr>
        <p:sp>
          <p:nvSpPr>
            <p:cNvPr id="48170" name="Text Box 37"/>
            <p:cNvSpPr txBox="1">
              <a:spLocks noChangeArrowheads="1"/>
            </p:cNvSpPr>
            <p:nvPr/>
          </p:nvSpPr>
          <p:spPr bwMode="auto">
            <a:xfrm>
              <a:off x="4672" y="1344"/>
              <a:ext cx="7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400" baseline="0">
                  <a:latin typeface="Arial Narrow" pitchFamily="34" charset="0"/>
                </a:rPr>
                <a:t>Sum = 0 </a:t>
              </a:r>
            </a:p>
          </p:txBody>
        </p:sp>
        <p:sp>
          <p:nvSpPr>
            <p:cNvPr id="48171" name="Text Box 38"/>
            <p:cNvSpPr txBox="1">
              <a:spLocks noChangeArrowheads="1"/>
            </p:cNvSpPr>
            <p:nvPr/>
          </p:nvSpPr>
          <p:spPr bwMode="auto">
            <a:xfrm>
              <a:off x="5238" y="3504"/>
              <a:ext cx="7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400" baseline="0">
                  <a:latin typeface="Arial Narrow" pitchFamily="34" charset="0"/>
                </a:rPr>
                <a:t>Sum = 0 </a:t>
              </a:r>
            </a:p>
          </p:txBody>
        </p:sp>
      </p:grpSp>
      <p:sp>
        <p:nvSpPr>
          <p:cNvPr id="48164" name="Rectangle 39"/>
          <p:cNvSpPr>
            <a:spLocks noChangeArrowheads="1"/>
          </p:cNvSpPr>
          <p:nvPr/>
        </p:nvSpPr>
        <p:spPr bwMode="auto">
          <a:xfrm>
            <a:off x="7391400" y="3962400"/>
            <a:ext cx="1295400" cy="2133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48165" name="Text Box 40"/>
          <p:cNvSpPr txBox="1">
            <a:spLocks noChangeArrowheads="1"/>
          </p:cNvSpPr>
          <p:nvPr/>
        </p:nvSpPr>
        <p:spPr bwMode="auto">
          <a:xfrm>
            <a:off x="658813" y="2743200"/>
            <a:ext cx="5143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4400" b="1" baseline="0">
                <a:latin typeface="Arial Narrow" pitchFamily="34" charset="0"/>
              </a:rPr>
              <a:t>A</a:t>
            </a:r>
            <a:endParaRPr lang="en-US" altLang="en-US" sz="2400" baseline="0">
              <a:latin typeface="Arial Narrow" pitchFamily="34" charset="0"/>
            </a:endParaRPr>
          </a:p>
        </p:txBody>
      </p:sp>
      <p:sp>
        <p:nvSpPr>
          <p:cNvPr id="48166" name="Text Box 41"/>
          <p:cNvSpPr txBox="1">
            <a:spLocks noChangeArrowheads="1"/>
          </p:cNvSpPr>
          <p:nvPr/>
        </p:nvSpPr>
        <p:spPr bwMode="auto">
          <a:xfrm>
            <a:off x="609600" y="4572000"/>
            <a:ext cx="5143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4400" b="1" baseline="0">
                <a:latin typeface="Arial Narrow" pitchFamily="34" charset="0"/>
              </a:rPr>
              <a:t>B</a:t>
            </a:r>
            <a:endParaRPr lang="en-US" altLang="en-US" sz="2400" baseline="0">
              <a:latin typeface="Arial Narrow" pitchFamily="34" charset="0"/>
            </a:endParaRPr>
          </a:p>
        </p:txBody>
      </p:sp>
      <p:sp>
        <p:nvSpPr>
          <p:cNvPr id="48167" name="Text Box 42"/>
          <p:cNvSpPr txBox="1">
            <a:spLocks noChangeArrowheads="1"/>
          </p:cNvSpPr>
          <p:nvPr/>
        </p:nvSpPr>
        <p:spPr bwMode="auto">
          <a:xfrm>
            <a:off x="6715125" y="2570163"/>
            <a:ext cx="2286000" cy="1320800"/>
          </a:xfrm>
          <a:prstGeom prst="rect">
            <a:avLst/>
          </a:prstGeom>
          <a:solidFill>
            <a:srgbClr val="FFFFFF"/>
          </a:solidFill>
          <a:ln w="9525">
            <a:solidFill>
              <a:schemeClr val="tx2"/>
            </a:solidFill>
            <a:miter lim="800000"/>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000" baseline="0">
                <a:latin typeface="Arial Narrow" pitchFamily="34" charset="0"/>
              </a:rPr>
              <a:t>The sum of deviations </a:t>
            </a:r>
          </a:p>
          <a:p>
            <a:pPr>
              <a:spcBef>
                <a:spcPct val="0"/>
              </a:spcBef>
              <a:buFontTx/>
              <a:buNone/>
            </a:pPr>
            <a:r>
              <a:rPr lang="en-US" altLang="en-US" sz="2000" baseline="0">
                <a:latin typeface="Arial Narrow" pitchFamily="34" charset="0"/>
              </a:rPr>
              <a:t>is zero in both cases,</a:t>
            </a:r>
          </a:p>
          <a:p>
            <a:pPr>
              <a:spcBef>
                <a:spcPct val="0"/>
              </a:spcBef>
              <a:buFontTx/>
              <a:buNone/>
            </a:pPr>
            <a:r>
              <a:rPr lang="en-US" altLang="en-US" sz="2000" baseline="0">
                <a:latin typeface="Arial Narrow" pitchFamily="34" charset="0"/>
              </a:rPr>
              <a:t>therefore another </a:t>
            </a:r>
          </a:p>
          <a:p>
            <a:pPr>
              <a:spcBef>
                <a:spcPct val="0"/>
              </a:spcBef>
              <a:buFontTx/>
              <a:buNone/>
            </a:pPr>
            <a:r>
              <a:rPr lang="en-US" altLang="en-US" sz="2000" baseline="0">
                <a:latin typeface="Arial Narrow" pitchFamily="34" charset="0"/>
              </a:rPr>
              <a:t>measure is needed.</a:t>
            </a:r>
          </a:p>
        </p:txBody>
      </p:sp>
      <p:sp>
        <p:nvSpPr>
          <p:cNvPr id="120875" name="Text Box 43"/>
          <p:cNvSpPr txBox="1">
            <a:spLocks noChangeArrowheads="1"/>
          </p:cNvSpPr>
          <p:nvPr/>
        </p:nvSpPr>
        <p:spPr bwMode="auto">
          <a:xfrm>
            <a:off x="1752600" y="685800"/>
            <a:ext cx="4076700" cy="1187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400" baseline="0">
                <a:latin typeface="Arial Narrow" pitchFamily="34" charset="0"/>
              </a:rPr>
              <a:t>The sum of</a:t>
            </a:r>
            <a:r>
              <a:rPr lang="en-US" altLang="en-US" sz="2400" b="1" baseline="0">
                <a:latin typeface="Arial Narrow" pitchFamily="34" charset="0"/>
              </a:rPr>
              <a:t> </a:t>
            </a:r>
            <a:r>
              <a:rPr lang="en-US" altLang="en-US" sz="2400" i="1" baseline="0">
                <a:latin typeface="Arial Narrow" pitchFamily="34" charset="0"/>
              </a:rPr>
              <a:t>squared</a:t>
            </a:r>
            <a:r>
              <a:rPr lang="en-US" altLang="en-US" sz="2400" baseline="0">
                <a:latin typeface="Arial Narrow" pitchFamily="34" charset="0"/>
              </a:rPr>
              <a:t> deviations</a:t>
            </a:r>
          </a:p>
          <a:p>
            <a:pPr>
              <a:spcBef>
                <a:spcPct val="0"/>
              </a:spcBef>
              <a:buFontTx/>
              <a:buNone/>
            </a:pPr>
            <a:r>
              <a:rPr lang="en-US" altLang="en-US" sz="2400" baseline="0">
                <a:latin typeface="Arial Narrow" pitchFamily="34" charset="0"/>
              </a:rPr>
              <a:t>is  used in calculating the variance.</a:t>
            </a:r>
          </a:p>
          <a:p>
            <a:pPr>
              <a:spcBef>
                <a:spcPct val="0"/>
              </a:spcBef>
              <a:buFontTx/>
              <a:buNone/>
            </a:pPr>
            <a:r>
              <a:rPr lang="en-US" altLang="en-US" sz="2400" baseline="0">
                <a:latin typeface="Arial Narrow" pitchFamily="34" charset="0"/>
              </a:rPr>
              <a:t>See example next. </a:t>
            </a:r>
          </a:p>
        </p:txBody>
      </p:sp>
      <p:sp>
        <p:nvSpPr>
          <p:cNvPr id="120876" name="Freeform 44"/>
          <p:cNvSpPr>
            <a:spLocks/>
          </p:cNvSpPr>
          <p:nvPr/>
        </p:nvSpPr>
        <p:spPr bwMode="auto">
          <a:xfrm>
            <a:off x="5435600" y="1066800"/>
            <a:ext cx="1193800" cy="1600200"/>
          </a:xfrm>
          <a:custGeom>
            <a:avLst/>
            <a:gdLst>
              <a:gd name="T0" fmla="*/ 2147483647 w 752"/>
              <a:gd name="T1" fmla="*/ 2147483647 h 1008"/>
              <a:gd name="T2" fmla="*/ 2147483647 w 752"/>
              <a:gd name="T3" fmla="*/ 2147483647 h 1008"/>
              <a:gd name="T4" fmla="*/ 2147483647 w 752"/>
              <a:gd name="T5" fmla="*/ 2147483647 h 1008"/>
              <a:gd name="T6" fmla="*/ 2147483647 w 752"/>
              <a:gd name="T7" fmla="*/ 0 h 1008"/>
              <a:gd name="T8" fmla="*/ 0 60000 65536"/>
              <a:gd name="T9" fmla="*/ 0 60000 65536"/>
              <a:gd name="T10" fmla="*/ 0 60000 65536"/>
              <a:gd name="T11" fmla="*/ 0 60000 65536"/>
              <a:gd name="T12" fmla="*/ 0 w 752"/>
              <a:gd name="T13" fmla="*/ 0 h 1008"/>
              <a:gd name="T14" fmla="*/ 752 w 752"/>
              <a:gd name="T15" fmla="*/ 1008 h 1008"/>
            </a:gdLst>
            <a:ahLst/>
            <a:cxnLst>
              <a:cxn ang="T8">
                <a:pos x="T0" y="T1"/>
              </a:cxn>
              <a:cxn ang="T9">
                <a:pos x="T2" y="T3"/>
              </a:cxn>
              <a:cxn ang="T10">
                <a:pos x="T4" y="T5"/>
              </a:cxn>
              <a:cxn ang="T11">
                <a:pos x="T6" y="T7"/>
              </a:cxn>
            </a:cxnLst>
            <a:rect l="T12" t="T13" r="T14" b="T15"/>
            <a:pathLst>
              <a:path w="752" h="1008">
                <a:moveTo>
                  <a:pt x="752" y="960"/>
                </a:moveTo>
                <a:cubicBezTo>
                  <a:pt x="408" y="984"/>
                  <a:pt x="64" y="1008"/>
                  <a:pt x="32" y="912"/>
                </a:cubicBezTo>
                <a:cubicBezTo>
                  <a:pt x="0" y="816"/>
                  <a:pt x="544" y="536"/>
                  <a:pt x="560" y="384"/>
                </a:cubicBezTo>
                <a:cubicBezTo>
                  <a:pt x="576" y="232"/>
                  <a:pt x="200" y="64"/>
                  <a:pt x="128"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46"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40</a:t>
            </a:fld>
            <a:endParaRPr lang="en-AU" alt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20876"/>
                                        </p:tgtEl>
                                        <p:attrNameLst>
                                          <p:attrName>style.visibility</p:attrName>
                                        </p:attrNameLst>
                                      </p:cBhvr>
                                      <p:to>
                                        <p:strVal val="visible"/>
                                      </p:to>
                                    </p:set>
                                    <p:animEffect transition="in" filter="wipe(down)">
                                      <p:cBhvr>
                                        <p:cTn id="7" dur="500"/>
                                        <p:tgtEl>
                                          <p:spTgt spid="120876"/>
                                        </p:tgtEl>
                                      </p:cBhvr>
                                    </p:animEffect>
                                  </p:childTnLst>
                                </p:cTn>
                              </p:par>
                            </p:childTnLst>
                          </p:cTn>
                        </p:par>
                        <p:par>
                          <p:cTn id="8" fill="hold" nodeType="afterGroup">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20875"/>
                                        </p:tgtEl>
                                        <p:attrNameLst>
                                          <p:attrName>style.visibility</p:attrName>
                                        </p:attrNameLst>
                                      </p:cBhvr>
                                      <p:to>
                                        <p:strVal val="visible"/>
                                      </p:to>
                                    </p:set>
                                    <p:animEffect transition="in" filter="wipe(right)">
                                      <p:cBhvr>
                                        <p:cTn id="11" dur="500"/>
                                        <p:tgtEl>
                                          <p:spTgt spid="120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75" grpId="0" animBg="1" autoUpdateAnimBg="0"/>
      <p:bldP spid="12087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 Box 2"/>
          <p:cNvSpPr txBox="1">
            <a:spLocks noChangeArrowheads="1"/>
          </p:cNvSpPr>
          <p:nvPr/>
        </p:nvSpPr>
        <p:spPr bwMode="auto">
          <a:xfrm>
            <a:off x="685799" y="1143000"/>
            <a:ext cx="5948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400" baseline="0" dirty="0">
                <a:latin typeface="Arial Narrow" pitchFamily="34" charset="0"/>
              </a:rPr>
              <a:t>Let us calculate the variance of the two populations.</a:t>
            </a:r>
          </a:p>
        </p:txBody>
      </p:sp>
      <p:graphicFrame>
        <p:nvGraphicFramePr>
          <p:cNvPr id="49156" name="Object 3"/>
          <p:cNvGraphicFramePr>
            <a:graphicFrameLocks noChangeAspect="1"/>
          </p:cNvGraphicFramePr>
          <p:nvPr/>
        </p:nvGraphicFramePr>
        <p:xfrm>
          <a:off x="1143000" y="2971800"/>
          <a:ext cx="6916738" cy="952500"/>
        </p:xfrm>
        <a:graphic>
          <a:graphicData uri="http://schemas.openxmlformats.org/presentationml/2006/ole">
            <mc:AlternateContent xmlns:mc="http://schemas.openxmlformats.org/markup-compatibility/2006">
              <mc:Choice xmlns:v="urn:schemas-microsoft-com:vml" Requires="v">
                <p:oleObj spid="_x0000_s49308" name="Equation" r:id="rId4" imgW="2628900" imgH="330200" progId="Equation.3">
                  <p:embed/>
                </p:oleObj>
              </mc:Choice>
              <mc:Fallback>
                <p:oleObj name="Equation" r:id="rId4" imgW="2628900" imgH="330200" progId="Equation.3">
                  <p:embed/>
                  <p:pic>
                    <p:nvPicPr>
                      <p:cNvPr id="0" name="Picture 10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971800"/>
                        <a:ext cx="6916738" cy="9525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9157" name="Object 4"/>
          <p:cNvGraphicFramePr>
            <a:graphicFrameLocks noChangeAspect="1"/>
          </p:cNvGraphicFramePr>
          <p:nvPr/>
        </p:nvGraphicFramePr>
        <p:xfrm>
          <a:off x="1193800" y="1752600"/>
          <a:ext cx="6815138" cy="952500"/>
        </p:xfrm>
        <a:graphic>
          <a:graphicData uri="http://schemas.openxmlformats.org/presentationml/2006/ole">
            <mc:AlternateContent xmlns:mc="http://schemas.openxmlformats.org/markup-compatibility/2006">
              <mc:Choice xmlns:v="urn:schemas-microsoft-com:vml" Requires="v">
                <p:oleObj spid="_x0000_s49309" name="Equation" r:id="rId6" imgW="2590800" imgH="330200" progId="Equation.3">
                  <p:embed/>
                </p:oleObj>
              </mc:Choice>
              <mc:Fallback>
                <p:oleObj name="Equation" r:id="rId6" imgW="2590800" imgH="330200" progId="Equation.3">
                  <p:embed/>
                  <p:pic>
                    <p:nvPicPr>
                      <p:cNvPr id="0" name="Picture 10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93800" y="1752600"/>
                        <a:ext cx="6815138" cy="9525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21861" name="Text Box 5"/>
          <p:cNvSpPr txBox="1">
            <a:spLocks noChangeArrowheads="1"/>
          </p:cNvSpPr>
          <p:nvPr/>
        </p:nvSpPr>
        <p:spPr bwMode="auto">
          <a:xfrm>
            <a:off x="513018" y="3978275"/>
            <a:ext cx="3876675" cy="1927225"/>
          </a:xfrm>
          <a:prstGeom prst="rect">
            <a:avLst/>
          </a:prstGeom>
          <a:solidFill>
            <a:srgbClr val="FFFFFF"/>
          </a:solidFill>
          <a:ln w="9525">
            <a:solidFill>
              <a:schemeClr val="tx1"/>
            </a:solidFill>
            <a:miter lim="800000"/>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400" baseline="0">
                <a:latin typeface="Arial Narrow" pitchFamily="34" charset="0"/>
              </a:rPr>
              <a:t>Why is the variance defined as </a:t>
            </a:r>
          </a:p>
          <a:p>
            <a:pPr>
              <a:spcBef>
                <a:spcPct val="0"/>
              </a:spcBef>
              <a:buFontTx/>
              <a:buNone/>
            </a:pPr>
            <a:r>
              <a:rPr lang="en-US" altLang="en-US" sz="2400" baseline="0">
                <a:latin typeface="Arial Narrow" pitchFamily="34" charset="0"/>
              </a:rPr>
              <a:t>the average squared deviation?</a:t>
            </a:r>
          </a:p>
          <a:p>
            <a:pPr>
              <a:spcBef>
                <a:spcPct val="0"/>
              </a:spcBef>
              <a:buFontTx/>
              <a:buNone/>
            </a:pPr>
            <a:r>
              <a:rPr lang="en-US" altLang="en-US" sz="2400" baseline="0">
                <a:latin typeface="Arial Narrow" pitchFamily="34" charset="0"/>
              </a:rPr>
              <a:t>Why not use the sum of squared </a:t>
            </a:r>
          </a:p>
          <a:p>
            <a:pPr>
              <a:spcBef>
                <a:spcPct val="0"/>
              </a:spcBef>
              <a:buFontTx/>
              <a:buNone/>
            </a:pPr>
            <a:r>
              <a:rPr lang="en-US" altLang="en-US" sz="2400" baseline="0">
                <a:latin typeface="Arial Narrow" pitchFamily="34" charset="0"/>
              </a:rPr>
              <a:t>deviations as a measure of </a:t>
            </a:r>
          </a:p>
          <a:p>
            <a:pPr>
              <a:spcBef>
                <a:spcPct val="0"/>
              </a:spcBef>
              <a:buFontTx/>
              <a:buNone/>
            </a:pPr>
            <a:r>
              <a:rPr lang="en-US" altLang="en-US" sz="2400" baseline="0">
                <a:latin typeface="Arial Narrow" pitchFamily="34" charset="0"/>
              </a:rPr>
              <a:t>dispersion instead?</a:t>
            </a:r>
          </a:p>
        </p:txBody>
      </p:sp>
      <p:sp>
        <p:nvSpPr>
          <p:cNvPr id="121862" name="Text Box 6"/>
          <p:cNvSpPr txBox="1">
            <a:spLocks noChangeArrowheads="1"/>
          </p:cNvSpPr>
          <p:nvPr/>
        </p:nvSpPr>
        <p:spPr bwMode="auto">
          <a:xfrm>
            <a:off x="4800600" y="4001923"/>
            <a:ext cx="3667125" cy="1562100"/>
          </a:xfrm>
          <a:prstGeom prst="rect">
            <a:avLst/>
          </a:prstGeom>
          <a:solidFill>
            <a:srgbClr val="FFFFFF"/>
          </a:solidFill>
          <a:ln w="9525">
            <a:solidFill>
              <a:schemeClr val="tx1"/>
            </a:solidFill>
            <a:miter lim="800000"/>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400" baseline="0">
                <a:latin typeface="Arial Narrow" pitchFamily="34" charset="0"/>
              </a:rPr>
              <a:t>After all, the sum of squared </a:t>
            </a:r>
          </a:p>
          <a:p>
            <a:pPr>
              <a:spcBef>
                <a:spcPct val="0"/>
              </a:spcBef>
              <a:buFontTx/>
              <a:buNone/>
            </a:pPr>
            <a:r>
              <a:rPr lang="en-US" altLang="en-US" sz="2400" baseline="0">
                <a:latin typeface="Arial Narrow" pitchFamily="34" charset="0"/>
              </a:rPr>
              <a:t>deviations increases in </a:t>
            </a:r>
          </a:p>
          <a:p>
            <a:pPr>
              <a:spcBef>
                <a:spcPct val="0"/>
              </a:spcBef>
              <a:buFontTx/>
              <a:buNone/>
            </a:pPr>
            <a:r>
              <a:rPr lang="en-US" altLang="en-US" sz="2400" baseline="0">
                <a:latin typeface="Arial Narrow" pitchFamily="34" charset="0"/>
              </a:rPr>
              <a:t>magnitude when the dispersion</a:t>
            </a:r>
          </a:p>
          <a:p>
            <a:pPr>
              <a:spcBef>
                <a:spcPct val="0"/>
              </a:spcBef>
              <a:buFontTx/>
              <a:buNone/>
            </a:pPr>
            <a:r>
              <a:rPr lang="en-US" altLang="en-US" sz="2400" baseline="0">
                <a:latin typeface="Arial Narrow" pitchFamily="34" charset="0"/>
              </a:rPr>
              <a:t>of a data set increases!</a:t>
            </a:r>
          </a:p>
        </p:txBody>
      </p:sp>
      <p:sp>
        <p:nvSpPr>
          <p:cNvPr id="8"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41</a:t>
            </a:fld>
            <a:endParaRPr lang="en-AU" altLang="en-US" b="1" dirty="0"/>
          </a:p>
        </p:txBody>
      </p:sp>
      <p:sp>
        <p:nvSpPr>
          <p:cNvPr id="9" name="Rectangle 2"/>
          <p:cNvSpPr txBox="1">
            <a:spLocks noChangeArrowheads="1"/>
          </p:cNvSpPr>
          <p:nvPr/>
        </p:nvSpPr>
        <p:spPr>
          <a:xfrm>
            <a:off x="468313" y="333375"/>
            <a:ext cx="7772400" cy="661988"/>
          </a:xfrm>
          <a:prstGeom prst="rect">
            <a:avLst/>
          </a:prstGeom>
        </p:spPr>
        <p:txBody>
          <a:bodyPr/>
          <a:lstStyle>
            <a:lvl1pPr algn="ctr" defTabSz="457200" rtl="0" fontAlgn="base">
              <a:spcBef>
                <a:spcPct val="0"/>
              </a:spcBef>
              <a:spcAft>
                <a:spcPct val="0"/>
              </a:spcAft>
              <a:defRPr lang="en-US" sz="4000" kern="1200" cap="all" dirty="0">
                <a:solidFill>
                  <a:srgbClr val="948A54"/>
                </a:solidFill>
                <a:latin typeface="Arial"/>
                <a:ea typeface="MS PGothic" pitchFamily="34" charset="-128"/>
                <a:cs typeface="Arial"/>
              </a:defRPr>
            </a:lvl1pPr>
            <a:lvl2pPr algn="ctr" defTabSz="457200" rtl="0" fontAlgn="base">
              <a:spcBef>
                <a:spcPct val="0"/>
              </a:spcBef>
              <a:spcAft>
                <a:spcPct val="0"/>
              </a:spcAft>
              <a:defRPr sz="4000">
                <a:solidFill>
                  <a:srgbClr val="948A54"/>
                </a:solidFill>
                <a:latin typeface="Arial" pitchFamily="34" charset="0"/>
                <a:ea typeface="MS PGothic" pitchFamily="34" charset="-128"/>
                <a:cs typeface="Arial" charset="0"/>
              </a:defRPr>
            </a:lvl2pPr>
            <a:lvl3pPr algn="ctr" defTabSz="457200" rtl="0" fontAlgn="base">
              <a:spcBef>
                <a:spcPct val="0"/>
              </a:spcBef>
              <a:spcAft>
                <a:spcPct val="0"/>
              </a:spcAft>
              <a:defRPr sz="4000">
                <a:solidFill>
                  <a:srgbClr val="948A54"/>
                </a:solidFill>
                <a:latin typeface="Arial" pitchFamily="34" charset="0"/>
                <a:ea typeface="MS PGothic" pitchFamily="34" charset="-128"/>
                <a:cs typeface="Arial" charset="0"/>
              </a:defRPr>
            </a:lvl3pPr>
            <a:lvl4pPr algn="ctr" defTabSz="457200" rtl="0" fontAlgn="base">
              <a:spcBef>
                <a:spcPct val="0"/>
              </a:spcBef>
              <a:spcAft>
                <a:spcPct val="0"/>
              </a:spcAft>
              <a:defRPr sz="4000">
                <a:solidFill>
                  <a:srgbClr val="948A54"/>
                </a:solidFill>
                <a:latin typeface="Arial" pitchFamily="34" charset="0"/>
                <a:ea typeface="MS PGothic" pitchFamily="34" charset="-128"/>
                <a:cs typeface="Arial" charset="0"/>
              </a:defRPr>
            </a:lvl4pPr>
            <a:lvl5pPr algn="ctr" defTabSz="457200" rtl="0" fontAlgn="base">
              <a:spcBef>
                <a:spcPct val="0"/>
              </a:spcBef>
              <a:spcAft>
                <a:spcPct val="0"/>
              </a:spcAft>
              <a:defRPr sz="4000">
                <a:solidFill>
                  <a:srgbClr val="948A54"/>
                </a:solidFill>
                <a:latin typeface="Arial" pitchFamily="34" charset="0"/>
                <a:ea typeface="MS PGothic"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eaLnBrk="1" hangingPunct="1">
              <a:defRPr/>
            </a:pPr>
            <a:r>
              <a:rPr lang="en-AU" sz="3600" cap="none" baseline="0" dirty="0">
                <a:solidFill>
                  <a:srgbClr val="EA0088"/>
                </a:solidFill>
                <a:latin typeface="Trebuchet MS" panose="020B0603020202020204" pitchFamily="34" charset="0"/>
                <a:ea typeface="ＭＳ Ｐゴシック" charset="0"/>
                <a:cs typeface="ＭＳ Ｐゴシック" charset="0"/>
              </a:rPr>
              <a:t>Variance…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18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18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1" grpId="0" animBg="1" autoUpdateAnimBg="0"/>
      <p:bldP spid="121862"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2"/>
          <p:cNvSpPr txBox="1">
            <a:spLocks noChangeArrowheads="1"/>
          </p:cNvSpPr>
          <p:nvPr/>
        </p:nvSpPr>
        <p:spPr bwMode="auto">
          <a:xfrm>
            <a:off x="344422" y="445178"/>
            <a:ext cx="5782353" cy="461665"/>
          </a:xfrm>
          <a:prstGeom prst="rect">
            <a:avLst/>
          </a:prstGeom>
          <a:solidFill>
            <a:srgbClr val="FFFFFF"/>
          </a:solidFill>
          <a:ln>
            <a:noFill/>
          </a:ln>
          <a:effectLst>
            <a:outerShdw dist="107763" dir="189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defRPr/>
            </a:pPr>
            <a:r>
              <a:rPr lang="en-US" b="1" baseline="0" dirty="0">
                <a:solidFill>
                  <a:schemeClr val="accent1"/>
                </a:solidFill>
                <a:latin typeface="Trebuchet MS" panose="020B0603020202020204" pitchFamily="34" charset="0"/>
                <a:ea typeface="+mn-ea"/>
              </a:rPr>
              <a:t>Which data set has a larger dispersion?</a:t>
            </a:r>
          </a:p>
        </p:txBody>
      </p:sp>
      <p:sp>
        <p:nvSpPr>
          <p:cNvPr id="50180" name="Rectangle 3"/>
          <p:cNvSpPr>
            <a:spLocks noChangeArrowheads="1"/>
          </p:cNvSpPr>
          <p:nvPr/>
        </p:nvSpPr>
        <p:spPr bwMode="auto">
          <a:xfrm>
            <a:off x="1600200" y="3733800"/>
            <a:ext cx="457200" cy="304800"/>
          </a:xfrm>
          <a:prstGeom prst="rect">
            <a:avLst/>
          </a:prstGeom>
          <a:solidFill>
            <a:srgbClr val="FFFFFF"/>
          </a:solidFill>
          <a:ln w="952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dirty="0">
                <a:latin typeface="Times" charset="0"/>
              </a:rPr>
              <a:t>1</a:t>
            </a:r>
          </a:p>
        </p:txBody>
      </p:sp>
      <p:sp>
        <p:nvSpPr>
          <p:cNvPr id="50181" name="Rectangle 4"/>
          <p:cNvSpPr>
            <a:spLocks noChangeArrowheads="1"/>
          </p:cNvSpPr>
          <p:nvPr/>
        </p:nvSpPr>
        <p:spPr bwMode="auto">
          <a:xfrm>
            <a:off x="1600200" y="3429000"/>
            <a:ext cx="457200" cy="304800"/>
          </a:xfrm>
          <a:prstGeom prst="rect">
            <a:avLst/>
          </a:prstGeom>
          <a:solidFill>
            <a:srgbClr val="FFFFFF"/>
          </a:solidFill>
          <a:ln w="952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dirty="0">
                <a:latin typeface="Times" charset="0"/>
              </a:rPr>
              <a:t>1</a:t>
            </a:r>
          </a:p>
        </p:txBody>
      </p:sp>
      <p:sp>
        <p:nvSpPr>
          <p:cNvPr id="50182" name="Rectangle 5"/>
          <p:cNvSpPr>
            <a:spLocks noChangeArrowheads="1"/>
          </p:cNvSpPr>
          <p:nvPr/>
        </p:nvSpPr>
        <p:spPr bwMode="auto">
          <a:xfrm>
            <a:off x="1600200" y="3124200"/>
            <a:ext cx="457200" cy="304800"/>
          </a:xfrm>
          <a:prstGeom prst="rect">
            <a:avLst/>
          </a:prstGeom>
          <a:solidFill>
            <a:srgbClr val="FFFFFF"/>
          </a:solidFill>
          <a:ln w="952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dirty="0">
                <a:latin typeface="Times" charset="0"/>
              </a:rPr>
              <a:t>1</a:t>
            </a:r>
          </a:p>
        </p:txBody>
      </p:sp>
      <p:sp>
        <p:nvSpPr>
          <p:cNvPr id="50183" name="Rectangle 6"/>
          <p:cNvSpPr>
            <a:spLocks noChangeArrowheads="1"/>
          </p:cNvSpPr>
          <p:nvPr/>
        </p:nvSpPr>
        <p:spPr bwMode="auto">
          <a:xfrm>
            <a:off x="1600200" y="2819400"/>
            <a:ext cx="457200" cy="304800"/>
          </a:xfrm>
          <a:prstGeom prst="rect">
            <a:avLst/>
          </a:prstGeom>
          <a:solidFill>
            <a:srgbClr val="FFFFFF"/>
          </a:solidFill>
          <a:ln w="952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dirty="0">
                <a:latin typeface="Times" charset="0"/>
              </a:rPr>
              <a:t>1</a:t>
            </a:r>
          </a:p>
        </p:txBody>
      </p:sp>
      <p:sp>
        <p:nvSpPr>
          <p:cNvPr id="50184" name="Rectangle 7"/>
          <p:cNvSpPr>
            <a:spLocks noChangeArrowheads="1"/>
          </p:cNvSpPr>
          <p:nvPr/>
        </p:nvSpPr>
        <p:spPr bwMode="auto">
          <a:xfrm>
            <a:off x="2438400" y="2819400"/>
            <a:ext cx="457200" cy="304800"/>
          </a:xfrm>
          <a:prstGeom prst="rect">
            <a:avLst/>
          </a:prstGeom>
          <a:solidFill>
            <a:srgbClr val="FFFFFF"/>
          </a:solidFill>
          <a:ln w="952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dirty="0">
                <a:latin typeface="Times" charset="0"/>
              </a:rPr>
              <a:t>3</a:t>
            </a:r>
          </a:p>
        </p:txBody>
      </p:sp>
      <p:sp>
        <p:nvSpPr>
          <p:cNvPr id="50185" name="Rectangle 8"/>
          <p:cNvSpPr>
            <a:spLocks noChangeArrowheads="1"/>
          </p:cNvSpPr>
          <p:nvPr/>
        </p:nvSpPr>
        <p:spPr bwMode="auto">
          <a:xfrm>
            <a:off x="2438400" y="3124200"/>
            <a:ext cx="457200" cy="304800"/>
          </a:xfrm>
          <a:prstGeom prst="rect">
            <a:avLst/>
          </a:prstGeom>
          <a:solidFill>
            <a:srgbClr val="FFFFFF"/>
          </a:solidFill>
          <a:ln w="952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dirty="0">
                <a:latin typeface="Times" charset="0"/>
              </a:rPr>
              <a:t>3</a:t>
            </a:r>
          </a:p>
        </p:txBody>
      </p:sp>
      <p:sp>
        <p:nvSpPr>
          <p:cNvPr id="50186" name="Rectangle 9"/>
          <p:cNvSpPr>
            <a:spLocks noChangeArrowheads="1"/>
          </p:cNvSpPr>
          <p:nvPr/>
        </p:nvSpPr>
        <p:spPr bwMode="auto">
          <a:xfrm>
            <a:off x="2438400" y="3429000"/>
            <a:ext cx="457200" cy="304800"/>
          </a:xfrm>
          <a:prstGeom prst="rect">
            <a:avLst/>
          </a:prstGeom>
          <a:solidFill>
            <a:srgbClr val="FFFFFF"/>
          </a:solidFill>
          <a:ln w="952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dirty="0">
                <a:latin typeface="Times" charset="0"/>
              </a:rPr>
              <a:t>3</a:t>
            </a:r>
          </a:p>
        </p:txBody>
      </p:sp>
      <p:sp>
        <p:nvSpPr>
          <p:cNvPr id="50187" name="Rectangle 10"/>
          <p:cNvSpPr>
            <a:spLocks noChangeArrowheads="1"/>
          </p:cNvSpPr>
          <p:nvPr/>
        </p:nvSpPr>
        <p:spPr bwMode="auto">
          <a:xfrm>
            <a:off x="2438400" y="3733800"/>
            <a:ext cx="457200" cy="304800"/>
          </a:xfrm>
          <a:prstGeom prst="rect">
            <a:avLst/>
          </a:prstGeom>
          <a:solidFill>
            <a:srgbClr val="FFFFFF"/>
          </a:solidFill>
          <a:ln w="952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dirty="0">
                <a:latin typeface="Times" charset="0"/>
              </a:rPr>
              <a:t>3</a:t>
            </a:r>
          </a:p>
        </p:txBody>
      </p:sp>
      <p:sp>
        <p:nvSpPr>
          <p:cNvPr id="50188" name="Rectangle 11"/>
          <p:cNvSpPr>
            <a:spLocks noChangeArrowheads="1"/>
          </p:cNvSpPr>
          <p:nvPr/>
        </p:nvSpPr>
        <p:spPr bwMode="auto">
          <a:xfrm>
            <a:off x="4800600" y="3733800"/>
            <a:ext cx="457200" cy="304800"/>
          </a:xfrm>
          <a:prstGeom prst="rect">
            <a:avLst/>
          </a:prstGeom>
          <a:solidFill>
            <a:srgbClr val="FFFFFF"/>
          </a:solidFill>
          <a:ln w="952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dirty="0">
                <a:latin typeface="Times" charset="0"/>
              </a:rPr>
              <a:t>1</a:t>
            </a:r>
          </a:p>
        </p:txBody>
      </p:sp>
      <p:sp>
        <p:nvSpPr>
          <p:cNvPr id="50189" name="Rectangle 12"/>
          <p:cNvSpPr>
            <a:spLocks noChangeArrowheads="1"/>
          </p:cNvSpPr>
          <p:nvPr/>
        </p:nvSpPr>
        <p:spPr bwMode="auto">
          <a:xfrm>
            <a:off x="6096000" y="3733800"/>
            <a:ext cx="457200" cy="304800"/>
          </a:xfrm>
          <a:prstGeom prst="rect">
            <a:avLst/>
          </a:prstGeom>
          <a:solidFill>
            <a:srgbClr val="FFFFFF"/>
          </a:solidFill>
          <a:ln w="952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dirty="0">
                <a:latin typeface="Times" charset="0"/>
              </a:rPr>
              <a:t>5</a:t>
            </a:r>
          </a:p>
        </p:txBody>
      </p:sp>
      <p:sp>
        <p:nvSpPr>
          <p:cNvPr id="50190" name="Rectangle 13"/>
          <p:cNvSpPr>
            <a:spLocks noChangeArrowheads="1"/>
          </p:cNvSpPr>
          <p:nvPr/>
        </p:nvSpPr>
        <p:spPr bwMode="auto">
          <a:xfrm>
            <a:off x="1600200" y="2514600"/>
            <a:ext cx="457200" cy="304800"/>
          </a:xfrm>
          <a:prstGeom prst="rect">
            <a:avLst/>
          </a:prstGeom>
          <a:solidFill>
            <a:srgbClr val="FFFFFF"/>
          </a:solidFill>
          <a:ln w="952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dirty="0">
                <a:latin typeface="Times" charset="0"/>
              </a:rPr>
              <a:t>1</a:t>
            </a:r>
          </a:p>
        </p:txBody>
      </p:sp>
      <p:sp>
        <p:nvSpPr>
          <p:cNvPr id="50191" name="Rectangle 14"/>
          <p:cNvSpPr>
            <a:spLocks noChangeArrowheads="1"/>
          </p:cNvSpPr>
          <p:nvPr/>
        </p:nvSpPr>
        <p:spPr bwMode="auto">
          <a:xfrm>
            <a:off x="2438400" y="2514600"/>
            <a:ext cx="457200" cy="304800"/>
          </a:xfrm>
          <a:prstGeom prst="rect">
            <a:avLst/>
          </a:prstGeom>
          <a:solidFill>
            <a:srgbClr val="FFFFFF"/>
          </a:solidFill>
          <a:ln w="952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dirty="0">
                <a:latin typeface="Times" charset="0"/>
              </a:rPr>
              <a:t>3</a:t>
            </a:r>
          </a:p>
        </p:txBody>
      </p:sp>
      <p:sp>
        <p:nvSpPr>
          <p:cNvPr id="50192" name="Line 15"/>
          <p:cNvSpPr>
            <a:spLocks noChangeShapeType="1"/>
          </p:cNvSpPr>
          <p:nvPr/>
        </p:nvSpPr>
        <p:spPr bwMode="auto">
          <a:xfrm>
            <a:off x="990600" y="4038600"/>
            <a:ext cx="266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AU" dirty="0"/>
          </a:p>
        </p:txBody>
      </p:sp>
      <p:sp>
        <p:nvSpPr>
          <p:cNvPr id="50193" name="Line 16"/>
          <p:cNvSpPr>
            <a:spLocks noChangeShapeType="1"/>
          </p:cNvSpPr>
          <p:nvPr/>
        </p:nvSpPr>
        <p:spPr bwMode="auto">
          <a:xfrm>
            <a:off x="4419600" y="4038600"/>
            <a:ext cx="3352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0194" name="Line 17"/>
          <p:cNvSpPr>
            <a:spLocks noChangeShapeType="1"/>
          </p:cNvSpPr>
          <p:nvPr/>
        </p:nvSpPr>
        <p:spPr bwMode="auto">
          <a:xfrm>
            <a:off x="1828800" y="39624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0195" name="Line 18"/>
          <p:cNvSpPr>
            <a:spLocks noChangeShapeType="1"/>
          </p:cNvSpPr>
          <p:nvPr/>
        </p:nvSpPr>
        <p:spPr bwMode="auto">
          <a:xfrm>
            <a:off x="2667000" y="39624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0196" name="Line 19"/>
          <p:cNvSpPr>
            <a:spLocks noChangeShapeType="1"/>
          </p:cNvSpPr>
          <p:nvPr/>
        </p:nvSpPr>
        <p:spPr bwMode="auto">
          <a:xfrm>
            <a:off x="5029200" y="3946525"/>
            <a:ext cx="0" cy="244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0197" name="Line 20"/>
          <p:cNvSpPr>
            <a:spLocks noChangeShapeType="1"/>
          </p:cNvSpPr>
          <p:nvPr/>
        </p:nvSpPr>
        <p:spPr bwMode="auto">
          <a:xfrm>
            <a:off x="6324600" y="39624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0198" name="Text Box 21"/>
          <p:cNvSpPr txBox="1">
            <a:spLocks noChangeArrowheads="1"/>
          </p:cNvSpPr>
          <p:nvPr/>
        </p:nvSpPr>
        <p:spPr bwMode="auto">
          <a:xfrm>
            <a:off x="1666875" y="4267200"/>
            <a:ext cx="323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aseline="0">
                <a:latin typeface="Arial Narrow" pitchFamily="34" charset="0"/>
              </a:rPr>
              <a:t>1</a:t>
            </a:r>
          </a:p>
        </p:txBody>
      </p:sp>
      <p:sp>
        <p:nvSpPr>
          <p:cNvPr id="50199" name="Text Box 22"/>
          <p:cNvSpPr txBox="1">
            <a:spLocks noChangeArrowheads="1"/>
          </p:cNvSpPr>
          <p:nvPr/>
        </p:nvSpPr>
        <p:spPr bwMode="auto">
          <a:xfrm>
            <a:off x="2495550" y="4267200"/>
            <a:ext cx="323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aseline="0">
                <a:latin typeface="Arial Narrow" pitchFamily="34" charset="0"/>
              </a:rPr>
              <a:t>3</a:t>
            </a:r>
          </a:p>
        </p:txBody>
      </p:sp>
      <p:sp>
        <p:nvSpPr>
          <p:cNvPr id="50200" name="Text Box 23"/>
          <p:cNvSpPr txBox="1">
            <a:spLocks noChangeArrowheads="1"/>
          </p:cNvSpPr>
          <p:nvPr/>
        </p:nvSpPr>
        <p:spPr bwMode="auto">
          <a:xfrm>
            <a:off x="4791075" y="4267200"/>
            <a:ext cx="323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aseline="0">
                <a:latin typeface="Arial Narrow" pitchFamily="34" charset="0"/>
              </a:rPr>
              <a:t>1</a:t>
            </a:r>
          </a:p>
        </p:txBody>
      </p:sp>
      <p:sp>
        <p:nvSpPr>
          <p:cNvPr id="50201" name="Text Box 24"/>
          <p:cNvSpPr txBox="1">
            <a:spLocks noChangeArrowheads="1"/>
          </p:cNvSpPr>
          <p:nvPr/>
        </p:nvSpPr>
        <p:spPr bwMode="auto">
          <a:xfrm>
            <a:off x="5543550" y="4267200"/>
            <a:ext cx="323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a:latin typeface="Arial Narrow" pitchFamily="34" charset="0"/>
              </a:rPr>
              <a:t>3</a:t>
            </a:r>
          </a:p>
        </p:txBody>
      </p:sp>
      <p:sp>
        <p:nvSpPr>
          <p:cNvPr id="50202" name="Line 25"/>
          <p:cNvSpPr>
            <a:spLocks noChangeShapeType="1"/>
          </p:cNvSpPr>
          <p:nvPr/>
        </p:nvSpPr>
        <p:spPr bwMode="auto">
          <a:xfrm>
            <a:off x="2246313" y="1773238"/>
            <a:ext cx="0" cy="2438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0203" name="Text Box 26"/>
          <p:cNvSpPr txBox="1">
            <a:spLocks noChangeArrowheads="1"/>
          </p:cNvSpPr>
          <p:nvPr/>
        </p:nvSpPr>
        <p:spPr bwMode="auto">
          <a:xfrm>
            <a:off x="2114550" y="4267200"/>
            <a:ext cx="323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a:latin typeface="Arial Narrow" pitchFamily="34" charset="0"/>
              </a:rPr>
              <a:t>2</a:t>
            </a:r>
          </a:p>
        </p:txBody>
      </p:sp>
      <p:sp>
        <p:nvSpPr>
          <p:cNvPr id="50204" name="Text Box 27"/>
          <p:cNvSpPr txBox="1">
            <a:spLocks noChangeArrowheads="1"/>
          </p:cNvSpPr>
          <p:nvPr/>
        </p:nvSpPr>
        <p:spPr bwMode="auto">
          <a:xfrm>
            <a:off x="6229350" y="4283075"/>
            <a:ext cx="323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aseline="0">
                <a:latin typeface="Arial Narrow" pitchFamily="34" charset="0"/>
              </a:rPr>
              <a:t>5</a:t>
            </a:r>
          </a:p>
        </p:txBody>
      </p:sp>
      <p:sp>
        <p:nvSpPr>
          <p:cNvPr id="50205" name="Line 28"/>
          <p:cNvSpPr>
            <a:spLocks noChangeShapeType="1"/>
          </p:cNvSpPr>
          <p:nvPr/>
        </p:nvSpPr>
        <p:spPr bwMode="auto">
          <a:xfrm>
            <a:off x="5699125" y="3941763"/>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0206" name="Text Box 29"/>
          <p:cNvSpPr txBox="1">
            <a:spLocks noChangeArrowheads="1"/>
          </p:cNvSpPr>
          <p:nvPr/>
        </p:nvSpPr>
        <p:spPr bwMode="auto">
          <a:xfrm>
            <a:off x="1066800" y="3413125"/>
            <a:ext cx="4841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4000" b="1" baseline="0">
                <a:latin typeface="Arial Narrow" pitchFamily="34" charset="0"/>
              </a:rPr>
              <a:t>A</a:t>
            </a:r>
            <a:endParaRPr lang="en-US" altLang="en-US" sz="2400" baseline="0">
              <a:latin typeface="Arial Narrow" pitchFamily="34" charset="0"/>
            </a:endParaRPr>
          </a:p>
        </p:txBody>
      </p:sp>
      <p:sp>
        <p:nvSpPr>
          <p:cNvPr id="50207" name="Text Box 30"/>
          <p:cNvSpPr txBox="1">
            <a:spLocks noChangeArrowheads="1"/>
          </p:cNvSpPr>
          <p:nvPr/>
        </p:nvSpPr>
        <p:spPr bwMode="auto">
          <a:xfrm>
            <a:off x="4114800" y="3413125"/>
            <a:ext cx="4841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4000" b="1" baseline="0">
                <a:latin typeface="Arial Narrow" pitchFamily="34" charset="0"/>
              </a:rPr>
              <a:t>B</a:t>
            </a:r>
            <a:endParaRPr lang="en-US" altLang="en-US" sz="2400" baseline="0">
              <a:latin typeface="Arial Narrow" pitchFamily="34" charset="0"/>
            </a:endParaRPr>
          </a:p>
        </p:txBody>
      </p:sp>
      <p:sp>
        <p:nvSpPr>
          <p:cNvPr id="122911" name="Text Box 31"/>
          <p:cNvSpPr txBox="1">
            <a:spLocks noChangeArrowheads="1"/>
          </p:cNvSpPr>
          <p:nvPr/>
        </p:nvSpPr>
        <p:spPr bwMode="auto">
          <a:xfrm>
            <a:off x="3657600" y="2743200"/>
            <a:ext cx="3381375" cy="822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400" baseline="0" dirty="0">
                <a:latin typeface="Arial Narrow" pitchFamily="34" charset="0"/>
              </a:rPr>
              <a:t>Data set B is more dispersed around the mean.</a:t>
            </a:r>
          </a:p>
        </p:txBody>
      </p:sp>
      <p:sp>
        <p:nvSpPr>
          <p:cNvPr id="122912" name="AutoShape 32"/>
          <p:cNvSpPr>
            <a:spLocks noChangeArrowheads="1"/>
          </p:cNvSpPr>
          <p:nvPr/>
        </p:nvSpPr>
        <p:spPr bwMode="auto">
          <a:xfrm>
            <a:off x="6781800" y="2438400"/>
            <a:ext cx="685800" cy="1524000"/>
          </a:xfrm>
          <a:prstGeom prst="curvedLeftArrow">
            <a:avLst>
              <a:gd name="adj1" fmla="val 44444"/>
              <a:gd name="adj2" fmla="val 88889"/>
              <a:gd name="adj3" fmla="val 33333"/>
            </a:avLst>
          </a:prstGeom>
          <a:solidFill>
            <a:schemeClr val="bg1"/>
          </a:solidFill>
          <a:ln w="952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22913" name="Text Box 33"/>
          <p:cNvSpPr txBox="1">
            <a:spLocks noChangeArrowheads="1"/>
          </p:cNvSpPr>
          <p:nvPr/>
        </p:nvSpPr>
        <p:spPr bwMode="auto">
          <a:xfrm>
            <a:off x="914400" y="990600"/>
            <a:ext cx="7426325"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400" baseline="0">
                <a:latin typeface="Arial Narrow" pitchFamily="34" charset="0"/>
              </a:rPr>
              <a:t>Let us calculate the sum of squared deviations for both data sets.</a:t>
            </a:r>
          </a:p>
        </p:txBody>
      </p:sp>
      <p:sp>
        <p:nvSpPr>
          <p:cNvPr id="122914" name="Text Box 34"/>
          <p:cNvSpPr txBox="1">
            <a:spLocks noChangeArrowheads="1"/>
          </p:cNvSpPr>
          <p:nvPr/>
        </p:nvSpPr>
        <p:spPr bwMode="auto">
          <a:xfrm>
            <a:off x="838200" y="4653136"/>
            <a:ext cx="52609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200" baseline="0" dirty="0" err="1">
                <a:latin typeface="Arial Narrow" pitchFamily="34" charset="0"/>
              </a:rPr>
              <a:t>Sum</a:t>
            </a:r>
            <a:r>
              <a:rPr lang="en-US" altLang="en-US" sz="2200" dirty="0" err="1">
                <a:latin typeface="Arial Narrow" pitchFamily="34" charset="0"/>
              </a:rPr>
              <a:t>A</a:t>
            </a:r>
            <a:r>
              <a:rPr lang="en-US" altLang="en-US" sz="2200" baseline="0" dirty="0">
                <a:latin typeface="Arial Narrow" pitchFamily="34" charset="0"/>
              </a:rPr>
              <a:t> = (1–2)</a:t>
            </a:r>
            <a:r>
              <a:rPr lang="en-US" altLang="en-US" sz="2200" baseline="30000" dirty="0">
                <a:latin typeface="Arial Narrow" pitchFamily="34" charset="0"/>
              </a:rPr>
              <a:t>2</a:t>
            </a:r>
            <a:r>
              <a:rPr lang="en-US" altLang="en-US" sz="2200" baseline="0" dirty="0">
                <a:latin typeface="Arial Narrow" pitchFamily="34" charset="0"/>
              </a:rPr>
              <a:t> +…+(1–2)</a:t>
            </a:r>
            <a:r>
              <a:rPr lang="en-US" altLang="en-US" sz="2200" baseline="30000" dirty="0">
                <a:latin typeface="Arial Narrow" pitchFamily="34" charset="0"/>
              </a:rPr>
              <a:t>2 </a:t>
            </a:r>
            <a:r>
              <a:rPr lang="en-US" altLang="en-US" sz="2200" baseline="0" dirty="0">
                <a:latin typeface="Arial Narrow" pitchFamily="34" charset="0"/>
              </a:rPr>
              <a:t>+(3–2)</a:t>
            </a:r>
            <a:r>
              <a:rPr lang="en-US" altLang="en-US" sz="2200" baseline="30000" dirty="0">
                <a:latin typeface="Arial Narrow" pitchFamily="34" charset="0"/>
              </a:rPr>
              <a:t>2 </a:t>
            </a:r>
            <a:r>
              <a:rPr lang="en-US" altLang="en-US" sz="2200" baseline="0" dirty="0">
                <a:latin typeface="Arial Narrow" pitchFamily="34" charset="0"/>
              </a:rPr>
              <a:t>+</a:t>
            </a:r>
            <a:r>
              <a:rPr lang="en-US" altLang="en-US" sz="2200" dirty="0">
                <a:latin typeface="Arial Narrow" pitchFamily="34" charset="0"/>
              </a:rPr>
              <a:t>… </a:t>
            </a:r>
            <a:r>
              <a:rPr lang="en-US" altLang="en-US" sz="2200" baseline="0" dirty="0">
                <a:latin typeface="Arial Narrow" pitchFamily="34" charset="0"/>
              </a:rPr>
              <a:t>+(3–2)</a:t>
            </a:r>
            <a:r>
              <a:rPr lang="en-US" altLang="en-US" sz="2200" baseline="30000" dirty="0">
                <a:latin typeface="Arial Narrow" pitchFamily="34" charset="0"/>
              </a:rPr>
              <a:t>2 </a:t>
            </a:r>
            <a:r>
              <a:rPr lang="en-US" altLang="en-US" sz="2200" baseline="0" dirty="0">
                <a:latin typeface="Arial Narrow" pitchFamily="34" charset="0"/>
              </a:rPr>
              <a:t>= 10</a:t>
            </a:r>
          </a:p>
        </p:txBody>
      </p:sp>
      <p:sp>
        <p:nvSpPr>
          <p:cNvPr id="122915" name="Text Box 35"/>
          <p:cNvSpPr txBox="1">
            <a:spLocks noChangeArrowheads="1"/>
          </p:cNvSpPr>
          <p:nvPr/>
        </p:nvSpPr>
        <p:spPr bwMode="auto">
          <a:xfrm>
            <a:off x="900113" y="5517232"/>
            <a:ext cx="29718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200" baseline="0" dirty="0" err="1">
                <a:latin typeface="Arial Narrow" pitchFamily="34" charset="0"/>
              </a:rPr>
              <a:t>Sum</a:t>
            </a:r>
            <a:r>
              <a:rPr lang="en-US" altLang="en-US" sz="2200" dirty="0" err="1">
                <a:latin typeface="Arial Narrow" pitchFamily="34" charset="0"/>
              </a:rPr>
              <a:t>B</a:t>
            </a:r>
            <a:r>
              <a:rPr lang="en-US" altLang="en-US" sz="2200" baseline="0" dirty="0">
                <a:latin typeface="Arial Narrow" pitchFamily="34" charset="0"/>
              </a:rPr>
              <a:t> = (1–3)</a:t>
            </a:r>
            <a:r>
              <a:rPr lang="en-US" altLang="en-US" sz="2200" baseline="30000" dirty="0">
                <a:latin typeface="Arial Narrow" pitchFamily="34" charset="0"/>
              </a:rPr>
              <a:t>2</a:t>
            </a:r>
            <a:r>
              <a:rPr lang="en-US" altLang="en-US" sz="2200" baseline="0" dirty="0">
                <a:latin typeface="Arial Narrow" pitchFamily="34" charset="0"/>
              </a:rPr>
              <a:t> + (5–3)</a:t>
            </a:r>
            <a:r>
              <a:rPr lang="en-US" altLang="en-US" sz="2200" baseline="30000" dirty="0">
                <a:latin typeface="Arial Narrow" pitchFamily="34" charset="0"/>
              </a:rPr>
              <a:t>2</a:t>
            </a:r>
            <a:r>
              <a:rPr lang="en-US" altLang="en-US" sz="2200" baseline="0" dirty="0">
                <a:latin typeface="Arial Narrow" pitchFamily="34" charset="0"/>
              </a:rPr>
              <a:t>  = 8</a:t>
            </a:r>
          </a:p>
        </p:txBody>
      </p:sp>
      <p:sp>
        <p:nvSpPr>
          <p:cNvPr id="122916" name="AutoShape 36"/>
          <p:cNvSpPr>
            <a:spLocks/>
          </p:cNvSpPr>
          <p:nvPr/>
        </p:nvSpPr>
        <p:spPr bwMode="auto">
          <a:xfrm rot="5400000">
            <a:off x="2495550" y="4342234"/>
            <a:ext cx="190500" cy="1676400"/>
          </a:xfrm>
          <a:prstGeom prst="leftBrace">
            <a:avLst>
              <a:gd name="adj1" fmla="val 73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22917" name="Text Box 37"/>
          <p:cNvSpPr txBox="1">
            <a:spLocks noChangeArrowheads="1"/>
          </p:cNvSpPr>
          <p:nvPr/>
        </p:nvSpPr>
        <p:spPr bwMode="auto">
          <a:xfrm>
            <a:off x="2209800" y="5157192"/>
            <a:ext cx="7889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1800" baseline="0" dirty="0">
                <a:latin typeface="Arial Narrow" pitchFamily="34" charset="0"/>
              </a:rPr>
              <a:t>5 times</a:t>
            </a:r>
          </a:p>
        </p:txBody>
      </p:sp>
      <p:sp>
        <p:nvSpPr>
          <p:cNvPr id="122918" name="Text Box 38"/>
          <p:cNvSpPr txBox="1">
            <a:spLocks noChangeArrowheads="1"/>
          </p:cNvSpPr>
          <p:nvPr/>
        </p:nvSpPr>
        <p:spPr bwMode="auto">
          <a:xfrm>
            <a:off x="4191000" y="5157192"/>
            <a:ext cx="7889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1800" baseline="0">
                <a:latin typeface="Arial Narrow" pitchFamily="34" charset="0"/>
              </a:rPr>
              <a:t>5 times</a:t>
            </a:r>
          </a:p>
        </p:txBody>
      </p:sp>
      <p:sp>
        <p:nvSpPr>
          <p:cNvPr id="122919" name="AutoShape 39"/>
          <p:cNvSpPr>
            <a:spLocks/>
          </p:cNvSpPr>
          <p:nvPr/>
        </p:nvSpPr>
        <p:spPr bwMode="auto">
          <a:xfrm rot="5400000">
            <a:off x="4457700" y="4289276"/>
            <a:ext cx="228600" cy="1676400"/>
          </a:xfrm>
          <a:prstGeom prst="leftBrace">
            <a:avLst>
              <a:gd name="adj1" fmla="val 6111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22920" name="Text Box 40"/>
          <p:cNvSpPr txBox="1">
            <a:spLocks noChangeArrowheads="1"/>
          </p:cNvSpPr>
          <p:nvPr/>
        </p:nvSpPr>
        <p:spPr bwMode="auto">
          <a:xfrm>
            <a:off x="2895600" y="1628800"/>
            <a:ext cx="6019800" cy="646331"/>
          </a:xfrm>
          <a:prstGeom prst="rect">
            <a:avLst/>
          </a:prstGeom>
          <a:solidFill>
            <a:schemeClr val="accent4">
              <a:lumMod val="20000"/>
              <a:lumOff val="80000"/>
            </a:schemeClr>
          </a:solidFill>
          <a:ln w="9525">
            <a:solidFill>
              <a:schemeClr val="tx1"/>
            </a:solidFill>
            <a:miter lim="800000"/>
            <a:headEnd/>
            <a:tailEnd/>
          </a:ln>
        </p:spPr>
        <p:txBody>
          <a:bodyPr wrap="squar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just">
              <a:spcBef>
                <a:spcPct val="0"/>
              </a:spcBef>
              <a:buFontTx/>
              <a:buNone/>
            </a:pPr>
            <a:r>
              <a:rPr lang="en-US" altLang="en-US" sz="1800" baseline="0" dirty="0">
                <a:latin typeface="Trebuchet MS" panose="020B0603020202020204" pitchFamily="34" charset="0"/>
              </a:rPr>
              <a:t>However, when calculated on a ‘per observation’ basis (variance), the data set dispersions are properly ranked.</a:t>
            </a:r>
          </a:p>
        </p:txBody>
      </p:sp>
      <p:grpSp>
        <p:nvGrpSpPr>
          <p:cNvPr id="2" name="Group 41"/>
          <p:cNvGrpSpPr>
            <a:grpSpLocks/>
          </p:cNvGrpSpPr>
          <p:nvPr/>
        </p:nvGrpSpPr>
        <p:grpSpPr bwMode="auto">
          <a:xfrm>
            <a:off x="6064250" y="4800600"/>
            <a:ext cx="2971800" cy="1295400"/>
            <a:chOff x="3840" y="2813"/>
            <a:chExt cx="1920" cy="1056"/>
          </a:xfrm>
        </p:grpSpPr>
        <p:sp>
          <p:nvSpPr>
            <p:cNvPr id="50223" name="Rectangle 42"/>
            <p:cNvSpPr>
              <a:spLocks noChangeArrowheads="1"/>
            </p:cNvSpPr>
            <p:nvPr/>
          </p:nvSpPr>
          <p:spPr bwMode="auto">
            <a:xfrm>
              <a:off x="3840" y="2813"/>
              <a:ext cx="1920" cy="1056"/>
            </a:xfrm>
            <a:prstGeom prst="rect">
              <a:avLst/>
            </a:prstGeom>
            <a:solidFill>
              <a:srgbClr val="CCFFCC"/>
            </a:solidFill>
            <a:ln w="952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50224" name="Text Box 43"/>
            <p:cNvSpPr txBox="1">
              <a:spLocks noChangeArrowheads="1"/>
            </p:cNvSpPr>
            <p:nvPr/>
          </p:nvSpPr>
          <p:spPr bwMode="auto">
            <a:xfrm>
              <a:off x="3899" y="2844"/>
              <a:ext cx="1826" cy="348"/>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200" baseline="0">
                  <a:latin typeface="Symbol" pitchFamily="18" charset="2"/>
                </a:rPr>
                <a:t>s</a:t>
              </a:r>
              <a:r>
                <a:rPr lang="en-US" altLang="en-US" sz="2200">
                  <a:latin typeface="Arial Narrow" pitchFamily="34" charset="0"/>
                </a:rPr>
                <a:t>A</a:t>
              </a:r>
              <a:r>
                <a:rPr lang="en-US" altLang="en-US" sz="2200" baseline="30000">
                  <a:latin typeface="Arial Narrow" pitchFamily="34" charset="0"/>
                </a:rPr>
                <a:t>2</a:t>
              </a:r>
              <a:r>
                <a:rPr lang="en-US" altLang="en-US" sz="2200" baseline="0">
                  <a:latin typeface="Arial Narrow" pitchFamily="34" charset="0"/>
                </a:rPr>
                <a:t> = Sum</a:t>
              </a:r>
              <a:r>
                <a:rPr lang="en-US" altLang="en-US" sz="2200">
                  <a:latin typeface="Arial Narrow" pitchFamily="34" charset="0"/>
                </a:rPr>
                <a:t>A</a:t>
              </a:r>
              <a:r>
                <a:rPr lang="en-US" altLang="en-US" sz="2200" baseline="0">
                  <a:latin typeface="Arial Narrow" pitchFamily="34" charset="0"/>
                </a:rPr>
                <a:t>/N = 10/10 = 1</a:t>
              </a:r>
            </a:p>
          </p:txBody>
        </p:sp>
        <p:sp>
          <p:nvSpPr>
            <p:cNvPr id="50225" name="Text Box 44"/>
            <p:cNvSpPr txBox="1">
              <a:spLocks noChangeArrowheads="1"/>
            </p:cNvSpPr>
            <p:nvPr/>
          </p:nvSpPr>
          <p:spPr bwMode="auto">
            <a:xfrm>
              <a:off x="3912" y="3468"/>
              <a:ext cx="1662" cy="348"/>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200" baseline="0">
                  <a:latin typeface="Symbol" pitchFamily="18" charset="2"/>
                </a:rPr>
                <a:t>s</a:t>
              </a:r>
              <a:r>
                <a:rPr lang="en-US" altLang="en-US" sz="2200">
                  <a:latin typeface="Arial Narrow" pitchFamily="34" charset="0"/>
                </a:rPr>
                <a:t>B</a:t>
              </a:r>
              <a:r>
                <a:rPr lang="en-US" altLang="en-US" sz="2200" baseline="30000">
                  <a:latin typeface="Arial Narrow" pitchFamily="34" charset="0"/>
                </a:rPr>
                <a:t>2</a:t>
              </a:r>
              <a:r>
                <a:rPr lang="en-US" altLang="en-US" sz="2200" baseline="0">
                  <a:latin typeface="Arial Narrow" pitchFamily="34" charset="0"/>
                </a:rPr>
                <a:t> = Sum</a:t>
              </a:r>
              <a:r>
                <a:rPr lang="en-US" altLang="en-US" sz="2200">
                  <a:latin typeface="Arial Narrow" pitchFamily="34" charset="0"/>
                </a:rPr>
                <a:t>B</a:t>
              </a:r>
              <a:r>
                <a:rPr lang="en-US" altLang="en-US" sz="2200" baseline="0">
                  <a:latin typeface="Arial Narrow" pitchFamily="34" charset="0"/>
                </a:rPr>
                <a:t>/N = 8/2 = 4</a:t>
              </a:r>
            </a:p>
          </p:txBody>
        </p:sp>
      </p:grpSp>
      <p:grpSp>
        <p:nvGrpSpPr>
          <p:cNvPr id="3" name="Group 45"/>
          <p:cNvGrpSpPr>
            <a:grpSpLocks/>
          </p:cNvGrpSpPr>
          <p:nvPr/>
        </p:nvGrpSpPr>
        <p:grpSpPr bwMode="auto">
          <a:xfrm>
            <a:off x="3810000" y="5271864"/>
            <a:ext cx="1828800" cy="533400"/>
            <a:chOff x="2400" y="3408"/>
            <a:chExt cx="1152" cy="336"/>
          </a:xfrm>
        </p:grpSpPr>
        <p:sp>
          <p:nvSpPr>
            <p:cNvPr id="50221" name="Line 46"/>
            <p:cNvSpPr>
              <a:spLocks noChangeShapeType="1"/>
            </p:cNvSpPr>
            <p:nvPr/>
          </p:nvSpPr>
          <p:spPr bwMode="auto">
            <a:xfrm>
              <a:off x="2400" y="3744"/>
              <a:ext cx="6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50222" name="Line 47"/>
            <p:cNvSpPr>
              <a:spLocks noChangeShapeType="1"/>
            </p:cNvSpPr>
            <p:nvPr/>
          </p:nvSpPr>
          <p:spPr bwMode="auto">
            <a:xfrm flipH="1">
              <a:off x="3456" y="3408"/>
              <a:ext cx="96"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grpSp>
      <p:sp>
        <p:nvSpPr>
          <p:cNvPr id="122928" name="Text Box 48"/>
          <p:cNvSpPr txBox="1">
            <a:spLocks noChangeArrowheads="1"/>
          </p:cNvSpPr>
          <p:nvPr/>
        </p:nvSpPr>
        <p:spPr bwMode="auto">
          <a:xfrm>
            <a:off x="5011738" y="5157192"/>
            <a:ext cx="3714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5400" b="1" baseline="0" dirty="0">
                <a:solidFill>
                  <a:srgbClr val="FF0000"/>
                </a:solidFill>
                <a:latin typeface="Arial Narrow" pitchFamily="34" charset="0"/>
              </a:rPr>
              <a:t>!</a:t>
            </a:r>
            <a:endParaRPr lang="en-US" altLang="en-US" sz="5400" baseline="0" dirty="0">
              <a:solidFill>
                <a:srgbClr val="FF0000"/>
              </a:solidFill>
              <a:latin typeface="Arial Narrow" pitchFamily="34" charset="0"/>
            </a:endParaRPr>
          </a:p>
        </p:txBody>
      </p:sp>
      <p:sp>
        <p:nvSpPr>
          <p:cNvPr id="50"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42</a:t>
            </a:fld>
            <a:endParaRPr lang="en-AU" alt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228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22912"/>
                                        </p:tgtEl>
                                        <p:attrNameLst>
                                          <p:attrName>style.visibility</p:attrName>
                                        </p:attrNameLst>
                                      </p:cBhvr>
                                      <p:to>
                                        <p:strVal val="visible"/>
                                      </p:to>
                                    </p:set>
                                    <p:animEffect transition="in" filter="wipe(up)">
                                      <p:cBhvr>
                                        <p:cTn id="11" dur="500"/>
                                        <p:tgtEl>
                                          <p:spTgt spid="122912"/>
                                        </p:tgtEl>
                                      </p:cBhvr>
                                    </p:animEffect>
                                  </p:childTnLst>
                                  <p:subTnLst>
                                    <p:set>
                                      <p:cBhvr override="childStyle">
                                        <p:cTn dur="1" fill="hold" display="0" masterRel="nextClick" afterEffect="1"/>
                                        <p:tgtEl>
                                          <p:spTgt spid="122912"/>
                                        </p:tgtEl>
                                        <p:attrNameLst>
                                          <p:attrName>style.visibility</p:attrName>
                                        </p:attrNameLst>
                                      </p:cBhvr>
                                      <p:to>
                                        <p:strVal val="hidden"/>
                                      </p:to>
                                    </p:set>
                                  </p:subTnLst>
                                </p:cTn>
                              </p:par>
                            </p:childTnLst>
                          </p:cTn>
                        </p:par>
                        <p:par>
                          <p:cTn id="12" fill="hold" nodeType="afterGroup">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122911"/>
                                        </p:tgtEl>
                                        <p:attrNameLst>
                                          <p:attrName>style.visibility</p:attrName>
                                        </p:attrNameLst>
                                      </p:cBhvr>
                                      <p:to>
                                        <p:strVal val="visible"/>
                                      </p:to>
                                    </p:set>
                                    <p:animEffect transition="in" filter="wipe(up)">
                                      <p:cBhvr>
                                        <p:cTn id="15" dur="500"/>
                                        <p:tgtEl>
                                          <p:spTgt spid="122911"/>
                                        </p:tgtEl>
                                      </p:cBhvr>
                                    </p:animEffect>
                                  </p:childTnLst>
                                  <p:subTnLst>
                                    <p:set>
                                      <p:cBhvr override="childStyle">
                                        <p:cTn dur="1" fill="hold" display="0" masterRel="nextClick" afterEffect="1"/>
                                        <p:tgtEl>
                                          <p:spTgt spid="122911"/>
                                        </p:tgtEl>
                                        <p:attrNameLst>
                                          <p:attrName>style.visibility</p:attrName>
                                        </p:attrNameLst>
                                      </p:cBhvr>
                                      <p:to>
                                        <p:strVal val="hidden"/>
                                      </p:to>
                                    </p:set>
                                  </p:sub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22913"/>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22914"/>
                                        </p:tgtEl>
                                        <p:attrNameLst>
                                          <p:attrName>style.visibility</p:attrName>
                                        </p:attrNameLst>
                                      </p:cBhvr>
                                      <p:to>
                                        <p:strVal val="visible"/>
                                      </p:to>
                                    </p:set>
                                    <p:animEffect transition="in" filter="wipe(left)">
                                      <p:cBhvr>
                                        <p:cTn id="24" dur="500"/>
                                        <p:tgtEl>
                                          <p:spTgt spid="122914"/>
                                        </p:tgtEl>
                                      </p:cBhvr>
                                    </p:animEffect>
                                  </p:childTnLst>
                                </p:cTn>
                              </p:par>
                            </p:childTnLst>
                          </p:cTn>
                        </p:par>
                        <p:par>
                          <p:cTn id="25" fill="hold" nodeType="afterGroup">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122916"/>
                                        </p:tgtEl>
                                        <p:attrNameLst>
                                          <p:attrName>style.visibility</p:attrName>
                                        </p:attrNameLst>
                                      </p:cBhvr>
                                      <p:to>
                                        <p:strVal val="visible"/>
                                      </p:to>
                                    </p:set>
                                    <p:animEffect transition="in" filter="wipe(left)">
                                      <p:cBhvr>
                                        <p:cTn id="28" dur="500"/>
                                        <p:tgtEl>
                                          <p:spTgt spid="122916"/>
                                        </p:tgtEl>
                                      </p:cBhvr>
                                    </p:animEffect>
                                  </p:childTnLst>
                                </p:cTn>
                              </p:par>
                            </p:childTnLst>
                          </p:cTn>
                        </p:par>
                        <p:par>
                          <p:cTn id="29" fill="hold" nodeType="afterGroup">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122917"/>
                                        </p:tgtEl>
                                        <p:attrNameLst>
                                          <p:attrName>style.visibility</p:attrName>
                                        </p:attrNameLst>
                                      </p:cBhvr>
                                      <p:to>
                                        <p:strVal val="visible"/>
                                      </p:to>
                                    </p:set>
                                    <p:animEffect transition="in" filter="wipe(left)">
                                      <p:cBhvr>
                                        <p:cTn id="32" dur="500"/>
                                        <p:tgtEl>
                                          <p:spTgt spid="122917"/>
                                        </p:tgtEl>
                                      </p:cBhvr>
                                    </p:animEffect>
                                  </p:childTnLst>
                                </p:cTn>
                              </p:par>
                            </p:childTnLst>
                          </p:cTn>
                        </p:par>
                        <p:par>
                          <p:cTn id="33" fill="hold" nodeType="afterGroup">
                            <p:stCondLst>
                              <p:cond delay="1500"/>
                            </p:stCondLst>
                            <p:childTnLst>
                              <p:par>
                                <p:cTn id="34" presetID="22" presetClass="entr" presetSubtype="8" fill="hold" grpId="0" nodeType="afterEffect">
                                  <p:stCondLst>
                                    <p:cond delay="0"/>
                                  </p:stCondLst>
                                  <p:childTnLst>
                                    <p:set>
                                      <p:cBhvr>
                                        <p:cTn id="35" dur="1" fill="hold">
                                          <p:stCondLst>
                                            <p:cond delay="0"/>
                                          </p:stCondLst>
                                        </p:cTn>
                                        <p:tgtEl>
                                          <p:spTgt spid="122919"/>
                                        </p:tgtEl>
                                        <p:attrNameLst>
                                          <p:attrName>style.visibility</p:attrName>
                                        </p:attrNameLst>
                                      </p:cBhvr>
                                      <p:to>
                                        <p:strVal val="visible"/>
                                      </p:to>
                                    </p:set>
                                    <p:animEffect transition="in" filter="wipe(left)">
                                      <p:cBhvr>
                                        <p:cTn id="36" dur="500"/>
                                        <p:tgtEl>
                                          <p:spTgt spid="122919"/>
                                        </p:tgtEl>
                                      </p:cBhvr>
                                    </p:animEffect>
                                  </p:childTnLst>
                                </p:cTn>
                              </p:par>
                            </p:childTnLst>
                          </p:cTn>
                        </p:par>
                        <p:par>
                          <p:cTn id="37" fill="hold" nodeType="afterGroup">
                            <p:stCondLst>
                              <p:cond delay="2000"/>
                            </p:stCondLst>
                            <p:childTnLst>
                              <p:par>
                                <p:cTn id="38" presetID="22" presetClass="entr" presetSubtype="8" fill="hold" grpId="0" nodeType="afterEffect">
                                  <p:stCondLst>
                                    <p:cond delay="0"/>
                                  </p:stCondLst>
                                  <p:childTnLst>
                                    <p:set>
                                      <p:cBhvr>
                                        <p:cTn id="39" dur="1" fill="hold">
                                          <p:stCondLst>
                                            <p:cond delay="0"/>
                                          </p:stCondLst>
                                        </p:cTn>
                                        <p:tgtEl>
                                          <p:spTgt spid="122918"/>
                                        </p:tgtEl>
                                        <p:attrNameLst>
                                          <p:attrName>style.visibility</p:attrName>
                                        </p:attrNameLst>
                                      </p:cBhvr>
                                      <p:to>
                                        <p:strVal val="visible"/>
                                      </p:to>
                                    </p:set>
                                    <p:animEffect transition="in" filter="wipe(left)">
                                      <p:cBhvr>
                                        <p:cTn id="40" dur="500"/>
                                        <p:tgtEl>
                                          <p:spTgt spid="122918"/>
                                        </p:tgtEl>
                                      </p:cBhvr>
                                    </p:animEffect>
                                  </p:childTnLst>
                                </p:cTn>
                              </p:par>
                            </p:childTnLst>
                          </p:cTn>
                        </p:par>
                        <p:par>
                          <p:cTn id="41" fill="hold" nodeType="afterGroup">
                            <p:stCondLst>
                              <p:cond delay="2500"/>
                            </p:stCondLst>
                            <p:childTnLst>
                              <p:par>
                                <p:cTn id="42" presetID="22" presetClass="entr" presetSubtype="8" fill="hold" grpId="0" nodeType="afterEffect">
                                  <p:stCondLst>
                                    <p:cond delay="0"/>
                                  </p:stCondLst>
                                  <p:childTnLst>
                                    <p:set>
                                      <p:cBhvr>
                                        <p:cTn id="43" dur="1" fill="hold">
                                          <p:stCondLst>
                                            <p:cond delay="0"/>
                                          </p:stCondLst>
                                        </p:cTn>
                                        <p:tgtEl>
                                          <p:spTgt spid="122915"/>
                                        </p:tgtEl>
                                        <p:attrNameLst>
                                          <p:attrName>style.visibility</p:attrName>
                                        </p:attrNameLst>
                                      </p:cBhvr>
                                      <p:to>
                                        <p:strVal val="visible"/>
                                      </p:to>
                                    </p:set>
                                    <p:animEffect transition="in" filter="wipe(left)">
                                      <p:cBhvr>
                                        <p:cTn id="44" dur="500"/>
                                        <p:tgtEl>
                                          <p:spTgt spid="122915"/>
                                        </p:tgtEl>
                                      </p:cBhvr>
                                    </p:animEffect>
                                  </p:childTnLst>
                                </p:cTn>
                              </p:par>
                            </p:childTnLst>
                          </p:cTn>
                        </p:par>
                        <p:par>
                          <p:cTn id="45" fill="hold" nodeType="afterGroup">
                            <p:stCondLst>
                              <p:cond delay="3000"/>
                            </p:stCondLst>
                            <p:childTnLst>
                              <p:par>
                                <p:cTn id="46" presetID="18" presetClass="entr" presetSubtype="6" fill="hold" nodeType="afterEffect">
                                  <p:stCondLst>
                                    <p:cond delay="1000"/>
                                  </p:stCondLst>
                                  <p:childTnLst>
                                    <p:set>
                                      <p:cBhvr>
                                        <p:cTn id="47" dur="1" fill="hold">
                                          <p:stCondLst>
                                            <p:cond delay="0"/>
                                          </p:stCondLst>
                                        </p:cTn>
                                        <p:tgtEl>
                                          <p:spTgt spid="3"/>
                                        </p:tgtEl>
                                        <p:attrNameLst>
                                          <p:attrName>style.visibility</p:attrName>
                                        </p:attrNameLst>
                                      </p:cBhvr>
                                      <p:to>
                                        <p:strVal val="visible"/>
                                      </p:to>
                                    </p:set>
                                    <p:animEffect transition="in" filter="strips(downRight)">
                                      <p:cBhvr>
                                        <p:cTn id="48" dur="500"/>
                                        <p:tgtEl>
                                          <p:spTgt spid="3"/>
                                        </p:tgtEl>
                                      </p:cBhvr>
                                    </p:animEffect>
                                  </p:childTnLst>
                                </p:cTn>
                              </p:par>
                            </p:childTnLst>
                          </p:cTn>
                        </p:par>
                        <p:par>
                          <p:cTn id="49" fill="hold" nodeType="afterGroup">
                            <p:stCondLst>
                              <p:cond delay="4500"/>
                            </p:stCondLst>
                            <p:childTnLst>
                              <p:par>
                                <p:cTn id="50" presetID="1" presetClass="entr" presetSubtype="0" fill="hold" grpId="0" nodeType="afterEffect">
                                  <p:stCondLst>
                                    <p:cond delay="500"/>
                                  </p:stCondLst>
                                  <p:childTnLst>
                                    <p:set>
                                      <p:cBhvr>
                                        <p:cTn id="51" dur="1" fill="hold">
                                          <p:stCondLst>
                                            <p:cond delay="499"/>
                                          </p:stCondLst>
                                        </p:cTn>
                                        <p:tgtEl>
                                          <p:spTgt spid="122928"/>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22920"/>
                                        </p:tgtEl>
                                        <p:attrNameLst>
                                          <p:attrName>style.visibility</p:attrName>
                                        </p:attrNameLst>
                                      </p:cBhvr>
                                      <p:to>
                                        <p:strVal val="visible"/>
                                      </p:to>
                                    </p:set>
                                    <p:animEffect transition="in" filter="wipe(left)">
                                      <p:cBhvr>
                                        <p:cTn id="56" dur="500"/>
                                        <p:tgtEl>
                                          <p:spTgt spid="122920"/>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animBg="1" autoUpdateAnimBg="0"/>
      <p:bldP spid="122911" grpId="0" animBg="1" autoUpdateAnimBg="0"/>
      <p:bldP spid="122912" grpId="0" animBg="1"/>
      <p:bldP spid="122913" grpId="0" animBg="1" autoUpdateAnimBg="0"/>
      <p:bldP spid="122914" grpId="0" autoUpdateAnimBg="0"/>
      <p:bldP spid="122915" grpId="0" autoUpdateAnimBg="0"/>
      <p:bldP spid="122916" grpId="0" animBg="1"/>
      <p:bldP spid="122917" grpId="0" autoUpdateAnimBg="0"/>
      <p:bldP spid="122918" grpId="0" autoUpdateAnimBg="0"/>
      <p:bldP spid="122919" grpId="0" animBg="1"/>
      <p:bldP spid="122920" grpId="0" animBg="1" autoUpdateAnimBg="0"/>
      <p:bldP spid="122928"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1203" name="Rectangle 3"/>
              <p:cNvSpPr>
                <a:spLocks noGrp="1" noChangeArrowheads="1"/>
              </p:cNvSpPr>
              <p:nvPr>
                <p:ph type="body" idx="4294967295"/>
              </p:nvPr>
            </p:nvSpPr>
            <p:spPr>
              <a:xfrm>
                <a:off x="539552" y="1195388"/>
                <a:ext cx="8207375" cy="4114800"/>
              </a:xfrm>
            </p:spPr>
            <p:txBody>
              <a:bodyPr/>
              <a:lstStyle/>
              <a:p>
                <a:pPr marL="0" indent="0" algn="just">
                  <a:spcAft>
                    <a:spcPts val="1200"/>
                  </a:spcAft>
                  <a:buFontTx/>
                  <a:buNone/>
                </a:pPr>
                <a:r>
                  <a:rPr lang="en-US" altLang="en-US" sz="2400" dirty="0">
                    <a:latin typeface="Trebuchet MS" pitchFamily="34" charset="0"/>
                    <a:cs typeface="Arial" pitchFamily="34" charset="0"/>
                  </a:rPr>
                  <a:t>As you can see, you have to calculate the sample mean </a:t>
                </a:r>
                <a14:m>
                  <m:oMath xmlns:m="http://schemas.openxmlformats.org/officeDocument/2006/math">
                    <m:acc>
                      <m:accPr>
                        <m:chr m:val="̅"/>
                        <m:ctrlPr>
                          <a:rPr lang="en-US" altLang="en-US" sz="2400" i="1" smtClean="0">
                            <a:latin typeface="Cambria Math" panose="02040503050406030204" pitchFamily="18" charset="0"/>
                            <a:cs typeface="Arial" pitchFamily="34" charset="0"/>
                          </a:rPr>
                        </m:ctrlPr>
                      </m:accPr>
                      <m:e>
                        <m:r>
                          <a:rPr lang="en-AU" altLang="en-US" sz="2400" b="0" i="1" smtClean="0">
                            <a:latin typeface="Cambria Math"/>
                            <a:cs typeface="Arial" pitchFamily="34" charset="0"/>
                          </a:rPr>
                          <m:t>𝑋</m:t>
                        </m:r>
                      </m:e>
                    </m:acc>
                  </m:oMath>
                </a14:m>
                <a:r>
                  <a:rPr lang="en-US" altLang="en-US" sz="2400" dirty="0">
                    <a:latin typeface="Trebuchet MS" pitchFamily="34" charset="0"/>
                    <a:cs typeface="Arial" pitchFamily="34" charset="0"/>
                  </a:rPr>
                  <a:t> in order to calculate the sample variance. </a:t>
                </a:r>
              </a:p>
              <a:p>
                <a:pPr marL="0" indent="0" algn="just">
                  <a:spcAft>
                    <a:spcPts val="1200"/>
                  </a:spcAft>
                  <a:buFontTx/>
                  <a:buNone/>
                </a:pPr>
                <a:r>
                  <a:rPr lang="en-US" altLang="en-US" sz="2400" dirty="0">
                    <a:latin typeface="Trebuchet MS" pitchFamily="34" charset="0"/>
                    <a:cs typeface="Arial" pitchFamily="34" charset="0"/>
                  </a:rPr>
                  <a:t>Alternatively, there is a short-cut formulation to calculate sample variance directly from the data without the intermediate step of calculating the mean. Its given by:</a:t>
                </a:r>
              </a:p>
            </p:txBody>
          </p:sp>
        </mc:Choice>
        <mc:Fallback xmlns="">
          <p:sp>
            <p:nvSpPr>
              <p:cNvPr id="51203" name="Rectangle 3"/>
              <p:cNvSpPr>
                <a:spLocks noGrp="1" noRot="1" noChangeAspect="1" noMove="1" noResize="1" noEditPoints="1" noAdjustHandles="1" noChangeArrowheads="1" noChangeShapeType="1" noTextEdit="1"/>
              </p:cNvSpPr>
              <p:nvPr>
                <p:ph type="body" idx="4294967295"/>
              </p:nvPr>
            </p:nvSpPr>
            <p:spPr>
              <a:xfrm>
                <a:off x="539552" y="1195388"/>
                <a:ext cx="8207375" cy="4114800"/>
              </a:xfrm>
              <a:blipFill rotWithShape="1">
                <a:blip r:embed="rId3"/>
                <a:stretch>
                  <a:fillRect l="-1189" t="-1185" r="-4086"/>
                </a:stretch>
              </a:blipFill>
            </p:spPr>
            <p:txBody>
              <a:bodyPr/>
              <a:lstStyle/>
              <a:p>
                <a:r>
                  <a:rPr lang="en-AU">
                    <a:noFill/>
                  </a:rPr>
                  <a:t> </a:t>
                </a:r>
              </a:p>
            </p:txBody>
          </p:sp>
        </mc:Fallback>
      </mc:AlternateContent>
      <p:pic>
        <p:nvPicPr>
          <p:cNvPr id="51204"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7920" y="3573016"/>
            <a:ext cx="5040312"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43</a:t>
            </a:fld>
            <a:endParaRPr lang="en-AU" altLang="en-US" b="1" dirty="0"/>
          </a:p>
        </p:txBody>
      </p:sp>
      <p:sp>
        <p:nvSpPr>
          <p:cNvPr id="7" name="Rectangle 2"/>
          <p:cNvSpPr txBox="1">
            <a:spLocks noChangeArrowheads="1"/>
          </p:cNvSpPr>
          <p:nvPr/>
        </p:nvSpPr>
        <p:spPr>
          <a:xfrm>
            <a:off x="468313" y="333375"/>
            <a:ext cx="7772400" cy="661988"/>
          </a:xfrm>
          <a:prstGeom prst="rect">
            <a:avLst/>
          </a:prstGeom>
        </p:spPr>
        <p:txBody>
          <a:bodyPr/>
          <a:lstStyle>
            <a:lvl1pPr algn="ctr" defTabSz="457200" rtl="0" fontAlgn="base">
              <a:spcBef>
                <a:spcPct val="0"/>
              </a:spcBef>
              <a:spcAft>
                <a:spcPct val="0"/>
              </a:spcAft>
              <a:defRPr lang="en-US" sz="4000" kern="1200" cap="all" dirty="0">
                <a:solidFill>
                  <a:srgbClr val="948A54"/>
                </a:solidFill>
                <a:latin typeface="Arial"/>
                <a:ea typeface="MS PGothic" pitchFamily="34" charset="-128"/>
                <a:cs typeface="Arial"/>
              </a:defRPr>
            </a:lvl1pPr>
            <a:lvl2pPr algn="ctr" defTabSz="457200" rtl="0" fontAlgn="base">
              <a:spcBef>
                <a:spcPct val="0"/>
              </a:spcBef>
              <a:spcAft>
                <a:spcPct val="0"/>
              </a:spcAft>
              <a:defRPr sz="4000">
                <a:solidFill>
                  <a:srgbClr val="948A54"/>
                </a:solidFill>
                <a:latin typeface="Arial" pitchFamily="34" charset="0"/>
                <a:ea typeface="MS PGothic" pitchFamily="34" charset="-128"/>
                <a:cs typeface="Arial" charset="0"/>
              </a:defRPr>
            </a:lvl2pPr>
            <a:lvl3pPr algn="ctr" defTabSz="457200" rtl="0" fontAlgn="base">
              <a:spcBef>
                <a:spcPct val="0"/>
              </a:spcBef>
              <a:spcAft>
                <a:spcPct val="0"/>
              </a:spcAft>
              <a:defRPr sz="4000">
                <a:solidFill>
                  <a:srgbClr val="948A54"/>
                </a:solidFill>
                <a:latin typeface="Arial" pitchFamily="34" charset="0"/>
                <a:ea typeface="MS PGothic" pitchFamily="34" charset="-128"/>
                <a:cs typeface="Arial" charset="0"/>
              </a:defRPr>
            </a:lvl3pPr>
            <a:lvl4pPr algn="ctr" defTabSz="457200" rtl="0" fontAlgn="base">
              <a:spcBef>
                <a:spcPct val="0"/>
              </a:spcBef>
              <a:spcAft>
                <a:spcPct val="0"/>
              </a:spcAft>
              <a:defRPr sz="4000">
                <a:solidFill>
                  <a:srgbClr val="948A54"/>
                </a:solidFill>
                <a:latin typeface="Arial" pitchFamily="34" charset="0"/>
                <a:ea typeface="MS PGothic" pitchFamily="34" charset="-128"/>
                <a:cs typeface="Arial" charset="0"/>
              </a:defRPr>
            </a:lvl4pPr>
            <a:lvl5pPr algn="ctr" defTabSz="457200" rtl="0" fontAlgn="base">
              <a:spcBef>
                <a:spcPct val="0"/>
              </a:spcBef>
              <a:spcAft>
                <a:spcPct val="0"/>
              </a:spcAft>
              <a:defRPr sz="4000">
                <a:solidFill>
                  <a:srgbClr val="948A54"/>
                </a:solidFill>
                <a:latin typeface="Arial" pitchFamily="34" charset="0"/>
                <a:ea typeface="MS PGothic"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eaLnBrk="1" hangingPunct="1">
              <a:defRPr/>
            </a:pPr>
            <a:r>
              <a:rPr lang="en-AU" sz="3600" cap="none" baseline="0" dirty="0">
                <a:solidFill>
                  <a:srgbClr val="EA0088"/>
                </a:solidFill>
                <a:latin typeface="Trebuchet MS" panose="020B0603020202020204" pitchFamily="34" charset="0"/>
                <a:ea typeface="ＭＳ Ｐゴシック" charset="0"/>
                <a:cs typeface="ＭＳ Ｐゴシック" charset="0"/>
              </a:rPr>
              <a:t>Variance…</a:t>
            </a:r>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p:cNvSpPr>
            <a:spLocks noGrp="1" noChangeArrowheads="1"/>
          </p:cNvSpPr>
          <p:nvPr>
            <p:ph type="title"/>
          </p:nvPr>
        </p:nvSpPr>
        <p:spPr>
          <a:xfrm>
            <a:off x="336550" y="404664"/>
            <a:ext cx="8229600" cy="884238"/>
          </a:xfrm>
        </p:spPr>
        <p:txBody>
          <a:bodyPr/>
          <a:lstStyle/>
          <a:p>
            <a:pPr algn="l" eaLnBrk="1" hangingPunct="1"/>
            <a:r>
              <a:rPr lang="en-US" altLang="en-US" sz="3600" cap="none" dirty="0">
                <a:solidFill>
                  <a:srgbClr val="EA0088"/>
                </a:solidFill>
              </a:rPr>
              <a:t>Example 7</a:t>
            </a:r>
          </a:p>
        </p:txBody>
      </p:sp>
      <p:sp>
        <p:nvSpPr>
          <p:cNvPr id="38918" name="Rectangle 3"/>
          <p:cNvSpPr>
            <a:spLocks noGrp="1" noChangeArrowheads="1"/>
          </p:cNvSpPr>
          <p:nvPr>
            <p:ph idx="1"/>
          </p:nvPr>
        </p:nvSpPr>
        <p:spPr>
          <a:xfrm>
            <a:off x="450850" y="1455737"/>
            <a:ext cx="8001000" cy="3878263"/>
          </a:xfrm>
        </p:spPr>
        <p:txBody>
          <a:bodyPr/>
          <a:lstStyle/>
          <a:p>
            <a:pPr marL="0" indent="0" algn="just" eaLnBrk="1" hangingPunct="1">
              <a:buFontTx/>
              <a:buNone/>
            </a:pPr>
            <a:r>
              <a:rPr lang="en-US" altLang="en-US" sz="2400" dirty="0">
                <a:latin typeface="Trebuchet MS" panose="020B0603020202020204" pitchFamily="34" charset="0"/>
              </a:rPr>
              <a:t>The following </a:t>
            </a:r>
            <a:r>
              <a:rPr lang="en-US" altLang="en-US" sz="2400" dirty="0">
                <a:solidFill>
                  <a:srgbClr val="FF0000"/>
                </a:solidFill>
                <a:latin typeface="Trebuchet MS" panose="020B0603020202020204" pitchFamily="34" charset="0"/>
              </a:rPr>
              <a:t>sample</a:t>
            </a:r>
            <a:r>
              <a:rPr lang="en-US" altLang="en-US" sz="2400" dirty="0">
                <a:latin typeface="Trebuchet MS" panose="020B0603020202020204" pitchFamily="34" charset="0"/>
              </a:rPr>
              <a:t> consists of the number of jobs six students applied for: 17, 15, 23, 7, 9, 13. Finds its </a:t>
            </a:r>
            <a:r>
              <a:rPr lang="en-US" altLang="en-US" sz="2400" dirty="0">
                <a:solidFill>
                  <a:srgbClr val="FF0000"/>
                </a:solidFill>
                <a:latin typeface="Trebuchet MS" panose="020B0603020202020204" pitchFamily="34" charset="0"/>
              </a:rPr>
              <a:t>mean</a:t>
            </a:r>
            <a:r>
              <a:rPr lang="en-US" altLang="en-US" sz="2400" dirty="0">
                <a:latin typeface="Trebuchet MS" panose="020B0603020202020204" pitchFamily="34" charset="0"/>
              </a:rPr>
              <a:t> and </a:t>
            </a:r>
            <a:r>
              <a:rPr lang="en-US" altLang="en-US" sz="2400" dirty="0">
                <a:solidFill>
                  <a:srgbClr val="FF0000"/>
                </a:solidFill>
                <a:latin typeface="Trebuchet MS" panose="020B0603020202020204" pitchFamily="34" charset="0"/>
              </a:rPr>
              <a:t>variance</a:t>
            </a:r>
            <a:r>
              <a:rPr lang="en-US" altLang="en-US" sz="2400" dirty="0">
                <a:latin typeface="Trebuchet MS" panose="020B0603020202020204" pitchFamily="34" charset="0"/>
              </a:rPr>
              <a:t>.</a:t>
            </a:r>
          </a:p>
          <a:p>
            <a:pPr marL="0" indent="0" algn="just" eaLnBrk="1" hangingPunct="1">
              <a:buFontTx/>
              <a:buNone/>
            </a:pPr>
            <a:endParaRPr lang="en-US" altLang="en-US" sz="2400" dirty="0">
              <a:latin typeface="Trebuchet MS" panose="020B0603020202020204" pitchFamily="34" charset="0"/>
            </a:endParaRPr>
          </a:p>
          <a:p>
            <a:pPr marL="0" indent="0" algn="just" eaLnBrk="1" hangingPunct="1">
              <a:buFontTx/>
              <a:buNone/>
            </a:pPr>
            <a:r>
              <a:rPr lang="en-US" altLang="en-US" sz="2400" b="1" dirty="0">
                <a:solidFill>
                  <a:schemeClr val="accent1"/>
                </a:solidFill>
                <a:latin typeface="Trebuchet MS" panose="020B0603020202020204" pitchFamily="34" charset="0"/>
              </a:rPr>
              <a:t>Solution:</a:t>
            </a:r>
          </a:p>
          <a:p>
            <a:pPr marL="0" indent="0" algn="just" eaLnBrk="1" hangingPunct="1">
              <a:buFontTx/>
              <a:buNone/>
            </a:pPr>
            <a:endParaRPr lang="en-US" altLang="en-US" sz="2400" dirty="0">
              <a:latin typeface="Trebuchet MS" panose="020B0603020202020204" pitchFamily="34" charset="0"/>
            </a:endParaRPr>
          </a:p>
          <a:p>
            <a:pPr marL="0" indent="0" eaLnBrk="1" hangingPunct="1">
              <a:buFontTx/>
              <a:buNone/>
            </a:pPr>
            <a:endParaRPr lang="en-US" altLang="en-US" sz="2400" dirty="0">
              <a:latin typeface="Trebuchet MS" panose="020B0603020202020204" pitchFamily="34" charset="0"/>
            </a:endParaRPr>
          </a:p>
          <a:p>
            <a:pPr marL="0" indent="0" eaLnBrk="1" hangingPunct="1">
              <a:buFontTx/>
              <a:buNone/>
            </a:pPr>
            <a:endParaRPr lang="en-US" altLang="en-US" sz="2400" dirty="0">
              <a:latin typeface="Trebuchet MS" panose="020B0603020202020204" pitchFamily="34" charset="0"/>
            </a:endParaRPr>
          </a:p>
          <a:p>
            <a:pPr marL="0" indent="0" eaLnBrk="1" hangingPunct="1">
              <a:buFontTx/>
              <a:buNone/>
            </a:pPr>
            <a:endParaRPr lang="en-US" altLang="en-US" sz="2400" dirty="0">
              <a:latin typeface="Trebuchet MS" panose="020B0603020202020204" pitchFamily="34" charset="0"/>
            </a:endParaRPr>
          </a:p>
        </p:txBody>
      </p:sp>
      <p:sp>
        <p:nvSpPr>
          <p:cNvPr id="38921" name="Text Box 8"/>
          <p:cNvSpPr txBox="1">
            <a:spLocks noChangeArrowheads="1"/>
          </p:cNvSpPr>
          <p:nvPr/>
        </p:nvSpPr>
        <p:spPr bwMode="auto">
          <a:xfrm>
            <a:off x="5791200" y="5943600"/>
            <a:ext cx="3092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algn="ctr" eaLnBrk="0" fontAlgn="base" hangingPunct="0">
              <a:spcBef>
                <a:spcPct val="0"/>
              </a:spcBef>
              <a:spcAft>
                <a:spcPct val="0"/>
              </a:spcAft>
              <a:defRPr sz="2400">
                <a:solidFill>
                  <a:schemeClr val="tx1"/>
                </a:solidFill>
                <a:latin typeface="Times" pitchFamily="18" charset="0"/>
              </a:defRPr>
            </a:lvl6pPr>
            <a:lvl7pPr marL="2971800" indent="-228600" algn="ctr" eaLnBrk="0" fontAlgn="base" hangingPunct="0">
              <a:spcBef>
                <a:spcPct val="0"/>
              </a:spcBef>
              <a:spcAft>
                <a:spcPct val="0"/>
              </a:spcAft>
              <a:defRPr sz="2400">
                <a:solidFill>
                  <a:schemeClr val="tx1"/>
                </a:solidFill>
                <a:latin typeface="Times" pitchFamily="18" charset="0"/>
              </a:defRPr>
            </a:lvl7pPr>
            <a:lvl8pPr marL="3429000" indent="-228600" algn="ctr" eaLnBrk="0" fontAlgn="base" hangingPunct="0">
              <a:spcBef>
                <a:spcPct val="0"/>
              </a:spcBef>
              <a:spcAft>
                <a:spcPct val="0"/>
              </a:spcAft>
              <a:defRPr sz="2400">
                <a:solidFill>
                  <a:schemeClr val="tx1"/>
                </a:solidFill>
                <a:latin typeface="Times" pitchFamily="18" charset="0"/>
              </a:defRPr>
            </a:lvl8pPr>
            <a:lvl9pPr marL="3886200" indent="-228600" algn="ctr" eaLnBrk="0" fontAlgn="base" hangingPunct="0">
              <a:spcBef>
                <a:spcPct val="0"/>
              </a:spcBef>
              <a:spcAft>
                <a:spcPct val="0"/>
              </a:spcAft>
              <a:defRPr sz="2400">
                <a:solidFill>
                  <a:schemeClr val="tx1"/>
                </a:solidFill>
                <a:latin typeface="Times" pitchFamily="18" charset="0"/>
              </a:defRPr>
            </a:lvl9pPr>
          </a:lstStyle>
          <a:p>
            <a:r>
              <a:rPr lang="en-US" altLang="en-US"/>
              <a:t>…as opposed to </a:t>
            </a:r>
            <a:r>
              <a:rPr lang="en-US" altLang="en-US">
                <a:sym typeface="Symbol" pitchFamily="18" charset="2"/>
              </a:rPr>
              <a:t> or </a:t>
            </a:r>
            <a:r>
              <a:rPr lang="en-US" altLang="en-US" baseline="30000">
                <a:sym typeface="Symbol" pitchFamily="18" charset="2"/>
              </a:rPr>
              <a:t>2</a:t>
            </a:r>
            <a:endParaRPr lang="en-US" altLang="en-US"/>
          </a:p>
        </p:txBody>
      </p:sp>
      <p:sp>
        <p:nvSpPr>
          <p:cNvPr id="6"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44</a:t>
            </a:fld>
            <a:endParaRPr lang="en-AU" altLang="en-US" b="1" dirty="0"/>
          </a:p>
        </p:txBody>
      </p:sp>
      <p:sp>
        <p:nvSpPr>
          <p:cNvPr id="7" name="Text Box 9"/>
          <p:cNvSpPr txBox="1">
            <a:spLocks noChangeArrowheads="1"/>
          </p:cNvSpPr>
          <p:nvPr/>
        </p:nvSpPr>
        <p:spPr bwMode="auto">
          <a:xfrm>
            <a:off x="467544" y="3642792"/>
            <a:ext cx="19896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algn="ctr" eaLnBrk="0" fontAlgn="base" hangingPunct="0">
              <a:spcBef>
                <a:spcPct val="0"/>
              </a:spcBef>
              <a:spcAft>
                <a:spcPct val="0"/>
              </a:spcAft>
              <a:defRPr sz="2400">
                <a:solidFill>
                  <a:schemeClr val="tx1"/>
                </a:solidFill>
                <a:latin typeface="Times" pitchFamily="18" charset="0"/>
              </a:defRPr>
            </a:lvl6pPr>
            <a:lvl7pPr marL="2971800" indent="-228600" algn="ctr" eaLnBrk="0" fontAlgn="base" hangingPunct="0">
              <a:spcBef>
                <a:spcPct val="0"/>
              </a:spcBef>
              <a:spcAft>
                <a:spcPct val="0"/>
              </a:spcAft>
              <a:defRPr sz="2400">
                <a:solidFill>
                  <a:schemeClr val="tx1"/>
                </a:solidFill>
                <a:latin typeface="Times" pitchFamily="18" charset="0"/>
              </a:defRPr>
            </a:lvl7pPr>
            <a:lvl8pPr marL="3429000" indent="-228600" algn="ctr" eaLnBrk="0" fontAlgn="base" hangingPunct="0">
              <a:spcBef>
                <a:spcPct val="0"/>
              </a:spcBef>
              <a:spcAft>
                <a:spcPct val="0"/>
              </a:spcAft>
              <a:defRPr sz="2400">
                <a:solidFill>
                  <a:schemeClr val="tx1"/>
                </a:solidFill>
                <a:latin typeface="Times" pitchFamily="18" charset="0"/>
              </a:defRPr>
            </a:lvl8pPr>
            <a:lvl9pPr marL="3886200" indent="-228600" algn="ctr" eaLnBrk="0" fontAlgn="base" hangingPunct="0">
              <a:spcBef>
                <a:spcPct val="0"/>
              </a:spcBef>
              <a:spcAft>
                <a:spcPct val="0"/>
              </a:spcAft>
              <a:defRPr sz="2400">
                <a:solidFill>
                  <a:schemeClr val="tx1"/>
                </a:solidFill>
                <a:latin typeface="Times" pitchFamily="18" charset="0"/>
              </a:defRPr>
            </a:lvl9pPr>
          </a:lstStyle>
          <a:p>
            <a:r>
              <a:rPr lang="en-US" altLang="en-US" baseline="0" dirty="0">
                <a:solidFill>
                  <a:schemeClr val="accent1"/>
                </a:solidFill>
                <a:latin typeface="Trebuchet MS" panose="020B0603020202020204" pitchFamily="34" charset="0"/>
              </a:rPr>
              <a:t>Sample Mean</a:t>
            </a:r>
          </a:p>
        </p:txBody>
      </p:sp>
      <p:pic>
        <p:nvPicPr>
          <p:cNvPr id="8"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4313522"/>
            <a:ext cx="7083468" cy="987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Grp="1" noChangeArrowheads="1"/>
          </p:cNvSpPr>
          <p:nvPr>
            <p:ph type="title"/>
          </p:nvPr>
        </p:nvSpPr>
        <p:spPr>
          <a:xfrm>
            <a:off x="321716" y="132654"/>
            <a:ext cx="8229600" cy="884238"/>
          </a:xfrm>
        </p:spPr>
        <p:txBody>
          <a:bodyPr/>
          <a:lstStyle/>
          <a:p>
            <a:pPr algn="l" eaLnBrk="1" hangingPunct="1"/>
            <a:r>
              <a:rPr lang="en-US" altLang="en-US" sz="3600" cap="none" dirty="0">
                <a:solidFill>
                  <a:srgbClr val="EA0088"/>
                </a:solidFill>
              </a:rPr>
              <a:t>Example 7: Solution…</a:t>
            </a:r>
          </a:p>
        </p:txBody>
      </p:sp>
      <p:sp>
        <p:nvSpPr>
          <p:cNvPr id="39942" name="Line 8"/>
          <p:cNvSpPr>
            <a:spLocks noChangeShapeType="1"/>
          </p:cNvSpPr>
          <p:nvPr/>
        </p:nvSpPr>
        <p:spPr bwMode="auto">
          <a:xfrm>
            <a:off x="0" y="3573016"/>
            <a:ext cx="9144000" cy="0"/>
          </a:xfrm>
          <a:prstGeom prst="line">
            <a:avLst/>
          </a:prstGeom>
          <a:noFill/>
          <a:ln w="38100">
            <a:solidFill>
              <a:srgbClr val="003300"/>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39944" name="Text Box 10"/>
          <p:cNvSpPr txBox="1">
            <a:spLocks noChangeArrowheads="1"/>
          </p:cNvSpPr>
          <p:nvPr/>
        </p:nvSpPr>
        <p:spPr bwMode="auto">
          <a:xfrm>
            <a:off x="304800" y="1484784"/>
            <a:ext cx="2451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algn="ctr" eaLnBrk="0" fontAlgn="base" hangingPunct="0">
              <a:spcBef>
                <a:spcPct val="0"/>
              </a:spcBef>
              <a:spcAft>
                <a:spcPct val="0"/>
              </a:spcAft>
              <a:defRPr sz="2400">
                <a:solidFill>
                  <a:schemeClr val="tx1"/>
                </a:solidFill>
                <a:latin typeface="Times" pitchFamily="18" charset="0"/>
              </a:defRPr>
            </a:lvl6pPr>
            <a:lvl7pPr marL="2971800" indent="-228600" algn="ctr" eaLnBrk="0" fontAlgn="base" hangingPunct="0">
              <a:spcBef>
                <a:spcPct val="0"/>
              </a:spcBef>
              <a:spcAft>
                <a:spcPct val="0"/>
              </a:spcAft>
              <a:defRPr sz="2400">
                <a:solidFill>
                  <a:schemeClr val="tx1"/>
                </a:solidFill>
                <a:latin typeface="Times" pitchFamily="18" charset="0"/>
              </a:defRPr>
            </a:lvl7pPr>
            <a:lvl8pPr marL="3429000" indent="-228600" algn="ctr" eaLnBrk="0" fontAlgn="base" hangingPunct="0">
              <a:spcBef>
                <a:spcPct val="0"/>
              </a:spcBef>
              <a:spcAft>
                <a:spcPct val="0"/>
              </a:spcAft>
              <a:defRPr sz="2400">
                <a:solidFill>
                  <a:schemeClr val="tx1"/>
                </a:solidFill>
                <a:latin typeface="Times" pitchFamily="18" charset="0"/>
              </a:defRPr>
            </a:lvl8pPr>
            <a:lvl9pPr marL="3886200" indent="-228600" algn="ctr" eaLnBrk="0" fontAlgn="base" hangingPunct="0">
              <a:spcBef>
                <a:spcPct val="0"/>
              </a:spcBef>
              <a:spcAft>
                <a:spcPct val="0"/>
              </a:spcAft>
              <a:defRPr sz="2400">
                <a:solidFill>
                  <a:schemeClr val="tx1"/>
                </a:solidFill>
                <a:latin typeface="Times" pitchFamily="18" charset="0"/>
              </a:defRPr>
            </a:lvl9pPr>
          </a:lstStyle>
          <a:p>
            <a:r>
              <a:rPr lang="en-US" altLang="en-US" baseline="0" dirty="0">
                <a:solidFill>
                  <a:schemeClr val="accent1"/>
                </a:solidFill>
                <a:latin typeface="Trebuchet MS" panose="020B0603020202020204" pitchFamily="34" charset="0"/>
              </a:rPr>
              <a:t>Sample Variance</a:t>
            </a:r>
          </a:p>
        </p:txBody>
      </p:sp>
      <p:sp>
        <p:nvSpPr>
          <p:cNvPr id="39945" name="Text Box 11"/>
          <p:cNvSpPr txBox="1">
            <a:spLocks noChangeArrowheads="1"/>
          </p:cNvSpPr>
          <p:nvPr/>
        </p:nvSpPr>
        <p:spPr bwMode="auto">
          <a:xfrm>
            <a:off x="321716" y="3807768"/>
            <a:ext cx="50576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algn="ctr" eaLnBrk="0" fontAlgn="base" hangingPunct="0">
              <a:spcBef>
                <a:spcPct val="0"/>
              </a:spcBef>
              <a:spcAft>
                <a:spcPct val="0"/>
              </a:spcAft>
              <a:defRPr sz="2400">
                <a:solidFill>
                  <a:schemeClr val="tx1"/>
                </a:solidFill>
                <a:latin typeface="Times" pitchFamily="18" charset="0"/>
              </a:defRPr>
            </a:lvl6pPr>
            <a:lvl7pPr marL="2971800" indent="-228600" algn="ctr" eaLnBrk="0" fontAlgn="base" hangingPunct="0">
              <a:spcBef>
                <a:spcPct val="0"/>
              </a:spcBef>
              <a:spcAft>
                <a:spcPct val="0"/>
              </a:spcAft>
              <a:defRPr sz="2400">
                <a:solidFill>
                  <a:schemeClr val="tx1"/>
                </a:solidFill>
                <a:latin typeface="Times" pitchFamily="18" charset="0"/>
              </a:defRPr>
            </a:lvl7pPr>
            <a:lvl8pPr marL="3429000" indent="-228600" algn="ctr" eaLnBrk="0" fontAlgn="base" hangingPunct="0">
              <a:spcBef>
                <a:spcPct val="0"/>
              </a:spcBef>
              <a:spcAft>
                <a:spcPct val="0"/>
              </a:spcAft>
              <a:defRPr sz="2400">
                <a:solidFill>
                  <a:schemeClr val="tx1"/>
                </a:solidFill>
                <a:latin typeface="Times" pitchFamily="18" charset="0"/>
              </a:defRPr>
            </a:lvl8pPr>
            <a:lvl9pPr marL="3886200" indent="-228600" algn="ctr" eaLnBrk="0" fontAlgn="base" hangingPunct="0">
              <a:spcBef>
                <a:spcPct val="0"/>
              </a:spcBef>
              <a:spcAft>
                <a:spcPct val="0"/>
              </a:spcAft>
              <a:defRPr sz="2400">
                <a:solidFill>
                  <a:schemeClr val="tx1"/>
                </a:solidFill>
                <a:latin typeface="Times" pitchFamily="18" charset="0"/>
              </a:defRPr>
            </a:lvl9pPr>
          </a:lstStyle>
          <a:p>
            <a:r>
              <a:rPr lang="en-US" altLang="en-US" baseline="0" dirty="0">
                <a:solidFill>
                  <a:schemeClr val="accent1"/>
                </a:solidFill>
                <a:latin typeface="Trebuchet MS" panose="020B0603020202020204" pitchFamily="34" charset="0"/>
              </a:rPr>
              <a:t>Sample Variance (shortcut method</a:t>
            </a:r>
            <a:r>
              <a:rPr lang="en-US" altLang="en-US" baseline="0" dirty="0">
                <a:solidFill>
                  <a:srgbClr val="FF0000"/>
                </a:solidFill>
                <a:latin typeface="Trebuchet MS" panose="020B0603020202020204" pitchFamily="34" charset="0"/>
              </a:rPr>
              <a:t>)</a:t>
            </a:r>
          </a:p>
        </p:txBody>
      </p:sp>
      <p:pic>
        <p:nvPicPr>
          <p:cNvPr id="39946"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4156" y="2132856"/>
            <a:ext cx="8072768" cy="1048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7" name="Picture 1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1716" y="4437112"/>
            <a:ext cx="8642772" cy="1147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45</a:t>
            </a:fld>
            <a:endParaRPr lang="en-AU" altLang="en-US" b="1" dirty="0"/>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4"/>
          <p:cNvSpPr>
            <a:spLocks noGrp="1" noChangeArrowheads="1"/>
          </p:cNvSpPr>
          <p:nvPr>
            <p:ph type="title"/>
          </p:nvPr>
        </p:nvSpPr>
        <p:spPr>
          <a:xfrm>
            <a:off x="468313" y="404813"/>
            <a:ext cx="5715000" cy="533400"/>
          </a:xfrm>
        </p:spPr>
        <p:txBody>
          <a:bodyPr/>
          <a:lstStyle/>
          <a:p>
            <a:pPr algn="l">
              <a:buFont typeface="Monotype Sorts" charset="0"/>
              <a:buNone/>
              <a:defRPr/>
            </a:pPr>
            <a:r>
              <a:rPr sz="3600" cap="none" dirty="0">
                <a:solidFill>
                  <a:srgbClr val="EA0088"/>
                </a:solidFill>
                <a:latin typeface="Trebuchet MS" panose="020B0603020202020204" pitchFamily="34" charset="0"/>
                <a:ea typeface="ＭＳ Ｐゴシック" charset="0"/>
                <a:cs typeface="ＭＳ Ｐゴシック" charset="0"/>
              </a:rPr>
              <a:t>Standard deviation</a:t>
            </a:r>
            <a:endParaRPr sz="3600" b="1" cap="none" dirty="0">
              <a:solidFill>
                <a:srgbClr val="EA0088"/>
              </a:solidFill>
              <a:latin typeface="Trebuchet MS" panose="020B0603020202020204" pitchFamily="34" charset="0"/>
              <a:ea typeface="ＭＳ Ｐゴシック" charset="0"/>
              <a:cs typeface="ＭＳ Ｐゴシック" charset="0"/>
            </a:endParaRPr>
          </a:p>
        </p:txBody>
      </p:sp>
      <p:sp>
        <p:nvSpPr>
          <p:cNvPr id="54275" name="Rectangle 2"/>
          <p:cNvSpPr>
            <a:spLocks noGrp="1" noChangeArrowheads="1"/>
          </p:cNvSpPr>
          <p:nvPr>
            <p:ph idx="1"/>
          </p:nvPr>
        </p:nvSpPr>
        <p:spPr>
          <a:xfrm>
            <a:off x="518734" y="1268761"/>
            <a:ext cx="7924800" cy="1008112"/>
          </a:xfrm>
        </p:spPr>
        <p:txBody>
          <a:bodyPr/>
          <a:lstStyle/>
          <a:p>
            <a:pPr marL="0" lvl="1" indent="0" algn="just">
              <a:buClr>
                <a:srgbClr val="FF0000"/>
              </a:buClr>
              <a:buNone/>
            </a:pPr>
            <a:r>
              <a:rPr lang="en-US" altLang="en-US" sz="2400" dirty="0">
                <a:latin typeface="Trebuchet MS" pitchFamily="34" charset="0"/>
                <a:cs typeface="Arial" pitchFamily="34" charset="0"/>
              </a:rPr>
              <a:t>The </a:t>
            </a:r>
            <a:r>
              <a:rPr lang="en-US" altLang="en-US" sz="2400" b="1" i="1" dirty="0">
                <a:solidFill>
                  <a:schemeClr val="tx1">
                    <a:lumMod val="75000"/>
                    <a:lumOff val="25000"/>
                  </a:schemeClr>
                </a:solidFill>
                <a:latin typeface="Trebuchet MS" pitchFamily="34" charset="0"/>
                <a:cs typeface="Arial" pitchFamily="34" charset="0"/>
              </a:rPr>
              <a:t>standard deviation</a:t>
            </a:r>
            <a:r>
              <a:rPr lang="en-US" altLang="en-US" sz="2400" b="1" dirty="0">
                <a:solidFill>
                  <a:schemeClr val="tx1">
                    <a:lumMod val="75000"/>
                    <a:lumOff val="25000"/>
                  </a:schemeClr>
                </a:solidFill>
                <a:latin typeface="Trebuchet MS" pitchFamily="34" charset="0"/>
                <a:cs typeface="Arial" pitchFamily="34" charset="0"/>
              </a:rPr>
              <a:t> </a:t>
            </a:r>
            <a:r>
              <a:rPr lang="en-US" altLang="en-US" sz="2400" dirty="0">
                <a:latin typeface="Trebuchet MS" pitchFamily="34" charset="0"/>
                <a:cs typeface="Arial" pitchFamily="34" charset="0"/>
              </a:rPr>
              <a:t>of a set of measurements is the square root of the variance of the measurements.</a:t>
            </a:r>
          </a:p>
          <a:p>
            <a:pPr lvl="1">
              <a:buFontTx/>
              <a:buNone/>
            </a:pPr>
            <a:endParaRPr lang="en-US" altLang="en-US" sz="2400" dirty="0">
              <a:latin typeface="Trebuchet MS" pitchFamily="34" charset="0"/>
              <a:cs typeface="Arial" pitchFamily="34" charset="0"/>
            </a:endParaRPr>
          </a:p>
          <a:p>
            <a:pPr lvl="2">
              <a:buFontTx/>
              <a:buNone/>
            </a:pPr>
            <a:endParaRPr lang="en-US" altLang="en-US" dirty="0">
              <a:latin typeface="Trebuchet MS" pitchFamily="34" charset="0"/>
              <a:cs typeface="Arial" pitchFamily="34" charset="0"/>
            </a:endParaRPr>
          </a:p>
          <a:p>
            <a:pPr lvl="2">
              <a:buFontTx/>
              <a:buNone/>
            </a:pPr>
            <a:endParaRPr lang="en-US" altLang="en-US" dirty="0">
              <a:latin typeface="Trebuchet MS" pitchFamily="34" charset="0"/>
              <a:cs typeface="Arial" pitchFamily="34" charset="0"/>
            </a:endParaRPr>
          </a:p>
          <a:p>
            <a:pPr lvl="2">
              <a:buFontTx/>
              <a:buNone/>
            </a:pPr>
            <a:endParaRPr lang="en-US" altLang="en-US" dirty="0">
              <a:latin typeface="Trebuchet MS" pitchFamily="34" charset="0"/>
              <a:cs typeface="Arial" pitchFamily="34" charset="0"/>
            </a:endParaRPr>
          </a:p>
        </p:txBody>
      </p:sp>
      <p:graphicFrame>
        <p:nvGraphicFramePr>
          <p:cNvPr id="54277" name="Object 3"/>
          <p:cNvGraphicFramePr>
            <a:graphicFrameLocks noChangeAspect="1"/>
          </p:cNvGraphicFramePr>
          <p:nvPr>
            <p:extLst>
              <p:ext uri="{D42A27DB-BD31-4B8C-83A1-F6EECF244321}">
                <p14:modId xmlns:p14="http://schemas.microsoft.com/office/powerpoint/2010/main" val="1223954143"/>
              </p:ext>
            </p:extLst>
          </p:nvPr>
        </p:nvGraphicFramePr>
        <p:xfrm>
          <a:off x="899592" y="2348880"/>
          <a:ext cx="5544616" cy="1296144"/>
        </p:xfrm>
        <a:graphic>
          <a:graphicData uri="http://schemas.openxmlformats.org/presentationml/2006/ole">
            <mc:AlternateContent xmlns:mc="http://schemas.openxmlformats.org/markup-compatibility/2006">
              <mc:Choice xmlns:v="urn:schemas-microsoft-com:vml" Requires="v">
                <p:oleObj spid="_x0000_s54352" name="Equation" r:id="rId4" imgW="2273040" imgH="533160" progId="Equation.DSMT4">
                  <p:embed/>
                </p:oleObj>
              </mc:Choice>
              <mc:Fallback>
                <p:oleObj name="Equation" r:id="rId4" imgW="2273040" imgH="533160" progId="Equation.DSMT4">
                  <p:embed/>
                  <p:pic>
                    <p:nvPicPr>
                      <p:cNvPr id="0" name="Picture 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92" y="2348880"/>
                        <a:ext cx="5544616" cy="1296144"/>
                      </a:xfrm>
                      <a:prstGeom prst="rect">
                        <a:avLst/>
                      </a:prstGeom>
                      <a:solidFill>
                        <a:schemeClr val="bg1"/>
                      </a:solidFill>
                      <a:ln>
                        <a:noFill/>
                      </a:ln>
                      <a:effectLst>
                        <a:outerShdw dist="107763" dir="18900000" algn="ctr" rotWithShape="0">
                          <a:schemeClr val="bg2">
                            <a:alpha val="50000"/>
                          </a:schemeClr>
                        </a:outerShdw>
                      </a:effectLst>
                      <a:extLst>
                        <a:ext uri="{91240B29-F687-4F45-9708-019B960494DF}">
                          <a14:hiddenLine xmlns:a14="http://schemas.microsoft.com/office/drawing/2010/main" w="3175">
                            <a:solidFill>
                              <a:srgbClr val="000000"/>
                            </a:solidFill>
                            <a:miter lim="800000"/>
                            <a:headEnd/>
                            <a:tailEnd/>
                          </a14:hiddenLine>
                        </a:ext>
                      </a:extLst>
                    </p:spPr>
                  </p:pic>
                </p:oleObj>
              </mc:Fallback>
            </mc:AlternateContent>
          </a:graphicData>
        </a:graphic>
      </p:graphicFrame>
      <p:sp>
        <p:nvSpPr>
          <p:cNvPr id="6"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46</a:t>
            </a:fld>
            <a:endParaRPr lang="en-AU" altLang="en-US" b="1"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468312" y="404812"/>
            <a:ext cx="7998611" cy="791939"/>
          </a:xfrm>
        </p:spPr>
        <p:txBody>
          <a:bodyPr/>
          <a:lstStyle/>
          <a:p>
            <a:pPr algn="l">
              <a:buFont typeface="Monotype Sorts" charset="0"/>
              <a:buNone/>
              <a:defRPr/>
            </a:pPr>
            <a:r>
              <a:rPr sz="3600" cap="none" dirty="0">
                <a:solidFill>
                  <a:srgbClr val="EA0088"/>
                </a:solidFill>
                <a:latin typeface="Trebuchet MS" panose="020B0603020202020204" pitchFamily="34" charset="0"/>
                <a:ea typeface="ＭＳ Ｐゴシック" charset="0"/>
                <a:cs typeface="ＭＳ Ｐゴシック" charset="0"/>
              </a:rPr>
              <a:t>Example 8</a:t>
            </a:r>
            <a:br>
              <a:rPr sz="3600" cap="none" dirty="0">
                <a:solidFill>
                  <a:srgbClr val="EA0088"/>
                </a:solidFill>
                <a:latin typeface="Trebuchet MS" panose="020B0603020202020204" pitchFamily="34" charset="0"/>
                <a:ea typeface="ＭＳ Ｐゴシック" charset="0"/>
                <a:cs typeface="ＭＳ Ｐゴシック" charset="0"/>
              </a:rPr>
            </a:br>
            <a:r>
              <a:rPr lang="en-US" sz="2800" i="1" cap="none" dirty="0">
                <a:solidFill>
                  <a:srgbClr val="EA0088"/>
                </a:solidFill>
                <a:latin typeface="Trebuchet MS" panose="020B0603020202020204" pitchFamily="34" charset="0"/>
                <a:ea typeface="ＭＳ Ｐゴシック" charset="0"/>
                <a:cs typeface="ＭＳ Ｐゴシック" charset="0"/>
              </a:rPr>
              <a:t>(Example 5.8, page 149)</a:t>
            </a:r>
            <a:endParaRPr sz="2800" b="1" i="1" cap="none" dirty="0">
              <a:solidFill>
                <a:srgbClr val="EA0088"/>
              </a:solidFill>
              <a:latin typeface="Trebuchet MS" panose="020B0603020202020204" pitchFamily="34" charset="0"/>
              <a:ea typeface="ＭＳ Ｐゴシック" charset="0"/>
              <a:cs typeface="ＭＳ Ｐゴシック" charset="0"/>
            </a:endParaRPr>
          </a:p>
        </p:txBody>
      </p:sp>
      <p:sp>
        <p:nvSpPr>
          <p:cNvPr id="55298" name="Rectangle 2"/>
          <p:cNvSpPr>
            <a:spLocks noGrp="1" noChangeArrowheads="1"/>
          </p:cNvSpPr>
          <p:nvPr>
            <p:ph idx="1"/>
          </p:nvPr>
        </p:nvSpPr>
        <p:spPr>
          <a:xfrm>
            <a:off x="611561" y="1412777"/>
            <a:ext cx="8198264" cy="2232248"/>
          </a:xfrm>
        </p:spPr>
        <p:txBody>
          <a:bodyPr/>
          <a:lstStyle/>
          <a:p>
            <a:pPr marL="0" lvl="1" indent="0">
              <a:buClr>
                <a:srgbClr val="FF0000"/>
              </a:buClr>
              <a:buFontTx/>
              <a:buNone/>
            </a:pPr>
            <a:r>
              <a:rPr lang="en-AU" sz="2400" dirty="0">
                <a:solidFill>
                  <a:schemeClr val="accent1"/>
                </a:solidFill>
                <a:latin typeface="Trebuchet MS" panose="020B0603020202020204" pitchFamily="34" charset="0"/>
              </a:rPr>
              <a:t>XM05-08</a:t>
            </a:r>
            <a:r>
              <a:rPr lang="en-AU" sz="2400" dirty="0"/>
              <a:t> </a:t>
            </a:r>
            <a:r>
              <a:rPr lang="en-US" altLang="en-US" sz="2400" dirty="0">
                <a:latin typeface="Trebuchet MS" pitchFamily="34" charset="0"/>
                <a:cs typeface="Arial" pitchFamily="34" charset="0"/>
              </a:rPr>
              <a:t>Rates of return over the past 10 years for two unit trusts are shown below. Which one has a higher level of risk?</a:t>
            </a:r>
          </a:p>
          <a:p>
            <a:pPr marL="0" lvl="1" indent="0">
              <a:buClr>
                <a:srgbClr val="FF0000"/>
              </a:buClr>
              <a:buFontTx/>
              <a:buNone/>
            </a:pPr>
            <a:endParaRPr lang="en-US" altLang="en-US" sz="2200" dirty="0">
              <a:latin typeface="Trebuchet MS" pitchFamily="34" charset="0"/>
              <a:cs typeface="Arial" pitchFamily="34" charset="0"/>
            </a:endParaRPr>
          </a:p>
          <a:p>
            <a:pPr marL="0" lvl="1" indent="0">
              <a:buClr>
                <a:srgbClr val="FF0000"/>
              </a:buClr>
              <a:buFontTx/>
              <a:buNone/>
            </a:pPr>
            <a:r>
              <a:rPr lang="en-US" altLang="en-US" sz="2200" dirty="0">
                <a:latin typeface="Trebuchet MS" pitchFamily="34" charset="0"/>
                <a:cs typeface="Arial" pitchFamily="34" charset="0"/>
              </a:rPr>
              <a:t>Trust A:  12.3, –2.2, 24.9, 1.3, 37.6, 46.9, 28.4, 9.2, 7.1, 34.5</a:t>
            </a:r>
          </a:p>
          <a:p>
            <a:pPr marL="0" lvl="1" indent="0">
              <a:buClr>
                <a:srgbClr val="FF0000"/>
              </a:buClr>
              <a:buFontTx/>
              <a:buNone/>
            </a:pPr>
            <a:r>
              <a:rPr lang="en-US" altLang="en-US" sz="2200" dirty="0">
                <a:latin typeface="Trebuchet MS" pitchFamily="34" charset="0"/>
                <a:cs typeface="Arial" pitchFamily="34" charset="0"/>
              </a:rPr>
              <a:t>Trust B:  15.1, 0.2, 9.4, 15.2, 30.8, 28.3, 21.2, 13.7, 1.7, 14.4</a:t>
            </a:r>
          </a:p>
        </p:txBody>
      </p:sp>
      <p:sp>
        <p:nvSpPr>
          <p:cNvPr id="4"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47</a:t>
            </a:fld>
            <a:endParaRPr lang="en-AU" altLang="en-US" b="1"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Grp="1" noChangeArrowheads="1"/>
          </p:cNvSpPr>
          <p:nvPr>
            <p:ph type="title"/>
          </p:nvPr>
        </p:nvSpPr>
        <p:spPr>
          <a:xfrm>
            <a:off x="468312" y="404812"/>
            <a:ext cx="7998611" cy="791939"/>
          </a:xfrm>
        </p:spPr>
        <p:txBody>
          <a:bodyPr/>
          <a:lstStyle/>
          <a:p>
            <a:pPr algn="l">
              <a:buFont typeface="Monotype Sorts" charset="0"/>
              <a:buNone/>
              <a:defRPr/>
            </a:pPr>
            <a:r>
              <a:rPr sz="3600" cap="none" dirty="0">
                <a:solidFill>
                  <a:srgbClr val="EA0088"/>
                </a:solidFill>
                <a:latin typeface="Trebuchet MS" panose="020B0603020202020204" pitchFamily="34" charset="0"/>
                <a:ea typeface="ＭＳ Ｐゴシック" charset="0"/>
                <a:cs typeface="ＭＳ Ｐゴシック" charset="0"/>
              </a:rPr>
              <a:t>Example 8: Solution</a:t>
            </a:r>
            <a:endParaRPr sz="2800" b="1" i="1" cap="none" dirty="0">
              <a:solidFill>
                <a:srgbClr val="EA0088"/>
              </a:solidFill>
              <a:latin typeface="Trebuchet MS" panose="020B0603020202020204" pitchFamily="34" charset="0"/>
              <a:ea typeface="ＭＳ Ｐゴシック" charset="0"/>
              <a:cs typeface="ＭＳ Ｐゴシック" charset="0"/>
            </a:endParaRPr>
          </a:p>
        </p:txBody>
      </p:sp>
      <p:sp>
        <p:nvSpPr>
          <p:cNvPr id="56322" name="Rectangle 2"/>
          <p:cNvSpPr>
            <a:spLocks noGrp="1" noChangeArrowheads="1"/>
          </p:cNvSpPr>
          <p:nvPr>
            <p:ph idx="1"/>
          </p:nvPr>
        </p:nvSpPr>
        <p:spPr>
          <a:xfrm>
            <a:off x="611560" y="1341438"/>
            <a:ext cx="8280920" cy="1295400"/>
          </a:xfrm>
        </p:spPr>
        <p:txBody>
          <a:bodyPr/>
          <a:lstStyle/>
          <a:p>
            <a:pPr marL="0" lvl="2" indent="0" algn="just">
              <a:buNone/>
            </a:pPr>
            <a:r>
              <a:rPr lang="en-US" altLang="en-US" dirty="0">
                <a:latin typeface="Trebuchet MS" panose="020B0603020202020204" pitchFamily="34" charset="0"/>
              </a:rPr>
              <a:t>Using </a:t>
            </a:r>
            <a:r>
              <a:rPr lang="en-US" altLang="en-US" dirty="0">
                <a:solidFill>
                  <a:srgbClr val="0000FF"/>
                </a:solidFill>
                <a:latin typeface="Trebuchet MS" panose="020B0603020202020204" pitchFamily="34" charset="0"/>
              </a:rPr>
              <a:t>Data &gt; Data Analysis &gt; Descriptive Statistics</a:t>
            </a:r>
            <a:r>
              <a:rPr lang="en-US" altLang="en-US" dirty="0">
                <a:latin typeface="Trebuchet MS" panose="020B0603020202020204" pitchFamily="34" charset="0"/>
              </a:rPr>
              <a:t> in Excel, we produce the following tables for interpretation…</a:t>
            </a:r>
            <a:endParaRPr lang="en-US" altLang="en-US" dirty="0">
              <a:latin typeface="Trebuchet MS" pitchFamily="34" charset="0"/>
              <a:cs typeface="Arial" pitchFamily="34" charset="0"/>
            </a:endParaRPr>
          </a:p>
        </p:txBody>
      </p:sp>
      <p:sp>
        <p:nvSpPr>
          <p:cNvPr id="56324" name="Text Box 4"/>
          <p:cNvSpPr txBox="1">
            <a:spLocks noChangeArrowheads="1"/>
          </p:cNvSpPr>
          <p:nvPr/>
        </p:nvSpPr>
        <p:spPr bwMode="auto">
          <a:xfrm>
            <a:off x="1889125" y="16002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endParaRPr lang="en-US" altLang="en-US" sz="2400" baseline="0">
              <a:latin typeface="Arial Narrow" pitchFamily="34" charset="0"/>
            </a:endParaRPr>
          </a:p>
        </p:txBody>
      </p:sp>
      <p:sp>
        <p:nvSpPr>
          <p:cNvPr id="56325" name="Text Box 5"/>
          <p:cNvSpPr txBox="1">
            <a:spLocks noChangeArrowheads="1"/>
          </p:cNvSpPr>
          <p:nvPr/>
        </p:nvSpPr>
        <p:spPr bwMode="auto">
          <a:xfrm>
            <a:off x="6372200" y="2636912"/>
            <a:ext cx="2611790" cy="1938992"/>
          </a:xfrm>
          <a:prstGeom prst="rect">
            <a:avLst/>
          </a:prstGeom>
          <a:solidFill>
            <a:srgbClr val="FFFFFF"/>
          </a:solidFill>
          <a:ln w="9525">
            <a:solidFill>
              <a:schemeClr val="tx1"/>
            </a:solidFill>
            <a:miter lim="800000"/>
            <a:headEnd/>
            <a:tailEnd/>
          </a:ln>
          <a:extLst/>
        </p:spPr>
        <p:txBody>
          <a:bodyPr wrap="squar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just">
              <a:spcBef>
                <a:spcPct val="0"/>
              </a:spcBef>
              <a:buFontTx/>
              <a:buNone/>
            </a:pPr>
            <a:r>
              <a:rPr lang="en-US" altLang="en-US" sz="2000" baseline="0" dirty="0">
                <a:solidFill>
                  <a:schemeClr val="accent1"/>
                </a:solidFill>
                <a:latin typeface="Trebuchet MS" panose="020B0603020202020204" pitchFamily="34" charset="0"/>
              </a:rPr>
              <a:t>Even though Trust A has a higher average return, it should be considered riskier because its standard </a:t>
            </a:r>
          </a:p>
          <a:p>
            <a:pPr algn="just">
              <a:spcBef>
                <a:spcPct val="0"/>
              </a:spcBef>
              <a:buFontTx/>
              <a:buNone/>
            </a:pPr>
            <a:r>
              <a:rPr lang="en-US" altLang="en-US" sz="2000" baseline="0" dirty="0">
                <a:solidFill>
                  <a:schemeClr val="accent1"/>
                </a:solidFill>
                <a:latin typeface="Trebuchet MS" panose="020B0603020202020204" pitchFamily="34" charset="0"/>
              </a:rPr>
              <a:t>deviation is larger.</a:t>
            </a:r>
          </a:p>
        </p:txBody>
      </p:sp>
      <p:pic>
        <p:nvPicPr>
          <p:cNvPr id="11776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2950" y="2400127"/>
            <a:ext cx="5485234" cy="3261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48</a:t>
            </a:fld>
            <a:endParaRPr lang="en-AU" altLang="en-US" b="1"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5" name="Rectangle 3"/>
          <p:cNvSpPr>
            <a:spLocks noGrp="1" noChangeArrowheads="1"/>
          </p:cNvSpPr>
          <p:nvPr>
            <p:ph type="title"/>
          </p:nvPr>
        </p:nvSpPr>
        <p:spPr>
          <a:xfrm>
            <a:off x="250825" y="457200"/>
            <a:ext cx="8713788" cy="595313"/>
          </a:xfrm>
        </p:spPr>
        <p:txBody>
          <a:bodyPr/>
          <a:lstStyle/>
          <a:p>
            <a:pPr algn="l">
              <a:defRPr/>
            </a:pPr>
            <a:r>
              <a:rPr sz="3600" cap="none" dirty="0">
                <a:solidFill>
                  <a:srgbClr val="EA0088"/>
                </a:solidFill>
                <a:latin typeface="Trebuchet MS" panose="020B0603020202020204" pitchFamily="34" charset="0"/>
                <a:ea typeface="ＭＳ Ｐゴシック" charset="0"/>
                <a:cs typeface="ＭＳ Ｐゴシック" charset="0"/>
              </a:rPr>
              <a:t>Interpreting Standard Deviation</a:t>
            </a:r>
          </a:p>
        </p:txBody>
      </p:sp>
      <p:sp>
        <p:nvSpPr>
          <p:cNvPr id="128004" name="Rectangle 4"/>
          <p:cNvSpPr>
            <a:spLocks noGrp="1" noChangeArrowheads="1"/>
          </p:cNvSpPr>
          <p:nvPr>
            <p:ph idx="1"/>
          </p:nvPr>
        </p:nvSpPr>
        <p:spPr>
          <a:xfrm>
            <a:off x="395536" y="1340768"/>
            <a:ext cx="8374063" cy="4319587"/>
          </a:xfrm>
        </p:spPr>
        <p:txBody>
          <a:bodyPr/>
          <a:lstStyle/>
          <a:p>
            <a:pPr marL="0" indent="0" algn="just">
              <a:lnSpc>
                <a:spcPct val="90000"/>
              </a:lnSpc>
              <a:spcAft>
                <a:spcPts val="1200"/>
              </a:spcAft>
              <a:buFontTx/>
              <a:buNone/>
            </a:pPr>
            <a:r>
              <a:rPr lang="en-US" altLang="en-US" sz="2400" dirty="0">
                <a:latin typeface="Trebuchet MS" pitchFamily="34" charset="0"/>
                <a:cs typeface="Arial" pitchFamily="34" charset="0"/>
              </a:rPr>
              <a:t>The standard deviation can be used to compare the variability of several distributions and make a statement about the general shape of a distribution. </a:t>
            </a:r>
          </a:p>
          <a:p>
            <a:pPr marL="0" indent="0" algn="just">
              <a:lnSpc>
                <a:spcPct val="90000"/>
              </a:lnSpc>
              <a:spcAft>
                <a:spcPts val="1200"/>
              </a:spcAft>
              <a:buFontTx/>
              <a:buNone/>
            </a:pPr>
            <a:r>
              <a:rPr lang="en-US" altLang="en-US" sz="2400" dirty="0">
                <a:latin typeface="Trebuchet MS" pitchFamily="34" charset="0"/>
                <a:cs typeface="Arial" pitchFamily="34" charset="0"/>
              </a:rPr>
              <a:t>If the histogram is</a:t>
            </a:r>
            <a:r>
              <a:rPr lang="en-US" altLang="en-US" sz="2400" b="1" dirty="0">
                <a:solidFill>
                  <a:srgbClr val="0000FF"/>
                </a:solidFill>
                <a:latin typeface="Trebuchet MS" pitchFamily="34" charset="0"/>
                <a:cs typeface="Arial" pitchFamily="34" charset="0"/>
              </a:rPr>
              <a:t> bell shaped</a:t>
            </a:r>
            <a:r>
              <a:rPr lang="en-US" altLang="en-US" sz="2400" dirty="0">
                <a:latin typeface="Trebuchet MS" pitchFamily="34" charset="0"/>
                <a:cs typeface="Arial" pitchFamily="34" charset="0"/>
              </a:rPr>
              <a:t>, we can use the </a:t>
            </a:r>
            <a:r>
              <a:rPr lang="en-US" altLang="en-US" sz="2400" b="1" i="1" dirty="0">
                <a:latin typeface="Trebuchet MS" pitchFamily="34" charset="0"/>
                <a:cs typeface="Arial" pitchFamily="34" charset="0"/>
              </a:rPr>
              <a:t>Empirical Rule</a:t>
            </a:r>
            <a:r>
              <a:rPr lang="en-US" altLang="en-US" sz="2400" dirty="0">
                <a:latin typeface="Trebuchet MS" pitchFamily="34" charset="0"/>
                <a:cs typeface="Arial" pitchFamily="34" charset="0"/>
              </a:rPr>
              <a:t>, which states:</a:t>
            </a:r>
          </a:p>
          <a:p>
            <a:pPr marL="361950" indent="-361950" algn="just">
              <a:lnSpc>
                <a:spcPct val="90000"/>
              </a:lnSpc>
              <a:buFont typeface="Times" charset="0"/>
              <a:buAutoNum type="arabicParenR"/>
            </a:pPr>
            <a:r>
              <a:rPr lang="en-US" altLang="en-US" sz="2200" dirty="0">
                <a:latin typeface="Trebuchet MS" pitchFamily="34" charset="0"/>
                <a:cs typeface="Arial" pitchFamily="34" charset="0"/>
              </a:rPr>
              <a:t>Approximately </a:t>
            </a:r>
            <a:r>
              <a:rPr lang="en-US" altLang="en-US" sz="2200" dirty="0">
                <a:solidFill>
                  <a:schemeClr val="accent1"/>
                </a:solidFill>
                <a:latin typeface="Trebuchet MS" pitchFamily="34" charset="0"/>
                <a:cs typeface="Arial" pitchFamily="34" charset="0"/>
              </a:rPr>
              <a:t>68%</a:t>
            </a:r>
            <a:r>
              <a:rPr lang="en-US" altLang="en-US" sz="2200" dirty="0">
                <a:latin typeface="Trebuchet MS" pitchFamily="34" charset="0"/>
                <a:cs typeface="Arial" pitchFamily="34" charset="0"/>
              </a:rPr>
              <a:t> of all observations fall within </a:t>
            </a:r>
            <a:r>
              <a:rPr lang="en-US" altLang="en-US" sz="2200" dirty="0">
                <a:solidFill>
                  <a:schemeClr val="accent1"/>
                </a:solidFill>
                <a:latin typeface="Trebuchet MS" pitchFamily="34" charset="0"/>
                <a:cs typeface="Arial" pitchFamily="34" charset="0"/>
              </a:rPr>
              <a:t>one </a:t>
            </a:r>
            <a:r>
              <a:rPr lang="en-US" altLang="en-US" sz="2200" dirty="0">
                <a:latin typeface="Trebuchet MS" pitchFamily="34" charset="0"/>
                <a:cs typeface="Arial" pitchFamily="34" charset="0"/>
              </a:rPr>
              <a:t>standard deviation of the mean. </a:t>
            </a:r>
          </a:p>
          <a:p>
            <a:pPr marL="361950" indent="-361950" algn="just">
              <a:lnSpc>
                <a:spcPct val="90000"/>
              </a:lnSpc>
              <a:buFont typeface="Times" charset="0"/>
              <a:buAutoNum type="arabicParenR"/>
            </a:pPr>
            <a:r>
              <a:rPr lang="en-US" altLang="en-US" sz="2200" dirty="0">
                <a:latin typeface="Trebuchet MS" pitchFamily="34" charset="0"/>
                <a:cs typeface="Arial" pitchFamily="34" charset="0"/>
              </a:rPr>
              <a:t>Approximately </a:t>
            </a:r>
            <a:r>
              <a:rPr lang="en-US" altLang="en-US" sz="2200" dirty="0">
                <a:solidFill>
                  <a:schemeClr val="accent1"/>
                </a:solidFill>
                <a:latin typeface="Trebuchet MS" pitchFamily="34" charset="0"/>
                <a:cs typeface="Arial" pitchFamily="34" charset="0"/>
              </a:rPr>
              <a:t>95%</a:t>
            </a:r>
            <a:r>
              <a:rPr lang="en-US" altLang="en-US" sz="2200" dirty="0">
                <a:latin typeface="Trebuchet MS" pitchFamily="34" charset="0"/>
                <a:cs typeface="Arial" pitchFamily="34" charset="0"/>
              </a:rPr>
              <a:t> of all observations fall within </a:t>
            </a:r>
            <a:r>
              <a:rPr lang="en-US" altLang="en-US" sz="2200" dirty="0">
                <a:solidFill>
                  <a:schemeClr val="accent1"/>
                </a:solidFill>
                <a:latin typeface="Trebuchet MS" pitchFamily="34" charset="0"/>
                <a:cs typeface="Arial" pitchFamily="34" charset="0"/>
              </a:rPr>
              <a:t>two</a:t>
            </a:r>
            <a:r>
              <a:rPr lang="en-US" altLang="en-US" sz="2200" dirty="0">
                <a:latin typeface="Trebuchet MS" pitchFamily="34" charset="0"/>
                <a:cs typeface="Arial" pitchFamily="34" charset="0"/>
              </a:rPr>
              <a:t> standard deviations of the mean.</a:t>
            </a:r>
          </a:p>
          <a:p>
            <a:pPr marL="361950" indent="-361950" algn="just">
              <a:lnSpc>
                <a:spcPct val="90000"/>
              </a:lnSpc>
              <a:buFont typeface="Times" charset="0"/>
              <a:buAutoNum type="arabicParenR"/>
            </a:pPr>
            <a:r>
              <a:rPr lang="en-US" altLang="en-US" sz="2200" dirty="0">
                <a:latin typeface="Trebuchet MS" pitchFamily="34" charset="0"/>
                <a:cs typeface="Arial" pitchFamily="34" charset="0"/>
              </a:rPr>
              <a:t>Approximately </a:t>
            </a:r>
            <a:r>
              <a:rPr lang="en-US" altLang="en-US" sz="2200" dirty="0">
                <a:solidFill>
                  <a:schemeClr val="accent1"/>
                </a:solidFill>
                <a:latin typeface="Trebuchet MS" pitchFamily="34" charset="0"/>
                <a:cs typeface="Arial" pitchFamily="34" charset="0"/>
              </a:rPr>
              <a:t>99.7%</a:t>
            </a:r>
            <a:r>
              <a:rPr lang="en-US" altLang="en-US" sz="2200" dirty="0">
                <a:latin typeface="Trebuchet MS" pitchFamily="34" charset="0"/>
                <a:cs typeface="Arial" pitchFamily="34" charset="0"/>
              </a:rPr>
              <a:t> of all observations fall within </a:t>
            </a:r>
            <a:r>
              <a:rPr lang="en-US" altLang="en-US" sz="2200" dirty="0">
                <a:solidFill>
                  <a:schemeClr val="accent1"/>
                </a:solidFill>
                <a:latin typeface="Trebuchet MS" pitchFamily="34" charset="0"/>
                <a:cs typeface="Arial" pitchFamily="34" charset="0"/>
              </a:rPr>
              <a:t>three</a:t>
            </a:r>
            <a:r>
              <a:rPr lang="en-US" altLang="en-US" sz="2200" dirty="0">
                <a:latin typeface="Trebuchet MS" pitchFamily="34" charset="0"/>
                <a:cs typeface="Arial" pitchFamily="34" charset="0"/>
              </a:rPr>
              <a:t> standard deviations of the mean.</a:t>
            </a:r>
          </a:p>
        </p:txBody>
      </p:sp>
      <p:sp>
        <p:nvSpPr>
          <p:cNvPr id="4"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49</a:t>
            </a:fld>
            <a:endParaRPr lang="en-AU" alt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28004">
                                            <p:txEl>
                                              <p:pRg st="1" end="1"/>
                                            </p:txEl>
                                          </p:spTgt>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28004">
                                            <p:txEl>
                                              <p:pRg st="2" end="2"/>
                                            </p:txEl>
                                          </p:spTgt>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28004">
                                            <p:txEl>
                                              <p:pRg st="3" end="3"/>
                                            </p:txEl>
                                          </p:spTgt>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2800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4" grpId="0" uiExpand="1" build="p" autoUpdateAnimBg="0"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533400" y="401638"/>
            <a:ext cx="7772400" cy="588962"/>
          </a:xfrm>
        </p:spPr>
        <p:txBody>
          <a:bodyPr wrap="square" numCol="1" anchorCtr="0" compatLnSpc="1">
            <a:prstTxWarp prst="textNoShape">
              <a:avLst/>
            </a:prstTxWarp>
          </a:bodyPr>
          <a:lstStyle/>
          <a:p>
            <a:pPr algn="l" fontAlgn="base">
              <a:spcAft>
                <a:spcPct val="0"/>
              </a:spcAft>
            </a:pPr>
            <a:r>
              <a:rPr altLang="en-US" sz="3600" cap="none" dirty="0">
                <a:solidFill>
                  <a:srgbClr val="EA0088"/>
                </a:solidFill>
                <a:latin typeface="Trebuchet MS" pitchFamily="34" charset="0"/>
                <a:ea typeface="MS PGothic" pitchFamily="34" charset="-128"/>
                <a:cs typeface="Arial" pitchFamily="34" charset="0"/>
              </a:rPr>
              <a:t>Introduction</a:t>
            </a:r>
          </a:p>
        </p:txBody>
      </p:sp>
      <p:sp>
        <p:nvSpPr>
          <p:cNvPr id="13315" name="Rectangle 3"/>
          <p:cNvSpPr>
            <a:spLocks noGrp="1" noChangeArrowheads="1"/>
          </p:cNvSpPr>
          <p:nvPr>
            <p:ph idx="1"/>
          </p:nvPr>
        </p:nvSpPr>
        <p:spPr>
          <a:xfrm>
            <a:off x="684213" y="1052513"/>
            <a:ext cx="7782711" cy="4897437"/>
          </a:xfrm>
        </p:spPr>
        <p:txBody>
          <a:bodyPr/>
          <a:lstStyle/>
          <a:p>
            <a:pPr marL="0" indent="0" algn="just">
              <a:buFont typeface="Arial" pitchFamily="34" charset="0"/>
              <a:buNone/>
            </a:pPr>
            <a:r>
              <a:rPr lang="en-US" altLang="en-US" sz="2400" dirty="0">
                <a:latin typeface="Trebuchet MS" pitchFamily="34" charset="0"/>
                <a:cs typeface="Arial" pitchFamily="34" charset="0"/>
              </a:rPr>
              <a:t>In Chapter 4, we considered graphical descriptive techniques to summarize numerical data. In this chapter, we present a number of numerical measures to </a:t>
            </a:r>
            <a:r>
              <a:rPr lang="en-US" altLang="en-US" sz="2400" dirty="0" err="1">
                <a:latin typeface="Trebuchet MS" pitchFamily="34" charset="0"/>
                <a:cs typeface="Arial" pitchFamily="34" charset="0"/>
              </a:rPr>
              <a:t>summarise</a:t>
            </a:r>
            <a:r>
              <a:rPr lang="en-US" altLang="en-US" sz="2400" dirty="0">
                <a:latin typeface="Trebuchet MS" pitchFamily="34" charset="0"/>
                <a:cs typeface="Arial" pitchFamily="34" charset="0"/>
              </a:rPr>
              <a:t> numerical data. </a:t>
            </a:r>
          </a:p>
        </p:txBody>
      </p:sp>
      <p:sp>
        <p:nvSpPr>
          <p:cNvPr id="4"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5</a:t>
            </a:fld>
            <a:endParaRPr lang="en-AU" altLang="en-US" b="1" dirty="0"/>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Slide Number Placeholder 3"/>
          <p:cNvSpPr txBox="1">
            <a:spLocks noGrp="1"/>
          </p:cNvSpPr>
          <p:nvPr/>
        </p:nvSpPr>
        <p:spPr bwMode="auto">
          <a:xfrm>
            <a:off x="6553200" y="60960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r">
              <a:spcBef>
                <a:spcPct val="0"/>
              </a:spcBef>
              <a:buFontTx/>
              <a:buNone/>
            </a:pPr>
            <a:fld id="{FAE08857-D2DC-4939-9BB8-11094FAF0DF7}" type="slidenum">
              <a:rPr lang="en-AU" altLang="en-US" sz="1400" baseline="0">
                <a:latin typeface="Verdana" pitchFamily="34" charset="0"/>
              </a:rPr>
              <a:pPr algn="r">
                <a:spcBef>
                  <a:spcPct val="0"/>
                </a:spcBef>
                <a:buFontTx/>
                <a:buNone/>
              </a:pPr>
              <a:t>50</a:t>
            </a:fld>
            <a:endParaRPr lang="en-AU" altLang="en-US" sz="1400" baseline="0">
              <a:latin typeface="Times" charset="0"/>
            </a:endParaRPr>
          </a:p>
        </p:txBody>
      </p:sp>
      <mc:AlternateContent xmlns:mc="http://schemas.openxmlformats.org/markup-compatibility/2006" xmlns:a14="http://schemas.microsoft.com/office/drawing/2010/main">
        <mc:Choice Requires="a14">
          <p:sp>
            <p:nvSpPr>
              <p:cNvPr id="128004" name="Rectangle 4"/>
              <p:cNvSpPr>
                <a:spLocks noChangeArrowheads="1"/>
              </p:cNvSpPr>
              <p:nvPr/>
            </p:nvSpPr>
            <p:spPr bwMode="auto">
              <a:xfrm>
                <a:off x="395536" y="1700808"/>
                <a:ext cx="8748464" cy="179965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61950" indent="-361950">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eaLnBrk="1" hangingPunct="1">
                  <a:lnSpc>
                    <a:spcPct val="80000"/>
                  </a:lnSpc>
                  <a:buClr>
                    <a:srgbClr val="FF0000"/>
                  </a:buClr>
                  <a:buFontTx/>
                  <a:buNone/>
                </a:pPr>
                <a:r>
                  <a:rPr lang="en-US" altLang="en-US" sz="2400" baseline="0" dirty="0">
                    <a:latin typeface="Verdana" pitchFamily="34" charset="0"/>
                  </a:rPr>
                  <a:t>In other words, the empirical rule states that,</a:t>
                </a:r>
              </a:p>
              <a:p>
                <a:pPr eaLnBrk="1" hangingPunct="1">
                  <a:lnSpc>
                    <a:spcPct val="80000"/>
                  </a:lnSpc>
                  <a:buClr>
                    <a:srgbClr val="FF0000"/>
                  </a:buClr>
                  <a:buFontTx/>
                  <a:buNone/>
                </a:pPr>
                <a:endParaRPr lang="en-US" altLang="en-US" sz="2100" baseline="0" dirty="0">
                  <a:latin typeface="Trebuchet MS" panose="020B0603020202020204" pitchFamily="34" charset="0"/>
                </a:endParaRPr>
              </a:p>
              <a:p>
                <a:pPr eaLnBrk="1" hangingPunct="1">
                  <a:lnSpc>
                    <a:spcPct val="80000"/>
                  </a:lnSpc>
                  <a:spcAft>
                    <a:spcPts val="600"/>
                  </a:spcAft>
                  <a:buClr>
                    <a:srgbClr val="FF0000"/>
                  </a:buClr>
                  <a:buFontTx/>
                  <a:buNone/>
                </a:pPr>
                <a:r>
                  <a:rPr lang="en-US" altLang="en-US" sz="2200" baseline="0" dirty="0">
                    <a:latin typeface="Trebuchet MS" panose="020B0603020202020204" pitchFamily="34" charset="0"/>
                  </a:rPr>
                  <a:t>(</a:t>
                </a:r>
                <a14:m>
                  <m:oMath xmlns:m="http://schemas.openxmlformats.org/officeDocument/2006/math">
                    <m:acc>
                      <m:accPr>
                        <m:chr m:val="̅"/>
                        <m:ctrlPr>
                          <a:rPr lang="en-US" altLang="en-US" sz="2200" i="1" baseline="0" smtClean="0">
                            <a:latin typeface="Cambria Math" panose="02040503050406030204" pitchFamily="18" charset="0"/>
                          </a:rPr>
                        </m:ctrlPr>
                      </m:accPr>
                      <m:e>
                        <m:r>
                          <a:rPr lang="en-AU" altLang="en-US" sz="2200" b="0" i="1" baseline="0" smtClean="0">
                            <a:latin typeface="Cambria Math"/>
                          </a:rPr>
                          <m:t>𝑋</m:t>
                        </m:r>
                      </m:e>
                    </m:acc>
                  </m:oMath>
                </a14:m>
                <a:r>
                  <a:rPr lang="en-US" altLang="en-US" sz="2200" baseline="0" dirty="0">
                    <a:latin typeface="Trebuchet MS" panose="020B0603020202020204" pitchFamily="34" charset="0"/>
                  </a:rPr>
                  <a:t> - s, </a:t>
                </a:r>
                <a14:m>
                  <m:oMath xmlns:m="http://schemas.openxmlformats.org/officeDocument/2006/math">
                    <m:acc>
                      <m:accPr>
                        <m:chr m:val="̅"/>
                        <m:ctrlPr>
                          <a:rPr lang="en-US" altLang="en-US" sz="2200" i="1" baseline="0" smtClean="0">
                            <a:latin typeface="Cambria Math" panose="02040503050406030204" pitchFamily="18" charset="0"/>
                          </a:rPr>
                        </m:ctrlPr>
                      </m:accPr>
                      <m:e>
                        <m:r>
                          <a:rPr lang="en-AU" altLang="en-US" sz="2200" b="0" i="1" baseline="0" smtClean="0">
                            <a:latin typeface="Cambria Math"/>
                          </a:rPr>
                          <m:t>𝑋</m:t>
                        </m:r>
                      </m:e>
                    </m:acc>
                  </m:oMath>
                </a14:m>
                <a:r>
                  <a:rPr lang="en-US" altLang="en-US" sz="2200" baseline="0" dirty="0">
                    <a:latin typeface="Trebuchet MS" panose="020B0603020202020204" pitchFamily="34" charset="0"/>
                  </a:rPr>
                  <a:t>+ s) contains approximately 68% of the measurements</a:t>
                </a:r>
              </a:p>
              <a:p>
                <a:pPr eaLnBrk="1" hangingPunct="1">
                  <a:lnSpc>
                    <a:spcPct val="80000"/>
                  </a:lnSpc>
                  <a:spcAft>
                    <a:spcPts val="600"/>
                  </a:spcAft>
                  <a:buClr>
                    <a:srgbClr val="FF0000"/>
                  </a:buClr>
                  <a:buFontTx/>
                  <a:buNone/>
                </a:pPr>
                <a:r>
                  <a:rPr lang="en-US" altLang="en-US" sz="2200" baseline="0" dirty="0">
                    <a:latin typeface="Trebuchet MS" panose="020B0603020202020204" pitchFamily="34" charset="0"/>
                  </a:rPr>
                  <a:t>(</a:t>
                </a:r>
                <a14:m>
                  <m:oMath xmlns:m="http://schemas.openxmlformats.org/officeDocument/2006/math">
                    <m:acc>
                      <m:accPr>
                        <m:chr m:val="̅"/>
                        <m:ctrlPr>
                          <a:rPr lang="en-US" altLang="en-US" sz="2200" i="1" baseline="0">
                            <a:latin typeface="Cambria Math" panose="02040503050406030204" pitchFamily="18" charset="0"/>
                          </a:rPr>
                        </m:ctrlPr>
                      </m:accPr>
                      <m:e>
                        <m:r>
                          <a:rPr lang="en-AU" altLang="en-US" sz="2200" i="1" baseline="0">
                            <a:latin typeface="Cambria Math"/>
                          </a:rPr>
                          <m:t>𝑋</m:t>
                        </m:r>
                      </m:e>
                    </m:acc>
                  </m:oMath>
                </a14:m>
                <a:r>
                  <a:rPr lang="en-US" altLang="en-US" sz="2200" baseline="0" dirty="0">
                    <a:latin typeface="Trebuchet MS" panose="020B0603020202020204" pitchFamily="34" charset="0"/>
                  </a:rPr>
                  <a:t> - 2s, </a:t>
                </a:r>
                <a14:m>
                  <m:oMath xmlns:m="http://schemas.openxmlformats.org/officeDocument/2006/math">
                    <m:acc>
                      <m:accPr>
                        <m:chr m:val="̅"/>
                        <m:ctrlPr>
                          <a:rPr lang="en-US" altLang="en-US" sz="2200" i="1" baseline="0">
                            <a:latin typeface="Cambria Math" panose="02040503050406030204" pitchFamily="18" charset="0"/>
                          </a:rPr>
                        </m:ctrlPr>
                      </m:accPr>
                      <m:e>
                        <m:r>
                          <a:rPr lang="en-AU" altLang="en-US" sz="2200" i="1" baseline="0">
                            <a:latin typeface="Cambria Math"/>
                          </a:rPr>
                          <m:t>𝑋</m:t>
                        </m:r>
                      </m:e>
                    </m:acc>
                  </m:oMath>
                </a14:m>
                <a:r>
                  <a:rPr lang="en-US" altLang="en-US" sz="2200" baseline="0" dirty="0">
                    <a:latin typeface="Trebuchet MS" panose="020B0603020202020204" pitchFamily="34" charset="0"/>
                  </a:rPr>
                  <a:t>+ 2s) contains approximately 95% of the measurements</a:t>
                </a:r>
              </a:p>
              <a:p>
                <a:pPr eaLnBrk="1" hangingPunct="1">
                  <a:lnSpc>
                    <a:spcPct val="80000"/>
                  </a:lnSpc>
                  <a:spcAft>
                    <a:spcPts val="600"/>
                  </a:spcAft>
                  <a:buClr>
                    <a:srgbClr val="FF0000"/>
                  </a:buClr>
                  <a:buFontTx/>
                  <a:buNone/>
                </a:pPr>
                <a:r>
                  <a:rPr lang="en-US" altLang="en-US" sz="2200" baseline="0" dirty="0">
                    <a:latin typeface="Trebuchet MS" panose="020B0603020202020204" pitchFamily="34" charset="0"/>
                  </a:rPr>
                  <a:t>(</a:t>
                </a:r>
                <a14:m>
                  <m:oMath xmlns:m="http://schemas.openxmlformats.org/officeDocument/2006/math">
                    <m:acc>
                      <m:accPr>
                        <m:chr m:val="̅"/>
                        <m:ctrlPr>
                          <a:rPr lang="en-US" altLang="en-US" sz="2200" i="1" baseline="0">
                            <a:latin typeface="Cambria Math" panose="02040503050406030204" pitchFamily="18" charset="0"/>
                          </a:rPr>
                        </m:ctrlPr>
                      </m:accPr>
                      <m:e>
                        <m:r>
                          <a:rPr lang="en-AU" altLang="en-US" sz="2200" i="1" baseline="0">
                            <a:latin typeface="Cambria Math"/>
                          </a:rPr>
                          <m:t>𝑋</m:t>
                        </m:r>
                      </m:e>
                    </m:acc>
                  </m:oMath>
                </a14:m>
                <a:r>
                  <a:rPr lang="en-US" altLang="en-US" sz="2200" baseline="0" dirty="0">
                    <a:latin typeface="Trebuchet MS" panose="020B0603020202020204" pitchFamily="34" charset="0"/>
                  </a:rPr>
                  <a:t> - 3s, </a:t>
                </a:r>
                <a14:m>
                  <m:oMath xmlns:m="http://schemas.openxmlformats.org/officeDocument/2006/math">
                    <m:acc>
                      <m:accPr>
                        <m:chr m:val="̅"/>
                        <m:ctrlPr>
                          <a:rPr lang="en-US" altLang="en-US" sz="2200" i="1" baseline="0">
                            <a:latin typeface="Cambria Math" panose="02040503050406030204" pitchFamily="18" charset="0"/>
                          </a:rPr>
                        </m:ctrlPr>
                      </m:accPr>
                      <m:e>
                        <m:r>
                          <a:rPr lang="en-AU" altLang="en-US" sz="2200" i="1" baseline="0">
                            <a:latin typeface="Cambria Math"/>
                          </a:rPr>
                          <m:t>𝑋</m:t>
                        </m:r>
                      </m:e>
                    </m:acc>
                  </m:oMath>
                </a14:m>
                <a:r>
                  <a:rPr lang="en-US" altLang="en-US" sz="2200" baseline="0" dirty="0">
                    <a:latin typeface="Trebuchet MS" panose="020B0603020202020204" pitchFamily="34" charset="0"/>
                  </a:rPr>
                  <a:t>+ 3s) contains virtually all the measurements</a:t>
                </a:r>
                <a:r>
                  <a:rPr lang="en-US" altLang="en-US" sz="2100" baseline="0" dirty="0">
                    <a:latin typeface="Trebuchet MS" panose="020B0603020202020204" pitchFamily="34" charset="0"/>
                  </a:rPr>
                  <a:t>.</a:t>
                </a:r>
              </a:p>
              <a:p>
                <a:pPr eaLnBrk="1" hangingPunct="1">
                  <a:lnSpc>
                    <a:spcPct val="80000"/>
                  </a:lnSpc>
                  <a:buClr>
                    <a:srgbClr val="FF0000"/>
                  </a:buClr>
                  <a:buFontTx/>
                  <a:buNone/>
                </a:pPr>
                <a:endParaRPr lang="en-US" altLang="en-US" sz="2100" baseline="0" dirty="0">
                  <a:latin typeface="Trebuchet MS" panose="020B0603020202020204" pitchFamily="34" charset="0"/>
                </a:endParaRPr>
              </a:p>
              <a:p>
                <a:pPr eaLnBrk="1" hangingPunct="1">
                  <a:lnSpc>
                    <a:spcPct val="80000"/>
                  </a:lnSpc>
                  <a:buClr>
                    <a:srgbClr val="FF0000"/>
                  </a:buClr>
                  <a:buFontTx/>
                  <a:buNone/>
                </a:pPr>
                <a:endParaRPr lang="en-US" altLang="en-US" sz="2100" baseline="0" dirty="0">
                  <a:latin typeface="Trebuchet MS" panose="020B0603020202020204" pitchFamily="34" charset="0"/>
                </a:endParaRPr>
              </a:p>
            </p:txBody>
          </p:sp>
        </mc:Choice>
        <mc:Fallback xmlns="">
          <p:sp>
            <p:nvSpPr>
              <p:cNvPr id="128004" name="Rectangle 4"/>
              <p:cNvSpPr>
                <a:spLocks noRot="1" noChangeAspect="1" noMove="1" noResize="1" noEditPoints="1" noAdjustHandles="1" noChangeArrowheads="1" noChangeShapeType="1" noTextEdit="1"/>
              </p:cNvSpPr>
              <p:nvPr/>
            </p:nvSpPr>
            <p:spPr bwMode="auto">
              <a:xfrm>
                <a:off x="395536" y="1700808"/>
                <a:ext cx="8748464" cy="1799654"/>
              </a:xfrm>
              <a:prstGeom prst="rect">
                <a:avLst/>
              </a:prstGeom>
              <a:blipFill rotWithShape="1">
                <a:blip r:embed="rId3" cstate="print"/>
                <a:stretch>
                  <a:fillRect l="-1115" t="-6780" b="-10169"/>
                </a:stretch>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AU">
                    <a:noFill/>
                  </a:rPr>
                  <a:t> </a:t>
                </a:r>
              </a:p>
            </p:txBody>
          </p:sp>
        </mc:Fallback>
      </mc:AlternateContent>
      <p:sp>
        <p:nvSpPr>
          <p:cNvPr id="13" name="Rectangle 3"/>
          <p:cNvSpPr>
            <a:spLocks noGrp="1" noChangeArrowheads="1"/>
          </p:cNvSpPr>
          <p:nvPr>
            <p:ph type="title"/>
          </p:nvPr>
        </p:nvSpPr>
        <p:spPr>
          <a:xfrm>
            <a:off x="251520" y="242887"/>
            <a:ext cx="8713788" cy="595313"/>
          </a:xfrm>
        </p:spPr>
        <p:txBody>
          <a:bodyPr/>
          <a:lstStyle/>
          <a:p>
            <a:pPr algn="l">
              <a:defRPr/>
            </a:pPr>
            <a:r>
              <a:rPr sz="3600" cap="none" dirty="0">
                <a:solidFill>
                  <a:srgbClr val="EA0088"/>
                </a:solidFill>
                <a:latin typeface="Trebuchet MS" panose="020B0603020202020204" pitchFamily="34" charset="0"/>
                <a:ea typeface="ＭＳ Ｐゴシック" charset="0"/>
                <a:cs typeface="ＭＳ Ｐゴシック" charset="0"/>
              </a:rPr>
              <a:t>Empirical rule</a:t>
            </a:r>
          </a:p>
        </p:txBody>
      </p:sp>
      <p:sp>
        <p:nvSpPr>
          <p:cNvPr id="5"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50</a:t>
            </a:fld>
            <a:endParaRPr lang="en-AU" alt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28004">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28004">
                                            <p:txEl>
                                              <p:pRg st="2" end="2"/>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28004">
                                            <p:txEl>
                                              <p:pRg st="3" end="3"/>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2800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4" grpId="0" build="p" autoUpdateAnimBg="0" advAuto="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6"/>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690"/>
          <a:stretch/>
        </p:blipFill>
        <p:spPr bwMode="auto">
          <a:xfrm>
            <a:off x="5693142" y="3717032"/>
            <a:ext cx="3400425" cy="205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2732088"/>
            <a:ext cx="3400425" cy="222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6"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3141" y="544650"/>
            <a:ext cx="3400425" cy="222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a:spLocks noGrp="1" noChangeArrowheads="1"/>
          </p:cNvSpPr>
          <p:nvPr>
            <p:ph type="title"/>
          </p:nvPr>
        </p:nvSpPr>
        <p:spPr>
          <a:xfrm>
            <a:off x="251520" y="242887"/>
            <a:ext cx="8713788" cy="595313"/>
          </a:xfrm>
        </p:spPr>
        <p:txBody>
          <a:bodyPr/>
          <a:lstStyle/>
          <a:p>
            <a:pPr algn="l">
              <a:defRPr/>
            </a:pPr>
            <a:r>
              <a:rPr sz="3600" cap="none" dirty="0">
                <a:solidFill>
                  <a:srgbClr val="EA0088"/>
                </a:solidFill>
                <a:latin typeface="Trebuchet MS" panose="020B0603020202020204" pitchFamily="34" charset="0"/>
                <a:ea typeface="ＭＳ Ｐゴシック" charset="0"/>
                <a:cs typeface="ＭＳ Ｐゴシック" charset="0"/>
              </a:rPr>
              <a:t>Empirical rule</a:t>
            </a:r>
            <a:r>
              <a:rPr lang="en-AU" sz="3600" cap="none" dirty="0">
                <a:solidFill>
                  <a:srgbClr val="EA0088"/>
                </a:solidFill>
                <a:latin typeface="Trebuchet MS" panose="020B0603020202020204" pitchFamily="34" charset="0"/>
                <a:ea typeface="ＭＳ Ｐゴシック" charset="0"/>
                <a:cs typeface="ＭＳ Ｐゴシック" charset="0"/>
              </a:rPr>
              <a:t>…</a:t>
            </a:r>
            <a:endParaRPr sz="3600" cap="none" dirty="0">
              <a:solidFill>
                <a:srgbClr val="EA0088"/>
              </a:solidFill>
              <a:latin typeface="Trebuchet MS" panose="020B0603020202020204" pitchFamily="34" charset="0"/>
              <a:ea typeface="ＭＳ Ｐゴシック" charset="0"/>
              <a:cs typeface="ＭＳ Ｐゴシック" charset="0"/>
            </a:endParaRPr>
          </a:p>
        </p:txBody>
      </p:sp>
      <p:sp>
        <p:nvSpPr>
          <p:cNvPr id="59398" name="Rectangle 3"/>
          <p:cNvSpPr>
            <a:spLocks noGrp="1" noChangeArrowheads="1"/>
          </p:cNvSpPr>
          <p:nvPr>
            <p:ph idx="1"/>
          </p:nvPr>
        </p:nvSpPr>
        <p:spPr>
          <a:xfrm>
            <a:off x="304800" y="836613"/>
            <a:ext cx="8534400" cy="5327650"/>
          </a:xfrm>
        </p:spPr>
        <p:txBody>
          <a:bodyPr/>
          <a:lstStyle/>
          <a:p>
            <a:pPr marL="0" indent="0">
              <a:buFontTx/>
              <a:buNone/>
            </a:pPr>
            <a:r>
              <a:rPr lang="en-US" altLang="en-US" sz="2000" dirty="0">
                <a:latin typeface="Trebuchet MS" pitchFamily="34" charset="0"/>
                <a:cs typeface="Arial" pitchFamily="34" charset="0"/>
              </a:rPr>
              <a:t>Approximately </a:t>
            </a:r>
            <a:r>
              <a:rPr lang="en-US" altLang="en-US" sz="2000" dirty="0">
                <a:solidFill>
                  <a:schemeClr val="tx1">
                    <a:lumMod val="75000"/>
                    <a:lumOff val="25000"/>
                  </a:schemeClr>
                </a:solidFill>
                <a:latin typeface="Trebuchet MS" pitchFamily="34" charset="0"/>
                <a:cs typeface="Arial" pitchFamily="34" charset="0"/>
              </a:rPr>
              <a:t>68%</a:t>
            </a:r>
            <a:r>
              <a:rPr lang="en-US" altLang="en-US" sz="2000" dirty="0">
                <a:latin typeface="Trebuchet MS" pitchFamily="34" charset="0"/>
                <a:cs typeface="Arial" pitchFamily="34" charset="0"/>
              </a:rPr>
              <a:t> of all observations fall</a:t>
            </a:r>
            <a:br>
              <a:rPr lang="en-US" altLang="en-US" sz="2000" dirty="0">
                <a:latin typeface="Trebuchet MS" pitchFamily="34" charset="0"/>
                <a:cs typeface="Arial" pitchFamily="34" charset="0"/>
              </a:rPr>
            </a:br>
            <a:r>
              <a:rPr lang="en-US" altLang="en-US" sz="2000" dirty="0">
                <a:latin typeface="Trebuchet MS" pitchFamily="34" charset="0"/>
                <a:cs typeface="Arial" pitchFamily="34" charset="0"/>
              </a:rPr>
              <a:t>within </a:t>
            </a:r>
            <a:r>
              <a:rPr lang="en-US" altLang="en-US" sz="2000" b="1" dirty="0">
                <a:solidFill>
                  <a:schemeClr val="tx1">
                    <a:lumMod val="75000"/>
                    <a:lumOff val="25000"/>
                  </a:schemeClr>
                </a:solidFill>
                <a:latin typeface="Trebuchet MS" pitchFamily="34" charset="0"/>
                <a:cs typeface="Arial" pitchFamily="34" charset="0"/>
              </a:rPr>
              <a:t>one</a:t>
            </a:r>
            <a:r>
              <a:rPr lang="en-US" altLang="en-US" sz="2000" dirty="0">
                <a:latin typeface="Trebuchet MS" pitchFamily="34" charset="0"/>
                <a:cs typeface="Arial" pitchFamily="34" charset="0"/>
              </a:rPr>
              <a:t> standard deviation of the mean.</a:t>
            </a:r>
            <a:br>
              <a:rPr lang="en-US" altLang="en-US" sz="2000" dirty="0">
                <a:latin typeface="Trebuchet MS" pitchFamily="34" charset="0"/>
                <a:cs typeface="Arial" pitchFamily="34" charset="0"/>
              </a:rPr>
            </a:br>
            <a:endParaRPr lang="en-US" altLang="en-US" sz="2000" dirty="0">
              <a:latin typeface="Trebuchet MS" pitchFamily="34" charset="0"/>
              <a:cs typeface="Arial" pitchFamily="34" charset="0"/>
            </a:endParaRPr>
          </a:p>
          <a:p>
            <a:pPr marL="0" indent="0">
              <a:buFontTx/>
              <a:buNone/>
            </a:pPr>
            <a:endParaRPr lang="en-US" altLang="en-US" sz="2400" dirty="0">
              <a:latin typeface="Trebuchet MS" pitchFamily="34" charset="0"/>
              <a:cs typeface="Arial" pitchFamily="34" charset="0"/>
            </a:endParaRPr>
          </a:p>
          <a:p>
            <a:pPr marL="0" indent="0">
              <a:buFontTx/>
              <a:buNone/>
            </a:pPr>
            <a:r>
              <a:rPr lang="en-US" altLang="en-US" sz="2400" dirty="0">
                <a:latin typeface="Trebuchet MS" pitchFamily="34" charset="0"/>
                <a:cs typeface="Arial" pitchFamily="34" charset="0"/>
              </a:rPr>
              <a:t> </a:t>
            </a:r>
          </a:p>
          <a:p>
            <a:pPr marL="0" indent="0" algn="r">
              <a:buFontTx/>
              <a:buNone/>
            </a:pPr>
            <a:r>
              <a:rPr lang="en-US" altLang="en-US" sz="2000" dirty="0">
                <a:latin typeface="Trebuchet MS" pitchFamily="34" charset="0"/>
                <a:cs typeface="Arial" pitchFamily="34" charset="0"/>
              </a:rPr>
              <a:t>Approximately </a:t>
            </a:r>
            <a:r>
              <a:rPr lang="en-US" altLang="en-US" sz="2000" dirty="0">
                <a:solidFill>
                  <a:schemeClr val="tx1">
                    <a:lumMod val="75000"/>
                    <a:lumOff val="25000"/>
                  </a:schemeClr>
                </a:solidFill>
                <a:latin typeface="Trebuchet MS" pitchFamily="34" charset="0"/>
                <a:cs typeface="Arial" pitchFamily="34" charset="0"/>
              </a:rPr>
              <a:t>95%</a:t>
            </a:r>
            <a:r>
              <a:rPr lang="en-US" altLang="en-US" sz="2000" dirty="0">
                <a:latin typeface="Trebuchet MS" pitchFamily="34" charset="0"/>
                <a:cs typeface="Arial" pitchFamily="34" charset="0"/>
              </a:rPr>
              <a:t> of all observations fall </a:t>
            </a:r>
            <a:br>
              <a:rPr lang="en-US" altLang="en-US" sz="2000" dirty="0">
                <a:latin typeface="Trebuchet MS" pitchFamily="34" charset="0"/>
                <a:cs typeface="Arial" pitchFamily="34" charset="0"/>
              </a:rPr>
            </a:br>
            <a:r>
              <a:rPr lang="en-US" altLang="en-US" sz="2000" dirty="0">
                <a:latin typeface="Trebuchet MS" pitchFamily="34" charset="0"/>
                <a:cs typeface="Arial" pitchFamily="34" charset="0"/>
              </a:rPr>
              <a:t>within </a:t>
            </a:r>
            <a:r>
              <a:rPr lang="en-US" altLang="en-US" sz="2000" b="1" dirty="0">
                <a:solidFill>
                  <a:schemeClr val="tx1">
                    <a:lumMod val="75000"/>
                    <a:lumOff val="25000"/>
                  </a:schemeClr>
                </a:solidFill>
                <a:latin typeface="Trebuchet MS" pitchFamily="34" charset="0"/>
                <a:cs typeface="Arial" pitchFamily="34" charset="0"/>
              </a:rPr>
              <a:t>two</a:t>
            </a:r>
            <a:r>
              <a:rPr lang="en-US" altLang="en-US" sz="2000" dirty="0">
                <a:latin typeface="Trebuchet MS" pitchFamily="34" charset="0"/>
                <a:cs typeface="Arial" pitchFamily="34" charset="0"/>
              </a:rPr>
              <a:t> standard deviations of the mean.</a:t>
            </a:r>
          </a:p>
          <a:p>
            <a:pPr marL="0" indent="0">
              <a:buFontTx/>
              <a:buNone/>
            </a:pPr>
            <a:endParaRPr lang="en-US" altLang="en-US" sz="2400" dirty="0">
              <a:latin typeface="Trebuchet MS" pitchFamily="34" charset="0"/>
              <a:cs typeface="Arial" pitchFamily="34" charset="0"/>
            </a:endParaRPr>
          </a:p>
          <a:p>
            <a:pPr marL="0" indent="0">
              <a:buFontTx/>
              <a:buNone/>
            </a:pPr>
            <a:endParaRPr lang="en-US" altLang="en-US" sz="2400" dirty="0">
              <a:latin typeface="Trebuchet MS" pitchFamily="34" charset="0"/>
              <a:cs typeface="Arial" pitchFamily="34" charset="0"/>
            </a:endParaRPr>
          </a:p>
          <a:p>
            <a:pPr marL="0" indent="0">
              <a:buFontTx/>
              <a:buNone/>
            </a:pPr>
            <a:endParaRPr lang="en-US" altLang="en-US" sz="2000" dirty="0">
              <a:latin typeface="Trebuchet MS" pitchFamily="34" charset="0"/>
              <a:cs typeface="Arial" pitchFamily="34" charset="0"/>
            </a:endParaRPr>
          </a:p>
          <a:p>
            <a:pPr marL="0" indent="0">
              <a:buFontTx/>
              <a:buNone/>
            </a:pPr>
            <a:endParaRPr lang="en-US" altLang="en-US" sz="2000" dirty="0">
              <a:latin typeface="Trebuchet MS" pitchFamily="34" charset="0"/>
              <a:cs typeface="Arial" pitchFamily="34" charset="0"/>
            </a:endParaRPr>
          </a:p>
          <a:p>
            <a:pPr marL="0" indent="0">
              <a:buFontTx/>
              <a:buNone/>
            </a:pPr>
            <a:r>
              <a:rPr lang="en-US" altLang="en-US" sz="2000" dirty="0">
                <a:latin typeface="Trebuchet MS" pitchFamily="34" charset="0"/>
                <a:cs typeface="Arial" pitchFamily="34" charset="0"/>
              </a:rPr>
              <a:t>Approximately </a:t>
            </a:r>
            <a:r>
              <a:rPr lang="en-US" altLang="en-US" sz="2000" dirty="0">
                <a:solidFill>
                  <a:schemeClr val="tx1">
                    <a:lumMod val="75000"/>
                    <a:lumOff val="25000"/>
                  </a:schemeClr>
                </a:solidFill>
                <a:latin typeface="Trebuchet MS" pitchFamily="34" charset="0"/>
                <a:cs typeface="Arial" pitchFamily="34" charset="0"/>
              </a:rPr>
              <a:t>99.7% </a:t>
            </a:r>
            <a:r>
              <a:rPr lang="en-US" altLang="en-US" sz="2000" dirty="0">
                <a:latin typeface="Trebuchet MS" pitchFamily="34" charset="0"/>
                <a:cs typeface="Arial" pitchFamily="34" charset="0"/>
              </a:rPr>
              <a:t>of all observations fall </a:t>
            </a:r>
            <a:br>
              <a:rPr lang="en-US" altLang="en-US" sz="2000" dirty="0">
                <a:latin typeface="Trebuchet MS" pitchFamily="34" charset="0"/>
                <a:cs typeface="Arial" pitchFamily="34" charset="0"/>
              </a:rPr>
            </a:br>
            <a:r>
              <a:rPr lang="en-US" altLang="en-US" sz="2000" dirty="0">
                <a:latin typeface="Trebuchet MS" pitchFamily="34" charset="0"/>
                <a:cs typeface="Arial" pitchFamily="34" charset="0"/>
              </a:rPr>
              <a:t>within </a:t>
            </a:r>
            <a:r>
              <a:rPr lang="en-US" altLang="en-US" sz="2000" b="1" dirty="0">
                <a:solidFill>
                  <a:schemeClr val="tx1">
                    <a:lumMod val="75000"/>
                    <a:lumOff val="25000"/>
                  </a:schemeClr>
                </a:solidFill>
                <a:latin typeface="Trebuchet MS" pitchFamily="34" charset="0"/>
                <a:cs typeface="Arial" pitchFamily="34" charset="0"/>
              </a:rPr>
              <a:t>three</a:t>
            </a:r>
            <a:r>
              <a:rPr lang="en-US" altLang="en-US" sz="2000" dirty="0">
                <a:latin typeface="Trebuchet MS" pitchFamily="34" charset="0"/>
                <a:cs typeface="Arial" pitchFamily="34" charset="0"/>
              </a:rPr>
              <a:t> standard deviations of the mean.</a:t>
            </a:r>
          </a:p>
        </p:txBody>
      </p:sp>
      <p:sp>
        <p:nvSpPr>
          <p:cNvPr id="7"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51</a:t>
            </a:fld>
            <a:endParaRPr lang="en-AU" altLang="en-US" b="1" dirty="0"/>
          </a:p>
        </p:txBody>
      </p:sp>
      <p:sp>
        <p:nvSpPr>
          <p:cNvPr id="2" name="Bent-Up Arrow 1"/>
          <p:cNvSpPr/>
          <p:nvPr/>
        </p:nvSpPr>
        <p:spPr>
          <a:xfrm rot="5400000">
            <a:off x="4826537" y="1233121"/>
            <a:ext cx="468052" cy="977126"/>
          </a:xfrm>
          <a:prstGeom prst="bentUpArrow">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1" name="Bent-Up Arrow 10"/>
          <p:cNvSpPr/>
          <p:nvPr/>
        </p:nvSpPr>
        <p:spPr>
          <a:xfrm rot="16200000" flipV="1">
            <a:off x="5123130" y="4135978"/>
            <a:ext cx="575902" cy="1058141"/>
          </a:xfrm>
          <a:prstGeom prst="bentUp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2" name="Bent-Up Arrow 11"/>
          <p:cNvSpPr/>
          <p:nvPr/>
        </p:nvSpPr>
        <p:spPr>
          <a:xfrm rot="5400000" flipV="1">
            <a:off x="3378074" y="3157753"/>
            <a:ext cx="575902" cy="1058141"/>
          </a:xfrm>
          <a:prstGeom prst="bentUpArrow">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539552" y="332804"/>
            <a:ext cx="7998611" cy="503908"/>
          </a:xfrm>
        </p:spPr>
        <p:txBody>
          <a:bodyPr/>
          <a:lstStyle/>
          <a:p>
            <a:pPr algn="l">
              <a:buFont typeface="Monotype Sorts" charset="0"/>
              <a:buNone/>
              <a:defRPr/>
            </a:pPr>
            <a:r>
              <a:rPr sz="3600" cap="none" dirty="0">
                <a:solidFill>
                  <a:srgbClr val="EA0088"/>
                </a:solidFill>
                <a:latin typeface="Trebuchet MS" panose="020B0603020202020204" pitchFamily="34" charset="0"/>
                <a:ea typeface="ＭＳ Ｐゴシック" charset="0"/>
                <a:cs typeface="ＭＳ Ｐゴシック" charset="0"/>
              </a:rPr>
              <a:t>Example 9</a:t>
            </a:r>
            <a:endParaRPr sz="2800" b="1" i="1" cap="none" dirty="0">
              <a:solidFill>
                <a:srgbClr val="EA0088"/>
              </a:solidFill>
              <a:latin typeface="Trebuchet MS" panose="020B0603020202020204" pitchFamily="34" charset="0"/>
              <a:ea typeface="ＭＳ Ｐゴシック" charset="0"/>
              <a:cs typeface="ＭＳ Ｐゴシック" charset="0"/>
            </a:endParaRPr>
          </a:p>
        </p:txBody>
      </p:sp>
      <p:sp>
        <p:nvSpPr>
          <p:cNvPr id="60418" name="Rectangle 2"/>
          <p:cNvSpPr>
            <a:spLocks noGrp="1" noChangeArrowheads="1"/>
          </p:cNvSpPr>
          <p:nvPr>
            <p:ph idx="1"/>
          </p:nvPr>
        </p:nvSpPr>
        <p:spPr>
          <a:xfrm>
            <a:off x="611560" y="1268761"/>
            <a:ext cx="8280400" cy="3240360"/>
          </a:xfrm>
        </p:spPr>
        <p:txBody>
          <a:bodyPr/>
          <a:lstStyle/>
          <a:p>
            <a:pPr marL="0" indent="0" algn="just">
              <a:lnSpc>
                <a:spcPct val="90000"/>
              </a:lnSpc>
              <a:spcAft>
                <a:spcPts val="1200"/>
              </a:spcAft>
              <a:buFontTx/>
              <a:buNone/>
              <a:tabLst>
                <a:tab pos="1071563" algn="l"/>
              </a:tabLst>
            </a:pPr>
            <a:r>
              <a:rPr lang="en-US" altLang="en-US" sz="2400" dirty="0">
                <a:latin typeface="Trebuchet MS" pitchFamily="34" charset="0"/>
                <a:cs typeface="Arial" pitchFamily="34" charset="0"/>
              </a:rPr>
              <a:t>A statistician wants to describe the way returns on investment are distributed. </a:t>
            </a:r>
          </a:p>
          <a:p>
            <a:pPr marL="536575" lvl="1" indent="0">
              <a:lnSpc>
                <a:spcPct val="90000"/>
              </a:lnSpc>
              <a:buClr>
                <a:srgbClr val="FF0000"/>
              </a:buClr>
              <a:buNone/>
              <a:tabLst>
                <a:tab pos="1071563" algn="l"/>
              </a:tabLst>
            </a:pPr>
            <a:r>
              <a:rPr lang="en-US" altLang="en-US" sz="2400" dirty="0">
                <a:solidFill>
                  <a:schemeClr val="accent1"/>
                </a:solidFill>
                <a:latin typeface="Trebuchet MS" pitchFamily="34" charset="0"/>
                <a:cs typeface="Arial" pitchFamily="34" charset="0"/>
              </a:rPr>
              <a:t>The mean return = 10%</a:t>
            </a:r>
          </a:p>
          <a:p>
            <a:pPr marL="536575" lvl="1" indent="0">
              <a:lnSpc>
                <a:spcPct val="90000"/>
              </a:lnSpc>
              <a:buClr>
                <a:srgbClr val="FF0000"/>
              </a:buClr>
              <a:buNone/>
              <a:tabLst>
                <a:tab pos="1071563" algn="l"/>
              </a:tabLst>
            </a:pPr>
            <a:r>
              <a:rPr lang="en-US" altLang="en-US" sz="2400" dirty="0">
                <a:solidFill>
                  <a:schemeClr val="accent1"/>
                </a:solidFill>
                <a:latin typeface="Trebuchet MS" pitchFamily="34" charset="0"/>
                <a:cs typeface="Arial" pitchFamily="34" charset="0"/>
              </a:rPr>
              <a:t>The standard deviation of the return = 3%</a:t>
            </a:r>
          </a:p>
          <a:p>
            <a:pPr marL="536575" lvl="1" indent="0">
              <a:lnSpc>
                <a:spcPct val="90000"/>
              </a:lnSpc>
              <a:spcAft>
                <a:spcPts val="1200"/>
              </a:spcAft>
              <a:buClr>
                <a:srgbClr val="FF0000"/>
              </a:buClr>
              <a:buNone/>
              <a:tabLst>
                <a:tab pos="1071563" algn="l"/>
              </a:tabLst>
            </a:pPr>
            <a:r>
              <a:rPr lang="en-US" altLang="en-US" sz="2400" dirty="0">
                <a:solidFill>
                  <a:schemeClr val="accent1"/>
                </a:solidFill>
                <a:latin typeface="Trebuchet MS" pitchFamily="34" charset="0"/>
                <a:cs typeface="Arial" pitchFamily="34" charset="0"/>
              </a:rPr>
              <a:t>The histogram is bell-shaped.</a:t>
            </a:r>
          </a:p>
          <a:p>
            <a:pPr marL="0" lvl="1" indent="0" algn="just">
              <a:lnSpc>
                <a:spcPct val="90000"/>
              </a:lnSpc>
              <a:buClr>
                <a:srgbClr val="FF0000"/>
              </a:buClr>
              <a:buNone/>
              <a:tabLst>
                <a:tab pos="1071563" algn="l"/>
              </a:tabLst>
            </a:pPr>
            <a:r>
              <a:rPr lang="en-AU" altLang="en-US" sz="2400" dirty="0">
                <a:latin typeface="Trebuchet MS" pitchFamily="34" charset="0"/>
                <a:cs typeface="Arial" pitchFamily="34" charset="0"/>
              </a:rPr>
              <a:t>How can the statistician use the mean and the standard deviation to describe the distribution?</a:t>
            </a:r>
            <a:endParaRPr lang="en-US" altLang="en-US" sz="2400" dirty="0">
              <a:latin typeface="Trebuchet MS" pitchFamily="34" charset="0"/>
              <a:cs typeface="Arial" pitchFamily="34" charset="0"/>
            </a:endParaRPr>
          </a:p>
        </p:txBody>
      </p:sp>
      <p:sp>
        <p:nvSpPr>
          <p:cNvPr id="5"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52</a:t>
            </a:fld>
            <a:endParaRPr lang="en-AU" altLang="en-US" b="1"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539552" y="332804"/>
            <a:ext cx="7998611" cy="503908"/>
          </a:xfrm>
        </p:spPr>
        <p:txBody>
          <a:bodyPr/>
          <a:lstStyle/>
          <a:p>
            <a:pPr algn="l">
              <a:buFont typeface="Monotype Sorts" charset="0"/>
              <a:buNone/>
              <a:defRPr/>
            </a:pPr>
            <a:r>
              <a:rPr sz="3600" cap="none" dirty="0">
                <a:solidFill>
                  <a:srgbClr val="EA0088"/>
                </a:solidFill>
                <a:latin typeface="Trebuchet MS" panose="020B0603020202020204" pitchFamily="34" charset="0"/>
                <a:ea typeface="ＭＳ Ｐゴシック" charset="0"/>
                <a:cs typeface="ＭＳ Ｐゴシック" charset="0"/>
              </a:rPr>
              <a:t>Example 9: Solution</a:t>
            </a:r>
            <a:endParaRPr sz="2800" b="1" i="1" cap="none" dirty="0">
              <a:solidFill>
                <a:srgbClr val="EA0088"/>
              </a:solidFill>
              <a:latin typeface="Trebuchet MS" panose="020B0603020202020204" pitchFamily="34" charset="0"/>
              <a:ea typeface="ＭＳ Ｐゴシック" charset="0"/>
              <a:cs typeface="ＭＳ Ｐゴシック" charset="0"/>
            </a:endParaRPr>
          </a:p>
        </p:txBody>
      </p:sp>
      <p:sp>
        <p:nvSpPr>
          <p:cNvPr id="130050" name="Rectangle 2"/>
          <p:cNvSpPr>
            <a:spLocks noGrp="1" noChangeArrowheads="1"/>
          </p:cNvSpPr>
          <p:nvPr>
            <p:ph idx="1"/>
          </p:nvPr>
        </p:nvSpPr>
        <p:spPr>
          <a:xfrm>
            <a:off x="395536" y="1196752"/>
            <a:ext cx="8496944" cy="5327650"/>
          </a:xfrm>
        </p:spPr>
        <p:txBody>
          <a:bodyPr/>
          <a:lstStyle/>
          <a:p>
            <a:pPr marL="0" indent="0">
              <a:lnSpc>
                <a:spcPct val="80000"/>
              </a:lnSpc>
              <a:buNone/>
            </a:pPr>
            <a:r>
              <a:rPr lang="en-US" altLang="en-US" sz="2400" dirty="0">
                <a:latin typeface="Trebuchet MS" pitchFamily="34" charset="0"/>
                <a:cs typeface="Arial" pitchFamily="34" charset="0"/>
              </a:rPr>
              <a:t>The empirical rule can be applied (bell-shaped histogram).</a:t>
            </a:r>
          </a:p>
          <a:p>
            <a:pPr marL="0" indent="0">
              <a:lnSpc>
                <a:spcPct val="80000"/>
              </a:lnSpc>
              <a:buNone/>
            </a:pPr>
            <a:endParaRPr lang="en-US" altLang="en-US" sz="2400" dirty="0">
              <a:latin typeface="Trebuchet MS" pitchFamily="34" charset="0"/>
              <a:cs typeface="Arial" pitchFamily="34" charset="0"/>
            </a:endParaRPr>
          </a:p>
          <a:p>
            <a:pPr marL="0" indent="0">
              <a:lnSpc>
                <a:spcPct val="80000"/>
              </a:lnSpc>
              <a:spcAft>
                <a:spcPts val="1200"/>
              </a:spcAft>
              <a:buNone/>
            </a:pPr>
            <a:r>
              <a:rPr lang="en-US" altLang="en-US" sz="2400" dirty="0">
                <a:latin typeface="Trebuchet MS" pitchFamily="34" charset="0"/>
                <a:cs typeface="Arial" pitchFamily="34" charset="0"/>
              </a:rPr>
              <a:t>Describing the return distribution:</a:t>
            </a:r>
          </a:p>
          <a:p>
            <a:pPr marL="0" indent="0">
              <a:spcAft>
                <a:spcPts val="1800"/>
              </a:spcAft>
              <a:buNone/>
            </a:pPr>
            <a:r>
              <a:rPr lang="en-US" altLang="en-US" sz="2400" dirty="0">
                <a:latin typeface="Trebuchet MS" pitchFamily="34" charset="0"/>
                <a:cs typeface="Arial" pitchFamily="34" charset="0"/>
              </a:rPr>
              <a:t>Approximately 68% of the returns lie between </a:t>
            </a:r>
            <a:r>
              <a:rPr lang="en-US" altLang="en-US" sz="2400" dirty="0">
                <a:solidFill>
                  <a:srgbClr val="FF0000"/>
                </a:solidFill>
                <a:latin typeface="Trebuchet MS" pitchFamily="34" charset="0"/>
                <a:cs typeface="Arial" pitchFamily="34" charset="0"/>
              </a:rPr>
              <a:t>7%</a:t>
            </a:r>
            <a:r>
              <a:rPr lang="en-US" altLang="en-US" sz="2400" dirty="0">
                <a:latin typeface="Trebuchet MS" pitchFamily="34" charset="0"/>
                <a:cs typeface="Arial" pitchFamily="34" charset="0"/>
              </a:rPr>
              <a:t> and </a:t>
            </a:r>
            <a:r>
              <a:rPr lang="en-US" altLang="en-US" sz="2400" dirty="0">
                <a:solidFill>
                  <a:srgbClr val="FF0000"/>
                </a:solidFill>
                <a:latin typeface="Trebuchet MS" pitchFamily="34" charset="0"/>
                <a:cs typeface="Arial" pitchFamily="34" charset="0"/>
              </a:rPr>
              <a:t>13%	   [10 – 1(3), 10 + 1(3)]</a:t>
            </a:r>
          </a:p>
          <a:p>
            <a:pPr marL="0" indent="0">
              <a:spcAft>
                <a:spcPts val="1800"/>
              </a:spcAft>
              <a:buNone/>
            </a:pPr>
            <a:r>
              <a:rPr lang="en-US" altLang="en-US" sz="2400" dirty="0">
                <a:latin typeface="Trebuchet MS" pitchFamily="34" charset="0"/>
                <a:cs typeface="Arial" pitchFamily="34" charset="0"/>
              </a:rPr>
              <a:t>Approximately 95% of the returns lie between </a:t>
            </a:r>
            <a:r>
              <a:rPr lang="en-US" altLang="en-US" sz="2400" dirty="0">
                <a:solidFill>
                  <a:srgbClr val="0033CC"/>
                </a:solidFill>
                <a:latin typeface="Trebuchet MS" pitchFamily="34" charset="0"/>
                <a:cs typeface="Arial" pitchFamily="34" charset="0"/>
              </a:rPr>
              <a:t>4%</a:t>
            </a:r>
            <a:r>
              <a:rPr lang="en-US" altLang="en-US" sz="2400" dirty="0">
                <a:latin typeface="Trebuchet MS" pitchFamily="34" charset="0"/>
                <a:cs typeface="Arial" pitchFamily="34" charset="0"/>
              </a:rPr>
              <a:t> and </a:t>
            </a:r>
            <a:r>
              <a:rPr lang="en-US" altLang="en-US" sz="2400" dirty="0">
                <a:solidFill>
                  <a:srgbClr val="0000CC"/>
                </a:solidFill>
                <a:latin typeface="Trebuchet MS" pitchFamily="34" charset="0"/>
                <a:cs typeface="Arial" pitchFamily="34" charset="0"/>
              </a:rPr>
              <a:t>1</a:t>
            </a:r>
            <a:r>
              <a:rPr lang="en-US" altLang="en-US" sz="2400" dirty="0">
                <a:solidFill>
                  <a:srgbClr val="0033CC"/>
                </a:solidFill>
                <a:latin typeface="Trebuchet MS" pitchFamily="34" charset="0"/>
                <a:cs typeface="Arial" pitchFamily="34" charset="0"/>
              </a:rPr>
              <a:t>6%</a:t>
            </a:r>
            <a:r>
              <a:rPr lang="en-US" altLang="en-US" sz="2400" dirty="0">
                <a:latin typeface="Trebuchet MS" pitchFamily="34" charset="0"/>
                <a:cs typeface="Arial" pitchFamily="34" charset="0"/>
              </a:rPr>
              <a:t>	  </a:t>
            </a:r>
            <a:r>
              <a:rPr lang="en-US" altLang="en-US" sz="2400" dirty="0">
                <a:solidFill>
                  <a:schemeClr val="accent2"/>
                </a:solidFill>
                <a:latin typeface="Trebuchet MS" pitchFamily="34" charset="0"/>
                <a:cs typeface="Arial" pitchFamily="34" charset="0"/>
              </a:rPr>
              <a:t> </a:t>
            </a:r>
            <a:r>
              <a:rPr lang="en-US" altLang="en-US" sz="2400" dirty="0">
                <a:solidFill>
                  <a:srgbClr val="0000CC"/>
                </a:solidFill>
                <a:latin typeface="Trebuchet MS" pitchFamily="34" charset="0"/>
                <a:cs typeface="Arial" pitchFamily="34" charset="0"/>
              </a:rPr>
              <a:t>[</a:t>
            </a:r>
            <a:r>
              <a:rPr lang="en-US" altLang="en-US" sz="2400" dirty="0">
                <a:solidFill>
                  <a:srgbClr val="0033CC"/>
                </a:solidFill>
                <a:latin typeface="Trebuchet MS" pitchFamily="34" charset="0"/>
                <a:cs typeface="Arial" pitchFamily="34" charset="0"/>
              </a:rPr>
              <a:t>10 – 2(3), 10 + 2(3)]</a:t>
            </a:r>
          </a:p>
          <a:p>
            <a:pPr marL="0" indent="0">
              <a:spcAft>
                <a:spcPts val="1800"/>
              </a:spcAft>
              <a:buNone/>
            </a:pPr>
            <a:r>
              <a:rPr lang="en-US" altLang="en-US" sz="2400" dirty="0">
                <a:latin typeface="Trebuchet MS" pitchFamily="34" charset="0"/>
                <a:cs typeface="Arial" pitchFamily="34" charset="0"/>
              </a:rPr>
              <a:t>Approximately 99.7% of the returns lie between </a:t>
            </a:r>
            <a:r>
              <a:rPr lang="en-US" altLang="en-US" sz="2400" dirty="0">
                <a:solidFill>
                  <a:srgbClr val="FF00FF"/>
                </a:solidFill>
                <a:latin typeface="Trebuchet MS" pitchFamily="34" charset="0"/>
                <a:cs typeface="Arial" pitchFamily="34" charset="0"/>
              </a:rPr>
              <a:t>1%</a:t>
            </a:r>
            <a:r>
              <a:rPr lang="en-US" altLang="en-US" sz="2400" dirty="0">
                <a:latin typeface="Trebuchet MS" pitchFamily="34" charset="0"/>
                <a:cs typeface="Arial" pitchFamily="34" charset="0"/>
              </a:rPr>
              <a:t> and </a:t>
            </a:r>
            <a:r>
              <a:rPr lang="en-US" altLang="en-US" sz="2400" dirty="0">
                <a:solidFill>
                  <a:srgbClr val="FF00FF"/>
                </a:solidFill>
                <a:latin typeface="Trebuchet MS" pitchFamily="34" charset="0"/>
                <a:cs typeface="Arial" pitchFamily="34" charset="0"/>
              </a:rPr>
              <a:t>19%	   [10 – 3(3), 10 + 3(3)]</a:t>
            </a:r>
            <a:br>
              <a:rPr lang="en-US" altLang="en-US" dirty="0">
                <a:solidFill>
                  <a:srgbClr val="FF00FF"/>
                </a:solidFill>
                <a:latin typeface="Trebuchet MS" pitchFamily="34" charset="0"/>
                <a:cs typeface="Arial" pitchFamily="34" charset="0"/>
              </a:rPr>
            </a:br>
            <a:r>
              <a:rPr lang="en-US" altLang="en-US" dirty="0">
                <a:latin typeface="Trebuchet MS" pitchFamily="34" charset="0"/>
                <a:cs typeface="Arial" pitchFamily="34" charset="0"/>
              </a:rPr>
              <a:t> </a:t>
            </a:r>
          </a:p>
        </p:txBody>
      </p:sp>
      <p:sp>
        <p:nvSpPr>
          <p:cNvPr id="5"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53</a:t>
            </a:fld>
            <a:endParaRPr lang="en-AU"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0050">
                                            <p:txEl>
                                              <p:pRg st="2" end="2"/>
                                            </p:txEl>
                                          </p:spTgt>
                                        </p:tgtEl>
                                        <p:attrNameLst>
                                          <p:attrName>style.visibility</p:attrName>
                                        </p:attrNameLst>
                                      </p:cBhvr>
                                      <p:to>
                                        <p:strVal val="visible"/>
                                      </p:to>
                                    </p:set>
                                  </p:childTnLst>
                                </p:cTn>
                              </p:par>
                            </p:childTnLst>
                          </p:cTn>
                        </p:par>
                        <p:par>
                          <p:cTn id="7" fill="hold" nodeType="with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30050">
                                            <p:txEl>
                                              <p:pRg st="3" end="3"/>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30050">
                                            <p:txEl>
                                              <p:pRg st="4" end="4"/>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3005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0" grpId="0" uiExpand="1" build="p" bldLvl="3"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539552" y="332804"/>
            <a:ext cx="7998611" cy="503908"/>
          </a:xfrm>
        </p:spPr>
        <p:txBody>
          <a:bodyPr/>
          <a:lstStyle/>
          <a:p>
            <a:pPr algn="l">
              <a:buFont typeface="Monotype Sorts" charset="0"/>
              <a:buNone/>
              <a:defRPr/>
            </a:pPr>
            <a:r>
              <a:rPr sz="3600" cap="none" dirty="0">
                <a:solidFill>
                  <a:srgbClr val="EA0088"/>
                </a:solidFill>
                <a:latin typeface="Trebuchet MS" panose="020B0603020202020204" pitchFamily="34" charset="0"/>
                <a:ea typeface="ＭＳ Ｐゴシック" charset="0"/>
                <a:cs typeface="ＭＳ Ｐゴシック" charset="0"/>
              </a:rPr>
              <a:t>Example 10</a:t>
            </a:r>
            <a:br>
              <a:rPr sz="3600" cap="none" dirty="0">
                <a:solidFill>
                  <a:srgbClr val="EA0088"/>
                </a:solidFill>
                <a:latin typeface="Trebuchet MS" panose="020B0603020202020204" pitchFamily="34" charset="0"/>
                <a:ea typeface="ＭＳ Ｐゴシック" charset="0"/>
                <a:cs typeface="ＭＳ Ｐゴシック" charset="0"/>
              </a:rPr>
            </a:br>
            <a:r>
              <a:rPr lang="en-US" sz="2800" i="1" cap="none" dirty="0">
                <a:solidFill>
                  <a:srgbClr val="EA0088"/>
                </a:solidFill>
                <a:latin typeface="Trebuchet MS" panose="020B0603020202020204" pitchFamily="34" charset="0"/>
                <a:ea typeface="ＭＳ Ｐゴシック" charset="0"/>
                <a:cs typeface="ＭＳ Ｐゴシック" charset="0"/>
              </a:rPr>
              <a:t>(Example 5.10, page 152)</a:t>
            </a:r>
            <a:endParaRPr sz="2800" b="1" i="1" cap="none" dirty="0">
              <a:solidFill>
                <a:srgbClr val="EA0088"/>
              </a:solidFill>
              <a:latin typeface="Trebuchet MS" panose="020B0603020202020204" pitchFamily="34" charset="0"/>
              <a:ea typeface="ＭＳ Ｐゴシック" charset="0"/>
              <a:cs typeface="ＭＳ Ｐゴシック" charset="0"/>
            </a:endParaRPr>
          </a:p>
        </p:txBody>
      </p:sp>
      <p:sp>
        <p:nvSpPr>
          <p:cNvPr id="131074" name="Rectangle 2"/>
          <p:cNvSpPr>
            <a:spLocks noGrp="1" noChangeArrowheads="1"/>
          </p:cNvSpPr>
          <p:nvPr>
            <p:ph idx="1"/>
          </p:nvPr>
        </p:nvSpPr>
        <p:spPr>
          <a:xfrm>
            <a:off x="685800" y="1143000"/>
            <a:ext cx="7772400" cy="1250950"/>
          </a:xfrm>
        </p:spPr>
        <p:txBody>
          <a:bodyPr/>
          <a:lstStyle/>
          <a:p>
            <a:pPr marL="0" indent="0" algn="just">
              <a:lnSpc>
                <a:spcPct val="90000"/>
              </a:lnSpc>
              <a:buFontTx/>
              <a:buNone/>
            </a:pPr>
            <a:r>
              <a:rPr lang="en-AU" sz="2400" dirty="0">
                <a:solidFill>
                  <a:schemeClr val="accent1"/>
                </a:solidFill>
                <a:latin typeface="Trebuchet MS" panose="020B0603020202020204" pitchFamily="34" charset="0"/>
              </a:rPr>
              <a:t>XM05-10 </a:t>
            </a:r>
            <a:r>
              <a:rPr lang="en-US" altLang="en-US" sz="2400" dirty="0">
                <a:latin typeface="Trebuchet MS" pitchFamily="34" charset="0"/>
                <a:cs typeface="Arial" pitchFamily="34" charset="0"/>
              </a:rPr>
              <a:t>The duration of 30 long-distance telephone calls (in minutes) are shown below. Check the empirical rule for this set of measurements.</a:t>
            </a:r>
            <a:endParaRPr lang="en-US" altLang="en-US" sz="2400" b="1" dirty="0">
              <a:latin typeface="Trebuchet MS" pitchFamily="34" charset="0"/>
              <a:cs typeface="Arial" pitchFamily="34" charset="0"/>
            </a:endParaRPr>
          </a:p>
        </p:txBody>
      </p:sp>
      <p:pic>
        <p:nvPicPr>
          <p:cNvPr id="11878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9550" y="2403748"/>
            <a:ext cx="7282850" cy="1910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54</a:t>
            </a:fld>
            <a:endParaRPr lang="en-AU" altLang="en-US" b="1"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3" name="Text Box 3"/>
          <p:cNvSpPr txBox="1">
            <a:spLocks noChangeArrowheads="1"/>
          </p:cNvSpPr>
          <p:nvPr/>
        </p:nvSpPr>
        <p:spPr bwMode="auto">
          <a:xfrm>
            <a:off x="553496" y="1156952"/>
            <a:ext cx="833898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marL="441325" indent="-441325">
              <a:spcBef>
                <a:spcPct val="0"/>
              </a:spcBef>
              <a:buFontTx/>
              <a:buNone/>
            </a:pPr>
            <a:r>
              <a:rPr lang="en-US" altLang="en-US" sz="2400" baseline="0" dirty="0">
                <a:latin typeface="Trebuchet MS" panose="020B0603020202020204" pitchFamily="34" charset="0"/>
              </a:rPr>
              <a:t>1.	First check if the histogram has an approximate mound-shape:</a:t>
            </a:r>
          </a:p>
        </p:txBody>
      </p:sp>
      <p:graphicFrame>
        <p:nvGraphicFramePr>
          <p:cNvPr id="209924" name="Object 4"/>
          <p:cNvGraphicFramePr>
            <a:graphicFrameLocks noChangeAspect="1"/>
          </p:cNvGraphicFramePr>
          <p:nvPr>
            <p:extLst>
              <p:ext uri="{D42A27DB-BD31-4B8C-83A1-F6EECF244321}">
                <p14:modId xmlns:p14="http://schemas.microsoft.com/office/powerpoint/2010/main" val="166911504"/>
              </p:ext>
            </p:extLst>
          </p:nvPr>
        </p:nvGraphicFramePr>
        <p:xfrm>
          <a:off x="1424824" y="2204864"/>
          <a:ext cx="5943600" cy="3081337"/>
        </p:xfrm>
        <a:graphic>
          <a:graphicData uri="http://schemas.openxmlformats.org/presentationml/2006/ole">
            <mc:AlternateContent xmlns:mc="http://schemas.openxmlformats.org/markup-compatibility/2006">
              <mc:Choice xmlns:v="urn:schemas-microsoft-com:vml" Requires="v">
                <p:oleObj spid="_x0000_s63573" name="Worksheet" r:id="rId4" imgW="3350880" imgH="1712880" progId="Excel.Sheet.8">
                  <p:embed/>
                </p:oleObj>
              </mc:Choice>
              <mc:Fallback>
                <p:oleObj name="Worksheet" r:id="rId4" imgW="3350880" imgH="1712880" progId="Excel.Sheet.8">
                  <p:embed/>
                  <p:pic>
                    <p:nvPicPr>
                      <p:cNvPr id="0" name="Picture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4824" y="2204864"/>
                        <a:ext cx="5943600" cy="3081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pSp>
        <p:nvGrpSpPr>
          <p:cNvPr id="2" name="Group 5"/>
          <p:cNvGrpSpPr>
            <a:grpSpLocks/>
          </p:cNvGrpSpPr>
          <p:nvPr/>
        </p:nvGrpSpPr>
        <p:grpSpPr bwMode="auto">
          <a:xfrm>
            <a:off x="2411413" y="2852738"/>
            <a:ext cx="4191000" cy="1487487"/>
            <a:chOff x="1584" y="2711"/>
            <a:chExt cx="2736" cy="974"/>
          </a:xfrm>
        </p:grpSpPr>
        <p:sp>
          <p:nvSpPr>
            <p:cNvPr id="63494" name="Freeform 6"/>
            <p:cNvSpPr>
              <a:spLocks/>
            </p:cNvSpPr>
            <p:nvPr/>
          </p:nvSpPr>
          <p:spPr bwMode="auto">
            <a:xfrm>
              <a:off x="1584" y="2711"/>
              <a:ext cx="1440" cy="974"/>
            </a:xfrm>
            <a:custGeom>
              <a:avLst/>
              <a:gdLst>
                <a:gd name="T0" fmla="*/ 0 w 1248"/>
                <a:gd name="T1" fmla="*/ 185 h 1088"/>
                <a:gd name="T2" fmla="*/ 3325 w 1248"/>
                <a:gd name="T3" fmla="*/ 168 h 1088"/>
                <a:gd name="T4" fmla="*/ 6164 w 1248"/>
                <a:gd name="T5" fmla="*/ 96 h 1088"/>
                <a:gd name="T6" fmla="*/ 8530 w 1248"/>
                <a:gd name="T7" fmla="*/ 38 h 1088"/>
                <a:gd name="T8" fmla="*/ 10897 w 1248"/>
                <a:gd name="T9" fmla="*/ 5 h 1088"/>
                <a:gd name="T10" fmla="*/ 12321 w 1248"/>
                <a:gd name="T11" fmla="*/ 5 h 1088"/>
                <a:gd name="T12" fmla="*/ 0 60000 65536"/>
                <a:gd name="T13" fmla="*/ 0 60000 65536"/>
                <a:gd name="T14" fmla="*/ 0 60000 65536"/>
                <a:gd name="T15" fmla="*/ 0 60000 65536"/>
                <a:gd name="T16" fmla="*/ 0 60000 65536"/>
                <a:gd name="T17" fmla="*/ 0 60000 65536"/>
                <a:gd name="T18" fmla="*/ 0 w 1248"/>
                <a:gd name="T19" fmla="*/ 0 h 1088"/>
                <a:gd name="T20" fmla="*/ 1248 w 1248"/>
                <a:gd name="T21" fmla="*/ 1088 h 1088"/>
              </a:gdLst>
              <a:ahLst/>
              <a:cxnLst>
                <a:cxn ang="T12">
                  <a:pos x="T0" y="T1"/>
                </a:cxn>
                <a:cxn ang="T13">
                  <a:pos x="T2" y="T3"/>
                </a:cxn>
                <a:cxn ang="T14">
                  <a:pos x="T4" y="T5"/>
                </a:cxn>
                <a:cxn ang="T15">
                  <a:pos x="T6" y="T7"/>
                </a:cxn>
                <a:cxn ang="T16">
                  <a:pos x="T8" y="T9"/>
                </a:cxn>
                <a:cxn ang="T17">
                  <a:pos x="T10" y="T11"/>
                </a:cxn>
              </a:cxnLst>
              <a:rect l="T18" t="T19" r="T20" b="T21"/>
              <a:pathLst>
                <a:path w="1248" h="1088">
                  <a:moveTo>
                    <a:pt x="0" y="1088"/>
                  </a:moveTo>
                  <a:cubicBezTo>
                    <a:pt x="116" y="1084"/>
                    <a:pt x="232" y="1080"/>
                    <a:pt x="336" y="992"/>
                  </a:cubicBezTo>
                  <a:cubicBezTo>
                    <a:pt x="440" y="904"/>
                    <a:pt x="536" y="688"/>
                    <a:pt x="624" y="560"/>
                  </a:cubicBezTo>
                  <a:cubicBezTo>
                    <a:pt x="712" y="432"/>
                    <a:pt x="784" y="312"/>
                    <a:pt x="864" y="224"/>
                  </a:cubicBezTo>
                  <a:cubicBezTo>
                    <a:pt x="944" y="136"/>
                    <a:pt x="1040" y="64"/>
                    <a:pt x="1104" y="32"/>
                  </a:cubicBezTo>
                  <a:cubicBezTo>
                    <a:pt x="1168" y="0"/>
                    <a:pt x="1224" y="32"/>
                    <a:pt x="1248" y="32"/>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63495" name="Freeform 7"/>
            <p:cNvSpPr>
              <a:spLocks/>
            </p:cNvSpPr>
            <p:nvPr/>
          </p:nvSpPr>
          <p:spPr bwMode="auto">
            <a:xfrm flipH="1">
              <a:off x="2880" y="2718"/>
              <a:ext cx="1440" cy="967"/>
            </a:xfrm>
            <a:custGeom>
              <a:avLst/>
              <a:gdLst>
                <a:gd name="T0" fmla="*/ 0 w 1248"/>
                <a:gd name="T1" fmla="*/ 165 h 1088"/>
                <a:gd name="T2" fmla="*/ 3325 w 1248"/>
                <a:gd name="T3" fmla="*/ 151 h 1088"/>
                <a:gd name="T4" fmla="*/ 6164 w 1248"/>
                <a:gd name="T5" fmla="*/ 85 h 1088"/>
                <a:gd name="T6" fmla="*/ 8530 w 1248"/>
                <a:gd name="T7" fmla="*/ 33 h 1088"/>
                <a:gd name="T8" fmla="*/ 10897 w 1248"/>
                <a:gd name="T9" fmla="*/ 4 h 1088"/>
                <a:gd name="T10" fmla="*/ 12321 w 1248"/>
                <a:gd name="T11" fmla="*/ 4 h 1088"/>
                <a:gd name="T12" fmla="*/ 0 60000 65536"/>
                <a:gd name="T13" fmla="*/ 0 60000 65536"/>
                <a:gd name="T14" fmla="*/ 0 60000 65536"/>
                <a:gd name="T15" fmla="*/ 0 60000 65536"/>
                <a:gd name="T16" fmla="*/ 0 60000 65536"/>
                <a:gd name="T17" fmla="*/ 0 60000 65536"/>
                <a:gd name="T18" fmla="*/ 0 w 1248"/>
                <a:gd name="T19" fmla="*/ 0 h 1088"/>
                <a:gd name="T20" fmla="*/ 1248 w 1248"/>
                <a:gd name="T21" fmla="*/ 1088 h 1088"/>
              </a:gdLst>
              <a:ahLst/>
              <a:cxnLst>
                <a:cxn ang="T12">
                  <a:pos x="T0" y="T1"/>
                </a:cxn>
                <a:cxn ang="T13">
                  <a:pos x="T2" y="T3"/>
                </a:cxn>
                <a:cxn ang="T14">
                  <a:pos x="T4" y="T5"/>
                </a:cxn>
                <a:cxn ang="T15">
                  <a:pos x="T6" y="T7"/>
                </a:cxn>
                <a:cxn ang="T16">
                  <a:pos x="T8" y="T9"/>
                </a:cxn>
                <a:cxn ang="T17">
                  <a:pos x="T10" y="T11"/>
                </a:cxn>
              </a:cxnLst>
              <a:rect l="T18" t="T19" r="T20" b="T21"/>
              <a:pathLst>
                <a:path w="1248" h="1088">
                  <a:moveTo>
                    <a:pt x="0" y="1088"/>
                  </a:moveTo>
                  <a:cubicBezTo>
                    <a:pt x="116" y="1084"/>
                    <a:pt x="232" y="1080"/>
                    <a:pt x="336" y="992"/>
                  </a:cubicBezTo>
                  <a:cubicBezTo>
                    <a:pt x="440" y="904"/>
                    <a:pt x="536" y="688"/>
                    <a:pt x="624" y="560"/>
                  </a:cubicBezTo>
                  <a:cubicBezTo>
                    <a:pt x="712" y="432"/>
                    <a:pt x="784" y="312"/>
                    <a:pt x="864" y="224"/>
                  </a:cubicBezTo>
                  <a:cubicBezTo>
                    <a:pt x="944" y="136"/>
                    <a:pt x="1040" y="64"/>
                    <a:pt x="1104" y="32"/>
                  </a:cubicBezTo>
                  <a:cubicBezTo>
                    <a:pt x="1168" y="0"/>
                    <a:pt x="1224" y="32"/>
                    <a:pt x="1248" y="32"/>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grpSp>
      <p:sp>
        <p:nvSpPr>
          <p:cNvPr id="8" name="Rectangle 4"/>
          <p:cNvSpPr>
            <a:spLocks noGrp="1" noChangeArrowheads="1"/>
          </p:cNvSpPr>
          <p:nvPr>
            <p:ph type="title"/>
          </p:nvPr>
        </p:nvSpPr>
        <p:spPr>
          <a:xfrm>
            <a:off x="539552" y="332804"/>
            <a:ext cx="7998611" cy="503908"/>
          </a:xfrm>
        </p:spPr>
        <p:txBody>
          <a:bodyPr/>
          <a:lstStyle/>
          <a:p>
            <a:pPr algn="l">
              <a:buFont typeface="Monotype Sorts" charset="0"/>
              <a:buNone/>
              <a:defRPr/>
            </a:pPr>
            <a:r>
              <a:rPr sz="3600" cap="none" dirty="0">
                <a:solidFill>
                  <a:srgbClr val="EA0088"/>
                </a:solidFill>
                <a:latin typeface="Trebuchet MS" panose="020B0603020202020204" pitchFamily="34" charset="0"/>
                <a:ea typeface="ＭＳ Ｐゴシック" charset="0"/>
                <a:cs typeface="ＭＳ Ｐゴシック" charset="0"/>
              </a:rPr>
              <a:t>Example 10: Solution</a:t>
            </a:r>
            <a:endParaRPr sz="2800" b="1" i="1" cap="none" dirty="0">
              <a:solidFill>
                <a:srgbClr val="EA0088"/>
              </a:solidFill>
              <a:latin typeface="Trebuchet MS" panose="020B0603020202020204" pitchFamily="34" charset="0"/>
              <a:ea typeface="ＭＳ Ｐゴシック" charset="0"/>
              <a:cs typeface="ＭＳ Ｐゴシック" charset="0"/>
            </a:endParaRPr>
          </a:p>
        </p:txBody>
      </p:sp>
      <p:sp>
        <p:nvSpPr>
          <p:cNvPr id="9"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55</a:t>
            </a:fld>
            <a:endParaRPr lang="en-AU" alt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09924"/>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4"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2"/>
          <p:cNvSpPr txBox="1">
            <a:spLocks noChangeArrowheads="1"/>
          </p:cNvSpPr>
          <p:nvPr/>
        </p:nvSpPr>
        <p:spPr bwMode="auto">
          <a:xfrm>
            <a:off x="900113" y="1858318"/>
            <a:ext cx="40719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marL="441325" indent="-441325">
              <a:spcBef>
                <a:spcPct val="0"/>
              </a:spcBef>
              <a:buNone/>
            </a:pPr>
            <a:r>
              <a:rPr lang="en-US" altLang="en-US" sz="2400" baseline="0" dirty="0">
                <a:latin typeface="Trebuchet MS" panose="020B0603020202020204" pitchFamily="34" charset="0"/>
              </a:rPr>
              <a:t>3.	Calculate the intervals:  </a:t>
            </a:r>
          </a:p>
        </p:txBody>
      </p:sp>
      <p:graphicFrame>
        <p:nvGraphicFramePr>
          <p:cNvPr id="132099" name="Object 3"/>
          <p:cNvGraphicFramePr>
            <a:graphicFrameLocks noChangeAspect="1"/>
          </p:cNvGraphicFramePr>
          <p:nvPr>
            <p:extLst>
              <p:ext uri="{D42A27DB-BD31-4B8C-83A1-F6EECF244321}">
                <p14:modId xmlns:p14="http://schemas.microsoft.com/office/powerpoint/2010/main" val="2472154883"/>
              </p:ext>
            </p:extLst>
          </p:nvPr>
        </p:nvGraphicFramePr>
        <p:xfrm>
          <a:off x="1691680" y="2360281"/>
          <a:ext cx="6716713" cy="458788"/>
        </p:xfrm>
        <a:graphic>
          <a:graphicData uri="http://schemas.openxmlformats.org/presentationml/2006/ole">
            <mc:AlternateContent xmlns:mc="http://schemas.openxmlformats.org/markup-compatibility/2006">
              <mc:Choice xmlns:v="urn:schemas-microsoft-com:vml" Requires="v">
                <p:oleObj spid="_x0000_s64986" name="Equation" r:id="rId4" imgW="2120900" imgH="165100" progId="Equation.3">
                  <p:embed/>
                </p:oleObj>
              </mc:Choice>
              <mc:Fallback>
                <p:oleObj name="Equation" r:id="rId4" imgW="2120900" imgH="165100" progId="Equation.3">
                  <p:embed/>
                  <p:pic>
                    <p:nvPicPr>
                      <p:cNvPr id="0" name="Picture 3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1680" y="2360281"/>
                        <a:ext cx="6716713" cy="45878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32100" name="Object 4"/>
          <p:cNvGraphicFramePr>
            <a:graphicFrameLocks noChangeAspect="1"/>
          </p:cNvGraphicFramePr>
          <p:nvPr>
            <p:extLst>
              <p:ext uri="{D42A27DB-BD31-4B8C-83A1-F6EECF244321}">
                <p14:modId xmlns:p14="http://schemas.microsoft.com/office/powerpoint/2010/main" val="1209905737"/>
              </p:ext>
            </p:extLst>
          </p:nvPr>
        </p:nvGraphicFramePr>
        <p:xfrm>
          <a:off x="1691680" y="2852936"/>
          <a:ext cx="3706813" cy="439738"/>
        </p:xfrm>
        <a:graphic>
          <a:graphicData uri="http://schemas.openxmlformats.org/presentationml/2006/ole">
            <mc:AlternateContent xmlns:mc="http://schemas.openxmlformats.org/markup-compatibility/2006">
              <mc:Choice xmlns:v="urn:schemas-microsoft-com:vml" Requires="v">
                <p:oleObj spid="_x0000_s64987" name="Equation" r:id="rId6" imgW="1143000" imgH="165100" progId="Equation.3">
                  <p:embed/>
                </p:oleObj>
              </mc:Choice>
              <mc:Fallback>
                <p:oleObj name="Equation" r:id="rId6" imgW="1143000" imgH="165100" progId="Equation.3">
                  <p:embed/>
                  <p:pic>
                    <p:nvPicPr>
                      <p:cNvPr id="0" name="Picture 3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1680" y="2852936"/>
                        <a:ext cx="3706813" cy="43973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32101" name="Object 5"/>
          <p:cNvGraphicFramePr>
            <a:graphicFrameLocks noChangeAspect="1"/>
          </p:cNvGraphicFramePr>
          <p:nvPr>
            <p:extLst>
              <p:ext uri="{D42A27DB-BD31-4B8C-83A1-F6EECF244321}">
                <p14:modId xmlns:p14="http://schemas.microsoft.com/office/powerpoint/2010/main" val="2418149325"/>
              </p:ext>
            </p:extLst>
          </p:nvPr>
        </p:nvGraphicFramePr>
        <p:xfrm>
          <a:off x="1691680" y="3356992"/>
          <a:ext cx="3657600" cy="446088"/>
        </p:xfrm>
        <a:graphic>
          <a:graphicData uri="http://schemas.openxmlformats.org/presentationml/2006/ole">
            <mc:AlternateContent xmlns:mc="http://schemas.openxmlformats.org/markup-compatibility/2006">
              <mc:Choice xmlns:v="urn:schemas-microsoft-com:vml" Requires="v">
                <p:oleObj spid="_x0000_s64988" name="Equation" r:id="rId8" imgW="1180588" imgH="165028" progId="Equation.3">
                  <p:embed/>
                </p:oleObj>
              </mc:Choice>
              <mc:Fallback>
                <p:oleObj name="Equation" r:id="rId8" imgW="1180588" imgH="165028" progId="Equation.3">
                  <p:embed/>
                  <p:pic>
                    <p:nvPicPr>
                      <p:cNvPr id="0" name="Picture 3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91680" y="3356992"/>
                        <a:ext cx="3657600" cy="44608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32102" name="Text Box 6"/>
          <p:cNvSpPr txBox="1">
            <a:spLocks noChangeArrowheads="1"/>
          </p:cNvSpPr>
          <p:nvPr/>
        </p:nvSpPr>
        <p:spPr bwMode="auto">
          <a:xfrm>
            <a:off x="900113" y="986264"/>
            <a:ext cx="7848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marL="441325" indent="-441325">
              <a:spcBef>
                <a:spcPct val="0"/>
              </a:spcBef>
              <a:buNone/>
            </a:pPr>
            <a:r>
              <a:rPr lang="en-US" altLang="en-US" sz="2400" baseline="0" dirty="0">
                <a:latin typeface="Trebuchet MS" panose="020B0603020202020204" pitchFamily="34" charset="0"/>
              </a:rPr>
              <a:t>2.	Calculate the mean and the standard deviation:</a:t>
            </a:r>
          </a:p>
          <a:p>
            <a:pPr>
              <a:spcBef>
                <a:spcPct val="0"/>
              </a:spcBef>
              <a:buNone/>
            </a:pPr>
            <a:r>
              <a:rPr lang="en-US" altLang="en-US" sz="2400" baseline="0" dirty="0">
                <a:latin typeface="Trebuchet MS" panose="020B0603020202020204" pitchFamily="34" charset="0"/>
              </a:rPr>
              <a:t> 	mean = 10.26; standard deviation = 4.29.</a:t>
            </a:r>
          </a:p>
        </p:txBody>
      </p:sp>
      <p:sp>
        <p:nvSpPr>
          <p:cNvPr id="132103" name="Text Box 7"/>
          <p:cNvSpPr txBox="1">
            <a:spLocks noChangeArrowheads="1"/>
          </p:cNvSpPr>
          <p:nvPr/>
        </p:nvSpPr>
        <p:spPr bwMode="auto">
          <a:xfrm>
            <a:off x="611188" y="3933056"/>
            <a:ext cx="8137525" cy="1836738"/>
          </a:xfrm>
          <a:prstGeom prst="rect">
            <a:avLst/>
          </a:prstGeom>
          <a:solidFill>
            <a:schemeClr val="bg1"/>
          </a:solidFill>
          <a:ln w="9525">
            <a:solidFill>
              <a:schemeClr val="tx1"/>
            </a:solidFill>
            <a:miter lim="800000"/>
            <a:headEnd/>
            <a:tailEnd/>
          </a:ln>
          <a:effectLst>
            <a:outerShdw dist="107763" dir="18900000" algn="ctr" rotWithShape="0">
              <a:schemeClr val="bg2"/>
            </a:outerShdw>
          </a:effectLst>
        </p:spPr>
        <p:txBody>
          <a:bodyPr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400" b="1" baseline="0">
                <a:latin typeface="Arial Narrow" pitchFamily="34" charset="0"/>
              </a:rPr>
              <a:t>k		   	   Interval       	Empirical 	   Actual </a:t>
            </a:r>
          </a:p>
          <a:p>
            <a:pPr>
              <a:spcBef>
                <a:spcPct val="0"/>
              </a:spcBef>
              <a:buFontTx/>
              <a:buNone/>
            </a:pPr>
            <a:r>
              <a:rPr lang="en-US" altLang="en-US" sz="2400" b="1" baseline="0">
                <a:latin typeface="Arial Narrow" pitchFamily="34" charset="0"/>
              </a:rPr>
              <a:t>					    rule </a:t>
            </a:r>
            <a:r>
              <a:rPr lang="en-US" altLang="en-US" sz="2400">
                <a:latin typeface="Times" charset="0"/>
              </a:rPr>
              <a:t>		</a:t>
            </a:r>
            <a:r>
              <a:rPr lang="en-US" altLang="en-US" sz="2400" b="1" baseline="0">
                <a:latin typeface="Arial Narrow" pitchFamily="34" charset="0"/>
              </a:rPr>
              <a:t>percentage</a:t>
            </a:r>
            <a:endParaRPr lang="en-US" altLang="en-US" sz="2400" baseline="0">
              <a:latin typeface="Arial Narrow" pitchFamily="34" charset="0"/>
            </a:endParaRPr>
          </a:p>
          <a:p>
            <a:pPr>
              <a:spcBef>
                <a:spcPct val="0"/>
              </a:spcBef>
              <a:buFontTx/>
              <a:buNone/>
            </a:pPr>
            <a:r>
              <a:rPr lang="en-US" altLang="en-US" sz="2200" baseline="0">
                <a:latin typeface="Arial Narrow" pitchFamily="34" charset="0"/>
              </a:rPr>
              <a:t>1     		       =	 [ 5.97, 14.55]	     68%		      70%</a:t>
            </a:r>
          </a:p>
          <a:p>
            <a:pPr>
              <a:spcBef>
                <a:spcPct val="0"/>
              </a:spcBef>
              <a:buFontTx/>
              <a:buNone/>
            </a:pPr>
            <a:r>
              <a:rPr lang="en-US" altLang="en-US" sz="2200" baseline="0">
                <a:latin typeface="Arial Narrow" pitchFamily="34" charset="0"/>
              </a:rPr>
              <a:t>2     		        =	 [ 1.68, 18.84]	     95%		       96.7%</a:t>
            </a:r>
          </a:p>
          <a:p>
            <a:pPr>
              <a:spcBef>
                <a:spcPct val="0"/>
              </a:spcBef>
              <a:buFontTx/>
              <a:buNone/>
            </a:pPr>
            <a:r>
              <a:rPr lang="en-US" altLang="en-US" sz="2200" baseline="0">
                <a:latin typeface="Arial Narrow" pitchFamily="34" charset="0"/>
              </a:rPr>
              <a:t>3     		        =	 [–2.61, 23.13]	   100%		     100%</a:t>
            </a:r>
          </a:p>
        </p:txBody>
      </p:sp>
      <p:graphicFrame>
        <p:nvGraphicFramePr>
          <p:cNvPr id="132104" name="Object 8"/>
          <p:cNvGraphicFramePr>
            <a:graphicFrameLocks noChangeAspect="1"/>
          </p:cNvGraphicFramePr>
          <p:nvPr>
            <p:extLst>
              <p:ext uri="{D42A27DB-BD31-4B8C-83A1-F6EECF244321}">
                <p14:modId xmlns:p14="http://schemas.microsoft.com/office/powerpoint/2010/main" val="3780539192"/>
              </p:ext>
            </p:extLst>
          </p:nvPr>
        </p:nvGraphicFramePr>
        <p:xfrm>
          <a:off x="1187450" y="4695056"/>
          <a:ext cx="1462088" cy="358775"/>
        </p:xfrm>
        <a:graphic>
          <a:graphicData uri="http://schemas.openxmlformats.org/presentationml/2006/ole">
            <mc:AlternateContent xmlns:mc="http://schemas.openxmlformats.org/markup-compatibility/2006">
              <mc:Choice xmlns:v="urn:schemas-microsoft-com:vml" Requires="v">
                <p:oleObj spid="_x0000_s64989" name="Equation" r:id="rId10" imgW="723586" imgH="203112" progId="Equation.3">
                  <p:embed/>
                </p:oleObj>
              </mc:Choice>
              <mc:Fallback>
                <p:oleObj name="Equation" r:id="rId10" imgW="723586" imgH="203112" progId="Equation.3">
                  <p:embed/>
                  <p:pic>
                    <p:nvPicPr>
                      <p:cNvPr id="0" name="Picture 3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87450" y="4695056"/>
                        <a:ext cx="1462088" cy="35877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32105" name="Object 9"/>
          <p:cNvGraphicFramePr>
            <a:graphicFrameLocks noChangeAspect="1"/>
          </p:cNvGraphicFramePr>
          <p:nvPr>
            <p:extLst>
              <p:ext uri="{D42A27DB-BD31-4B8C-83A1-F6EECF244321}">
                <p14:modId xmlns:p14="http://schemas.microsoft.com/office/powerpoint/2010/main" val="3317847628"/>
              </p:ext>
            </p:extLst>
          </p:nvPr>
        </p:nvGraphicFramePr>
        <p:xfrm>
          <a:off x="1046163" y="5053831"/>
          <a:ext cx="1744662" cy="358775"/>
        </p:xfrm>
        <a:graphic>
          <a:graphicData uri="http://schemas.openxmlformats.org/presentationml/2006/ole">
            <mc:AlternateContent xmlns:mc="http://schemas.openxmlformats.org/markup-compatibility/2006">
              <mc:Choice xmlns:v="urn:schemas-microsoft-com:vml" Requires="v">
                <p:oleObj spid="_x0000_s64990" name="Equation" r:id="rId12" imgW="863225" imgH="203112" progId="Equation.3">
                  <p:embed/>
                </p:oleObj>
              </mc:Choice>
              <mc:Fallback>
                <p:oleObj name="Equation" r:id="rId12" imgW="863225" imgH="203112" progId="Equation.3">
                  <p:embed/>
                  <p:pic>
                    <p:nvPicPr>
                      <p:cNvPr id="0" name="Picture 32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46163" y="5053831"/>
                        <a:ext cx="1744662" cy="35877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32106" name="Object 10"/>
          <p:cNvGraphicFramePr>
            <a:graphicFrameLocks noChangeAspect="1"/>
          </p:cNvGraphicFramePr>
          <p:nvPr>
            <p:extLst>
              <p:ext uri="{D42A27DB-BD31-4B8C-83A1-F6EECF244321}">
                <p14:modId xmlns:p14="http://schemas.microsoft.com/office/powerpoint/2010/main" val="298769596"/>
              </p:ext>
            </p:extLst>
          </p:nvPr>
        </p:nvGraphicFramePr>
        <p:xfrm>
          <a:off x="1042988" y="5414194"/>
          <a:ext cx="1719262" cy="358775"/>
        </p:xfrm>
        <a:graphic>
          <a:graphicData uri="http://schemas.openxmlformats.org/presentationml/2006/ole">
            <mc:AlternateContent xmlns:mc="http://schemas.openxmlformats.org/markup-compatibility/2006">
              <mc:Choice xmlns:v="urn:schemas-microsoft-com:vml" Requires="v">
                <p:oleObj spid="_x0000_s64991" name="Equation" r:id="rId14" imgW="850531" imgH="203112" progId="Equation.3">
                  <p:embed/>
                </p:oleObj>
              </mc:Choice>
              <mc:Fallback>
                <p:oleObj name="Equation" r:id="rId14" imgW="850531" imgH="203112" progId="Equation.3">
                  <p:embed/>
                  <p:pic>
                    <p:nvPicPr>
                      <p:cNvPr id="0" name="Picture 3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42988" y="5414194"/>
                        <a:ext cx="1719262" cy="35877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2" name="Rectangle 4"/>
          <p:cNvSpPr txBox="1">
            <a:spLocks noChangeArrowheads="1"/>
          </p:cNvSpPr>
          <p:nvPr/>
        </p:nvSpPr>
        <p:spPr>
          <a:xfrm>
            <a:off x="539552" y="332804"/>
            <a:ext cx="7998611" cy="503908"/>
          </a:xfrm>
          <a:prstGeom prst="rect">
            <a:avLst/>
          </a:prstGeom>
        </p:spPr>
        <p:txBody>
          <a:bodyPr/>
          <a:lstStyle>
            <a:lvl1pPr algn="ctr" defTabSz="457200" rtl="0" fontAlgn="base">
              <a:spcBef>
                <a:spcPct val="0"/>
              </a:spcBef>
              <a:spcAft>
                <a:spcPct val="0"/>
              </a:spcAft>
              <a:defRPr lang="en-US" sz="4000" kern="1200" cap="all" dirty="0">
                <a:solidFill>
                  <a:srgbClr val="948A54"/>
                </a:solidFill>
                <a:latin typeface="Arial"/>
                <a:ea typeface="MS PGothic" pitchFamily="34" charset="-128"/>
                <a:cs typeface="Arial"/>
              </a:defRPr>
            </a:lvl1pPr>
            <a:lvl2pPr algn="ctr" defTabSz="457200" rtl="0" fontAlgn="base">
              <a:spcBef>
                <a:spcPct val="0"/>
              </a:spcBef>
              <a:spcAft>
                <a:spcPct val="0"/>
              </a:spcAft>
              <a:defRPr sz="4000">
                <a:solidFill>
                  <a:srgbClr val="948A54"/>
                </a:solidFill>
                <a:latin typeface="Arial" pitchFamily="34" charset="0"/>
                <a:ea typeface="MS PGothic" pitchFamily="34" charset="-128"/>
                <a:cs typeface="Arial" charset="0"/>
              </a:defRPr>
            </a:lvl2pPr>
            <a:lvl3pPr algn="ctr" defTabSz="457200" rtl="0" fontAlgn="base">
              <a:spcBef>
                <a:spcPct val="0"/>
              </a:spcBef>
              <a:spcAft>
                <a:spcPct val="0"/>
              </a:spcAft>
              <a:defRPr sz="4000">
                <a:solidFill>
                  <a:srgbClr val="948A54"/>
                </a:solidFill>
                <a:latin typeface="Arial" pitchFamily="34" charset="0"/>
                <a:ea typeface="MS PGothic" pitchFamily="34" charset="-128"/>
                <a:cs typeface="Arial" charset="0"/>
              </a:defRPr>
            </a:lvl3pPr>
            <a:lvl4pPr algn="ctr" defTabSz="457200" rtl="0" fontAlgn="base">
              <a:spcBef>
                <a:spcPct val="0"/>
              </a:spcBef>
              <a:spcAft>
                <a:spcPct val="0"/>
              </a:spcAft>
              <a:defRPr sz="4000">
                <a:solidFill>
                  <a:srgbClr val="948A54"/>
                </a:solidFill>
                <a:latin typeface="Arial" pitchFamily="34" charset="0"/>
                <a:ea typeface="MS PGothic" pitchFamily="34" charset="-128"/>
                <a:cs typeface="Arial" charset="0"/>
              </a:defRPr>
            </a:lvl4pPr>
            <a:lvl5pPr algn="ctr" defTabSz="457200" rtl="0" fontAlgn="base">
              <a:spcBef>
                <a:spcPct val="0"/>
              </a:spcBef>
              <a:spcAft>
                <a:spcPct val="0"/>
              </a:spcAft>
              <a:defRPr sz="4000">
                <a:solidFill>
                  <a:srgbClr val="948A54"/>
                </a:solidFill>
                <a:latin typeface="Arial" pitchFamily="34" charset="0"/>
                <a:ea typeface="MS PGothic"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eaLnBrk="1" hangingPunct="1">
              <a:buFont typeface="Monotype Sorts" charset="0"/>
              <a:buNone/>
              <a:defRPr/>
            </a:pPr>
            <a:r>
              <a:rPr lang="en-AU" sz="3600" cap="none" baseline="0" dirty="0">
                <a:solidFill>
                  <a:srgbClr val="EA0088"/>
                </a:solidFill>
                <a:latin typeface="Trebuchet MS" panose="020B0603020202020204" pitchFamily="34" charset="0"/>
                <a:ea typeface="ＭＳ Ｐゴシック" charset="0"/>
                <a:cs typeface="ＭＳ Ｐゴシック" charset="0"/>
              </a:rPr>
              <a:t>Example 10: Solution…</a:t>
            </a:r>
            <a:endParaRPr lang="en-AU" sz="2800" b="1" i="1" cap="none" baseline="0" dirty="0">
              <a:solidFill>
                <a:srgbClr val="EA0088"/>
              </a:solidFill>
              <a:latin typeface="Trebuchet MS" panose="020B0603020202020204" pitchFamily="34" charset="0"/>
              <a:ea typeface="ＭＳ Ｐゴシック" charset="0"/>
              <a:cs typeface="ＭＳ Ｐゴシック" charset="0"/>
            </a:endParaRPr>
          </a:p>
        </p:txBody>
      </p:sp>
      <p:sp>
        <p:nvSpPr>
          <p:cNvPr id="13"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56</a:t>
            </a:fld>
            <a:endParaRPr lang="en-AU" alt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321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2098"/>
                                        </p:tgtEl>
                                        <p:attrNameLst>
                                          <p:attrName>style.visibility</p:attrName>
                                        </p:attrNameLst>
                                      </p:cBhvr>
                                      <p:to>
                                        <p:strVal val="visible"/>
                                      </p:to>
                                    </p:set>
                                  </p:childTnLst>
                                </p:cTn>
                              </p:par>
                            </p:childTnLst>
                          </p:cTn>
                        </p:par>
                        <p:par>
                          <p:cTn id="11" fill="hold" nodeType="afterGroup">
                            <p:stCondLst>
                              <p:cond delay="500"/>
                            </p:stCondLst>
                            <p:childTnLst>
                              <p:par>
                                <p:cTn id="12" presetID="2" presetClass="entr" presetSubtype="8" fill="hold" nodeType="afterEffect">
                                  <p:stCondLst>
                                    <p:cond delay="0"/>
                                  </p:stCondLst>
                                  <p:childTnLst>
                                    <p:set>
                                      <p:cBhvr>
                                        <p:cTn id="13" dur="1" fill="hold">
                                          <p:stCondLst>
                                            <p:cond delay="0"/>
                                          </p:stCondLst>
                                        </p:cTn>
                                        <p:tgtEl>
                                          <p:spTgt spid="132099"/>
                                        </p:tgtEl>
                                        <p:attrNameLst>
                                          <p:attrName>style.visibility</p:attrName>
                                        </p:attrNameLst>
                                      </p:cBhvr>
                                      <p:to>
                                        <p:strVal val="visible"/>
                                      </p:to>
                                    </p:set>
                                    <p:anim calcmode="lin" valueType="num">
                                      <p:cBhvr additive="base">
                                        <p:cTn id="14" dur="500" fill="hold"/>
                                        <p:tgtEl>
                                          <p:spTgt spid="132099"/>
                                        </p:tgtEl>
                                        <p:attrNameLst>
                                          <p:attrName>ppt_x</p:attrName>
                                        </p:attrNameLst>
                                      </p:cBhvr>
                                      <p:tavLst>
                                        <p:tav tm="0">
                                          <p:val>
                                            <p:strVal val="0-#ppt_w/2"/>
                                          </p:val>
                                        </p:tav>
                                        <p:tav tm="100000">
                                          <p:val>
                                            <p:strVal val="#ppt_x"/>
                                          </p:val>
                                        </p:tav>
                                      </p:tavLst>
                                    </p:anim>
                                    <p:anim calcmode="lin" valueType="num">
                                      <p:cBhvr additive="base">
                                        <p:cTn id="15" dur="500" fill="hold"/>
                                        <p:tgtEl>
                                          <p:spTgt spid="132099"/>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1000"/>
                            </p:stCondLst>
                            <p:childTnLst>
                              <p:par>
                                <p:cTn id="17" presetID="2" presetClass="entr" presetSubtype="8" fill="hold" nodeType="afterEffect">
                                  <p:stCondLst>
                                    <p:cond delay="0"/>
                                  </p:stCondLst>
                                  <p:childTnLst>
                                    <p:set>
                                      <p:cBhvr>
                                        <p:cTn id="18" dur="1" fill="hold">
                                          <p:stCondLst>
                                            <p:cond delay="0"/>
                                          </p:stCondLst>
                                        </p:cTn>
                                        <p:tgtEl>
                                          <p:spTgt spid="132100"/>
                                        </p:tgtEl>
                                        <p:attrNameLst>
                                          <p:attrName>style.visibility</p:attrName>
                                        </p:attrNameLst>
                                      </p:cBhvr>
                                      <p:to>
                                        <p:strVal val="visible"/>
                                      </p:to>
                                    </p:set>
                                    <p:anim calcmode="lin" valueType="num">
                                      <p:cBhvr additive="base">
                                        <p:cTn id="19" dur="500" fill="hold"/>
                                        <p:tgtEl>
                                          <p:spTgt spid="132100"/>
                                        </p:tgtEl>
                                        <p:attrNameLst>
                                          <p:attrName>ppt_x</p:attrName>
                                        </p:attrNameLst>
                                      </p:cBhvr>
                                      <p:tavLst>
                                        <p:tav tm="0">
                                          <p:val>
                                            <p:strVal val="0-#ppt_w/2"/>
                                          </p:val>
                                        </p:tav>
                                        <p:tav tm="100000">
                                          <p:val>
                                            <p:strVal val="#ppt_x"/>
                                          </p:val>
                                        </p:tav>
                                      </p:tavLst>
                                    </p:anim>
                                    <p:anim calcmode="lin" valueType="num">
                                      <p:cBhvr additive="base">
                                        <p:cTn id="20" dur="500" fill="hold"/>
                                        <p:tgtEl>
                                          <p:spTgt spid="132100"/>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1500"/>
                            </p:stCondLst>
                            <p:childTnLst>
                              <p:par>
                                <p:cTn id="22" presetID="2" presetClass="entr" presetSubtype="8" fill="hold" nodeType="afterEffect">
                                  <p:stCondLst>
                                    <p:cond delay="0"/>
                                  </p:stCondLst>
                                  <p:childTnLst>
                                    <p:set>
                                      <p:cBhvr>
                                        <p:cTn id="23" dur="1" fill="hold">
                                          <p:stCondLst>
                                            <p:cond delay="0"/>
                                          </p:stCondLst>
                                        </p:cTn>
                                        <p:tgtEl>
                                          <p:spTgt spid="132101"/>
                                        </p:tgtEl>
                                        <p:attrNameLst>
                                          <p:attrName>style.visibility</p:attrName>
                                        </p:attrNameLst>
                                      </p:cBhvr>
                                      <p:to>
                                        <p:strVal val="visible"/>
                                      </p:to>
                                    </p:set>
                                    <p:anim calcmode="lin" valueType="num">
                                      <p:cBhvr additive="base">
                                        <p:cTn id="24" dur="500" fill="hold"/>
                                        <p:tgtEl>
                                          <p:spTgt spid="132101"/>
                                        </p:tgtEl>
                                        <p:attrNameLst>
                                          <p:attrName>ppt_x</p:attrName>
                                        </p:attrNameLst>
                                      </p:cBhvr>
                                      <p:tavLst>
                                        <p:tav tm="0">
                                          <p:val>
                                            <p:strVal val="0-#ppt_w/2"/>
                                          </p:val>
                                        </p:tav>
                                        <p:tav tm="100000">
                                          <p:val>
                                            <p:strVal val="#ppt_x"/>
                                          </p:val>
                                        </p:tav>
                                      </p:tavLst>
                                    </p:anim>
                                    <p:anim calcmode="lin" valueType="num">
                                      <p:cBhvr additive="base">
                                        <p:cTn id="25" dur="500" fill="hold"/>
                                        <p:tgtEl>
                                          <p:spTgt spid="132101"/>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2000"/>
                            </p:stCondLst>
                            <p:childTnLst>
                              <p:par>
                                <p:cTn id="27" presetID="2" presetClass="entr" presetSubtype="8" fill="hold" grpId="0" nodeType="afterEffect">
                                  <p:stCondLst>
                                    <p:cond delay="2000"/>
                                  </p:stCondLst>
                                  <p:childTnLst>
                                    <p:set>
                                      <p:cBhvr>
                                        <p:cTn id="28" dur="1" fill="hold">
                                          <p:stCondLst>
                                            <p:cond delay="0"/>
                                          </p:stCondLst>
                                        </p:cTn>
                                        <p:tgtEl>
                                          <p:spTgt spid="132103"/>
                                        </p:tgtEl>
                                        <p:attrNameLst>
                                          <p:attrName>style.visibility</p:attrName>
                                        </p:attrNameLst>
                                      </p:cBhvr>
                                      <p:to>
                                        <p:strVal val="visible"/>
                                      </p:to>
                                    </p:set>
                                    <p:anim calcmode="lin" valueType="num">
                                      <p:cBhvr additive="base">
                                        <p:cTn id="29" dur="500" fill="hold"/>
                                        <p:tgtEl>
                                          <p:spTgt spid="132103"/>
                                        </p:tgtEl>
                                        <p:attrNameLst>
                                          <p:attrName>ppt_x</p:attrName>
                                        </p:attrNameLst>
                                      </p:cBhvr>
                                      <p:tavLst>
                                        <p:tav tm="0">
                                          <p:val>
                                            <p:strVal val="0-#ppt_w/2"/>
                                          </p:val>
                                        </p:tav>
                                        <p:tav tm="100000">
                                          <p:val>
                                            <p:strVal val="#ppt_x"/>
                                          </p:val>
                                        </p:tav>
                                      </p:tavLst>
                                    </p:anim>
                                    <p:anim calcmode="lin" valueType="num">
                                      <p:cBhvr additive="base">
                                        <p:cTn id="30" dur="500" fill="hold"/>
                                        <p:tgtEl>
                                          <p:spTgt spid="132103"/>
                                        </p:tgtEl>
                                        <p:attrNameLst>
                                          <p:attrName>ppt_y</p:attrName>
                                        </p:attrNameLst>
                                      </p:cBhvr>
                                      <p:tavLst>
                                        <p:tav tm="0">
                                          <p:val>
                                            <p:strVal val="#ppt_y"/>
                                          </p:val>
                                        </p:tav>
                                        <p:tav tm="100000">
                                          <p:val>
                                            <p:strVal val="#ppt_y"/>
                                          </p:val>
                                        </p:tav>
                                      </p:tavLst>
                                    </p:anim>
                                  </p:childTnLst>
                                </p:cTn>
                              </p:par>
                            </p:childTnLst>
                          </p:cTn>
                        </p:par>
                        <p:par>
                          <p:cTn id="31" fill="hold" nodeType="afterGroup">
                            <p:stCondLst>
                              <p:cond delay="4500"/>
                            </p:stCondLst>
                            <p:childTnLst>
                              <p:par>
                                <p:cTn id="32" presetID="2" presetClass="entr" presetSubtype="8" fill="hold" nodeType="afterEffect">
                                  <p:stCondLst>
                                    <p:cond delay="0"/>
                                  </p:stCondLst>
                                  <p:childTnLst>
                                    <p:set>
                                      <p:cBhvr>
                                        <p:cTn id="33" dur="1" fill="hold">
                                          <p:stCondLst>
                                            <p:cond delay="0"/>
                                          </p:stCondLst>
                                        </p:cTn>
                                        <p:tgtEl>
                                          <p:spTgt spid="132104"/>
                                        </p:tgtEl>
                                        <p:attrNameLst>
                                          <p:attrName>style.visibility</p:attrName>
                                        </p:attrNameLst>
                                      </p:cBhvr>
                                      <p:to>
                                        <p:strVal val="visible"/>
                                      </p:to>
                                    </p:set>
                                    <p:anim calcmode="lin" valueType="num">
                                      <p:cBhvr additive="base">
                                        <p:cTn id="34" dur="500" fill="hold"/>
                                        <p:tgtEl>
                                          <p:spTgt spid="132104"/>
                                        </p:tgtEl>
                                        <p:attrNameLst>
                                          <p:attrName>ppt_x</p:attrName>
                                        </p:attrNameLst>
                                      </p:cBhvr>
                                      <p:tavLst>
                                        <p:tav tm="0">
                                          <p:val>
                                            <p:strVal val="0-#ppt_w/2"/>
                                          </p:val>
                                        </p:tav>
                                        <p:tav tm="100000">
                                          <p:val>
                                            <p:strVal val="#ppt_x"/>
                                          </p:val>
                                        </p:tav>
                                      </p:tavLst>
                                    </p:anim>
                                    <p:anim calcmode="lin" valueType="num">
                                      <p:cBhvr additive="base">
                                        <p:cTn id="35" dur="500" fill="hold"/>
                                        <p:tgtEl>
                                          <p:spTgt spid="132104"/>
                                        </p:tgtEl>
                                        <p:attrNameLst>
                                          <p:attrName>ppt_y</p:attrName>
                                        </p:attrNameLst>
                                      </p:cBhvr>
                                      <p:tavLst>
                                        <p:tav tm="0">
                                          <p:val>
                                            <p:strVal val="#ppt_y"/>
                                          </p:val>
                                        </p:tav>
                                        <p:tav tm="100000">
                                          <p:val>
                                            <p:strVal val="#ppt_y"/>
                                          </p:val>
                                        </p:tav>
                                      </p:tavLst>
                                    </p:anim>
                                  </p:childTnLst>
                                </p:cTn>
                              </p:par>
                            </p:childTnLst>
                          </p:cTn>
                        </p:par>
                        <p:par>
                          <p:cTn id="36" fill="hold" nodeType="afterGroup">
                            <p:stCondLst>
                              <p:cond delay="5000"/>
                            </p:stCondLst>
                            <p:childTnLst>
                              <p:par>
                                <p:cTn id="37" presetID="2" presetClass="entr" presetSubtype="8" fill="hold" nodeType="afterEffect">
                                  <p:stCondLst>
                                    <p:cond delay="0"/>
                                  </p:stCondLst>
                                  <p:childTnLst>
                                    <p:set>
                                      <p:cBhvr>
                                        <p:cTn id="38" dur="1" fill="hold">
                                          <p:stCondLst>
                                            <p:cond delay="0"/>
                                          </p:stCondLst>
                                        </p:cTn>
                                        <p:tgtEl>
                                          <p:spTgt spid="132105"/>
                                        </p:tgtEl>
                                        <p:attrNameLst>
                                          <p:attrName>style.visibility</p:attrName>
                                        </p:attrNameLst>
                                      </p:cBhvr>
                                      <p:to>
                                        <p:strVal val="visible"/>
                                      </p:to>
                                    </p:set>
                                    <p:anim calcmode="lin" valueType="num">
                                      <p:cBhvr additive="base">
                                        <p:cTn id="39" dur="500" fill="hold"/>
                                        <p:tgtEl>
                                          <p:spTgt spid="132105"/>
                                        </p:tgtEl>
                                        <p:attrNameLst>
                                          <p:attrName>ppt_x</p:attrName>
                                        </p:attrNameLst>
                                      </p:cBhvr>
                                      <p:tavLst>
                                        <p:tav tm="0">
                                          <p:val>
                                            <p:strVal val="0-#ppt_w/2"/>
                                          </p:val>
                                        </p:tav>
                                        <p:tav tm="100000">
                                          <p:val>
                                            <p:strVal val="#ppt_x"/>
                                          </p:val>
                                        </p:tav>
                                      </p:tavLst>
                                    </p:anim>
                                    <p:anim calcmode="lin" valueType="num">
                                      <p:cBhvr additive="base">
                                        <p:cTn id="40" dur="500" fill="hold"/>
                                        <p:tgtEl>
                                          <p:spTgt spid="132105"/>
                                        </p:tgtEl>
                                        <p:attrNameLst>
                                          <p:attrName>ppt_y</p:attrName>
                                        </p:attrNameLst>
                                      </p:cBhvr>
                                      <p:tavLst>
                                        <p:tav tm="0">
                                          <p:val>
                                            <p:strVal val="#ppt_y"/>
                                          </p:val>
                                        </p:tav>
                                        <p:tav tm="100000">
                                          <p:val>
                                            <p:strVal val="#ppt_y"/>
                                          </p:val>
                                        </p:tav>
                                      </p:tavLst>
                                    </p:anim>
                                  </p:childTnLst>
                                </p:cTn>
                              </p:par>
                            </p:childTnLst>
                          </p:cTn>
                        </p:par>
                        <p:par>
                          <p:cTn id="41" fill="hold" nodeType="afterGroup">
                            <p:stCondLst>
                              <p:cond delay="5500"/>
                            </p:stCondLst>
                            <p:childTnLst>
                              <p:par>
                                <p:cTn id="42" presetID="2" presetClass="entr" presetSubtype="8" fill="hold" nodeType="afterEffect">
                                  <p:stCondLst>
                                    <p:cond delay="0"/>
                                  </p:stCondLst>
                                  <p:childTnLst>
                                    <p:set>
                                      <p:cBhvr>
                                        <p:cTn id="43" dur="1" fill="hold">
                                          <p:stCondLst>
                                            <p:cond delay="0"/>
                                          </p:stCondLst>
                                        </p:cTn>
                                        <p:tgtEl>
                                          <p:spTgt spid="132106"/>
                                        </p:tgtEl>
                                        <p:attrNameLst>
                                          <p:attrName>style.visibility</p:attrName>
                                        </p:attrNameLst>
                                      </p:cBhvr>
                                      <p:to>
                                        <p:strVal val="visible"/>
                                      </p:to>
                                    </p:set>
                                    <p:anim calcmode="lin" valueType="num">
                                      <p:cBhvr additive="base">
                                        <p:cTn id="44" dur="500" fill="hold"/>
                                        <p:tgtEl>
                                          <p:spTgt spid="132106"/>
                                        </p:tgtEl>
                                        <p:attrNameLst>
                                          <p:attrName>ppt_x</p:attrName>
                                        </p:attrNameLst>
                                      </p:cBhvr>
                                      <p:tavLst>
                                        <p:tav tm="0">
                                          <p:val>
                                            <p:strVal val="0-#ppt_w/2"/>
                                          </p:val>
                                        </p:tav>
                                        <p:tav tm="100000">
                                          <p:val>
                                            <p:strVal val="#ppt_x"/>
                                          </p:val>
                                        </p:tav>
                                      </p:tavLst>
                                    </p:anim>
                                    <p:anim calcmode="lin" valueType="num">
                                      <p:cBhvr additive="base">
                                        <p:cTn id="45" dur="500" fill="hold"/>
                                        <p:tgtEl>
                                          <p:spTgt spid="1321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8" grpId="0" autoUpdateAnimBg="0"/>
      <p:bldP spid="132102" grpId="0" autoUpdateAnimBg="0"/>
      <p:bldP spid="132103"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8" name="Rectangle 8"/>
          <p:cNvSpPr>
            <a:spLocks noGrp="1" noChangeArrowheads="1"/>
          </p:cNvSpPr>
          <p:nvPr>
            <p:ph type="body" idx="1"/>
          </p:nvPr>
        </p:nvSpPr>
        <p:spPr>
          <a:xfrm>
            <a:off x="323528" y="2343272"/>
            <a:ext cx="3757736" cy="1733799"/>
          </a:xfrm>
        </p:spPr>
        <p:txBody>
          <a:bodyPr/>
          <a:lstStyle/>
          <a:p>
            <a:pPr marL="0" indent="0" algn="just" eaLnBrk="1" hangingPunct="1">
              <a:lnSpc>
                <a:spcPct val="90000"/>
              </a:lnSpc>
              <a:buNone/>
            </a:pPr>
            <a:r>
              <a:rPr lang="en-US" altLang="en-US" sz="2400" dirty="0">
                <a:latin typeface="Trebuchet MS" panose="020B0603020202020204" pitchFamily="34" charset="0"/>
              </a:rPr>
              <a:t>Therefore, range can be approximated by 4s. In other words, </a:t>
            </a:r>
          </a:p>
        </p:txBody>
      </p:sp>
      <p:graphicFrame>
        <p:nvGraphicFramePr>
          <p:cNvPr id="133129" name="Object 9"/>
          <p:cNvGraphicFramePr>
            <a:graphicFrameLocks noChangeAspect="1"/>
          </p:cNvGraphicFramePr>
          <p:nvPr>
            <p:extLst>
              <p:ext uri="{D42A27DB-BD31-4B8C-83A1-F6EECF244321}">
                <p14:modId xmlns:p14="http://schemas.microsoft.com/office/powerpoint/2010/main" val="115230224"/>
              </p:ext>
            </p:extLst>
          </p:nvPr>
        </p:nvGraphicFramePr>
        <p:xfrm>
          <a:off x="1187624" y="3548190"/>
          <a:ext cx="1440160" cy="888922"/>
        </p:xfrm>
        <a:graphic>
          <a:graphicData uri="http://schemas.openxmlformats.org/presentationml/2006/ole">
            <mc:AlternateContent xmlns:mc="http://schemas.openxmlformats.org/markup-compatibility/2006">
              <mc:Choice xmlns:v="urn:schemas-microsoft-com:vml" Requires="v">
                <p:oleObj spid="_x0000_s120153" name="Equation" r:id="rId4" imgW="469696" imgH="291973" progId="Equation.3">
                  <p:embed/>
                </p:oleObj>
              </mc:Choice>
              <mc:Fallback>
                <p:oleObj name="Equation" r:id="rId4" imgW="469696" imgH="291973" progId="Equation.3">
                  <p:embed/>
                  <p:pic>
                    <p:nvPicPr>
                      <p:cNvPr id="0" name="Picture 16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4" y="3548190"/>
                        <a:ext cx="1440160" cy="888922"/>
                      </a:xfrm>
                      <a:prstGeom prst="rect">
                        <a:avLst/>
                      </a:prstGeom>
                      <a:solidFill>
                        <a:schemeClr val="bg1"/>
                      </a:solidFill>
                      <a:ln w="9525">
                        <a:solidFill>
                          <a:schemeClr val="tx2"/>
                        </a:solidFill>
                        <a:miter lim="800000"/>
                        <a:headEnd/>
                        <a:tailEnd/>
                      </a:ln>
                      <a:effectLst>
                        <a:outerShdw dist="63500" dir="19387806" algn="ctr" rotWithShape="0">
                          <a:schemeClr val="tx2"/>
                        </a:outerShdw>
                      </a:effectLst>
                    </p:spPr>
                  </p:pic>
                </p:oleObj>
              </mc:Fallback>
            </mc:AlternateContent>
          </a:graphicData>
        </a:graphic>
      </p:graphicFrame>
      <p:grpSp>
        <p:nvGrpSpPr>
          <p:cNvPr id="15370" name="Group 2"/>
          <p:cNvGrpSpPr>
            <a:grpSpLocks/>
          </p:cNvGrpSpPr>
          <p:nvPr/>
        </p:nvGrpSpPr>
        <p:grpSpPr bwMode="auto">
          <a:xfrm>
            <a:off x="4297288" y="2057400"/>
            <a:ext cx="4235152" cy="1159679"/>
            <a:chOff x="2160" y="1584"/>
            <a:chExt cx="2784" cy="864"/>
          </a:xfrm>
        </p:grpSpPr>
        <p:sp>
          <p:nvSpPr>
            <p:cNvPr id="15381" name="Rectangle 3"/>
            <p:cNvSpPr>
              <a:spLocks noChangeArrowheads="1"/>
            </p:cNvSpPr>
            <p:nvPr/>
          </p:nvSpPr>
          <p:spPr bwMode="auto">
            <a:xfrm>
              <a:off x="2160" y="1584"/>
              <a:ext cx="2784" cy="864"/>
            </a:xfrm>
            <a:prstGeom prst="rect">
              <a:avLst/>
            </a:prstGeom>
            <a:solidFill>
              <a:srgbClr val="FFFFFF"/>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p>
          </p:txBody>
        </p:sp>
        <p:grpSp>
          <p:nvGrpSpPr>
            <p:cNvPr id="15382" name="Group 4"/>
            <p:cNvGrpSpPr>
              <a:grpSpLocks/>
            </p:cNvGrpSpPr>
            <p:nvPr/>
          </p:nvGrpSpPr>
          <p:grpSpPr bwMode="auto">
            <a:xfrm>
              <a:off x="2208" y="1632"/>
              <a:ext cx="2723" cy="816"/>
              <a:chOff x="1728" y="1728"/>
              <a:chExt cx="2736" cy="720"/>
            </a:xfrm>
          </p:grpSpPr>
          <p:sp>
            <p:nvSpPr>
              <p:cNvPr id="15383" name="Freeform 5"/>
              <p:cNvSpPr>
                <a:spLocks/>
              </p:cNvSpPr>
              <p:nvPr/>
            </p:nvSpPr>
            <p:spPr bwMode="auto">
              <a:xfrm>
                <a:off x="1728" y="1728"/>
                <a:ext cx="1440" cy="720"/>
              </a:xfrm>
              <a:custGeom>
                <a:avLst/>
                <a:gdLst>
                  <a:gd name="T0" fmla="*/ 0 w 1248"/>
                  <a:gd name="T1" fmla="*/ 5 h 1088"/>
                  <a:gd name="T2" fmla="*/ 2165 w 1248"/>
                  <a:gd name="T3" fmla="*/ 5 h 1088"/>
                  <a:gd name="T4" fmla="*/ 4013 w 1248"/>
                  <a:gd name="T5" fmla="*/ 3 h 1088"/>
                  <a:gd name="T6" fmla="*/ 5553 w 1248"/>
                  <a:gd name="T7" fmla="*/ 1 h 1088"/>
                  <a:gd name="T8" fmla="*/ 7094 w 1248"/>
                  <a:gd name="T9" fmla="*/ 1 h 1088"/>
                  <a:gd name="T10" fmla="*/ 8020 w 1248"/>
                  <a:gd name="T11" fmla="*/ 1 h 1088"/>
                  <a:gd name="T12" fmla="*/ 0 60000 65536"/>
                  <a:gd name="T13" fmla="*/ 0 60000 65536"/>
                  <a:gd name="T14" fmla="*/ 0 60000 65536"/>
                  <a:gd name="T15" fmla="*/ 0 60000 65536"/>
                  <a:gd name="T16" fmla="*/ 0 60000 65536"/>
                  <a:gd name="T17" fmla="*/ 0 60000 65536"/>
                  <a:gd name="T18" fmla="*/ 0 w 1248"/>
                  <a:gd name="T19" fmla="*/ 0 h 1088"/>
                  <a:gd name="T20" fmla="*/ 1248 w 1248"/>
                  <a:gd name="T21" fmla="*/ 1088 h 1088"/>
                </a:gdLst>
                <a:ahLst/>
                <a:cxnLst>
                  <a:cxn ang="T12">
                    <a:pos x="T0" y="T1"/>
                  </a:cxn>
                  <a:cxn ang="T13">
                    <a:pos x="T2" y="T3"/>
                  </a:cxn>
                  <a:cxn ang="T14">
                    <a:pos x="T4" y="T5"/>
                  </a:cxn>
                  <a:cxn ang="T15">
                    <a:pos x="T6" y="T7"/>
                  </a:cxn>
                  <a:cxn ang="T16">
                    <a:pos x="T8" y="T9"/>
                  </a:cxn>
                  <a:cxn ang="T17">
                    <a:pos x="T10" y="T11"/>
                  </a:cxn>
                </a:cxnLst>
                <a:rect l="T18" t="T19" r="T20" b="T21"/>
                <a:pathLst>
                  <a:path w="1248" h="1088">
                    <a:moveTo>
                      <a:pt x="0" y="1088"/>
                    </a:moveTo>
                    <a:cubicBezTo>
                      <a:pt x="116" y="1084"/>
                      <a:pt x="232" y="1080"/>
                      <a:pt x="336" y="992"/>
                    </a:cubicBezTo>
                    <a:cubicBezTo>
                      <a:pt x="440" y="904"/>
                      <a:pt x="536" y="688"/>
                      <a:pt x="624" y="560"/>
                    </a:cubicBezTo>
                    <a:cubicBezTo>
                      <a:pt x="712" y="432"/>
                      <a:pt x="784" y="312"/>
                      <a:pt x="864" y="224"/>
                    </a:cubicBezTo>
                    <a:cubicBezTo>
                      <a:pt x="944" y="136"/>
                      <a:pt x="1040" y="64"/>
                      <a:pt x="1104" y="32"/>
                    </a:cubicBezTo>
                    <a:cubicBezTo>
                      <a:pt x="1168" y="0"/>
                      <a:pt x="1224" y="32"/>
                      <a:pt x="1248" y="32"/>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15384" name="Freeform 6"/>
              <p:cNvSpPr>
                <a:spLocks/>
              </p:cNvSpPr>
              <p:nvPr/>
            </p:nvSpPr>
            <p:spPr bwMode="auto">
              <a:xfrm flipH="1">
                <a:off x="3024" y="1728"/>
                <a:ext cx="1440" cy="705"/>
              </a:xfrm>
              <a:custGeom>
                <a:avLst/>
                <a:gdLst>
                  <a:gd name="T0" fmla="*/ 0 w 1248"/>
                  <a:gd name="T1" fmla="*/ 4 h 1088"/>
                  <a:gd name="T2" fmla="*/ 2165 w 1248"/>
                  <a:gd name="T3" fmla="*/ 3 h 1088"/>
                  <a:gd name="T4" fmla="*/ 4013 w 1248"/>
                  <a:gd name="T5" fmla="*/ 2 h 1088"/>
                  <a:gd name="T6" fmla="*/ 5553 w 1248"/>
                  <a:gd name="T7" fmla="*/ 1 h 1088"/>
                  <a:gd name="T8" fmla="*/ 7094 w 1248"/>
                  <a:gd name="T9" fmla="*/ 1 h 1088"/>
                  <a:gd name="T10" fmla="*/ 8020 w 1248"/>
                  <a:gd name="T11" fmla="*/ 1 h 1088"/>
                  <a:gd name="T12" fmla="*/ 0 60000 65536"/>
                  <a:gd name="T13" fmla="*/ 0 60000 65536"/>
                  <a:gd name="T14" fmla="*/ 0 60000 65536"/>
                  <a:gd name="T15" fmla="*/ 0 60000 65536"/>
                  <a:gd name="T16" fmla="*/ 0 60000 65536"/>
                  <a:gd name="T17" fmla="*/ 0 60000 65536"/>
                  <a:gd name="T18" fmla="*/ 0 w 1248"/>
                  <a:gd name="T19" fmla="*/ 0 h 1088"/>
                  <a:gd name="T20" fmla="*/ 1248 w 1248"/>
                  <a:gd name="T21" fmla="*/ 1088 h 1088"/>
                </a:gdLst>
                <a:ahLst/>
                <a:cxnLst>
                  <a:cxn ang="T12">
                    <a:pos x="T0" y="T1"/>
                  </a:cxn>
                  <a:cxn ang="T13">
                    <a:pos x="T2" y="T3"/>
                  </a:cxn>
                  <a:cxn ang="T14">
                    <a:pos x="T4" y="T5"/>
                  </a:cxn>
                  <a:cxn ang="T15">
                    <a:pos x="T6" y="T7"/>
                  </a:cxn>
                  <a:cxn ang="T16">
                    <a:pos x="T8" y="T9"/>
                  </a:cxn>
                  <a:cxn ang="T17">
                    <a:pos x="T10" y="T11"/>
                  </a:cxn>
                </a:cxnLst>
                <a:rect l="T18" t="T19" r="T20" b="T21"/>
                <a:pathLst>
                  <a:path w="1248" h="1088">
                    <a:moveTo>
                      <a:pt x="0" y="1088"/>
                    </a:moveTo>
                    <a:cubicBezTo>
                      <a:pt x="116" y="1084"/>
                      <a:pt x="232" y="1080"/>
                      <a:pt x="336" y="992"/>
                    </a:cubicBezTo>
                    <a:cubicBezTo>
                      <a:pt x="440" y="904"/>
                      <a:pt x="536" y="688"/>
                      <a:pt x="624" y="560"/>
                    </a:cubicBezTo>
                    <a:cubicBezTo>
                      <a:pt x="712" y="432"/>
                      <a:pt x="784" y="312"/>
                      <a:pt x="864" y="224"/>
                    </a:cubicBezTo>
                    <a:cubicBezTo>
                      <a:pt x="944" y="136"/>
                      <a:pt x="1040" y="64"/>
                      <a:pt x="1104" y="32"/>
                    </a:cubicBezTo>
                    <a:cubicBezTo>
                      <a:pt x="1168" y="0"/>
                      <a:pt x="1224" y="32"/>
                      <a:pt x="1248" y="32"/>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grpSp>
      </p:grpSp>
      <p:sp>
        <p:nvSpPr>
          <p:cNvPr id="15371" name="Line 7"/>
          <p:cNvSpPr>
            <a:spLocks noChangeShapeType="1"/>
          </p:cNvSpPr>
          <p:nvPr/>
        </p:nvSpPr>
        <p:spPr bwMode="auto">
          <a:xfrm>
            <a:off x="6128870" y="2284236"/>
            <a:ext cx="0" cy="10952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grpSp>
        <p:nvGrpSpPr>
          <p:cNvPr id="15373" name="Group 10"/>
          <p:cNvGrpSpPr>
            <a:grpSpLocks/>
          </p:cNvGrpSpPr>
          <p:nvPr/>
        </p:nvGrpSpPr>
        <p:grpSpPr bwMode="auto">
          <a:xfrm>
            <a:off x="4889054" y="3170102"/>
            <a:ext cx="3351307" cy="450986"/>
            <a:chOff x="2549" y="2400"/>
            <a:chExt cx="2203" cy="336"/>
          </a:xfrm>
        </p:grpSpPr>
        <p:graphicFrame>
          <p:nvGraphicFramePr>
            <p:cNvPr id="15366" name="Object 11"/>
            <p:cNvGraphicFramePr>
              <a:graphicFrameLocks noChangeAspect="1"/>
            </p:cNvGraphicFramePr>
            <p:nvPr/>
          </p:nvGraphicFramePr>
          <p:xfrm>
            <a:off x="3468" y="2403"/>
            <a:ext cx="256" cy="288"/>
          </p:xfrm>
          <a:graphic>
            <a:graphicData uri="http://schemas.openxmlformats.org/presentationml/2006/ole">
              <mc:AlternateContent xmlns:mc="http://schemas.openxmlformats.org/markup-compatibility/2006">
                <mc:Choice xmlns:v="urn:schemas-microsoft-com:vml" Requires="v">
                  <p:oleObj spid="_x0000_s120154" name="Equation" r:id="rId6" imgW="126835" imgH="139518" progId="Equation.3">
                    <p:embed/>
                  </p:oleObj>
                </mc:Choice>
                <mc:Fallback>
                  <p:oleObj name="Equation" r:id="rId6" imgW="126835" imgH="139518" progId="Equation.3">
                    <p:embed/>
                    <p:pic>
                      <p:nvPicPr>
                        <p:cNvPr id="0" name="Picture 16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68" y="2403"/>
                          <a:ext cx="256"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7" name="Object 12"/>
            <p:cNvGraphicFramePr>
              <a:graphicFrameLocks noChangeAspect="1"/>
            </p:cNvGraphicFramePr>
            <p:nvPr/>
          </p:nvGraphicFramePr>
          <p:xfrm>
            <a:off x="2549" y="2400"/>
            <a:ext cx="645" cy="336"/>
          </p:xfrm>
          <a:graphic>
            <a:graphicData uri="http://schemas.openxmlformats.org/presentationml/2006/ole">
              <mc:AlternateContent xmlns:mc="http://schemas.openxmlformats.org/markup-compatibility/2006">
                <mc:Choice xmlns:v="urn:schemas-microsoft-com:vml" Requires="v">
                  <p:oleObj spid="_x0000_s120155" name="Equation" r:id="rId8" imgW="317087" imgH="164885" progId="Equation.3">
                    <p:embed/>
                  </p:oleObj>
                </mc:Choice>
                <mc:Fallback>
                  <p:oleObj name="Equation" r:id="rId8" imgW="317087" imgH="164885" progId="Equation.3">
                    <p:embed/>
                    <p:pic>
                      <p:nvPicPr>
                        <p:cNvPr id="0" name="Picture 16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49" y="2400"/>
                          <a:ext cx="645"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8" name="Object 13"/>
            <p:cNvGraphicFramePr>
              <a:graphicFrameLocks noChangeAspect="1"/>
            </p:cNvGraphicFramePr>
            <p:nvPr/>
          </p:nvGraphicFramePr>
          <p:xfrm>
            <a:off x="4181" y="2400"/>
            <a:ext cx="571" cy="310"/>
          </p:xfrm>
          <a:graphic>
            <a:graphicData uri="http://schemas.openxmlformats.org/presentationml/2006/ole">
              <mc:AlternateContent xmlns:mc="http://schemas.openxmlformats.org/markup-compatibility/2006">
                <mc:Choice xmlns:v="urn:schemas-microsoft-com:vml" Requires="v">
                  <p:oleObj spid="_x0000_s120156" name="Equation" r:id="rId10" imgW="279279" imgH="152334" progId="Equation.3">
                    <p:embed/>
                  </p:oleObj>
                </mc:Choice>
                <mc:Fallback>
                  <p:oleObj name="Equation" r:id="rId10" imgW="279279" imgH="152334" progId="Equation.3">
                    <p:embed/>
                    <p:pic>
                      <p:nvPicPr>
                        <p:cNvPr id="0" name="Picture 16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81" y="2400"/>
                          <a:ext cx="571" cy="3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5363" name="Object 14"/>
          <p:cNvGraphicFramePr>
            <a:graphicFrameLocks noChangeAspect="1"/>
          </p:cNvGraphicFramePr>
          <p:nvPr>
            <p:extLst>
              <p:ext uri="{D42A27DB-BD31-4B8C-83A1-F6EECF244321}">
                <p14:modId xmlns:p14="http://schemas.microsoft.com/office/powerpoint/2010/main" val="1081337555"/>
              </p:ext>
            </p:extLst>
          </p:nvPr>
        </p:nvGraphicFramePr>
        <p:xfrm>
          <a:off x="5158314" y="2136591"/>
          <a:ext cx="2583078" cy="1097937"/>
        </p:xfrm>
        <a:graphic>
          <a:graphicData uri="http://schemas.openxmlformats.org/presentationml/2006/ole">
            <mc:AlternateContent xmlns:mc="http://schemas.openxmlformats.org/markup-compatibility/2006">
              <mc:Choice xmlns:v="urn:schemas-microsoft-com:vml" Requires="v">
                <p:oleObj spid="_x0000_s120157" name="Bitmap Image" r:id="rId12" imgW="2771483" imgH="1381151" progId="PBrush">
                  <p:embed/>
                </p:oleObj>
              </mc:Choice>
              <mc:Fallback>
                <p:oleObj name="Bitmap Image" r:id="rId12" imgW="2771483" imgH="1381151" progId="PBrush">
                  <p:embed/>
                  <p:pic>
                    <p:nvPicPr>
                      <p:cNvPr id="0" name="Picture 16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58314" y="2136591"/>
                        <a:ext cx="2583078" cy="1097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74" name="Text Box 15"/>
          <p:cNvSpPr txBox="1">
            <a:spLocks noChangeArrowheads="1"/>
          </p:cNvSpPr>
          <p:nvPr/>
        </p:nvSpPr>
        <p:spPr bwMode="auto">
          <a:xfrm>
            <a:off x="5757685" y="2461409"/>
            <a:ext cx="1326527" cy="695271"/>
          </a:xfrm>
          <a:prstGeom prst="rect">
            <a:avLst/>
          </a:prstGeom>
          <a:gradFill rotWithShape="0">
            <a:gsLst>
              <a:gs pos="0">
                <a:srgbClr val="FF85FF"/>
              </a:gs>
              <a:gs pos="100000">
                <a:srgbClr val="FF00FF"/>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baseline="0" dirty="0">
                <a:latin typeface="Arial Narrow" pitchFamily="34" charset="0"/>
              </a:rPr>
              <a:t>95% </a:t>
            </a:r>
          </a:p>
          <a:p>
            <a:pPr algn="ctr"/>
            <a:r>
              <a:rPr lang="en-US" altLang="en-US" baseline="0" dirty="0">
                <a:latin typeface="Arial Narrow" pitchFamily="34" charset="0"/>
              </a:rPr>
              <a:t>of the area</a:t>
            </a:r>
          </a:p>
        </p:txBody>
      </p:sp>
      <p:sp>
        <p:nvSpPr>
          <p:cNvPr id="15375" name="Line 16"/>
          <p:cNvSpPr>
            <a:spLocks noChangeShapeType="1"/>
          </p:cNvSpPr>
          <p:nvPr/>
        </p:nvSpPr>
        <p:spPr bwMode="auto">
          <a:xfrm>
            <a:off x="4297288" y="3203657"/>
            <a:ext cx="4235152" cy="134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grpSp>
        <p:nvGrpSpPr>
          <p:cNvPr id="15376" name="Group 17"/>
          <p:cNvGrpSpPr>
            <a:grpSpLocks/>
          </p:cNvGrpSpPr>
          <p:nvPr/>
        </p:nvGrpSpPr>
        <p:grpSpPr bwMode="auto">
          <a:xfrm>
            <a:off x="5471691" y="3121782"/>
            <a:ext cx="2555695" cy="257706"/>
            <a:chOff x="2736" y="2256"/>
            <a:chExt cx="1680" cy="192"/>
          </a:xfrm>
        </p:grpSpPr>
        <p:sp>
          <p:nvSpPr>
            <p:cNvPr id="15379" name="Line 18"/>
            <p:cNvSpPr>
              <a:spLocks noChangeShapeType="1"/>
            </p:cNvSpPr>
            <p:nvPr/>
          </p:nvSpPr>
          <p:spPr bwMode="auto">
            <a:xfrm flipV="1">
              <a:off x="2736" y="2256"/>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5380" name="Line 19"/>
            <p:cNvSpPr>
              <a:spLocks noChangeShapeType="1"/>
            </p:cNvSpPr>
            <p:nvPr/>
          </p:nvSpPr>
          <p:spPr bwMode="auto">
            <a:xfrm flipV="1">
              <a:off x="4416" y="2256"/>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grpSp>
      <p:sp>
        <p:nvSpPr>
          <p:cNvPr id="15377" name="Rectangle 20"/>
          <p:cNvSpPr>
            <a:spLocks noChangeArrowheads="1"/>
          </p:cNvSpPr>
          <p:nvPr/>
        </p:nvSpPr>
        <p:spPr bwMode="auto">
          <a:xfrm>
            <a:off x="615950" y="1069504"/>
            <a:ext cx="7772400" cy="125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marL="0" indent="0" algn="just" eaLnBrk="1" hangingPunct="1">
              <a:spcBef>
                <a:spcPct val="20000"/>
              </a:spcBef>
              <a:buClr>
                <a:srgbClr val="FF0000"/>
              </a:buClr>
            </a:pPr>
            <a:r>
              <a:rPr lang="en-US" altLang="en-US" baseline="0" dirty="0">
                <a:latin typeface="Trebuchet MS" panose="020B0603020202020204" pitchFamily="34" charset="0"/>
              </a:rPr>
              <a:t>By the empirical rule, approximately 95% of the area under a mound-shaped histogram lies within </a:t>
            </a:r>
          </a:p>
        </p:txBody>
      </p:sp>
      <p:graphicFrame>
        <p:nvGraphicFramePr>
          <p:cNvPr id="15364" name="Object 21"/>
          <p:cNvGraphicFramePr>
            <a:graphicFrameLocks noChangeAspect="1"/>
          </p:cNvGraphicFramePr>
          <p:nvPr>
            <p:extLst>
              <p:ext uri="{D42A27DB-BD31-4B8C-83A1-F6EECF244321}">
                <p14:modId xmlns:p14="http://schemas.microsoft.com/office/powerpoint/2010/main" val="919707827"/>
              </p:ext>
            </p:extLst>
          </p:nvPr>
        </p:nvGraphicFramePr>
        <p:xfrm>
          <a:off x="6804248" y="1412776"/>
          <a:ext cx="1833438" cy="485832"/>
        </p:xfrm>
        <a:graphic>
          <a:graphicData uri="http://schemas.openxmlformats.org/presentationml/2006/ole">
            <mc:AlternateContent xmlns:mc="http://schemas.openxmlformats.org/markup-compatibility/2006">
              <mc:Choice xmlns:v="urn:schemas-microsoft-com:vml" Requires="v">
                <p:oleObj spid="_x0000_s120158" name="Equation" r:id="rId14" imgW="622030" imgH="165028" progId="Equation.3">
                  <p:embed/>
                </p:oleObj>
              </mc:Choice>
              <mc:Fallback>
                <p:oleObj name="Equation" r:id="rId14" imgW="622030" imgH="165028" progId="Equation.3">
                  <p:embed/>
                  <p:pic>
                    <p:nvPicPr>
                      <p:cNvPr id="0" name="Picture 16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04248" y="1412776"/>
                        <a:ext cx="1833438" cy="4858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42" name="Text Box 22"/>
          <p:cNvSpPr txBox="1">
            <a:spLocks noChangeArrowheads="1"/>
          </p:cNvSpPr>
          <p:nvPr/>
        </p:nvSpPr>
        <p:spPr bwMode="auto">
          <a:xfrm>
            <a:off x="4355598" y="3790781"/>
            <a:ext cx="4468813" cy="646331"/>
          </a:xfrm>
          <a:prstGeom prst="rect">
            <a:avLst/>
          </a:prstGeom>
          <a:solidFill>
            <a:schemeClr val="bg1"/>
          </a:solidFill>
          <a:ln w="9525">
            <a:solidFill>
              <a:schemeClr val="tx2"/>
            </a:solidFill>
            <a:miter lim="800000"/>
            <a:headEnd/>
            <a:tailEnd/>
          </a:ln>
        </p:spPr>
        <p:txBody>
          <a:bodyPr anchor="ctr">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1800" baseline="0" dirty="0">
                <a:latin typeface="Trebuchet MS" panose="020B0603020202020204" pitchFamily="34" charset="0"/>
              </a:rPr>
              <a:t>For Example 8, for Trust B returns, the range is  30.8 - 0.2 = 30.6 percent.</a:t>
            </a:r>
          </a:p>
        </p:txBody>
      </p:sp>
      <p:graphicFrame>
        <p:nvGraphicFramePr>
          <p:cNvPr id="133143" name="Object 23"/>
          <p:cNvGraphicFramePr>
            <a:graphicFrameLocks noChangeAspect="1"/>
          </p:cNvGraphicFramePr>
          <p:nvPr>
            <p:extLst>
              <p:ext uri="{D42A27DB-BD31-4B8C-83A1-F6EECF244321}">
                <p14:modId xmlns:p14="http://schemas.microsoft.com/office/powerpoint/2010/main" val="881145180"/>
              </p:ext>
            </p:extLst>
          </p:nvPr>
        </p:nvGraphicFramePr>
        <p:xfrm>
          <a:off x="5150249" y="4725144"/>
          <a:ext cx="2364456" cy="648790"/>
        </p:xfrm>
        <a:graphic>
          <a:graphicData uri="http://schemas.openxmlformats.org/presentationml/2006/ole">
            <mc:AlternateContent xmlns:mc="http://schemas.openxmlformats.org/markup-compatibility/2006">
              <mc:Choice xmlns:v="urn:schemas-microsoft-com:vml" Requires="v">
                <p:oleObj spid="_x0000_s120159" name="Equation" r:id="rId16" imgW="1333440" imgH="368280" progId="Equation.DSMT4">
                  <p:embed/>
                </p:oleObj>
              </mc:Choice>
              <mc:Fallback>
                <p:oleObj name="Equation" r:id="rId16" imgW="1333440" imgH="368280" progId="Equation.DSMT4">
                  <p:embed/>
                  <p:pic>
                    <p:nvPicPr>
                      <p:cNvPr id="0" name="Picture 16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150249" y="4725144"/>
                        <a:ext cx="2364456" cy="648790"/>
                      </a:xfrm>
                      <a:prstGeom prst="rect">
                        <a:avLst/>
                      </a:prstGeom>
                      <a:solidFill>
                        <a:schemeClr val="bg1"/>
                      </a:solidFill>
                      <a:ln w="9525">
                        <a:solidFill>
                          <a:schemeClr val="tx2"/>
                        </a:solidFill>
                        <a:miter lim="800000"/>
                        <a:headEnd/>
                        <a:tailEnd/>
                      </a:ln>
                    </p:spPr>
                  </p:pic>
                </p:oleObj>
              </mc:Fallback>
            </mc:AlternateContent>
          </a:graphicData>
        </a:graphic>
      </p:graphicFrame>
      <p:sp>
        <p:nvSpPr>
          <p:cNvPr id="25" name="Rectangle 4"/>
          <p:cNvSpPr txBox="1">
            <a:spLocks noChangeArrowheads="1"/>
          </p:cNvSpPr>
          <p:nvPr/>
        </p:nvSpPr>
        <p:spPr>
          <a:xfrm>
            <a:off x="539552" y="332804"/>
            <a:ext cx="7998611" cy="503908"/>
          </a:xfrm>
          <a:prstGeom prst="rect">
            <a:avLst/>
          </a:prstGeom>
        </p:spPr>
        <p:txBody>
          <a:bodyPr/>
          <a:lstStyle>
            <a:lvl1pPr algn="ctr" defTabSz="457200" rtl="0" fontAlgn="base">
              <a:spcBef>
                <a:spcPct val="0"/>
              </a:spcBef>
              <a:spcAft>
                <a:spcPct val="0"/>
              </a:spcAft>
              <a:defRPr lang="en-US" sz="4000" kern="1200" cap="all" dirty="0">
                <a:solidFill>
                  <a:srgbClr val="948A54"/>
                </a:solidFill>
                <a:latin typeface="Arial"/>
                <a:ea typeface="MS PGothic" pitchFamily="34" charset="-128"/>
                <a:cs typeface="Arial"/>
              </a:defRPr>
            </a:lvl1pPr>
            <a:lvl2pPr algn="ctr" defTabSz="457200" rtl="0" fontAlgn="base">
              <a:spcBef>
                <a:spcPct val="0"/>
              </a:spcBef>
              <a:spcAft>
                <a:spcPct val="0"/>
              </a:spcAft>
              <a:defRPr sz="4000">
                <a:solidFill>
                  <a:srgbClr val="948A54"/>
                </a:solidFill>
                <a:latin typeface="Arial" pitchFamily="34" charset="0"/>
                <a:ea typeface="MS PGothic" pitchFamily="34" charset="-128"/>
                <a:cs typeface="Arial" charset="0"/>
              </a:defRPr>
            </a:lvl2pPr>
            <a:lvl3pPr algn="ctr" defTabSz="457200" rtl="0" fontAlgn="base">
              <a:spcBef>
                <a:spcPct val="0"/>
              </a:spcBef>
              <a:spcAft>
                <a:spcPct val="0"/>
              </a:spcAft>
              <a:defRPr sz="4000">
                <a:solidFill>
                  <a:srgbClr val="948A54"/>
                </a:solidFill>
                <a:latin typeface="Arial" pitchFamily="34" charset="0"/>
                <a:ea typeface="MS PGothic" pitchFamily="34" charset="-128"/>
                <a:cs typeface="Arial" charset="0"/>
              </a:defRPr>
            </a:lvl3pPr>
            <a:lvl4pPr algn="ctr" defTabSz="457200" rtl="0" fontAlgn="base">
              <a:spcBef>
                <a:spcPct val="0"/>
              </a:spcBef>
              <a:spcAft>
                <a:spcPct val="0"/>
              </a:spcAft>
              <a:defRPr sz="4000">
                <a:solidFill>
                  <a:srgbClr val="948A54"/>
                </a:solidFill>
                <a:latin typeface="Arial" pitchFamily="34" charset="0"/>
                <a:ea typeface="MS PGothic" pitchFamily="34" charset="-128"/>
                <a:cs typeface="Arial" charset="0"/>
              </a:defRPr>
            </a:lvl4pPr>
            <a:lvl5pPr algn="ctr" defTabSz="457200" rtl="0" fontAlgn="base">
              <a:spcBef>
                <a:spcPct val="0"/>
              </a:spcBef>
              <a:spcAft>
                <a:spcPct val="0"/>
              </a:spcAft>
              <a:defRPr sz="4000">
                <a:solidFill>
                  <a:srgbClr val="948A54"/>
                </a:solidFill>
                <a:latin typeface="Arial" pitchFamily="34" charset="0"/>
                <a:ea typeface="MS PGothic"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eaLnBrk="1" hangingPunct="1">
              <a:buFont typeface="Monotype Sorts" charset="0"/>
              <a:buNone/>
              <a:defRPr/>
            </a:pPr>
            <a:r>
              <a:rPr lang="en-AU" sz="3600" cap="none" baseline="0" dirty="0">
                <a:solidFill>
                  <a:srgbClr val="EA0088"/>
                </a:solidFill>
                <a:latin typeface="Trebuchet MS" panose="020B0603020202020204" pitchFamily="34" charset="0"/>
                <a:ea typeface="ＭＳ Ｐゴシック" charset="0"/>
                <a:cs typeface="ＭＳ Ｐゴシック" charset="0"/>
              </a:rPr>
              <a:t>Approximate standard deviation</a:t>
            </a:r>
            <a:endParaRPr lang="en-AU" sz="2800" b="1" i="1" cap="none" baseline="0" dirty="0">
              <a:solidFill>
                <a:srgbClr val="EA0088"/>
              </a:solidFill>
              <a:latin typeface="Trebuchet MS" panose="020B0603020202020204" pitchFamily="34" charset="0"/>
              <a:ea typeface="ＭＳ Ｐゴシック" charset="0"/>
              <a:cs typeface="ＭＳ Ｐゴシック" charset="0"/>
            </a:endParaRPr>
          </a:p>
        </p:txBody>
      </p:sp>
      <p:sp>
        <p:nvSpPr>
          <p:cNvPr id="28" name="Rectangle 8"/>
          <p:cNvSpPr txBox="1">
            <a:spLocks noChangeArrowheads="1"/>
          </p:cNvSpPr>
          <p:nvPr/>
        </p:nvSpPr>
        <p:spPr bwMode="auto">
          <a:xfrm>
            <a:off x="357260" y="5458732"/>
            <a:ext cx="8363193" cy="37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fontAlgn="base">
              <a:spcBef>
                <a:spcPct val="20000"/>
              </a:spcBef>
              <a:spcAft>
                <a:spcPct val="0"/>
              </a:spcAft>
              <a:buFont typeface="Arial" pitchFamily="34" charset="0"/>
              <a:buChar char="•"/>
              <a:defRPr sz="3200" kern="1200">
                <a:solidFill>
                  <a:schemeClr val="tx1"/>
                </a:solidFill>
                <a:latin typeface="Arial"/>
                <a:ea typeface="MS PGothic" pitchFamily="34" charset="-128"/>
                <a:cs typeface="Arial"/>
              </a:defRPr>
            </a:lvl1pPr>
            <a:lvl2pPr marL="742950" indent="-285750" algn="l" defTabSz="457200" rtl="0" fontAlgn="base">
              <a:spcBef>
                <a:spcPct val="20000"/>
              </a:spcBef>
              <a:spcAft>
                <a:spcPct val="0"/>
              </a:spcAft>
              <a:buFont typeface="Arial" pitchFamily="34" charset="0"/>
              <a:buChar char="–"/>
              <a:defRPr sz="2800" kern="1200">
                <a:solidFill>
                  <a:schemeClr val="tx1"/>
                </a:solidFill>
                <a:latin typeface="Arial"/>
                <a:ea typeface="MS PGothic" pitchFamily="34" charset="-128"/>
                <a:cs typeface="Arial"/>
              </a:defRPr>
            </a:lvl2pPr>
            <a:lvl3pPr marL="1143000" indent="-228600" algn="l" defTabSz="457200" rtl="0" fontAlgn="base">
              <a:spcBef>
                <a:spcPct val="20000"/>
              </a:spcBef>
              <a:spcAft>
                <a:spcPct val="0"/>
              </a:spcAft>
              <a:buFont typeface="Arial" pitchFamily="34" charset="0"/>
              <a:buChar char="•"/>
              <a:defRPr sz="2400" kern="1200">
                <a:solidFill>
                  <a:schemeClr val="tx1"/>
                </a:solidFill>
                <a:latin typeface="Arial"/>
                <a:ea typeface="MS PGothic" pitchFamily="34" charset="-128"/>
                <a:cs typeface="Arial"/>
              </a:defRPr>
            </a:lvl3pPr>
            <a:lvl4pPr marL="1600200" indent="-228600" algn="l" defTabSz="457200" rtl="0" fontAlgn="base">
              <a:spcBef>
                <a:spcPct val="20000"/>
              </a:spcBef>
              <a:spcAft>
                <a:spcPct val="0"/>
              </a:spcAft>
              <a:buFont typeface="Arial" pitchFamily="34" charset="0"/>
              <a:buChar char="–"/>
              <a:defRPr sz="2000" kern="1200">
                <a:solidFill>
                  <a:schemeClr val="tx1"/>
                </a:solidFill>
                <a:latin typeface="Arial"/>
                <a:ea typeface="MS PGothic" pitchFamily="34" charset="-128"/>
                <a:cs typeface="Arial"/>
              </a:defRPr>
            </a:lvl4pPr>
            <a:lvl5pPr marL="2057400" indent="-228600" algn="l" defTabSz="457200" rtl="0" fontAlgn="base">
              <a:spcBef>
                <a:spcPct val="20000"/>
              </a:spcBef>
              <a:spcAft>
                <a:spcPct val="0"/>
              </a:spcAft>
              <a:buFont typeface="Arial" pitchFamily="34" charset="0"/>
              <a:buChar char="»"/>
              <a:defRPr sz="20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eaLnBrk="1" hangingPunct="1">
              <a:lnSpc>
                <a:spcPct val="90000"/>
              </a:lnSpc>
              <a:buFont typeface="Arial" pitchFamily="34" charset="0"/>
              <a:buNone/>
            </a:pPr>
            <a:r>
              <a:rPr lang="en-US" altLang="en-US" sz="2400" baseline="0" dirty="0">
                <a:latin typeface="Trebuchet MS" panose="020B0603020202020204" pitchFamily="34" charset="0"/>
              </a:rPr>
              <a:t>Actual standard deviation of Trust B returns is 9.97%</a:t>
            </a:r>
          </a:p>
        </p:txBody>
      </p:sp>
      <p:sp>
        <p:nvSpPr>
          <p:cNvPr id="29"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57</a:t>
            </a:fld>
            <a:endParaRPr lang="en-AU" alt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3128">
                                            <p:txEl>
                                              <p:pRg st="0" end="0"/>
                                            </p:txEl>
                                          </p:spTgt>
                                        </p:tgtEl>
                                        <p:attrNameLst>
                                          <p:attrName>style.visibility</p:attrName>
                                        </p:attrNameLst>
                                      </p:cBhvr>
                                      <p:to>
                                        <p:strVal val="visible"/>
                                      </p:to>
                                    </p:set>
                                    <p:anim calcmode="lin" valueType="num">
                                      <p:cBhvr additive="base">
                                        <p:cTn id="7" dur="500" fill="hold"/>
                                        <p:tgtEl>
                                          <p:spTgt spid="13312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128">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33128">
                                            <p:txEl>
                                              <p:pRg st="0" end="0"/>
                                            </p:txEl>
                                          </p:spTgt>
                                        </p:tgtEl>
                                        <p:attrNameLst>
                                          <p:attrName>ppt_c</p:attrName>
                                        </p:attrNameLst>
                                      </p:cBhvr>
                                      <p:to>
                                        <a:schemeClr val="tx1"/>
                                      </p:to>
                                    </p:animClr>
                                  </p:sub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133129"/>
                                        </p:tgtEl>
                                        <p:attrNameLst>
                                          <p:attrName>style.visibility</p:attrName>
                                        </p:attrNameLst>
                                      </p:cBhvr>
                                      <p:to>
                                        <p:strVal val="visible"/>
                                      </p:to>
                                    </p:set>
                                    <p:anim calcmode="lin" valueType="num">
                                      <p:cBhvr additive="base">
                                        <p:cTn id="12" dur="500" fill="hold"/>
                                        <p:tgtEl>
                                          <p:spTgt spid="133129"/>
                                        </p:tgtEl>
                                        <p:attrNameLst>
                                          <p:attrName>ppt_x</p:attrName>
                                        </p:attrNameLst>
                                      </p:cBhvr>
                                      <p:tavLst>
                                        <p:tav tm="0">
                                          <p:val>
                                            <p:strVal val="0-#ppt_w/2"/>
                                          </p:val>
                                        </p:tav>
                                        <p:tav tm="100000">
                                          <p:val>
                                            <p:strVal val="#ppt_x"/>
                                          </p:val>
                                        </p:tav>
                                      </p:tavLst>
                                    </p:anim>
                                    <p:anim calcmode="lin" valueType="num">
                                      <p:cBhvr additive="base">
                                        <p:cTn id="13" dur="500" fill="hold"/>
                                        <p:tgtEl>
                                          <p:spTgt spid="13312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33142"/>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133143"/>
                                        </p:tgtEl>
                                        <p:attrNameLst>
                                          <p:attrName>style.visibility</p:attrName>
                                        </p:attrNameLst>
                                      </p:cBhvr>
                                      <p:to>
                                        <p:strVal val="visible"/>
                                      </p:to>
                                    </p:set>
                                  </p:childTnLst>
                                </p:cTn>
                              </p:par>
                            </p:childTnLst>
                          </p:cTn>
                        </p:par>
                        <p:par>
                          <p:cTn id="22" fill="hold">
                            <p:stCondLst>
                              <p:cond delay="500"/>
                            </p:stCondLst>
                            <p:childTnLst>
                              <p:par>
                                <p:cTn id="23" presetID="2" presetClass="entr" presetSubtype="8" fill="hold" grpId="0" nodeType="afterEffect">
                                  <p:stCondLst>
                                    <p:cond delay="0"/>
                                  </p:stCondLst>
                                  <p:childTnLst>
                                    <p:set>
                                      <p:cBhvr>
                                        <p:cTn id="24" dur="1" fill="hold">
                                          <p:stCondLst>
                                            <p:cond delay="0"/>
                                          </p:stCondLst>
                                        </p:cTn>
                                        <p:tgtEl>
                                          <p:spTgt spid="28">
                                            <p:txEl>
                                              <p:pRg st="0" end="0"/>
                                            </p:txEl>
                                          </p:spTgt>
                                        </p:tgtEl>
                                        <p:attrNameLst>
                                          <p:attrName>style.visibility</p:attrName>
                                        </p:attrNameLst>
                                      </p:cBhvr>
                                      <p:to>
                                        <p:strVal val="visible"/>
                                      </p:to>
                                    </p:set>
                                    <p:anim calcmode="lin" valueType="num">
                                      <p:cBhvr additive="base">
                                        <p:cTn id="25"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8">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8">
                                            <p:txEl>
                                              <p:pRg st="0" end="0"/>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8" grpId="0" build="p" autoUpdateAnimBg="0" advAuto="0"/>
      <p:bldP spid="133142" grpId="0" animBg="1" autoUpdateAnimBg="0"/>
      <p:bldP spid="28" grpId="0" build="p" autoUpdateAnimBg="0" advAuto="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idx="1"/>
          </p:nvPr>
        </p:nvSpPr>
        <p:spPr>
          <a:xfrm>
            <a:off x="472850" y="1052736"/>
            <a:ext cx="8477476" cy="4572000"/>
          </a:xfrm>
        </p:spPr>
        <p:txBody>
          <a:bodyPr/>
          <a:lstStyle/>
          <a:p>
            <a:pPr marL="0" lvl="1" indent="0" algn="just">
              <a:buClr>
                <a:srgbClr val="FF0000"/>
              </a:buClr>
              <a:buNone/>
              <a:tabLst>
                <a:tab pos="1317625" algn="l"/>
                <a:tab pos="3201988" algn="l"/>
              </a:tabLst>
            </a:pPr>
            <a:r>
              <a:rPr lang="en-US" altLang="en-US" sz="2200" dirty="0">
                <a:latin typeface="Trebuchet MS" pitchFamily="34" charset="0"/>
                <a:cs typeface="Arial" pitchFamily="34" charset="0"/>
              </a:rPr>
              <a:t>Given any set of measurements and a number k (greater than 1), the fraction of these measurements that lie within k standard deviations around the mean is </a:t>
            </a:r>
            <a:r>
              <a:rPr lang="en-US" altLang="en-US" sz="2200" i="1" dirty="0">
                <a:solidFill>
                  <a:schemeClr val="accent1"/>
                </a:solidFill>
                <a:latin typeface="Trebuchet MS" pitchFamily="34" charset="0"/>
                <a:cs typeface="Arial" pitchFamily="34" charset="0"/>
              </a:rPr>
              <a:t>at least</a:t>
            </a:r>
            <a:r>
              <a:rPr lang="en-US" altLang="en-US" sz="2200" dirty="0">
                <a:solidFill>
                  <a:schemeClr val="accent1"/>
                </a:solidFill>
                <a:latin typeface="Trebuchet MS" pitchFamily="34" charset="0"/>
                <a:cs typeface="Arial" pitchFamily="34" charset="0"/>
              </a:rPr>
              <a:t> 1–1/k</a:t>
            </a:r>
            <a:r>
              <a:rPr lang="en-US" altLang="en-US" sz="2200" baseline="30000" dirty="0">
                <a:solidFill>
                  <a:schemeClr val="accent1"/>
                </a:solidFill>
                <a:latin typeface="Trebuchet MS" pitchFamily="34" charset="0"/>
                <a:cs typeface="Arial" pitchFamily="34" charset="0"/>
              </a:rPr>
              <a:t>2</a:t>
            </a:r>
            <a:r>
              <a:rPr lang="en-US" altLang="en-US" sz="2200" dirty="0">
                <a:latin typeface="Trebuchet MS" pitchFamily="34" charset="0"/>
                <a:cs typeface="Arial" pitchFamily="34" charset="0"/>
              </a:rPr>
              <a:t>.</a:t>
            </a:r>
          </a:p>
          <a:p>
            <a:pPr marL="0" lvl="1" indent="0">
              <a:buClr>
                <a:srgbClr val="FF0000"/>
              </a:buClr>
              <a:buNone/>
              <a:tabLst>
                <a:tab pos="1317625" algn="l"/>
                <a:tab pos="3201988" algn="l"/>
              </a:tabLst>
            </a:pPr>
            <a:endParaRPr lang="en-US" altLang="en-US" sz="2400" dirty="0">
              <a:latin typeface="Trebuchet MS" pitchFamily="34" charset="0"/>
              <a:cs typeface="Arial" pitchFamily="34" charset="0"/>
            </a:endParaRPr>
          </a:p>
          <a:p>
            <a:pPr marL="0" lvl="1" indent="0">
              <a:buClr>
                <a:srgbClr val="FF0000"/>
              </a:buClr>
              <a:buNone/>
              <a:tabLst>
                <a:tab pos="1317625" algn="l"/>
                <a:tab pos="3201988" algn="l"/>
              </a:tabLst>
            </a:pPr>
            <a:r>
              <a:rPr lang="en-US" altLang="en-US" sz="2400" dirty="0">
                <a:latin typeface="Trebuchet MS" pitchFamily="34" charset="0"/>
                <a:cs typeface="Arial" pitchFamily="34" charset="0"/>
              </a:rPr>
              <a:t>This theorem is valid for </a:t>
            </a:r>
            <a:r>
              <a:rPr lang="en-US" altLang="en-US" sz="2400" i="1" dirty="0">
                <a:latin typeface="Trebuchet MS" pitchFamily="34" charset="0"/>
                <a:cs typeface="Arial" pitchFamily="34" charset="0"/>
              </a:rPr>
              <a:t>any</a:t>
            </a:r>
            <a:r>
              <a:rPr lang="en-US" altLang="en-US" sz="2400" dirty="0">
                <a:latin typeface="Trebuchet MS" pitchFamily="34" charset="0"/>
                <a:cs typeface="Arial" pitchFamily="34" charset="0"/>
              </a:rPr>
              <a:t> set of measurements (sample, population) of any shape.</a:t>
            </a:r>
          </a:p>
          <a:p>
            <a:pPr marL="0" lvl="1" indent="0">
              <a:buNone/>
              <a:tabLst>
                <a:tab pos="1317625" algn="l"/>
                <a:tab pos="3201988" algn="l"/>
              </a:tabLst>
            </a:pPr>
            <a:endParaRPr lang="en-US" altLang="en-US" sz="2400" b="1" dirty="0">
              <a:latin typeface="Trebuchet MS" pitchFamily="34" charset="0"/>
              <a:cs typeface="Arial" pitchFamily="34" charset="0"/>
            </a:endParaRPr>
          </a:p>
          <a:p>
            <a:pPr marL="0" lvl="1" indent="0">
              <a:buNone/>
              <a:tabLst>
                <a:tab pos="1317625" algn="l"/>
                <a:tab pos="3201988" algn="l"/>
              </a:tabLst>
            </a:pPr>
            <a:r>
              <a:rPr lang="en-US" altLang="en-US" sz="2400" b="1" dirty="0">
                <a:latin typeface="Trebuchet MS" pitchFamily="34" charset="0"/>
                <a:cs typeface="Arial" pitchFamily="34" charset="0"/>
              </a:rPr>
              <a:t>k	Interval	</a:t>
            </a:r>
            <a:r>
              <a:rPr lang="en-US" altLang="en-US" sz="2400" b="1" dirty="0" err="1">
                <a:latin typeface="Trebuchet MS" pitchFamily="34" charset="0"/>
                <a:cs typeface="Arial" pitchFamily="34" charset="0"/>
              </a:rPr>
              <a:t>Chebyshev</a:t>
            </a:r>
            <a:r>
              <a:rPr lang="en-US" altLang="en-US" sz="2400" b="1" dirty="0">
                <a:latin typeface="Trebuchet MS" pitchFamily="34" charset="0"/>
                <a:cs typeface="Arial" pitchFamily="34" charset="0"/>
              </a:rPr>
              <a:t>	Empirical rule</a:t>
            </a:r>
            <a:endParaRPr lang="en-US" altLang="en-US" sz="2400" dirty="0">
              <a:latin typeface="Trebuchet MS" pitchFamily="34" charset="0"/>
              <a:cs typeface="Arial" pitchFamily="34" charset="0"/>
            </a:endParaRPr>
          </a:p>
          <a:p>
            <a:pPr marL="0" lvl="1" indent="0">
              <a:buNone/>
              <a:tabLst>
                <a:tab pos="1317625" algn="l"/>
                <a:tab pos="3201988" algn="l"/>
              </a:tabLst>
            </a:pPr>
            <a:r>
              <a:rPr lang="en-US" altLang="en-US" sz="2400" dirty="0">
                <a:latin typeface="Trebuchet MS" pitchFamily="34" charset="0"/>
                <a:cs typeface="Arial" pitchFamily="34" charset="0"/>
              </a:rPr>
              <a:t>1							</a:t>
            </a:r>
            <a:r>
              <a:rPr lang="en-US" altLang="en-US" sz="2400" dirty="0" err="1">
                <a:latin typeface="Trebuchet MS" pitchFamily="34" charset="0"/>
                <a:cs typeface="Arial" pitchFamily="34" charset="0"/>
              </a:rPr>
              <a:t>approx</a:t>
            </a:r>
            <a:r>
              <a:rPr lang="en-US" altLang="en-US" sz="2400" dirty="0">
                <a:latin typeface="Trebuchet MS" pitchFamily="34" charset="0"/>
                <a:cs typeface="Arial" pitchFamily="34" charset="0"/>
              </a:rPr>
              <a:t> 68%</a:t>
            </a:r>
          </a:p>
          <a:p>
            <a:pPr marL="0" lvl="1" indent="0">
              <a:buNone/>
              <a:tabLst>
                <a:tab pos="1317625" algn="l"/>
                <a:tab pos="3201988" algn="l"/>
              </a:tabLst>
            </a:pPr>
            <a:r>
              <a:rPr lang="en-US" altLang="en-US" sz="2400" dirty="0">
                <a:latin typeface="Trebuchet MS" pitchFamily="34" charset="0"/>
                <a:cs typeface="Arial" pitchFamily="34" charset="0"/>
              </a:rPr>
              <a:t>2			at least 75%	</a:t>
            </a:r>
            <a:r>
              <a:rPr lang="en-US" altLang="en-US" sz="2400" dirty="0" err="1">
                <a:latin typeface="Trebuchet MS" pitchFamily="34" charset="0"/>
                <a:cs typeface="Arial" pitchFamily="34" charset="0"/>
              </a:rPr>
              <a:t>approx</a:t>
            </a:r>
            <a:r>
              <a:rPr lang="en-US" altLang="en-US" sz="2400" dirty="0">
                <a:latin typeface="Trebuchet MS" pitchFamily="34" charset="0"/>
                <a:cs typeface="Arial" pitchFamily="34" charset="0"/>
              </a:rPr>
              <a:t> 95%</a:t>
            </a:r>
          </a:p>
          <a:p>
            <a:pPr marL="0" lvl="1" indent="0">
              <a:buNone/>
              <a:tabLst>
                <a:tab pos="1317625" algn="l"/>
                <a:tab pos="3201988" algn="l"/>
              </a:tabLst>
            </a:pPr>
            <a:r>
              <a:rPr lang="en-US" altLang="en-US" sz="2400" dirty="0">
                <a:latin typeface="Trebuchet MS" pitchFamily="34" charset="0"/>
                <a:cs typeface="Arial" pitchFamily="34" charset="0"/>
              </a:rPr>
              <a:t>3			at least 89%	</a:t>
            </a:r>
            <a:r>
              <a:rPr lang="en-US" altLang="en-US" sz="2400" dirty="0" err="1">
                <a:latin typeface="Trebuchet MS" pitchFamily="34" charset="0"/>
                <a:cs typeface="Arial" pitchFamily="34" charset="0"/>
              </a:rPr>
              <a:t>approx</a:t>
            </a:r>
            <a:r>
              <a:rPr lang="en-US" altLang="en-US" sz="2400" dirty="0">
                <a:latin typeface="Trebuchet MS" pitchFamily="34" charset="0"/>
                <a:cs typeface="Arial" pitchFamily="34" charset="0"/>
              </a:rPr>
              <a:t> 100%</a:t>
            </a:r>
          </a:p>
        </p:txBody>
      </p:sp>
      <p:graphicFrame>
        <p:nvGraphicFramePr>
          <p:cNvPr id="134147" name="Object 3"/>
          <p:cNvGraphicFramePr>
            <a:graphicFrameLocks noChangeAspect="1"/>
          </p:cNvGraphicFramePr>
          <p:nvPr>
            <p:extLst>
              <p:ext uri="{D42A27DB-BD31-4B8C-83A1-F6EECF244321}">
                <p14:modId xmlns:p14="http://schemas.microsoft.com/office/powerpoint/2010/main" val="3046413605"/>
              </p:ext>
            </p:extLst>
          </p:nvPr>
        </p:nvGraphicFramePr>
        <p:xfrm>
          <a:off x="1619672" y="4710087"/>
          <a:ext cx="1762125" cy="519113"/>
        </p:xfrm>
        <a:graphic>
          <a:graphicData uri="http://schemas.openxmlformats.org/presentationml/2006/ole">
            <mc:AlternateContent xmlns:mc="http://schemas.openxmlformats.org/markup-compatibility/2006">
              <mc:Choice xmlns:v="urn:schemas-microsoft-com:vml" Requires="v">
                <p:oleObj spid="_x0000_s66809" name="Equation" r:id="rId4" imgW="558558" imgH="165028" progId="Equation.3">
                  <p:embed/>
                </p:oleObj>
              </mc:Choice>
              <mc:Fallback>
                <p:oleObj name="Equation" r:id="rId4" imgW="558558" imgH="165028" progId="Equation.3">
                  <p:embed/>
                  <p:pic>
                    <p:nvPicPr>
                      <p:cNvPr id="0" name="Picture 16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672" y="4710087"/>
                        <a:ext cx="1762125" cy="519113"/>
                      </a:xfrm>
                      <a:prstGeom prst="rect">
                        <a:avLst/>
                      </a:prstGeom>
                      <a:noFill/>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34148" name="Object 4"/>
          <p:cNvGraphicFramePr>
            <a:graphicFrameLocks noChangeAspect="1"/>
          </p:cNvGraphicFramePr>
          <p:nvPr>
            <p:extLst>
              <p:ext uri="{D42A27DB-BD31-4B8C-83A1-F6EECF244321}">
                <p14:modId xmlns:p14="http://schemas.microsoft.com/office/powerpoint/2010/main" val="1102079276"/>
              </p:ext>
            </p:extLst>
          </p:nvPr>
        </p:nvGraphicFramePr>
        <p:xfrm>
          <a:off x="1619672" y="4293096"/>
          <a:ext cx="1554163" cy="509587"/>
        </p:xfrm>
        <a:graphic>
          <a:graphicData uri="http://schemas.openxmlformats.org/presentationml/2006/ole">
            <mc:AlternateContent xmlns:mc="http://schemas.openxmlformats.org/markup-compatibility/2006">
              <mc:Choice xmlns:v="urn:schemas-microsoft-com:vml" Requires="v">
                <p:oleObj spid="_x0000_s66810" name="Equation" r:id="rId6" imgW="444114" imgH="164957" progId="Equation.3">
                  <p:embed/>
                </p:oleObj>
              </mc:Choice>
              <mc:Fallback>
                <p:oleObj name="Equation" r:id="rId6" imgW="444114" imgH="164957" progId="Equation.3">
                  <p:embed/>
                  <p:pic>
                    <p:nvPicPr>
                      <p:cNvPr id="0" name="Picture 16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672" y="4293096"/>
                        <a:ext cx="1554163" cy="509587"/>
                      </a:xfrm>
                      <a:prstGeom prst="rect">
                        <a:avLst/>
                      </a:prstGeom>
                      <a:noFill/>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34149" name="Object 5"/>
          <p:cNvGraphicFramePr>
            <a:graphicFrameLocks noChangeAspect="1"/>
          </p:cNvGraphicFramePr>
          <p:nvPr>
            <p:extLst>
              <p:ext uri="{D42A27DB-BD31-4B8C-83A1-F6EECF244321}">
                <p14:modId xmlns:p14="http://schemas.microsoft.com/office/powerpoint/2010/main" val="3279848477"/>
              </p:ext>
            </p:extLst>
          </p:nvPr>
        </p:nvGraphicFramePr>
        <p:xfrm>
          <a:off x="1619672" y="5245894"/>
          <a:ext cx="1798638" cy="487362"/>
        </p:xfrm>
        <a:graphic>
          <a:graphicData uri="http://schemas.openxmlformats.org/presentationml/2006/ole">
            <mc:AlternateContent xmlns:mc="http://schemas.openxmlformats.org/markup-compatibility/2006">
              <mc:Choice xmlns:v="urn:schemas-microsoft-com:vml" Requires="v">
                <p:oleObj spid="_x0000_s66811" name="Equation" r:id="rId8" imgW="532937" imgH="164957" progId="Equation.3">
                  <p:embed/>
                </p:oleObj>
              </mc:Choice>
              <mc:Fallback>
                <p:oleObj name="Equation" r:id="rId8" imgW="532937" imgH="164957" progId="Equation.3">
                  <p:embed/>
                  <p:pic>
                    <p:nvPicPr>
                      <p:cNvPr id="0" name="Picture 17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19672" y="5245894"/>
                        <a:ext cx="1798638" cy="487362"/>
                      </a:xfrm>
                      <a:prstGeom prst="rect">
                        <a:avLst/>
                      </a:prstGeom>
                      <a:noFill/>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2" name="Group 6"/>
          <p:cNvGrpSpPr>
            <a:grpSpLocks/>
          </p:cNvGrpSpPr>
          <p:nvPr/>
        </p:nvGrpSpPr>
        <p:grpSpPr bwMode="auto">
          <a:xfrm>
            <a:off x="5545138" y="2060849"/>
            <a:ext cx="3405187" cy="2664295"/>
            <a:chOff x="3456" y="1959"/>
            <a:chExt cx="2024" cy="1401"/>
          </a:xfrm>
        </p:grpSpPr>
        <p:sp>
          <p:nvSpPr>
            <p:cNvPr id="66573" name="Freeform 7"/>
            <p:cNvSpPr>
              <a:spLocks/>
            </p:cNvSpPr>
            <p:nvPr/>
          </p:nvSpPr>
          <p:spPr bwMode="auto">
            <a:xfrm>
              <a:off x="3456" y="1968"/>
              <a:ext cx="1928" cy="1392"/>
            </a:xfrm>
            <a:custGeom>
              <a:avLst/>
              <a:gdLst>
                <a:gd name="T0" fmla="*/ 384 w 1928"/>
                <a:gd name="T1" fmla="*/ 0 h 1392"/>
                <a:gd name="T2" fmla="*/ 1920 w 1928"/>
                <a:gd name="T3" fmla="*/ 240 h 1392"/>
                <a:gd name="T4" fmla="*/ 432 w 1928"/>
                <a:gd name="T5" fmla="*/ 720 h 1392"/>
                <a:gd name="T6" fmla="*/ 336 w 1928"/>
                <a:gd name="T7" fmla="*/ 1104 h 1392"/>
                <a:gd name="T8" fmla="*/ 0 w 1928"/>
                <a:gd name="T9" fmla="*/ 1392 h 1392"/>
                <a:gd name="T10" fmla="*/ 0 60000 65536"/>
                <a:gd name="T11" fmla="*/ 0 60000 65536"/>
                <a:gd name="T12" fmla="*/ 0 60000 65536"/>
                <a:gd name="T13" fmla="*/ 0 60000 65536"/>
                <a:gd name="T14" fmla="*/ 0 60000 65536"/>
                <a:gd name="T15" fmla="*/ 0 w 1928"/>
                <a:gd name="T16" fmla="*/ 0 h 1392"/>
                <a:gd name="T17" fmla="*/ 1928 w 1928"/>
                <a:gd name="T18" fmla="*/ 1392 h 1392"/>
              </a:gdLst>
              <a:ahLst/>
              <a:cxnLst>
                <a:cxn ang="T10">
                  <a:pos x="T0" y="T1"/>
                </a:cxn>
                <a:cxn ang="T11">
                  <a:pos x="T2" y="T3"/>
                </a:cxn>
                <a:cxn ang="T12">
                  <a:pos x="T4" y="T5"/>
                </a:cxn>
                <a:cxn ang="T13">
                  <a:pos x="T6" y="T7"/>
                </a:cxn>
                <a:cxn ang="T14">
                  <a:pos x="T8" y="T9"/>
                </a:cxn>
              </a:cxnLst>
              <a:rect l="T15" t="T16" r="T17" b="T18"/>
              <a:pathLst>
                <a:path w="1928" h="1392">
                  <a:moveTo>
                    <a:pt x="384" y="0"/>
                  </a:moveTo>
                  <a:cubicBezTo>
                    <a:pt x="1148" y="60"/>
                    <a:pt x="1912" y="120"/>
                    <a:pt x="1920" y="240"/>
                  </a:cubicBezTo>
                  <a:cubicBezTo>
                    <a:pt x="1928" y="360"/>
                    <a:pt x="696" y="576"/>
                    <a:pt x="432" y="720"/>
                  </a:cubicBezTo>
                  <a:cubicBezTo>
                    <a:pt x="168" y="864"/>
                    <a:pt x="408" y="992"/>
                    <a:pt x="336" y="1104"/>
                  </a:cubicBezTo>
                  <a:cubicBezTo>
                    <a:pt x="264" y="1216"/>
                    <a:pt x="56" y="1344"/>
                    <a:pt x="0" y="1392"/>
                  </a:cubicBezTo>
                </a:path>
              </a:pathLst>
            </a:custGeom>
            <a:noFill/>
            <a:ln w="9525">
              <a:solidFill>
                <a:schemeClr val="tx1"/>
              </a:solidFill>
              <a:round/>
              <a:headEnd type="diamond" w="med" len="me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AU"/>
            </a:p>
          </p:txBody>
        </p:sp>
        <p:sp>
          <p:nvSpPr>
            <p:cNvPr id="66574" name="Text Box 8"/>
            <p:cNvSpPr txBox="1">
              <a:spLocks noChangeArrowheads="1"/>
            </p:cNvSpPr>
            <p:nvPr/>
          </p:nvSpPr>
          <p:spPr bwMode="auto">
            <a:xfrm>
              <a:off x="4215" y="1959"/>
              <a:ext cx="1265" cy="211"/>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200" b="1" baseline="0">
                  <a:solidFill>
                    <a:srgbClr val="0033CC"/>
                  </a:solidFill>
                  <a:latin typeface="Arial Narrow" pitchFamily="34" charset="0"/>
                </a:rPr>
                <a:t>1–1/2</a:t>
              </a:r>
              <a:r>
                <a:rPr lang="en-US" altLang="en-US" sz="2200" b="1" baseline="30000">
                  <a:solidFill>
                    <a:srgbClr val="0033CC"/>
                  </a:solidFill>
                  <a:latin typeface="Arial Narrow" pitchFamily="34" charset="0"/>
                </a:rPr>
                <a:t>2</a:t>
              </a:r>
              <a:r>
                <a:rPr lang="en-US" altLang="en-US" sz="2200" b="1" baseline="0">
                  <a:solidFill>
                    <a:srgbClr val="0033CC"/>
                  </a:solidFill>
                  <a:latin typeface="Arial Narrow" pitchFamily="34" charset="0"/>
                </a:rPr>
                <a:t>=3/4 or 75%</a:t>
              </a:r>
            </a:p>
          </p:txBody>
        </p:sp>
      </p:grpSp>
      <p:grpSp>
        <p:nvGrpSpPr>
          <p:cNvPr id="3" name="Group 9"/>
          <p:cNvGrpSpPr>
            <a:grpSpLocks/>
          </p:cNvGrpSpPr>
          <p:nvPr/>
        </p:nvGrpSpPr>
        <p:grpSpPr bwMode="auto">
          <a:xfrm>
            <a:off x="5277419" y="2294775"/>
            <a:ext cx="3656391" cy="2934425"/>
            <a:chOff x="3328" y="2016"/>
            <a:chExt cx="2088" cy="1680"/>
          </a:xfrm>
        </p:grpSpPr>
        <p:sp>
          <p:nvSpPr>
            <p:cNvPr id="66571" name="Freeform 10"/>
            <p:cNvSpPr>
              <a:spLocks/>
            </p:cNvSpPr>
            <p:nvPr/>
          </p:nvSpPr>
          <p:spPr bwMode="auto">
            <a:xfrm>
              <a:off x="3328" y="2016"/>
              <a:ext cx="1896" cy="1680"/>
            </a:xfrm>
            <a:custGeom>
              <a:avLst/>
              <a:gdLst>
                <a:gd name="T0" fmla="*/ 464 w 1896"/>
                <a:gd name="T1" fmla="*/ 0 h 1680"/>
                <a:gd name="T2" fmla="*/ 1856 w 1896"/>
                <a:gd name="T3" fmla="*/ 624 h 1680"/>
                <a:gd name="T4" fmla="*/ 224 w 1896"/>
                <a:gd name="T5" fmla="*/ 720 h 1680"/>
                <a:gd name="T6" fmla="*/ 512 w 1896"/>
                <a:gd name="T7" fmla="*/ 1296 h 1680"/>
                <a:gd name="T8" fmla="*/ 80 w 1896"/>
                <a:gd name="T9" fmla="*/ 1680 h 1680"/>
                <a:gd name="T10" fmla="*/ 0 60000 65536"/>
                <a:gd name="T11" fmla="*/ 0 60000 65536"/>
                <a:gd name="T12" fmla="*/ 0 60000 65536"/>
                <a:gd name="T13" fmla="*/ 0 60000 65536"/>
                <a:gd name="T14" fmla="*/ 0 60000 65536"/>
                <a:gd name="T15" fmla="*/ 0 w 1896"/>
                <a:gd name="T16" fmla="*/ 0 h 1680"/>
                <a:gd name="T17" fmla="*/ 1896 w 1896"/>
                <a:gd name="T18" fmla="*/ 1680 h 1680"/>
              </a:gdLst>
              <a:ahLst/>
              <a:cxnLst>
                <a:cxn ang="T10">
                  <a:pos x="T0" y="T1"/>
                </a:cxn>
                <a:cxn ang="T11">
                  <a:pos x="T2" y="T3"/>
                </a:cxn>
                <a:cxn ang="T12">
                  <a:pos x="T4" y="T5"/>
                </a:cxn>
                <a:cxn ang="T13">
                  <a:pos x="T6" y="T7"/>
                </a:cxn>
                <a:cxn ang="T14">
                  <a:pos x="T8" y="T9"/>
                </a:cxn>
              </a:cxnLst>
              <a:rect l="T15" t="T16" r="T17" b="T18"/>
              <a:pathLst>
                <a:path w="1896" h="1680">
                  <a:moveTo>
                    <a:pt x="464" y="0"/>
                  </a:moveTo>
                  <a:cubicBezTo>
                    <a:pt x="1180" y="252"/>
                    <a:pt x="1896" y="504"/>
                    <a:pt x="1856" y="624"/>
                  </a:cubicBezTo>
                  <a:cubicBezTo>
                    <a:pt x="1816" y="744"/>
                    <a:pt x="448" y="608"/>
                    <a:pt x="224" y="720"/>
                  </a:cubicBezTo>
                  <a:cubicBezTo>
                    <a:pt x="0" y="832"/>
                    <a:pt x="536" y="1136"/>
                    <a:pt x="512" y="1296"/>
                  </a:cubicBezTo>
                  <a:cubicBezTo>
                    <a:pt x="488" y="1456"/>
                    <a:pt x="152" y="1616"/>
                    <a:pt x="80" y="1680"/>
                  </a:cubicBezTo>
                </a:path>
              </a:pathLst>
            </a:custGeom>
            <a:noFill/>
            <a:ln w="9525">
              <a:solidFill>
                <a:schemeClr val="tx1"/>
              </a:solidFill>
              <a:round/>
              <a:headEnd type="diamond" w="med" len="me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AU"/>
            </a:p>
          </p:txBody>
        </p:sp>
        <p:sp>
          <p:nvSpPr>
            <p:cNvPr id="66572" name="Text Box 11"/>
            <p:cNvSpPr txBox="1">
              <a:spLocks noChangeArrowheads="1"/>
            </p:cNvSpPr>
            <p:nvPr/>
          </p:nvSpPr>
          <p:spPr bwMode="auto">
            <a:xfrm>
              <a:off x="4200" y="2633"/>
              <a:ext cx="1216" cy="228"/>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200" b="1" baseline="0" dirty="0">
                  <a:solidFill>
                    <a:srgbClr val="0033CC"/>
                  </a:solidFill>
                  <a:latin typeface="Arial Narrow" pitchFamily="34" charset="0"/>
                </a:rPr>
                <a:t>1–1/3</a:t>
              </a:r>
              <a:r>
                <a:rPr lang="en-US" altLang="en-US" sz="2200" b="1" baseline="30000" dirty="0">
                  <a:solidFill>
                    <a:srgbClr val="0033CC"/>
                  </a:solidFill>
                  <a:latin typeface="Arial Narrow" pitchFamily="34" charset="0"/>
                </a:rPr>
                <a:t>2</a:t>
              </a:r>
              <a:r>
                <a:rPr lang="en-US" altLang="en-US" sz="2200" b="1" baseline="0" dirty="0">
                  <a:solidFill>
                    <a:srgbClr val="0033CC"/>
                  </a:solidFill>
                  <a:latin typeface="Arial Narrow" pitchFamily="34" charset="0"/>
                </a:rPr>
                <a:t>=8/9 or 89%</a:t>
              </a:r>
            </a:p>
          </p:txBody>
        </p:sp>
      </p:grpSp>
      <p:sp>
        <p:nvSpPr>
          <p:cNvPr id="15" name="Rectangle 4"/>
          <p:cNvSpPr txBox="1">
            <a:spLocks noChangeArrowheads="1"/>
          </p:cNvSpPr>
          <p:nvPr/>
        </p:nvSpPr>
        <p:spPr>
          <a:xfrm>
            <a:off x="539552" y="332804"/>
            <a:ext cx="7998611" cy="503908"/>
          </a:xfrm>
          <a:prstGeom prst="rect">
            <a:avLst/>
          </a:prstGeom>
        </p:spPr>
        <p:txBody>
          <a:bodyPr/>
          <a:lstStyle>
            <a:lvl1pPr algn="ctr" defTabSz="457200" rtl="0" fontAlgn="base">
              <a:spcBef>
                <a:spcPct val="0"/>
              </a:spcBef>
              <a:spcAft>
                <a:spcPct val="0"/>
              </a:spcAft>
              <a:defRPr lang="en-US" sz="4000" kern="1200" cap="all" dirty="0">
                <a:solidFill>
                  <a:srgbClr val="948A54"/>
                </a:solidFill>
                <a:latin typeface="Arial"/>
                <a:ea typeface="MS PGothic" pitchFamily="34" charset="-128"/>
                <a:cs typeface="Arial"/>
              </a:defRPr>
            </a:lvl1pPr>
            <a:lvl2pPr algn="ctr" defTabSz="457200" rtl="0" fontAlgn="base">
              <a:spcBef>
                <a:spcPct val="0"/>
              </a:spcBef>
              <a:spcAft>
                <a:spcPct val="0"/>
              </a:spcAft>
              <a:defRPr sz="4000">
                <a:solidFill>
                  <a:srgbClr val="948A54"/>
                </a:solidFill>
                <a:latin typeface="Arial" pitchFamily="34" charset="0"/>
                <a:ea typeface="MS PGothic" pitchFamily="34" charset="-128"/>
                <a:cs typeface="Arial" charset="0"/>
              </a:defRPr>
            </a:lvl2pPr>
            <a:lvl3pPr algn="ctr" defTabSz="457200" rtl="0" fontAlgn="base">
              <a:spcBef>
                <a:spcPct val="0"/>
              </a:spcBef>
              <a:spcAft>
                <a:spcPct val="0"/>
              </a:spcAft>
              <a:defRPr sz="4000">
                <a:solidFill>
                  <a:srgbClr val="948A54"/>
                </a:solidFill>
                <a:latin typeface="Arial" pitchFamily="34" charset="0"/>
                <a:ea typeface="MS PGothic" pitchFamily="34" charset="-128"/>
                <a:cs typeface="Arial" charset="0"/>
              </a:defRPr>
            </a:lvl3pPr>
            <a:lvl4pPr algn="ctr" defTabSz="457200" rtl="0" fontAlgn="base">
              <a:spcBef>
                <a:spcPct val="0"/>
              </a:spcBef>
              <a:spcAft>
                <a:spcPct val="0"/>
              </a:spcAft>
              <a:defRPr sz="4000">
                <a:solidFill>
                  <a:srgbClr val="948A54"/>
                </a:solidFill>
                <a:latin typeface="Arial" pitchFamily="34" charset="0"/>
                <a:ea typeface="MS PGothic" pitchFamily="34" charset="-128"/>
                <a:cs typeface="Arial" charset="0"/>
              </a:defRPr>
            </a:lvl4pPr>
            <a:lvl5pPr algn="ctr" defTabSz="457200" rtl="0" fontAlgn="base">
              <a:spcBef>
                <a:spcPct val="0"/>
              </a:spcBef>
              <a:spcAft>
                <a:spcPct val="0"/>
              </a:spcAft>
              <a:defRPr sz="4000">
                <a:solidFill>
                  <a:srgbClr val="948A54"/>
                </a:solidFill>
                <a:latin typeface="Arial" pitchFamily="34" charset="0"/>
                <a:ea typeface="MS PGothic"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eaLnBrk="1" hangingPunct="1">
              <a:buFont typeface="Monotype Sorts" charset="0"/>
              <a:buNone/>
              <a:defRPr/>
            </a:pPr>
            <a:r>
              <a:rPr lang="en-AU" sz="3600" cap="none" baseline="0" dirty="0" err="1">
                <a:solidFill>
                  <a:srgbClr val="EA0088"/>
                </a:solidFill>
                <a:latin typeface="Trebuchet MS" panose="020B0603020202020204" pitchFamily="34" charset="0"/>
                <a:ea typeface="ＭＳ Ｐゴシック" charset="0"/>
                <a:cs typeface="ＭＳ Ｐゴシック" charset="0"/>
              </a:rPr>
              <a:t>Chebyshev’s</a:t>
            </a:r>
            <a:r>
              <a:rPr lang="en-AU" sz="3600" cap="none" baseline="0" dirty="0">
                <a:solidFill>
                  <a:srgbClr val="EA0088"/>
                </a:solidFill>
                <a:latin typeface="Trebuchet MS" panose="020B0603020202020204" pitchFamily="34" charset="0"/>
                <a:ea typeface="ＭＳ Ｐゴシック" charset="0"/>
                <a:cs typeface="ＭＳ Ｐゴシック" charset="0"/>
              </a:rPr>
              <a:t> theorem</a:t>
            </a:r>
            <a:endParaRPr lang="en-AU" sz="2800" b="1" i="1" cap="none" baseline="0" dirty="0">
              <a:solidFill>
                <a:srgbClr val="EA0088"/>
              </a:solidFill>
              <a:latin typeface="Trebuchet MS" panose="020B0603020202020204" pitchFamily="34" charset="0"/>
              <a:ea typeface="ＭＳ Ｐゴシック" charset="0"/>
              <a:cs typeface="ＭＳ Ｐゴシック" charset="0"/>
            </a:endParaRPr>
          </a:p>
        </p:txBody>
      </p:sp>
      <p:sp>
        <p:nvSpPr>
          <p:cNvPr id="13"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58</a:t>
            </a:fld>
            <a:endParaRPr lang="en-AU" alt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a:xfrm>
            <a:off x="468313" y="404813"/>
            <a:ext cx="7772400" cy="517525"/>
          </a:xfrm>
        </p:spPr>
        <p:txBody>
          <a:bodyPr/>
          <a:lstStyle/>
          <a:p>
            <a:pPr algn="l">
              <a:defRPr/>
            </a:pPr>
            <a:r>
              <a:rPr sz="3600" cap="none" dirty="0">
                <a:solidFill>
                  <a:srgbClr val="EA0088"/>
                </a:solidFill>
                <a:latin typeface="Trebuchet MS" panose="020B0603020202020204" pitchFamily="34" charset="0"/>
                <a:ea typeface="ＭＳ Ｐゴシック" charset="0"/>
                <a:cs typeface="ＭＳ Ｐゴシック" charset="0"/>
              </a:rPr>
              <a:t>Interpreting Standard Deviation</a:t>
            </a:r>
          </a:p>
        </p:txBody>
      </p:sp>
      <p:sp>
        <p:nvSpPr>
          <p:cNvPr id="67587" name="Rectangle 3"/>
          <p:cNvSpPr>
            <a:spLocks noGrp="1" noChangeArrowheads="1"/>
          </p:cNvSpPr>
          <p:nvPr>
            <p:ph idx="1"/>
          </p:nvPr>
        </p:nvSpPr>
        <p:spPr>
          <a:xfrm>
            <a:off x="478657" y="1052736"/>
            <a:ext cx="7989887" cy="4824536"/>
          </a:xfrm>
        </p:spPr>
        <p:txBody>
          <a:bodyPr/>
          <a:lstStyle/>
          <a:p>
            <a:pPr marL="0" indent="0" algn="just">
              <a:spcAft>
                <a:spcPts val="1200"/>
              </a:spcAft>
              <a:buNone/>
            </a:pPr>
            <a:r>
              <a:rPr lang="en-US" altLang="en-US" sz="2400" dirty="0">
                <a:latin typeface="Trebuchet MS" pitchFamily="34" charset="0"/>
                <a:cs typeface="Arial" pitchFamily="34" charset="0"/>
              </a:rPr>
              <a:t>Suppose that the mean and standard deviation of last year’s mid-semester exam marks are 70 and 5, respectively. </a:t>
            </a:r>
          </a:p>
          <a:p>
            <a:pPr marL="0" indent="0" algn="just">
              <a:spcAft>
                <a:spcPts val="1200"/>
              </a:spcAft>
              <a:buNone/>
            </a:pPr>
            <a:r>
              <a:rPr lang="en-US" altLang="en-US" sz="2400" dirty="0">
                <a:latin typeface="Trebuchet MS" pitchFamily="34" charset="0"/>
                <a:cs typeface="Arial" pitchFamily="34" charset="0"/>
              </a:rPr>
              <a:t>If the histogram is bell-shaped, then we know that approximately 68% of the marks fell between 65 and 75, approximately 95% of the marks fell between 60 and 80, and approximately 99.7% of the marks fell between 55 and 85.</a:t>
            </a:r>
          </a:p>
          <a:p>
            <a:pPr marL="0" indent="0" algn="just">
              <a:spcAft>
                <a:spcPts val="1200"/>
              </a:spcAft>
              <a:buNone/>
            </a:pPr>
            <a:r>
              <a:rPr lang="en-US" altLang="en-US" sz="2400" dirty="0">
                <a:latin typeface="Trebuchet MS" pitchFamily="34" charset="0"/>
                <a:cs typeface="Arial" pitchFamily="34" charset="0"/>
              </a:rPr>
              <a:t>If the histogram is not at all bell-shaped we can say that at least 75% of the marks fell between 60 and 80, and at least 89% of the marks fell between 55 and 85. (We can use other values of k.) </a:t>
            </a:r>
          </a:p>
        </p:txBody>
      </p:sp>
      <p:sp>
        <p:nvSpPr>
          <p:cNvPr id="4"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59</a:t>
            </a:fld>
            <a:endParaRPr lang="en-AU" alt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533400" y="401638"/>
            <a:ext cx="7772400" cy="588962"/>
          </a:xfrm>
        </p:spPr>
        <p:txBody>
          <a:bodyPr wrap="square" numCol="1" anchorCtr="0" compatLnSpc="1">
            <a:prstTxWarp prst="textNoShape">
              <a:avLst/>
            </a:prstTxWarp>
          </a:bodyPr>
          <a:lstStyle/>
          <a:p>
            <a:pPr algn="l" fontAlgn="base">
              <a:spcAft>
                <a:spcPct val="0"/>
              </a:spcAft>
            </a:pPr>
            <a:r>
              <a:rPr altLang="en-US" sz="3600" cap="none" dirty="0">
                <a:solidFill>
                  <a:srgbClr val="EA0088"/>
                </a:solidFill>
                <a:latin typeface="Trebuchet MS" pitchFamily="34" charset="0"/>
                <a:ea typeface="MS PGothic" pitchFamily="34" charset="-128"/>
                <a:cs typeface="Arial" pitchFamily="34" charset="0"/>
              </a:rPr>
              <a:t>Introduction</a:t>
            </a:r>
          </a:p>
        </p:txBody>
      </p:sp>
      <p:sp>
        <p:nvSpPr>
          <p:cNvPr id="13315" name="Rectangle 3"/>
          <p:cNvSpPr>
            <a:spLocks noGrp="1" noChangeArrowheads="1"/>
          </p:cNvSpPr>
          <p:nvPr>
            <p:ph idx="1"/>
          </p:nvPr>
        </p:nvSpPr>
        <p:spPr>
          <a:xfrm>
            <a:off x="684213" y="1052513"/>
            <a:ext cx="8064500" cy="4897437"/>
          </a:xfrm>
        </p:spPr>
        <p:txBody>
          <a:bodyPr/>
          <a:lstStyle/>
          <a:p>
            <a:pPr marL="0" indent="0">
              <a:buNone/>
            </a:pPr>
            <a:endParaRPr lang="en-AU" altLang="en-US" sz="2400" dirty="0">
              <a:solidFill>
                <a:srgbClr val="EA0088"/>
              </a:solidFill>
              <a:latin typeface="Trebuchet MS" pitchFamily="34" charset="0"/>
              <a:cs typeface="Arial" pitchFamily="34" charset="0"/>
            </a:endParaRPr>
          </a:p>
          <a:p>
            <a:pPr marL="0" indent="0">
              <a:buNone/>
            </a:pPr>
            <a:r>
              <a:rPr lang="en-AU" altLang="en-US" sz="2400" dirty="0">
                <a:solidFill>
                  <a:srgbClr val="EA0088"/>
                </a:solidFill>
                <a:latin typeface="Trebuchet MS" pitchFamily="34" charset="0"/>
                <a:cs typeface="Arial" pitchFamily="34" charset="0"/>
              </a:rPr>
              <a:t>Popular Numerical Descriptive Measures</a:t>
            </a:r>
          </a:p>
          <a:p>
            <a:pPr marL="400050" lvl="1" indent="0">
              <a:buNone/>
            </a:pPr>
            <a:r>
              <a:rPr lang="en-US" altLang="en-US" sz="2200" dirty="0">
                <a:latin typeface="Trebuchet MS" pitchFamily="34" charset="0"/>
                <a:cs typeface="Arial" pitchFamily="34" charset="0"/>
              </a:rPr>
              <a:t>Measures of central location</a:t>
            </a:r>
          </a:p>
          <a:p>
            <a:pPr marL="857250" lvl="2" indent="0">
              <a:spcAft>
                <a:spcPts val="600"/>
              </a:spcAft>
              <a:buFont typeface="Arial" pitchFamily="34" charset="0"/>
              <a:buNone/>
            </a:pPr>
            <a:r>
              <a:rPr lang="en-US" altLang="en-US" sz="1800" dirty="0">
                <a:solidFill>
                  <a:schemeClr val="accent1"/>
                </a:solidFill>
                <a:latin typeface="Trebuchet MS" pitchFamily="34" charset="0"/>
                <a:cs typeface="Arial" pitchFamily="34" charset="0"/>
              </a:rPr>
              <a:t>Mean, median, mode</a:t>
            </a:r>
          </a:p>
          <a:p>
            <a:pPr marL="400050" lvl="1" indent="0">
              <a:buNone/>
            </a:pPr>
            <a:r>
              <a:rPr lang="en-US" altLang="en-US" sz="2200" dirty="0">
                <a:latin typeface="Trebuchet MS" pitchFamily="34" charset="0"/>
                <a:cs typeface="Arial" pitchFamily="34" charset="0"/>
              </a:rPr>
              <a:t>Measures of variability</a:t>
            </a:r>
          </a:p>
          <a:p>
            <a:pPr marL="857250" lvl="2" indent="0">
              <a:spcAft>
                <a:spcPts val="600"/>
              </a:spcAft>
              <a:buNone/>
            </a:pPr>
            <a:r>
              <a:rPr lang="en-US" altLang="en-US" sz="1800" dirty="0">
                <a:solidFill>
                  <a:schemeClr val="accent1"/>
                </a:solidFill>
                <a:latin typeface="Trebuchet MS" pitchFamily="34" charset="0"/>
                <a:cs typeface="Arial" pitchFamily="34" charset="0"/>
              </a:rPr>
              <a:t>Range, standard deviation, variance, coefficient of variation</a:t>
            </a:r>
          </a:p>
          <a:p>
            <a:pPr marL="400050" lvl="1" indent="0">
              <a:buNone/>
            </a:pPr>
            <a:r>
              <a:rPr lang="en-US" altLang="en-US" sz="2200" dirty="0">
                <a:latin typeface="Trebuchet MS" pitchFamily="34" charset="0"/>
                <a:cs typeface="Arial" pitchFamily="34" charset="0"/>
              </a:rPr>
              <a:t>Measures of relative standing and box plots</a:t>
            </a:r>
          </a:p>
          <a:p>
            <a:pPr marL="857250" lvl="2" indent="0">
              <a:spcAft>
                <a:spcPts val="600"/>
              </a:spcAft>
              <a:buNone/>
            </a:pPr>
            <a:r>
              <a:rPr lang="en-US" altLang="en-US" sz="1800" dirty="0">
                <a:solidFill>
                  <a:schemeClr val="accent1"/>
                </a:solidFill>
                <a:latin typeface="Trebuchet MS" pitchFamily="34" charset="0"/>
                <a:cs typeface="Arial" pitchFamily="34" charset="0"/>
              </a:rPr>
              <a:t>Percentiles, quartiles</a:t>
            </a:r>
          </a:p>
          <a:p>
            <a:pPr marL="400050" lvl="1" indent="0">
              <a:buNone/>
            </a:pPr>
            <a:r>
              <a:rPr lang="en-US" altLang="en-US" sz="2200" dirty="0">
                <a:latin typeface="Trebuchet MS" pitchFamily="34" charset="0"/>
                <a:cs typeface="Arial" pitchFamily="34" charset="0"/>
              </a:rPr>
              <a:t>Measures of linear relationship</a:t>
            </a:r>
          </a:p>
          <a:p>
            <a:pPr marL="857250" lvl="2" indent="0">
              <a:spcAft>
                <a:spcPts val="600"/>
              </a:spcAft>
              <a:buNone/>
            </a:pPr>
            <a:r>
              <a:rPr lang="en-US" altLang="en-US" sz="1800" dirty="0">
                <a:solidFill>
                  <a:schemeClr val="accent1"/>
                </a:solidFill>
                <a:latin typeface="Trebuchet MS" pitchFamily="34" charset="0"/>
                <a:cs typeface="Arial" pitchFamily="34" charset="0"/>
              </a:rPr>
              <a:t>Covariance, correlation, coefficient of determination, least squares regression line</a:t>
            </a:r>
          </a:p>
        </p:txBody>
      </p:sp>
      <p:sp>
        <p:nvSpPr>
          <p:cNvPr id="4"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6</a:t>
            </a:fld>
            <a:endParaRPr lang="en-AU" altLang="en-US" b="1" dirty="0"/>
          </a:p>
        </p:txBody>
      </p:sp>
    </p:spTree>
    <p:custDataLst>
      <p:tags r:id="rId1"/>
    </p:custDataLst>
    <p:extLst>
      <p:ext uri="{BB962C8B-B14F-4D97-AF65-F5344CB8AC3E}">
        <p14:creationId xmlns:p14="http://schemas.microsoft.com/office/powerpoint/2010/main" val="25220644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4"/>
          <p:cNvSpPr>
            <a:spLocks noGrp="1" noChangeArrowheads="1"/>
          </p:cNvSpPr>
          <p:nvPr>
            <p:ph type="title"/>
          </p:nvPr>
        </p:nvSpPr>
        <p:spPr>
          <a:xfrm>
            <a:off x="468313" y="549275"/>
            <a:ext cx="7162800" cy="609600"/>
          </a:xfrm>
        </p:spPr>
        <p:txBody>
          <a:bodyPr/>
          <a:lstStyle/>
          <a:p>
            <a:pPr algn="l">
              <a:buFont typeface="Monotype Sorts" charset="0"/>
              <a:buNone/>
              <a:defRPr/>
            </a:pPr>
            <a:r>
              <a:rPr sz="3600" cap="none" dirty="0">
                <a:solidFill>
                  <a:srgbClr val="EA0088"/>
                </a:solidFill>
                <a:latin typeface="Trebuchet MS" panose="020B0603020202020204" pitchFamily="34" charset="0"/>
                <a:ea typeface="ＭＳ Ｐゴシック" charset="0"/>
                <a:cs typeface="ＭＳ Ｐゴシック" charset="0"/>
              </a:rPr>
              <a:t>Coefficient of Variation</a:t>
            </a:r>
            <a:endParaRPr sz="3600" b="1" cap="none" dirty="0">
              <a:solidFill>
                <a:srgbClr val="EA0088"/>
              </a:solidFill>
              <a:latin typeface="Trebuchet MS" panose="020B0603020202020204" pitchFamily="34" charset="0"/>
              <a:ea typeface="ＭＳ Ｐゴシック" charset="0"/>
              <a:cs typeface="ＭＳ Ｐゴシック" charset="0"/>
            </a:endParaRPr>
          </a:p>
        </p:txBody>
      </p:sp>
      <p:sp>
        <p:nvSpPr>
          <p:cNvPr id="68611" name="Rectangle 2"/>
          <p:cNvSpPr>
            <a:spLocks noGrp="1" noChangeArrowheads="1"/>
          </p:cNvSpPr>
          <p:nvPr>
            <p:ph idx="1"/>
          </p:nvPr>
        </p:nvSpPr>
        <p:spPr>
          <a:xfrm>
            <a:off x="611189" y="1412875"/>
            <a:ext cx="8065268" cy="1330325"/>
          </a:xfrm>
        </p:spPr>
        <p:txBody>
          <a:bodyPr/>
          <a:lstStyle/>
          <a:p>
            <a:pPr marL="0" lvl="1" indent="0" algn="just">
              <a:buClr>
                <a:srgbClr val="FF0000"/>
              </a:buClr>
              <a:buFontTx/>
              <a:buNone/>
            </a:pPr>
            <a:r>
              <a:rPr lang="en-US" altLang="en-US" sz="2600" dirty="0">
                <a:latin typeface="Trebuchet MS" pitchFamily="34" charset="0"/>
                <a:cs typeface="Arial" pitchFamily="34" charset="0"/>
              </a:rPr>
              <a:t>The </a:t>
            </a:r>
            <a:r>
              <a:rPr lang="en-US" altLang="en-US" sz="2600" b="1" i="1" dirty="0">
                <a:solidFill>
                  <a:schemeClr val="tx1">
                    <a:lumMod val="75000"/>
                    <a:lumOff val="25000"/>
                  </a:schemeClr>
                </a:solidFill>
                <a:latin typeface="Trebuchet MS" pitchFamily="34" charset="0"/>
                <a:cs typeface="Arial" pitchFamily="34" charset="0"/>
              </a:rPr>
              <a:t>coefficient of variation</a:t>
            </a:r>
            <a:r>
              <a:rPr lang="en-US" altLang="en-US" sz="2600" b="1" dirty="0">
                <a:solidFill>
                  <a:schemeClr val="tx1">
                    <a:lumMod val="75000"/>
                    <a:lumOff val="25000"/>
                  </a:schemeClr>
                </a:solidFill>
                <a:latin typeface="Trebuchet MS" pitchFamily="34" charset="0"/>
                <a:cs typeface="Arial" pitchFamily="34" charset="0"/>
              </a:rPr>
              <a:t> </a:t>
            </a:r>
            <a:r>
              <a:rPr lang="en-US" altLang="en-US" sz="2600" dirty="0">
                <a:latin typeface="Trebuchet MS" pitchFamily="34" charset="0"/>
                <a:cs typeface="Arial" pitchFamily="34" charset="0"/>
              </a:rPr>
              <a:t>of a set of measurements is the standard deviation divided by the mean value.</a:t>
            </a:r>
          </a:p>
          <a:p>
            <a:pPr marL="0" lvl="1" indent="0">
              <a:buClr>
                <a:srgbClr val="FF0000"/>
              </a:buClr>
              <a:buFontTx/>
              <a:buChar char="•"/>
            </a:pPr>
            <a:endParaRPr lang="en-US" altLang="en-US" sz="2600" dirty="0">
              <a:latin typeface="Trebuchet MS" pitchFamily="34" charset="0"/>
              <a:cs typeface="Arial" pitchFamily="34" charset="0"/>
            </a:endParaRPr>
          </a:p>
          <a:p>
            <a:pPr marL="0" lvl="1" indent="0">
              <a:buClr>
                <a:srgbClr val="FF0000"/>
              </a:buClr>
              <a:buFontTx/>
              <a:buChar char="•"/>
            </a:pPr>
            <a:endParaRPr lang="en-US" altLang="en-US" sz="2600" dirty="0">
              <a:latin typeface="Trebuchet MS" pitchFamily="34" charset="0"/>
              <a:cs typeface="Arial" pitchFamily="34" charset="0"/>
            </a:endParaRPr>
          </a:p>
          <a:p>
            <a:pPr marL="0" lvl="1" indent="0">
              <a:buClr>
                <a:srgbClr val="FF0000"/>
              </a:buClr>
              <a:buFontTx/>
              <a:buChar char="•"/>
            </a:pPr>
            <a:endParaRPr lang="en-US" altLang="en-US" sz="2600" dirty="0">
              <a:latin typeface="Trebuchet MS" pitchFamily="34" charset="0"/>
              <a:cs typeface="Arial" pitchFamily="34" charset="0"/>
            </a:endParaRPr>
          </a:p>
          <a:p>
            <a:pPr marL="0" lvl="1" indent="0">
              <a:buClr>
                <a:srgbClr val="FF0000"/>
              </a:buClr>
              <a:buFontTx/>
              <a:buChar char="•"/>
            </a:pPr>
            <a:endParaRPr lang="en-US" altLang="en-US" sz="2600" dirty="0">
              <a:latin typeface="Trebuchet MS" pitchFamily="34" charset="0"/>
              <a:cs typeface="Arial" pitchFamily="34" charset="0"/>
            </a:endParaRPr>
          </a:p>
          <a:p>
            <a:pPr marL="0" lvl="1" indent="0">
              <a:lnSpc>
                <a:spcPct val="50000"/>
              </a:lnSpc>
              <a:buClr>
                <a:srgbClr val="FF0000"/>
              </a:buClr>
              <a:buFontTx/>
              <a:buChar char="•"/>
            </a:pPr>
            <a:endParaRPr lang="en-US" altLang="en-US" sz="2600" dirty="0">
              <a:latin typeface="Trebuchet MS" pitchFamily="34" charset="0"/>
              <a:cs typeface="Arial" pitchFamily="34" charset="0"/>
            </a:endParaRPr>
          </a:p>
        </p:txBody>
      </p:sp>
      <p:graphicFrame>
        <p:nvGraphicFramePr>
          <p:cNvPr id="68613" name="Object 3"/>
          <p:cNvGraphicFramePr>
            <a:graphicFrameLocks noChangeAspect="1"/>
          </p:cNvGraphicFramePr>
          <p:nvPr>
            <p:extLst>
              <p:ext uri="{D42A27DB-BD31-4B8C-83A1-F6EECF244321}">
                <p14:modId xmlns:p14="http://schemas.microsoft.com/office/powerpoint/2010/main" val="600720600"/>
              </p:ext>
            </p:extLst>
          </p:nvPr>
        </p:nvGraphicFramePr>
        <p:xfrm>
          <a:off x="968375" y="3071813"/>
          <a:ext cx="5981700" cy="1827212"/>
        </p:xfrm>
        <a:graphic>
          <a:graphicData uri="http://schemas.openxmlformats.org/presentationml/2006/ole">
            <mc:AlternateContent xmlns:mc="http://schemas.openxmlformats.org/markup-compatibility/2006">
              <mc:Choice xmlns:v="urn:schemas-microsoft-com:vml" Requires="v">
                <p:oleObj spid="_x0000_s68690" name="Equation" r:id="rId4" imgW="2527200" imgH="774360" progId="Equation.DSMT4">
                  <p:embed/>
                </p:oleObj>
              </mc:Choice>
              <mc:Fallback>
                <p:oleObj name="Equation" r:id="rId4" imgW="2527200" imgH="774360" progId="Equation.DSMT4">
                  <p:embed/>
                  <p:pic>
                    <p:nvPicPr>
                      <p:cNvPr id="0" name="Picture 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8375" y="3071813"/>
                        <a:ext cx="5981700" cy="1827212"/>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60</a:t>
            </a:fld>
            <a:endParaRPr lang="en-AU" altLang="en-US" b="1"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9636" name="Object 3"/>
          <p:cNvGraphicFramePr>
            <a:graphicFrameLocks noChangeAspect="1"/>
          </p:cNvGraphicFramePr>
          <p:nvPr>
            <p:extLst>
              <p:ext uri="{D42A27DB-BD31-4B8C-83A1-F6EECF244321}">
                <p14:modId xmlns:p14="http://schemas.microsoft.com/office/powerpoint/2010/main" val="1064183471"/>
              </p:ext>
            </p:extLst>
          </p:nvPr>
        </p:nvGraphicFramePr>
        <p:xfrm>
          <a:off x="1187624" y="1390746"/>
          <a:ext cx="6192688" cy="1873501"/>
        </p:xfrm>
        <a:graphic>
          <a:graphicData uri="http://schemas.openxmlformats.org/presentationml/2006/ole">
            <mc:AlternateContent xmlns:mc="http://schemas.openxmlformats.org/markup-compatibility/2006">
              <mc:Choice xmlns:v="urn:schemas-microsoft-com:vml" Requires="v">
                <p:oleObj spid="_x0000_s69714" name="Equation" r:id="rId4" imgW="2552400" imgH="774360" progId="Equation.DSMT4">
                  <p:embed/>
                </p:oleObj>
              </mc:Choice>
              <mc:Fallback>
                <p:oleObj name="Equation" r:id="rId4" imgW="2552400" imgH="774360" progId="Equation.DSMT4">
                  <p:embed/>
                  <p:pic>
                    <p:nvPicPr>
                      <p:cNvPr id="0" name="Picture 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4" y="1390746"/>
                        <a:ext cx="6192688" cy="18735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5349" name="Rectangle 5"/>
          <p:cNvSpPr>
            <a:spLocks noChangeArrowheads="1"/>
          </p:cNvSpPr>
          <p:nvPr/>
        </p:nvSpPr>
        <p:spPr bwMode="auto">
          <a:xfrm>
            <a:off x="250825" y="3573463"/>
            <a:ext cx="8353425" cy="2438400"/>
          </a:xfrm>
          <a:prstGeom prst="rect">
            <a:avLst/>
          </a:prstGeom>
          <a:noFill/>
          <a:ln w="9525">
            <a:noFill/>
            <a:miter lim="800000"/>
            <a:headEnd/>
            <a:tailEnd/>
          </a:ln>
        </p:spPr>
        <p:txBody>
          <a:bodyPr/>
          <a:lstStyle/>
          <a:p>
            <a:pPr lvl="1" algn="just" eaLnBrk="1" hangingPunct="1">
              <a:spcBef>
                <a:spcPct val="20000"/>
              </a:spcBef>
              <a:spcAft>
                <a:spcPts val="1200"/>
              </a:spcAft>
              <a:buClr>
                <a:srgbClr val="FF0000"/>
              </a:buClr>
              <a:defRPr/>
            </a:pPr>
            <a:r>
              <a:rPr lang="en-US" baseline="0" dirty="0">
                <a:latin typeface="Trebuchet MS" panose="020B0603020202020204" pitchFamily="34" charset="0"/>
                <a:ea typeface="+mn-ea"/>
              </a:rPr>
              <a:t>This coefficient provides a proportionate measure of variation.</a:t>
            </a:r>
          </a:p>
          <a:p>
            <a:pPr lvl="1" algn="just" eaLnBrk="1" hangingPunct="1">
              <a:spcBef>
                <a:spcPct val="20000"/>
              </a:spcBef>
              <a:spcAft>
                <a:spcPts val="1200"/>
              </a:spcAft>
              <a:buClr>
                <a:srgbClr val="FF0000"/>
              </a:buClr>
              <a:defRPr/>
            </a:pPr>
            <a:r>
              <a:rPr lang="en-US" baseline="0" dirty="0">
                <a:latin typeface="Trebuchet MS" panose="020B0603020202020204" pitchFamily="34" charset="0"/>
                <a:ea typeface="+mn-ea"/>
              </a:rPr>
              <a:t>A standard deviation of 10 may be perceived as large when the mean value is 100, but only moderately large when the mean value is 500.</a:t>
            </a:r>
          </a:p>
        </p:txBody>
      </p:sp>
      <p:sp>
        <p:nvSpPr>
          <p:cNvPr id="7" name="Rectangle 4"/>
          <p:cNvSpPr>
            <a:spLocks noGrp="1" noChangeArrowheads="1"/>
          </p:cNvSpPr>
          <p:nvPr>
            <p:ph type="title"/>
          </p:nvPr>
        </p:nvSpPr>
        <p:spPr>
          <a:xfrm>
            <a:off x="468313" y="549275"/>
            <a:ext cx="7162800" cy="609600"/>
          </a:xfrm>
        </p:spPr>
        <p:txBody>
          <a:bodyPr/>
          <a:lstStyle/>
          <a:p>
            <a:pPr algn="l">
              <a:buFont typeface="Monotype Sorts" charset="0"/>
              <a:buNone/>
              <a:defRPr/>
            </a:pPr>
            <a:r>
              <a:rPr sz="3600" cap="none" dirty="0">
                <a:solidFill>
                  <a:srgbClr val="EA0088"/>
                </a:solidFill>
                <a:latin typeface="Trebuchet MS" panose="020B0603020202020204" pitchFamily="34" charset="0"/>
                <a:ea typeface="ＭＳ Ｐゴシック" charset="0"/>
                <a:cs typeface="ＭＳ Ｐゴシック" charset="0"/>
              </a:rPr>
              <a:t>Coefficient of Variation</a:t>
            </a:r>
            <a:endParaRPr sz="3600" b="1" cap="none" dirty="0">
              <a:solidFill>
                <a:srgbClr val="EA0088"/>
              </a:solidFill>
              <a:latin typeface="Trebuchet MS" panose="020B0603020202020204" pitchFamily="34" charset="0"/>
              <a:ea typeface="ＭＳ Ｐゴシック" charset="0"/>
              <a:cs typeface="ＭＳ Ｐゴシック" charset="0"/>
            </a:endParaRPr>
          </a:p>
        </p:txBody>
      </p:sp>
      <p:sp>
        <p:nvSpPr>
          <p:cNvPr id="5"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61</a:t>
            </a:fld>
            <a:endParaRPr lang="en-AU" alt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53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9"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331788" y="404664"/>
            <a:ext cx="8632700" cy="719137"/>
          </a:xfrm>
        </p:spPr>
        <p:txBody>
          <a:bodyPr/>
          <a:lstStyle/>
          <a:p>
            <a:pPr marL="725488" indent="-725488" algn="l">
              <a:defRPr/>
            </a:pPr>
            <a:r>
              <a:rPr sz="3600" cap="none" dirty="0">
                <a:solidFill>
                  <a:srgbClr val="EA0088"/>
                </a:solidFill>
                <a:latin typeface="Trebuchet MS" panose="020B0603020202020204" pitchFamily="34" charset="0"/>
                <a:ea typeface="ＭＳ Ｐゴシック" charset="0"/>
                <a:cs typeface="ＭＳ Ｐゴシック" charset="0"/>
              </a:rPr>
              <a:t>5.3  Measures of relative standing </a:t>
            </a:r>
            <a:br>
              <a:rPr sz="3600" cap="none" dirty="0">
                <a:solidFill>
                  <a:srgbClr val="EA0088"/>
                </a:solidFill>
                <a:latin typeface="Trebuchet MS" panose="020B0603020202020204" pitchFamily="34" charset="0"/>
                <a:ea typeface="ＭＳ Ｐゴシック" charset="0"/>
                <a:cs typeface="ＭＳ Ｐゴシック" charset="0"/>
              </a:rPr>
            </a:br>
            <a:r>
              <a:rPr sz="3600" cap="none" dirty="0">
                <a:solidFill>
                  <a:srgbClr val="EA0088"/>
                </a:solidFill>
                <a:latin typeface="Trebuchet MS" panose="020B0603020202020204" pitchFamily="34" charset="0"/>
                <a:ea typeface="ＭＳ Ｐゴシック" charset="0"/>
                <a:cs typeface="ＭＳ Ｐゴシック" charset="0"/>
              </a:rPr>
              <a:t>and box plots</a:t>
            </a:r>
          </a:p>
        </p:txBody>
      </p:sp>
      <p:sp>
        <p:nvSpPr>
          <p:cNvPr id="70659" name="Rectangle 3"/>
          <p:cNvSpPr>
            <a:spLocks noGrp="1" noChangeArrowheads="1"/>
          </p:cNvSpPr>
          <p:nvPr>
            <p:ph idx="1"/>
          </p:nvPr>
        </p:nvSpPr>
        <p:spPr>
          <a:xfrm>
            <a:off x="323850" y="1556792"/>
            <a:ext cx="7772400" cy="4607917"/>
          </a:xfrm>
        </p:spPr>
        <p:txBody>
          <a:bodyPr/>
          <a:lstStyle/>
          <a:p>
            <a:pPr marL="0" indent="0" algn="just">
              <a:spcAft>
                <a:spcPts val="1200"/>
              </a:spcAft>
              <a:buFontTx/>
              <a:buNone/>
            </a:pPr>
            <a:r>
              <a:rPr lang="en-US" altLang="en-US" sz="2400" dirty="0">
                <a:latin typeface="Trebuchet MS" pitchFamily="34" charset="0"/>
                <a:cs typeface="Arial" pitchFamily="34" charset="0"/>
              </a:rPr>
              <a:t>Measures of relative standing are designed to provide information about the </a:t>
            </a:r>
            <a:r>
              <a:rPr lang="en-US" altLang="en-US" sz="2400" b="1" i="1" dirty="0">
                <a:solidFill>
                  <a:schemeClr val="accent1"/>
                </a:solidFill>
                <a:latin typeface="Trebuchet MS" pitchFamily="34" charset="0"/>
                <a:cs typeface="Arial" pitchFamily="34" charset="0"/>
              </a:rPr>
              <a:t>position</a:t>
            </a:r>
            <a:r>
              <a:rPr lang="en-US" altLang="en-US" sz="2400" dirty="0">
                <a:latin typeface="Trebuchet MS" pitchFamily="34" charset="0"/>
                <a:cs typeface="Arial" pitchFamily="34" charset="0"/>
              </a:rPr>
              <a:t> of particular values </a:t>
            </a:r>
            <a:r>
              <a:rPr lang="en-US" altLang="en-US" sz="2400" b="1" i="1" dirty="0">
                <a:solidFill>
                  <a:schemeClr val="accent1"/>
                </a:solidFill>
                <a:latin typeface="Trebuchet MS" pitchFamily="34" charset="0"/>
                <a:cs typeface="Arial" pitchFamily="34" charset="0"/>
              </a:rPr>
              <a:t>relative</a:t>
            </a:r>
            <a:r>
              <a:rPr lang="en-US" altLang="en-US" sz="2400" dirty="0">
                <a:latin typeface="Trebuchet MS" pitchFamily="34" charset="0"/>
                <a:cs typeface="Arial" pitchFamily="34" charset="0"/>
              </a:rPr>
              <a:t> to the entire data set. </a:t>
            </a:r>
          </a:p>
          <a:p>
            <a:pPr marL="0" indent="0" algn="just">
              <a:spcAft>
                <a:spcPts val="1200"/>
              </a:spcAft>
              <a:buFontTx/>
              <a:buNone/>
            </a:pPr>
            <a:r>
              <a:rPr lang="en-US" altLang="en-US" sz="2400" b="1" i="1" dirty="0">
                <a:solidFill>
                  <a:schemeClr val="tx1">
                    <a:lumMod val="75000"/>
                    <a:lumOff val="25000"/>
                  </a:schemeClr>
                </a:solidFill>
                <a:latin typeface="Trebuchet MS" pitchFamily="34" charset="0"/>
                <a:cs typeface="Arial" pitchFamily="34" charset="0"/>
              </a:rPr>
              <a:t>Percentile</a:t>
            </a:r>
            <a:r>
              <a:rPr lang="en-US" altLang="en-US" sz="2400" dirty="0">
                <a:latin typeface="Trebuchet MS" pitchFamily="34" charset="0"/>
                <a:cs typeface="Arial" pitchFamily="34" charset="0"/>
              </a:rPr>
              <a:t>: the </a:t>
            </a:r>
            <a:r>
              <a:rPr lang="en-US" altLang="en-US" sz="2400" i="1" dirty="0" err="1">
                <a:latin typeface="Trebuchet MS" pitchFamily="34" charset="0"/>
                <a:cs typeface="Arial" pitchFamily="34" charset="0"/>
              </a:rPr>
              <a:t>p</a:t>
            </a:r>
            <a:r>
              <a:rPr lang="en-US" altLang="en-US" sz="2400" baseline="30000" dirty="0" err="1">
                <a:latin typeface="Trebuchet MS" pitchFamily="34" charset="0"/>
                <a:cs typeface="Arial" pitchFamily="34" charset="0"/>
              </a:rPr>
              <a:t>th</a:t>
            </a:r>
            <a:r>
              <a:rPr lang="en-US" altLang="en-US" sz="2400" dirty="0">
                <a:latin typeface="Trebuchet MS" pitchFamily="34" charset="0"/>
                <a:cs typeface="Arial" pitchFamily="34" charset="0"/>
              </a:rPr>
              <a:t> percentile is the value for which </a:t>
            </a:r>
            <a:r>
              <a:rPr lang="en-US" altLang="en-US" sz="2400" i="1" dirty="0">
                <a:latin typeface="Trebuchet MS" pitchFamily="34" charset="0"/>
                <a:cs typeface="Arial" pitchFamily="34" charset="0"/>
              </a:rPr>
              <a:t>p</a:t>
            </a:r>
            <a:r>
              <a:rPr lang="en-US" altLang="en-US" sz="2400" dirty="0">
                <a:latin typeface="Trebuchet MS" pitchFamily="34" charset="0"/>
                <a:cs typeface="Arial" pitchFamily="34" charset="0"/>
              </a:rPr>
              <a:t> percent are </a:t>
            </a:r>
            <a:r>
              <a:rPr lang="en-US" altLang="en-US" sz="2400" i="1" dirty="0">
                <a:latin typeface="Trebuchet MS" pitchFamily="34" charset="0"/>
                <a:cs typeface="Arial" pitchFamily="34" charset="0"/>
              </a:rPr>
              <a:t>less than</a:t>
            </a:r>
            <a:r>
              <a:rPr lang="en-US" altLang="en-US" sz="2400" dirty="0">
                <a:latin typeface="Trebuchet MS" pitchFamily="34" charset="0"/>
                <a:cs typeface="Arial" pitchFamily="34" charset="0"/>
              </a:rPr>
              <a:t> that value and (100-</a:t>
            </a:r>
            <a:r>
              <a:rPr lang="en-US" altLang="en-US" sz="2400" i="1" dirty="0">
                <a:latin typeface="Trebuchet MS" pitchFamily="34" charset="0"/>
                <a:cs typeface="Arial" pitchFamily="34" charset="0"/>
              </a:rPr>
              <a:t>p</a:t>
            </a:r>
            <a:r>
              <a:rPr lang="en-US" altLang="en-US" sz="2400" dirty="0">
                <a:latin typeface="Trebuchet MS" pitchFamily="34" charset="0"/>
                <a:cs typeface="Arial" pitchFamily="34" charset="0"/>
              </a:rPr>
              <a:t>)% are </a:t>
            </a:r>
            <a:r>
              <a:rPr lang="en-US" altLang="en-US" sz="2400" i="1" dirty="0">
                <a:latin typeface="Trebuchet MS" pitchFamily="34" charset="0"/>
                <a:cs typeface="Arial" pitchFamily="34" charset="0"/>
              </a:rPr>
              <a:t>greater</a:t>
            </a:r>
            <a:r>
              <a:rPr lang="en-US" altLang="en-US" sz="2400" dirty="0">
                <a:latin typeface="Trebuchet MS" pitchFamily="34" charset="0"/>
                <a:cs typeface="Arial" pitchFamily="34" charset="0"/>
              </a:rPr>
              <a:t> than that value.</a:t>
            </a:r>
          </a:p>
          <a:p>
            <a:pPr marL="0" indent="0" algn="just">
              <a:spcAft>
                <a:spcPts val="1200"/>
              </a:spcAft>
              <a:buFontTx/>
              <a:buNone/>
            </a:pPr>
            <a:r>
              <a:rPr lang="en-US" altLang="en-US" sz="2400" dirty="0">
                <a:solidFill>
                  <a:srgbClr val="00B050"/>
                </a:solidFill>
                <a:latin typeface="Trebuchet MS" pitchFamily="34" charset="0"/>
                <a:cs typeface="Arial" pitchFamily="34" charset="0"/>
              </a:rPr>
              <a:t>Suppose you scored in the 60</a:t>
            </a:r>
            <a:r>
              <a:rPr lang="en-US" altLang="en-US" sz="2400" baseline="30000" dirty="0">
                <a:solidFill>
                  <a:srgbClr val="00B050"/>
                </a:solidFill>
                <a:latin typeface="Trebuchet MS" pitchFamily="34" charset="0"/>
                <a:cs typeface="Arial" pitchFamily="34" charset="0"/>
              </a:rPr>
              <a:t>th</a:t>
            </a:r>
            <a:r>
              <a:rPr lang="en-US" altLang="en-US" sz="2400" dirty="0">
                <a:solidFill>
                  <a:srgbClr val="00B050"/>
                </a:solidFill>
                <a:latin typeface="Trebuchet MS" pitchFamily="34" charset="0"/>
                <a:cs typeface="Arial" pitchFamily="34" charset="0"/>
              </a:rPr>
              <a:t> percentile on your final exam, that means 60% of the other students’ scores were </a:t>
            </a:r>
            <a:r>
              <a:rPr lang="en-US" altLang="en-US" sz="2400" i="1" dirty="0">
                <a:solidFill>
                  <a:srgbClr val="00B050"/>
                </a:solidFill>
                <a:latin typeface="Trebuchet MS" pitchFamily="34" charset="0"/>
                <a:cs typeface="Arial" pitchFamily="34" charset="0"/>
              </a:rPr>
              <a:t>below</a:t>
            </a:r>
            <a:r>
              <a:rPr lang="en-US" altLang="en-US" sz="2400" dirty="0">
                <a:solidFill>
                  <a:srgbClr val="00B050"/>
                </a:solidFill>
                <a:latin typeface="Trebuchet MS" pitchFamily="34" charset="0"/>
                <a:cs typeface="Arial" pitchFamily="34" charset="0"/>
              </a:rPr>
              <a:t> yours, while 40% of scores were </a:t>
            </a:r>
            <a:r>
              <a:rPr lang="en-US" altLang="en-US" sz="2400" i="1" dirty="0">
                <a:solidFill>
                  <a:srgbClr val="00B050"/>
                </a:solidFill>
                <a:latin typeface="Trebuchet MS" pitchFamily="34" charset="0"/>
                <a:cs typeface="Arial" pitchFamily="34" charset="0"/>
              </a:rPr>
              <a:t>above</a:t>
            </a:r>
            <a:r>
              <a:rPr lang="en-US" altLang="en-US" sz="2400" dirty="0">
                <a:solidFill>
                  <a:srgbClr val="00B050"/>
                </a:solidFill>
                <a:latin typeface="Trebuchet MS" pitchFamily="34" charset="0"/>
                <a:cs typeface="Arial" pitchFamily="34" charset="0"/>
              </a:rPr>
              <a:t> yours.</a:t>
            </a:r>
          </a:p>
          <a:p>
            <a:pPr marL="0" indent="0">
              <a:buFontTx/>
              <a:buNone/>
            </a:pPr>
            <a:endParaRPr lang="en-US" altLang="en-US" sz="2400" dirty="0">
              <a:latin typeface="Trebuchet MS" pitchFamily="34" charset="0"/>
              <a:cs typeface="Arial" pitchFamily="34" charset="0"/>
            </a:endParaRPr>
          </a:p>
        </p:txBody>
      </p:sp>
      <p:sp>
        <p:nvSpPr>
          <p:cNvPr id="4"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62</a:t>
            </a:fld>
            <a:endParaRPr lang="en-AU" altLang="en-US" b="1" dirty="0"/>
          </a:p>
        </p:txBody>
      </p:sp>
    </p:spTree>
    <p:custDataLst>
      <p:tags r:id="rId1"/>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3" name="Rectangle 2"/>
          <p:cNvSpPr>
            <a:spLocks noGrp="1" noChangeArrowheads="1"/>
          </p:cNvSpPr>
          <p:nvPr>
            <p:ph type="title"/>
          </p:nvPr>
        </p:nvSpPr>
        <p:spPr>
          <a:xfrm>
            <a:off x="323850" y="260648"/>
            <a:ext cx="8820150" cy="647700"/>
          </a:xfrm>
        </p:spPr>
        <p:txBody>
          <a:bodyPr/>
          <a:lstStyle/>
          <a:p>
            <a:pPr algn="l">
              <a:tabLst>
                <a:tab pos="911225" algn="l"/>
              </a:tabLst>
              <a:defRPr/>
            </a:pPr>
            <a:r>
              <a:rPr sz="3600" cap="none" dirty="0">
                <a:solidFill>
                  <a:srgbClr val="EA0088"/>
                </a:solidFill>
                <a:latin typeface="Trebuchet MS" panose="020B0603020202020204" pitchFamily="34" charset="0"/>
                <a:ea typeface="ＭＳ Ｐゴシック" charset="0"/>
                <a:cs typeface="ＭＳ Ｐゴシック" charset="0"/>
              </a:rPr>
              <a:t>Percentiles	</a:t>
            </a:r>
          </a:p>
        </p:txBody>
      </p:sp>
      <p:sp>
        <p:nvSpPr>
          <p:cNvPr id="186371" name="Rectangle 3"/>
          <p:cNvSpPr>
            <a:spLocks noGrp="1" noChangeArrowheads="1"/>
          </p:cNvSpPr>
          <p:nvPr>
            <p:ph idx="1"/>
          </p:nvPr>
        </p:nvSpPr>
        <p:spPr>
          <a:xfrm>
            <a:off x="685800" y="1125538"/>
            <a:ext cx="7918648" cy="3743622"/>
          </a:xfrm>
        </p:spPr>
        <p:txBody>
          <a:bodyPr/>
          <a:lstStyle/>
          <a:p>
            <a:pPr marL="0" indent="0" algn="just">
              <a:buNone/>
            </a:pPr>
            <a:r>
              <a:rPr lang="en-US" altLang="en-US" sz="2400" dirty="0">
                <a:latin typeface="Trebuchet MS" pitchFamily="34" charset="0"/>
                <a:cs typeface="Arial" pitchFamily="34" charset="0"/>
              </a:rPr>
              <a:t>The </a:t>
            </a:r>
            <a:r>
              <a:rPr lang="en-US" altLang="en-US" sz="2400" dirty="0" err="1">
                <a:latin typeface="Trebuchet MS" pitchFamily="34" charset="0"/>
                <a:cs typeface="Arial" pitchFamily="34" charset="0"/>
              </a:rPr>
              <a:t>p</a:t>
            </a:r>
            <a:r>
              <a:rPr lang="en-US" altLang="en-US" sz="2400" baseline="30000" dirty="0" err="1">
                <a:latin typeface="Trebuchet MS" pitchFamily="34" charset="0"/>
                <a:cs typeface="Arial" pitchFamily="34" charset="0"/>
              </a:rPr>
              <a:t>th</a:t>
            </a:r>
            <a:r>
              <a:rPr lang="en-US" altLang="en-US" sz="2400" dirty="0">
                <a:latin typeface="Trebuchet MS" pitchFamily="34" charset="0"/>
                <a:cs typeface="Arial" pitchFamily="34" charset="0"/>
              </a:rPr>
              <a:t> percentile of a set of measurements is the value for which </a:t>
            </a:r>
          </a:p>
          <a:p>
            <a:pPr marL="285750" algn="just"/>
            <a:r>
              <a:rPr lang="en-US" altLang="en-US" sz="2400" dirty="0">
                <a:latin typeface="Trebuchet MS" pitchFamily="34" charset="0"/>
                <a:cs typeface="Arial" pitchFamily="34" charset="0"/>
              </a:rPr>
              <a:t>at most p% of the measurements are less than that value</a:t>
            </a:r>
          </a:p>
          <a:p>
            <a:pPr marL="285750" algn="just">
              <a:spcAft>
                <a:spcPts val="1800"/>
              </a:spcAft>
            </a:pPr>
            <a:r>
              <a:rPr lang="en-US" altLang="en-US" sz="2400" dirty="0">
                <a:latin typeface="Trebuchet MS" pitchFamily="34" charset="0"/>
                <a:cs typeface="Arial" pitchFamily="34" charset="0"/>
              </a:rPr>
              <a:t>at most (100-p)% of all the measurements are greater than that value.</a:t>
            </a:r>
          </a:p>
          <a:p>
            <a:pPr marL="0" indent="0" algn="just">
              <a:buFontTx/>
              <a:buNone/>
            </a:pPr>
            <a:r>
              <a:rPr lang="en-US" altLang="en-US" sz="2400" b="1" dirty="0">
                <a:solidFill>
                  <a:srgbClr val="00B050"/>
                </a:solidFill>
                <a:latin typeface="Trebuchet MS" pitchFamily="34" charset="0"/>
                <a:cs typeface="Arial" pitchFamily="34" charset="0"/>
              </a:rPr>
              <a:t>For example, s</a:t>
            </a:r>
            <a:r>
              <a:rPr lang="en-US" altLang="en-US" sz="2400" dirty="0">
                <a:solidFill>
                  <a:srgbClr val="00B050"/>
                </a:solidFill>
                <a:latin typeface="Trebuchet MS" pitchFamily="34" charset="0"/>
                <a:cs typeface="Arial" pitchFamily="34" charset="0"/>
              </a:rPr>
              <a:t>uppose 77 is the 68</a:t>
            </a:r>
            <a:r>
              <a:rPr lang="en-US" altLang="en-US" sz="2400" baseline="30000" dirty="0">
                <a:solidFill>
                  <a:srgbClr val="00B050"/>
                </a:solidFill>
                <a:latin typeface="Trebuchet MS" pitchFamily="34" charset="0"/>
                <a:cs typeface="Arial" pitchFamily="34" charset="0"/>
              </a:rPr>
              <a:t>th</a:t>
            </a:r>
            <a:r>
              <a:rPr lang="en-US" altLang="en-US" sz="2400" dirty="0">
                <a:solidFill>
                  <a:srgbClr val="00B050"/>
                </a:solidFill>
                <a:latin typeface="Trebuchet MS" pitchFamily="34" charset="0"/>
                <a:cs typeface="Arial" pitchFamily="34" charset="0"/>
              </a:rPr>
              <a:t> percentile of a statistics exam score. Then</a:t>
            </a:r>
          </a:p>
        </p:txBody>
      </p:sp>
      <p:sp>
        <p:nvSpPr>
          <p:cNvPr id="186372" name="Line 4"/>
          <p:cNvSpPr>
            <a:spLocks noChangeShapeType="1"/>
          </p:cNvSpPr>
          <p:nvPr/>
        </p:nvSpPr>
        <p:spPr bwMode="auto">
          <a:xfrm flipV="1">
            <a:off x="2305844" y="5470376"/>
            <a:ext cx="4191000" cy="0"/>
          </a:xfrm>
          <a:prstGeom prst="line">
            <a:avLst/>
          </a:prstGeom>
          <a:noFill/>
          <a:ln w="9525">
            <a:solidFill>
              <a:schemeClr val="tx1"/>
            </a:solidFill>
            <a:round/>
            <a:headEnd/>
            <a:tailEnd/>
          </a:ln>
          <a:scene3d>
            <a:camera prst="legacyObliqueTopRight"/>
            <a:lightRig rig="legacyFlat3" dir="b"/>
          </a:scene3d>
          <a:sp3d extrusionH="430200" prstMaterial="legacyMatte">
            <a:bevelT w="13500" h="13500" prst="angle"/>
            <a:bevelB w="13500" h="13500" prst="angle"/>
            <a:extrusionClr>
              <a:schemeClr val="tx1"/>
            </a:extrusionClr>
          </a:sp3d>
          <a:extLst>
            <a:ext uri="{909E8E84-426E-40DD-AFC4-6F175D3DCCD1}">
              <a14:hiddenFill xmlns:a14="http://schemas.microsoft.com/office/drawing/2010/main">
                <a:noFill/>
              </a14:hiddenFill>
            </a:ext>
          </a:extLst>
        </p:spPr>
        <p:txBody>
          <a:bodyPr wrap="none" anchor="ctr">
            <a:flatTx/>
          </a:bodyPr>
          <a:lstStyle/>
          <a:p>
            <a:endParaRPr lang="en-AU"/>
          </a:p>
        </p:txBody>
      </p:sp>
      <p:sp>
        <p:nvSpPr>
          <p:cNvPr id="186373" name="Text Box 5"/>
          <p:cNvSpPr txBox="1">
            <a:spLocks noChangeArrowheads="1"/>
          </p:cNvSpPr>
          <p:nvPr/>
        </p:nvSpPr>
        <p:spPr bwMode="auto">
          <a:xfrm>
            <a:off x="4879182" y="5480397"/>
            <a:ext cx="415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000" b="1" baseline="0" dirty="0">
                <a:latin typeface="Arial Narrow" pitchFamily="34" charset="0"/>
              </a:rPr>
              <a:t>77</a:t>
            </a:r>
          </a:p>
        </p:txBody>
      </p:sp>
      <p:sp>
        <p:nvSpPr>
          <p:cNvPr id="186374" name="Text Box 6"/>
          <p:cNvSpPr txBox="1">
            <a:spLocks noChangeArrowheads="1"/>
          </p:cNvSpPr>
          <p:nvPr/>
        </p:nvSpPr>
        <p:spPr bwMode="auto">
          <a:xfrm>
            <a:off x="2267744" y="5480397"/>
            <a:ext cx="3000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000" b="1" baseline="0">
                <a:latin typeface="Arial Narrow" pitchFamily="34" charset="0"/>
              </a:rPr>
              <a:t>0</a:t>
            </a:r>
          </a:p>
        </p:txBody>
      </p:sp>
      <p:sp>
        <p:nvSpPr>
          <p:cNvPr id="186375" name="Text Box 7"/>
          <p:cNvSpPr txBox="1">
            <a:spLocks noChangeArrowheads="1"/>
          </p:cNvSpPr>
          <p:nvPr/>
        </p:nvSpPr>
        <p:spPr bwMode="auto">
          <a:xfrm>
            <a:off x="6268244" y="5480397"/>
            <a:ext cx="5318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000" b="1" baseline="0" dirty="0">
                <a:latin typeface="Arial Narrow" pitchFamily="34" charset="0"/>
              </a:rPr>
              <a:t>100</a:t>
            </a:r>
          </a:p>
        </p:txBody>
      </p:sp>
      <p:sp>
        <p:nvSpPr>
          <p:cNvPr id="186376" name="Rectangle 8"/>
          <p:cNvSpPr>
            <a:spLocks noChangeArrowheads="1"/>
          </p:cNvSpPr>
          <p:nvPr/>
        </p:nvSpPr>
        <p:spPr bwMode="auto">
          <a:xfrm>
            <a:off x="2402682" y="5022701"/>
            <a:ext cx="2606675" cy="376238"/>
          </a:xfrm>
          <a:prstGeom prst="rect">
            <a:avLst/>
          </a:prstGeom>
          <a:solidFill>
            <a:schemeClr val="tx2">
              <a:lumMod val="20000"/>
              <a:lumOff val="80000"/>
            </a:schemeClr>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spAutoFit/>
            <a:flatTx/>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1800" baseline="0" dirty="0">
                <a:latin typeface="Arial Narrow" pitchFamily="34" charset="0"/>
              </a:rPr>
              <a:t>68% of all the scores lie here</a:t>
            </a:r>
          </a:p>
        </p:txBody>
      </p:sp>
      <p:sp>
        <p:nvSpPr>
          <p:cNvPr id="186377" name="Line 9"/>
          <p:cNvSpPr>
            <a:spLocks noChangeShapeType="1"/>
          </p:cNvSpPr>
          <p:nvPr/>
        </p:nvSpPr>
        <p:spPr bwMode="auto">
          <a:xfrm flipV="1">
            <a:off x="5049044" y="5013176"/>
            <a:ext cx="0" cy="457200"/>
          </a:xfrm>
          <a:prstGeom prst="line">
            <a:avLst/>
          </a:prstGeom>
          <a:noFill/>
          <a:ln w="57150">
            <a:solidFill>
              <a:schemeClr val="tx1"/>
            </a:solidFill>
            <a:round/>
            <a:headEnd/>
            <a:tailEnd/>
          </a:ln>
          <a:scene3d>
            <a:camera prst="legacyObliqueTopRight"/>
            <a:lightRig rig="legacyFlat3" dir="b"/>
          </a:scene3d>
          <a:sp3d extrusionH="430200" prstMaterial="legacyMatte">
            <a:bevelT w="13500" h="13500" prst="angle"/>
            <a:bevelB w="13500" h="13500" prst="angle"/>
            <a:extrusionClr>
              <a:schemeClr val="tx1"/>
            </a:extrusionClr>
          </a:sp3d>
          <a:extLst>
            <a:ext uri="{909E8E84-426E-40DD-AFC4-6F175D3DCCD1}">
              <a14:hiddenFill xmlns:a14="http://schemas.microsoft.com/office/drawing/2010/main">
                <a:noFill/>
              </a14:hiddenFill>
            </a:ext>
          </a:extLst>
        </p:spPr>
        <p:txBody>
          <a:bodyPr wrap="none" anchor="ctr">
            <a:spAutoFit/>
            <a:flatTx/>
          </a:bodyPr>
          <a:lstStyle/>
          <a:p>
            <a:endParaRPr lang="en-AU"/>
          </a:p>
        </p:txBody>
      </p:sp>
      <p:sp>
        <p:nvSpPr>
          <p:cNvPr id="186378" name="Rectangle 10"/>
          <p:cNvSpPr>
            <a:spLocks noChangeArrowheads="1"/>
          </p:cNvSpPr>
          <p:nvPr/>
        </p:nvSpPr>
        <p:spPr bwMode="auto">
          <a:xfrm>
            <a:off x="5049044" y="5022701"/>
            <a:ext cx="1371600" cy="376238"/>
          </a:xfrm>
          <a:prstGeom prst="rect">
            <a:avLst/>
          </a:prstGeom>
          <a:solidFill>
            <a:schemeClr val="accent4">
              <a:lumMod val="40000"/>
              <a:lumOff val="60000"/>
            </a:schemeClr>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1AB91"/>
            </a:extrusionClr>
          </a:sp3d>
        </p:spPr>
        <p:txBody>
          <a:bodyPr anchor="ctr">
            <a:spAutoFit/>
            <a:flatTx/>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1800" baseline="0" dirty="0">
                <a:latin typeface="Arial Narrow" pitchFamily="34" charset="0"/>
              </a:rPr>
              <a:t>Other 32%</a:t>
            </a:r>
          </a:p>
        </p:txBody>
      </p:sp>
      <p:sp>
        <p:nvSpPr>
          <p:cNvPr id="11"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63</a:t>
            </a:fld>
            <a:endParaRPr lang="en-AU" alt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86371">
                                            <p:txEl>
                                              <p:pRg st="1" end="1"/>
                                            </p:txEl>
                                          </p:spTgt>
                                        </p:tgtEl>
                                        <p:attrNameLst>
                                          <p:attrName>style.visibility</p:attrName>
                                        </p:attrNameLst>
                                      </p:cBhvr>
                                      <p:to>
                                        <p:strVal val="visible"/>
                                      </p:to>
                                    </p:set>
                                  </p:childTnLst>
                                </p:cTn>
                              </p:par>
                            </p:childTnLst>
                          </p:cTn>
                        </p:par>
                        <p:par>
                          <p:cTn id="7" fill="hold" nodeType="with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86371">
                                            <p:txEl>
                                              <p:pRg st="2" end="2"/>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86371">
                                            <p:txEl>
                                              <p:pRg st="3" end="3"/>
                                            </p:txEl>
                                          </p:spTgt>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186372"/>
                                        </p:tgtEl>
                                        <p:attrNameLst>
                                          <p:attrName>style.visibility</p:attrName>
                                        </p:attrNameLst>
                                      </p:cBhvr>
                                      <p:to>
                                        <p:strVal val="visible"/>
                                      </p:to>
                                    </p:set>
                                  </p:childTnLst>
                                </p:cTn>
                              </p:par>
                            </p:childTnLst>
                          </p:cTn>
                        </p:par>
                        <p:par>
                          <p:cTn id="17" fill="hold" nodeType="afterGroup">
                            <p:stCondLst>
                              <p:cond delay="1000"/>
                            </p:stCondLst>
                            <p:childTnLst>
                              <p:par>
                                <p:cTn id="18" presetID="1" presetClass="entr" presetSubtype="0" fill="hold" grpId="0" nodeType="afterEffect">
                                  <p:stCondLst>
                                    <p:cond delay="0"/>
                                  </p:stCondLst>
                                  <p:childTnLst>
                                    <p:set>
                                      <p:cBhvr>
                                        <p:cTn id="19" dur="1" fill="hold">
                                          <p:stCondLst>
                                            <p:cond delay="499"/>
                                          </p:stCondLst>
                                        </p:cTn>
                                        <p:tgtEl>
                                          <p:spTgt spid="186377"/>
                                        </p:tgtEl>
                                        <p:attrNameLst>
                                          <p:attrName>style.visibility</p:attrName>
                                        </p:attrNameLst>
                                      </p:cBhvr>
                                      <p:to>
                                        <p:strVal val="visible"/>
                                      </p:to>
                                    </p:set>
                                  </p:childTnLst>
                                </p:cTn>
                              </p:par>
                            </p:childTnLst>
                          </p:cTn>
                        </p:par>
                        <p:par>
                          <p:cTn id="20" fill="hold" nodeType="afterGroup">
                            <p:stCondLst>
                              <p:cond delay="1500"/>
                            </p:stCondLst>
                            <p:childTnLst>
                              <p:par>
                                <p:cTn id="21" presetID="2" presetClass="entr" presetSubtype="8" fill="hold" grpId="0" nodeType="afterEffect">
                                  <p:stCondLst>
                                    <p:cond delay="0"/>
                                  </p:stCondLst>
                                  <p:childTnLst>
                                    <p:set>
                                      <p:cBhvr>
                                        <p:cTn id="22" dur="1" fill="hold">
                                          <p:stCondLst>
                                            <p:cond delay="0"/>
                                          </p:stCondLst>
                                        </p:cTn>
                                        <p:tgtEl>
                                          <p:spTgt spid="186374"/>
                                        </p:tgtEl>
                                        <p:attrNameLst>
                                          <p:attrName>style.visibility</p:attrName>
                                        </p:attrNameLst>
                                      </p:cBhvr>
                                      <p:to>
                                        <p:strVal val="visible"/>
                                      </p:to>
                                    </p:set>
                                    <p:anim calcmode="lin" valueType="num">
                                      <p:cBhvr additive="base">
                                        <p:cTn id="23" dur="500" fill="hold"/>
                                        <p:tgtEl>
                                          <p:spTgt spid="186374"/>
                                        </p:tgtEl>
                                        <p:attrNameLst>
                                          <p:attrName>ppt_x</p:attrName>
                                        </p:attrNameLst>
                                      </p:cBhvr>
                                      <p:tavLst>
                                        <p:tav tm="0">
                                          <p:val>
                                            <p:strVal val="0-#ppt_w/2"/>
                                          </p:val>
                                        </p:tav>
                                        <p:tav tm="100000">
                                          <p:val>
                                            <p:strVal val="#ppt_x"/>
                                          </p:val>
                                        </p:tav>
                                      </p:tavLst>
                                    </p:anim>
                                    <p:anim calcmode="lin" valueType="num">
                                      <p:cBhvr additive="base">
                                        <p:cTn id="24" dur="500" fill="hold"/>
                                        <p:tgtEl>
                                          <p:spTgt spid="186374"/>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2000"/>
                            </p:stCondLst>
                            <p:childTnLst>
                              <p:par>
                                <p:cTn id="26" presetID="2" presetClass="entr" presetSubtype="8" fill="hold" grpId="0" nodeType="afterEffect">
                                  <p:stCondLst>
                                    <p:cond delay="0"/>
                                  </p:stCondLst>
                                  <p:childTnLst>
                                    <p:set>
                                      <p:cBhvr>
                                        <p:cTn id="27" dur="1" fill="hold">
                                          <p:stCondLst>
                                            <p:cond delay="0"/>
                                          </p:stCondLst>
                                        </p:cTn>
                                        <p:tgtEl>
                                          <p:spTgt spid="186373"/>
                                        </p:tgtEl>
                                        <p:attrNameLst>
                                          <p:attrName>style.visibility</p:attrName>
                                        </p:attrNameLst>
                                      </p:cBhvr>
                                      <p:to>
                                        <p:strVal val="visible"/>
                                      </p:to>
                                    </p:set>
                                    <p:anim calcmode="lin" valueType="num">
                                      <p:cBhvr additive="base">
                                        <p:cTn id="28" dur="500" fill="hold"/>
                                        <p:tgtEl>
                                          <p:spTgt spid="186373"/>
                                        </p:tgtEl>
                                        <p:attrNameLst>
                                          <p:attrName>ppt_x</p:attrName>
                                        </p:attrNameLst>
                                      </p:cBhvr>
                                      <p:tavLst>
                                        <p:tav tm="0">
                                          <p:val>
                                            <p:strVal val="0-#ppt_w/2"/>
                                          </p:val>
                                        </p:tav>
                                        <p:tav tm="100000">
                                          <p:val>
                                            <p:strVal val="#ppt_x"/>
                                          </p:val>
                                        </p:tav>
                                      </p:tavLst>
                                    </p:anim>
                                    <p:anim calcmode="lin" valueType="num">
                                      <p:cBhvr additive="base">
                                        <p:cTn id="29" dur="500" fill="hold"/>
                                        <p:tgtEl>
                                          <p:spTgt spid="186373"/>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2500"/>
                            </p:stCondLst>
                            <p:childTnLst>
                              <p:par>
                                <p:cTn id="31" presetID="2" presetClass="entr" presetSubtype="8" fill="hold" grpId="0" nodeType="afterEffect">
                                  <p:stCondLst>
                                    <p:cond delay="0"/>
                                  </p:stCondLst>
                                  <p:childTnLst>
                                    <p:set>
                                      <p:cBhvr>
                                        <p:cTn id="32" dur="1" fill="hold">
                                          <p:stCondLst>
                                            <p:cond delay="0"/>
                                          </p:stCondLst>
                                        </p:cTn>
                                        <p:tgtEl>
                                          <p:spTgt spid="186375"/>
                                        </p:tgtEl>
                                        <p:attrNameLst>
                                          <p:attrName>style.visibility</p:attrName>
                                        </p:attrNameLst>
                                      </p:cBhvr>
                                      <p:to>
                                        <p:strVal val="visible"/>
                                      </p:to>
                                    </p:set>
                                    <p:anim calcmode="lin" valueType="num">
                                      <p:cBhvr additive="base">
                                        <p:cTn id="33" dur="500" fill="hold"/>
                                        <p:tgtEl>
                                          <p:spTgt spid="186375"/>
                                        </p:tgtEl>
                                        <p:attrNameLst>
                                          <p:attrName>ppt_x</p:attrName>
                                        </p:attrNameLst>
                                      </p:cBhvr>
                                      <p:tavLst>
                                        <p:tav tm="0">
                                          <p:val>
                                            <p:strVal val="0-#ppt_w/2"/>
                                          </p:val>
                                        </p:tav>
                                        <p:tav tm="100000">
                                          <p:val>
                                            <p:strVal val="#ppt_x"/>
                                          </p:val>
                                        </p:tav>
                                      </p:tavLst>
                                    </p:anim>
                                    <p:anim calcmode="lin" valueType="num">
                                      <p:cBhvr additive="base">
                                        <p:cTn id="34" dur="500" fill="hold"/>
                                        <p:tgtEl>
                                          <p:spTgt spid="186375"/>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86376"/>
                                        </p:tgtEl>
                                        <p:attrNameLst>
                                          <p:attrName>style.visibility</p:attrName>
                                        </p:attrNameLst>
                                      </p:cBhvr>
                                      <p:to>
                                        <p:strVal val="visible"/>
                                      </p:to>
                                    </p:set>
                                    <p:anim calcmode="lin" valueType="num">
                                      <p:cBhvr additive="base">
                                        <p:cTn id="39" dur="500" fill="hold"/>
                                        <p:tgtEl>
                                          <p:spTgt spid="186376"/>
                                        </p:tgtEl>
                                        <p:attrNameLst>
                                          <p:attrName>ppt_x</p:attrName>
                                        </p:attrNameLst>
                                      </p:cBhvr>
                                      <p:tavLst>
                                        <p:tav tm="0">
                                          <p:val>
                                            <p:strVal val="#ppt_x"/>
                                          </p:val>
                                        </p:tav>
                                        <p:tav tm="100000">
                                          <p:val>
                                            <p:strVal val="#ppt_x"/>
                                          </p:val>
                                        </p:tav>
                                      </p:tavLst>
                                    </p:anim>
                                    <p:anim calcmode="lin" valueType="num">
                                      <p:cBhvr additive="base">
                                        <p:cTn id="40" dur="500" fill="hold"/>
                                        <p:tgtEl>
                                          <p:spTgt spid="186376"/>
                                        </p:tgtEl>
                                        <p:attrNameLst>
                                          <p:attrName>ppt_y</p:attrName>
                                        </p:attrNameLst>
                                      </p:cBhvr>
                                      <p:tavLst>
                                        <p:tav tm="0">
                                          <p:val>
                                            <p:strVal val="1+#ppt_h/2"/>
                                          </p:val>
                                        </p:tav>
                                        <p:tav tm="100000">
                                          <p:val>
                                            <p:strVal val="#ppt_y"/>
                                          </p:val>
                                        </p:tav>
                                      </p:tavLst>
                                    </p:anim>
                                  </p:childTnLst>
                                </p:cTn>
                              </p:par>
                            </p:childTnLst>
                          </p:cTn>
                        </p:par>
                        <p:par>
                          <p:cTn id="41" fill="hold" nodeType="afterGroup">
                            <p:stCondLst>
                              <p:cond delay="500"/>
                            </p:stCondLst>
                            <p:childTnLst>
                              <p:par>
                                <p:cTn id="42" presetID="2" presetClass="entr" presetSubtype="4" fill="hold" grpId="0" nodeType="afterEffect">
                                  <p:stCondLst>
                                    <p:cond delay="0"/>
                                  </p:stCondLst>
                                  <p:childTnLst>
                                    <p:set>
                                      <p:cBhvr>
                                        <p:cTn id="43" dur="1" fill="hold">
                                          <p:stCondLst>
                                            <p:cond delay="0"/>
                                          </p:stCondLst>
                                        </p:cTn>
                                        <p:tgtEl>
                                          <p:spTgt spid="186378"/>
                                        </p:tgtEl>
                                        <p:attrNameLst>
                                          <p:attrName>style.visibility</p:attrName>
                                        </p:attrNameLst>
                                      </p:cBhvr>
                                      <p:to>
                                        <p:strVal val="visible"/>
                                      </p:to>
                                    </p:set>
                                    <p:anim calcmode="lin" valueType="num">
                                      <p:cBhvr additive="base">
                                        <p:cTn id="44" dur="500" fill="hold"/>
                                        <p:tgtEl>
                                          <p:spTgt spid="186378"/>
                                        </p:tgtEl>
                                        <p:attrNameLst>
                                          <p:attrName>ppt_x</p:attrName>
                                        </p:attrNameLst>
                                      </p:cBhvr>
                                      <p:tavLst>
                                        <p:tav tm="0">
                                          <p:val>
                                            <p:strVal val="#ppt_x"/>
                                          </p:val>
                                        </p:tav>
                                        <p:tav tm="100000">
                                          <p:val>
                                            <p:strVal val="#ppt_x"/>
                                          </p:val>
                                        </p:tav>
                                      </p:tavLst>
                                    </p:anim>
                                    <p:anim calcmode="lin" valueType="num">
                                      <p:cBhvr additive="base">
                                        <p:cTn id="45" dur="500" fill="hold"/>
                                        <p:tgtEl>
                                          <p:spTgt spid="1863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uiExpand="1" build="p" bldLvl="2" autoUpdateAnimBg="0"/>
      <p:bldP spid="186372" grpId="0" animBg="1"/>
      <p:bldP spid="186373" grpId="0" autoUpdateAnimBg="0"/>
      <p:bldP spid="186374" grpId="0" autoUpdateAnimBg="0"/>
      <p:bldP spid="186375" grpId="0" autoUpdateAnimBg="0"/>
      <p:bldP spid="186376" grpId="0" animBg="1" autoUpdateAnimBg="0"/>
      <p:bldP spid="186377" grpId="0" animBg="1"/>
      <p:bldP spid="186378" grpId="0" animBg="1"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323850" y="260648"/>
            <a:ext cx="8820150" cy="647700"/>
          </a:xfrm>
        </p:spPr>
        <p:txBody>
          <a:bodyPr/>
          <a:lstStyle/>
          <a:p>
            <a:pPr algn="l">
              <a:tabLst>
                <a:tab pos="911225" algn="l"/>
              </a:tabLst>
              <a:defRPr/>
            </a:pPr>
            <a:r>
              <a:rPr sz="3600" cap="none" dirty="0">
                <a:solidFill>
                  <a:srgbClr val="EA0088"/>
                </a:solidFill>
                <a:latin typeface="Trebuchet MS" panose="020B0603020202020204" pitchFamily="34" charset="0"/>
                <a:ea typeface="ＭＳ Ｐゴシック" charset="0"/>
                <a:cs typeface="ＭＳ Ｐゴシック" charset="0"/>
              </a:rPr>
              <a:t>Quartiles	</a:t>
            </a:r>
          </a:p>
        </p:txBody>
      </p:sp>
      <p:sp>
        <p:nvSpPr>
          <p:cNvPr id="187394" name="Rectangle 2"/>
          <p:cNvSpPr>
            <a:spLocks noGrp="1" noChangeArrowheads="1"/>
          </p:cNvSpPr>
          <p:nvPr>
            <p:ph idx="1"/>
          </p:nvPr>
        </p:nvSpPr>
        <p:spPr>
          <a:xfrm>
            <a:off x="468313" y="1125538"/>
            <a:ext cx="8496300" cy="4319686"/>
          </a:xfrm>
        </p:spPr>
        <p:txBody>
          <a:bodyPr/>
          <a:lstStyle/>
          <a:p>
            <a:pPr marL="0" indent="0">
              <a:spcAft>
                <a:spcPts val="1800"/>
              </a:spcAft>
              <a:buFontTx/>
              <a:buNone/>
            </a:pPr>
            <a:r>
              <a:rPr lang="en-US" altLang="en-US" sz="2600" dirty="0">
                <a:latin typeface="Trebuchet MS" pitchFamily="34" charset="0"/>
                <a:cs typeface="Arial" pitchFamily="34" charset="0"/>
              </a:rPr>
              <a:t>We have special names for the 25</a:t>
            </a:r>
            <a:r>
              <a:rPr lang="en-US" altLang="en-US" sz="2600" baseline="30000" dirty="0">
                <a:latin typeface="Trebuchet MS" pitchFamily="34" charset="0"/>
                <a:cs typeface="Arial" pitchFamily="34" charset="0"/>
              </a:rPr>
              <a:t>th</a:t>
            </a:r>
            <a:r>
              <a:rPr lang="en-US" altLang="en-US" sz="2600" dirty="0">
                <a:latin typeface="Trebuchet MS" pitchFamily="34" charset="0"/>
                <a:cs typeface="Arial" pitchFamily="34" charset="0"/>
              </a:rPr>
              <a:t>, 50</a:t>
            </a:r>
            <a:r>
              <a:rPr lang="en-US" altLang="en-US" sz="2600" baseline="30000" dirty="0">
                <a:latin typeface="Trebuchet MS" pitchFamily="34" charset="0"/>
                <a:cs typeface="Arial" pitchFamily="34" charset="0"/>
              </a:rPr>
              <a:t>th</a:t>
            </a:r>
            <a:r>
              <a:rPr lang="en-US" altLang="en-US" sz="2600" dirty="0">
                <a:latin typeface="Trebuchet MS" pitchFamily="34" charset="0"/>
                <a:cs typeface="Arial" pitchFamily="34" charset="0"/>
              </a:rPr>
              <a:t> and the 75</a:t>
            </a:r>
            <a:r>
              <a:rPr lang="en-US" altLang="en-US" sz="2600" baseline="30000" dirty="0">
                <a:latin typeface="Trebuchet MS" pitchFamily="34" charset="0"/>
                <a:cs typeface="Arial" pitchFamily="34" charset="0"/>
              </a:rPr>
              <a:t>th</a:t>
            </a:r>
            <a:r>
              <a:rPr lang="en-US" altLang="en-US" sz="2600" dirty="0">
                <a:latin typeface="Trebuchet MS" pitchFamily="34" charset="0"/>
                <a:cs typeface="Arial" pitchFamily="34" charset="0"/>
              </a:rPr>
              <a:t> percentiles, namely </a:t>
            </a:r>
            <a:r>
              <a:rPr lang="en-US" altLang="en-US" sz="2600" b="1" dirty="0">
                <a:latin typeface="Trebuchet MS" pitchFamily="34" charset="0"/>
                <a:cs typeface="Arial" pitchFamily="34" charset="0"/>
              </a:rPr>
              <a:t>quartiles</a:t>
            </a:r>
            <a:r>
              <a:rPr lang="en-US" altLang="en-US" sz="2600" dirty="0">
                <a:latin typeface="Trebuchet MS" pitchFamily="34" charset="0"/>
                <a:cs typeface="Arial" pitchFamily="34" charset="0"/>
              </a:rPr>
              <a:t>.</a:t>
            </a:r>
          </a:p>
          <a:p>
            <a:pPr marL="342900" lvl="1" indent="-342900">
              <a:buFont typeface="Arial" panose="020B0604020202020204" pitchFamily="34" charset="0"/>
              <a:buChar char="•"/>
            </a:pPr>
            <a:r>
              <a:rPr lang="en-US" altLang="en-US" sz="2400" dirty="0">
                <a:solidFill>
                  <a:srgbClr val="00B050"/>
                </a:solidFill>
                <a:latin typeface="Trebuchet MS" pitchFamily="34" charset="0"/>
                <a:cs typeface="Arial" pitchFamily="34" charset="0"/>
              </a:rPr>
              <a:t>First (lower) quartile, 		</a:t>
            </a:r>
            <a:r>
              <a:rPr lang="en-US" altLang="en-US" sz="2400" b="1" dirty="0">
                <a:solidFill>
                  <a:srgbClr val="00B050"/>
                </a:solidFill>
                <a:latin typeface="Trebuchet MS" pitchFamily="34" charset="0"/>
                <a:cs typeface="Arial" pitchFamily="34" charset="0"/>
              </a:rPr>
              <a:t>Q</a:t>
            </a:r>
            <a:r>
              <a:rPr lang="en-US" altLang="en-US" sz="2400" b="1" baseline="-25000" dirty="0">
                <a:solidFill>
                  <a:srgbClr val="00B050"/>
                </a:solidFill>
                <a:latin typeface="Trebuchet MS" pitchFamily="34" charset="0"/>
                <a:cs typeface="Arial" pitchFamily="34" charset="0"/>
              </a:rPr>
              <a:t>1</a:t>
            </a:r>
            <a:r>
              <a:rPr lang="en-US" altLang="en-US" sz="2400" b="1" dirty="0">
                <a:solidFill>
                  <a:srgbClr val="00B050"/>
                </a:solidFill>
                <a:latin typeface="Trebuchet MS" pitchFamily="34" charset="0"/>
                <a:cs typeface="Arial" pitchFamily="34" charset="0"/>
              </a:rPr>
              <a:t> </a:t>
            </a:r>
            <a:r>
              <a:rPr lang="en-US" altLang="en-US" sz="2400" dirty="0">
                <a:solidFill>
                  <a:srgbClr val="00B050"/>
                </a:solidFill>
                <a:latin typeface="Trebuchet MS" pitchFamily="34" charset="0"/>
                <a:cs typeface="Arial" pitchFamily="34" charset="0"/>
              </a:rPr>
              <a:t>= 25</a:t>
            </a:r>
            <a:r>
              <a:rPr lang="en-US" altLang="en-US" sz="2400" baseline="30000" dirty="0">
                <a:solidFill>
                  <a:srgbClr val="00B050"/>
                </a:solidFill>
                <a:latin typeface="Trebuchet MS" pitchFamily="34" charset="0"/>
                <a:cs typeface="Arial" pitchFamily="34" charset="0"/>
              </a:rPr>
              <a:t>th</a:t>
            </a:r>
            <a:r>
              <a:rPr lang="en-US" altLang="en-US" sz="2400" dirty="0">
                <a:solidFill>
                  <a:srgbClr val="00B050"/>
                </a:solidFill>
                <a:latin typeface="Trebuchet MS" pitchFamily="34" charset="0"/>
                <a:cs typeface="Arial" pitchFamily="34" charset="0"/>
              </a:rPr>
              <a:t> percentile (p</a:t>
            </a:r>
            <a:r>
              <a:rPr lang="en-US" altLang="en-US" sz="2400" baseline="-25000" dirty="0">
                <a:solidFill>
                  <a:srgbClr val="00B050"/>
                </a:solidFill>
                <a:latin typeface="Trebuchet MS" pitchFamily="34" charset="0"/>
                <a:cs typeface="Arial" pitchFamily="34" charset="0"/>
              </a:rPr>
              <a:t>25</a:t>
            </a:r>
            <a:r>
              <a:rPr lang="en-US" altLang="en-US" sz="2400" dirty="0">
                <a:solidFill>
                  <a:srgbClr val="00B050"/>
                </a:solidFill>
                <a:latin typeface="Trebuchet MS" pitchFamily="34" charset="0"/>
                <a:cs typeface="Arial" pitchFamily="34" charset="0"/>
              </a:rPr>
              <a:t>)</a:t>
            </a:r>
          </a:p>
          <a:p>
            <a:pPr marL="342900" lvl="1" indent="-342900">
              <a:buFont typeface="Arial" panose="020B0604020202020204" pitchFamily="34" charset="0"/>
              <a:buChar char="•"/>
            </a:pPr>
            <a:r>
              <a:rPr lang="en-US" altLang="en-US" sz="2400" dirty="0">
                <a:solidFill>
                  <a:srgbClr val="00B050"/>
                </a:solidFill>
                <a:latin typeface="Trebuchet MS" pitchFamily="34" charset="0"/>
                <a:cs typeface="Arial" pitchFamily="34" charset="0"/>
              </a:rPr>
              <a:t>Second (middle) quartile, 	</a:t>
            </a:r>
            <a:r>
              <a:rPr lang="en-US" altLang="en-US" sz="2400" b="1" dirty="0">
                <a:solidFill>
                  <a:srgbClr val="00B050"/>
                </a:solidFill>
                <a:latin typeface="Trebuchet MS" pitchFamily="34" charset="0"/>
                <a:cs typeface="Arial" pitchFamily="34" charset="0"/>
              </a:rPr>
              <a:t>Q</a:t>
            </a:r>
            <a:r>
              <a:rPr lang="en-US" altLang="en-US" sz="2400" b="1" baseline="-25000" dirty="0">
                <a:solidFill>
                  <a:srgbClr val="00B050"/>
                </a:solidFill>
                <a:latin typeface="Trebuchet MS" pitchFamily="34" charset="0"/>
                <a:cs typeface="Arial" pitchFamily="34" charset="0"/>
              </a:rPr>
              <a:t>2</a:t>
            </a:r>
            <a:r>
              <a:rPr lang="en-US" altLang="en-US" sz="2400" dirty="0">
                <a:solidFill>
                  <a:srgbClr val="00B050"/>
                </a:solidFill>
                <a:latin typeface="Trebuchet MS" pitchFamily="34" charset="0"/>
                <a:cs typeface="Arial" pitchFamily="34" charset="0"/>
              </a:rPr>
              <a:t> = 50</a:t>
            </a:r>
            <a:r>
              <a:rPr lang="en-US" altLang="en-US" sz="2400" baseline="30000" dirty="0">
                <a:solidFill>
                  <a:srgbClr val="00B050"/>
                </a:solidFill>
                <a:latin typeface="Trebuchet MS" pitchFamily="34" charset="0"/>
                <a:cs typeface="Arial" pitchFamily="34" charset="0"/>
              </a:rPr>
              <a:t>th</a:t>
            </a:r>
            <a:r>
              <a:rPr lang="en-US" altLang="en-US" sz="2400" dirty="0">
                <a:solidFill>
                  <a:srgbClr val="00B050"/>
                </a:solidFill>
                <a:latin typeface="Trebuchet MS" pitchFamily="34" charset="0"/>
                <a:cs typeface="Arial" pitchFamily="34" charset="0"/>
              </a:rPr>
              <a:t> percentile (p</a:t>
            </a:r>
            <a:r>
              <a:rPr lang="en-US" altLang="en-US" sz="2400" baseline="-25000" dirty="0">
                <a:solidFill>
                  <a:srgbClr val="00B050"/>
                </a:solidFill>
                <a:latin typeface="Trebuchet MS" pitchFamily="34" charset="0"/>
                <a:cs typeface="Arial" pitchFamily="34" charset="0"/>
              </a:rPr>
              <a:t>50</a:t>
            </a:r>
            <a:r>
              <a:rPr lang="en-US" altLang="en-US" sz="2400" dirty="0">
                <a:solidFill>
                  <a:srgbClr val="00B050"/>
                </a:solidFill>
                <a:latin typeface="Trebuchet MS" pitchFamily="34" charset="0"/>
                <a:cs typeface="Arial" pitchFamily="34" charset="0"/>
              </a:rPr>
              <a:t>) (which is also the median)</a:t>
            </a:r>
          </a:p>
          <a:p>
            <a:pPr marL="342900" lvl="1" indent="-342900">
              <a:spcAft>
                <a:spcPts val="1800"/>
              </a:spcAft>
              <a:buFont typeface="Arial" panose="020B0604020202020204" pitchFamily="34" charset="0"/>
              <a:buChar char="•"/>
            </a:pPr>
            <a:r>
              <a:rPr lang="en-US" altLang="en-US" sz="2400" dirty="0">
                <a:solidFill>
                  <a:srgbClr val="00B050"/>
                </a:solidFill>
                <a:latin typeface="Trebuchet MS" pitchFamily="34" charset="0"/>
                <a:cs typeface="Arial" pitchFamily="34" charset="0"/>
              </a:rPr>
              <a:t>Third (upper) quartile, 		</a:t>
            </a:r>
            <a:r>
              <a:rPr lang="en-US" altLang="en-US" sz="2400" b="1" dirty="0">
                <a:solidFill>
                  <a:srgbClr val="00B050"/>
                </a:solidFill>
                <a:latin typeface="Trebuchet MS" pitchFamily="34" charset="0"/>
                <a:cs typeface="Arial" pitchFamily="34" charset="0"/>
              </a:rPr>
              <a:t>Q</a:t>
            </a:r>
            <a:r>
              <a:rPr lang="en-US" altLang="en-US" sz="2400" b="1" baseline="-25000" dirty="0">
                <a:solidFill>
                  <a:srgbClr val="00B050"/>
                </a:solidFill>
                <a:latin typeface="Trebuchet MS" pitchFamily="34" charset="0"/>
                <a:cs typeface="Arial" pitchFamily="34" charset="0"/>
              </a:rPr>
              <a:t>3</a:t>
            </a:r>
            <a:r>
              <a:rPr lang="en-US" altLang="en-US" sz="2400" dirty="0">
                <a:solidFill>
                  <a:srgbClr val="00B050"/>
                </a:solidFill>
                <a:latin typeface="Trebuchet MS" pitchFamily="34" charset="0"/>
                <a:cs typeface="Arial" pitchFamily="34" charset="0"/>
              </a:rPr>
              <a:t> = 75</a:t>
            </a:r>
            <a:r>
              <a:rPr lang="en-US" altLang="en-US" sz="2400" baseline="30000" dirty="0">
                <a:solidFill>
                  <a:srgbClr val="00B050"/>
                </a:solidFill>
                <a:latin typeface="Trebuchet MS" pitchFamily="34" charset="0"/>
                <a:cs typeface="Arial" pitchFamily="34" charset="0"/>
              </a:rPr>
              <a:t>th</a:t>
            </a:r>
            <a:r>
              <a:rPr lang="en-US" altLang="en-US" sz="2400" dirty="0">
                <a:solidFill>
                  <a:srgbClr val="00B050"/>
                </a:solidFill>
                <a:latin typeface="Trebuchet MS" pitchFamily="34" charset="0"/>
                <a:cs typeface="Arial" pitchFamily="34" charset="0"/>
              </a:rPr>
              <a:t> percentile (p</a:t>
            </a:r>
            <a:r>
              <a:rPr lang="en-US" altLang="en-US" sz="2400" baseline="-25000" dirty="0">
                <a:solidFill>
                  <a:srgbClr val="00B050"/>
                </a:solidFill>
                <a:latin typeface="Trebuchet MS" pitchFamily="34" charset="0"/>
                <a:cs typeface="Arial" pitchFamily="34" charset="0"/>
              </a:rPr>
              <a:t>75</a:t>
            </a:r>
            <a:r>
              <a:rPr lang="en-US" altLang="en-US" sz="2400" dirty="0">
                <a:solidFill>
                  <a:srgbClr val="00B050"/>
                </a:solidFill>
                <a:latin typeface="Trebuchet MS" pitchFamily="34" charset="0"/>
                <a:cs typeface="Arial" pitchFamily="34" charset="0"/>
              </a:rPr>
              <a:t>)</a:t>
            </a:r>
            <a:endParaRPr lang="en-US" altLang="en-US" sz="2400" b="1" dirty="0">
              <a:solidFill>
                <a:srgbClr val="00B050"/>
              </a:solidFill>
              <a:latin typeface="Trebuchet MS" pitchFamily="34" charset="0"/>
              <a:cs typeface="Arial" pitchFamily="34" charset="0"/>
            </a:endParaRPr>
          </a:p>
          <a:p>
            <a:pPr marL="0" lvl="1" indent="0">
              <a:buFontTx/>
              <a:buNone/>
            </a:pPr>
            <a:r>
              <a:rPr lang="en-US" altLang="en-US" sz="2600" dirty="0">
                <a:latin typeface="Trebuchet MS" pitchFamily="34" charset="0"/>
                <a:cs typeface="Arial" pitchFamily="34" charset="0"/>
              </a:rPr>
              <a:t>We can also convert percentiles into quintiles (fifths) and </a:t>
            </a:r>
            <a:r>
              <a:rPr lang="en-US" altLang="en-US" sz="2600" dirty="0" err="1">
                <a:latin typeface="Trebuchet MS" pitchFamily="34" charset="0"/>
                <a:cs typeface="Arial" pitchFamily="34" charset="0"/>
              </a:rPr>
              <a:t>deciles</a:t>
            </a:r>
            <a:r>
              <a:rPr lang="en-US" altLang="en-US" sz="2600" dirty="0">
                <a:latin typeface="Trebuchet MS" pitchFamily="34" charset="0"/>
                <a:cs typeface="Arial" pitchFamily="34" charset="0"/>
              </a:rPr>
              <a:t> (tenths).</a:t>
            </a:r>
          </a:p>
          <a:p>
            <a:pPr marL="268288" lvl="1" indent="-268288">
              <a:buFontTx/>
              <a:buNone/>
            </a:pPr>
            <a:endParaRPr lang="en-US" altLang="en-US" sz="2600" dirty="0">
              <a:latin typeface="Trebuchet MS" pitchFamily="34" charset="0"/>
              <a:cs typeface="Arial" pitchFamily="34" charset="0"/>
            </a:endParaRPr>
          </a:p>
        </p:txBody>
      </p:sp>
      <p:sp>
        <p:nvSpPr>
          <p:cNvPr id="4"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64</a:t>
            </a:fld>
            <a:endParaRPr lang="en-AU" alt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7394">
                                            <p:txEl>
                                              <p:pRg st="1" end="1"/>
                                            </p:txEl>
                                          </p:spTgt>
                                        </p:tgtEl>
                                        <p:attrNameLst>
                                          <p:attrName>style.visibility</p:attrName>
                                        </p:attrNameLst>
                                      </p:cBhvr>
                                      <p:to>
                                        <p:strVal val="visible"/>
                                      </p:to>
                                    </p:set>
                                    <p:animEffect transition="in" filter="wipe(left)">
                                      <p:cBhvr>
                                        <p:cTn id="7" dur="500"/>
                                        <p:tgtEl>
                                          <p:spTgt spid="187394">
                                            <p:txEl>
                                              <p:pRg st="1" end="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7394">
                                            <p:txEl>
                                              <p:pRg st="2" end="2"/>
                                            </p:txEl>
                                          </p:spTgt>
                                        </p:tgtEl>
                                        <p:attrNameLst>
                                          <p:attrName>style.visibility</p:attrName>
                                        </p:attrNameLst>
                                      </p:cBhvr>
                                      <p:to>
                                        <p:strVal val="visible"/>
                                      </p:to>
                                    </p:set>
                                    <p:animEffect transition="in" filter="wipe(left)">
                                      <p:cBhvr>
                                        <p:cTn id="10" dur="500"/>
                                        <p:tgtEl>
                                          <p:spTgt spid="187394">
                                            <p:txEl>
                                              <p:pRg st="2" end="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87394">
                                            <p:txEl>
                                              <p:pRg st="3" end="3"/>
                                            </p:txEl>
                                          </p:spTgt>
                                        </p:tgtEl>
                                        <p:attrNameLst>
                                          <p:attrName>style.visibility</p:attrName>
                                        </p:attrNameLst>
                                      </p:cBhvr>
                                      <p:to>
                                        <p:strVal val="visible"/>
                                      </p:to>
                                    </p:set>
                                    <p:animEffect transition="in" filter="wipe(left)">
                                      <p:cBhvr>
                                        <p:cTn id="13" dur="500"/>
                                        <p:tgtEl>
                                          <p:spTgt spid="187394">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87394">
                                            <p:txEl>
                                              <p:pRg st="4" end="4"/>
                                            </p:txEl>
                                          </p:spTgt>
                                        </p:tgtEl>
                                        <p:attrNameLst>
                                          <p:attrName>style.visibility</p:attrName>
                                        </p:attrNameLst>
                                      </p:cBhvr>
                                      <p:to>
                                        <p:strVal val="visible"/>
                                      </p:to>
                                    </p:set>
                                    <p:animEffect transition="in" filter="wipe(left)">
                                      <p:cBhvr>
                                        <p:cTn id="18" dur="500"/>
                                        <p:tgtEl>
                                          <p:spTgt spid="18739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4" grpId="0" uiExpand="1"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bwMode="auto">
          <a:xfrm>
            <a:off x="468313" y="476250"/>
            <a:ext cx="7772400" cy="517525"/>
          </a:xfrm>
        </p:spPr>
        <p:txBody>
          <a:bodyPr wrap="square" numCol="1" anchorCtr="0" compatLnSpc="1">
            <a:prstTxWarp prst="textNoShape">
              <a:avLst/>
            </a:prstTxWarp>
          </a:bodyPr>
          <a:lstStyle/>
          <a:p>
            <a:pPr algn="l" fontAlgn="base">
              <a:spcAft>
                <a:spcPct val="0"/>
              </a:spcAft>
            </a:pPr>
            <a:r>
              <a:rPr altLang="en-US" sz="3600" cap="none" dirty="0">
                <a:solidFill>
                  <a:srgbClr val="EA0088"/>
                </a:solidFill>
                <a:latin typeface="Trebuchet MS" pitchFamily="34" charset="0"/>
                <a:ea typeface="MS PGothic" pitchFamily="34" charset="-128"/>
                <a:cs typeface="Arial" pitchFamily="34" charset="0"/>
              </a:rPr>
              <a:t>Commonly Used Percentiles… </a:t>
            </a:r>
          </a:p>
        </p:txBody>
      </p:sp>
      <p:sp>
        <p:nvSpPr>
          <p:cNvPr id="73731" name="Rectangle 3"/>
          <p:cNvSpPr>
            <a:spLocks noGrp="1" noChangeArrowheads="1"/>
          </p:cNvSpPr>
          <p:nvPr>
            <p:ph idx="1"/>
          </p:nvPr>
        </p:nvSpPr>
        <p:spPr>
          <a:xfrm>
            <a:off x="611188" y="1196975"/>
            <a:ext cx="7772400" cy="4895850"/>
          </a:xfrm>
        </p:spPr>
        <p:txBody>
          <a:bodyPr/>
          <a:lstStyle/>
          <a:p>
            <a:pPr marL="0" indent="0">
              <a:buFontTx/>
              <a:buNone/>
              <a:tabLst>
                <a:tab pos="3862388" algn="l"/>
              </a:tabLst>
            </a:pPr>
            <a:r>
              <a:rPr lang="en-US" altLang="en-US" sz="2400" dirty="0">
                <a:latin typeface="Trebuchet MS" pitchFamily="34" charset="0"/>
                <a:cs typeface="Arial" pitchFamily="34" charset="0"/>
              </a:rPr>
              <a:t>First (lower) </a:t>
            </a:r>
            <a:r>
              <a:rPr lang="en-US" altLang="en-US" sz="2400" dirty="0" err="1">
                <a:latin typeface="Trebuchet MS" pitchFamily="34" charset="0"/>
                <a:cs typeface="Arial" pitchFamily="34" charset="0"/>
              </a:rPr>
              <a:t>decile</a:t>
            </a:r>
            <a:r>
              <a:rPr lang="en-US" altLang="en-US" sz="2400" dirty="0">
                <a:latin typeface="Trebuchet MS" pitchFamily="34" charset="0"/>
                <a:cs typeface="Arial" pitchFamily="34" charset="0"/>
              </a:rPr>
              <a:t>	= 10</a:t>
            </a:r>
            <a:r>
              <a:rPr lang="en-US" altLang="en-US" sz="2400" baseline="30000" dirty="0">
                <a:latin typeface="Trebuchet MS" pitchFamily="34" charset="0"/>
                <a:cs typeface="Arial" pitchFamily="34" charset="0"/>
              </a:rPr>
              <a:t>th</a:t>
            </a:r>
            <a:r>
              <a:rPr lang="en-US" altLang="en-US" sz="2400" dirty="0">
                <a:latin typeface="Trebuchet MS" pitchFamily="34" charset="0"/>
                <a:cs typeface="Arial" pitchFamily="34" charset="0"/>
              </a:rPr>
              <a:t> percentile</a:t>
            </a:r>
          </a:p>
          <a:p>
            <a:pPr marL="0" indent="0">
              <a:buFontTx/>
              <a:buNone/>
              <a:tabLst>
                <a:tab pos="3862388" algn="l"/>
              </a:tabLst>
            </a:pPr>
            <a:r>
              <a:rPr lang="en-US" altLang="en-US" sz="2400" dirty="0">
                <a:latin typeface="Trebuchet MS" pitchFamily="34" charset="0"/>
                <a:cs typeface="Arial" pitchFamily="34" charset="0"/>
              </a:rPr>
              <a:t>First (lower) quartile, Q</a:t>
            </a:r>
            <a:r>
              <a:rPr lang="en-US" altLang="en-US" sz="2400" baseline="-25000" dirty="0">
                <a:latin typeface="Trebuchet MS" pitchFamily="34" charset="0"/>
                <a:cs typeface="Arial" pitchFamily="34" charset="0"/>
              </a:rPr>
              <a:t>1</a:t>
            </a:r>
            <a:r>
              <a:rPr lang="en-US" altLang="en-US" sz="2400" dirty="0">
                <a:latin typeface="Trebuchet MS" pitchFamily="34" charset="0"/>
                <a:cs typeface="Arial" pitchFamily="34" charset="0"/>
              </a:rPr>
              <a:t>     	= 25</a:t>
            </a:r>
            <a:r>
              <a:rPr lang="en-US" altLang="en-US" sz="2400" baseline="30000" dirty="0">
                <a:latin typeface="Trebuchet MS" pitchFamily="34" charset="0"/>
                <a:cs typeface="Arial" pitchFamily="34" charset="0"/>
              </a:rPr>
              <a:t>th</a:t>
            </a:r>
            <a:r>
              <a:rPr lang="en-US" altLang="en-US" sz="2400" dirty="0">
                <a:latin typeface="Trebuchet MS" pitchFamily="34" charset="0"/>
                <a:cs typeface="Arial" pitchFamily="34" charset="0"/>
              </a:rPr>
              <a:t> percentile</a:t>
            </a:r>
          </a:p>
          <a:p>
            <a:pPr marL="0" indent="0">
              <a:buFontTx/>
              <a:buNone/>
              <a:tabLst>
                <a:tab pos="3862388" algn="l"/>
              </a:tabLst>
            </a:pPr>
            <a:r>
              <a:rPr lang="en-US" altLang="en-US" sz="2400" dirty="0">
                <a:latin typeface="Trebuchet MS" pitchFamily="34" charset="0"/>
                <a:cs typeface="Arial" pitchFamily="34" charset="0"/>
              </a:rPr>
              <a:t>Second (middle)quartile,Q</a:t>
            </a:r>
            <a:r>
              <a:rPr lang="en-US" altLang="en-US" sz="2400" baseline="-25000" dirty="0">
                <a:latin typeface="Trebuchet MS" pitchFamily="34" charset="0"/>
                <a:cs typeface="Arial" pitchFamily="34" charset="0"/>
              </a:rPr>
              <a:t>2</a:t>
            </a:r>
            <a:r>
              <a:rPr lang="en-US" altLang="en-US" sz="2400" dirty="0">
                <a:latin typeface="Trebuchet MS" pitchFamily="34" charset="0"/>
                <a:cs typeface="Arial" pitchFamily="34" charset="0"/>
              </a:rPr>
              <a:t> 	= 50</a:t>
            </a:r>
            <a:r>
              <a:rPr lang="en-US" altLang="en-US" sz="2400" baseline="30000" dirty="0">
                <a:latin typeface="Trebuchet MS" pitchFamily="34" charset="0"/>
                <a:cs typeface="Arial" pitchFamily="34" charset="0"/>
              </a:rPr>
              <a:t>th</a:t>
            </a:r>
            <a:r>
              <a:rPr lang="en-US" altLang="en-US" sz="2400" dirty="0">
                <a:latin typeface="Trebuchet MS" pitchFamily="34" charset="0"/>
                <a:cs typeface="Arial" pitchFamily="34" charset="0"/>
              </a:rPr>
              <a:t> percentile</a:t>
            </a:r>
          </a:p>
          <a:p>
            <a:pPr marL="0" indent="0">
              <a:buFontTx/>
              <a:buNone/>
              <a:tabLst>
                <a:tab pos="3862388" algn="l"/>
              </a:tabLst>
            </a:pPr>
            <a:r>
              <a:rPr lang="en-US" altLang="en-US" sz="2400" dirty="0">
                <a:latin typeface="Trebuchet MS" pitchFamily="34" charset="0"/>
                <a:cs typeface="Arial" pitchFamily="34" charset="0"/>
              </a:rPr>
              <a:t>Third quartile, Q</a:t>
            </a:r>
            <a:r>
              <a:rPr lang="en-US" altLang="en-US" sz="2400" baseline="-25000" dirty="0">
                <a:latin typeface="Trebuchet MS" pitchFamily="34" charset="0"/>
                <a:cs typeface="Arial" pitchFamily="34" charset="0"/>
              </a:rPr>
              <a:t>3</a:t>
            </a:r>
            <a:r>
              <a:rPr lang="en-US" altLang="en-US" sz="2400" dirty="0">
                <a:latin typeface="Trebuchet MS" pitchFamily="34" charset="0"/>
                <a:cs typeface="Arial" pitchFamily="34" charset="0"/>
              </a:rPr>
              <a:t>, 	= 75</a:t>
            </a:r>
            <a:r>
              <a:rPr lang="en-US" altLang="en-US" sz="2400" baseline="30000" dirty="0">
                <a:latin typeface="Trebuchet MS" pitchFamily="34" charset="0"/>
                <a:cs typeface="Arial" pitchFamily="34" charset="0"/>
              </a:rPr>
              <a:t>th</a:t>
            </a:r>
            <a:r>
              <a:rPr lang="en-US" altLang="en-US" sz="2400" dirty="0">
                <a:latin typeface="Trebuchet MS" pitchFamily="34" charset="0"/>
                <a:cs typeface="Arial" pitchFamily="34" charset="0"/>
              </a:rPr>
              <a:t> percentile</a:t>
            </a:r>
          </a:p>
          <a:p>
            <a:pPr marL="0" indent="0">
              <a:buFontTx/>
              <a:buNone/>
              <a:tabLst>
                <a:tab pos="3862388" algn="l"/>
              </a:tabLst>
            </a:pPr>
            <a:r>
              <a:rPr lang="en-US" altLang="en-US" sz="2400" dirty="0">
                <a:latin typeface="Trebuchet MS" pitchFamily="34" charset="0"/>
                <a:cs typeface="Arial" pitchFamily="34" charset="0"/>
              </a:rPr>
              <a:t>Ninth (upper) </a:t>
            </a:r>
            <a:r>
              <a:rPr lang="en-US" altLang="en-US" sz="2400" dirty="0" err="1">
                <a:latin typeface="Trebuchet MS" pitchFamily="34" charset="0"/>
                <a:cs typeface="Arial" pitchFamily="34" charset="0"/>
              </a:rPr>
              <a:t>decile</a:t>
            </a:r>
            <a:r>
              <a:rPr lang="en-US" altLang="en-US" sz="2400" dirty="0">
                <a:latin typeface="Trebuchet MS" pitchFamily="34" charset="0"/>
                <a:cs typeface="Arial" pitchFamily="34" charset="0"/>
              </a:rPr>
              <a:t>	= 90</a:t>
            </a:r>
            <a:r>
              <a:rPr lang="en-US" altLang="en-US" sz="2400" baseline="30000" dirty="0">
                <a:latin typeface="Trebuchet MS" pitchFamily="34" charset="0"/>
                <a:cs typeface="Arial" pitchFamily="34" charset="0"/>
              </a:rPr>
              <a:t>th</a:t>
            </a:r>
            <a:r>
              <a:rPr lang="en-US" altLang="en-US" sz="2400" dirty="0">
                <a:latin typeface="Trebuchet MS" pitchFamily="34" charset="0"/>
                <a:cs typeface="Arial" pitchFamily="34" charset="0"/>
              </a:rPr>
              <a:t> percentile</a:t>
            </a:r>
          </a:p>
          <a:p>
            <a:pPr marL="0" indent="0">
              <a:buFontTx/>
              <a:buNone/>
            </a:pPr>
            <a:endParaRPr lang="en-US" altLang="en-US" sz="2400" dirty="0">
              <a:latin typeface="Trebuchet MS" pitchFamily="34" charset="0"/>
              <a:cs typeface="Arial" pitchFamily="34" charset="0"/>
            </a:endParaRPr>
          </a:p>
          <a:p>
            <a:pPr marL="0" indent="0" algn="just">
              <a:buFontTx/>
              <a:buNone/>
            </a:pPr>
            <a:r>
              <a:rPr lang="en-US" altLang="en-US" sz="2200" b="1" dirty="0">
                <a:solidFill>
                  <a:srgbClr val="00B050"/>
                </a:solidFill>
                <a:latin typeface="Trebuchet MS" pitchFamily="34" charset="0"/>
                <a:cs typeface="Arial" pitchFamily="34" charset="0"/>
              </a:rPr>
              <a:t>For example, i</a:t>
            </a:r>
            <a:r>
              <a:rPr lang="en-US" altLang="en-US" sz="2200" dirty="0">
                <a:solidFill>
                  <a:srgbClr val="00B050"/>
                </a:solidFill>
                <a:latin typeface="Trebuchet MS" pitchFamily="34" charset="0"/>
                <a:cs typeface="Arial" pitchFamily="34" charset="0"/>
              </a:rPr>
              <a:t>f your exam mark places you in the 80th percentile, that doesn’t mean you scored 80% on the exam – it means that 80% of your peers scored </a:t>
            </a:r>
            <a:r>
              <a:rPr lang="en-US" altLang="en-US" sz="2200" b="1" dirty="0">
                <a:solidFill>
                  <a:srgbClr val="00B050"/>
                </a:solidFill>
                <a:latin typeface="Trebuchet MS" pitchFamily="34" charset="0"/>
                <a:cs typeface="Arial" pitchFamily="34" charset="0"/>
              </a:rPr>
              <a:t>lower</a:t>
            </a:r>
            <a:r>
              <a:rPr lang="en-US" altLang="en-US" sz="2200" dirty="0">
                <a:solidFill>
                  <a:srgbClr val="00B050"/>
                </a:solidFill>
                <a:latin typeface="Trebuchet MS" pitchFamily="34" charset="0"/>
                <a:cs typeface="Arial" pitchFamily="34" charset="0"/>
              </a:rPr>
              <a:t> than you and 20% scored </a:t>
            </a:r>
            <a:r>
              <a:rPr lang="en-US" altLang="en-US" sz="2200" b="1" dirty="0">
                <a:solidFill>
                  <a:srgbClr val="00B050"/>
                </a:solidFill>
                <a:latin typeface="Trebuchet MS" pitchFamily="34" charset="0"/>
                <a:cs typeface="Arial" pitchFamily="34" charset="0"/>
              </a:rPr>
              <a:t>higher</a:t>
            </a:r>
            <a:r>
              <a:rPr lang="en-US" altLang="en-US" sz="2200" dirty="0">
                <a:solidFill>
                  <a:srgbClr val="00B050"/>
                </a:solidFill>
                <a:latin typeface="Trebuchet MS" pitchFamily="34" charset="0"/>
                <a:cs typeface="Arial" pitchFamily="34" charset="0"/>
              </a:rPr>
              <a:t> than you in the exam. </a:t>
            </a:r>
            <a:r>
              <a:rPr lang="en-US" altLang="en-US" sz="2200" dirty="0">
                <a:latin typeface="Trebuchet MS" pitchFamily="34" charset="0"/>
                <a:cs typeface="Arial" pitchFamily="34" charset="0"/>
              </a:rPr>
              <a:t>It is about your position relative to others, not the actual mark.</a:t>
            </a:r>
          </a:p>
          <a:p>
            <a:pPr marL="0" indent="0">
              <a:buFontTx/>
              <a:buNone/>
            </a:pPr>
            <a:endParaRPr lang="en-US" altLang="en-US" sz="2400" dirty="0">
              <a:latin typeface="Trebuchet MS" pitchFamily="34" charset="0"/>
              <a:cs typeface="Arial" pitchFamily="34" charset="0"/>
            </a:endParaRPr>
          </a:p>
        </p:txBody>
      </p:sp>
      <p:sp>
        <p:nvSpPr>
          <p:cNvPr id="73732" name="Slide Number Placeholder 5"/>
          <p:cNvSpPr txBox="1">
            <a:spLocks/>
          </p:cNvSpPr>
          <p:nvPr/>
        </p:nvSpPr>
        <p:spPr bwMode="auto">
          <a:xfrm>
            <a:off x="6553200" y="60960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r">
              <a:spcBef>
                <a:spcPct val="0"/>
              </a:spcBef>
              <a:buFontTx/>
              <a:buNone/>
            </a:pPr>
            <a:fld id="{A06BFB31-9DF6-471F-9863-E3937D592D16}" type="slidenum">
              <a:rPr lang="en-US" altLang="en-US" sz="1400" baseline="0">
                <a:latin typeface="Verdana" pitchFamily="34" charset="0"/>
              </a:rPr>
              <a:pPr algn="r">
                <a:spcBef>
                  <a:spcPct val="0"/>
                </a:spcBef>
                <a:buFontTx/>
                <a:buNone/>
              </a:pPr>
              <a:t>65</a:t>
            </a:fld>
            <a:endParaRPr lang="en-US" altLang="en-US" sz="1400" baseline="0">
              <a:latin typeface="Verdana" pitchFamily="34" charset="0"/>
            </a:endParaRPr>
          </a:p>
        </p:txBody>
      </p:sp>
      <p:sp>
        <p:nvSpPr>
          <p:cNvPr id="5"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65</a:t>
            </a:fld>
            <a:endParaRPr lang="en-AU" altLang="en-US" b="1" dirty="0"/>
          </a:p>
        </p:txBody>
      </p:sp>
    </p:spTree>
    <p:custDataLst>
      <p:tags r:id="rId1"/>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539552" y="332804"/>
            <a:ext cx="7998611" cy="503908"/>
          </a:xfrm>
        </p:spPr>
        <p:txBody>
          <a:bodyPr/>
          <a:lstStyle/>
          <a:p>
            <a:pPr algn="l">
              <a:buFont typeface="Monotype Sorts" charset="0"/>
              <a:buNone/>
              <a:defRPr/>
            </a:pPr>
            <a:r>
              <a:rPr sz="3600" cap="none" dirty="0">
                <a:solidFill>
                  <a:srgbClr val="EA0088"/>
                </a:solidFill>
                <a:latin typeface="Trebuchet MS" panose="020B0603020202020204" pitchFamily="34" charset="0"/>
                <a:ea typeface="ＭＳ Ｐゴシック" charset="0"/>
                <a:cs typeface="ＭＳ Ｐゴシック" charset="0"/>
              </a:rPr>
              <a:t>Example 11</a:t>
            </a:r>
            <a:endParaRPr sz="2800" b="1" i="1" cap="none" dirty="0">
              <a:solidFill>
                <a:srgbClr val="EA0088"/>
              </a:solidFill>
              <a:latin typeface="Trebuchet MS" panose="020B0603020202020204" pitchFamily="34" charset="0"/>
              <a:ea typeface="ＭＳ Ｐゴシック" charset="0"/>
              <a:cs typeface="ＭＳ Ｐゴシック" charset="0"/>
            </a:endParaRPr>
          </a:p>
        </p:txBody>
      </p:sp>
      <p:sp>
        <p:nvSpPr>
          <p:cNvPr id="187394" name="Rectangle 2"/>
          <p:cNvSpPr>
            <a:spLocks noGrp="1" noChangeArrowheads="1"/>
          </p:cNvSpPr>
          <p:nvPr>
            <p:ph idx="1"/>
          </p:nvPr>
        </p:nvSpPr>
        <p:spPr>
          <a:xfrm>
            <a:off x="685800" y="990600"/>
            <a:ext cx="8207375" cy="5534025"/>
          </a:xfrm>
        </p:spPr>
        <p:txBody>
          <a:bodyPr/>
          <a:lstStyle/>
          <a:p>
            <a:pPr marL="0" lvl="1" indent="0">
              <a:buFontTx/>
              <a:buNone/>
            </a:pPr>
            <a:r>
              <a:rPr lang="en-US" altLang="en-US" sz="2400" dirty="0">
                <a:latin typeface="Trebuchet MS" pitchFamily="34" charset="0"/>
                <a:cs typeface="Arial" pitchFamily="34" charset="0"/>
              </a:rPr>
              <a:t>Find the quartiles of the following set of measurements</a:t>
            </a:r>
          </a:p>
          <a:p>
            <a:pPr lvl="1">
              <a:buFontTx/>
              <a:buNone/>
            </a:pPr>
            <a:r>
              <a:rPr lang="en-US" altLang="en-US" sz="2400" dirty="0">
                <a:latin typeface="Trebuchet MS" pitchFamily="34" charset="0"/>
                <a:cs typeface="Arial" pitchFamily="34" charset="0"/>
              </a:rPr>
              <a:t>7, 18, 12, 17, 29, 18, 4, 27, 30, 2, 4, 10, 21, 5, 8 </a:t>
            </a:r>
          </a:p>
        </p:txBody>
      </p:sp>
      <p:sp>
        <p:nvSpPr>
          <p:cNvPr id="5"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66</a:t>
            </a:fld>
            <a:endParaRPr lang="en-AU" altLang="en-US" b="1"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Rectangle 4"/>
          <p:cNvSpPr>
            <a:spLocks noGrp="1" noChangeArrowheads="1"/>
          </p:cNvSpPr>
          <p:nvPr>
            <p:ph type="title"/>
          </p:nvPr>
        </p:nvSpPr>
        <p:spPr>
          <a:xfrm>
            <a:off x="335135" y="188640"/>
            <a:ext cx="7998611" cy="503908"/>
          </a:xfrm>
        </p:spPr>
        <p:txBody>
          <a:bodyPr/>
          <a:lstStyle/>
          <a:p>
            <a:pPr algn="l">
              <a:buFont typeface="Monotype Sorts" charset="0"/>
              <a:buNone/>
              <a:defRPr/>
            </a:pPr>
            <a:r>
              <a:rPr sz="3600" cap="none" dirty="0">
                <a:solidFill>
                  <a:srgbClr val="EA0088"/>
                </a:solidFill>
                <a:latin typeface="Trebuchet MS" panose="020B0603020202020204" pitchFamily="34" charset="0"/>
                <a:ea typeface="ＭＳ Ｐゴシック" charset="0"/>
                <a:cs typeface="ＭＳ Ｐゴシック" charset="0"/>
              </a:rPr>
              <a:t>Example 11: Solution</a:t>
            </a:r>
            <a:endParaRPr sz="2800" b="1" i="1" cap="none" dirty="0">
              <a:solidFill>
                <a:srgbClr val="EA0088"/>
              </a:solidFill>
              <a:latin typeface="Trebuchet MS" panose="020B0603020202020204" pitchFamily="34" charset="0"/>
              <a:ea typeface="ＭＳ Ｐゴシック" charset="0"/>
              <a:cs typeface="ＭＳ Ｐゴシック" charset="0"/>
            </a:endParaRPr>
          </a:p>
        </p:txBody>
      </p:sp>
      <p:sp>
        <p:nvSpPr>
          <p:cNvPr id="188420" name="Rectangle 4"/>
          <p:cNvSpPr>
            <a:spLocks noGrp="1" noChangeArrowheads="1"/>
          </p:cNvSpPr>
          <p:nvPr>
            <p:ph idx="1"/>
          </p:nvPr>
        </p:nvSpPr>
        <p:spPr>
          <a:xfrm>
            <a:off x="592812" y="1147396"/>
            <a:ext cx="8350696" cy="1524000"/>
          </a:xfrm>
        </p:spPr>
        <p:txBody>
          <a:bodyPr/>
          <a:lstStyle/>
          <a:p>
            <a:pPr marL="914400" lvl="2" indent="-914400">
              <a:buNone/>
            </a:pPr>
            <a:r>
              <a:rPr lang="en-US" altLang="en-US" dirty="0">
                <a:latin typeface="Trebuchet MS" pitchFamily="34" charset="0"/>
                <a:cs typeface="Arial" pitchFamily="34" charset="0"/>
              </a:rPr>
              <a:t>First sort the measurements</a:t>
            </a:r>
          </a:p>
          <a:p>
            <a:pPr marL="914400" lvl="2" indent="-914400">
              <a:buNone/>
            </a:pPr>
            <a:r>
              <a:rPr lang="en-US" altLang="en-US" sz="2400" b="1" dirty="0">
                <a:latin typeface="Trebuchet MS" pitchFamily="34" charset="0"/>
                <a:cs typeface="Arial" pitchFamily="34" charset="0"/>
              </a:rPr>
              <a:t>	2, 4, 4, 5, 7, 8, 10, 12, 17, 18, 18, 21, 27, 29, 30</a:t>
            </a:r>
          </a:p>
        </p:txBody>
      </p:sp>
      <p:sp>
        <p:nvSpPr>
          <p:cNvPr id="188418" name="Rectangle 2"/>
          <p:cNvSpPr>
            <a:spLocks noChangeArrowheads="1"/>
          </p:cNvSpPr>
          <p:nvPr/>
        </p:nvSpPr>
        <p:spPr bwMode="auto">
          <a:xfrm>
            <a:off x="3059832" y="1623849"/>
            <a:ext cx="5760640" cy="457200"/>
          </a:xfrm>
          <a:prstGeom prst="rect">
            <a:avLst/>
          </a:prstGeom>
          <a:solidFill>
            <a:srgbClr val="FFFFFF">
              <a:alpha val="0"/>
            </a:srgbClr>
          </a:solidFill>
          <a:ln w="57150">
            <a:solidFill>
              <a:schemeClr val="tx1"/>
            </a:solidFill>
            <a:miter lim="800000"/>
            <a:headEnd/>
            <a:tailEnd/>
          </a:ln>
        </p:spPr>
        <p:txBody>
          <a:bodyPr wrap="squar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88419" name="Rectangle 3"/>
          <p:cNvSpPr>
            <a:spLocks noChangeArrowheads="1"/>
          </p:cNvSpPr>
          <p:nvPr/>
        </p:nvSpPr>
        <p:spPr bwMode="auto">
          <a:xfrm>
            <a:off x="1547664" y="1600200"/>
            <a:ext cx="1131168" cy="457200"/>
          </a:xfrm>
          <a:prstGeom prst="rect">
            <a:avLst/>
          </a:prstGeom>
          <a:solidFill>
            <a:srgbClr val="FFFFFF">
              <a:alpha val="0"/>
            </a:srgbClr>
          </a:solidFill>
          <a:ln w="57150">
            <a:solidFill>
              <a:schemeClr val="tx1"/>
            </a:solidFill>
            <a:miter lim="800000"/>
            <a:headEnd/>
            <a:tailEnd/>
          </a:ln>
        </p:spPr>
        <p:txBody>
          <a:bodyPr wrap="squar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88421" name="Text Box 5"/>
          <p:cNvSpPr txBox="1">
            <a:spLocks noChangeArrowheads="1"/>
          </p:cNvSpPr>
          <p:nvPr/>
        </p:nvSpPr>
        <p:spPr bwMode="auto">
          <a:xfrm>
            <a:off x="320675" y="3350250"/>
            <a:ext cx="4410182" cy="1446550"/>
          </a:xfrm>
          <a:prstGeom prst="rect">
            <a:avLst/>
          </a:prstGeom>
          <a:solidFill>
            <a:schemeClr val="accent4">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spAutoFit/>
          </a:bodyPr>
          <a:lstStyle/>
          <a:p>
            <a:pPr>
              <a:defRPr/>
            </a:pPr>
            <a:r>
              <a:rPr lang="en-US" sz="2200" baseline="0" dirty="0">
                <a:latin typeface="Arial Narrow" pitchFamily="34" charset="0"/>
                <a:ea typeface="+mn-ea"/>
              </a:rPr>
              <a:t>At most (0.25)(15) = 3.75 measurements </a:t>
            </a:r>
          </a:p>
          <a:p>
            <a:pPr>
              <a:defRPr/>
            </a:pPr>
            <a:r>
              <a:rPr lang="en-US" sz="2200" baseline="0" dirty="0">
                <a:latin typeface="Arial Narrow" pitchFamily="34" charset="0"/>
                <a:ea typeface="+mn-ea"/>
              </a:rPr>
              <a:t>should appear below the first quartile.</a:t>
            </a:r>
          </a:p>
          <a:p>
            <a:pPr>
              <a:defRPr/>
            </a:pPr>
            <a:r>
              <a:rPr lang="en-US" sz="2200" baseline="0" dirty="0">
                <a:latin typeface="Arial Narrow" pitchFamily="34" charset="0"/>
                <a:ea typeface="+mn-ea"/>
              </a:rPr>
              <a:t>Check the first 3 measurements on the </a:t>
            </a:r>
          </a:p>
          <a:p>
            <a:pPr>
              <a:defRPr/>
            </a:pPr>
            <a:r>
              <a:rPr lang="en-US" sz="2200" baseline="0" dirty="0">
                <a:latin typeface="Arial Narrow" pitchFamily="34" charset="0"/>
                <a:ea typeface="+mn-ea"/>
              </a:rPr>
              <a:t>left hand side.</a:t>
            </a:r>
          </a:p>
        </p:txBody>
      </p:sp>
      <p:sp>
        <p:nvSpPr>
          <p:cNvPr id="188422" name="Text Box 6"/>
          <p:cNvSpPr txBox="1">
            <a:spLocks noChangeArrowheads="1"/>
          </p:cNvSpPr>
          <p:nvPr/>
        </p:nvSpPr>
        <p:spPr bwMode="auto">
          <a:xfrm>
            <a:off x="4813221" y="3350250"/>
            <a:ext cx="4295283" cy="1446550"/>
          </a:xfrm>
          <a:prstGeom prst="rect">
            <a:avLst/>
          </a:prstGeom>
          <a:solidFill>
            <a:schemeClr val="bg2">
              <a:lumMod val="75000"/>
            </a:schemeClr>
          </a:solidFill>
          <a:ln w="9525">
            <a:solidFill>
              <a:schemeClr val="tx1"/>
            </a:solidFill>
            <a:miter lim="800000"/>
            <a:headEnd/>
            <a:tailEnd/>
          </a:ln>
          <a:effectLst>
            <a:outerShdw dist="107763" dir="18900000" algn="ctr" rotWithShape="0">
              <a:schemeClr val="bg2"/>
            </a:outerShdw>
          </a:effectLst>
        </p:spPr>
        <p:txBody>
          <a:bodyPr wrap="square" anchor="ctr">
            <a:spAutoFit/>
          </a:bodyPr>
          <a:lstStyle/>
          <a:p>
            <a:pPr>
              <a:defRPr/>
            </a:pPr>
            <a:r>
              <a:rPr lang="en-US" sz="2200" baseline="0" dirty="0">
                <a:latin typeface="Arial Narrow" pitchFamily="34" charset="0"/>
                <a:ea typeface="+mn-ea"/>
              </a:rPr>
              <a:t>At most (0.75)(15)=11.25 measurements </a:t>
            </a:r>
          </a:p>
          <a:p>
            <a:pPr>
              <a:defRPr/>
            </a:pPr>
            <a:r>
              <a:rPr lang="en-US" sz="2200" baseline="0" dirty="0">
                <a:latin typeface="Arial Narrow" pitchFamily="34" charset="0"/>
                <a:ea typeface="+mn-ea"/>
              </a:rPr>
              <a:t>should appear above the first quartile.</a:t>
            </a:r>
          </a:p>
          <a:p>
            <a:pPr>
              <a:defRPr/>
            </a:pPr>
            <a:r>
              <a:rPr lang="en-US" sz="2200" baseline="0" dirty="0">
                <a:latin typeface="Arial Narrow" pitchFamily="34" charset="0"/>
                <a:ea typeface="+mn-ea"/>
              </a:rPr>
              <a:t>Check 11 measurements on the </a:t>
            </a:r>
          </a:p>
          <a:p>
            <a:pPr>
              <a:defRPr/>
            </a:pPr>
            <a:r>
              <a:rPr lang="en-US" sz="2200" baseline="0" dirty="0">
                <a:latin typeface="Arial Narrow" pitchFamily="34" charset="0"/>
                <a:ea typeface="+mn-ea"/>
              </a:rPr>
              <a:t>right hand side.</a:t>
            </a:r>
          </a:p>
        </p:txBody>
      </p:sp>
      <p:sp>
        <p:nvSpPr>
          <p:cNvPr id="188423" name="Text Box 7"/>
          <p:cNvSpPr txBox="1">
            <a:spLocks noChangeArrowheads="1"/>
          </p:cNvSpPr>
          <p:nvPr/>
        </p:nvSpPr>
        <p:spPr bwMode="auto">
          <a:xfrm>
            <a:off x="1905000" y="2743200"/>
            <a:ext cx="1831975" cy="436563"/>
          </a:xfrm>
          <a:prstGeom prst="rect">
            <a:avLst/>
          </a:prstGeom>
          <a:solidFill>
            <a:srgbClr val="91AB91"/>
          </a:solidFill>
          <a:ln w="9525">
            <a:solidFill>
              <a:schemeClr val="tx1"/>
            </a:solidFill>
            <a:miter lim="800000"/>
            <a:headEnd/>
            <a:tailEnd/>
          </a:ln>
          <a:effectLst>
            <a:outerShdw dist="107763" dir="18900000" algn="ctr" rotWithShape="0">
              <a:schemeClr val="bg2"/>
            </a:outerShdw>
          </a:effectLst>
        </p:spPr>
        <p:txBody>
          <a:bodyPr wrap="none" anchor="ctr">
            <a:spAutoFit/>
          </a:bodyPr>
          <a:lstStyle/>
          <a:p>
            <a:pPr algn="ctr">
              <a:defRPr/>
            </a:pPr>
            <a:r>
              <a:rPr lang="en-US" sz="2200" baseline="0" dirty="0">
                <a:latin typeface="Arial Narrow" pitchFamily="34" charset="0"/>
                <a:ea typeface="+mn-ea"/>
              </a:rPr>
              <a:t>The first quartile</a:t>
            </a:r>
          </a:p>
        </p:txBody>
      </p:sp>
      <p:sp>
        <p:nvSpPr>
          <p:cNvPr id="188424" name="AutoShape 8"/>
          <p:cNvSpPr>
            <a:spLocks noChangeArrowheads="1"/>
          </p:cNvSpPr>
          <p:nvPr/>
        </p:nvSpPr>
        <p:spPr bwMode="auto">
          <a:xfrm rot="2320911">
            <a:off x="1135174" y="2091199"/>
            <a:ext cx="457494" cy="1160049"/>
          </a:xfrm>
          <a:prstGeom prst="upArrow">
            <a:avLst>
              <a:gd name="adj1" fmla="val 50000"/>
              <a:gd name="adj2" fmla="val 60000"/>
            </a:avLst>
          </a:prstGeom>
          <a:solidFill>
            <a:srgbClr val="FFFFFF"/>
          </a:solidFill>
          <a:ln w="9525">
            <a:solidFill>
              <a:schemeClr val="tx1"/>
            </a:solidFill>
            <a:miter lim="800000"/>
            <a:headEnd/>
            <a:tailEnd/>
          </a:ln>
        </p:spPr>
        <p:txBody>
          <a:bodyPr wrap="squar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88425" name="Text Box 9"/>
          <p:cNvSpPr txBox="1">
            <a:spLocks noChangeArrowheads="1"/>
          </p:cNvSpPr>
          <p:nvPr/>
        </p:nvSpPr>
        <p:spPr bwMode="auto">
          <a:xfrm>
            <a:off x="1363921" y="4869160"/>
            <a:ext cx="6808479" cy="1107996"/>
          </a:xfrm>
          <a:prstGeom prst="rect">
            <a:avLst/>
          </a:prstGeom>
          <a:solidFill>
            <a:srgbClr val="91AB91"/>
          </a:solidFill>
          <a:ln>
            <a:noFill/>
          </a:ln>
          <a:effectLst>
            <a:outerShdw dist="107763" dir="18900000" algn="ctr" rotWithShape="0">
              <a:schemeClr val="bg2"/>
            </a:outerShdw>
          </a:effectLst>
          <a:extLst>
            <a:ext uri="{91240B29-F687-4F45-9708-019B960494DF}">
              <a14:hiddenLine xmlns:a14="http://schemas.microsoft.com/office/drawing/2010/main" w="57150">
                <a:solidFill>
                  <a:srgbClr val="000000"/>
                </a:solidFill>
                <a:miter lim="800000"/>
                <a:headEnd/>
                <a:tailEnd/>
              </a14:hiddenLine>
            </a:ext>
          </a:extLst>
        </p:spPr>
        <p:txBody>
          <a:bodyPr wrap="square" anchor="ctr">
            <a:spAutoFit/>
          </a:bodyPr>
          <a:lstStyle/>
          <a:p>
            <a:pPr algn="just">
              <a:defRPr/>
            </a:pPr>
            <a:r>
              <a:rPr lang="en-US" sz="2200" baseline="0" dirty="0">
                <a:latin typeface="Arial Narrow" pitchFamily="34" charset="0"/>
                <a:ea typeface="+mn-ea"/>
              </a:rPr>
              <a:t>If the number of measurements is even, two measurements will remain unchecked. In this case choose the midpoint between these two measurements. </a:t>
            </a:r>
          </a:p>
        </p:txBody>
      </p:sp>
      <p:grpSp>
        <p:nvGrpSpPr>
          <p:cNvPr id="2" name="Group 10"/>
          <p:cNvGrpSpPr>
            <a:grpSpLocks/>
          </p:cNvGrpSpPr>
          <p:nvPr/>
        </p:nvGrpSpPr>
        <p:grpSpPr bwMode="auto">
          <a:xfrm>
            <a:off x="1676400" y="2362200"/>
            <a:ext cx="6192838" cy="533400"/>
            <a:chOff x="1920" y="1584"/>
            <a:chExt cx="2989" cy="336"/>
          </a:xfrm>
        </p:grpSpPr>
        <p:sp>
          <p:nvSpPr>
            <p:cNvPr id="75790" name="Text Box 11"/>
            <p:cNvSpPr txBox="1">
              <a:spLocks noChangeArrowheads="1"/>
            </p:cNvSpPr>
            <p:nvPr/>
          </p:nvSpPr>
          <p:spPr bwMode="auto">
            <a:xfrm>
              <a:off x="2948" y="1651"/>
              <a:ext cx="97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200" baseline="0">
                  <a:latin typeface="Arial Narrow" pitchFamily="34" charset="0"/>
                </a:rPr>
                <a:t>15 measurements</a:t>
              </a:r>
            </a:p>
          </p:txBody>
        </p:sp>
        <p:sp>
          <p:nvSpPr>
            <p:cNvPr id="75791" name="AutoShape 12"/>
            <p:cNvSpPr>
              <a:spLocks/>
            </p:cNvSpPr>
            <p:nvPr/>
          </p:nvSpPr>
          <p:spPr bwMode="auto">
            <a:xfrm rot="5400000">
              <a:off x="3340" y="164"/>
              <a:ext cx="150" cy="2989"/>
            </a:xfrm>
            <a:prstGeom prst="leftBrace">
              <a:avLst>
                <a:gd name="adj1" fmla="val 8967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grpSp>
      <p:sp>
        <p:nvSpPr>
          <p:cNvPr id="188429" name="AutoShape 13"/>
          <p:cNvSpPr>
            <a:spLocks noChangeArrowheads="1"/>
          </p:cNvSpPr>
          <p:nvPr/>
        </p:nvSpPr>
        <p:spPr bwMode="auto">
          <a:xfrm rot="-2782809">
            <a:off x="6591300" y="2247900"/>
            <a:ext cx="381000" cy="914400"/>
          </a:xfrm>
          <a:prstGeom prst="upArrow">
            <a:avLst>
              <a:gd name="adj1" fmla="val 50000"/>
              <a:gd name="adj2" fmla="val 60000"/>
            </a:avLst>
          </a:prstGeom>
          <a:solidFill>
            <a:srgbClr val="FFFFFF"/>
          </a:solidFill>
          <a:ln w="9525">
            <a:solidFill>
              <a:schemeClr val="tx1"/>
            </a:solidFill>
            <a:miter lim="800000"/>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88430" name="AutoShape 14"/>
          <p:cNvSpPr>
            <a:spLocks noChangeArrowheads="1"/>
          </p:cNvSpPr>
          <p:nvPr/>
        </p:nvSpPr>
        <p:spPr bwMode="auto">
          <a:xfrm>
            <a:off x="2678832" y="2209800"/>
            <a:ext cx="381000" cy="457200"/>
          </a:xfrm>
          <a:prstGeom prst="upArrow">
            <a:avLst>
              <a:gd name="adj1" fmla="val 50000"/>
              <a:gd name="adj2" fmla="val 30000"/>
            </a:avLst>
          </a:prstGeom>
          <a:solidFill>
            <a:srgbClr val="FFFFFF"/>
          </a:solidFill>
          <a:ln w="9525">
            <a:solidFill>
              <a:schemeClr val="tx1"/>
            </a:solidFill>
            <a:miter lim="800000"/>
            <a:headEnd/>
            <a:tailEnd/>
          </a:ln>
        </p:spPr>
        <p:txBody>
          <a:bodyPr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7"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67</a:t>
            </a:fld>
            <a:endParaRPr lang="en-AU" alt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6" presetClass="entr" presetSubtype="26" fill="hold" grpId="0" nodeType="clickEffect">
                                  <p:stCondLst>
                                    <p:cond delay="0"/>
                                  </p:stCondLst>
                                  <p:childTnLst>
                                    <p:set>
                                      <p:cBhvr>
                                        <p:cTn id="10" dur="1" fill="hold">
                                          <p:stCondLst>
                                            <p:cond delay="0"/>
                                          </p:stCondLst>
                                        </p:cTn>
                                        <p:tgtEl>
                                          <p:spTgt spid="188421"/>
                                        </p:tgtEl>
                                        <p:attrNameLst>
                                          <p:attrName>style.visibility</p:attrName>
                                        </p:attrNameLst>
                                      </p:cBhvr>
                                      <p:to>
                                        <p:strVal val="visible"/>
                                      </p:to>
                                    </p:set>
                                    <p:animEffect transition="in" filter="barn(inHorizontal)">
                                      <p:cBhvr>
                                        <p:cTn id="11" dur="500"/>
                                        <p:tgtEl>
                                          <p:spTgt spid="188421"/>
                                        </p:tgtEl>
                                      </p:cBhvr>
                                    </p:animEffect>
                                  </p:childTnLst>
                                </p:cTn>
                              </p:par>
                            </p:childTnLst>
                          </p:cTn>
                        </p:par>
                        <p:par>
                          <p:cTn id="12" fill="hold" nodeType="afterGroup">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188424"/>
                                        </p:tgtEl>
                                        <p:attrNameLst>
                                          <p:attrName>style.visibility</p:attrName>
                                        </p:attrNameLst>
                                      </p:cBhvr>
                                      <p:to>
                                        <p:strVal val="visible"/>
                                      </p:to>
                                    </p:set>
                                    <p:animEffect transition="in" filter="wipe(down)">
                                      <p:cBhvr>
                                        <p:cTn id="15" dur="500"/>
                                        <p:tgtEl>
                                          <p:spTgt spid="188424"/>
                                        </p:tgtEl>
                                      </p:cBhvr>
                                    </p:animEffect>
                                  </p:childTnLst>
                                </p:cTn>
                              </p:par>
                            </p:childTnLst>
                          </p:cTn>
                        </p:par>
                        <p:par>
                          <p:cTn id="16" fill="hold" nodeType="afterGroup">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188419"/>
                                        </p:tgtEl>
                                        <p:attrNameLst>
                                          <p:attrName>style.visibility</p:attrName>
                                        </p:attrNameLst>
                                      </p:cBhvr>
                                      <p:to>
                                        <p:strVal val="visible"/>
                                      </p:to>
                                    </p:set>
                                    <p:animEffect transition="in" filter="wipe(down)">
                                      <p:cBhvr>
                                        <p:cTn id="19" dur="500"/>
                                        <p:tgtEl>
                                          <p:spTgt spid="18841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6" fill="hold" grpId="0" nodeType="clickEffect">
                                  <p:stCondLst>
                                    <p:cond delay="0"/>
                                  </p:stCondLst>
                                  <p:childTnLst>
                                    <p:set>
                                      <p:cBhvr>
                                        <p:cTn id="23" dur="1" fill="hold">
                                          <p:stCondLst>
                                            <p:cond delay="0"/>
                                          </p:stCondLst>
                                        </p:cTn>
                                        <p:tgtEl>
                                          <p:spTgt spid="188422"/>
                                        </p:tgtEl>
                                        <p:attrNameLst>
                                          <p:attrName>style.visibility</p:attrName>
                                        </p:attrNameLst>
                                      </p:cBhvr>
                                      <p:to>
                                        <p:strVal val="visible"/>
                                      </p:to>
                                    </p:set>
                                    <p:animEffect transition="in" filter="barn(inHorizontal)">
                                      <p:cBhvr>
                                        <p:cTn id="24" dur="500"/>
                                        <p:tgtEl>
                                          <p:spTgt spid="188422"/>
                                        </p:tgtEl>
                                      </p:cBhvr>
                                    </p:animEffect>
                                  </p:childTnLst>
                                </p:cTn>
                              </p:par>
                            </p:childTnLst>
                          </p:cTn>
                        </p:par>
                        <p:par>
                          <p:cTn id="25" fill="hold" nodeType="afterGroup">
                            <p:stCondLst>
                              <p:cond delay="500"/>
                            </p:stCondLst>
                            <p:childTnLst>
                              <p:par>
                                <p:cTn id="26" presetID="22" presetClass="entr" presetSubtype="4" fill="hold" grpId="0" nodeType="afterEffect">
                                  <p:stCondLst>
                                    <p:cond delay="0"/>
                                  </p:stCondLst>
                                  <p:childTnLst>
                                    <p:set>
                                      <p:cBhvr>
                                        <p:cTn id="27" dur="1" fill="hold">
                                          <p:stCondLst>
                                            <p:cond delay="0"/>
                                          </p:stCondLst>
                                        </p:cTn>
                                        <p:tgtEl>
                                          <p:spTgt spid="188429"/>
                                        </p:tgtEl>
                                        <p:attrNameLst>
                                          <p:attrName>style.visibility</p:attrName>
                                        </p:attrNameLst>
                                      </p:cBhvr>
                                      <p:to>
                                        <p:strVal val="visible"/>
                                      </p:to>
                                    </p:set>
                                    <p:animEffect transition="in" filter="wipe(down)">
                                      <p:cBhvr>
                                        <p:cTn id="28" dur="500"/>
                                        <p:tgtEl>
                                          <p:spTgt spid="188429"/>
                                        </p:tgtEl>
                                      </p:cBhvr>
                                    </p:animEffect>
                                  </p:childTnLst>
                                </p:cTn>
                              </p:par>
                            </p:childTnLst>
                          </p:cTn>
                        </p:par>
                        <p:par>
                          <p:cTn id="29" fill="hold" nodeType="afterGroup">
                            <p:stCondLst>
                              <p:cond delay="1000"/>
                            </p:stCondLst>
                            <p:childTnLst>
                              <p:par>
                                <p:cTn id="30" presetID="22" presetClass="entr" presetSubtype="4" fill="hold" grpId="0" nodeType="afterEffect">
                                  <p:stCondLst>
                                    <p:cond delay="0"/>
                                  </p:stCondLst>
                                  <p:childTnLst>
                                    <p:set>
                                      <p:cBhvr>
                                        <p:cTn id="31" dur="1" fill="hold">
                                          <p:stCondLst>
                                            <p:cond delay="0"/>
                                          </p:stCondLst>
                                        </p:cTn>
                                        <p:tgtEl>
                                          <p:spTgt spid="188418"/>
                                        </p:tgtEl>
                                        <p:attrNameLst>
                                          <p:attrName>style.visibility</p:attrName>
                                        </p:attrNameLst>
                                      </p:cBhvr>
                                      <p:to>
                                        <p:strVal val="visible"/>
                                      </p:to>
                                    </p:set>
                                    <p:animEffect transition="in" filter="wipe(down)">
                                      <p:cBhvr>
                                        <p:cTn id="32" dur="500"/>
                                        <p:tgtEl>
                                          <p:spTgt spid="18841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8423"/>
                                        </p:tgtEl>
                                        <p:attrNameLst>
                                          <p:attrName>style.visibility</p:attrName>
                                        </p:attrNameLst>
                                      </p:cBhvr>
                                      <p:to>
                                        <p:strVal val="visible"/>
                                      </p:to>
                                    </p:set>
                                    <p:anim calcmode="lin" valueType="num">
                                      <p:cBhvr additive="base">
                                        <p:cTn id="37" dur="500" fill="hold"/>
                                        <p:tgtEl>
                                          <p:spTgt spid="188423"/>
                                        </p:tgtEl>
                                        <p:attrNameLst>
                                          <p:attrName>ppt_x</p:attrName>
                                        </p:attrNameLst>
                                      </p:cBhvr>
                                      <p:tavLst>
                                        <p:tav tm="0">
                                          <p:val>
                                            <p:strVal val="0-#ppt_w/2"/>
                                          </p:val>
                                        </p:tav>
                                        <p:tav tm="100000">
                                          <p:val>
                                            <p:strVal val="#ppt_x"/>
                                          </p:val>
                                        </p:tav>
                                      </p:tavLst>
                                    </p:anim>
                                    <p:anim calcmode="lin" valueType="num">
                                      <p:cBhvr additive="base">
                                        <p:cTn id="38" dur="500" fill="hold"/>
                                        <p:tgtEl>
                                          <p:spTgt spid="188423"/>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500"/>
                            </p:stCondLst>
                            <p:childTnLst>
                              <p:par>
                                <p:cTn id="40" presetID="2" presetClass="entr" presetSubtype="8" fill="hold" grpId="0" nodeType="afterEffect">
                                  <p:stCondLst>
                                    <p:cond delay="0"/>
                                  </p:stCondLst>
                                  <p:childTnLst>
                                    <p:set>
                                      <p:cBhvr>
                                        <p:cTn id="41" dur="1" fill="hold">
                                          <p:stCondLst>
                                            <p:cond delay="0"/>
                                          </p:stCondLst>
                                        </p:cTn>
                                        <p:tgtEl>
                                          <p:spTgt spid="188430"/>
                                        </p:tgtEl>
                                        <p:attrNameLst>
                                          <p:attrName>style.visibility</p:attrName>
                                        </p:attrNameLst>
                                      </p:cBhvr>
                                      <p:to>
                                        <p:strVal val="visible"/>
                                      </p:to>
                                    </p:set>
                                    <p:anim calcmode="lin" valueType="num">
                                      <p:cBhvr additive="base">
                                        <p:cTn id="42" dur="500" fill="hold"/>
                                        <p:tgtEl>
                                          <p:spTgt spid="188430"/>
                                        </p:tgtEl>
                                        <p:attrNameLst>
                                          <p:attrName>ppt_x</p:attrName>
                                        </p:attrNameLst>
                                      </p:cBhvr>
                                      <p:tavLst>
                                        <p:tav tm="0">
                                          <p:val>
                                            <p:strVal val="0-#ppt_w/2"/>
                                          </p:val>
                                        </p:tav>
                                        <p:tav tm="100000">
                                          <p:val>
                                            <p:strVal val="#ppt_x"/>
                                          </p:val>
                                        </p:tav>
                                      </p:tavLst>
                                    </p:anim>
                                    <p:anim calcmode="lin" valueType="num">
                                      <p:cBhvr additive="base">
                                        <p:cTn id="43" dur="500" fill="hold"/>
                                        <p:tgtEl>
                                          <p:spTgt spid="188430"/>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6" presetClass="entr" presetSubtype="26" fill="hold" grpId="0" nodeType="clickEffect">
                                  <p:stCondLst>
                                    <p:cond delay="0"/>
                                  </p:stCondLst>
                                  <p:childTnLst>
                                    <p:set>
                                      <p:cBhvr>
                                        <p:cTn id="47" dur="1" fill="hold">
                                          <p:stCondLst>
                                            <p:cond delay="0"/>
                                          </p:stCondLst>
                                        </p:cTn>
                                        <p:tgtEl>
                                          <p:spTgt spid="188425"/>
                                        </p:tgtEl>
                                        <p:attrNameLst>
                                          <p:attrName>style.visibility</p:attrName>
                                        </p:attrNameLst>
                                      </p:cBhvr>
                                      <p:to>
                                        <p:strVal val="visible"/>
                                      </p:to>
                                    </p:set>
                                    <p:animEffect transition="in" filter="barn(inHorizontal)">
                                      <p:cBhvr>
                                        <p:cTn id="48" dur="500"/>
                                        <p:tgtEl>
                                          <p:spTgt spid="188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8" grpId="0" animBg="1"/>
      <p:bldP spid="188419" grpId="0" animBg="1"/>
      <p:bldP spid="188421" grpId="0" animBg="1" autoUpdateAnimBg="0"/>
      <p:bldP spid="188422" grpId="0" animBg="1" autoUpdateAnimBg="0"/>
      <p:bldP spid="188423" grpId="0" animBg="1" autoUpdateAnimBg="0"/>
      <p:bldP spid="188424" grpId="0" animBg="1"/>
      <p:bldP spid="188425" grpId="0" animBg="1" autoUpdateAnimBg="0"/>
      <p:bldP spid="188429" grpId="0" animBg="1"/>
      <p:bldP spid="188430"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3"/>
          <p:cNvSpPr>
            <a:spLocks noGrp="1" noChangeArrowheads="1"/>
          </p:cNvSpPr>
          <p:nvPr>
            <p:ph type="title"/>
          </p:nvPr>
        </p:nvSpPr>
        <p:spPr>
          <a:xfrm>
            <a:off x="685800" y="381000"/>
            <a:ext cx="7772400" cy="744538"/>
          </a:xfrm>
        </p:spPr>
        <p:txBody>
          <a:bodyPr/>
          <a:lstStyle/>
          <a:p>
            <a:pPr algn="l">
              <a:defRPr/>
            </a:pPr>
            <a:r>
              <a:rPr sz="3600" cap="none" dirty="0">
                <a:solidFill>
                  <a:srgbClr val="EA0088"/>
                </a:solidFill>
                <a:latin typeface="Trebuchet MS" panose="020B0603020202020204" pitchFamily="34" charset="0"/>
                <a:ea typeface="ＭＳ Ｐゴシック" charset="0"/>
                <a:cs typeface="ＭＳ Ｐゴシック" charset="0"/>
              </a:rPr>
              <a:t>Location of Percentiles</a:t>
            </a:r>
          </a:p>
        </p:txBody>
      </p:sp>
      <p:sp>
        <p:nvSpPr>
          <p:cNvPr id="76803" name="Rectangle 2"/>
          <p:cNvSpPr>
            <a:spLocks noGrp="1" noChangeArrowheads="1"/>
          </p:cNvSpPr>
          <p:nvPr>
            <p:ph idx="1"/>
          </p:nvPr>
        </p:nvSpPr>
        <p:spPr>
          <a:xfrm>
            <a:off x="611188" y="1341438"/>
            <a:ext cx="8299450" cy="1020762"/>
          </a:xfrm>
        </p:spPr>
        <p:txBody>
          <a:bodyPr/>
          <a:lstStyle/>
          <a:p>
            <a:pPr marL="0" indent="0">
              <a:buNone/>
            </a:pPr>
            <a:r>
              <a:rPr lang="en-US" altLang="en-US" sz="2400" dirty="0">
                <a:latin typeface="Trebuchet MS" pitchFamily="34" charset="0"/>
                <a:cs typeface="Arial" pitchFamily="34" charset="0"/>
              </a:rPr>
              <a:t>Find the location of any percentile using the formula</a:t>
            </a:r>
          </a:p>
          <a:p>
            <a:endParaRPr lang="en-US" altLang="en-US" sz="2400" dirty="0">
              <a:latin typeface="Trebuchet MS" pitchFamily="34" charset="0"/>
              <a:cs typeface="Arial" pitchFamily="34" charset="0"/>
            </a:endParaRPr>
          </a:p>
          <a:p>
            <a:endParaRPr lang="en-US" altLang="en-US" sz="2400" dirty="0">
              <a:latin typeface="Trebuchet MS" pitchFamily="34" charset="0"/>
              <a:cs typeface="Arial" pitchFamily="34" charset="0"/>
            </a:endParaRPr>
          </a:p>
          <a:p>
            <a:endParaRPr lang="en-US" altLang="en-US" sz="2400" dirty="0">
              <a:latin typeface="Trebuchet MS" pitchFamily="34" charset="0"/>
              <a:cs typeface="Arial" pitchFamily="34" charset="0"/>
            </a:endParaRPr>
          </a:p>
          <a:p>
            <a:endParaRPr lang="en-US" altLang="en-US" sz="2400" dirty="0">
              <a:latin typeface="Trebuchet MS" pitchFamily="34" charset="0"/>
              <a:cs typeface="Arial" pitchFamily="34" charset="0"/>
            </a:endParaRPr>
          </a:p>
          <a:p>
            <a:pPr>
              <a:buFontTx/>
              <a:buNone/>
            </a:pPr>
            <a:endParaRPr lang="en-US" altLang="en-US" sz="2400" dirty="0">
              <a:solidFill>
                <a:srgbClr val="FF0000"/>
              </a:solidFill>
              <a:latin typeface="Trebuchet MS" pitchFamily="34" charset="0"/>
              <a:cs typeface="Arial" pitchFamily="34" charset="0"/>
            </a:endParaRPr>
          </a:p>
        </p:txBody>
      </p:sp>
      <p:pic>
        <p:nvPicPr>
          <p:cNvPr id="84998" name="Picture 5"/>
          <p:cNvPicPr>
            <a:picLocks noChangeAspect="1" noChangeArrowheads="1"/>
          </p:cNvPicPr>
          <p:nvPr/>
        </p:nvPicPr>
        <p:blipFill>
          <a:blip r:embed="rId3" cstate="print"/>
          <a:srcRect/>
          <a:stretch>
            <a:fillRect/>
          </a:stretch>
        </p:blipFill>
        <p:spPr bwMode="auto">
          <a:xfrm>
            <a:off x="1531243" y="2060848"/>
            <a:ext cx="5880100" cy="1549400"/>
          </a:xfrm>
          <a:prstGeom prst="rect">
            <a:avLst/>
          </a:prstGeom>
          <a:solidFill>
            <a:schemeClr val="bg2">
              <a:lumMod val="20000"/>
              <a:lumOff val="80000"/>
            </a:schemeClr>
          </a:solidFill>
          <a:ln w="9525">
            <a:noFill/>
            <a:miter lim="800000"/>
            <a:headEnd/>
            <a:tailEnd/>
          </a:ln>
        </p:spPr>
      </p:pic>
      <p:sp>
        <p:nvSpPr>
          <p:cNvPr id="5"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68</a:t>
            </a:fld>
            <a:endParaRPr lang="en-AU" altLang="en-US" b="1"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3"/>
          <p:cNvSpPr>
            <a:spLocks noGrp="1" noChangeArrowheads="1"/>
          </p:cNvSpPr>
          <p:nvPr>
            <p:ph type="title"/>
          </p:nvPr>
        </p:nvSpPr>
        <p:spPr>
          <a:xfrm>
            <a:off x="685800" y="381000"/>
            <a:ext cx="7772400" cy="744538"/>
          </a:xfrm>
        </p:spPr>
        <p:txBody>
          <a:bodyPr/>
          <a:lstStyle/>
          <a:p>
            <a:pPr algn="l">
              <a:defRPr/>
            </a:pPr>
            <a:r>
              <a:rPr sz="3600" cap="none" dirty="0">
                <a:solidFill>
                  <a:srgbClr val="EA0088"/>
                </a:solidFill>
                <a:latin typeface="Trebuchet MS" panose="020B0603020202020204" pitchFamily="34" charset="0"/>
                <a:ea typeface="ＭＳ Ｐゴシック" charset="0"/>
                <a:cs typeface="ＭＳ Ｐゴシック" charset="0"/>
              </a:rPr>
              <a:t>Example 12</a:t>
            </a:r>
          </a:p>
        </p:txBody>
      </p:sp>
      <p:sp>
        <p:nvSpPr>
          <p:cNvPr id="189445" name="Rectangle 5"/>
          <p:cNvSpPr>
            <a:spLocks noChangeArrowheads="1"/>
          </p:cNvSpPr>
          <p:nvPr/>
        </p:nvSpPr>
        <p:spPr bwMode="auto">
          <a:xfrm>
            <a:off x="844550" y="1268760"/>
            <a:ext cx="829945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marL="0" lvl="1" indent="0" eaLnBrk="1" hangingPunct="1">
              <a:buFontTx/>
              <a:buNone/>
            </a:pPr>
            <a:r>
              <a:rPr lang="en-US" altLang="en-US" sz="2600" baseline="0" dirty="0">
                <a:latin typeface="Verdana" pitchFamily="34" charset="0"/>
              </a:rPr>
              <a:t>Calculate the 25</a:t>
            </a:r>
            <a:r>
              <a:rPr lang="en-US" altLang="en-US" sz="2600" baseline="30000" dirty="0">
                <a:latin typeface="Verdana" pitchFamily="34" charset="0"/>
              </a:rPr>
              <a:t>th</a:t>
            </a:r>
            <a:r>
              <a:rPr lang="en-US" altLang="en-US" sz="2600" baseline="0" dirty="0">
                <a:latin typeface="Verdana" pitchFamily="34" charset="0"/>
              </a:rPr>
              <a:t>, 50</a:t>
            </a:r>
            <a:r>
              <a:rPr lang="en-US" altLang="en-US" sz="2600" baseline="30000" dirty="0">
                <a:latin typeface="Verdana" pitchFamily="34" charset="0"/>
              </a:rPr>
              <a:t>th</a:t>
            </a:r>
            <a:r>
              <a:rPr lang="en-US" altLang="en-US" sz="2600" baseline="0" dirty="0">
                <a:latin typeface="Verdana" pitchFamily="34" charset="0"/>
              </a:rPr>
              <a:t>, and 75</a:t>
            </a:r>
            <a:r>
              <a:rPr lang="en-US" altLang="en-US" sz="2600" baseline="30000" dirty="0">
                <a:latin typeface="Verdana" pitchFamily="34" charset="0"/>
              </a:rPr>
              <a:t>th</a:t>
            </a:r>
            <a:r>
              <a:rPr lang="en-US" altLang="en-US" sz="2600" baseline="0" dirty="0">
                <a:latin typeface="Verdana" pitchFamily="34" charset="0"/>
              </a:rPr>
              <a:t> percentile of the data: </a:t>
            </a:r>
          </a:p>
          <a:p>
            <a:pPr marL="0" lvl="1" indent="0" eaLnBrk="1" hangingPunct="1">
              <a:buFontTx/>
              <a:buNone/>
            </a:pPr>
            <a:r>
              <a:rPr lang="en-US" altLang="en-US" sz="2600" baseline="0" dirty="0">
                <a:latin typeface="Verdana" pitchFamily="34" charset="0"/>
              </a:rPr>
              <a:t>	</a:t>
            </a:r>
          </a:p>
          <a:p>
            <a:pPr marL="0" lvl="1" indent="0" eaLnBrk="1" hangingPunct="1">
              <a:buFontTx/>
              <a:buNone/>
            </a:pPr>
            <a:r>
              <a:rPr lang="en-US" altLang="en-US" sz="2600" baseline="0" dirty="0">
                <a:latin typeface="Verdana" pitchFamily="34" charset="0"/>
              </a:rPr>
              <a:t>	0, 7, 12, 5, 33, 14, 8, 0, 9, 22</a:t>
            </a:r>
          </a:p>
        </p:txBody>
      </p:sp>
      <p:sp>
        <p:nvSpPr>
          <p:cNvPr id="4"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69</a:t>
            </a:fld>
            <a:endParaRPr lang="en-AU" altLang="en-US" b="1" dirty="0"/>
          </a:p>
        </p:txBody>
      </p:sp>
    </p:spTree>
    <p:extLst>
      <p:ext uri="{BB962C8B-B14F-4D97-AF65-F5344CB8AC3E}">
        <p14:creationId xmlns:p14="http://schemas.microsoft.com/office/powerpoint/2010/main" val="21390247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94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5"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533400" y="557213"/>
            <a:ext cx="8134350" cy="661987"/>
          </a:xfrm>
        </p:spPr>
        <p:txBody>
          <a:bodyPr wrap="square" numCol="1" anchorCtr="0" compatLnSpc="1">
            <a:prstTxWarp prst="textNoShape">
              <a:avLst/>
            </a:prstTxWarp>
          </a:bodyPr>
          <a:lstStyle/>
          <a:p>
            <a:pPr algn="l" fontAlgn="base">
              <a:spcAft>
                <a:spcPct val="0"/>
              </a:spcAft>
            </a:pPr>
            <a:r>
              <a:rPr altLang="en-US" sz="3600" cap="none" dirty="0">
                <a:solidFill>
                  <a:srgbClr val="EA0088"/>
                </a:solidFill>
                <a:latin typeface="Trebuchet MS" pitchFamily="34" charset="0"/>
                <a:ea typeface="MS PGothic" pitchFamily="34" charset="-128"/>
                <a:cs typeface="Arial" pitchFamily="34" charset="0"/>
              </a:rPr>
              <a:t>5.1 Measures of central location</a:t>
            </a:r>
            <a:endParaRPr lang="en-AU" altLang="en-US" sz="3600" cap="none" dirty="0">
              <a:solidFill>
                <a:srgbClr val="EA0088"/>
              </a:solidFill>
              <a:latin typeface="Trebuchet MS" pitchFamily="34" charset="0"/>
              <a:ea typeface="MS PGothic" pitchFamily="34" charset="-128"/>
              <a:cs typeface="Arial" pitchFamily="34" charset="0"/>
            </a:endParaRPr>
          </a:p>
        </p:txBody>
      </p:sp>
      <p:sp>
        <p:nvSpPr>
          <p:cNvPr id="9218" name="Rectangle 3"/>
          <p:cNvSpPr>
            <a:spLocks noGrp="1" noChangeArrowheads="1"/>
          </p:cNvSpPr>
          <p:nvPr>
            <p:ph idx="1"/>
          </p:nvPr>
        </p:nvSpPr>
        <p:spPr>
          <a:xfrm>
            <a:off x="684213" y="1628775"/>
            <a:ext cx="7920037" cy="2808288"/>
          </a:xfrm>
        </p:spPr>
        <p:txBody>
          <a:bodyPr/>
          <a:lstStyle/>
          <a:p>
            <a:pPr marL="0" indent="0">
              <a:spcAft>
                <a:spcPts val="1200"/>
              </a:spcAft>
              <a:buFontTx/>
              <a:buNone/>
              <a:defRPr/>
            </a:pPr>
            <a:r>
              <a:rPr lang="en-US" altLang="en-US" sz="2400" dirty="0">
                <a:latin typeface="Trebuchet MS" panose="020B0603020202020204" pitchFamily="34" charset="0"/>
                <a:ea typeface="ＭＳ Ｐゴシック" pitchFamily="34" charset="-128"/>
              </a:rPr>
              <a:t>Three main types of </a:t>
            </a:r>
            <a:r>
              <a:rPr lang="en-US" altLang="en-US" sz="2400" b="1" dirty="0">
                <a:solidFill>
                  <a:schemeClr val="tx1">
                    <a:lumMod val="75000"/>
                    <a:lumOff val="25000"/>
                  </a:schemeClr>
                </a:solidFill>
                <a:latin typeface="Trebuchet MS" panose="020B0603020202020204" pitchFamily="34" charset="0"/>
                <a:ea typeface="ＭＳ Ｐゴシック" pitchFamily="34" charset="-128"/>
              </a:rPr>
              <a:t>measures of central location </a:t>
            </a:r>
            <a:r>
              <a:rPr lang="en-US" altLang="en-US" sz="2400" dirty="0">
                <a:latin typeface="Trebuchet MS" panose="020B0603020202020204" pitchFamily="34" charset="0"/>
                <a:ea typeface="ＭＳ Ｐゴシック" pitchFamily="34" charset="-128"/>
              </a:rPr>
              <a:t>are:</a:t>
            </a:r>
          </a:p>
          <a:p>
            <a:pPr marL="361950" indent="-361950">
              <a:buFont typeface="Arial" charset="0"/>
              <a:buChar char="•"/>
              <a:defRPr/>
            </a:pPr>
            <a:r>
              <a:rPr lang="en-US" altLang="en-US" sz="2400" dirty="0">
                <a:solidFill>
                  <a:schemeClr val="accent1"/>
                </a:solidFill>
                <a:latin typeface="Trebuchet MS" panose="020B0603020202020204" pitchFamily="34" charset="0"/>
                <a:ea typeface="ＭＳ Ｐゴシック" pitchFamily="34" charset="-128"/>
              </a:rPr>
              <a:t>Arithmetic mean (or average)</a:t>
            </a:r>
          </a:p>
          <a:p>
            <a:pPr marL="361950" indent="-361950">
              <a:buFont typeface="Arial" charset="0"/>
              <a:buChar char="•"/>
              <a:defRPr/>
            </a:pPr>
            <a:r>
              <a:rPr lang="en-US" altLang="en-US" sz="2400" dirty="0">
                <a:solidFill>
                  <a:schemeClr val="accent1"/>
                </a:solidFill>
                <a:latin typeface="Trebuchet MS" panose="020B0603020202020204" pitchFamily="34" charset="0"/>
                <a:ea typeface="ＭＳ Ｐゴシック" pitchFamily="34" charset="-128"/>
              </a:rPr>
              <a:t>Median</a:t>
            </a:r>
          </a:p>
          <a:p>
            <a:pPr marL="361950" indent="-361950">
              <a:buFont typeface="Arial" charset="0"/>
              <a:buChar char="•"/>
              <a:defRPr/>
            </a:pPr>
            <a:r>
              <a:rPr lang="en-US" altLang="en-US" sz="2400" dirty="0">
                <a:solidFill>
                  <a:schemeClr val="accent1"/>
                </a:solidFill>
                <a:latin typeface="Trebuchet MS" panose="020B0603020202020204" pitchFamily="34" charset="0"/>
                <a:ea typeface="ＭＳ Ｐゴシック" pitchFamily="34" charset="-128"/>
              </a:rPr>
              <a:t>Mode</a:t>
            </a:r>
          </a:p>
          <a:p>
            <a:pPr lvl="1">
              <a:buFont typeface="Arial" charset="0"/>
              <a:buChar char="–"/>
              <a:defRPr/>
            </a:pPr>
            <a:endParaRPr lang="en-US" altLang="en-US" sz="2400" dirty="0">
              <a:latin typeface="Trebuchet MS" panose="020B0603020202020204" pitchFamily="34" charset="0"/>
              <a:ea typeface="ＭＳ Ｐゴシック" pitchFamily="34" charset="-128"/>
            </a:endParaRPr>
          </a:p>
          <a:p>
            <a:pPr marL="0" indent="0">
              <a:buFont typeface="Arial" charset="0"/>
              <a:buChar char="•"/>
              <a:defRPr/>
            </a:pPr>
            <a:endParaRPr lang="en-AU" altLang="en-US" sz="2400" dirty="0">
              <a:latin typeface="Trebuchet MS" panose="020B0603020202020204" pitchFamily="34" charset="0"/>
              <a:ea typeface="ＭＳ Ｐゴシック" pitchFamily="34" charset="-128"/>
            </a:endParaRPr>
          </a:p>
        </p:txBody>
      </p:sp>
      <p:sp>
        <p:nvSpPr>
          <p:cNvPr id="4" name="Rectangle 2"/>
          <p:cNvSpPr>
            <a:spLocks noChangeArrowheads="1"/>
          </p:cNvSpPr>
          <p:nvPr/>
        </p:nvSpPr>
        <p:spPr bwMode="auto">
          <a:xfrm>
            <a:off x="8466924" y="44624"/>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7</a:t>
            </a:fld>
            <a:endParaRPr lang="en-AU" altLang="en-US" b="1"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
          <p:cNvSpPr>
            <a:spLocks noGrp="1" noChangeArrowheads="1"/>
          </p:cNvSpPr>
          <p:nvPr>
            <p:ph type="title"/>
          </p:nvPr>
        </p:nvSpPr>
        <p:spPr>
          <a:xfrm>
            <a:off x="628650" y="188640"/>
            <a:ext cx="7772400" cy="744538"/>
          </a:xfrm>
        </p:spPr>
        <p:txBody>
          <a:bodyPr/>
          <a:lstStyle/>
          <a:p>
            <a:pPr algn="l">
              <a:defRPr/>
            </a:pPr>
            <a:r>
              <a:rPr sz="3600" cap="none" dirty="0">
                <a:solidFill>
                  <a:srgbClr val="EA0088"/>
                </a:solidFill>
                <a:latin typeface="Trebuchet MS" panose="020B0603020202020204" pitchFamily="34" charset="0"/>
                <a:ea typeface="ＭＳ Ｐゴシック" charset="0"/>
                <a:cs typeface="ＭＳ Ｐゴシック" charset="0"/>
              </a:rPr>
              <a:t>Example 12: Solution</a:t>
            </a:r>
          </a:p>
        </p:txBody>
      </p:sp>
      <p:sp>
        <p:nvSpPr>
          <p:cNvPr id="77826" name="Rectangle 16"/>
          <p:cNvSpPr>
            <a:spLocks noGrp="1" noChangeArrowheads="1"/>
          </p:cNvSpPr>
          <p:nvPr>
            <p:ph idx="1"/>
          </p:nvPr>
        </p:nvSpPr>
        <p:spPr>
          <a:xfrm>
            <a:off x="665163" y="1130300"/>
            <a:ext cx="7772400" cy="5329238"/>
          </a:xfrm>
        </p:spPr>
        <p:txBody>
          <a:bodyPr/>
          <a:lstStyle/>
          <a:p>
            <a:pPr marL="457200" lvl="1" indent="-457200">
              <a:buNone/>
            </a:pPr>
            <a:r>
              <a:rPr lang="en-US" altLang="en-US" sz="2400" dirty="0">
                <a:latin typeface="Trebuchet MS" pitchFamily="34" charset="0"/>
                <a:cs typeface="Arial" pitchFamily="34" charset="0"/>
              </a:rPr>
              <a:t>After sorting the data we have </a:t>
            </a:r>
          </a:p>
          <a:p>
            <a:pPr lvl="1">
              <a:buFontTx/>
              <a:buNone/>
            </a:pPr>
            <a:r>
              <a:rPr lang="en-US" altLang="en-US" sz="2400" dirty="0">
                <a:latin typeface="Trebuchet MS" pitchFamily="34" charset="0"/>
                <a:cs typeface="Arial" pitchFamily="34" charset="0"/>
              </a:rPr>
              <a:t>		   0,   0,  5,  7,  8,   9,  12, 14, 22,  33.</a:t>
            </a:r>
          </a:p>
        </p:txBody>
      </p:sp>
      <p:grpSp>
        <p:nvGrpSpPr>
          <p:cNvPr id="2" name="Group 2"/>
          <p:cNvGrpSpPr>
            <a:grpSpLocks/>
          </p:cNvGrpSpPr>
          <p:nvPr/>
        </p:nvGrpSpPr>
        <p:grpSpPr bwMode="auto">
          <a:xfrm>
            <a:off x="4514850" y="2439988"/>
            <a:ext cx="3624263" cy="1538287"/>
            <a:chOff x="2844" y="1854"/>
            <a:chExt cx="2283" cy="969"/>
          </a:xfrm>
        </p:grpSpPr>
        <p:grpSp>
          <p:nvGrpSpPr>
            <p:cNvPr id="77847" name="Group 3"/>
            <p:cNvGrpSpPr>
              <a:grpSpLocks/>
            </p:cNvGrpSpPr>
            <p:nvPr/>
          </p:nvGrpSpPr>
          <p:grpSpPr bwMode="auto">
            <a:xfrm>
              <a:off x="2844" y="1854"/>
              <a:ext cx="2244" cy="939"/>
              <a:chOff x="2844" y="1854"/>
              <a:chExt cx="2244" cy="939"/>
            </a:xfrm>
          </p:grpSpPr>
          <p:grpSp>
            <p:nvGrpSpPr>
              <p:cNvPr id="77849" name="Group 4"/>
              <p:cNvGrpSpPr>
                <a:grpSpLocks/>
              </p:cNvGrpSpPr>
              <p:nvPr/>
            </p:nvGrpSpPr>
            <p:grpSpPr bwMode="auto">
              <a:xfrm>
                <a:off x="2844" y="1854"/>
                <a:ext cx="2244" cy="939"/>
                <a:chOff x="2844" y="1854"/>
                <a:chExt cx="2244" cy="939"/>
              </a:xfrm>
            </p:grpSpPr>
            <p:sp>
              <p:nvSpPr>
                <p:cNvPr id="77851" name="Line 5"/>
                <p:cNvSpPr>
                  <a:spLocks noChangeShapeType="1"/>
                </p:cNvSpPr>
                <p:nvPr/>
              </p:nvSpPr>
              <p:spPr bwMode="auto">
                <a:xfrm>
                  <a:off x="3360" y="2304"/>
                  <a:ext cx="1728" cy="0"/>
                </a:xfrm>
                <a:prstGeom prst="line">
                  <a:avLst/>
                </a:prstGeom>
                <a:noFill/>
                <a:ln w="9525">
                  <a:solidFill>
                    <a:schemeClr val="tx1"/>
                  </a:solidFill>
                  <a:round/>
                  <a:headEnd/>
                  <a:tailEnd/>
                </a:ln>
                <a:scene3d>
                  <a:camera prst="legacyObliqueTopRight"/>
                  <a:lightRig rig="legacyFlat3" dir="b"/>
                </a:scene3d>
                <a:sp3d extrusionH="430200" prstMaterial="legacyMatte">
                  <a:bevelT w="13500" h="13500" prst="angle"/>
                  <a:bevelB w="13500" h="13500" prst="angle"/>
                  <a:extrusionClr>
                    <a:schemeClr val="tx1"/>
                  </a:extrusionClr>
                </a:sp3d>
                <a:extLst>
                  <a:ext uri="{909E8E84-426E-40DD-AFC4-6F175D3DCCD1}">
                    <a14:hiddenFill xmlns:a14="http://schemas.microsoft.com/office/drawing/2010/main">
                      <a:noFill/>
                    </a14:hiddenFill>
                  </a:ext>
                </a:extLst>
              </p:spPr>
              <p:txBody>
                <a:bodyPr wrap="none" anchor="ctr">
                  <a:spAutoFit/>
                  <a:flatTx/>
                </a:bodyPr>
                <a:lstStyle/>
                <a:p>
                  <a:endParaRPr lang="en-AU"/>
                </a:p>
              </p:txBody>
            </p:sp>
            <p:sp>
              <p:nvSpPr>
                <p:cNvPr id="77852" name="Freeform 6"/>
                <p:cNvSpPr>
                  <a:spLocks/>
                </p:cNvSpPr>
                <p:nvPr/>
              </p:nvSpPr>
              <p:spPr bwMode="auto">
                <a:xfrm>
                  <a:off x="3408" y="2130"/>
                  <a:ext cx="123" cy="270"/>
                </a:xfrm>
                <a:custGeom>
                  <a:avLst/>
                  <a:gdLst>
                    <a:gd name="T0" fmla="*/ 5067 w 96"/>
                    <a:gd name="T1" fmla="*/ 0 h 192"/>
                    <a:gd name="T2" fmla="*/ 0 w 96"/>
                    <a:gd name="T3" fmla="*/ 22403 h 192"/>
                    <a:gd name="T4" fmla="*/ 0 w 96"/>
                    <a:gd name="T5" fmla="*/ 44904 h 192"/>
                    <a:gd name="T6" fmla="*/ 0 60000 65536"/>
                    <a:gd name="T7" fmla="*/ 0 60000 65536"/>
                    <a:gd name="T8" fmla="*/ 0 60000 65536"/>
                    <a:gd name="T9" fmla="*/ 0 w 96"/>
                    <a:gd name="T10" fmla="*/ 0 h 192"/>
                    <a:gd name="T11" fmla="*/ 96 w 96"/>
                    <a:gd name="T12" fmla="*/ 192 h 192"/>
                  </a:gdLst>
                  <a:ahLst/>
                  <a:cxnLst>
                    <a:cxn ang="T6">
                      <a:pos x="T0" y="T1"/>
                    </a:cxn>
                    <a:cxn ang="T7">
                      <a:pos x="T2" y="T3"/>
                    </a:cxn>
                    <a:cxn ang="T8">
                      <a:pos x="T4" y="T5"/>
                    </a:cxn>
                  </a:cxnLst>
                  <a:rect l="T9" t="T10" r="T11" b="T12"/>
                  <a:pathLst>
                    <a:path w="96" h="192">
                      <a:moveTo>
                        <a:pt x="96" y="0"/>
                      </a:moveTo>
                      <a:lnTo>
                        <a:pt x="0" y="96"/>
                      </a:lnTo>
                      <a:lnTo>
                        <a:pt x="0" y="192"/>
                      </a:lnTo>
                    </a:path>
                  </a:pathLst>
                </a:custGeom>
                <a:solidFill>
                  <a:srgbClr val="FF0000"/>
                </a:solidFill>
                <a:ln w="9525">
                  <a:solidFill>
                    <a:schemeClr val="tx1"/>
                  </a:solidFill>
                  <a:round/>
                  <a:headEnd/>
                  <a:tailEnd/>
                </a:ln>
              </p:spPr>
              <p:txBody>
                <a:bodyPr anchor="ctr">
                  <a:spAutoFit/>
                </a:bodyPr>
                <a:lstStyle/>
                <a:p>
                  <a:endParaRPr lang="en-AU"/>
                </a:p>
              </p:txBody>
            </p:sp>
            <p:sp>
              <p:nvSpPr>
                <p:cNvPr id="77853" name="Text Box 7"/>
                <p:cNvSpPr txBox="1">
                  <a:spLocks noChangeArrowheads="1"/>
                </p:cNvSpPr>
                <p:nvPr/>
              </p:nvSpPr>
              <p:spPr bwMode="auto">
                <a:xfrm>
                  <a:off x="3325" y="2356"/>
                  <a:ext cx="15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200" baseline="0">
                      <a:solidFill>
                        <a:srgbClr val="0033CC"/>
                      </a:solidFill>
                      <a:latin typeface="Arial Narrow" pitchFamily="34" charset="0"/>
                    </a:rPr>
                    <a:t>2                               3 </a:t>
                  </a:r>
                </a:p>
              </p:txBody>
            </p:sp>
            <p:sp>
              <p:nvSpPr>
                <p:cNvPr id="77854" name="Text Box 8"/>
                <p:cNvSpPr txBox="1">
                  <a:spLocks noChangeArrowheads="1"/>
                </p:cNvSpPr>
                <p:nvPr/>
              </p:nvSpPr>
              <p:spPr bwMode="auto">
                <a:xfrm>
                  <a:off x="3432" y="1854"/>
                  <a:ext cx="163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200" baseline="0">
                      <a:solidFill>
                        <a:srgbClr val="0033CC"/>
                      </a:solidFill>
                      <a:latin typeface="Arial Narrow" pitchFamily="34" charset="0"/>
                    </a:rPr>
                    <a:t>0                               5   </a:t>
                  </a:r>
                </a:p>
              </p:txBody>
            </p:sp>
            <p:sp>
              <p:nvSpPr>
                <p:cNvPr id="77855" name="Text Box 9"/>
                <p:cNvSpPr txBox="1">
                  <a:spLocks noChangeArrowheads="1"/>
                </p:cNvSpPr>
                <p:nvPr/>
              </p:nvSpPr>
              <p:spPr bwMode="auto">
                <a:xfrm>
                  <a:off x="3334" y="2524"/>
                  <a:ext cx="19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200" baseline="0">
                      <a:solidFill>
                        <a:srgbClr val="0033CC"/>
                      </a:solidFill>
                      <a:latin typeface="Arial Narrow" pitchFamily="34" charset="0"/>
                    </a:rPr>
                    <a:t>1</a:t>
                  </a:r>
                </a:p>
              </p:txBody>
            </p:sp>
            <p:sp>
              <p:nvSpPr>
                <p:cNvPr id="77856" name="Freeform 10"/>
                <p:cNvSpPr>
                  <a:spLocks/>
                </p:cNvSpPr>
                <p:nvPr/>
              </p:nvSpPr>
              <p:spPr bwMode="auto">
                <a:xfrm>
                  <a:off x="4717" y="2130"/>
                  <a:ext cx="123" cy="270"/>
                </a:xfrm>
                <a:custGeom>
                  <a:avLst/>
                  <a:gdLst>
                    <a:gd name="T0" fmla="*/ 5067 w 96"/>
                    <a:gd name="T1" fmla="*/ 0 h 192"/>
                    <a:gd name="T2" fmla="*/ 0 w 96"/>
                    <a:gd name="T3" fmla="*/ 22403 h 192"/>
                    <a:gd name="T4" fmla="*/ 0 w 96"/>
                    <a:gd name="T5" fmla="*/ 44904 h 192"/>
                    <a:gd name="T6" fmla="*/ 0 60000 65536"/>
                    <a:gd name="T7" fmla="*/ 0 60000 65536"/>
                    <a:gd name="T8" fmla="*/ 0 60000 65536"/>
                    <a:gd name="T9" fmla="*/ 0 w 96"/>
                    <a:gd name="T10" fmla="*/ 0 h 192"/>
                    <a:gd name="T11" fmla="*/ 96 w 96"/>
                    <a:gd name="T12" fmla="*/ 192 h 192"/>
                  </a:gdLst>
                  <a:ahLst/>
                  <a:cxnLst>
                    <a:cxn ang="T6">
                      <a:pos x="T0" y="T1"/>
                    </a:cxn>
                    <a:cxn ang="T7">
                      <a:pos x="T2" y="T3"/>
                    </a:cxn>
                    <a:cxn ang="T8">
                      <a:pos x="T4" y="T5"/>
                    </a:cxn>
                  </a:cxnLst>
                  <a:rect l="T9" t="T10" r="T11" b="T12"/>
                  <a:pathLst>
                    <a:path w="96" h="192">
                      <a:moveTo>
                        <a:pt x="96" y="0"/>
                      </a:moveTo>
                      <a:lnTo>
                        <a:pt x="0" y="96"/>
                      </a:lnTo>
                      <a:lnTo>
                        <a:pt x="0" y="192"/>
                      </a:lnTo>
                    </a:path>
                  </a:pathLst>
                </a:custGeom>
                <a:solidFill>
                  <a:srgbClr val="FF0000"/>
                </a:solidFill>
                <a:ln w="9525">
                  <a:solidFill>
                    <a:schemeClr val="tx1"/>
                  </a:solidFill>
                  <a:round/>
                  <a:headEnd/>
                  <a:tailEnd/>
                </a:ln>
              </p:spPr>
              <p:txBody>
                <a:bodyPr anchor="ctr">
                  <a:spAutoFit/>
                </a:bodyPr>
                <a:lstStyle/>
                <a:p>
                  <a:endParaRPr lang="en-AU"/>
                </a:p>
              </p:txBody>
            </p:sp>
            <p:sp>
              <p:nvSpPr>
                <p:cNvPr id="77857" name="Text Box 11"/>
                <p:cNvSpPr txBox="1">
                  <a:spLocks noChangeArrowheads="1"/>
                </p:cNvSpPr>
                <p:nvPr/>
              </p:nvSpPr>
              <p:spPr bwMode="auto">
                <a:xfrm>
                  <a:off x="3434" y="1985"/>
                  <a:ext cx="19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200" baseline="0">
                      <a:solidFill>
                        <a:srgbClr val="0033CC"/>
                      </a:solidFill>
                      <a:latin typeface="Arial Narrow" pitchFamily="34" charset="0"/>
                    </a:rPr>
                    <a:t>0</a:t>
                  </a:r>
                </a:p>
              </p:txBody>
            </p:sp>
            <p:sp>
              <p:nvSpPr>
                <p:cNvPr id="77858" name="Text Box 12"/>
                <p:cNvSpPr txBox="1">
                  <a:spLocks noChangeArrowheads="1"/>
                </p:cNvSpPr>
                <p:nvPr/>
              </p:nvSpPr>
              <p:spPr bwMode="auto">
                <a:xfrm>
                  <a:off x="2844" y="2361"/>
                  <a:ext cx="5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1800" baseline="0">
                      <a:solidFill>
                        <a:srgbClr val="0033CC"/>
                      </a:solidFill>
                      <a:latin typeface="Arial Narrow" pitchFamily="34" charset="0"/>
                    </a:rPr>
                    <a:t>Location</a:t>
                  </a:r>
                </a:p>
              </p:txBody>
            </p:sp>
            <p:sp>
              <p:nvSpPr>
                <p:cNvPr id="77859" name="Text Box 13"/>
                <p:cNvSpPr txBox="1">
                  <a:spLocks noChangeArrowheads="1"/>
                </p:cNvSpPr>
                <p:nvPr/>
              </p:nvSpPr>
              <p:spPr bwMode="auto">
                <a:xfrm>
                  <a:off x="2867" y="2548"/>
                  <a:ext cx="5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1800" baseline="0">
                      <a:solidFill>
                        <a:srgbClr val="0033CC"/>
                      </a:solidFill>
                      <a:latin typeface="Arial Narrow" pitchFamily="34" charset="0"/>
                    </a:rPr>
                    <a:t>Location</a:t>
                  </a:r>
                </a:p>
              </p:txBody>
            </p:sp>
          </p:grpSp>
          <p:sp>
            <p:nvSpPr>
              <p:cNvPr id="77850" name="Text Box 14"/>
              <p:cNvSpPr txBox="1">
                <a:spLocks noChangeArrowheads="1"/>
              </p:cNvSpPr>
              <p:nvPr/>
            </p:nvSpPr>
            <p:spPr bwMode="auto">
              <a:xfrm>
                <a:off x="2967" y="1891"/>
                <a:ext cx="5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200" baseline="0">
                    <a:solidFill>
                      <a:srgbClr val="0033CC"/>
                    </a:solidFill>
                    <a:latin typeface="Arial Narrow" pitchFamily="34" charset="0"/>
                  </a:rPr>
                  <a:t>Values</a:t>
                </a:r>
              </a:p>
            </p:txBody>
          </p:sp>
        </p:grpSp>
        <p:sp>
          <p:nvSpPr>
            <p:cNvPr id="77848" name="Text Box 15"/>
            <p:cNvSpPr txBox="1">
              <a:spLocks noChangeArrowheads="1"/>
            </p:cNvSpPr>
            <p:nvPr/>
          </p:nvSpPr>
          <p:spPr bwMode="auto">
            <a:xfrm>
              <a:off x="4464" y="2592"/>
              <a:ext cx="6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1800" baseline="0">
                  <a:solidFill>
                    <a:srgbClr val="0033CC"/>
                  </a:solidFill>
                  <a:latin typeface="Arial Narrow" pitchFamily="34" charset="0"/>
                </a:rPr>
                <a:t>Location 3</a:t>
              </a:r>
            </a:p>
          </p:txBody>
        </p:sp>
      </p:grpSp>
      <p:graphicFrame>
        <p:nvGraphicFramePr>
          <p:cNvPr id="190481" name="Object 17"/>
          <p:cNvGraphicFramePr>
            <a:graphicFrameLocks noChangeAspect="1"/>
          </p:cNvGraphicFramePr>
          <p:nvPr/>
        </p:nvGraphicFramePr>
        <p:xfrm>
          <a:off x="1524000" y="2620963"/>
          <a:ext cx="2905125" cy="877887"/>
        </p:xfrm>
        <a:graphic>
          <a:graphicData uri="http://schemas.openxmlformats.org/presentationml/2006/ole">
            <mc:AlternateContent xmlns:mc="http://schemas.openxmlformats.org/markup-compatibility/2006">
              <mc:Choice xmlns:v="urn:schemas-microsoft-com:vml" Requires="v">
                <p:oleObj spid="_x0000_s77936" name="Equation" r:id="rId4" imgW="965200" imgH="292100" progId="Equation.3">
                  <p:embed/>
                </p:oleObj>
              </mc:Choice>
              <mc:Fallback>
                <p:oleObj name="Equation" r:id="rId4" imgW="965200" imgH="292100" progId="Equation.3">
                  <p:embed/>
                  <p:pic>
                    <p:nvPicPr>
                      <p:cNvPr id="0" name="Picture 8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620963"/>
                        <a:ext cx="2905125" cy="877887"/>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85194" dir="20006097" algn="ctr" rotWithShape="0">
                                <a:srgbClr val="808080">
                                  <a:alpha val="74997"/>
                                </a:srgbClr>
                              </a:outerShdw>
                            </a:effectLst>
                          </a14:hiddenEffects>
                        </a:ext>
                      </a:extLst>
                    </p:spPr>
                  </p:pic>
                </p:oleObj>
              </mc:Fallback>
            </mc:AlternateContent>
          </a:graphicData>
        </a:graphic>
      </p:graphicFrame>
      <p:sp>
        <p:nvSpPr>
          <p:cNvPr id="190482" name="Freeform 18"/>
          <p:cNvSpPr>
            <a:spLocks/>
          </p:cNvSpPr>
          <p:nvPr/>
        </p:nvSpPr>
        <p:spPr bwMode="auto">
          <a:xfrm>
            <a:off x="6858000" y="2816225"/>
            <a:ext cx="258763" cy="490538"/>
          </a:xfrm>
          <a:custGeom>
            <a:avLst/>
            <a:gdLst>
              <a:gd name="T0" fmla="*/ 2147483647 w 96"/>
              <a:gd name="T1" fmla="*/ 0 h 192"/>
              <a:gd name="T2" fmla="*/ 0 w 96"/>
              <a:gd name="T3" fmla="*/ 2147483647 h 192"/>
              <a:gd name="T4" fmla="*/ 0 w 96"/>
              <a:gd name="T5" fmla="*/ 2147483647 h 192"/>
              <a:gd name="T6" fmla="*/ 0 60000 65536"/>
              <a:gd name="T7" fmla="*/ 0 60000 65536"/>
              <a:gd name="T8" fmla="*/ 0 60000 65536"/>
              <a:gd name="T9" fmla="*/ 0 w 96"/>
              <a:gd name="T10" fmla="*/ 0 h 192"/>
              <a:gd name="T11" fmla="*/ 96 w 96"/>
              <a:gd name="T12" fmla="*/ 192 h 192"/>
            </a:gdLst>
            <a:ahLst/>
            <a:cxnLst>
              <a:cxn ang="T6">
                <a:pos x="T0" y="T1"/>
              </a:cxn>
              <a:cxn ang="T7">
                <a:pos x="T2" y="T3"/>
              </a:cxn>
              <a:cxn ang="T8">
                <a:pos x="T4" y="T5"/>
              </a:cxn>
            </a:cxnLst>
            <a:rect l="T9" t="T10" r="T11" b="T12"/>
            <a:pathLst>
              <a:path w="96" h="192">
                <a:moveTo>
                  <a:pt x="96" y="0"/>
                </a:moveTo>
                <a:lnTo>
                  <a:pt x="0" y="96"/>
                </a:lnTo>
                <a:lnTo>
                  <a:pt x="0" y="192"/>
                </a:lnTo>
              </a:path>
            </a:pathLst>
          </a:custGeom>
          <a:solidFill>
            <a:srgbClr val="FF00FF"/>
          </a:solidFill>
          <a:ln w="9525">
            <a:solidFill>
              <a:schemeClr val="tx1"/>
            </a:solidFill>
            <a:round/>
            <a:headEnd/>
            <a:tailEnd/>
          </a:ln>
        </p:spPr>
        <p:txBody>
          <a:bodyPr anchor="ctr">
            <a:spAutoFit/>
          </a:bodyPr>
          <a:lstStyle/>
          <a:p>
            <a:endParaRPr lang="en-AU"/>
          </a:p>
        </p:txBody>
      </p:sp>
      <p:grpSp>
        <p:nvGrpSpPr>
          <p:cNvPr id="5" name="Group 19"/>
          <p:cNvGrpSpPr>
            <a:grpSpLocks/>
          </p:cNvGrpSpPr>
          <p:nvPr/>
        </p:nvGrpSpPr>
        <p:grpSpPr bwMode="auto">
          <a:xfrm>
            <a:off x="1508125" y="2544763"/>
            <a:ext cx="6146800" cy="2371725"/>
            <a:chOff x="950" y="1920"/>
            <a:chExt cx="3872" cy="1494"/>
          </a:xfrm>
        </p:grpSpPr>
        <p:sp>
          <p:nvSpPr>
            <p:cNvPr id="77843" name="Line 20"/>
            <p:cNvSpPr>
              <a:spLocks noChangeShapeType="1"/>
            </p:cNvSpPr>
            <p:nvPr/>
          </p:nvSpPr>
          <p:spPr bwMode="auto">
            <a:xfrm>
              <a:off x="3552" y="1974"/>
              <a:ext cx="127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en-AU"/>
            </a:p>
          </p:txBody>
        </p:sp>
        <p:sp>
          <p:nvSpPr>
            <p:cNvPr id="77844" name="Text Box 21"/>
            <p:cNvSpPr txBox="1">
              <a:spLocks noChangeArrowheads="1"/>
            </p:cNvSpPr>
            <p:nvPr/>
          </p:nvSpPr>
          <p:spPr bwMode="auto">
            <a:xfrm>
              <a:off x="4320" y="1920"/>
              <a:ext cx="39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200" baseline="0">
                  <a:solidFill>
                    <a:srgbClr val="0033CC"/>
                  </a:solidFill>
                  <a:latin typeface="Arial Narrow" pitchFamily="34" charset="0"/>
                </a:rPr>
                <a:t>3.75</a:t>
              </a:r>
            </a:p>
          </p:txBody>
        </p:sp>
        <p:sp>
          <p:nvSpPr>
            <p:cNvPr id="77845" name="Line 22"/>
            <p:cNvSpPr>
              <a:spLocks noChangeShapeType="1"/>
            </p:cNvSpPr>
            <p:nvPr/>
          </p:nvSpPr>
          <p:spPr bwMode="auto">
            <a:xfrm>
              <a:off x="3521" y="2134"/>
              <a:ext cx="916"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en-AU"/>
            </a:p>
          </p:txBody>
        </p:sp>
        <p:sp>
          <p:nvSpPr>
            <p:cNvPr id="77846" name="Text Box 23"/>
            <p:cNvSpPr txBox="1">
              <a:spLocks noChangeArrowheads="1"/>
            </p:cNvSpPr>
            <p:nvPr/>
          </p:nvSpPr>
          <p:spPr bwMode="auto">
            <a:xfrm>
              <a:off x="950" y="2852"/>
              <a:ext cx="3381"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600" baseline="0" dirty="0">
                  <a:latin typeface="Arial Narrow" pitchFamily="34" charset="0"/>
                </a:rPr>
                <a:t>The 2.75</a:t>
              </a:r>
              <a:r>
                <a:rPr lang="en-US" altLang="en-US" sz="2600" baseline="30000" dirty="0">
                  <a:latin typeface="Arial Narrow" pitchFamily="34" charset="0"/>
                </a:rPr>
                <a:t>th</a:t>
              </a:r>
              <a:r>
                <a:rPr lang="en-US" altLang="en-US" sz="2600" baseline="0" dirty="0">
                  <a:latin typeface="Arial Narrow" pitchFamily="34" charset="0"/>
                </a:rPr>
                <a:t> location translates to the value</a:t>
              </a:r>
            </a:p>
            <a:p>
              <a:pPr>
                <a:spcBef>
                  <a:spcPct val="0"/>
                </a:spcBef>
                <a:buFontTx/>
                <a:buNone/>
              </a:pPr>
              <a:r>
                <a:rPr lang="en-US" altLang="en-US" sz="2600" baseline="0" dirty="0">
                  <a:latin typeface="Arial Narrow" pitchFamily="34" charset="0"/>
                </a:rPr>
                <a:t>       p</a:t>
              </a:r>
              <a:r>
                <a:rPr lang="en-US" altLang="en-US" sz="2600" dirty="0">
                  <a:latin typeface="Arial Narrow" pitchFamily="34" charset="0"/>
                </a:rPr>
                <a:t>25</a:t>
              </a:r>
              <a:r>
                <a:rPr lang="en-US" altLang="en-US" sz="2600" baseline="0" dirty="0">
                  <a:latin typeface="Arial Narrow" pitchFamily="34" charset="0"/>
                </a:rPr>
                <a:t> = 0 + (.75)(5 – 0) = 3.75</a:t>
              </a:r>
            </a:p>
          </p:txBody>
        </p:sp>
      </p:grpSp>
      <p:grpSp>
        <p:nvGrpSpPr>
          <p:cNvPr id="6" name="Group 24"/>
          <p:cNvGrpSpPr>
            <a:grpSpLocks/>
          </p:cNvGrpSpPr>
          <p:nvPr/>
        </p:nvGrpSpPr>
        <p:grpSpPr bwMode="auto">
          <a:xfrm>
            <a:off x="4038600" y="3224213"/>
            <a:ext cx="3090863" cy="768350"/>
            <a:chOff x="2544" y="2348"/>
            <a:chExt cx="1960" cy="484"/>
          </a:xfrm>
        </p:grpSpPr>
        <p:sp>
          <p:nvSpPr>
            <p:cNvPr id="77840" name="Text Box 25"/>
            <p:cNvSpPr txBox="1">
              <a:spLocks noChangeArrowheads="1"/>
            </p:cNvSpPr>
            <p:nvPr/>
          </p:nvSpPr>
          <p:spPr bwMode="auto">
            <a:xfrm>
              <a:off x="4105" y="2348"/>
              <a:ext cx="3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200" b="1" baseline="0">
                  <a:solidFill>
                    <a:srgbClr val="0033CC"/>
                  </a:solidFill>
                  <a:latin typeface="Arial Narrow" pitchFamily="34" charset="0"/>
                </a:rPr>
                <a:t>2.75</a:t>
              </a:r>
            </a:p>
          </p:txBody>
        </p:sp>
        <p:sp>
          <p:nvSpPr>
            <p:cNvPr id="77841" name="Line 26"/>
            <p:cNvSpPr>
              <a:spLocks noChangeShapeType="1"/>
            </p:cNvSpPr>
            <p:nvPr/>
          </p:nvSpPr>
          <p:spPr bwMode="auto">
            <a:xfrm>
              <a:off x="3404" y="2387"/>
              <a:ext cx="916"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en-AU"/>
            </a:p>
          </p:txBody>
        </p:sp>
        <p:sp>
          <p:nvSpPr>
            <p:cNvPr id="77842" name="Freeform 27"/>
            <p:cNvSpPr>
              <a:spLocks/>
            </p:cNvSpPr>
            <p:nvPr/>
          </p:nvSpPr>
          <p:spPr bwMode="auto">
            <a:xfrm>
              <a:off x="2544" y="2352"/>
              <a:ext cx="1824" cy="480"/>
            </a:xfrm>
            <a:custGeom>
              <a:avLst/>
              <a:gdLst>
                <a:gd name="T0" fmla="*/ 0 w 1872"/>
                <a:gd name="T1" fmla="*/ 0 h 480"/>
                <a:gd name="T2" fmla="*/ 253 w 1872"/>
                <a:gd name="T3" fmla="*/ 480 h 480"/>
                <a:gd name="T4" fmla="*/ 1236 w 1872"/>
                <a:gd name="T5" fmla="*/ 480 h 480"/>
                <a:gd name="T6" fmla="*/ 1236 w 1872"/>
                <a:gd name="T7" fmla="*/ 240 h 480"/>
                <a:gd name="T8" fmla="*/ 0 60000 65536"/>
                <a:gd name="T9" fmla="*/ 0 60000 65536"/>
                <a:gd name="T10" fmla="*/ 0 60000 65536"/>
                <a:gd name="T11" fmla="*/ 0 60000 65536"/>
                <a:gd name="T12" fmla="*/ 0 w 1872"/>
                <a:gd name="T13" fmla="*/ 0 h 480"/>
                <a:gd name="T14" fmla="*/ 1872 w 1872"/>
                <a:gd name="T15" fmla="*/ 480 h 480"/>
              </a:gdLst>
              <a:ahLst/>
              <a:cxnLst>
                <a:cxn ang="T8">
                  <a:pos x="T0" y="T1"/>
                </a:cxn>
                <a:cxn ang="T9">
                  <a:pos x="T2" y="T3"/>
                </a:cxn>
                <a:cxn ang="T10">
                  <a:pos x="T4" y="T5"/>
                </a:cxn>
                <a:cxn ang="T11">
                  <a:pos x="T6" y="T7"/>
                </a:cxn>
              </a:cxnLst>
              <a:rect l="T12" t="T13" r="T14" b="T15"/>
              <a:pathLst>
                <a:path w="1872" h="480">
                  <a:moveTo>
                    <a:pt x="0" y="0"/>
                  </a:moveTo>
                  <a:lnTo>
                    <a:pt x="384" y="480"/>
                  </a:lnTo>
                  <a:lnTo>
                    <a:pt x="1872" y="480"/>
                  </a:lnTo>
                  <a:lnTo>
                    <a:pt x="1872" y="240"/>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AU"/>
            </a:p>
          </p:txBody>
        </p:sp>
      </p:grpSp>
      <p:sp>
        <p:nvSpPr>
          <p:cNvPr id="19465" name="Text Box 5"/>
          <p:cNvSpPr txBox="1">
            <a:spLocks noChangeArrowheads="1"/>
          </p:cNvSpPr>
          <p:nvPr/>
        </p:nvSpPr>
        <p:spPr bwMode="auto">
          <a:xfrm>
            <a:off x="4859338" y="5446713"/>
            <a:ext cx="172878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200" baseline="0">
                <a:solidFill>
                  <a:srgbClr val="0033CC"/>
                </a:solidFill>
                <a:latin typeface="Arial Narrow" pitchFamily="34" charset="0"/>
              </a:rPr>
              <a:t>2</a:t>
            </a:r>
            <a:r>
              <a:rPr lang="en-US" altLang="en-US" sz="2200" baseline="30000">
                <a:solidFill>
                  <a:srgbClr val="0033CC"/>
                </a:solidFill>
                <a:latin typeface="Arial Narrow" pitchFamily="34" charset="0"/>
              </a:rPr>
              <a:t>nd</a:t>
            </a:r>
            <a:r>
              <a:rPr lang="en-US" altLang="en-US" sz="2200" baseline="0">
                <a:solidFill>
                  <a:srgbClr val="0033CC"/>
                </a:solidFill>
                <a:latin typeface="Arial Narrow" pitchFamily="34" charset="0"/>
              </a:rPr>
              <a:t> observation</a:t>
            </a:r>
          </a:p>
        </p:txBody>
      </p:sp>
      <p:sp>
        <p:nvSpPr>
          <p:cNvPr id="19466" name="Line 8"/>
          <p:cNvSpPr>
            <a:spLocks noChangeShapeType="1"/>
          </p:cNvSpPr>
          <p:nvPr/>
        </p:nvSpPr>
        <p:spPr bwMode="auto">
          <a:xfrm flipH="1" flipV="1">
            <a:off x="4427538" y="4797425"/>
            <a:ext cx="576262"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AU"/>
          </a:p>
        </p:txBody>
      </p:sp>
      <p:sp>
        <p:nvSpPr>
          <p:cNvPr id="19467" name="Text Box 5"/>
          <p:cNvSpPr txBox="1">
            <a:spLocks noChangeArrowheads="1"/>
          </p:cNvSpPr>
          <p:nvPr/>
        </p:nvSpPr>
        <p:spPr bwMode="auto">
          <a:xfrm>
            <a:off x="3203575" y="5446713"/>
            <a:ext cx="17287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200" baseline="0">
                <a:solidFill>
                  <a:srgbClr val="0033CC"/>
                </a:solidFill>
                <a:latin typeface="Arial Narrow" pitchFamily="34" charset="0"/>
              </a:rPr>
              <a:t>3</a:t>
            </a:r>
            <a:r>
              <a:rPr lang="en-US" altLang="en-US" sz="2200" baseline="30000">
                <a:solidFill>
                  <a:srgbClr val="0033CC"/>
                </a:solidFill>
                <a:latin typeface="Arial Narrow" pitchFamily="34" charset="0"/>
              </a:rPr>
              <a:t>rd</a:t>
            </a:r>
            <a:r>
              <a:rPr lang="en-US" altLang="en-US" sz="2200" baseline="0">
                <a:solidFill>
                  <a:srgbClr val="0033CC"/>
                </a:solidFill>
                <a:latin typeface="Arial Narrow" pitchFamily="34" charset="0"/>
              </a:rPr>
              <a:t> observation</a:t>
            </a:r>
          </a:p>
        </p:txBody>
      </p:sp>
      <p:sp>
        <p:nvSpPr>
          <p:cNvPr id="19468" name="Text Box 5"/>
          <p:cNvSpPr txBox="1">
            <a:spLocks noChangeArrowheads="1"/>
          </p:cNvSpPr>
          <p:nvPr/>
        </p:nvSpPr>
        <p:spPr bwMode="auto">
          <a:xfrm>
            <a:off x="1403350" y="5302250"/>
            <a:ext cx="172878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200" baseline="0">
                <a:solidFill>
                  <a:srgbClr val="0033CC"/>
                </a:solidFill>
                <a:latin typeface="Arial Narrow" pitchFamily="34" charset="0"/>
              </a:rPr>
              <a:t>2</a:t>
            </a:r>
            <a:r>
              <a:rPr lang="en-US" altLang="en-US" sz="2200" baseline="30000">
                <a:solidFill>
                  <a:srgbClr val="0033CC"/>
                </a:solidFill>
                <a:latin typeface="Arial Narrow" pitchFamily="34" charset="0"/>
              </a:rPr>
              <a:t>nd</a:t>
            </a:r>
            <a:r>
              <a:rPr lang="en-US" altLang="en-US" sz="2200" baseline="0">
                <a:solidFill>
                  <a:srgbClr val="0033CC"/>
                </a:solidFill>
                <a:latin typeface="Arial Narrow" pitchFamily="34" charset="0"/>
              </a:rPr>
              <a:t> observation</a:t>
            </a:r>
          </a:p>
        </p:txBody>
      </p:sp>
      <p:sp>
        <p:nvSpPr>
          <p:cNvPr id="19469" name="Line 8"/>
          <p:cNvSpPr>
            <a:spLocks noChangeShapeType="1"/>
          </p:cNvSpPr>
          <p:nvPr/>
        </p:nvSpPr>
        <p:spPr bwMode="auto">
          <a:xfrm flipV="1">
            <a:off x="3851275" y="4797425"/>
            <a:ext cx="144463" cy="649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AU"/>
          </a:p>
        </p:txBody>
      </p:sp>
      <p:sp>
        <p:nvSpPr>
          <p:cNvPr id="19470" name="Line 8"/>
          <p:cNvSpPr>
            <a:spLocks noChangeShapeType="1"/>
          </p:cNvSpPr>
          <p:nvPr/>
        </p:nvSpPr>
        <p:spPr bwMode="auto">
          <a:xfrm flipV="1">
            <a:off x="2411413" y="4797425"/>
            <a:ext cx="431800"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AU"/>
          </a:p>
        </p:txBody>
      </p:sp>
      <p:sp>
        <p:nvSpPr>
          <p:cNvPr id="77839" name="TextBox 2"/>
          <p:cNvSpPr txBox="1">
            <a:spLocks noChangeArrowheads="1"/>
          </p:cNvSpPr>
          <p:nvPr/>
        </p:nvSpPr>
        <p:spPr bwMode="auto">
          <a:xfrm>
            <a:off x="642144" y="1958319"/>
            <a:ext cx="66367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400" baseline="0" dirty="0">
                <a:latin typeface="Times" charset="0"/>
              </a:rPr>
              <a:t>Location (1)  (2)  (3) (4)  (5)  (6)  (7)   (8)  (9)  (10)</a:t>
            </a:r>
          </a:p>
        </p:txBody>
      </p:sp>
      <p:sp>
        <p:nvSpPr>
          <p:cNvPr id="37"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70</a:t>
            </a:fld>
            <a:endParaRPr lang="en-AU" alt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90481"/>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2"/>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499"/>
                                          </p:stCondLst>
                                        </p:cTn>
                                        <p:tgtEl>
                                          <p:spTgt spid="6"/>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19048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47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46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46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46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46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4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82" grpId="0" animBg="1"/>
      <p:bldP spid="19465" grpId="0"/>
      <p:bldP spid="19466" grpId="0" animBg="1"/>
      <p:bldP spid="19467" grpId="0"/>
      <p:bldP spid="19468" grpId="0"/>
      <p:bldP spid="19469" grpId="0" animBg="1"/>
      <p:bldP spid="19470"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ph type="title"/>
          </p:nvPr>
        </p:nvSpPr>
        <p:spPr>
          <a:xfrm>
            <a:off x="628650" y="188640"/>
            <a:ext cx="7772400" cy="744538"/>
          </a:xfrm>
        </p:spPr>
        <p:txBody>
          <a:bodyPr/>
          <a:lstStyle/>
          <a:p>
            <a:pPr algn="l">
              <a:defRPr/>
            </a:pPr>
            <a:r>
              <a:rPr sz="3600" cap="none" dirty="0">
                <a:solidFill>
                  <a:srgbClr val="EA0088"/>
                </a:solidFill>
                <a:latin typeface="Trebuchet MS" panose="020B0603020202020204" pitchFamily="34" charset="0"/>
                <a:ea typeface="ＭＳ Ｐゴシック" charset="0"/>
                <a:cs typeface="ＭＳ Ｐゴシック" charset="0"/>
              </a:rPr>
              <a:t>Example 12: Solution</a:t>
            </a:r>
            <a:r>
              <a:rPr lang="en-AU" sz="3600" cap="none" dirty="0">
                <a:solidFill>
                  <a:srgbClr val="EA0088"/>
                </a:solidFill>
                <a:latin typeface="Trebuchet MS" panose="020B0603020202020204" pitchFamily="34" charset="0"/>
                <a:ea typeface="ＭＳ Ｐゴシック" charset="0"/>
                <a:cs typeface="ＭＳ Ｐゴシック" charset="0"/>
              </a:rPr>
              <a:t>…</a:t>
            </a:r>
            <a:endParaRPr sz="3600" cap="none" dirty="0">
              <a:solidFill>
                <a:srgbClr val="EA0088"/>
              </a:solidFill>
              <a:latin typeface="Trebuchet MS" panose="020B0603020202020204" pitchFamily="34" charset="0"/>
              <a:ea typeface="ＭＳ Ｐゴシック" charset="0"/>
              <a:cs typeface="ＭＳ Ｐゴシック" charset="0"/>
            </a:endParaRPr>
          </a:p>
        </p:txBody>
      </p:sp>
      <p:sp>
        <p:nvSpPr>
          <p:cNvPr id="78850" name="Rectangle 2"/>
          <p:cNvSpPr>
            <a:spLocks noGrp="1" noChangeArrowheads="1"/>
          </p:cNvSpPr>
          <p:nvPr>
            <p:ph idx="1"/>
          </p:nvPr>
        </p:nvSpPr>
        <p:spPr>
          <a:xfrm>
            <a:off x="755576" y="1124744"/>
            <a:ext cx="7772400" cy="5040312"/>
          </a:xfrm>
        </p:spPr>
        <p:txBody>
          <a:bodyPr/>
          <a:lstStyle/>
          <a:p>
            <a:pPr>
              <a:buFontTx/>
              <a:buNone/>
            </a:pPr>
            <a:endParaRPr lang="en-US" altLang="en-US" sz="2400" dirty="0">
              <a:latin typeface="Trebuchet MS" pitchFamily="34" charset="0"/>
              <a:cs typeface="Arial" pitchFamily="34" charset="0"/>
            </a:endParaRPr>
          </a:p>
          <a:p>
            <a:pPr>
              <a:buFontTx/>
              <a:buNone/>
            </a:pPr>
            <a:endParaRPr lang="en-US" altLang="en-US" sz="2400" dirty="0">
              <a:latin typeface="Trebuchet MS" pitchFamily="34" charset="0"/>
              <a:cs typeface="Arial" pitchFamily="34" charset="0"/>
            </a:endParaRPr>
          </a:p>
          <a:p>
            <a:pPr>
              <a:buFontTx/>
              <a:buNone/>
            </a:pPr>
            <a:endParaRPr lang="en-US" altLang="en-US" sz="2400" dirty="0">
              <a:latin typeface="Trebuchet MS" pitchFamily="34" charset="0"/>
              <a:cs typeface="Arial" pitchFamily="34" charset="0"/>
            </a:endParaRPr>
          </a:p>
          <a:p>
            <a:pPr>
              <a:buFontTx/>
              <a:buNone/>
            </a:pPr>
            <a:r>
              <a:rPr lang="en-US" altLang="en-US" sz="2400" dirty="0">
                <a:latin typeface="Trebuchet MS" pitchFamily="34" charset="0"/>
                <a:cs typeface="Arial" pitchFamily="34" charset="0"/>
              </a:rPr>
              <a:t>	The 50</a:t>
            </a:r>
            <a:r>
              <a:rPr lang="en-US" altLang="en-US" sz="2400" baseline="30000" dirty="0">
                <a:latin typeface="Trebuchet MS" pitchFamily="34" charset="0"/>
                <a:cs typeface="Arial" pitchFamily="34" charset="0"/>
              </a:rPr>
              <a:t>th</a:t>
            </a:r>
            <a:r>
              <a:rPr lang="en-US" altLang="en-US" sz="2400" dirty="0">
                <a:latin typeface="Trebuchet MS" pitchFamily="34" charset="0"/>
                <a:cs typeface="Arial" pitchFamily="34" charset="0"/>
              </a:rPr>
              <a:t> percentile is halfway between the fifth and sixth observations (in the middle between 8 and 9), that is 8.5. That is,</a:t>
            </a:r>
          </a:p>
          <a:p>
            <a:pPr>
              <a:spcBef>
                <a:spcPct val="0"/>
              </a:spcBef>
              <a:buFontTx/>
              <a:buNone/>
            </a:pPr>
            <a:r>
              <a:rPr lang="en-US" altLang="en-US" sz="2400" dirty="0">
                <a:latin typeface="Trebuchet MS" pitchFamily="34" charset="0"/>
                <a:cs typeface="Arial" pitchFamily="34" charset="0"/>
              </a:rPr>
              <a:t>	</a:t>
            </a:r>
          </a:p>
          <a:p>
            <a:pPr>
              <a:spcBef>
                <a:spcPct val="0"/>
              </a:spcBef>
              <a:buFontTx/>
              <a:buNone/>
            </a:pPr>
            <a:r>
              <a:rPr lang="en-US" altLang="en-US" sz="2400" dirty="0">
                <a:latin typeface="Trebuchet MS" pitchFamily="34" charset="0"/>
                <a:cs typeface="Arial" pitchFamily="34" charset="0"/>
              </a:rPr>
              <a:t>			 p</a:t>
            </a:r>
            <a:r>
              <a:rPr lang="en-US" altLang="en-US" sz="2400" baseline="-25000" dirty="0">
                <a:latin typeface="Trebuchet MS" pitchFamily="34" charset="0"/>
                <a:cs typeface="Arial" pitchFamily="34" charset="0"/>
              </a:rPr>
              <a:t>50</a:t>
            </a:r>
            <a:r>
              <a:rPr lang="en-US" altLang="en-US" sz="2400" dirty="0">
                <a:latin typeface="Trebuchet MS" pitchFamily="34" charset="0"/>
                <a:cs typeface="Arial" pitchFamily="34" charset="0"/>
              </a:rPr>
              <a:t> = 8 + (0.5)(9 – 8) = 8.5</a:t>
            </a:r>
          </a:p>
        </p:txBody>
      </p:sp>
      <p:graphicFrame>
        <p:nvGraphicFramePr>
          <p:cNvPr id="78852" name="Object 4"/>
          <p:cNvGraphicFramePr>
            <a:graphicFrameLocks noChangeAspect="1"/>
          </p:cNvGraphicFramePr>
          <p:nvPr>
            <p:extLst>
              <p:ext uri="{D42A27DB-BD31-4B8C-83A1-F6EECF244321}">
                <p14:modId xmlns:p14="http://schemas.microsoft.com/office/powerpoint/2010/main" val="124413027"/>
              </p:ext>
            </p:extLst>
          </p:nvPr>
        </p:nvGraphicFramePr>
        <p:xfrm>
          <a:off x="1459364" y="1340769"/>
          <a:ext cx="3184644" cy="1016344"/>
        </p:xfrm>
        <a:graphic>
          <a:graphicData uri="http://schemas.openxmlformats.org/presentationml/2006/ole">
            <mc:AlternateContent xmlns:mc="http://schemas.openxmlformats.org/markup-compatibility/2006">
              <mc:Choice xmlns:v="urn:schemas-microsoft-com:vml" Requires="v">
                <p:oleObj spid="_x0000_s78934" name="Equation" r:id="rId4" imgW="914400" imgH="292100" progId="Equation.3">
                  <p:embed/>
                </p:oleObj>
              </mc:Choice>
              <mc:Fallback>
                <p:oleObj name="Equation" r:id="rId4" imgW="914400" imgH="292100" progId="Equation.3">
                  <p:embed/>
                  <p:pic>
                    <p:nvPicPr>
                      <p:cNvPr id="0" name="Picture 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9364" y="1340769"/>
                        <a:ext cx="3184644" cy="1016344"/>
                      </a:xfrm>
                      <a:prstGeom prst="rect">
                        <a:avLst/>
                      </a:prstGeom>
                      <a:noFill/>
                      <a:ln>
                        <a:noFill/>
                      </a:ln>
                      <a:effectLst/>
                      <a:extLst/>
                    </p:spPr>
                  </p:pic>
                </p:oleObj>
              </mc:Fallback>
            </mc:AlternateContent>
          </a:graphicData>
        </a:graphic>
      </p:graphicFrame>
      <p:sp>
        <p:nvSpPr>
          <p:cNvPr id="78853" name="TextBox 1"/>
          <p:cNvSpPr txBox="1">
            <a:spLocks noChangeArrowheads="1"/>
          </p:cNvSpPr>
          <p:nvPr/>
        </p:nvSpPr>
        <p:spPr bwMode="auto">
          <a:xfrm>
            <a:off x="1697012" y="4508996"/>
            <a:ext cx="2090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400" baseline="0">
                <a:latin typeface="Times" charset="0"/>
              </a:rPr>
              <a:t>5</a:t>
            </a:r>
            <a:r>
              <a:rPr lang="en-US" altLang="en-US" sz="2400" baseline="30000">
                <a:latin typeface="Times" charset="0"/>
              </a:rPr>
              <a:t>th</a:t>
            </a:r>
            <a:r>
              <a:rPr lang="en-US" altLang="en-US" sz="2400" baseline="0">
                <a:latin typeface="Times" charset="0"/>
              </a:rPr>
              <a:t> observation</a:t>
            </a:r>
          </a:p>
        </p:txBody>
      </p:sp>
      <p:sp>
        <p:nvSpPr>
          <p:cNvPr id="78854" name="TextBox 5"/>
          <p:cNvSpPr txBox="1">
            <a:spLocks noChangeArrowheads="1"/>
          </p:cNvSpPr>
          <p:nvPr/>
        </p:nvSpPr>
        <p:spPr bwMode="auto">
          <a:xfrm>
            <a:off x="4360837" y="4580434"/>
            <a:ext cx="20113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400" baseline="0">
                <a:latin typeface="Times" charset="0"/>
              </a:rPr>
              <a:t>6</a:t>
            </a:r>
            <a:r>
              <a:rPr lang="en-US" altLang="en-US" sz="2400" baseline="30000">
                <a:latin typeface="Times" charset="0"/>
              </a:rPr>
              <a:t>th</a:t>
            </a:r>
            <a:r>
              <a:rPr lang="en-US" altLang="en-US" sz="2400" baseline="0">
                <a:latin typeface="Times" charset="0"/>
              </a:rPr>
              <a:t> observation</a:t>
            </a:r>
          </a:p>
        </p:txBody>
      </p:sp>
      <p:cxnSp>
        <p:nvCxnSpPr>
          <p:cNvPr id="4" name="Straight Arrow Connector 3"/>
          <p:cNvCxnSpPr>
            <a:cxnSpLocks noChangeShapeType="1"/>
          </p:cNvCxnSpPr>
          <p:nvPr/>
        </p:nvCxnSpPr>
        <p:spPr bwMode="auto">
          <a:xfrm flipH="1" flipV="1">
            <a:off x="2699568" y="4284328"/>
            <a:ext cx="42813" cy="369132"/>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8" name="Straight Arrow Connector 7"/>
          <p:cNvCxnSpPr>
            <a:cxnSpLocks noChangeShapeType="1"/>
          </p:cNvCxnSpPr>
          <p:nvPr/>
        </p:nvCxnSpPr>
        <p:spPr bwMode="auto">
          <a:xfrm flipV="1">
            <a:off x="2771800" y="4293096"/>
            <a:ext cx="1589037" cy="360364"/>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0" name="Straight Arrow Connector 9"/>
          <p:cNvCxnSpPr>
            <a:cxnSpLocks noChangeShapeType="1"/>
          </p:cNvCxnSpPr>
          <p:nvPr/>
        </p:nvCxnSpPr>
        <p:spPr bwMode="auto">
          <a:xfrm flipH="1" flipV="1">
            <a:off x="3923928" y="4256583"/>
            <a:ext cx="652810" cy="396877"/>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2"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71</a:t>
            </a:fld>
            <a:endParaRPr lang="en-AU" altLang="en-US" b="1"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Grp="1" noChangeArrowheads="1"/>
          </p:cNvSpPr>
          <p:nvPr>
            <p:ph type="title"/>
          </p:nvPr>
        </p:nvSpPr>
        <p:spPr>
          <a:xfrm>
            <a:off x="628650" y="188640"/>
            <a:ext cx="7772400" cy="744538"/>
          </a:xfrm>
        </p:spPr>
        <p:txBody>
          <a:bodyPr/>
          <a:lstStyle/>
          <a:p>
            <a:pPr algn="l">
              <a:defRPr/>
            </a:pPr>
            <a:r>
              <a:rPr sz="3600" cap="none" dirty="0">
                <a:solidFill>
                  <a:srgbClr val="EA0088"/>
                </a:solidFill>
                <a:latin typeface="Trebuchet MS" panose="020B0603020202020204" pitchFamily="34" charset="0"/>
                <a:ea typeface="ＭＳ Ｐゴシック" charset="0"/>
                <a:cs typeface="ＭＳ Ｐゴシック" charset="0"/>
              </a:rPr>
              <a:t>Example 12: Solution</a:t>
            </a:r>
            <a:r>
              <a:rPr lang="en-AU" sz="3600" cap="none" dirty="0">
                <a:solidFill>
                  <a:srgbClr val="EA0088"/>
                </a:solidFill>
                <a:latin typeface="Trebuchet MS" panose="020B0603020202020204" pitchFamily="34" charset="0"/>
                <a:ea typeface="ＭＳ Ｐゴシック" charset="0"/>
                <a:cs typeface="ＭＳ Ｐゴシック" charset="0"/>
              </a:rPr>
              <a:t>…</a:t>
            </a:r>
            <a:endParaRPr sz="3600" cap="none" dirty="0">
              <a:solidFill>
                <a:srgbClr val="EA0088"/>
              </a:solidFill>
              <a:latin typeface="Trebuchet MS" panose="020B0603020202020204" pitchFamily="34" charset="0"/>
              <a:ea typeface="ＭＳ Ｐゴシック" charset="0"/>
              <a:cs typeface="ＭＳ Ｐゴシック" charset="0"/>
            </a:endParaRPr>
          </a:p>
        </p:txBody>
      </p:sp>
      <p:sp>
        <p:nvSpPr>
          <p:cNvPr id="79874" name="Rectangle 2"/>
          <p:cNvSpPr>
            <a:spLocks noGrp="1" noChangeArrowheads="1"/>
          </p:cNvSpPr>
          <p:nvPr>
            <p:ph idx="1"/>
          </p:nvPr>
        </p:nvSpPr>
        <p:spPr>
          <a:xfrm>
            <a:off x="614363" y="1268760"/>
            <a:ext cx="7772400" cy="5113338"/>
          </a:xfrm>
        </p:spPr>
        <p:txBody>
          <a:bodyPr/>
          <a:lstStyle/>
          <a:p>
            <a:pPr>
              <a:buFontTx/>
              <a:buNone/>
            </a:pPr>
            <a:r>
              <a:rPr lang="en-US" altLang="en-US" sz="2400" dirty="0">
                <a:latin typeface="Trebuchet MS" pitchFamily="34" charset="0"/>
                <a:cs typeface="Arial" pitchFamily="34" charset="0"/>
              </a:rPr>
              <a:t>	</a:t>
            </a:r>
          </a:p>
          <a:p>
            <a:pPr>
              <a:buFontTx/>
              <a:buNone/>
            </a:pPr>
            <a:endParaRPr lang="en-US" altLang="en-US" sz="2400" dirty="0">
              <a:latin typeface="Trebuchet MS" pitchFamily="34" charset="0"/>
              <a:cs typeface="Arial" pitchFamily="34" charset="0"/>
            </a:endParaRPr>
          </a:p>
          <a:p>
            <a:pPr>
              <a:buFontTx/>
              <a:buNone/>
            </a:pPr>
            <a:endParaRPr lang="en-US" altLang="en-US" sz="2400" dirty="0">
              <a:latin typeface="Trebuchet MS" pitchFamily="34" charset="0"/>
              <a:cs typeface="Arial" pitchFamily="34" charset="0"/>
            </a:endParaRPr>
          </a:p>
          <a:p>
            <a:pPr algn="just">
              <a:buFontTx/>
              <a:buNone/>
            </a:pPr>
            <a:r>
              <a:rPr lang="en-US" altLang="en-US" sz="2400" dirty="0">
                <a:latin typeface="Trebuchet MS" pitchFamily="34" charset="0"/>
                <a:cs typeface="Arial" pitchFamily="34" charset="0"/>
              </a:rPr>
              <a:t>	The 75</a:t>
            </a:r>
            <a:r>
              <a:rPr lang="en-US" altLang="en-US" sz="2400" baseline="30000" dirty="0">
                <a:latin typeface="Trebuchet MS" pitchFamily="34" charset="0"/>
                <a:cs typeface="Arial" pitchFamily="34" charset="0"/>
              </a:rPr>
              <a:t>th</a:t>
            </a:r>
            <a:r>
              <a:rPr lang="en-US" altLang="en-US" sz="2400" dirty="0">
                <a:latin typeface="Trebuchet MS" pitchFamily="34" charset="0"/>
                <a:cs typeface="Arial" pitchFamily="34" charset="0"/>
              </a:rPr>
              <a:t> percentile is one quarter of the distance between the eighth and ninth observation. That is</a:t>
            </a:r>
            <a:br>
              <a:rPr lang="en-US" altLang="en-US" sz="2400" dirty="0">
                <a:latin typeface="Trebuchet MS" pitchFamily="34" charset="0"/>
                <a:cs typeface="Arial" pitchFamily="34" charset="0"/>
              </a:rPr>
            </a:br>
            <a:endParaRPr lang="en-US" altLang="en-US" sz="2400" dirty="0">
              <a:latin typeface="Trebuchet MS" pitchFamily="34" charset="0"/>
              <a:cs typeface="Arial" pitchFamily="34" charset="0"/>
            </a:endParaRPr>
          </a:p>
          <a:p>
            <a:pPr>
              <a:buFontTx/>
              <a:buNone/>
            </a:pPr>
            <a:r>
              <a:rPr lang="en-US" altLang="en-US" sz="2400" dirty="0">
                <a:latin typeface="Trebuchet MS" pitchFamily="34" charset="0"/>
                <a:cs typeface="Arial" pitchFamily="34" charset="0"/>
              </a:rPr>
              <a:t>		 	   p</a:t>
            </a:r>
            <a:r>
              <a:rPr lang="en-US" altLang="en-US" sz="2400" baseline="-25000" dirty="0">
                <a:latin typeface="Trebuchet MS" pitchFamily="34" charset="0"/>
                <a:cs typeface="Arial" pitchFamily="34" charset="0"/>
              </a:rPr>
              <a:t>75</a:t>
            </a:r>
            <a:r>
              <a:rPr lang="en-US" altLang="en-US" sz="2400" dirty="0">
                <a:latin typeface="Trebuchet MS" pitchFamily="34" charset="0"/>
                <a:cs typeface="Arial" pitchFamily="34" charset="0"/>
              </a:rPr>
              <a:t> = 14+.25(22 – 14) = 16.</a:t>
            </a:r>
          </a:p>
        </p:txBody>
      </p:sp>
      <p:graphicFrame>
        <p:nvGraphicFramePr>
          <p:cNvPr id="79876" name="Object 4"/>
          <p:cNvGraphicFramePr>
            <a:graphicFrameLocks noChangeAspect="1"/>
          </p:cNvGraphicFramePr>
          <p:nvPr/>
        </p:nvGraphicFramePr>
        <p:xfrm>
          <a:off x="1547813" y="1557338"/>
          <a:ext cx="3581400" cy="1082675"/>
        </p:xfrm>
        <a:graphic>
          <a:graphicData uri="http://schemas.openxmlformats.org/presentationml/2006/ole">
            <mc:AlternateContent xmlns:mc="http://schemas.openxmlformats.org/markup-compatibility/2006">
              <mc:Choice xmlns:v="urn:schemas-microsoft-com:vml" Requires="v">
                <p:oleObj spid="_x0000_s79958" name="Equation" r:id="rId4" imgW="965200" imgH="292100" progId="Equation.3">
                  <p:embed/>
                </p:oleObj>
              </mc:Choice>
              <mc:Fallback>
                <p:oleObj name="Equation" r:id="rId4" imgW="965200" imgH="292100" progId="Equation.3">
                  <p:embed/>
                  <p:pic>
                    <p:nvPicPr>
                      <p:cNvPr id="0" name="Picture 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1557338"/>
                        <a:ext cx="3581400" cy="10826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85194" dir="20006097" algn="ctr" rotWithShape="0">
                                <a:srgbClr val="808080">
                                  <a:alpha val="74997"/>
                                </a:srgbClr>
                              </a:outerShdw>
                            </a:effectLst>
                          </a14:hiddenEffects>
                        </a:ext>
                      </a:extLst>
                    </p:spPr>
                  </p:pic>
                </p:oleObj>
              </mc:Fallback>
            </mc:AlternateContent>
          </a:graphicData>
        </a:graphic>
      </p:graphicFrame>
      <p:sp>
        <p:nvSpPr>
          <p:cNvPr id="79877" name="Text Box 5"/>
          <p:cNvSpPr txBox="1">
            <a:spLocks noChangeArrowheads="1"/>
          </p:cNvSpPr>
          <p:nvPr/>
        </p:nvSpPr>
        <p:spPr bwMode="auto">
          <a:xfrm>
            <a:off x="2987675" y="4724896"/>
            <a:ext cx="13652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200" baseline="0" dirty="0">
                <a:solidFill>
                  <a:srgbClr val="0033CC"/>
                </a:solidFill>
                <a:latin typeface="Arial Narrow" pitchFamily="34" charset="0"/>
              </a:rPr>
              <a:t>8th</a:t>
            </a:r>
          </a:p>
          <a:p>
            <a:pPr>
              <a:spcBef>
                <a:spcPct val="0"/>
              </a:spcBef>
              <a:buFontTx/>
              <a:buNone/>
            </a:pPr>
            <a:r>
              <a:rPr lang="en-US" altLang="en-US" sz="2200" baseline="0" dirty="0">
                <a:solidFill>
                  <a:srgbClr val="0033CC"/>
                </a:solidFill>
                <a:latin typeface="Arial Narrow" pitchFamily="34" charset="0"/>
              </a:rPr>
              <a:t>observation</a:t>
            </a:r>
          </a:p>
        </p:txBody>
      </p:sp>
      <p:sp>
        <p:nvSpPr>
          <p:cNvPr id="79878" name="Text Box 6"/>
          <p:cNvSpPr txBox="1">
            <a:spLocks noChangeArrowheads="1"/>
          </p:cNvSpPr>
          <p:nvPr/>
        </p:nvSpPr>
        <p:spPr bwMode="auto">
          <a:xfrm>
            <a:off x="4500563" y="4724896"/>
            <a:ext cx="13652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200" baseline="0" dirty="0">
                <a:solidFill>
                  <a:srgbClr val="0033CC"/>
                </a:solidFill>
                <a:latin typeface="Arial Narrow" pitchFamily="34" charset="0"/>
              </a:rPr>
              <a:t>9th</a:t>
            </a:r>
          </a:p>
          <a:p>
            <a:pPr>
              <a:spcBef>
                <a:spcPct val="0"/>
              </a:spcBef>
              <a:buFontTx/>
              <a:buNone/>
            </a:pPr>
            <a:r>
              <a:rPr lang="en-US" altLang="en-US" sz="2200" baseline="0" dirty="0">
                <a:solidFill>
                  <a:srgbClr val="0033CC"/>
                </a:solidFill>
                <a:latin typeface="Arial Narrow" pitchFamily="34" charset="0"/>
              </a:rPr>
              <a:t>observation</a:t>
            </a:r>
          </a:p>
        </p:txBody>
      </p:sp>
      <p:sp>
        <p:nvSpPr>
          <p:cNvPr id="79879" name="Line 7"/>
          <p:cNvSpPr>
            <a:spLocks noChangeShapeType="1"/>
          </p:cNvSpPr>
          <p:nvPr/>
        </p:nvSpPr>
        <p:spPr bwMode="auto">
          <a:xfrm flipV="1">
            <a:off x="3708400" y="4293096"/>
            <a:ext cx="792163"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en-AU"/>
          </a:p>
        </p:txBody>
      </p:sp>
      <p:sp>
        <p:nvSpPr>
          <p:cNvPr id="79880" name="Line 8"/>
          <p:cNvSpPr>
            <a:spLocks noChangeShapeType="1"/>
          </p:cNvSpPr>
          <p:nvPr/>
        </p:nvSpPr>
        <p:spPr bwMode="auto">
          <a:xfrm flipH="1" flipV="1">
            <a:off x="3851919" y="4293096"/>
            <a:ext cx="1080443"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en-AU"/>
          </a:p>
        </p:txBody>
      </p:sp>
      <p:sp>
        <p:nvSpPr>
          <p:cNvPr id="79881" name="Line 8"/>
          <p:cNvSpPr>
            <a:spLocks noChangeShapeType="1"/>
          </p:cNvSpPr>
          <p:nvPr/>
        </p:nvSpPr>
        <p:spPr bwMode="auto">
          <a:xfrm flipH="1" flipV="1">
            <a:off x="2843808" y="4293096"/>
            <a:ext cx="864592"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en-AU"/>
          </a:p>
        </p:txBody>
      </p:sp>
      <p:sp>
        <p:nvSpPr>
          <p:cNvPr id="11"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72</a:t>
            </a:fld>
            <a:endParaRPr lang="en-AU" altLang="en-US" b="1"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bwMode="auto">
          <a:xfrm>
            <a:off x="684213" y="476250"/>
            <a:ext cx="7772400" cy="517525"/>
          </a:xfrm>
        </p:spPr>
        <p:txBody>
          <a:bodyPr wrap="square" numCol="1" anchorCtr="0" compatLnSpc="1">
            <a:prstTxWarp prst="textNoShape">
              <a:avLst/>
            </a:prstTxWarp>
          </a:bodyPr>
          <a:lstStyle/>
          <a:p>
            <a:pPr algn="l" fontAlgn="base">
              <a:spcAft>
                <a:spcPct val="0"/>
              </a:spcAft>
            </a:pPr>
            <a:r>
              <a:rPr altLang="en-US" sz="3600" cap="none" dirty="0">
                <a:solidFill>
                  <a:srgbClr val="EA0088"/>
                </a:solidFill>
                <a:latin typeface="Trebuchet MS" pitchFamily="34" charset="0"/>
                <a:ea typeface="MS PGothic" pitchFamily="34" charset="-128"/>
                <a:cs typeface="Arial" pitchFamily="34" charset="0"/>
              </a:rPr>
              <a:t>Location of Percentiles…</a:t>
            </a:r>
          </a:p>
        </p:txBody>
      </p:sp>
      <p:sp>
        <p:nvSpPr>
          <p:cNvPr id="80899" name="Rectangle 3"/>
          <p:cNvSpPr>
            <a:spLocks noGrp="1" noChangeArrowheads="1"/>
          </p:cNvSpPr>
          <p:nvPr>
            <p:ph idx="1"/>
          </p:nvPr>
        </p:nvSpPr>
        <p:spPr>
          <a:xfrm>
            <a:off x="755650" y="1196975"/>
            <a:ext cx="7772400" cy="4752975"/>
          </a:xfrm>
        </p:spPr>
        <p:txBody>
          <a:bodyPr/>
          <a:lstStyle/>
          <a:p>
            <a:pPr marL="0" indent="0">
              <a:buFontTx/>
              <a:buNone/>
            </a:pPr>
            <a:r>
              <a:rPr lang="en-US" altLang="en-US" sz="2400" dirty="0">
                <a:latin typeface="Trebuchet MS" pitchFamily="34" charset="0"/>
                <a:cs typeface="Arial" pitchFamily="34" charset="0"/>
              </a:rPr>
              <a:t>Please remember…</a:t>
            </a:r>
          </a:p>
          <a:p>
            <a:pPr marL="0" indent="0">
              <a:buFontTx/>
              <a:buNone/>
            </a:pPr>
            <a:endParaRPr lang="en-US" altLang="en-US" sz="2400" dirty="0">
              <a:latin typeface="Trebuchet MS" pitchFamily="34" charset="0"/>
              <a:cs typeface="Arial" pitchFamily="34" charset="0"/>
            </a:endParaRPr>
          </a:p>
          <a:p>
            <a:pPr marL="0" indent="0">
              <a:buFontTx/>
              <a:buNone/>
            </a:pPr>
            <a:endParaRPr lang="en-US" altLang="en-US" sz="2400" dirty="0">
              <a:latin typeface="Trebuchet MS" pitchFamily="34" charset="0"/>
              <a:cs typeface="Arial" pitchFamily="34" charset="0"/>
            </a:endParaRPr>
          </a:p>
        </p:txBody>
      </p:sp>
      <p:sp>
        <p:nvSpPr>
          <p:cNvPr id="55301" name="Rectangle 4"/>
          <p:cNvSpPr>
            <a:spLocks noChangeArrowheads="1"/>
          </p:cNvSpPr>
          <p:nvPr/>
        </p:nvSpPr>
        <p:spPr bwMode="auto">
          <a:xfrm>
            <a:off x="1981200" y="2832100"/>
            <a:ext cx="4735513" cy="493713"/>
          </a:xfrm>
          <a:prstGeom prst="rect">
            <a:avLst/>
          </a:prstGeom>
          <a:noFill/>
          <a:ln w="9525">
            <a:noFill/>
            <a:miter lim="800000"/>
            <a:headEnd/>
            <a:tailEnd/>
          </a:ln>
        </p:spPr>
        <p:txBody>
          <a:bodyPr wrap="none" anchor="ctr">
            <a:spAutoFit/>
          </a:bodyPr>
          <a:lstStyle/>
          <a:p>
            <a:pPr>
              <a:defRPr/>
            </a:pPr>
            <a:r>
              <a:rPr lang="en-US" sz="2600" baseline="0" dirty="0">
                <a:latin typeface="+mn-lt"/>
                <a:ea typeface="+mn-ea"/>
              </a:rPr>
              <a:t>0 0 </a:t>
            </a:r>
            <a:r>
              <a:rPr lang="en-US" sz="2600" baseline="0" dirty="0">
                <a:solidFill>
                  <a:srgbClr val="FF0000"/>
                </a:solidFill>
                <a:latin typeface="+mn-lt"/>
                <a:ea typeface="+mn-ea"/>
              </a:rPr>
              <a:t>|</a:t>
            </a:r>
            <a:r>
              <a:rPr lang="en-US" sz="2600" baseline="0" dirty="0">
                <a:latin typeface="+mn-lt"/>
                <a:ea typeface="+mn-ea"/>
              </a:rPr>
              <a:t> 5 7 8 9 12 14 </a:t>
            </a:r>
            <a:r>
              <a:rPr lang="en-US" sz="2600" baseline="0" dirty="0">
                <a:solidFill>
                  <a:srgbClr val="0000FF"/>
                </a:solidFill>
                <a:latin typeface="+mn-lt"/>
                <a:ea typeface="+mn-ea"/>
              </a:rPr>
              <a:t>|</a:t>
            </a:r>
            <a:r>
              <a:rPr lang="en-US" sz="2600" baseline="0" dirty="0">
                <a:latin typeface="+mn-lt"/>
                <a:ea typeface="+mn-ea"/>
              </a:rPr>
              <a:t> 22 33</a:t>
            </a:r>
          </a:p>
        </p:txBody>
      </p:sp>
      <p:sp>
        <p:nvSpPr>
          <p:cNvPr id="80902" name="Rectangle 5"/>
          <p:cNvSpPr>
            <a:spLocks noChangeArrowheads="1"/>
          </p:cNvSpPr>
          <p:nvPr/>
        </p:nvSpPr>
        <p:spPr bwMode="auto">
          <a:xfrm>
            <a:off x="4286250" y="1736560"/>
            <a:ext cx="762000" cy="893763"/>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aseline="0">
                <a:solidFill>
                  <a:srgbClr val="0000FF"/>
                </a:solidFill>
                <a:latin typeface="Tahoma" pitchFamily="34" charset="0"/>
              </a:rPr>
              <a:t>value</a:t>
            </a:r>
          </a:p>
          <a:p>
            <a:pPr algn="ctr">
              <a:spcBef>
                <a:spcPct val="0"/>
              </a:spcBef>
              <a:buFontTx/>
              <a:buNone/>
            </a:pPr>
            <a:r>
              <a:rPr lang="en-US" altLang="en-US" sz="2400" baseline="0">
                <a:solidFill>
                  <a:srgbClr val="0000FF"/>
                </a:solidFill>
                <a:latin typeface="Tahoma" pitchFamily="34" charset="0"/>
              </a:rPr>
              <a:t>16</a:t>
            </a:r>
          </a:p>
        </p:txBody>
      </p:sp>
      <p:sp>
        <p:nvSpPr>
          <p:cNvPr id="80903" name="Line 6"/>
          <p:cNvSpPr>
            <a:spLocks noChangeShapeType="1"/>
          </p:cNvSpPr>
          <p:nvPr/>
        </p:nvSpPr>
        <p:spPr bwMode="auto">
          <a:xfrm>
            <a:off x="4572000" y="2578100"/>
            <a:ext cx="0" cy="106680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80904" name="Rectangle 7"/>
          <p:cNvSpPr>
            <a:spLocks noChangeArrowheads="1"/>
          </p:cNvSpPr>
          <p:nvPr/>
        </p:nvSpPr>
        <p:spPr bwMode="auto">
          <a:xfrm>
            <a:off x="1042988" y="4581525"/>
            <a:ext cx="7561262"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just">
              <a:spcBef>
                <a:spcPct val="0"/>
              </a:spcBef>
              <a:buFontTx/>
              <a:buNone/>
            </a:pPr>
            <a:r>
              <a:rPr lang="en-US" altLang="en-US" sz="2600" baseline="0" dirty="0" err="1">
                <a:latin typeface="Tahoma" pitchFamily="34" charset="0"/>
              </a:rPr>
              <a:t>L</a:t>
            </a:r>
            <a:r>
              <a:rPr lang="en-US" altLang="en-US" sz="2600" dirty="0" err="1">
                <a:latin typeface="Tahoma" pitchFamily="34" charset="0"/>
              </a:rPr>
              <a:t>p</a:t>
            </a:r>
            <a:r>
              <a:rPr lang="en-US" altLang="en-US" sz="2600" baseline="0" dirty="0">
                <a:latin typeface="Tahoma" pitchFamily="34" charset="0"/>
              </a:rPr>
              <a:t> determines the </a:t>
            </a:r>
            <a:r>
              <a:rPr lang="en-US" altLang="en-US" sz="2600" b="1" baseline="0" dirty="0">
                <a:latin typeface="Tahoma" pitchFamily="34" charset="0"/>
              </a:rPr>
              <a:t>position</a:t>
            </a:r>
            <a:r>
              <a:rPr lang="en-US" altLang="en-US" sz="2600" baseline="0" dirty="0">
                <a:latin typeface="Tahoma" pitchFamily="34" charset="0"/>
              </a:rPr>
              <a:t> in the data set where the percentile value lies, not the value of the percentile itself.</a:t>
            </a:r>
          </a:p>
        </p:txBody>
      </p:sp>
      <p:sp>
        <p:nvSpPr>
          <p:cNvPr id="80905" name="Rectangle 9"/>
          <p:cNvSpPr>
            <a:spLocks noChangeArrowheads="1"/>
          </p:cNvSpPr>
          <p:nvPr/>
        </p:nvSpPr>
        <p:spPr bwMode="auto">
          <a:xfrm>
            <a:off x="2411413" y="3644900"/>
            <a:ext cx="762000" cy="792163"/>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400" baseline="0">
                <a:solidFill>
                  <a:srgbClr val="FF0000"/>
                </a:solidFill>
                <a:latin typeface="Tahoma" pitchFamily="34" charset="0"/>
              </a:rPr>
              <a:t>value</a:t>
            </a:r>
          </a:p>
          <a:p>
            <a:pPr>
              <a:spcBef>
                <a:spcPct val="0"/>
              </a:spcBef>
              <a:buFontTx/>
              <a:buNone/>
            </a:pPr>
            <a:r>
              <a:rPr lang="en-US" altLang="en-US" sz="2400" baseline="0">
                <a:solidFill>
                  <a:srgbClr val="FF0000"/>
                </a:solidFill>
                <a:latin typeface="Tahoma" pitchFamily="34" charset="0"/>
              </a:rPr>
              <a:t>3.75</a:t>
            </a:r>
          </a:p>
        </p:txBody>
      </p:sp>
      <p:sp>
        <p:nvSpPr>
          <p:cNvPr id="80906" name="Line 10"/>
          <p:cNvSpPr>
            <a:spLocks noChangeShapeType="1"/>
          </p:cNvSpPr>
          <p:nvPr/>
        </p:nvSpPr>
        <p:spPr bwMode="auto">
          <a:xfrm>
            <a:off x="2771775" y="2420938"/>
            <a:ext cx="0" cy="12192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80907" name="Rectangle 11"/>
          <p:cNvSpPr>
            <a:spLocks noChangeArrowheads="1"/>
          </p:cNvSpPr>
          <p:nvPr/>
        </p:nvSpPr>
        <p:spPr bwMode="auto">
          <a:xfrm>
            <a:off x="4068763" y="3666360"/>
            <a:ext cx="1295400" cy="64770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aseline="0">
                <a:solidFill>
                  <a:srgbClr val="0000FF"/>
                </a:solidFill>
                <a:latin typeface="Tahoma" pitchFamily="34" charset="0"/>
              </a:rPr>
              <a:t>position</a:t>
            </a:r>
          </a:p>
          <a:p>
            <a:pPr algn="ctr">
              <a:spcBef>
                <a:spcPct val="0"/>
              </a:spcBef>
              <a:buFontTx/>
              <a:buNone/>
            </a:pPr>
            <a:r>
              <a:rPr lang="en-US" altLang="en-US" sz="2400" baseline="0">
                <a:solidFill>
                  <a:srgbClr val="0000FF"/>
                </a:solidFill>
                <a:latin typeface="Tahoma" pitchFamily="34" charset="0"/>
              </a:rPr>
              <a:t>8.25</a:t>
            </a:r>
          </a:p>
        </p:txBody>
      </p:sp>
      <p:sp>
        <p:nvSpPr>
          <p:cNvPr id="80908" name="Rectangle 12"/>
          <p:cNvSpPr>
            <a:spLocks noChangeArrowheads="1"/>
          </p:cNvSpPr>
          <p:nvPr/>
        </p:nvSpPr>
        <p:spPr bwMode="auto">
          <a:xfrm>
            <a:off x="2051050" y="1844675"/>
            <a:ext cx="1368425" cy="6604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aseline="0">
                <a:solidFill>
                  <a:srgbClr val="FF0000"/>
                </a:solidFill>
                <a:latin typeface="Tahoma" pitchFamily="34" charset="0"/>
              </a:rPr>
              <a:t>position</a:t>
            </a:r>
          </a:p>
          <a:p>
            <a:pPr algn="ctr">
              <a:spcBef>
                <a:spcPct val="0"/>
              </a:spcBef>
              <a:buFontTx/>
              <a:buNone/>
            </a:pPr>
            <a:r>
              <a:rPr lang="en-US" altLang="en-US" sz="2400" baseline="0">
                <a:solidFill>
                  <a:srgbClr val="FF0000"/>
                </a:solidFill>
                <a:latin typeface="Tahoma" pitchFamily="34" charset="0"/>
              </a:rPr>
              <a:t>2.75</a:t>
            </a:r>
          </a:p>
        </p:txBody>
      </p:sp>
      <p:sp>
        <p:nvSpPr>
          <p:cNvPr id="12"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73</a:t>
            </a:fld>
            <a:endParaRPr lang="en-AU" altLang="en-US" b="1" dirty="0"/>
          </a:p>
        </p:txBody>
      </p:sp>
    </p:spTree>
    <p:custDataLst>
      <p:tags r:id="rId1"/>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3" name="Rectangle 4"/>
          <p:cNvSpPr>
            <a:spLocks noGrp="1" noChangeArrowheads="1"/>
          </p:cNvSpPr>
          <p:nvPr>
            <p:ph type="title"/>
          </p:nvPr>
        </p:nvSpPr>
        <p:spPr>
          <a:xfrm>
            <a:off x="323850" y="333375"/>
            <a:ext cx="7772400" cy="661988"/>
          </a:xfrm>
        </p:spPr>
        <p:txBody>
          <a:bodyPr/>
          <a:lstStyle/>
          <a:p>
            <a:pPr algn="l">
              <a:defRPr/>
            </a:pPr>
            <a:r>
              <a:rPr sz="3600" cap="none" dirty="0">
                <a:solidFill>
                  <a:srgbClr val="EA0088"/>
                </a:solidFill>
                <a:latin typeface="Trebuchet MS" panose="020B0603020202020204" pitchFamily="34" charset="0"/>
                <a:ea typeface="ＭＳ Ｐゴシック" charset="0"/>
                <a:cs typeface="ＭＳ Ｐゴシック" charset="0"/>
              </a:rPr>
              <a:t>Quartiles and Variability</a:t>
            </a:r>
          </a:p>
        </p:txBody>
      </p:sp>
      <p:sp>
        <p:nvSpPr>
          <p:cNvPr id="81923" name="Rectangle 5"/>
          <p:cNvSpPr>
            <a:spLocks noGrp="1" noChangeArrowheads="1"/>
          </p:cNvSpPr>
          <p:nvPr>
            <p:ph idx="1"/>
          </p:nvPr>
        </p:nvSpPr>
        <p:spPr>
          <a:xfrm>
            <a:off x="468313" y="1412875"/>
            <a:ext cx="7772400" cy="1066800"/>
          </a:xfrm>
        </p:spPr>
        <p:txBody>
          <a:bodyPr/>
          <a:lstStyle/>
          <a:p>
            <a:pPr marL="0" indent="0" algn="just">
              <a:buNone/>
            </a:pPr>
            <a:r>
              <a:rPr lang="en-US" altLang="en-US" sz="2400" dirty="0">
                <a:latin typeface="Trebuchet MS" pitchFamily="34" charset="0"/>
                <a:cs typeface="Arial" pitchFamily="34" charset="0"/>
              </a:rPr>
              <a:t>Quartiles can provide an idea about the shape of a histogram.</a:t>
            </a:r>
          </a:p>
        </p:txBody>
      </p:sp>
      <p:sp>
        <p:nvSpPr>
          <p:cNvPr id="81925" name="Rectangle 2"/>
          <p:cNvSpPr>
            <a:spLocks noChangeArrowheads="1"/>
          </p:cNvSpPr>
          <p:nvPr/>
        </p:nvSpPr>
        <p:spPr bwMode="auto">
          <a:xfrm>
            <a:off x="1905000" y="2764929"/>
            <a:ext cx="549275" cy="1282700"/>
          </a:xfrm>
          <a:prstGeom prst="rect">
            <a:avLst/>
          </a:prstGeom>
          <a:solidFill>
            <a:schemeClr val="accent1"/>
          </a:solidFill>
          <a:ln w="9525">
            <a:solidFill>
              <a:schemeClr val="tx1"/>
            </a:solidFill>
            <a:miter lim="800000"/>
            <a:headEnd/>
            <a:tailEnd/>
          </a:ln>
        </p:spPr>
        <p:txBody>
          <a:bodyPr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81926" name="Rectangle 3"/>
          <p:cNvSpPr>
            <a:spLocks noChangeArrowheads="1"/>
          </p:cNvSpPr>
          <p:nvPr/>
        </p:nvSpPr>
        <p:spPr bwMode="auto">
          <a:xfrm flipH="1">
            <a:off x="4953000" y="3652341"/>
            <a:ext cx="1289050" cy="395288"/>
          </a:xfrm>
          <a:prstGeom prst="rect">
            <a:avLst/>
          </a:prstGeom>
          <a:solidFill>
            <a:schemeClr val="accent1"/>
          </a:solidFill>
          <a:ln w="9525">
            <a:solidFill>
              <a:schemeClr val="tx1"/>
            </a:solidFill>
            <a:miter lim="800000"/>
            <a:headEnd/>
            <a:tailEnd/>
          </a:ln>
        </p:spPr>
        <p:txBody>
          <a:bodyPr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81927" name="Text Box 6"/>
          <p:cNvSpPr txBox="1">
            <a:spLocks noChangeArrowheads="1"/>
          </p:cNvSpPr>
          <p:nvPr/>
        </p:nvSpPr>
        <p:spPr bwMode="auto">
          <a:xfrm>
            <a:off x="1804988" y="4004766"/>
            <a:ext cx="2693987"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200" baseline="0" dirty="0">
                <a:solidFill>
                  <a:srgbClr val="0033CC"/>
                </a:solidFill>
                <a:latin typeface="Arial Narrow" pitchFamily="34" charset="0"/>
              </a:rPr>
              <a:t>Q</a:t>
            </a:r>
            <a:r>
              <a:rPr lang="en-US" altLang="en-US" sz="2200" dirty="0">
                <a:solidFill>
                  <a:srgbClr val="0033CC"/>
                </a:solidFill>
                <a:latin typeface="Arial Narrow" pitchFamily="34" charset="0"/>
              </a:rPr>
              <a:t>1</a:t>
            </a:r>
            <a:r>
              <a:rPr lang="en-US" altLang="en-US" sz="2200" baseline="0" dirty="0">
                <a:solidFill>
                  <a:srgbClr val="0033CC"/>
                </a:solidFill>
                <a:latin typeface="Arial Narrow" pitchFamily="34" charset="0"/>
              </a:rPr>
              <a:t>    Q</a:t>
            </a:r>
            <a:r>
              <a:rPr lang="en-US" altLang="en-US" sz="2200" dirty="0">
                <a:solidFill>
                  <a:srgbClr val="0033CC"/>
                </a:solidFill>
                <a:latin typeface="Arial Narrow" pitchFamily="34" charset="0"/>
              </a:rPr>
              <a:t>2</a:t>
            </a:r>
            <a:r>
              <a:rPr lang="en-US" altLang="en-US" sz="2200" baseline="0" dirty="0">
                <a:solidFill>
                  <a:srgbClr val="0033CC"/>
                </a:solidFill>
                <a:latin typeface="Arial Narrow" pitchFamily="34" charset="0"/>
              </a:rPr>
              <a:t>                       Q</a:t>
            </a:r>
            <a:r>
              <a:rPr lang="en-US" altLang="en-US" sz="2200" dirty="0">
                <a:solidFill>
                  <a:srgbClr val="0033CC"/>
                </a:solidFill>
                <a:latin typeface="Arial Narrow" pitchFamily="34" charset="0"/>
              </a:rPr>
              <a:t>3</a:t>
            </a:r>
            <a:endParaRPr lang="en-US" altLang="en-US" sz="2200" baseline="0" dirty="0">
              <a:solidFill>
                <a:srgbClr val="0033CC"/>
              </a:solidFill>
              <a:latin typeface="Arial Narrow" pitchFamily="34" charset="0"/>
            </a:endParaRPr>
          </a:p>
        </p:txBody>
      </p:sp>
      <p:sp>
        <p:nvSpPr>
          <p:cNvPr id="81928" name="Text Box 7"/>
          <p:cNvSpPr txBox="1">
            <a:spLocks noChangeArrowheads="1"/>
          </p:cNvSpPr>
          <p:nvPr/>
        </p:nvSpPr>
        <p:spPr bwMode="auto">
          <a:xfrm>
            <a:off x="1876425" y="4490541"/>
            <a:ext cx="19875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200" baseline="0">
                <a:solidFill>
                  <a:srgbClr val="0033CC"/>
                </a:solidFill>
                <a:latin typeface="Arial Narrow" pitchFamily="34" charset="0"/>
              </a:rPr>
              <a:t>Positively skewed</a:t>
            </a:r>
          </a:p>
          <a:p>
            <a:pPr algn="ctr">
              <a:spcBef>
                <a:spcPct val="0"/>
              </a:spcBef>
              <a:buFontTx/>
              <a:buNone/>
            </a:pPr>
            <a:r>
              <a:rPr lang="en-US" altLang="en-US" sz="2200" baseline="0">
                <a:solidFill>
                  <a:srgbClr val="0033CC"/>
                </a:solidFill>
                <a:latin typeface="Arial Narrow" pitchFamily="34" charset="0"/>
              </a:rPr>
              <a:t>histogram</a:t>
            </a:r>
          </a:p>
        </p:txBody>
      </p:sp>
      <p:sp>
        <p:nvSpPr>
          <p:cNvPr id="81929" name="Line 8"/>
          <p:cNvSpPr>
            <a:spLocks noChangeShapeType="1"/>
          </p:cNvSpPr>
          <p:nvPr/>
        </p:nvSpPr>
        <p:spPr bwMode="auto">
          <a:xfrm>
            <a:off x="1295400" y="4047629"/>
            <a:ext cx="3352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AU"/>
          </a:p>
        </p:txBody>
      </p:sp>
      <p:sp>
        <p:nvSpPr>
          <p:cNvPr id="81930" name="Rectangle 9"/>
          <p:cNvSpPr>
            <a:spLocks noChangeArrowheads="1"/>
          </p:cNvSpPr>
          <p:nvPr/>
        </p:nvSpPr>
        <p:spPr bwMode="auto">
          <a:xfrm>
            <a:off x="1468438" y="2564904"/>
            <a:ext cx="450850" cy="1482725"/>
          </a:xfrm>
          <a:prstGeom prst="rect">
            <a:avLst/>
          </a:prstGeom>
          <a:solidFill>
            <a:schemeClr val="accent1"/>
          </a:solidFill>
          <a:ln w="9525">
            <a:solidFill>
              <a:schemeClr val="tx1"/>
            </a:solidFill>
            <a:miter lim="800000"/>
            <a:headEnd/>
            <a:tailEnd/>
          </a:ln>
        </p:spPr>
        <p:txBody>
          <a:bodyPr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81931" name="Rectangle 10"/>
          <p:cNvSpPr>
            <a:spLocks noChangeArrowheads="1"/>
          </p:cNvSpPr>
          <p:nvPr/>
        </p:nvSpPr>
        <p:spPr bwMode="auto">
          <a:xfrm>
            <a:off x="2459038" y="3679329"/>
            <a:ext cx="1752600" cy="368300"/>
          </a:xfrm>
          <a:prstGeom prst="rect">
            <a:avLst/>
          </a:prstGeom>
          <a:solidFill>
            <a:schemeClr val="accent1"/>
          </a:solidFill>
          <a:ln w="9525">
            <a:solidFill>
              <a:schemeClr val="tx1"/>
            </a:solidFill>
            <a:miter lim="800000"/>
            <a:headEnd/>
            <a:tailEnd/>
          </a:ln>
        </p:spPr>
        <p:txBody>
          <a:bodyPr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81932" name="Text Box 11"/>
          <p:cNvSpPr txBox="1">
            <a:spLocks noChangeArrowheads="1"/>
          </p:cNvSpPr>
          <p:nvPr/>
        </p:nvSpPr>
        <p:spPr bwMode="auto">
          <a:xfrm flipH="1">
            <a:off x="5956300" y="4004766"/>
            <a:ext cx="233521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200" baseline="0">
                <a:solidFill>
                  <a:srgbClr val="0033CC"/>
                </a:solidFill>
                <a:latin typeface="Arial Narrow" pitchFamily="34" charset="0"/>
              </a:rPr>
              <a:t>  Q</a:t>
            </a:r>
            <a:r>
              <a:rPr lang="en-US" altLang="en-US" sz="2200">
                <a:solidFill>
                  <a:srgbClr val="0033CC"/>
                </a:solidFill>
                <a:latin typeface="Arial Narrow" pitchFamily="34" charset="0"/>
              </a:rPr>
              <a:t>1</a:t>
            </a:r>
            <a:r>
              <a:rPr lang="en-US" altLang="en-US" sz="2200" baseline="0">
                <a:solidFill>
                  <a:srgbClr val="0033CC"/>
                </a:solidFill>
                <a:latin typeface="Arial Narrow" pitchFamily="34" charset="0"/>
              </a:rPr>
              <a:t>              Q</a:t>
            </a:r>
            <a:r>
              <a:rPr lang="en-US" altLang="en-US" sz="2200">
                <a:solidFill>
                  <a:srgbClr val="0033CC"/>
                </a:solidFill>
                <a:latin typeface="Arial Narrow" pitchFamily="34" charset="0"/>
              </a:rPr>
              <a:t>2  </a:t>
            </a:r>
            <a:r>
              <a:rPr lang="en-US" altLang="en-US" sz="2200" baseline="0">
                <a:solidFill>
                  <a:srgbClr val="0033CC"/>
                </a:solidFill>
                <a:latin typeface="Arial Narrow" pitchFamily="34" charset="0"/>
              </a:rPr>
              <a:t>    Q</a:t>
            </a:r>
            <a:r>
              <a:rPr lang="en-US" altLang="en-US" sz="2200">
                <a:solidFill>
                  <a:srgbClr val="0033CC"/>
                </a:solidFill>
                <a:latin typeface="Arial Narrow" pitchFamily="34" charset="0"/>
              </a:rPr>
              <a:t>3</a:t>
            </a:r>
            <a:endParaRPr lang="en-US" altLang="en-US" sz="2200" baseline="0">
              <a:solidFill>
                <a:srgbClr val="0033CC"/>
              </a:solidFill>
              <a:latin typeface="Arial Narrow" pitchFamily="34" charset="0"/>
            </a:endParaRPr>
          </a:p>
        </p:txBody>
      </p:sp>
      <p:sp>
        <p:nvSpPr>
          <p:cNvPr id="81933" name="Text Box 12"/>
          <p:cNvSpPr txBox="1">
            <a:spLocks noChangeArrowheads="1"/>
          </p:cNvSpPr>
          <p:nvPr/>
        </p:nvSpPr>
        <p:spPr bwMode="auto">
          <a:xfrm flipH="1">
            <a:off x="5254625" y="4490541"/>
            <a:ext cx="2089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200" baseline="0">
                <a:solidFill>
                  <a:srgbClr val="0033CC"/>
                </a:solidFill>
                <a:latin typeface="Arial Narrow" pitchFamily="34" charset="0"/>
              </a:rPr>
              <a:t>Negatively skewed</a:t>
            </a:r>
          </a:p>
          <a:p>
            <a:pPr algn="ctr">
              <a:spcBef>
                <a:spcPct val="0"/>
              </a:spcBef>
              <a:buFontTx/>
              <a:buNone/>
            </a:pPr>
            <a:r>
              <a:rPr lang="en-US" altLang="en-US" sz="2200" baseline="0">
                <a:solidFill>
                  <a:srgbClr val="0033CC"/>
                </a:solidFill>
                <a:latin typeface="Arial Narrow" pitchFamily="34" charset="0"/>
              </a:rPr>
              <a:t>histogram</a:t>
            </a:r>
          </a:p>
        </p:txBody>
      </p:sp>
      <p:sp>
        <p:nvSpPr>
          <p:cNvPr id="81934" name="Line 13"/>
          <p:cNvSpPr>
            <a:spLocks noChangeShapeType="1"/>
          </p:cNvSpPr>
          <p:nvPr/>
        </p:nvSpPr>
        <p:spPr bwMode="auto">
          <a:xfrm flipH="1">
            <a:off x="4724400" y="4047629"/>
            <a:ext cx="3352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AU"/>
          </a:p>
        </p:txBody>
      </p:sp>
      <p:sp>
        <p:nvSpPr>
          <p:cNvPr id="81935" name="Rectangle 14"/>
          <p:cNvSpPr>
            <a:spLocks noChangeArrowheads="1"/>
          </p:cNvSpPr>
          <p:nvPr/>
        </p:nvSpPr>
        <p:spPr bwMode="auto">
          <a:xfrm flipH="1">
            <a:off x="6234113" y="3499941"/>
            <a:ext cx="1136650" cy="547688"/>
          </a:xfrm>
          <a:prstGeom prst="rect">
            <a:avLst/>
          </a:prstGeom>
          <a:solidFill>
            <a:schemeClr val="accent1"/>
          </a:solidFill>
          <a:ln w="9525">
            <a:solidFill>
              <a:schemeClr val="tx1"/>
            </a:solidFill>
            <a:miter lim="800000"/>
            <a:headEnd/>
            <a:tailEnd/>
          </a:ln>
        </p:spPr>
        <p:txBody>
          <a:bodyPr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81936" name="Rectangle 15"/>
          <p:cNvSpPr>
            <a:spLocks noChangeArrowheads="1"/>
          </p:cNvSpPr>
          <p:nvPr/>
        </p:nvSpPr>
        <p:spPr bwMode="auto">
          <a:xfrm flipH="1">
            <a:off x="7370763" y="2814141"/>
            <a:ext cx="630237" cy="1233488"/>
          </a:xfrm>
          <a:prstGeom prst="rect">
            <a:avLst/>
          </a:prstGeom>
          <a:solidFill>
            <a:schemeClr val="accent1"/>
          </a:solidFill>
          <a:ln w="9525">
            <a:solidFill>
              <a:schemeClr val="tx1"/>
            </a:solidFill>
            <a:miter lim="800000"/>
            <a:headEnd/>
            <a:tailEnd/>
          </a:ln>
        </p:spPr>
        <p:txBody>
          <a:bodyPr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6"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74</a:t>
            </a:fld>
            <a:endParaRPr lang="en-AU" altLang="en-US" b="1"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bwMode="auto">
          <a:xfrm>
            <a:off x="395288" y="333375"/>
            <a:ext cx="7772400" cy="588963"/>
          </a:xfrm>
        </p:spPr>
        <p:txBody>
          <a:bodyPr wrap="square" numCol="1" anchorCtr="0" compatLnSpc="1">
            <a:prstTxWarp prst="textNoShape">
              <a:avLst/>
            </a:prstTxWarp>
          </a:bodyPr>
          <a:lstStyle/>
          <a:p>
            <a:pPr algn="l" fontAlgn="base">
              <a:spcAft>
                <a:spcPct val="0"/>
              </a:spcAft>
            </a:pPr>
            <a:r>
              <a:rPr altLang="en-US" sz="3600" cap="none" dirty="0">
                <a:solidFill>
                  <a:srgbClr val="EA0088"/>
                </a:solidFill>
                <a:latin typeface="Trebuchet MS" pitchFamily="34" charset="0"/>
                <a:ea typeface="MS PGothic" pitchFamily="34" charset="-128"/>
                <a:cs typeface="Arial" pitchFamily="34" charset="0"/>
              </a:rPr>
              <a:t>Interquartile Range…</a:t>
            </a:r>
          </a:p>
        </p:txBody>
      </p:sp>
      <p:sp>
        <p:nvSpPr>
          <p:cNvPr id="82947" name="Rectangle 3"/>
          <p:cNvSpPr>
            <a:spLocks noGrp="1" noChangeArrowheads="1"/>
          </p:cNvSpPr>
          <p:nvPr>
            <p:ph idx="1"/>
          </p:nvPr>
        </p:nvSpPr>
        <p:spPr>
          <a:xfrm>
            <a:off x="539552" y="1124744"/>
            <a:ext cx="8208963" cy="4968875"/>
          </a:xfrm>
        </p:spPr>
        <p:txBody>
          <a:bodyPr/>
          <a:lstStyle/>
          <a:p>
            <a:pPr marL="0" indent="0" algn="just">
              <a:spcAft>
                <a:spcPts val="1800"/>
              </a:spcAft>
              <a:buFontTx/>
              <a:buNone/>
            </a:pPr>
            <a:r>
              <a:rPr lang="en-US" altLang="en-US" sz="2400" dirty="0">
                <a:latin typeface="Trebuchet MS" pitchFamily="34" charset="0"/>
                <a:cs typeface="Arial" pitchFamily="34" charset="0"/>
              </a:rPr>
              <a:t>The quartiles can be used to create another measure of variability, the </a:t>
            </a:r>
            <a:r>
              <a:rPr lang="en-US" altLang="en-US" sz="2400" b="1" i="1" dirty="0">
                <a:solidFill>
                  <a:schemeClr val="tx1">
                    <a:lumMod val="75000"/>
                    <a:lumOff val="25000"/>
                  </a:schemeClr>
                </a:solidFill>
                <a:latin typeface="Trebuchet MS" pitchFamily="34" charset="0"/>
                <a:cs typeface="Arial" pitchFamily="34" charset="0"/>
              </a:rPr>
              <a:t>interquartile range</a:t>
            </a:r>
            <a:r>
              <a:rPr lang="en-US" altLang="en-US" sz="2400" dirty="0">
                <a:latin typeface="Trebuchet MS" pitchFamily="34" charset="0"/>
                <a:cs typeface="Arial" pitchFamily="34" charset="0"/>
              </a:rPr>
              <a:t>, which is defined as follows:</a:t>
            </a:r>
          </a:p>
          <a:p>
            <a:pPr marL="0" indent="0">
              <a:spcAft>
                <a:spcPts val="1800"/>
              </a:spcAft>
              <a:buFontTx/>
              <a:buNone/>
            </a:pPr>
            <a:r>
              <a:rPr lang="en-US" altLang="en-US" sz="2400" dirty="0">
                <a:latin typeface="Trebuchet MS" pitchFamily="34" charset="0"/>
                <a:cs typeface="Arial" pitchFamily="34" charset="0"/>
              </a:rPr>
              <a:t>	</a:t>
            </a:r>
            <a:r>
              <a:rPr lang="en-US" altLang="en-US" sz="2400" dirty="0">
                <a:solidFill>
                  <a:schemeClr val="accent1"/>
                </a:solidFill>
                <a:latin typeface="Trebuchet MS" pitchFamily="34" charset="0"/>
                <a:cs typeface="Arial" pitchFamily="34" charset="0"/>
              </a:rPr>
              <a:t>Interquartile Range (IQR) = Q</a:t>
            </a:r>
            <a:r>
              <a:rPr lang="en-US" altLang="en-US" sz="2400" baseline="-25000" dirty="0">
                <a:solidFill>
                  <a:schemeClr val="accent1"/>
                </a:solidFill>
                <a:latin typeface="Trebuchet MS" pitchFamily="34" charset="0"/>
                <a:cs typeface="Arial" pitchFamily="34" charset="0"/>
              </a:rPr>
              <a:t>3</a:t>
            </a:r>
            <a:r>
              <a:rPr lang="en-US" altLang="en-US" sz="2400" dirty="0">
                <a:solidFill>
                  <a:schemeClr val="accent1"/>
                </a:solidFill>
                <a:latin typeface="Trebuchet MS" pitchFamily="34" charset="0"/>
                <a:cs typeface="Arial" pitchFamily="34" charset="0"/>
              </a:rPr>
              <a:t> – Q</a:t>
            </a:r>
            <a:r>
              <a:rPr lang="en-US" altLang="en-US" sz="2400" baseline="-25000" dirty="0">
                <a:solidFill>
                  <a:schemeClr val="accent1"/>
                </a:solidFill>
                <a:latin typeface="Trebuchet MS" pitchFamily="34" charset="0"/>
                <a:cs typeface="Arial" pitchFamily="34" charset="0"/>
              </a:rPr>
              <a:t>1</a:t>
            </a:r>
            <a:endParaRPr lang="en-US" altLang="en-US" sz="2400" dirty="0">
              <a:solidFill>
                <a:schemeClr val="accent1"/>
              </a:solidFill>
              <a:latin typeface="Trebuchet MS" pitchFamily="34" charset="0"/>
              <a:cs typeface="Arial" pitchFamily="34" charset="0"/>
            </a:endParaRPr>
          </a:p>
          <a:p>
            <a:pPr marL="0" indent="0" algn="just">
              <a:spcAft>
                <a:spcPts val="1800"/>
              </a:spcAft>
              <a:buFontTx/>
              <a:buNone/>
            </a:pPr>
            <a:r>
              <a:rPr lang="en-US" altLang="en-US" sz="2400" dirty="0">
                <a:solidFill>
                  <a:srgbClr val="00B050"/>
                </a:solidFill>
                <a:latin typeface="Trebuchet MS" pitchFamily="34" charset="0"/>
                <a:cs typeface="Arial" pitchFamily="34" charset="0"/>
              </a:rPr>
              <a:t>The interquartile range measures the spread of the </a:t>
            </a:r>
            <a:r>
              <a:rPr lang="en-US" altLang="en-US" sz="2400" u="sng" dirty="0">
                <a:solidFill>
                  <a:srgbClr val="00B050"/>
                </a:solidFill>
                <a:latin typeface="Trebuchet MS" pitchFamily="34" charset="0"/>
                <a:cs typeface="Arial" pitchFamily="34" charset="0"/>
              </a:rPr>
              <a:t>middle 50%</a:t>
            </a:r>
            <a:r>
              <a:rPr lang="en-US" altLang="en-US" sz="2400" dirty="0">
                <a:solidFill>
                  <a:srgbClr val="00B050"/>
                </a:solidFill>
                <a:latin typeface="Trebuchet MS" pitchFamily="34" charset="0"/>
                <a:cs typeface="Arial" pitchFamily="34" charset="0"/>
              </a:rPr>
              <a:t> of the observations.</a:t>
            </a:r>
          </a:p>
          <a:p>
            <a:pPr marL="0" indent="0" algn="just">
              <a:buFontTx/>
              <a:buNone/>
            </a:pPr>
            <a:r>
              <a:rPr lang="en-US" altLang="en-US" sz="2400" dirty="0">
                <a:latin typeface="Trebuchet MS" pitchFamily="34" charset="0"/>
                <a:cs typeface="Arial" pitchFamily="34" charset="0"/>
              </a:rPr>
              <a:t>Large values of this statistic mean that the 1</a:t>
            </a:r>
            <a:r>
              <a:rPr lang="en-US" altLang="en-US" sz="2400" baseline="30000" dirty="0">
                <a:latin typeface="Trebuchet MS" pitchFamily="34" charset="0"/>
                <a:cs typeface="Arial" pitchFamily="34" charset="0"/>
              </a:rPr>
              <a:t>st</a:t>
            </a:r>
            <a:r>
              <a:rPr lang="en-US" altLang="en-US" sz="2400" dirty="0">
                <a:latin typeface="Trebuchet MS" pitchFamily="34" charset="0"/>
                <a:cs typeface="Arial" pitchFamily="34" charset="0"/>
              </a:rPr>
              <a:t> and 3</a:t>
            </a:r>
            <a:r>
              <a:rPr lang="en-US" altLang="en-US" sz="2400" baseline="30000" dirty="0">
                <a:latin typeface="Trebuchet MS" pitchFamily="34" charset="0"/>
                <a:cs typeface="Arial" pitchFamily="34" charset="0"/>
              </a:rPr>
              <a:t>rd</a:t>
            </a:r>
            <a:r>
              <a:rPr lang="en-US" altLang="en-US" sz="2400" dirty="0">
                <a:latin typeface="Trebuchet MS" pitchFamily="34" charset="0"/>
                <a:cs typeface="Arial" pitchFamily="34" charset="0"/>
              </a:rPr>
              <a:t> quartiles are far apart, indicating a high level of variability. </a:t>
            </a:r>
          </a:p>
          <a:p>
            <a:pPr marL="0" indent="0">
              <a:buFontTx/>
              <a:buNone/>
            </a:pPr>
            <a:endParaRPr lang="en-US" altLang="en-US" sz="2400" dirty="0">
              <a:latin typeface="Trebuchet MS" pitchFamily="34" charset="0"/>
              <a:cs typeface="Arial" pitchFamily="34" charset="0"/>
            </a:endParaRPr>
          </a:p>
        </p:txBody>
      </p:sp>
      <p:sp>
        <p:nvSpPr>
          <p:cNvPr id="4"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75</a:t>
            </a:fld>
            <a:endParaRPr lang="en-AU" altLang="en-US" b="1" dirty="0"/>
          </a:p>
        </p:txBody>
      </p:sp>
    </p:spTree>
    <p:custDataLst>
      <p:tags r:id="rId1"/>
    </p:custData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54" name="Rectangle 2"/>
          <p:cNvSpPr>
            <a:spLocks noGrp="1" noChangeArrowheads="1"/>
          </p:cNvSpPr>
          <p:nvPr>
            <p:ph type="title"/>
          </p:nvPr>
        </p:nvSpPr>
        <p:spPr>
          <a:xfrm>
            <a:off x="694524" y="271132"/>
            <a:ext cx="7772400" cy="588963"/>
          </a:xfrm>
        </p:spPr>
        <p:txBody>
          <a:bodyPr/>
          <a:lstStyle/>
          <a:p>
            <a:pPr algn="l">
              <a:defRPr/>
            </a:pPr>
            <a:r>
              <a:rPr sz="3600" cap="none" dirty="0">
                <a:solidFill>
                  <a:srgbClr val="EA0088"/>
                </a:solidFill>
                <a:latin typeface="Trebuchet MS" panose="020B0603020202020204" pitchFamily="34" charset="0"/>
                <a:ea typeface="ＭＳ Ｐゴシック" charset="0"/>
                <a:cs typeface="ＭＳ Ｐゴシック" charset="0"/>
              </a:rPr>
              <a:t>Box Plots</a:t>
            </a:r>
          </a:p>
        </p:txBody>
      </p:sp>
      <p:sp>
        <p:nvSpPr>
          <p:cNvPr id="195586" name="Rectangle 2"/>
          <p:cNvSpPr>
            <a:spLocks noGrp="1" noChangeArrowheads="1"/>
          </p:cNvSpPr>
          <p:nvPr>
            <p:ph idx="1"/>
          </p:nvPr>
        </p:nvSpPr>
        <p:spPr>
          <a:xfrm>
            <a:off x="616024" y="1052513"/>
            <a:ext cx="7772400" cy="3946525"/>
          </a:xfrm>
        </p:spPr>
        <p:txBody>
          <a:bodyPr/>
          <a:lstStyle/>
          <a:p>
            <a:pPr marL="95250" lvl="1" indent="-38100" algn="just">
              <a:spcAft>
                <a:spcPts val="1200"/>
              </a:spcAft>
              <a:buClr>
                <a:srgbClr val="FF0000"/>
              </a:buClr>
              <a:buFontTx/>
              <a:buNone/>
            </a:pPr>
            <a:r>
              <a:rPr lang="en-US" altLang="en-US" sz="2400" b="1" dirty="0">
                <a:solidFill>
                  <a:schemeClr val="tx1">
                    <a:lumMod val="75000"/>
                    <a:lumOff val="25000"/>
                  </a:schemeClr>
                </a:solidFill>
                <a:latin typeface="Trebuchet MS" pitchFamily="34" charset="0"/>
                <a:cs typeface="Arial" pitchFamily="34" charset="0"/>
              </a:rPr>
              <a:t>	Box Plot </a:t>
            </a:r>
            <a:r>
              <a:rPr lang="en-US" altLang="en-US" sz="2400" dirty="0">
                <a:latin typeface="Trebuchet MS" pitchFamily="34" charset="0"/>
                <a:cs typeface="Arial" pitchFamily="34" charset="0"/>
              </a:rPr>
              <a:t>is a pictorial display that graphs five main descriptive measures of the measurement set:</a:t>
            </a:r>
          </a:p>
          <a:p>
            <a:pPr marL="514350" lvl="1" indent="0">
              <a:buNone/>
            </a:pPr>
            <a:r>
              <a:rPr lang="en-US" altLang="en-US" sz="2400" dirty="0">
                <a:solidFill>
                  <a:schemeClr val="accent1"/>
                </a:solidFill>
                <a:latin typeface="Trebuchet MS" pitchFamily="34" charset="0"/>
                <a:cs typeface="Arial" pitchFamily="34" charset="0"/>
              </a:rPr>
              <a:t>L   – The largest measurement</a:t>
            </a:r>
          </a:p>
          <a:p>
            <a:pPr marL="514350" lvl="1" indent="0">
              <a:buNone/>
            </a:pPr>
            <a:r>
              <a:rPr lang="en-US" altLang="en-US" sz="2400" dirty="0">
                <a:solidFill>
                  <a:schemeClr val="accent1"/>
                </a:solidFill>
                <a:latin typeface="Trebuchet MS" pitchFamily="34" charset="0"/>
                <a:cs typeface="Arial" pitchFamily="34" charset="0"/>
              </a:rPr>
              <a:t>Q</a:t>
            </a:r>
            <a:r>
              <a:rPr lang="en-US" altLang="en-US" sz="2400" baseline="-25000" dirty="0">
                <a:solidFill>
                  <a:schemeClr val="accent1"/>
                </a:solidFill>
                <a:latin typeface="Trebuchet MS" pitchFamily="34" charset="0"/>
                <a:cs typeface="Arial" pitchFamily="34" charset="0"/>
              </a:rPr>
              <a:t>3  </a:t>
            </a:r>
            <a:r>
              <a:rPr lang="en-US" altLang="en-US" sz="2400" dirty="0">
                <a:solidFill>
                  <a:schemeClr val="accent1"/>
                </a:solidFill>
                <a:latin typeface="Trebuchet MS" pitchFamily="34" charset="0"/>
                <a:cs typeface="Arial" pitchFamily="34" charset="0"/>
              </a:rPr>
              <a:t>– The upper quartile </a:t>
            </a:r>
          </a:p>
          <a:p>
            <a:pPr marL="514350" lvl="1" indent="0">
              <a:buNone/>
            </a:pPr>
            <a:r>
              <a:rPr lang="en-US" altLang="en-US" sz="2400" dirty="0">
                <a:solidFill>
                  <a:schemeClr val="accent1"/>
                </a:solidFill>
                <a:latin typeface="Trebuchet MS" pitchFamily="34" charset="0"/>
                <a:cs typeface="Arial" pitchFamily="34" charset="0"/>
              </a:rPr>
              <a:t>Q</a:t>
            </a:r>
            <a:r>
              <a:rPr lang="en-US" altLang="en-US" sz="2400" baseline="-25000" dirty="0">
                <a:solidFill>
                  <a:schemeClr val="accent1"/>
                </a:solidFill>
                <a:latin typeface="Trebuchet MS" pitchFamily="34" charset="0"/>
                <a:cs typeface="Arial" pitchFamily="34" charset="0"/>
              </a:rPr>
              <a:t>2</a:t>
            </a:r>
            <a:r>
              <a:rPr lang="en-US" altLang="en-US" sz="2400" dirty="0">
                <a:solidFill>
                  <a:schemeClr val="accent1"/>
                </a:solidFill>
                <a:latin typeface="Trebuchet MS" pitchFamily="34" charset="0"/>
                <a:cs typeface="Arial" pitchFamily="34" charset="0"/>
              </a:rPr>
              <a:t> – The median</a:t>
            </a:r>
          </a:p>
          <a:p>
            <a:pPr marL="514350" lvl="1" indent="0">
              <a:buNone/>
            </a:pPr>
            <a:r>
              <a:rPr lang="en-US" altLang="en-US" sz="2400" dirty="0">
                <a:solidFill>
                  <a:schemeClr val="accent1"/>
                </a:solidFill>
                <a:latin typeface="Trebuchet MS" pitchFamily="34" charset="0"/>
                <a:cs typeface="Arial" pitchFamily="34" charset="0"/>
              </a:rPr>
              <a:t>Q</a:t>
            </a:r>
            <a:r>
              <a:rPr lang="en-US" altLang="en-US" sz="2400" baseline="-25000" dirty="0">
                <a:solidFill>
                  <a:schemeClr val="accent1"/>
                </a:solidFill>
                <a:latin typeface="Trebuchet MS" pitchFamily="34" charset="0"/>
                <a:cs typeface="Arial" pitchFamily="34" charset="0"/>
              </a:rPr>
              <a:t>1</a:t>
            </a:r>
            <a:r>
              <a:rPr lang="en-US" altLang="en-US" sz="2400" dirty="0">
                <a:solidFill>
                  <a:schemeClr val="accent1"/>
                </a:solidFill>
                <a:latin typeface="Trebuchet MS" pitchFamily="34" charset="0"/>
                <a:cs typeface="Arial" pitchFamily="34" charset="0"/>
              </a:rPr>
              <a:t> – The lower quartile</a:t>
            </a:r>
          </a:p>
          <a:p>
            <a:pPr marL="514350" lvl="1" indent="0">
              <a:buNone/>
            </a:pPr>
            <a:r>
              <a:rPr lang="en-US" altLang="en-US" sz="2400" dirty="0">
                <a:solidFill>
                  <a:schemeClr val="accent1"/>
                </a:solidFill>
                <a:latin typeface="Trebuchet MS" pitchFamily="34" charset="0"/>
                <a:cs typeface="Arial" pitchFamily="34" charset="0"/>
              </a:rPr>
              <a:t>S  – The smallest measurement</a:t>
            </a:r>
            <a:endParaRPr lang="en-US" altLang="en-US" sz="2400" b="1" dirty="0">
              <a:solidFill>
                <a:schemeClr val="accent1"/>
              </a:solidFill>
              <a:latin typeface="Trebuchet MS" pitchFamily="34" charset="0"/>
              <a:cs typeface="Arial" pitchFamily="34" charset="0"/>
            </a:endParaRPr>
          </a:p>
        </p:txBody>
      </p:sp>
      <p:sp>
        <p:nvSpPr>
          <p:cNvPr id="195587" name="Line 3"/>
          <p:cNvSpPr>
            <a:spLocks noChangeShapeType="1"/>
          </p:cNvSpPr>
          <p:nvPr/>
        </p:nvSpPr>
        <p:spPr bwMode="auto">
          <a:xfrm>
            <a:off x="1547664" y="5025752"/>
            <a:ext cx="5486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AU"/>
          </a:p>
        </p:txBody>
      </p:sp>
      <p:sp>
        <p:nvSpPr>
          <p:cNvPr id="195588" name="Text Box 4"/>
          <p:cNvSpPr txBox="1">
            <a:spLocks noChangeArrowheads="1"/>
          </p:cNvSpPr>
          <p:nvPr/>
        </p:nvSpPr>
        <p:spPr bwMode="auto">
          <a:xfrm>
            <a:off x="1836589" y="5254352"/>
            <a:ext cx="3365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200" baseline="0">
                <a:latin typeface="Arial Narrow" pitchFamily="34" charset="0"/>
              </a:rPr>
              <a:t>S</a:t>
            </a:r>
          </a:p>
        </p:txBody>
      </p:sp>
      <p:sp>
        <p:nvSpPr>
          <p:cNvPr id="195589" name="Text Box 5"/>
          <p:cNvSpPr txBox="1">
            <a:spLocks noChangeArrowheads="1"/>
          </p:cNvSpPr>
          <p:nvPr/>
        </p:nvSpPr>
        <p:spPr bwMode="auto">
          <a:xfrm>
            <a:off x="2698602" y="5254352"/>
            <a:ext cx="44926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200" baseline="0">
                <a:latin typeface="Arial Narrow" pitchFamily="34" charset="0"/>
              </a:rPr>
              <a:t>Q</a:t>
            </a:r>
            <a:r>
              <a:rPr lang="en-US" altLang="en-US" sz="2200">
                <a:latin typeface="Arial Narrow" pitchFamily="34" charset="0"/>
              </a:rPr>
              <a:t>1</a:t>
            </a:r>
            <a:endParaRPr lang="en-US" altLang="en-US" sz="2200" baseline="0">
              <a:latin typeface="Arial Narrow" pitchFamily="34" charset="0"/>
            </a:endParaRPr>
          </a:p>
        </p:txBody>
      </p:sp>
      <p:sp>
        <p:nvSpPr>
          <p:cNvPr id="195590" name="Text Box 6"/>
          <p:cNvSpPr txBox="1">
            <a:spLocks noChangeArrowheads="1"/>
          </p:cNvSpPr>
          <p:nvPr/>
        </p:nvSpPr>
        <p:spPr bwMode="auto">
          <a:xfrm>
            <a:off x="3752702" y="5254352"/>
            <a:ext cx="44926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200" baseline="0">
                <a:latin typeface="Arial Narrow" pitchFamily="34" charset="0"/>
              </a:rPr>
              <a:t>Q</a:t>
            </a:r>
            <a:r>
              <a:rPr lang="en-US" altLang="en-US" sz="2200">
                <a:latin typeface="Arial Narrow" pitchFamily="34" charset="0"/>
              </a:rPr>
              <a:t>2</a:t>
            </a:r>
            <a:endParaRPr lang="en-US" altLang="en-US" sz="2200" baseline="0">
              <a:latin typeface="Arial Narrow" pitchFamily="34" charset="0"/>
            </a:endParaRPr>
          </a:p>
        </p:txBody>
      </p:sp>
      <p:sp>
        <p:nvSpPr>
          <p:cNvPr id="195591" name="Text Box 7"/>
          <p:cNvSpPr txBox="1">
            <a:spLocks noChangeArrowheads="1"/>
          </p:cNvSpPr>
          <p:nvPr/>
        </p:nvSpPr>
        <p:spPr bwMode="auto">
          <a:xfrm>
            <a:off x="4832202" y="5254352"/>
            <a:ext cx="44926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200" baseline="0">
                <a:latin typeface="Arial Narrow" pitchFamily="34" charset="0"/>
              </a:rPr>
              <a:t>Q</a:t>
            </a:r>
            <a:r>
              <a:rPr lang="en-US" altLang="en-US" sz="2200">
                <a:latin typeface="Arial Narrow" pitchFamily="34" charset="0"/>
              </a:rPr>
              <a:t>3</a:t>
            </a:r>
            <a:endParaRPr lang="en-US" altLang="en-US" sz="2200" baseline="0">
              <a:latin typeface="Arial Narrow" pitchFamily="34" charset="0"/>
            </a:endParaRPr>
          </a:p>
        </p:txBody>
      </p:sp>
      <p:sp>
        <p:nvSpPr>
          <p:cNvPr id="195592" name="Rectangle 8"/>
          <p:cNvSpPr>
            <a:spLocks noChangeArrowheads="1"/>
          </p:cNvSpPr>
          <p:nvPr/>
        </p:nvSpPr>
        <p:spPr bwMode="auto">
          <a:xfrm>
            <a:off x="2843064" y="4797152"/>
            <a:ext cx="2133600" cy="4572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95593" name="Line 9"/>
          <p:cNvSpPr>
            <a:spLocks noChangeShapeType="1"/>
          </p:cNvSpPr>
          <p:nvPr/>
        </p:nvSpPr>
        <p:spPr bwMode="auto">
          <a:xfrm>
            <a:off x="3909864" y="4797152"/>
            <a:ext cx="0" cy="45720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AU"/>
          </a:p>
        </p:txBody>
      </p:sp>
      <p:sp>
        <p:nvSpPr>
          <p:cNvPr id="195594" name="Text Box 10"/>
          <p:cNvSpPr txBox="1">
            <a:spLocks noChangeArrowheads="1"/>
          </p:cNvSpPr>
          <p:nvPr/>
        </p:nvSpPr>
        <p:spPr bwMode="auto">
          <a:xfrm>
            <a:off x="6649889" y="5254352"/>
            <a:ext cx="3111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200" baseline="0">
                <a:latin typeface="Arial Narrow" pitchFamily="34" charset="0"/>
              </a:rPr>
              <a:t>L</a:t>
            </a:r>
          </a:p>
        </p:txBody>
      </p:sp>
      <p:sp>
        <p:nvSpPr>
          <p:cNvPr id="195595" name="Oval 11"/>
          <p:cNvSpPr>
            <a:spLocks noChangeArrowheads="1"/>
          </p:cNvSpPr>
          <p:nvPr/>
        </p:nvSpPr>
        <p:spPr bwMode="auto">
          <a:xfrm>
            <a:off x="1928664" y="4949552"/>
            <a:ext cx="152400" cy="152400"/>
          </a:xfrm>
          <a:prstGeom prst="ellipse">
            <a:avLst/>
          </a:prstGeom>
          <a:solidFill>
            <a:schemeClr val="tx1"/>
          </a:solidFill>
          <a:ln w="9525">
            <a:solidFill>
              <a:schemeClr val="tx1"/>
            </a:solidFill>
            <a:round/>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95596" name="Oval 12"/>
          <p:cNvSpPr>
            <a:spLocks noChangeArrowheads="1"/>
          </p:cNvSpPr>
          <p:nvPr/>
        </p:nvSpPr>
        <p:spPr bwMode="auto">
          <a:xfrm>
            <a:off x="2766864" y="4949552"/>
            <a:ext cx="152400" cy="152400"/>
          </a:xfrm>
          <a:prstGeom prst="ellipse">
            <a:avLst/>
          </a:prstGeom>
          <a:solidFill>
            <a:schemeClr val="tx1"/>
          </a:solidFill>
          <a:ln w="9525">
            <a:solidFill>
              <a:schemeClr val="tx1"/>
            </a:solidFill>
            <a:round/>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95597" name="Oval 13"/>
          <p:cNvSpPr>
            <a:spLocks noChangeArrowheads="1"/>
          </p:cNvSpPr>
          <p:nvPr/>
        </p:nvSpPr>
        <p:spPr bwMode="auto">
          <a:xfrm>
            <a:off x="3833664" y="4949552"/>
            <a:ext cx="152400" cy="152400"/>
          </a:xfrm>
          <a:prstGeom prst="ellipse">
            <a:avLst/>
          </a:prstGeom>
          <a:solidFill>
            <a:schemeClr val="tx1"/>
          </a:solidFill>
          <a:ln w="9525">
            <a:solidFill>
              <a:schemeClr val="tx1"/>
            </a:solidFill>
            <a:round/>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95598" name="Oval 14"/>
          <p:cNvSpPr>
            <a:spLocks noChangeArrowheads="1"/>
          </p:cNvSpPr>
          <p:nvPr/>
        </p:nvSpPr>
        <p:spPr bwMode="auto">
          <a:xfrm>
            <a:off x="4900464" y="4949552"/>
            <a:ext cx="152400" cy="152400"/>
          </a:xfrm>
          <a:prstGeom prst="ellipse">
            <a:avLst/>
          </a:prstGeom>
          <a:solidFill>
            <a:schemeClr val="tx1"/>
          </a:solidFill>
          <a:ln w="9525">
            <a:solidFill>
              <a:schemeClr val="tx1"/>
            </a:solidFill>
            <a:round/>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95599" name="Oval 15"/>
          <p:cNvSpPr>
            <a:spLocks noChangeArrowheads="1"/>
          </p:cNvSpPr>
          <p:nvPr/>
        </p:nvSpPr>
        <p:spPr bwMode="auto">
          <a:xfrm>
            <a:off x="6729264" y="4949552"/>
            <a:ext cx="152400" cy="152400"/>
          </a:xfrm>
          <a:prstGeom prst="ellipse">
            <a:avLst/>
          </a:prstGeom>
          <a:solidFill>
            <a:schemeClr val="tx1"/>
          </a:solidFill>
          <a:ln w="9525">
            <a:solidFill>
              <a:schemeClr val="tx1"/>
            </a:solidFill>
            <a:round/>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95600" name="Text Box 16"/>
          <p:cNvSpPr txBox="1">
            <a:spLocks noChangeArrowheads="1"/>
          </p:cNvSpPr>
          <p:nvPr/>
        </p:nvSpPr>
        <p:spPr bwMode="auto">
          <a:xfrm>
            <a:off x="5617977" y="2204864"/>
            <a:ext cx="3390900" cy="1438275"/>
          </a:xfrm>
          <a:prstGeom prst="rect">
            <a:avLst/>
          </a:prstGeom>
          <a:solidFill>
            <a:schemeClr val="accent4">
              <a:lumMod val="40000"/>
              <a:lumOff val="60000"/>
            </a:schemeClr>
          </a:solidFill>
          <a:ln w="6350">
            <a:solidFill>
              <a:schemeClr val="tx1"/>
            </a:solidFill>
            <a:miter lim="800000"/>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200" baseline="0">
                <a:latin typeface="Arial Narrow" pitchFamily="34" charset="0"/>
              </a:rPr>
              <a:t>An adjustment to this general </a:t>
            </a:r>
          </a:p>
          <a:p>
            <a:pPr>
              <a:spcBef>
                <a:spcPct val="0"/>
              </a:spcBef>
              <a:buFontTx/>
              <a:buNone/>
            </a:pPr>
            <a:r>
              <a:rPr lang="en-US" altLang="en-US" sz="2200" baseline="0">
                <a:latin typeface="Arial Narrow" pitchFamily="34" charset="0"/>
              </a:rPr>
              <a:t>description of a box plot may </a:t>
            </a:r>
          </a:p>
          <a:p>
            <a:pPr>
              <a:spcBef>
                <a:spcPct val="0"/>
              </a:spcBef>
              <a:buFontTx/>
              <a:buNone/>
            </a:pPr>
            <a:r>
              <a:rPr lang="en-US" altLang="en-US" sz="2200" baseline="0">
                <a:latin typeface="Arial Narrow" pitchFamily="34" charset="0"/>
              </a:rPr>
              <a:t>be needed in the presence of</a:t>
            </a:r>
          </a:p>
          <a:p>
            <a:pPr>
              <a:spcBef>
                <a:spcPct val="0"/>
              </a:spcBef>
              <a:buFontTx/>
              <a:buNone/>
            </a:pPr>
            <a:r>
              <a:rPr lang="en-US" altLang="en-US" sz="2200" baseline="0">
                <a:latin typeface="Arial Narrow" pitchFamily="34" charset="0"/>
              </a:rPr>
              <a:t>outliers.  See the next example.</a:t>
            </a:r>
          </a:p>
        </p:txBody>
      </p:sp>
      <p:sp>
        <p:nvSpPr>
          <p:cNvPr id="18"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76</a:t>
            </a:fld>
            <a:endParaRPr lang="en-AU" alt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95586">
                                            <p:txEl>
                                              <p:pRg st="1" end="1"/>
                                            </p:txEl>
                                          </p:spTgt>
                                        </p:tgtEl>
                                        <p:attrNameLst>
                                          <p:attrName>style.visibility</p:attrName>
                                        </p:attrNameLst>
                                      </p:cBhvr>
                                      <p:to>
                                        <p:strVal val="visible"/>
                                      </p:to>
                                    </p:set>
                                    <p:anim calcmode="lin" valueType="num">
                                      <p:cBhvr additive="base">
                                        <p:cTn id="7" dur="500" fill="hold"/>
                                        <p:tgtEl>
                                          <p:spTgt spid="195586">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5586">
                                            <p:txEl>
                                              <p:pRg st="1" end="1"/>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95586">
                                            <p:txEl>
                                              <p:pRg st="2" end="2"/>
                                            </p:txEl>
                                          </p:spTgt>
                                        </p:tgtEl>
                                        <p:attrNameLst>
                                          <p:attrName>style.visibility</p:attrName>
                                        </p:attrNameLst>
                                      </p:cBhvr>
                                      <p:to>
                                        <p:strVal val="visible"/>
                                      </p:to>
                                    </p:set>
                                    <p:anim calcmode="lin" valueType="num">
                                      <p:cBhvr additive="base">
                                        <p:cTn id="12" dur="500" fill="hold"/>
                                        <p:tgtEl>
                                          <p:spTgt spid="195586">
                                            <p:txEl>
                                              <p:pRg st="2" end="2"/>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95586">
                                            <p:txEl>
                                              <p:pRg st="2" end="2"/>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95586">
                                            <p:txEl>
                                              <p:pRg st="3" end="3"/>
                                            </p:txEl>
                                          </p:spTgt>
                                        </p:tgtEl>
                                        <p:attrNameLst>
                                          <p:attrName>style.visibility</p:attrName>
                                        </p:attrNameLst>
                                      </p:cBhvr>
                                      <p:to>
                                        <p:strVal val="visible"/>
                                      </p:to>
                                    </p:set>
                                    <p:anim calcmode="lin" valueType="num">
                                      <p:cBhvr additive="base">
                                        <p:cTn id="17" dur="500" fill="hold"/>
                                        <p:tgtEl>
                                          <p:spTgt spid="195586">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95586">
                                            <p:txEl>
                                              <p:pRg st="3" end="3"/>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95586">
                                            <p:txEl>
                                              <p:pRg st="4" end="4"/>
                                            </p:txEl>
                                          </p:spTgt>
                                        </p:tgtEl>
                                        <p:attrNameLst>
                                          <p:attrName>style.visibility</p:attrName>
                                        </p:attrNameLst>
                                      </p:cBhvr>
                                      <p:to>
                                        <p:strVal val="visible"/>
                                      </p:to>
                                    </p:set>
                                    <p:anim calcmode="lin" valueType="num">
                                      <p:cBhvr additive="base">
                                        <p:cTn id="22" dur="500" fill="hold"/>
                                        <p:tgtEl>
                                          <p:spTgt spid="195586">
                                            <p:txEl>
                                              <p:pRg st="4" end="4"/>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95586">
                                            <p:txEl>
                                              <p:pRg st="4" end="4"/>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95586">
                                            <p:txEl>
                                              <p:pRg st="5" end="5"/>
                                            </p:txEl>
                                          </p:spTgt>
                                        </p:tgtEl>
                                        <p:attrNameLst>
                                          <p:attrName>style.visibility</p:attrName>
                                        </p:attrNameLst>
                                      </p:cBhvr>
                                      <p:to>
                                        <p:strVal val="visible"/>
                                      </p:to>
                                    </p:set>
                                    <p:anim calcmode="lin" valueType="num">
                                      <p:cBhvr additive="base">
                                        <p:cTn id="27" dur="500" fill="hold"/>
                                        <p:tgtEl>
                                          <p:spTgt spid="195586">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9558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95587"/>
                                        </p:tgtEl>
                                        <p:attrNameLst>
                                          <p:attrName>style.visibility</p:attrName>
                                        </p:attrNameLst>
                                      </p:cBhvr>
                                      <p:to>
                                        <p:strVal val="visible"/>
                                      </p:to>
                                    </p:set>
                                    <p:anim calcmode="lin" valueType="num">
                                      <p:cBhvr additive="base">
                                        <p:cTn id="33" dur="500" fill="hold"/>
                                        <p:tgtEl>
                                          <p:spTgt spid="195587"/>
                                        </p:tgtEl>
                                        <p:attrNameLst>
                                          <p:attrName>ppt_x</p:attrName>
                                        </p:attrNameLst>
                                      </p:cBhvr>
                                      <p:tavLst>
                                        <p:tav tm="0">
                                          <p:val>
                                            <p:strVal val="0-#ppt_w/2"/>
                                          </p:val>
                                        </p:tav>
                                        <p:tav tm="100000">
                                          <p:val>
                                            <p:strVal val="#ppt_x"/>
                                          </p:val>
                                        </p:tav>
                                      </p:tavLst>
                                    </p:anim>
                                    <p:anim calcmode="lin" valueType="num">
                                      <p:cBhvr additive="base">
                                        <p:cTn id="34" dur="500" fill="hold"/>
                                        <p:tgtEl>
                                          <p:spTgt spid="195587"/>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500"/>
                            </p:stCondLst>
                            <p:childTnLst>
                              <p:par>
                                <p:cTn id="36" presetID="2" presetClass="entr" presetSubtype="8" fill="hold" grpId="0" nodeType="afterEffect">
                                  <p:stCondLst>
                                    <p:cond delay="0"/>
                                  </p:stCondLst>
                                  <p:childTnLst>
                                    <p:set>
                                      <p:cBhvr>
                                        <p:cTn id="37" dur="1" fill="hold">
                                          <p:stCondLst>
                                            <p:cond delay="0"/>
                                          </p:stCondLst>
                                        </p:cTn>
                                        <p:tgtEl>
                                          <p:spTgt spid="195595"/>
                                        </p:tgtEl>
                                        <p:attrNameLst>
                                          <p:attrName>style.visibility</p:attrName>
                                        </p:attrNameLst>
                                      </p:cBhvr>
                                      <p:to>
                                        <p:strVal val="visible"/>
                                      </p:to>
                                    </p:set>
                                    <p:anim calcmode="lin" valueType="num">
                                      <p:cBhvr additive="base">
                                        <p:cTn id="38" dur="500" fill="hold"/>
                                        <p:tgtEl>
                                          <p:spTgt spid="195595"/>
                                        </p:tgtEl>
                                        <p:attrNameLst>
                                          <p:attrName>ppt_x</p:attrName>
                                        </p:attrNameLst>
                                      </p:cBhvr>
                                      <p:tavLst>
                                        <p:tav tm="0">
                                          <p:val>
                                            <p:strVal val="0-#ppt_w/2"/>
                                          </p:val>
                                        </p:tav>
                                        <p:tav tm="100000">
                                          <p:val>
                                            <p:strVal val="#ppt_x"/>
                                          </p:val>
                                        </p:tav>
                                      </p:tavLst>
                                    </p:anim>
                                    <p:anim calcmode="lin" valueType="num">
                                      <p:cBhvr additive="base">
                                        <p:cTn id="39" dur="500" fill="hold"/>
                                        <p:tgtEl>
                                          <p:spTgt spid="195595"/>
                                        </p:tgtEl>
                                        <p:attrNameLst>
                                          <p:attrName>ppt_y</p:attrName>
                                        </p:attrNameLst>
                                      </p:cBhvr>
                                      <p:tavLst>
                                        <p:tav tm="0">
                                          <p:val>
                                            <p:strVal val="#ppt_y"/>
                                          </p:val>
                                        </p:tav>
                                        <p:tav tm="100000">
                                          <p:val>
                                            <p:strVal val="#ppt_y"/>
                                          </p:val>
                                        </p:tav>
                                      </p:tavLst>
                                    </p:anim>
                                  </p:childTnLst>
                                </p:cTn>
                              </p:par>
                            </p:childTnLst>
                          </p:cTn>
                        </p:par>
                        <p:par>
                          <p:cTn id="40" fill="hold" nodeType="afterGroup">
                            <p:stCondLst>
                              <p:cond delay="1000"/>
                            </p:stCondLst>
                            <p:childTnLst>
                              <p:par>
                                <p:cTn id="41" presetID="2" presetClass="entr" presetSubtype="8" fill="hold" grpId="0" nodeType="afterEffect">
                                  <p:stCondLst>
                                    <p:cond delay="0"/>
                                  </p:stCondLst>
                                  <p:childTnLst>
                                    <p:set>
                                      <p:cBhvr>
                                        <p:cTn id="42" dur="1" fill="hold">
                                          <p:stCondLst>
                                            <p:cond delay="0"/>
                                          </p:stCondLst>
                                        </p:cTn>
                                        <p:tgtEl>
                                          <p:spTgt spid="195588"/>
                                        </p:tgtEl>
                                        <p:attrNameLst>
                                          <p:attrName>style.visibility</p:attrName>
                                        </p:attrNameLst>
                                      </p:cBhvr>
                                      <p:to>
                                        <p:strVal val="visible"/>
                                      </p:to>
                                    </p:set>
                                    <p:anim calcmode="lin" valueType="num">
                                      <p:cBhvr additive="base">
                                        <p:cTn id="43" dur="500" fill="hold"/>
                                        <p:tgtEl>
                                          <p:spTgt spid="195588"/>
                                        </p:tgtEl>
                                        <p:attrNameLst>
                                          <p:attrName>ppt_x</p:attrName>
                                        </p:attrNameLst>
                                      </p:cBhvr>
                                      <p:tavLst>
                                        <p:tav tm="0">
                                          <p:val>
                                            <p:strVal val="0-#ppt_w/2"/>
                                          </p:val>
                                        </p:tav>
                                        <p:tav tm="100000">
                                          <p:val>
                                            <p:strVal val="#ppt_x"/>
                                          </p:val>
                                        </p:tav>
                                      </p:tavLst>
                                    </p:anim>
                                    <p:anim calcmode="lin" valueType="num">
                                      <p:cBhvr additive="base">
                                        <p:cTn id="44" dur="500" fill="hold"/>
                                        <p:tgtEl>
                                          <p:spTgt spid="195588"/>
                                        </p:tgtEl>
                                        <p:attrNameLst>
                                          <p:attrName>ppt_y</p:attrName>
                                        </p:attrNameLst>
                                      </p:cBhvr>
                                      <p:tavLst>
                                        <p:tav tm="0">
                                          <p:val>
                                            <p:strVal val="#ppt_y"/>
                                          </p:val>
                                        </p:tav>
                                        <p:tav tm="100000">
                                          <p:val>
                                            <p:strVal val="#ppt_y"/>
                                          </p:val>
                                        </p:tav>
                                      </p:tavLst>
                                    </p:anim>
                                  </p:childTnLst>
                                </p:cTn>
                              </p:par>
                            </p:childTnLst>
                          </p:cTn>
                        </p:par>
                        <p:par>
                          <p:cTn id="45" fill="hold" nodeType="afterGroup">
                            <p:stCondLst>
                              <p:cond delay="1500"/>
                            </p:stCondLst>
                            <p:childTnLst>
                              <p:par>
                                <p:cTn id="46" presetID="2" presetClass="entr" presetSubtype="8" fill="hold" grpId="0" nodeType="afterEffect">
                                  <p:stCondLst>
                                    <p:cond delay="0"/>
                                  </p:stCondLst>
                                  <p:childTnLst>
                                    <p:set>
                                      <p:cBhvr>
                                        <p:cTn id="47" dur="1" fill="hold">
                                          <p:stCondLst>
                                            <p:cond delay="0"/>
                                          </p:stCondLst>
                                        </p:cTn>
                                        <p:tgtEl>
                                          <p:spTgt spid="195596"/>
                                        </p:tgtEl>
                                        <p:attrNameLst>
                                          <p:attrName>style.visibility</p:attrName>
                                        </p:attrNameLst>
                                      </p:cBhvr>
                                      <p:to>
                                        <p:strVal val="visible"/>
                                      </p:to>
                                    </p:set>
                                    <p:anim calcmode="lin" valueType="num">
                                      <p:cBhvr additive="base">
                                        <p:cTn id="48" dur="500" fill="hold"/>
                                        <p:tgtEl>
                                          <p:spTgt spid="195596"/>
                                        </p:tgtEl>
                                        <p:attrNameLst>
                                          <p:attrName>ppt_x</p:attrName>
                                        </p:attrNameLst>
                                      </p:cBhvr>
                                      <p:tavLst>
                                        <p:tav tm="0">
                                          <p:val>
                                            <p:strVal val="0-#ppt_w/2"/>
                                          </p:val>
                                        </p:tav>
                                        <p:tav tm="100000">
                                          <p:val>
                                            <p:strVal val="#ppt_x"/>
                                          </p:val>
                                        </p:tav>
                                      </p:tavLst>
                                    </p:anim>
                                    <p:anim calcmode="lin" valueType="num">
                                      <p:cBhvr additive="base">
                                        <p:cTn id="49" dur="500" fill="hold"/>
                                        <p:tgtEl>
                                          <p:spTgt spid="195596"/>
                                        </p:tgtEl>
                                        <p:attrNameLst>
                                          <p:attrName>ppt_y</p:attrName>
                                        </p:attrNameLst>
                                      </p:cBhvr>
                                      <p:tavLst>
                                        <p:tav tm="0">
                                          <p:val>
                                            <p:strVal val="#ppt_y"/>
                                          </p:val>
                                        </p:tav>
                                        <p:tav tm="100000">
                                          <p:val>
                                            <p:strVal val="#ppt_y"/>
                                          </p:val>
                                        </p:tav>
                                      </p:tavLst>
                                    </p:anim>
                                  </p:childTnLst>
                                </p:cTn>
                              </p:par>
                            </p:childTnLst>
                          </p:cTn>
                        </p:par>
                        <p:par>
                          <p:cTn id="50" fill="hold" nodeType="afterGroup">
                            <p:stCondLst>
                              <p:cond delay="2000"/>
                            </p:stCondLst>
                            <p:childTnLst>
                              <p:par>
                                <p:cTn id="51" presetID="2" presetClass="entr" presetSubtype="8" fill="hold" grpId="0" nodeType="afterEffect">
                                  <p:stCondLst>
                                    <p:cond delay="0"/>
                                  </p:stCondLst>
                                  <p:childTnLst>
                                    <p:set>
                                      <p:cBhvr>
                                        <p:cTn id="52" dur="1" fill="hold">
                                          <p:stCondLst>
                                            <p:cond delay="0"/>
                                          </p:stCondLst>
                                        </p:cTn>
                                        <p:tgtEl>
                                          <p:spTgt spid="195589"/>
                                        </p:tgtEl>
                                        <p:attrNameLst>
                                          <p:attrName>style.visibility</p:attrName>
                                        </p:attrNameLst>
                                      </p:cBhvr>
                                      <p:to>
                                        <p:strVal val="visible"/>
                                      </p:to>
                                    </p:set>
                                    <p:anim calcmode="lin" valueType="num">
                                      <p:cBhvr additive="base">
                                        <p:cTn id="53" dur="500" fill="hold"/>
                                        <p:tgtEl>
                                          <p:spTgt spid="195589"/>
                                        </p:tgtEl>
                                        <p:attrNameLst>
                                          <p:attrName>ppt_x</p:attrName>
                                        </p:attrNameLst>
                                      </p:cBhvr>
                                      <p:tavLst>
                                        <p:tav tm="0">
                                          <p:val>
                                            <p:strVal val="0-#ppt_w/2"/>
                                          </p:val>
                                        </p:tav>
                                        <p:tav tm="100000">
                                          <p:val>
                                            <p:strVal val="#ppt_x"/>
                                          </p:val>
                                        </p:tav>
                                      </p:tavLst>
                                    </p:anim>
                                    <p:anim calcmode="lin" valueType="num">
                                      <p:cBhvr additive="base">
                                        <p:cTn id="54" dur="500" fill="hold"/>
                                        <p:tgtEl>
                                          <p:spTgt spid="195589"/>
                                        </p:tgtEl>
                                        <p:attrNameLst>
                                          <p:attrName>ppt_y</p:attrName>
                                        </p:attrNameLst>
                                      </p:cBhvr>
                                      <p:tavLst>
                                        <p:tav tm="0">
                                          <p:val>
                                            <p:strVal val="#ppt_y"/>
                                          </p:val>
                                        </p:tav>
                                        <p:tav tm="100000">
                                          <p:val>
                                            <p:strVal val="#ppt_y"/>
                                          </p:val>
                                        </p:tav>
                                      </p:tavLst>
                                    </p:anim>
                                  </p:childTnLst>
                                </p:cTn>
                              </p:par>
                            </p:childTnLst>
                          </p:cTn>
                        </p:par>
                        <p:par>
                          <p:cTn id="55" fill="hold" nodeType="afterGroup">
                            <p:stCondLst>
                              <p:cond delay="2500"/>
                            </p:stCondLst>
                            <p:childTnLst>
                              <p:par>
                                <p:cTn id="56" presetID="2" presetClass="entr" presetSubtype="8" fill="hold" grpId="0" nodeType="afterEffect">
                                  <p:stCondLst>
                                    <p:cond delay="0"/>
                                  </p:stCondLst>
                                  <p:childTnLst>
                                    <p:set>
                                      <p:cBhvr>
                                        <p:cTn id="57" dur="1" fill="hold">
                                          <p:stCondLst>
                                            <p:cond delay="0"/>
                                          </p:stCondLst>
                                        </p:cTn>
                                        <p:tgtEl>
                                          <p:spTgt spid="195597"/>
                                        </p:tgtEl>
                                        <p:attrNameLst>
                                          <p:attrName>style.visibility</p:attrName>
                                        </p:attrNameLst>
                                      </p:cBhvr>
                                      <p:to>
                                        <p:strVal val="visible"/>
                                      </p:to>
                                    </p:set>
                                    <p:anim calcmode="lin" valueType="num">
                                      <p:cBhvr additive="base">
                                        <p:cTn id="58" dur="500" fill="hold"/>
                                        <p:tgtEl>
                                          <p:spTgt spid="195597"/>
                                        </p:tgtEl>
                                        <p:attrNameLst>
                                          <p:attrName>ppt_x</p:attrName>
                                        </p:attrNameLst>
                                      </p:cBhvr>
                                      <p:tavLst>
                                        <p:tav tm="0">
                                          <p:val>
                                            <p:strVal val="0-#ppt_w/2"/>
                                          </p:val>
                                        </p:tav>
                                        <p:tav tm="100000">
                                          <p:val>
                                            <p:strVal val="#ppt_x"/>
                                          </p:val>
                                        </p:tav>
                                      </p:tavLst>
                                    </p:anim>
                                    <p:anim calcmode="lin" valueType="num">
                                      <p:cBhvr additive="base">
                                        <p:cTn id="59" dur="500" fill="hold"/>
                                        <p:tgtEl>
                                          <p:spTgt spid="195597"/>
                                        </p:tgtEl>
                                        <p:attrNameLst>
                                          <p:attrName>ppt_y</p:attrName>
                                        </p:attrNameLst>
                                      </p:cBhvr>
                                      <p:tavLst>
                                        <p:tav tm="0">
                                          <p:val>
                                            <p:strVal val="#ppt_y"/>
                                          </p:val>
                                        </p:tav>
                                        <p:tav tm="100000">
                                          <p:val>
                                            <p:strVal val="#ppt_y"/>
                                          </p:val>
                                        </p:tav>
                                      </p:tavLst>
                                    </p:anim>
                                  </p:childTnLst>
                                </p:cTn>
                              </p:par>
                            </p:childTnLst>
                          </p:cTn>
                        </p:par>
                        <p:par>
                          <p:cTn id="60" fill="hold" nodeType="afterGroup">
                            <p:stCondLst>
                              <p:cond delay="3000"/>
                            </p:stCondLst>
                            <p:childTnLst>
                              <p:par>
                                <p:cTn id="61" presetID="2" presetClass="entr" presetSubtype="8" fill="hold" grpId="0" nodeType="afterEffect">
                                  <p:stCondLst>
                                    <p:cond delay="0"/>
                                  </p:stCondLst>
                                  <p:childTnLst>
                                    <p:set>
                                      <p:cBhvr>
                                        <p:cTn id="62" dur="1" fill="hold">
                                          <p:stCondLst>
                                            <p:cond delay="0"/>
                                          </p:stCondLst>
                                        </p:cTn>
                                        <p:tgtEl>
                                          <p:spTgt spid="195590"/>
                                        </p:tgtEl>
                                        <p:attrNameLst>
                                          <p:attrName>style.visibility</p:attrName>
                                        </p:attrNameLst>
                                      </p:cBhvr>
                                      <p:to>
                                        <p:strVal val="visible"/>
                                      </p:to>
                                    </p:set>
                                    <p:anim calcmode="lin" valueType="num">
                                      <p:cBhvr additive="base">
                                        <p:cTn id="63" dur="500" fill="hold"/>
                                        <p:tgtEl>
                                          <p:spTgt spid="195590"/>
                                        </p:tgtEl>
                                        <p:attrNameLst>
                                          <p:attrName>ppt_x</p:attrName>
                                        </p:attrNameLst>
                                      </p:cBhvr>
                                      <p:tavLst>
                                        <p:tav tm="0">
                                          <p:val>
                                            <p:strVal val="0-#ppt_w/2"/>
                                          </p:val>
                                        </p:tav>
                                        <p:tav tm="100000">
                                          <p:val>
                                            <p:strVal val="#ppt_x"/>
                                          </p:val>
                                        </p:tav>
                                      </p:tavLst>
                                    </p:anim>
                                    <p:anim calcmode="lin" valueType="num">
                                      <p:cBhvr additive="base">
                                        <p:cTn id="64" dur="500" fill="hold"/>
                                        <p:tgtEl>
                                          <p:spTgt spid="195590"/>
                                        </p:tgtEl>
                                        <p:attrNameLst>
                                          <p:attrName>ppt_y</p:attrName>
                                        </p:attrNameLst>
                                      </p:cBhvr>
                                      <p:tavLst>
                                        <p:tav tm="0">
                                          <p:val>
                                            <p:strVal val="#ppt_y"/>
                                          </p:val>
                                        </p:tav>
                                        <p:tav tm="100000">
                                          <p:val>
                                            <p:strVal val="#ppt_y"/>
                                          </p:val>
                                        </p:tav>
                                      </p:tavLst>
                                    </p:anim>
                                  </p:childTnLst>
                                </p:cTn>
                              </p:par>
                            </p:childTnLst>
                          </p:cTn>
                        </p:par>
                        <p:par>
                          <p:cTn id="65" fill="hold" nodeType="afterGroup">
                            <p:stCondLst>
                              <p:cond delay="3500"/>
                            </p:stCondLst>
                            <p:childTnLst>
                              <p:par>
                                <p:cTn id="66" presetID="2" presetClass="entr" presetSubtype="8" fill="hold" grpId="0" nodeType="afterEffect">
                                  <p:stCondLst>
                                    <p:cond delay="0"/>
                                  </p:stCondLst>
                                  <p:childTnLst>
                                    <p:set>
                                      <p:cBhvr>
                                        <p:cTn id="67" dur="1" fill="hold">
                                          <p:stCondLst>
                                            <p:cond delay="0"/>
                                          </p:stCondLst>
                                        </p:cTn>
                                        <p:tgtEl>
                                          <p:spTgt spid="195598"/>
                                        </p:tgtEl>
                                        <p:attrNameLst>
                                          <p:attrName>style.visibility</p:attrName>
                                        </p:attrNameLst>
                                      </p:cBhvr>
                                      <p:to>
                                        <p:strVal val="visible"/>
                                      </p:to>
                                    </p:set>
                                    <p:anim calcmode="lin" valueType="num">
                                      <p:cBhvr additive="base">
                                        <p:cTn id="68" dur="500" fill="hold"/>
                                        <p:tgtEl>
                                          <p:spTgt spid="195598"/>
                                        </p:tgtEl>
                                        <p:attrNameLst>
                                          <p:attrName>ppt_x</p:attrName>
                                        </p:attrNameLst>
                                      </p:cBhvr>
                                      <p:tavLst>
                                        <p:tav tm="0">
                                          <p:val>
                                            <p:strVal val="0-#ppt_w/2"/>
                                          </p:val>
                                        </p:tav>
                                        <p:tav tm="100000">
                                          <p:val>
                                            <p:strVal val="#ppt_x"/>
                                          </p:val>
                                        </p:tav>
                                      </p:tavLst>
                                    </p:anim>
                                    <p:anim calcmode="lin" valueType="num">
                                      <p:cBhvr additive="base">
                                        <p:cTn id="69" dur="500" fill="hold"/>
                                        <p:tgtEl>
                                          <p:spTgt spid="195598"/>
                                        </p:tgtEl>
                                        <p:attrNameLst>
                                          <p:attrName>ppt_y</p:attrName>
                                        </p:attrNameLst>
                                      </p:cBhvr>
                                      <p:tavLst>
                                        <p:tav tm="0">
                                          <p:val>
                                            <p:strVal val="#ppt_y"/>
                                          </p:val>
                                        </p:tav>
                                        <p:tav tm="100000">
                                          <p:val>
                                            <p:strVal val="#ppt_y"/>
                                          </p:val>
                                        </p:tav>
                                      </p:tavLst>
                                    </p:anim>
                                  </p:childTnLst>
                                </p:cTn>
                              </p:par>
                            </p:childTnLst>
                          </p:cTn>
                        </p:par>
                        <p:par>
                          <p:cTn id="70" fill="hold" nodeType="afterGroup">
                            <p:stCondLst>
                              <p:cond delay="4000"/>
                            </p:stCondLst>
                            <p:childTnLst>
                              <p:par>
                                <p:cTn id="71" presetID="2" presetClass="entr" presetSubtype="8" fill="hold" grpId="0" nodeType="afterEffect">
                                  <p:stCondLst>
                                    <p:cond delay="0"/>
                                  </p:stCondLst>
                                  <p:childTnLst>
                                    <p:set>
                                      <p:cBhvr>
                                        <p:cTn id="72" dur="1" fill="hold">
                                          <p:stCondLst>
                                            <p:cond delay="0"/>
                                          </p:stCondLst>
                                        </p:cTn>
                                        <p:tgtEl>
                                          <p:spTgt spid="195591"/>
                                        </p:tgtEl>
                                        <p:attrNameLst>
                                          <p:attrName>style.visibility</p:attrName>
                                        </p:attrNameLst>
                                      </p:cBhvr>
                                      <p:to>
                                        <p:strVal val="visible"/>
                                      </p:to>
                                    </p:set>
                                    <p:anim calcmode="lin" valueType="num">
                                      <p:cBhvr additive="base">
                                        <p:cTn id="73" dur="500" fill="hold"/>
                                        <p:tgtEl>
                                          <p:spTgt spid="195591"/>
                                        </p:tgtEl>
                                        <p:attrNameLst>
                                          <p:attrName>ppt_x</p:attrName>
                                        </p:attrNameLst>
                                      </p:cBhvr>
                                      <p:tavLst>
                                        <p:tav tm="0">
                                          <p:val>
                                            <p:strVal val="0-#ppt_w/2"/>
                                          </p:val>
                                        </p:tav>
                                        <p:tav tm="100000">
                                          <p:val>
                                            <p:strVal val="#ppt_x"/>
                                          </p:val>
                                        </p:tav>
                                      </p:tavLst>
                                    </p:anim>
                                    <p:anim calcmode="lin" valueType="num">
                                      <p:cBhvr additive="base">
                                        <p:cTn id="74" dur="500" fill="hold"/>
                                        <p:tgtEl>
                                          <p:spTgt spid="195591"/>
                                        </p:tgtEl>
                                        <p:attrNameLst>
                                          <p:attrName>ppt_y</p:attrName>
                                        </p:attrNameLst>
                                      </p:cBhvr>
                                      <p:tavLst>
                                        <p:tav tm="0">
                                          <p:val>
                                            <p:strVal val="#ppt_y"/>
                                          </p:val>
                                        </p:tav>
                                        <p:tav tm="100000">
                                          <p:val>
                                            <p:strVal val="#ppt_y"/>
                                          </p:val>
                                        </p:tav>
                                      </p:tavLst>
                                    </p:anim>
                                  </p:childTnLst>
                                </p:cTn>
                              </p:par>
                            </p:childTnLst>
                          </p:cTn>
                        </p:par>
                        <p:par>
                          <p:cTn id="75" fill="hold" nodeType="afterGroup">
                            <p:stCondLst>
                              <p:cond delay="4500"/>
                            </p:stCondLst>
                            <p:childTnLst>
                              <p:par>
                                <p:cTn id="76" presetID="2" presetClass="entr" presetSubtype="8" fill="hold" grpId="0" nodeType="afterEffect">
                                  <p:stCondLst>
                                    <p:cond delay="0"/>
                                  </p:stCondLst>
                                  <p:childTnLst>
                                    <p:set>
                                      <p:cBhvr>
                                        <p:cTn id="77" dur="1" fill="hold">
                                          <p:stCondLst>
                                            <p:cond delay="0"/>
                                          </p:stCondLst>
                                        </p:cTn>
                                        <p:tgtEl>
                                          <p:spTgt spid="195599"/>
                                        </p:tgtEl>
                                        <p:attrNameLst>
                                          <p:attrName>style.visibility</p:attrName>
                                        </p:attrNameLst>
                                      </p:cBhvr>
                                      <p:to>
                                        <p:strVal val="visible"/>
                                      </p:to>
                                    </p:set>
                                    <p:anim calcmode="lin" valueType="num">
                                      <p:cBhvr additive="base">
                                        <p:cTn id="78" dur="500" fill="hold"/>
                                        <p:tgtEl>
                                          <p:spTgt spid="195599"/>
                                        </p:tgtEl>
                                        <p:attrNameLst>
                                          <p:attrName>ppt_x</p:attrName>
                                        </p:attrNameLst>
                                      </p:cBhvr>
                                      <p:tavLst>
                                        <p:tav tm="0">
                                          <p:val>
                                            <p:strVal val="0-#ppt_w/2"/>
                                          </p:val>
                                        </p:tav>
                                        <p:tav tm="100000">
                                          <p:val>
                                            <p:strVal val="#ppt_x"/>
                                          </p:val>
                                        </p:tav>
                                      </p:tavLst>
                                    </p:anim>
                                    <p:anim calcmode="lin" valueType="num">
                                      <p:cBhvr additive="base">
                                        <p:cTn id="79" dur="500" fill="hold"/>
                                        <p:tgtEl>
                                          <p:spTgt spid="195599"/>
                                        </p:tgtEl>
                                        <p:attrNameLst>
                                          <p:attrName>ppt_y</p:attrName>
                                        </p:attrNameLst>
                                      </p:cBhvr>
                                      <p:tavLst>
                                        <p:tav tm="0">
                                          <p:val>
                                            <p:strVal val="#ppt_y"/>
                                          </p:val>
                                        </p:tav>
                                        <p:tav tm="100000">
                                          <p:val>
                                            <p:strVal val="#ppt_y"/>
                                          </p:val>
                                        </p:tav>
                                      </p:tavLst>
                                    </p:anim>
                                  </p:childTnLst>
                                </p:cTn>
                              </p:par>
                            </p:childTnLst>
                          </p:cTn>
                        </p:par>
                        <p:par>
                          <p:cTn id="80" fill="hold" nodeType="afterGroup">
                            <p:stCondLst>
                              <p:cond delay="5000"/>
                            </p:stCondLst>
                            <p:childTnLst>
                              <p:par>
                                <p:cTn id="81" presetID="2" presetClass="entr" presetSubtype="8" fill="hold" grpId="0" nodeType="afterEffect">
                                  <p:stCondLst>
                                    <p:cond delay="0"/>
                                  </p:stCondLst>
                                  <p:childTnLst>
                                    <p:set>
                                      <p:cBhvr>
                                        <p:cTn id="82" dur="1" fill="hold">
                                          <p:stCondLst>
                                            <p:cond delay="0"/>
                                          </p:stCondLst>
                                        </p:cTn>
                                        <p:tgtEl>
                                          <p:spTgt spid="195594"/>
                                        </p:tgtEl>
                                        <p:attrNameLst>
                                          <p:attrName>style.visibility</p:attrName>
                                        </p:attrNameLst>
                                      </p:cBhvr>
                                      <p:to>
                                        <p:strVal val="visible"/>
                                      </p:to>
                                    </p:set>
                                    <p:anim calcmode="lin" valueType="num">
                                      <p:cBhvr additive="base">
                                        <p:cTn id="83" dur="500" fill="hold"/>
                                        <p:tgtEl>
                                          <p:spTgt spid="195594"/>
                                        </p:tgtEl>
                                        <p:attrNameLst>
                                          <p:attrName>ppt_x</p:attrName>
                                        </p:attrNameLst>
                                      </p:cBhvr>
                                      <p:tavLst>
                                        <p:tav tm="0">
                                          <p:val>
                                            <p:strVal val="0-#ppt_w/2"/>
                                          </p:val>
                                        </p:tav>
                                        <p:tav tm="100000">
                                          <p:val>
                                            <p:strVal val="#ppt_x"/>
                                          </p:val>
                                        </p:tav>
                                      </p:tavLst>
                                    </p:anim>
                                    <p:anim calcmode="lin" valueType="num">
                                      <p:cBhvr additive="base">
                                        <p:cTn id="84" dur="500" fill="hold"/>
                                        <p:tgtEl>
                                          <p:spTgt spid="195594"/>
                                        </p:tgtEl>
                                        <p:attrNameLst>
                                          <p:attrName>ppt_y</p:attrName>
                                        </p:attrNameLst>
                                      </p:cBhvr>
                                      <p:tavLst>
                                        <p:tav tm="0">
                                          <p:val>
                                            <p:strVal val="#ppt_y"/>
                                          </p:val>
                                        </p:tav>
                                        <p:tav tm="100000">
                                          <p:val>
                                            <p:strVal val="#ppt_y"/>
                                          </p:val>
                                        </p:tav>
                                      </p:tavLst>
                                    </p:anim>
                                  </p:childTnLst>
                                </p:cTn>
                              </p:par>
                            </p:childTnLst>
                          </p:cTn>
                        </p:par>
                        <p:par>
                          <p:cTn id="85" fill="hold" nodeType="afterGroup">
                            <p:stCondLst>
                              <p:cond delay="5500"/>
                            </p:stCondLst>
                            <p:childTnLst>
                              <p:par>
                                <p:cTn id="86" presetID="2" presetClass="entr" presetSubtype="8" fill="hold" grpId="0" nodeType="afterEffect">
                                  <p:stCondLst>
                                    <p:cond delay="0"/>
                                  </p:stCondLst>
                                  <p:childTnLst>
                                    <p:set>
                                      <p:cBhvr>
                                        <p:cTn id="87" dur="1" fill="hold">
                                          <p:stCondLst>
                                            <p:cond delay="0"/>
                                          </p:stCondLst>
                                        </p:cTn>
                                        <p:tgtEl>
                                          <p:spTgt spid="195592"/>
                                        </p:tgtEl>
                                        <p:attrNameLst>
                                          <p:attrName>style.visibility</p:attrName>
                                        </p:attrNameLst>
                                      </p:cBhvr>
                                      <p:to>
                                        <p:strVal val="visible"/>
                                      </p:to>
                                    </p:set>
                                    <p:anim calcmode="lin" valueType="num">
                                      <p:cBhvr additive="base">
                                        <p:cTn id="88" dur="500" fill="hold"/>
                                        <p:tgtEl>
                                          <p:spTgt spid="195592"/>
                                        </p:tgtEl>
                                        <p:attrNameLst>
                                          <p:attrName>ppt_x</p:attrName>
                                        </p:attrNameLst>
                                      </p:cBhvr>
                                      <p:tavLst>
                                        <p:tav tm="0">
                                          <p:val>
                                            <p:strVal val="0-#ppt_w/2"/>
                                          </p:val>
                                        </p:tav>
                                        <p:tav tm="100000">
                                          <p:val>
                                            <p:strVal val="#ppt_x"/>
                                          </p:val>
                                        </p:tav>
                                      </p:tavLst>
                                    </p:anim>
                                    <p:anim calcmode="lin" valueType="num">
                                      <p:cBhvr additive="base">
                                        <p:cTn id="89" dur="500" fill="hold"/>
                                        <p:tgtEl>
                                          <p:spTgt spid="195592"/>
                                        </p:tgtEl>
                                        <p:attrNameLst>
                                          <p:attrName>ppt_y</p:attrName>
                                        </p:attrNameLst>
                                      </p:cBhvr>
                                      <p:tavLst>
                                        <p:tav tm="0">
                                          <p:val>
                                            <p:strVal val="#ppt_y"/>
                                          </p:val>
                                        </p:tav>
                                        <p:tav tm="100000">
                                          <p:val>
                                            <p:strVal val="#ppt_y"/>
                                          </p:val>
                                        </p:tav>
                                      </p:tavLst>
                                    </p:anim>
                                  </p:childTnLst>
                                </p:cTn>
                              </p:par>
                            </p:childTnLst>
                          </p:cTn>
                        </p:par>
                        <p:par>
                          <p:cTn id="90" fill="hold" nodeType="afterGroup">
                            <p:stCondLst>
                              <p:cond delay="6000"/>
                            </p:stCondLst>
                            <p:childTnLst>
                              <p:par>
                                <p:cTn id="91" presetID="2" presetClass="entr" presetSubtype="8" fill="hold" grpId="0" nodeType="afterEffect">
                                  <p:stCondLst>
                                    <p:cond delay="0"/>
                                  </p:stCondLst>
                                  <p:childTnLst>
                                    <p:set>
                                      <p:cBhvr>
                                        <p:cTn id="92" dur="1" fill="hold">
                                          <p:stCondLst>
                                            <p:cond delay="0"/>
                                          </p:stCondLst>
                                        </p:cTn>
                                        <p:tgtEl>
                                          <p:spTgt spid="195593"/>
                                        </p:tgtEl>
                                        <p:attrNameLst>
                                          <p:attrName>style.visibility</p:attrName>
                                        </p:attrNameLst>
                                      </p:cBhvr>
                                      <p:to>
                                        <p:strVal val="visible"/>
                                      </p:to>
                                    </p:set>
                                    <p:anim calcmode="lin" valueType="num">
                                      <p:cBhvr additive="base">
                                        <p:cTn id="93" dur="500" fill="hold"/>
                                        <p:tgtEl>
                                          <p:spTgt spid="195593"/>
                                        </p:tgtEl>
                                        <p:attrNameLst>
                                          <p:attrName>ppt_x</p:attrName>
                                        </p:attrNameLst>
                                      </p:cBhvr>
                                      <p:tavLst>
                                        <p:tav tm="0">
                                          <p:val>
                                            <p:strVal val="0-#ppt_w/2"/>
                                          </p:val>
                                        </p:tav>
                                        <p:tav tm="100000">
                                          <p:val>
                                            <p:strVal val="#ppt_x"/>
                                          </p:val>
                                        </p:tav>
                                      </p:tavLst>
                                    </p:anim>
                                    <p:anim calcmode="lin" valueType="num">
                                      <p:cBhvr additive="base">
                                        <p:cTn id="94" dur="500" fill="hold"/>
                                        <p:tgtEl>
                                          <p:spTgt spid="195593"/>
                                        </p:tgtEl>
                                        <p:attrNameLst>
                                          <p:attrName>ppt_y</p:attrName>
                                        </p:attrNameLst>
                                      </p:cBhvr>
                                      <p:tavLst>
                                        <p:tav tm="0">
                                          <p:val>
                                            <p:strVal val="#ppt_y"/>
                                          </p:val>
                                        </p:tav>
                                        <p:tav tm="100000">
                                          <p:val>
                                            <p:strVal val="#ppt_y"/>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4" presetClass="entr" presetSubtype="16" fill="hold" grpId="0" nodeType="clickEffect">
                                  <p:stCondLst>
                                    <p:cond delay="0"/>
                                  </p:stCondLst>
                                  <p:childTnLst>
                                    <p:set>
                                      <p:cBhvr>
                                        <p:cTn id="98" dur="1" fill="hold">
                                          <p:stCondLst>
                                            <p:cond delay="0"/>
                                          </p:stCondLst>
                                        </p:cTn>
                                        <p:tgtEl>
                                          <p:spTgt spid="195600"/>
                                        </p:tgtEl>
                                        <p:attrNameLst>
                                          <p:attrName>style.visibility</p:attrName>
                                        </p:attrNameLst>
                                      </p:cBhvr>
                                      <p:to>
                                        <p:strVal val="visible"/>
                                      </p:to>
                                    </p:set>
                                    <p:animEffect transition="in" filter="box(in)">
                                      <p:cBhvr>
                                        <p:cTn id="99" dur="500"/>
                                        <p:tgtEl>
                                          <p:spTgt spid="195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uiExpand="1" build="p" bldLvl="3" autoUpdateAnimBg="0" advAuto="0"/>
      <p:bldP spid="195587" grpId="0" animBg="1"/>
      <p:bldP spid="195588" grpId="0" autoUpdateAnimBg="0"/>
      <p:bldP spid="195589" grpId="0" autoUpdateAnimBg="0"/>
      <p:bldP spid="195590" grpId="0" autoUpdateAnimBg="0"/>
      <p:bldP spid="195591" grpId="0" autoUpdateAnimBg="0"/>
      <p:bldP spid="195592" grpId="0" animBg="1"/>
      <p:bldP spid="195593" grpId="0" animBg="1"/>
      <p:bldP spid="195594" grpId="0" autoUpdateAnimBg="0"/>
      <p:bldP spid="195595" grpId="0" animBg="1"/>
      <p:bldP spid="195596" grpId="0" animBg="1"/>
      <p:bldP spid="195597" grpId="0" animBg="1"/>
      <p:bldP spid="195598" grpId="0" animBg="1"/>
      <p:bldP spid="195599" grpId="0" animBg="1"/>
      <p:bldP spid="195600" grpId="0" animBg="1"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p:cNvSpPr>
            <a:spLocks noGrp="1" noChangeArrowheads="1"/>
          </p:cNvSpPr>
          <p:nvPr>
            <p:ph type="title"/>
          </p:nvPr>
        </p:nvSpPr>
        <p:spPr>
          <a:xfrm>
            <a:off x="395288" y="333375"/>
            <a:ext cx="7772400" cy="588963"/>
          </a:xfrm>
        </p:spPr>
        <p:txBody>
          <a:bodyPr/>
          <a:lstStyle/>
          <a:p>
            <a:pPr algn="l">
              <a:defRPr/>
            </a:pPr>
            <a:r>
              <a:rPr sz="3600" cap="none" dirty="0">
                <a:solidFill>
                  <a:srgbClr val="EA0088"/>
                </a:solidFill>
                <a:latin typeface="Trebuchet MS" panose="020B0603020202020204" pitchFamily="34" charset="0"/>
                <a:ea typeface="ＭＳ Ｐゴシック" charset="0"/>
                <a:cs typeface="ＭＳ Ｐゴシック" charset="0"/>
              </a:rPr>
              <a:t>Box Plots</a:t>
            </a:r>
            <a:r>
              <a:rPr lang="en-AU" sz="3600" cap="none" dirty="0">
                <a:solidFill>
                  <a:srgbClr val="EA0088"/>
                </a:solidFill>
                <a:latin typeface="Trebuchet MS" panose="020B0603020202020204" pitchFamily="34" charset="0"/>
                <a:ea typeface="ＭＳ Ｐゴシック" charset="0"/>
                <a:cs typeface="ＭＳ Ｐゴシック" charset="0"/>
              </a:rPr>
              <a:t>…</a:t>
            </a:r>
            <a:endParaRPr sz="3600" cap="none" dirty="0">
              <a:solidFill>
                <a:srgbClr val="EA0088"/>
              </a:solidFill>
              <a:latin typeface="Trebuchet MS" panose="020B0603020202020204" pitchFamily="34" charset="0"/>
              <a:ea typeface="ＭＳ Ｐゴシック" charset="0"/>
              <a:cs typeface="ＭＳ Ｐゴシック" charset="0"/>
            </a:endParaRPr>
          </a:p>
        </p:txBody>
      </p:sp>
      <p:sp>
        <p:nvSpPr>
          <p:cNvPr id="84994" name="Rectangle 3"/>
          <p:cNvSpPr>
            <a:spLocks noGrp="1" noChangeArrowheads="1"/>
          </p:cNvSpPr>
          <p:nvPr>
            <p:ph idx="1"/>
          </p:nvPr>
        </p:nvSpPr>
        <p:spPr>
          <a:xfrm>
            <a:off x="684213" y="981075"/>
            <a:ext cx="7772400" cy="4114800"/>
          </a:xfrm>
        </p:spPr>
        <p:txBody>
          <a:bodyPr/>
          <a:lstStyle/>
          <a:p>
            <a:pPr marL="0" indent="0">
              <a:buFontTx/>
              <a:buNone/>
            </a:pPr>
            <a:r>
              <a:rPr lang="en-US" altLang="en-US" sz="2400" dirty="0">
                <a:latin typeface="Trebuchet MS" pitchFamily="34" charset="0"/>
                <a:cs typeface="Arial" pitchFamily="34" charset="0"/>
              </a:rPr>
              <a:t>The </a:t>
            </a:r>
            <a:r>
              <a:rPr lang="en-US" altLang="en-US" sz="2400" b="1" i="1" dirty="0">
                <a:latin typeface="Trebuchet MS" pitchFamily="34" charset="0"/>
                <a:cs typeface="Arial" pitchFamily="34" charset="0"/>
              </a:rPr>
              <a:t>box plot</a:t>
            </a:r>
            <a:r>
              <a:rPr lang="en-US" altLang="en-US" sz="2400" dirty="0">
                <a:latin typeface="Trebuchet MS" pitchFamily="34" charset="0"/>
                <a:cs typeface="Arial" pitchFamily="34" charset="0"/>
              </a:rPr>
              <a:t> is a technique that graphs </a:t>
            </a:r>
            <a:r>
              <a:rPr lang="en-US" altLang="en-US" sz="2400" b="1" dirty="0">
                <a:solidFill>
                  <a:srgbClr val="0000FF"/>
                </a:solidFill>
                <a:latin typeface="Trebuchet MS" pitchFamily="34" charset="0"/>
                <a:cs typeface="Arial" pitchFamily="34" charset="0"/>
              </a:rPr>
              <a:t>five</a:t>
            </a:r>
            <a:r>
              <a:rPr lang="en-US" altLang="en-US" sz="2400" dirty="0">
                <a:latin typeface="Trebuchet MS" pitchFamily="34" charset="0"/>
                <a:cs typeface="Arial" pitchFamily="34" charset="0"/>
              </a:rPr>
              <a:t> statistics:</a:t>
            </a:r>
          </a:p>
          <a:p>
            <a:pPr marL="0" indent="0">
              <a:buNone/>
            </a:pPr>
            <a:r>
              <a:rPr lang="en-US" altLang="en-US" sz="2400" dirty="0">
                <a:latin typeface="Trebuchet MS" pitchFamily="34" charset="0"/>
                <a:cs typeface="Arial" pitchFamily="34" charset="0"/>
              </a:rPr>
              <a:t>• the minimum and maximum observations, and</a:t>
            </a:r>
          </a:p>
          <a:p>
            <a:pPr marL="0" indent="0">
              <a:buFontTx/>
              <a:buNone/>
            </a:pPr>
            <a:endParaRPr lang="en-US" altLang="en-US" sz="2400" dirty="0">
              <a:latin typeface="Trebuchet MS" pitchFamily="34" charset="0"/>
              <a:cs typeface="Arial" pitchFamily="34" charset="0"/>
            </a:endParaRPr>
          </a:p>
          <a:p>
            <a:pPr marL="0" indent="0">
              <a:buFontTx/>
              <a:buNone/>
            </a:pPr>
            <a:endParaRPr lang="en-US" altLang="en-US" sz="2400" dirty="0">
              <a:latin typeface="Trebuchet MS" pitchFamily="34" charset="0"/>
              <a:cs typeface="Arial" pitchFamily="34" charset="0"/>
            </a:endParaRPr>
          </a:p>
          <a:p>
            <a:pPr marL="0" indent="0">
              <a:buFontTx/>
              <a:buNone/>
            </a:pPr>
            <a:endParaRPr lang="en-US" altLang="en-US" sz="2400" dirty="0">
              <a:latin typeface="Trebuchet MS" pitchFamily="34" charset="0"/>
              <a:cs typeface="Arial" pitchFamily="34" charset="0"/>
            </a:endParaRPr>
          </a:p>
          <a:p>
            <a:pPr marL="0" indent="0">
              <a:buFontTx/>
              <a:buNone/>
            </a:pPr>
            <a:endParaRPr lang="en-US" altLang="en-US" sz="2400" dirty="0">
              <a:latin typeface="Trebuchet MS" pitchFamily="34" charset="0"/>
              <a:cs typeface="Arial" pitchFamily="34" charset="0"/>
            </a:endParaRPr>
          </a:p>
          <a:p>
            <a:pPr marL="0" indent="0">
              <a:buFontTx/>
              <a:buNone/>
            </a:pPr>
            <a:endParaRPr lang="en-US" altLang="en-US" sz="2400" dirty="0">
              <a:latin typeface="Trebuchet MS" pitchFamily="34" charset="0"/>
              <a:cs typeface="Arial" pitchFamily="34" charset="0"/>
            </a:endParaRPr>
          </a:p>
          <a:p>
            <a:pPr marL="0" indent="0">
              <a:buFontTx/>
              <a:buNone/>
            </a:pPr>
            <a:endParaRPr lang="en-US" altLang="en-US" sz="2400" dirty="0">
              <a:latin typeface="Trebuchet MS" pitchFamily="34" charset="0"/>
              <a:cs typeface="Arial" pitchFamily="34" charset="0"/>
            </a:endParaRPr>
          </a:p>
          <a:p>
            <a:pPr marL="0" indent="0">
              <a:buFontTx/>
              <a:buNone/>
            </a:pPr>
            <a:endParaRPr lang="en-US" altLang="en-US" sz="2400" dirty="0">
              <a:latin typeface="Trebuchet MS" pitchFamily="34" charset="0"/>
              <a:cs typeface="Arial" pitchFamily="34" charset="0"/>
            </a:endParaRPr>
          </a:p>
          <a:p>
            <a:r>
              <a:rPr lang="en-US" altLang="en-US" sz="2400" dirty="0">
                <a:latin typeface="Trebuchet MS" pitchFamily="34" charset="0"/>
                <a:cs typeface="Arial" pitchFamily="34" charset="0"/>
              </a:rPr>
              <a:t>the first, second, and third quartiles.</a:t>
            </a:r>
          </a:p>
        </p:txBody>
      </p:sp>
      <p:sp>
        <p:nvSpPr>
          <p:cNvPr id="84996" name="Line 4"/>
          <p:cNvSpPr>
            <a:spLocks noChangeShapeType="1"/>
          </p:cNvSpPr>
          <p:nvPr/>
        </p:nvSpPr>
        <p:spPr bwMode="auto">
          <a:xfrm>
            <a:off x="1296739" y="4191000"/>
            <a:ext cx="7315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84997" name="Line 5"/>
          <p:cNvSpPr>
            <a:spLocks noChangeShapeType="1"/>
          </p:cNvSpPr>
          <p:nvPr/>
        </p:nvSpPr>
        <p:spPr bwMode="auto">
          <a:xfrm>
            <a:off x="1296739" y="39624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84998" name="Line 6"/>
          <p:cNvSpPr>
            <a:spLocks noChangeShapeType="1"/>
          </p:cNvSpPr>
          <p:nvPr/>
        </p:nvSpPr>
        <p:spPr bwMode="auto">
          <a:xfrm>
            <a:off x="2211139" y="39624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84999" name="Line 7"/>
          <p:cNvSpPr>
            <a:spLocks noChangeShapeType="1"/>
          </p:cNvSpPr>
          <p:nvPr/>
        </p:nvSpPr>
        <p:spPr bwMode="auto">
          <a:xfrm>
            <a:off x="3125539" y="39624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85000" name="Line 8"/>
          <p:cNvSpPr>
            <a:spLocks noChangeShapeType="1"/>
          </p:cNvSpPr>
          <p:nvPr/>
        </p:nvSpPr>
        <p:spPr bwMode="auto">
          <a:xfrm>
            <a:off x="4039939" y="39624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85001" name="Line 9"/>
          <p:cNvSpPr>
            <a:spLocks noChangeShapeType="1"/>
          </p:cNvSpPr>
          <p:nvPr/>
        </p:nvSpPr>
        <p:spPr bwMode="auto">
          <a:xfrm>
            <a:off x="4954339" y="39624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85002" name="Line 10"/>
          <p:cNvSpPr>
            <a:spLocks noChangeShapeType="1"/>
          </p:cNvSpPr>
          <p:nvPr/>
        </p:nvSpPr>
        <p:spPr bwMode="auto">
          <a:xfrm>
            <a:off x="5868739" y="39624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85003" name="Line 11"/>
          <p:cNvSpPr>
            <a:spLocks noChangeShapeType="1"/>
          </p:cNvSpPr>
          <p:nvPr/>
        </p:nvSpPr>
        <p:spPr bwMode="auto">
          <a:xfrm>
            <a:off x="6783139" y="39624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85004" name="Line 12"/>
          <p:cNvSpPr>
            <a:spLocks noChangeShapeType="1"/>
          </p:cNvSpPr>
          <p:nvPr/>
        </p:nvSpPr>
        <p:spPr bwMode="auto">
          <a:xfrm>
            <a:off x="7697539" y="39624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85005" name="Line 13"/>
          <p:cNvSpPr>
            <a:spLocks noChangeShapeType="1"/>
          </p:cNvSpPr>
          <p:nvPr/>
        </p:nvSpPr>
        <p:spPr bwMode="auto">
          <a:xfrm>
            <a:off x="8611939" y="39624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85006" name="Line 14"/>
          <p:cNvSpPr>
            <a:spLocks noChangeShapeType="1"/>
          </p:cNvSpPr>
          <p:nvPr/>
        </p:nvSpPr>
        <p:spPr bwMode="auto">
          <a:xfrm>
            <a:off x="839539" y="3124200"/>
            <a:ext cx="662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85007" name="Rectangle 15"/>
          <p:cNvSpPr>
            <a:spLocks noChangeArrowheads="1"/>
          </p:cNvSpPr>
          <p:nvPr/>
        </p:nvSpPr>
        <p:spPr bwMode="auto">
          <a:xfrm>
            <a:off x="1982539" y="2667000"/>
            <a:ext cx="41910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85008" name="Line 16"/>
          <p:cNvSpPr>
            <a:spLocks noChangeShapeType="1"/>
          </p:cNvSpPr>
          <p:nvPr/>
        </p:nvSpPr>
        <p:spPr bwMode="auto">
          <a:xfrm>
            <a:off x="3354139" y="2667000"/>
            <a:ext cx="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85009" name="Line 17"/>
          <p:cNvSpPr>
            <a:spLocks noChangeShapeType="1"/>
          </p:cNvSpPr>
          <p:nvPr/>
        </p:nvSpPr>
        <p:spPr bwMode="auto">
          <a:xfrm flipH="1">
            <a:off x="1601539" y="1916832"/>
            <a:ext cx="984250" cy="1131168"/>
          </a:xfrm>
          <a:prstGeom prst="line">
            <a:avLst/>
          </a:prstGeom>
          <a:noFill/>
          <a:ln w="38100">
            <a:solidFill>
              <a:srgbClr val="0033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AU"/>
          </a:p>
        </p:txBody>
      </p:sp>
      <p:sp>
        <p:nvSpPr>
          <p:cNvPr id="85010" name="Line 18"/>
          <p:cNvSpPr>
            <a:spLocks noChangeShapeType="1"/>
          </p:cNvSpPr>
          <p:nvPr/>
        </p:nvSpPr>
        <p:spPr bwMode="auto">
          <a:xfrm>
            <a:off x="4535240" y="1916833"/>
            <a:ext cx="4000500" cy="1969368"/>
          </a:xfrm>
          <a:prstGeom prst="line">
            <a:avLst/>
          </a:prstGeom>
          <a:noFill/>
          <a:ln w="38100">
            <a:solidFill>
              <a:srgbClr val="0033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AU"/>
          </a:p>
        </p:txBody>
      </p:sp>
      <p:sp>
        <p:nvSpPr>
          <p:cNvPr id="85011" name="Line 19"/>
          <p:cNvSpPr>
            <a:spLocks noChangeShapeType="1"/>
          </p:cNvSpPr>
          <p:nvPr/>
        </p:nvSpPr>
        <p:spPr bwMode="auto">
          <a:xfrm flipH="1" flipV="1">
            <a:off x="2058739" y="3657600"/>
            <a:ext cx="239713" cy="1284288"/>
          </a:xfrm>
          <a:prstGeom prst="line">
            <a:avLst/>
          </a:prstGeom>
          <a:noFill/>
          <a:ln w="38100">
            <a:solidFill>
              <a:srgbClr val="00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AU"/>
          </a:p>
        </p:txBody>
      </p:sp>
      <p:sp>
        <p:nvSpPr>
          <p:cNvPr id="85012" name="Line 20"/>
          <p:cNvSpPr>
            <a:spLocks noChangeShapeType="1"/>
          </p:cNvSpPr>
          <p:nvPr/>
        </p:nvSpPr>
        <p:spPr bwMode="auto">
          <a:xfrm flipV="1">
            <a:off x="3306514" y="3733800"/>
            <a:ext cx="47625" cy="1208088"/>
          </a:xfrm>
          <a:prstGeom prst="line">
            <a:avLst/>
          </a:prstGeom>
          <a:noFill/>
          <a:ln w="38100">
            <a:solidFill>
              <a:srgbClr val="00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AU"/>
          </a:p>
        </p:txBody>
      </p:sp>
      <p:sp>
        <p:nvSpPr>
          <p:cNvPr id="85013" name="Line 21"/>
          <p:cNvSpPr>
            <a:spLocks noChangeShapeType="1"/>
          </p:cNvSpPr>
          <p:nvPr/>
        </p:nvSpPr>
        <p:spPr bwMode="auto">
          <a:xfrm flipV="1">
            <a:off x="5178177" y="3657600"/>
            <a:ext cx="919162" cy="1284288"/>
          </a:xfrm>
          <a:prstGeom prst="line">
            <a:avLst/>
          </a:prstGeom>
          <a:noFill/>
          <a:ln w="38100">
            <a:solidFill>
              <a:srgbClr val="00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AU"/>
          </a:p>
        </p:txBody>
      </p:sp>
      <p:sp>
        <p:nvSpPr>
          <p:cNvPr id="85014" name="AutoShape 22"/>
          <p:cNvSpPr>
            <a:spLocks/>
          </p:cNvSpPr>
          <p:nvPr/>
        </p:nvSpPr>
        <p:spPr bwMode="auto">
          <a:xfrm rot="5400000">
            <a:off x="6783139" y="2743200"/>
            <a:ext cx="152400" cy="1219200"/>
          </a:xfrm>
          <a:prstGeom prst="rightBrace">
            <a:avLst>
              <a:gd name="adj1" fmla="val 66667"/>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solidFill>
                <a:srgbClr val="FF0000"/>
              </a:solidFill>
              <a:latin typeface="Times" charset="0"/>
            </a:endParaRPr>
          </a:p>
        </p:txBody>
      </p:sp>
      <p:sp>
        <p:nvSpPr>
          <p:cNvPr id="85015" name="Text Box 23"/>
          <p:cNvSpPr txBox="1">
            <a:spLocks noChangeArrowheads="1"/>
          </p:cNvSpPr>
          <p:nvPr/>
        </p:nvSpPr>
        <p:spPr bwMode="auto">
          <a:xfrm>
            <a:off x="6173539" y="4448145"/>
            <a:ext cx="236955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000" baseline="0" dirty="0">
                <a:latin typeface="Trebuchet MS" panose="020B0603020202020204" pitchFamily="34" charset="0"/>
              </a:rPr>
              <a:t>Whisker (1.5×IQR)</a:t>
            </a:r>
          </a:p>
        </p:txBody>
      </p:sp>
      <p:sp>
        <p:nvSpPr>
          <p:cNvPr id="85016" name="Line 24"/>
          <p:cNvSpPr>
            <a:spLocks noChangeShapeType="1"/>
          </p:cNvSpPr>
          <p:nvPr/>
        </p:nvSpPr>
        <p:spPr bwMode="auto">
          <a:xfrm flipH="1" flipV="1">
            <a:off x="6859339" y="3505200"/>
            <a:ext cx="263525" cy="1076325"/>
          </a:xfrm>
          <a:prstGeom prst="line">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AU"/>
          </a:p>
        </p:txBody>
      </p:sp>
      <p:sp>
        <p:nvSpPr>
          <p:cNvPr id="85017" name="Line 25"/>
          <p:cNvSpPr>
            <a:spLocks noChangeShapeType="1"/>
          </p:cNvSpPr>
          <p:nvPr/>
        </p:nvSpPr>
        <p:spPr bwMode="auto">
          <a:xfrm flipV="1">
            <a:off x="839539" y="3429001"/>
            <a:ext cx="609600" cy="804862"/>
          </a:xfrm>
          <a:prstGeom prst="line">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AU"/>
          </a:p>
        </p:txBody>
      </p:sp>
      <p:sp>
        <p:nvSpPr>
          <p:cNvPr id="85018" name="Text Box 26"/>
          <p:cNvSpPr txBox="1">
            <a:spLocks noChangeArrowheads="1"/>
          </p:cNvSpPr>
          <p:nvPr/>
        </p:nvSpPr>
        <p:spPr bwMode="auto">
          <a:xfrm>
            <a:off x="179512" y="4233932"/>
            <a:ext cx="142202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000" baseline="0" dirty="0">
                <a:latin typeface="Trebuchet MS" panose="020B0603020202020204" pitchFamily="34" charset="0"/>
              </a:rPr>
              <a:t>Whisker</a:t>
            </a:r>
          </a:p>
          <a:p>
            <a:pPr>
              <a:spcBef>
                <a:spcPct val="0"/>
              </a:spcBef>
              <a:buFontTx/>
              <a:buNone/>
            </a:pPr>
            <a:r>
              <a:rPr lang="en-US" altLang="en-US" sz="2000" baseline="0" dirty="0">
                <a:latin typeface="Trebuchet MS" panose="020B0603020202020204" pitchFamily="34" charset="0"/>
              </a:rPr>
              <a:t>(1.5×IQR)</a:t>
            </a:r>
          </a:p>
        </p:txBody>
      </p:sp>
      <p:sp>
        <p:nvSpPr>
          <p:cNvPr id="27"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77</a:t>
            </a:fld>
            <a:endParaRPr lang="en-AU" altLang="en-US" b="1" dirty="0"/>
          </a:p>
        </p:txBody>
      </p:sp>
      <p:sp>
        <p:nvSpPr>
          <p:cNvPr id="29" name="AutoShape 22"/>
          <p:cNvSpPr>
            <a:spLocks/>
          </p:cNvSpPr>
          <p:nvPr/>
        </p:nvSpPr>
        <p:spPr bwMode="auto">
          <a:xfrm rot="5400000">
            <a:off x="1336061" y="2602523"/>
            <a:ext cx="152400" cy="1219200"/>
          </a:xfrm>
          <a:prstGeom prst="rightBrace">
            <a:avLst>
              <a:gd name="adj1" fmla="val 66667"/>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solidFill>
                <a:srgbClr val="FF0000"/>
              </a:solidFill>
              <a:latin typeface="Times" charset="0"/>
            </a:endParaRPr>
          </a:p>
        </p:txBody>
      </p:sp>
      <p:sp>
        <p:nvSpPr>
          <p:cNvPr id="30" name="Text Box 6"/>
          <p:cNvSpPr txBox="1">
            <a:spLocks noChangeArrowheads="1"/>
          </p:cNvSpPr>
          <p:nvPr/>
        </p:nvSpPr>
        <p:spPr bwMode="auto">
          <a:xfrm>
            <a:off x="2240826" y="4574623"/>
            <a:ext cx="354776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200" baseline="0" dirty="0">
                <a:solidFill>
                  <a:srgbClr val="0033CC"/>
                </a:solidFill>
                <a:latin typeface="Arial Narrow" pitchFamily="34" charset="0"/>
              </a:rPr>
              <a:t>Q</a:t>
            </a:r>
            <a:r>
              <a:rPr lang="en-US" altLang="en-US" sz="2200" dirty="0">
                <a:solidFill>
                  <a:srgbClr val="0033CC"/>
                </a:solidFill>
                <a:latin typeface="Arial Narrow" pitchFamily="34" charset="0"/>
              </a:rPr>
              <a:t>1</a:t>
            </a:r>
            <a:r>
              <a:rPr lang="en-US" altLang="en-US" sz="2200" baseline="0" dirty="0">
                <a:solidFill>
                  <a:srgbClr val="0033CC"/>
                </a:solidFill>
                <a:latin typeface="Arial Narrow" pitchFamily="34" charset="0"/>
              </a:rPr>
              <a:t>             Q</a:t>
            </a:r>
            <a:r>
              <a:rPr lang="en-US" altLang="en-US" sz="2200" dirty="0">
                <a:solidFill>
                  <a:srgbClr val="0033CC"/>
                </a:solidFill>
                <a:latin typeface="Arial Narrow" pitchFamily="34" charset="0"/>
              </a:rPr>
              <a:t>2</a:t>
            </a:r>
            <a:r>
              <a:rPr lang="en-US" altLang="en-US" sz="2200" baseline="0" dirty="0">
                <a:solidFill>
                  <a:srgbClr val="0033CC"/>
                </a:solidFill>
                <a:latin typeface="Arial Narrow" pitchFamily="34" charset="0"/>
              </a:rPr>
              <a:t>                           Q</a:t>
            </a:r>
            <a:r>
              <a:rPr lang="en-US" altLang="en-US" sz="2200" dirty="0">
                <a:solidFill>
                  <a:srgbClr val="0033CC"/>
                </a:solidFill>
                <a:latin typeface="Arial Narrow" pitchFamily="34" charset="0"/>
              </a:rPr>
              <a:t>3</a:t>
            </a:r>
            <a:endParaRPr lang="en-US" altLang="en-US" sz="2200" baseline="0" dirty="0">
              <a:solidFill>
                <a:srgbClr val="0033CC"/>
              </a:solidFill>
              <a:latin typeface="Arial Narrow" pitchFamily="34" charset="0"/>
            </a:endParaRPr>
          </a:p>
        </p:txBody>
      </p:sp>
    </p:spTree>
    <p:custDataLst>
      <p:tags r:id="rId1"/>
    </p:custData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395288" y="333375"/>
            <a:ext cx="7772400" cy="588963"/>
          </a:xfrm>
        </p:spPr>
        <p:txBody>
          <a:bodyPr/>
          <a:lstStyle/>
          <a:p>
            <a:pPr algn="l">
              <a:defRPr/>
            </a:pPr>
            <a:r>
              <a:rPr sz="3600" cap="none" dirty="0">
                <a:solidFill>
                  <a:srgbClr val="EA0088"/>
                </a:solidFill>
                <a:latin typeface="Trebuchet MS" panose="020B0603020202020204" pitchFamily="34" charset="0"/>
                <a:ea typeface="ＭＳ Ｐゴシック" charset="0"/>
                <a:cs typeface="ＭＳ Ｐゴシック" charset="0"/>
              </a:rPr>
              <a:t>Box Plots</a:t>
            </a:r>
            <a:r>
              <a:rPr lang="en-AU" sz="3600" cap="none" dirty="0">
                <a:solidFill>
                  <a:srgbClr val="EA0088"/>
                </a:solidFill>
                <a:latin typeface="Trebuchet MS" panose="020B0603020202020204" pitchFamily="34" charset="0"/>
                <a:ea typeface="ＭＳ Ｐゴシック" charset="0"/>
                <a:cs typeface="ＭＳ Ｐゴシック" charset="0"/>
              </a:rPr>
              <a:t>…</a:t>
            </a:r>
            <a:endParaRPr sz="3600" cap="none" dirty="0">
              <a:solidFill>
                <a:srgbClr val="EA0088"/>
              </a:solidFill>
              <a:latin typeface="Trebuchet MS" panose="020B0603020202020204" pitchFamily="34" charset="0"/>
              <a:ea typeface="ＭＳ Ｐゴシック" charset="0"/>
              <a:cs typeface="ＭＳ Ｐゴシック" charset="0"/>
            </a:endParaRPr>
          </a:p>
        </p:txBody>
      </p:sp>
      <p:sp>
        <p:nvSpPr>
          <p:cNvPr id="195586" name="Rectangle 2"/>
          <p:cNvSpPr>
            <a:spLocks noGrp="1" noChangeArrowheads="1"/>
          </p:cNvSpPr>
          <p:nvPr>
            <p:ph idx="1"/>
          </p:nvPr>
        </p:nvSpPr>
        <p:spPr>
          <a:xfrm>
            <a:off x="395288" y="1268413"/>
            <a:ext cx="7993136" cy="4032250"/>
          </a:xfrm>
        </p:spPr>
        <p:txBody>
          <a:bodyPr/>
          <a:lstStyle/>
          <a:p>
            <a:pPr marL="57150" indent="0" algn="just">
              <a:spcAft>
                <a:spcPts val="1200"/>
              </a:spcAft>
              <a:buNone/>
            </a:pPr>
            <a:r>
              <a:rPr lang="en-US" altLang="en-US" sz="2400" dirty="0">
                <a:latin typeface="Trebuchet MS" pitchFamily="34" charset="0"/>
                <a:cs typeface="Arial" pitchFamily="34" charset="0"/>
              </a:rPr>
              <a:t>The lines extending to the left and right are called </a:t>
            </a:r>
            <a:r>
              <a:rPr lang="en-US" altLang="en-US" sz="2400" b="1" i="1" dirty="0">
                <a:solidFill>
                  <a:schemeClr val="tx1">
                    <a:lumMod val="75000"/>
                    <a:lumOff val="25000"/>
                  </a:schemeClr>
                </a:solidFill>
                <a:latin typeface="Trebuchet MS" pitchFamily="34" charset="0"/>
                <a:cs typeface="Arial" pitchFamily="34" charset="0"/>
              </a:rPr>
              <a:t>whiskers</a:t>
            </a:r>
            <a:r>
              <a:rPr lang="en-US" altLang="en-US" sz="2400" dirty="0">
                <a:latin typeface="Trebuchet MS" pitchFamily="34" charset="0"/>
                <a:cs typeface="Arial" pitchFamily="34" charset="0"/>
              </a:rPr>
              <a:t>. </a:t>
            </a:r>
          </a:p>
          <a:p>
            <a:pPr marL="57150" indent="0" algn="just">
              <a:spcAft>
                <a:spcPts val="1200"/>
              </a:spcAft>
              <a:buNone/>
            </a:pPr>
            <a:r>
              <a:rPr lang="en-US" altLang="en-US" sz="2400" dirty="0">
                <a:latin typeface="Trebuchet MS" pitchFamily="34" charset="0"/>
                <a:cs typeface="Arial" pitchFamily="34" charset="0"/>
              </a:rPr>
              <a:t>Any points that lie outside the whiskers are called </a:t>
            </a:r>
            <a:r>
              <a:rPr lang="en-US" altLang="en-US" sz="2400" b="1" i="1" dirty="0">
                <a:solidFill>
                  <a:schemeClr val="tx1">
                    <a:lumMod val="75000"/>
                    <a:lumOff val="25000"/>
                  </a:schemeClr>
                </a:solidFill>
                <a:latin typeface="Trebuchet MS" pitchFamily="34" charset="0"/>
                <a:cs typeface="Arial" pitchFamily="34" charset="0"/>
              </a:rPr>
              <a:t>outliers</a:t>
            </a:r>
            <a:r>
              <a:rPr lang="en-US" altLang="en-US" sz="2400" dirty="0">
                <a:latin typeface="Trebuchet MS" pitchFamily="34" charset="0"/>
                <a:cs typeface="Arial" pitchFamily="34" charset="0"/>
              </a:rPr>
              <a:t>. </a:t>
            </a:r>
          </a:p>
          <a:p>
            <a:pPr marL="57150" indent="0" algn="just">
              <a:spcAft>
                <a:spcPts val="1200"/>
              </a:spcAft>
              <a:buNone/>
            </a:pPr>
            <a:r>
              <a:rPr lang="en-US" altLang="en-US" sz="2400" dirty="0">
                <a:latin typeface="Trebuchet MS" pitchFamily="34" charset="0"/>
                <a:cs typeface="Arial" pitchFamily="34" charset="0"/>
              </a:rPr>
              <a:t>The whiskers extend outward to the smaller of 1.5 times the interquartile range or to the most extreme point that is not an outlier.</a:t>
            </a:r>
          </a:p>
        </p:txBody>
      </p:sp>
      <p:sp>
        <p:nvSpPr>
          <p:cNvPr id="4"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78</a:t>
            </a:fld>
            <a:endParaRPr lang="en-AU" alt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95586">
                                            <p:txEl>
                                              <p:pRg st="1" end="1"/>
                                            </p:txEl>
                                          </p:spTgt>
                                        </p:tgtEl>
                                        <p:attrNameLst>
                                          <p:attrName>style.visibility</p:attrName>
                                        </p:attrNameLst>
                                      </p:cBhvr>
                                      <p:to>
                                        <p:strVal val="visible"/>
                                      </p:to>
                                    </p:set>
                                    <p:anim calcmode="lin" valueType="num">
                                      <p:cBhvr additive="base">
                                        <p:cTn id="7" dur="500" fill="hold"/>
                                        <p:tgtEl>
                                          <p:spTgt spid="195586">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5586">
                                            <p:txEl>
                                              <p:pRg st="1" end="1"/>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95586">
                                            <p:txEl>
                                              <p:pRg st="2" end="2"/>
                                            </p:txEl>
                                          </p:spTgt>
                                        </p:tgtEl>
                                        <p:attrNameLst>
                                          <p:attrName>style.visibility</p:attrName>
                                        </p:attrNameLst>
                                      </p:cBhvr>
                                      <p:to>
                                        <p:strVal val="visible"/>
                                      </p:to>
                                    </p:set>
                                    <p:anim calcmode="lin" valueType="num">
                                      <p:cBhvr additive="base">
                                        <p:cTn id="12" dur="500" fill="hold"/>
                                        <p:tgtEl>
                                          <p:spTgt spid="195586">
                                            <p:txEl>
                                              <p:pRg st="2" end="2"/>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9558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uiExpand="1" build="p" bldLvl="3" autoUpdateAnimBg="0" advAuto="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395288" y="333375"/>
            <a:ext cx="7772400" cy="588963"/>
          </a:xfrm>
        </p:spPr>
        <p:txBody>
          <a:bodyPr/>
          <a:lstStyle/>
          <a:p>
            <a:pPr algn="l">
              <a:defRPr/>
            </a:pPr>
            <a:r>
              <a:rPr sz="3600" cap="none" dirty="0">
                <a:solidFill>
                  <a:srgbClr val="EA0088"/>
                </a:solidFill>
                <a:latin typeface="Trebuchet MS" panose="020B0603020202020204" pitchFamily="34" charset="0"/>
                <a:ea typeface="ＭＳ Ｐゴシック" charset="0"/>
                <a:cs typeface="ＭＳ Ｐゴシック" charset="0"/>
              </a:rPr>
              <a:t>Example 13</a:t>
            </a:r>
          </a:p>
        </p:txBody>
      </p:sp>
      <p:sp>
        <p:nvSpPr>
          <p:cNvPr id="87042" name="Rectangle 2"/>
          <p:cNvSpPr>
            <a:spLocks noGrp="1" noChangeArrowheads="1"/>
          </p:cNvSpPr>
          <p:nvPr>
            <p:ph idx="1"/>
          </p:nvPr>
        </p:nvSpPr>
        <p:spPr>
          <a:xfrm>
            <a:off x="539552" y="1090836"/>
            <a:ext cx="7920880" cy="1690464"/>
          </a:xfrm>
        </p:spPr>
        <p:txBody>
          <a:bodyPr/>
          <a:lstStyle/>
          <a:p>
            <a:pPr marL="0" lvl="2" indent="0" algn="just">
              <a:buFontTx/>
              <a:buNone/>
            </a:pPr>
            <a:r>
              <a:rPr lang="en-US" altLang="en-US" sz="2400" dirty="0">
                <a:latin typeface="Trebuchet MS" pitchFamily="34" charset="0"/>
                <a:cs typeface="Arial" pitchFamily="34" charset="0"/>
              </a:rPr>
              <a:t>Create a box plot for the data regarding the number of customers who purchased petrol in an Independent petrol station each day in the last 200 days.</a:t>
            </a:r>
          </a:p>
        </p:txBody>
      </p:sp>
      <p:sp>
        <p:nvSpPr>
          <p:cNvPr id="87044" name="Rectangle 3"/>
          <p:cNvSpPr>
            <a:spLocks noChangeArrowheads="1"/>
          </p:cNvSpPr>
          <p:nvPr/>
        </p:nvSpPr>
        <p:spPr bwMode="auto">
          <a:xfrm>
            <a:off x="611560" y="2420888"/>
            <a:ext cx="7992888"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08585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marL="0" lvl="2" indent="0" algn="just" eaLnBrk="1" hangingPunct="1">
              <a:buFontTx/>
              <a:buNone/>
            </a:pPr>
            <a:r>
              <a:rPr lang="en-US" altLang="en-US" baseline="0" dirty="0">
                <a:latin typeface="Verdana" pitchFamily="34" charset="0"/>
              </a:rPr>
              <a:t>The following are the relevant summary statistics for the data:</a:t>
            </a:r>
          </a:p>
          <a:p>
            <a:pPr lvl="2" algn="just" eaLnBrk="1" hangingPunct="1"/>
            <a:r>
              <a:rPr lang="en-US" altLang="en-US" baseline="0" dirty="0">
                <a:solidFill>
                  <a:schemeClr val="accent1"/>
                </a:solidFill>
                <a:latin typeface="Verdana" pitchFamily="34" charset="0"/>
              </a:rPr>
              <a:t>smallest number = 410</a:t>
            </a:r>
          </a:p>
          <a:p>
            <a:pPr lvl="2" algn="just" eaLnBrk="1" hangingPunct="1"/>
            <a:r>
              <a:rPr lang="en-US" altLang="en-US" baseline="0" dirty="0">
                <a:solidFill>
                  <a:schemeClr val="accent1"/>
                </a:solidFill>
                <a:latin typeface="Verdana" pitchFamily="34" charset="0"/>
              </a:rPr>
              <a:t>Q</a:t>
            </a:r>
            <a:r>
              <a:rPr lang="en-US" altLang="en-US" dirty="0">
                <a:solidFill>
                  <a:schemeClr val="accent1"/>
                </a:solidFill>
                <a:latin typeface="Verdana" pitchFamily="34" charset="0"/>
              </a:rPr>
              <a:t>1</a:t>
            </a:r>
            <a:r>
              <a:rPr lang="en-US" altLang="en-US" baseline="0" dirty="0">
                <a:solidFill>
                  <a:schemeClr val="accent1"/>
                </a:solidFill>
                <a:latin typeface="Verdana" pitchFamily="34" charset="0"/>
              </a:rPr>
              <a:t>  = 530</a:t>
            </a:r>
          </a:p>
          <a:p>
            <a:pPr lvl="2" algn="just" eaLnBrk="1" hangingPunct="1"/>
            <a:r>
              <a:rPr lang="en-US" altLang="en-US" baseline="0" dirty="0">
                <a:solidFill>
                  <a:schemeClr val="accent1"/>
                </a:solidFill>
                <a:latin typeface="Verdana" pitchFamily="34" charset="0"/>
              </a:rPr>
              <a:t>Q</a:t>
            </a:r>
            <a:r>
              <a:rPr lang="en-US" altLang="en-US" dirty="0">
                <a:solidFill>
                  <a:schemeClr val="accent1"/>
                </a:solidFill>
                <a:latin typeface="Verdana" pitchFamily="34" charset="0"/>
              </a:rPr>
              <a:t>2</a:t>
            </a:r>
            <a:r>
              <a:rPr lang="en-US" altLang="en-US" baseline="0" dirty="0">
                <a:solidFill>
                  <a:schemeClr val="accent1"/>
                </a:solidFill>
                <a:latin typeface="Verdana" pitchFamily="34" charset="0"/>
              </a:rPr>
              <a:t>  = 560</a:t>
            </a:r>
          </a:p>
          <a:p>
            <a:pPr lvl="2" algn="just" eaLnBrk="1" hangingPunct="1"/>
            <a:r>
              <a:rPr lang="en-US" altLang="en-US" baseline="0" dirty="0">
                <a:solidFill>
                  <a:schemeClr val="accent1"/>
                </a:solidFill>
                <a:latin typeface="Verdana" pitchFamily="34" charset="0"/>
              </a:rPr>
              <a:t>Q</a:t>
            </a:r>
            <a:r>
              <a:rPr lang="en-US" altLang="en-US" dirty="0">
                <a:solidFill>
                  <a:schemeClr val="accent1"/>
                </a:solidFill>
                <a:latin typeface="Verdana" pitchFamily="34" charset="0"/>
              </a:rPr>
              <a:t>3   </a:t>
            </a:r>
            <a:r>
              <a:rPr lang="en-US" altLang="en-US" baseline="0" dirty="0">
                <a:solidFill>
                  <a:schemeClr val="accent1"/>
                </a:solidFill>
                <a:latin typeface="Verdana" pitchFamily="34" charset="0"/>
              </a:rPr>
              <a:t>= 590 </a:t>
            </a:r>
          </a:p>
          <a:p>
            <a:pPr lvl="2" algn="just" eaLnBrk="1" hangingPunct="1"/>
            <a:r>
              <a:rPr lang="en-US" altLang="en-US" baseline="0" dirty="0">
                <a:solidFill>
                  <a:schemeClr val="accent1"/>
                </a:solidFill>
                <a:latin typeface="Verdana" pitchFamily="34" charset="0"/>
              </a:rPr>
              <a:t>largest number = 700</a:t>
            </a:r>
          </a:p>
        </p:txBody>
      </p:sp>
      <p:sp>
        <p:nvSpPr>
          <p:cNvPr id="6"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79</a:t>
            </a:fld>
            <a:endParaRPr lang="en-AU" alt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0"/>
          <p:cNvSpPr>
            <a:spLocks noGrp="1" noChangeArrowheads="1"/>
          </p:cNvSpPr>
          <p:nvPr>
            <p:ph type="title"/>
          </p:nvPr>
        </p:nvSpPr>
        <p:spPr bwMode="auto">
          <a:xfrm>
            <a:off x="539750" y="476250"/>
            <a:ext cx="7772400" cy="590550"/>
          </a:xfrm>
        </p:spPr>
        <p:txBody>
          <a:bodyPr wrap="square" numCol="1" anchorCtr="0" compatLnSpc="1">
            <a:prstTxWarp prst="textNoShape">
              <a:avLst/>
            </a:prstTxWarp>
          </a:bodyPr>
          <a:lstStyle/>
          <a:p>
            <a:pPr algn="l" fontAlgn="base">
              <a:spcAft>
                <a:spcPct val="0"/>
              </a:spcAft>
            </a:pPr>
            <a:r>
              <a:rPr altLang="en-US" sz="3600" cap="none">
                <a:solidFill>
                  <a:srgbClr val="EA0088"/>
                </a:solidFill>
                <a:latin typeface="Trebuchet MS" pitchFamily="34" charset="0"/>
                <a:ea typeface="MS PGothic" pitchFamily="34" charset="-128"/>
                <a:cs typeface="Arial" pitchFamily="34" charset="0"/>
              </a:rPr>
              <a:t> Arithmetic Mean (or Average)</a:t>
            </a:r>
          </a:p>
        </p:txBody>
      </p:sp>
      <p:sp>
        <p:nvSpPr>
          <p:cNvPr id="15363" name="Rectangle 21"/>
          <p:cNvSpPr>
            <a:spLocks noGrp="1" noChangeArrowheads="1"/>
          </p:cNvSpPr>
          <p:nvPr>
            <p:ph idx="1"/>
          </p:nvPr>
        </p:nvSpPr>
        <p:spPr>
          <a:xfrm>
            <a:off x="684213" y="1219200"/>
            <a:ext cx="7772400" cy="4572000"/>
          </a:xfrm>
        </p:spPr>
        <p:txBody>
          <a:bodyPr/>
          <a:lstStyle/>
          <a:p>
            <a:pPr marL="0" indent="0">
              <a:buFontTx/>
              <a:buNone/>
            </a:pPr>
            <a:r>
              <a:rPr lang="en-US" altLang="en-US" sz="2400" dirty="0">
                <a:latin typeface="Trebuchet MS" pitchFamily="34" charset="0"/>
                <a:cs typeface="Arial" pitchFamily="34" charset="0"/>
              </a:rPr>
              <a:t>The mean is the most popular and useful measure of central location.</a:t>
            </a:r>
          </a:p>
        </p:txBody>
      </p:sp>
      <p:sp>
        <p:nvSpPr>
          <p:cNvPr id="104451" name="AutoShape 3"/>
          <p:cNvSpPr>
            <a:spLocks noChangeArrowheads="1"/>
          </p:cNvSpPr>
          <p:nvPr/>
        </p:nvSpPr>
        <p:spPr bwMode="auto">
          <a:xfrm>
            <a:off x="5334000" y="4159250"/>
            <a:ext cx="2057400" cy="1066800"/>
          </a:xfrm>
          <a:prstGeom prst="roundRect">
            <a:avLst>
              <a:gd name="adj" fmla="val 16667"/>
            </a:avLst>
          </a:prstGeom>
          <a:solidFill>
            <a:schemeClr val="tx2">
              <a:lumMod val="60000"/>
              <a:lumOff val="40000"/>
            </a:schemeClr>
          </a:solidFill>
          <a:ln w="9525">
            <a:solidFill>
              <a:schemeClr val="tx1"/>
            </a:solidFill>
            <a:round/>
            <a:headEnd/>
            <a:tailEnd/>
          </a:ln>
          <a:effectLst>
            <a:outerShdw dist="107763" dir="18900000" algn="ctr" rotWithShape="0">
              <a:schemeClr val="bg2"/>
            </a:outerShdw>
          </a:effectLst>
        </p:spPr>
        <p:txBody>
          <a:bodyPr wrap="none" anchor="ctr"/>
          <a:lstStyle/>
          <a:p>
            <a:pPr>
              <a:defRPr/>
            </a:pPr>
            <a:endParaRPr lang="en-US">
              <a:ea typeface="ＭＳ Ｐゴシック" charset="-128"/>
            </a:endParaRPr>
          </a:p>
        </p:txBody>
      </p:sp>
      <p:sp>
        <p:nvSpPr>
          <p:cNvPr id="104452" name="AutoShape 4"/>
          <p:cNvSpPr>
            <a:spLocks noChangeArrowheads="1"/>
          </p:cNvSpPr>
          <p:nvPr/>
        </p:nvSpPr>
        <p:spPr bwMode="auto">
          <a:xfrm>
            <a:off x="1752600" y="4168775"/>
            <a:ext cx="2057400" cy="1066800"/>
          </a:xfrm>
          <a:prstGeom prst="roundRect">
            <a:avLst>
              <a:gd name="adj" fmla="val 16667"/>
            </a:avLst>
          </a:prstGeom>
          <a:solidFill>
            <a:schemeClr val="tx2">
              <a:lumMod val="60000"/>
              <a:lumOff val="40000"/>
            </a:schemeClr>
          </a:solidFill>
          <a:ln w="9525">
            <a:solidFill>
              <a:schemeClr val="tx1"/>
            </a:solidFill>
            <a:round/>
            <a:headEnd/>
            <a:tailEnd/>
          </a:ln>
          <a:effectLst>
            <a:outerShdw dist="107763" dir="18900000" algn="ctr" rotWithShape="0">
              <a:schemeClr val="bg2"/>
            </a:outerShdw>
          </a:effectLst>
        </p:spPr>
        <p:txBody>
          <a:bodyPr wrap="none" anchor="ctr"/>
          <a:lstStyle/>
          <a:p>
            <a:pPr>
              <a:defRPr/>
            </a:pPr>
            <a:endParaRPr lang="en-US">
              <a:ea typeface="ＭＳ Ｐゴシック" charset="-128"/>
            </a:endParaRPr>
          </a:p>
        </p:txBody>
      </p:sp>
      <p:grpSp>
        <p:nvGrpSpPr>
          <p:cNvPr id="2" name="Group 6"/>
          <p:cNvGrpSpPr>
            <a:grpSpLocks/>
          </p:cNvGrpSpPr>
          <p:nvPr/>
        </p:nvGrpSpPr>
        <p:grpSpPr bwMode="auto">
          <a:xfrm>
            <a:off x="2057400" y="2276475"/>
            <a:ext cx="5181600" cy="1066800"/>
            <a:chOff x="1296" y="1968"/>
            <a:chExt cx="3264" cy="672"/>
          </a:xfrm>
        </p:grpSpPr>
        <p:sp>
          <p:nvSpPr>
            <p:cNvPr id="104455" name="AutoShape 7"/>
            <p:cNvSpPr>
              <a:spLocks noChangeArrowheads="1"/>
            </p:cNvSpPr>
            <p:nvPr/>
          </p:nvSpPr>
          <p:spPr bwMode="auto">
            <a:xfrm>
              <a:off x="1296" y="1968"/>
              <a:ext cx="3264" cy="672"/>
            </a:xfrm>
            <a:prstGeom prst="roundRect">
              <a:avLst>
                <a:gd name="adj" fmla="val 16667"/>
              </a:avLst>
            </a:prstGeom>
            <a:solidFill>
              <a:schemeClr val="tx2">
                <a:lumMod val="40000"/>
                <a:lumOff val="60000"/>
              </a:schemeClr>
            </a:solidFill>
            <a:ln w="9525">
              <a:solidFill>
                <a:schemeClr val="tx1"/>
              </a:solidFill>
              <a:round/>
              <a:headEnd/>
              <a:tailEnd/>
            </a:ln>
            <a:effectLst>
              <a:outerShdw dist="107763" dir="18900000" algn="ctr" rotWithShape="0">
                <a:schemeClr val="bg2"/>
              </a:outerShdw>
            </a:effectLst>
          </p:spPr>
          <p:txBody>
            <a:bodyPr wrap="none" anchor="ctr"/>
            <a:lstStyle/>
            <a:p>
              <a:pPr>
                <a:defRPr/>
              </a:pPr>
              <a:endParaRPr lang="en-US">
                <a:ea typeface="ＭＳ Ｐゴシック" charset="-128"/>
              </a:endParaRPr>
            </a:p>
          </p:txBody>
        </p:sp>
        <p:sp>
          <p:nvSpPr>
            <p:cNvPr id="11280" name="Text Box 8"/>
            <p:cNvSpPr txBox="1">
              <a:spLocks noChangeArrowheads="1"/>
            </p:cNvSpPr>
            <p:nvPr/>
          </p:nvSpPr>
          <p:spPr bwMode="auto">
            <a:xfrm>
              <a:off x="2102" y="1993"/>
              <a:ext cx="2378" cy="596"/>
            </a:xfrm>
            <a:prstGeom prst="rect">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defRPr/>
              </a:pPr>
              <a:r>
                <a:rPr lang="en-US" altLang="en-US" sz="2800" b="1" baseline="0" dirty="0">
                  <a:latin typeface="Arial Narrow" pitchFamily="34" charset="0"/>
                </a:rPr>
                <a:t>Sum of measurements</a:t>
              </a:r>
            </a:p>
            <a:p>
              <a:pPr>
                <a:defRPr/>
              </a:pPr>
              <a:r>
                <a:rPr lang="en-US" altLang="en-US" sz="2800" b="1" baseline="0" dirty="0">
                  <a:latin typeface="Arial Narrow" pitchFamily="34" charset="0"/>
                </a:rPr>
                <a:t>Number of measurements</a:t>
              </a:r>
            </a:p>
          </p:txBody>
        </p:sp>
        <p:sp>
          <p:nvSpPr>
            <p:cNvPr id="15377" name="Text Box 9"/>
            <p:cNvSpPr txBox="1">
              <a:spLocks noChangeArrowheads="1"/>
            </p:cNvSpPr>
            <p:nvPr/>
          </p:nvSpPr>
          <p:spPr bwMode="auto">
            <a:xfrm>
              <a:off x="1392" y="2120"/>
              <a:ext cx="79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800" b="1" baseline="0">
                  <a:latin typeface="Arial Narrow" pitchFamily="34" charset="0"/>
                </a:rPr>
                <a:t>Mean = </a:t>
              </a:r>
            </a:p>
          </p:txBody>
        </p:sp>
        <p:sp>
          <p:nvSpPr>
            <p:cNvPr id="15378" name="Line 10"/>
            <p:cNvSpPr>
              <a:spLocks noChangeShapeType="1"/>
            </p:cNvSpPr>
            <p:nvPr/>
          </p:nvSpPr>
          <p:spPr bwMode="auto">
            <a:xfrm>
              <a:off x="2160" y="2304"/>
              <a:ext cx="22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grpSp>
      <p:sp>
        <p:nvSpPr>
          <p:cNvPr id="104459" name="Text Box 11"/>
          <p:cNvSpPr txBox="1">
            <a:spLocks noChangeArrowheads="1"/>
          </p:cNvSpPr>
          <p:nvPr/>
        </p:nvSpPr>
        <p:spPr bwMode="auto">
          <a:xfrm>
            <a:off x="1706563" y="3606800"/>
            <a:ext cx="1798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400" b="1" baseline="0" dirty="0">
                <a:solidFill>
                  <a:schemeClr val="tx1">
                    <a:lumMod val="75000"/>
                    <a:lumOff val="25000"/>
                  </a:schemeClr>
                </a:solidFill>
                <a:latin typeface="Arial Narrow" pitchFamily="34" charset="0"/>
              </a:rPr>
              <a:t>Sample mean</a:t>
            </a:r>
          </a:p>
        </p:txBody>
      </p:sp>
      <p:sp>
        <p:nvSpPr>
          <p:cNvPr id="104460" name="Text Box 12"/>
          <p:cNvSpPr txBox="1">
            <a:spLocks noChangeArrowheads="1"/>
          </p:cNvSpPr>
          <p:nvPr/>
        </p:nvSpPr>
        <p:spPr bwMode="auto">
          <a:xfrm>
            <a:off x="5257800" y="3606800"/>
            <a:ext cx="2198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400" b="1" baseline="0" dirty="0">
                <a:solidFill>
                  <a:schemeClr val="tx1">
                    <a:lumMod val="75000"/>
                    <a:lumOff val="25000"/>
                  </a:schemeClr>
                </a:solidFill>
                <a:latin typeface="Arial Narrow" pitchFamily="34" charset="0"/>
              </a:rPr>
              <a:t>Population mean</a:t>
            </a:r>
          </a:p>
        </p:txBody>
      </p:sp>
      <p:graphicFrame>
        <p:nvGraphicFramePr>
          <p:cNvPr id="104461" name="Object 13"/>
          <p:cNvGraphicFramePr>
            <a:graphicFrameLocks noChangeAspect="1"/>
          </p:cNvGraphicFramePr>
          <p:nvPr/>
        </p:nvGraphicFramePr>
        <p:xfrm>
          <a:off x="5403850" y="4081463"/>
          <a:ext cx="1987550" cy="1203325"/>
        </p:xfrm>
        <a:graphic>
          <a:graphicData uri="http://schemas.openxmlformats.org/presentationml/2006/ole">
            <mc:AlternateContent xmlns:mc="http://schemas.openxmlformats.org/markup-compatibility/2006">
              <mc:Choice xmlns:v="urn:schemas-microsoft-com:vml" Requires="v">
                <p:oleObj spid="_x0000_s15531" name="Equation" r:id="rId4" imgW="672808" imgH="406224" progId="Equation.DSMT4">
                  <p:embed/>
                </p:oleObj>
              </mc:Choice>
              <mc:Fallback>
                <p:oleObj name="Equation" r:id="rId4" imgW="672808" imgH="406224" progId="Equation.DSMT4">
                  <p:embed/>
                  <p:pic>
                    <p:nvPicPr>
                      <p:cNvPr id="0" name="Picture 1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03850" y="4081463"/>
                        <a:ext cx="1987550" cy="1203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462" name="Text Box 14"/>
          <p:cNvSpPr txBox="1">
            <a:spLocks noChangeArrowheads="1"/>
          </p:cNvSpPr>
          <p:nvPr/>
        </p:nvSpPr>
        <p:spPr bwMode="auto">
          <a:xfrm>
            <a:off x="2514600" y="5589588"/>
            <a:ext cx="1389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000" b="1" baseline="0">
                <a:solidFill>
                  <a:srgbClr val="00B050"/>
                </a:solidFill>
                <a:latin typeface="Arial Narrow" pitchFamily="34" charset="0"/>
              </a:rPr>
              <a:t>Sample size</a:t>
            </a:r>
            <a:endParaRPr lang="en-US" altLang="en-US" sz="1800" b="1" baseline="0">
              <a:solidFill>
                <a:srgbClr val="00B050"/>
              </a:solidFill>
              <a:latin typeface="Arial Narrow" pitchFamily="34" charset="0"/>
            </a:endParaRPr>
          </a:p>
        </p:txBody>
      </p:sp>
      <p:sp>
        <p:nvSpPr>
          <p:cNvPr id="104463" name="Text Box 15"/>
          <p:cNvSpPr txBox="1">
            <a:spLocks noChangeArrowheads="1"/>
          </p:cNvSpPr>
          <p:nvPr/>
        </p:nvSpPr>
        <p:spPr bwMode="auto">
          <a:xfrm>
            <a:off x="5791200" y="5589588"/>
            <a:ext cx="1725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000" b="1" baseline="0">
                <a:solidFill>
                  <a:srgbClr val="00B050"/>
                </a:solidFill>
                <a:latin typeface="Arial Narrow" pitchFamily="34" charset="0"/>
              </a:rPr>
              <a:t>Population size</a:t>
            </a:r>
          </a:p>
        </p:txBody>
      </p:sp>
      <p:sp>
        <p:nvSpPr>
          <p:cNvPr id="104464" name="AutoShape 16"/>
          <p:cNvSpPr>
            <a:spLocks noChangeArrowheads="1"/>
          </p:cNvSpPr>
          <p:nvPr/>
        </p:nvSpPr>
        <p:spPr bwMode="auto">
          <a:xfrm>
            <a:off x="2895600" y="5286375"/>
            <a:ext cx="228600" cy="381000"/>
          </a:xfrm>
          <a:prstGeom prst="upArrow">
            <a:avLst>
              <a:gd name="adj1" fmla="val 50000"/>
              <a:gd name="adj2" fmla="val 41667"/>
            </a:avLst>
          </a:prstGeom>
          <a:solidFill>
            <a:schemeClr val="tx1"/>
          </a:solidFill>
          <a:ln w="12700">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04465" name="AutoShape 17"/>
          <p:cNvSpPr>
            <a:spLocks noChangeArrowheads="1"/>
          </p:cNvSpPr>
          <p:nvPr/>
        </p:nvSpPr>
        <p:spPr bwMode="auto">
          <a:xfrm>
            <a:off x="6629400" y="5302250"/>
            <a:ext cx="228600" cy="381000"/>
          </a:xfrm>
          <a:prstGeom prst="upArrow">
            <a:avLst>
              <a:gd name="adj1" fmla="val 50000"/>
              <a:gd name="adj2" fmla="val 41667"/>
            </a:avLst>
          </a:prstGeom>
          <a:solidFill>
            <a:schemeClr val="tx1"/>
          </a:solidFill>
          <a:ln w="12700">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graphicFrame>
        <p:nvGraphicFramePr>
          <p:cNvPr id="104466" name="Object 18"/>
          <p:cNvGraphicFramePr>
            <a:graphicFrameLocks noChangeAspect="1"/>
          </p:cNvGraphicFramePr>
          <p:nvPr/>
        </p:nvGraphicFramePr>
        <p:xfrm>
          <a:off x="1727200" y="4168775"/>
          <a:ext cx="1908175" cy="1109663"/>
        </p:xfrm>
        <a:graphic>
          <a:graphicData uri="http://schemas.openxmlformats.org/presentationml/2006/ole">
            <mc:AlternateContent xmlns:mc="http://schemas.openxmlformats.org/markup-compatibility/2006">
              <mc:Choice xmlns:v="urn:schemas-microsoft-com:vml" Requires="v">
                <p:oleObj spid="_x0000_s15532" name="Equation" r:id="rId6" imgW="698197" imgH="406224" progId="Equation.DSMT4">
                  <p:embed/>
                </p:oleObj>
              </mc:Choice>
              <mc:Fallback>
                <p:oleObj name="Equation" r:id="rId6" imgW="698197" imgH="406224" progId="Equation.DSMT4">
                  <p:embed/>
                  <p:pic>
                    <p:nvPicPr>
                      <p:cNvPr id="0" name="Picture 1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27200" y="4168775"/>
                        <a:ext cx="1908175" cy="1109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8</a:t>
            </a:fld>
            <a:endParaRPr lang="en-AU" alt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4459"/>
                                        </p:tgtEl>
                                        <p:attrNameLst>
                                          <p:attrName>style.visibility</p:attrName>
                                        </p:attrNameLst>
                                      </p:cBhvr>
                                      <p:to>
                                        <p:strVal val="visible"/>
                                      </p:to>
                                    </p:set>
                                    <p:anim calcmode="lin" valueType="num">
                                      <p:cBhvr additive="base">
                                        <p:cTn id="7" dur="500" fill="hold"/>
                                        <p:tgtEl>
                                          <p:spTgt spid="104459"/>
                                        </p:tgtEl>
                                        <p:attrNameLst>
                                          <p:attrName>ppt_x</p:attrName>
                                        </p:attrNameLst>
                                      </p:cBhvr>
                                      <p:tavLst>
                                        <p:tav tm="0">
                                          <p:val>
                                            <p:strVal val="0-#ppt_w/2"/>
                                          </p:val>
                                        </p:tav>
                                        <p:tav tm="100000">
                                          <p:val>
                                            <p:strVal val="#ppt_x"/>
                                          </p:val>
                                        </p:tav>
                                      </p:tavLst>
                                    </p:anim>
                                    <p:anim calcmode="lin" valueType="num">
                                      <p:cBhvr additive="base">
                                        <p:cTn id="8" dur="500" fill="hold"/>
                                        <p:tgtEl>
                                          <p:spTgt spid="104459"/>
                                        </p:tgtEl>
                                        <p:attrNameLst>
                                          <p:attrName>ppt_y</p:attrName>
                                        </p:attrNameLst>
                                      </p:cBhvr>
                                      <p:tavLst>
                                        <p:tav tm="0">
                                          <p:val>
                                            <p:strVal val="#ppt_y"/>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499"/>
                                          </p:stCondLst>
                                        </p:cTn>
                                        <p:tgtEl>
                                          <p:spTgt spid="104466"/>
                                        </p:tgtEl>
                                        <p:attrNameLst>
                                          <p:attrName>style.visibility</p:attrName>
                                        </p:attrNameLst>
                                      </p:cBhvr>
                                      <p:to>
                                        <p:strVal val="visible"/>
                                      </p:to>
                                    </p:set>
                                  </p:childTnLst>
                                </p:cTn>
                              </p:par>
                              <p:par>
                                <p:cTn id="11" presetID="2" presetClass="entr" presetSubtype="8" fill="hold" grpId="0" nodeType="withEffect">
                                  <p:stCondLst>
                                    <p:cond delay="0"/>
                                  </p:stCondLst>
                                  <p:childTnLst>
                                    <p:set>
                                      <p:cBhvr>
                                        <p:cTn id="12" dur="1" fill="hold">
                                          <p:stCondLst>
                                            <p:cond delay="0"/>
                                          </p:stCondLst>
                                        </p:cTn>
                                        <p:tgtEl>
                                          <p:spTgt spid="104452"/>
                                        </p:tgtEl>
                                        <p:attrNameLst>
                                          <p:attrName>style.visibility</p:attrName>
                                        </p:attrNameLst>
                                      </p:cBhvr>
                                      <p:to>
                                        <p:strVal val="visible"/>
                                      </p:to>
                                    </p:set>
                                    <p:anim calcmode="lin" valueType="num">
                                      <p:cBhvr additive="base">
                                        <p:cTn id="13" dur="500" fill="hold"/>
                                        <p:tgtEl>
                                          <p:spTgt spid="104452"/>
                                        </p:tgtEl>
                                        <p:attrNameLst>
                                          <p:attrName>ppt_x</p:attrName>
                                        </p:attrNameLst>
                                      </p:cBhvr>
                                      <p:tavLst>
                                        <p:tav tm="0">
                                          <p:val>
                                            <p:strVal val="0-#ppt_w/2"/>
                                          </p:val>
                                        </p:tav>
                                        <p:tav tm="100000">
                                          <p:val>
                                            <p:strVal val="#ppt_x"/>
                                          </p:val>
                                        </p:tav>
                                      </p:tavLst>
                                    </p:anim>
                                    <p:anim calcmode="lin" valueType="num">
                                      <p:cBhvr additive="base">
                                        <p:cTn id="14" dur="500" fill="hold"/>
                                        <p:tgtEl>
                                          <p:spTgt spid="104452"/>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104464"/>
                                        </p:tgtEl>
                                        <p:attrNameLst>
                                          <p:attrName>style.visibility</p:attrName>
                                        </p:attrNameLst>
                                      </p:cBhvr>
                                      <p:to>
                                        <p:strVal val="visible"/>
                                      </p:to>
                                    </p:set>
                                    <p:anim calcmode="lin" valueType="num">
                                      <p:cBhvr additive="base">
                                        <p:cTn id="18" dur="500" fill="hold"/>
                                        <p:tgtEl>
                                          <p:spTgt spid="104464"/>
                                        </p:tgtEl>
                                        <p:attrNameLst>
                                          <p:attrName>ppt_x</p:attrName>
                                        </p:attrNameLst>
                                      </p:cBhvr>
                                      <p:tavLst>
                                        <p:tav tm="0">
                                          <p:val>
                                            <p:strVal val="#ppt_x"/>
                                          </p:val>
                                        </p:tav>
                                        <p:tav tm="100000">
                                          <p:val>
                                            <p:strVal val="#ppt_x"/>
                                          </p:val>
                                        </p:tav>
                                      </p:tavLst>
                                    </p:anim>
                                    <p:anim calcmode="lin" valueType="num">
                                      <p:cBhvr additive="base">
                                        <p:cTn id="19" dur="500" fill="hold"/>
                                        <p:tgtEl>
                                          <p:spTgt spid="104464"/>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1000"/>
                            </p:stCondLst>
                            <p:childTnLst>
                              <p:par>
                                <p:cTn id="21" presetID="1" presetClass="entr" presetSubtype="0" fill="hold" grpId="0" nodeType="afterEffect">
                                  <p:stCondLst>
                                    <p:cond delay="0"/>
                                  </p:stCondLst>
                                  <p:childTnLst>
                                    <p:set>
                                      <p:cBhvr>
                                        <p:cTn id="22" dur="1" fill="hold">
                                          <p:stCondLst>
                                            <p:cond delay="499"/>
                                          </p:stCondLst>
                                        </p:cTn>
                                        <p:tgtEl>
                                          <p:spTgt spid="10446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04460"/>
                                        </p:tgtEl>
                                        <p:attrNameLst>
                                          <p:attrName>style.visibility</p:attrName>
                                        </p:attrNameLst>
                                      </p:cBhvr>
                                      <p:to>
                                        <p:strVal val="visible"/>
                                      </p:to>
                                    </p:set>
                                    <p:anim calcmode="lin" valueType="num">
                                      <p:cBhvr additive="base">
                                        <p:cTn id="27" dur="500" fill="hold"/>
                                        <p:tgtEl>
                                          <p:spTgt spid="104460"/>
                                        </p:tgtEl>
                                        <p:attrNameLst>
                                          <p:attrName>ppt_x</p:attrName>
                                        </p:attrNameLst>
                                      </p:cBhvr>
                                      <p:tavLst>
                                        <p:tav tm="0">
                                          <p:val>
                                            <p:strVal val="0-#ppt_w/2"/>
                                          </p:val>
                                        </p:tav>
                                        <p:tav tm="100000">
                                          <p:val>
                                            <p:strVal val="#ppt_x"/>
                                          </p:val>
                                        </p:tav>
                                      </p:tavLst>
                                    </p:anim>
                                    <p:anim calcmode="lin" valueType="num">
                                      <p:cBhvr additive="base">
                                        <p:cTn id="28" dur="500" fill="hold"/>
                                        <p:tgtEl>
                                          <p:spTgt spid="10446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04451"/>
                                        </p:tgtEl>
                                        <p:attrNameLst>
                                          <p:attrName>style.visibility</p:attrName>
                                        </p:attrNameLst>
                                      </p:cBhvr>
                                      <p:to>
                                        <p:strVal val="visible"/>
                                      </p:to>
                                    </p:set>
                                    <p:anim calcmode="lin" valueType="num">
                                      <p:cBhvr additive="base">
                                        <p:cTn id="31" dur="500" fill="hold"/>
                                        <p:tgtEl>
                                          <p:spTgt spid="104451"/>
                                        </p:tgtEl>
                                        <p:attrNameLst>
                                          <p:attrName>ppt_x</p:attrName>
                                        </p:attrNameLst>
                                      </p:cBhvr>
                                      <p:tavLst>
                                        <p:tav tm="0">
                                          <p:val>
                                            <p:strVal val="0-#ppt_w/2"/>
                                          </p:val>
                                        </p:tav>
                                        <p:tav tm="100000">
                                          <p:val>
                                            <p:strVal val="#ppt_x"/>
                                          </p:val>
                                        </p:tav>
                                      </p:tavLst>
                                    </p:anim>
                                    <p:anim calcmode="lin" valueType="num">
                                      <p:cBhvr additive="base">
                                        <p:cTn id="32" dur="500" fill="hold"/>
                                        <p:tgtEl>
                                          <p:spTgt spid="104451"/>
                                        </p:tgtEl>
                                        <p:attrNameLst>
                                          <p:attrName>ppt_y</p:attrName>
                                        </p:attrNameLst>
                                      </p:cBhvr>
                                      <p:tavLst>
                                        <p:tav tm="0">
                                          <p:val>
                                            <p:strVal val="#ppt_y"/>
                                          </p:val>
                                        </p:tav>
                                        <p:tav tm="100000">
                                          <p:val>
                                            <p:strVal val="#ppt_y"/>
                                          </p:val>
                                        </p:tav>
                                      </p:tavLst>
                                    </p:anim>
                                  </p:childTnLst>
                                </p:cTn>
                              </p:par>
                              <p:par>
                                <p:cTn id="33" presetID="1" presetClass="entr" presetSubtype="0" fill="hold" nodeType="withEffect">
                                  <p:stCondLst>
                                    <p:cond delay="0"/>
                                  </p:stCondLst>
                                  <p:childTnLst>
                                    <p:set>
                                      <p:cBhvr>
                                        <p:cTn id="34" dur="1" fill="hold">
                                          <p:stCondLst>
                                            <p:cond delay="499"/>
                                          </p:stCondLst>
                                        </p:cTn>
                                        <p:tgtEl>
                                          <p:spTgt spid="104461"/>
                                        </p:tgtEl>
                                        <p:attrNameLst>
                                          <p:attrName>style.visibility</p:attrName>
                                        </p:attrNameLst>
                                      </p:cBhvr>
                                      <p:to>
                                        <p:strVal val="visible"/>
                                      </p:to>
                                    </p:set>
                                  </p:childTnLst>
                                </p:cTn>
                              </p:par>
                            </p:childTnLst>
                          </p:cTn>
                        </p:par>
                        <p:par>
                          <p:cTn id="35" fill="hold" nodeType="afterGroup">
                            <p:stCondLst>
                              <p:cond delay="500"/>
                            </p:stCondLst>
                            <p:childTnLst>
                              <p:par>
                                <p:cTn id="36" presetID="2" presetClass="entr" presetSubtype="4" fill="hold" grpId="0" nodeType="afterEffect">
                                  <p:stCondLst>
                                    <p:cond delay="0"/>
                                  </p:stCondLst>
                                  <p:childTnLst>
                                    <p:set>
                                      <p:cBhvr>
                                        <p:cTn id="37" dur="1" fill="hold">
                                          <p:stCondLst>
                                            <p:cond delay="0"/>
                                          </p:stCondLst>
                                        </p:cTn>
                                        <p:tgtEl>
                                          <p:spTgt spid="104465"/>
                                        </p:tgtEl>
                                        <p:attrNameLst>
                                          <p:attrName>style.visibility</p:attrName>
                                        </p:attrNameLst>
                                      </p:cBhvr>
                                      <p:to>
                                        <p:strVal val="visible"/>
                                      </p:to>
                                    </p:set>
                                    <p:anim calcmode="lin" valueType="num">
                                      <p:cBhvr additive="base">
                                        <p:cTn id="38" dur="500" fill="hold"/>
                                        <p:tgtEl>
                                          <p:spTgt spid="104465"/>
                                        </p:tgtEl>
                                        <p:attrNameLst>
                                          <p:attrName>ppt_x</p:attrName>
                                        </p:attrNameLst>
                                      </p:cBhvr>
                                      <p:tavLst>
                                        <p:tav tm="0">
                                          <p:val>
                                            <p:strVal val="#ppt_x"/>
                                          </p:val>
                                        </p:tav>
                                        <p:tav tm="100000">
                                          <p:val>
                                            <p:strVal val="#ppt_x"/>
                                          </p:val>
                                        </p:tav>
                                      </p:tavLst>
                                    </p:anim>
                                    <p:anim calcmode="lin" valueType="num">
                                      <p:cBhvr additive="base">
                                        <p:cTn id="39" dur="500" fill="hold"/>
                                        <p:tgtEl>
                                          <p:spTgt spid="104465"/>
                                        </p:tgtEl>
                                        <p:attrNameLst>
                                          <p:attrName>ppt_y</p:attrName>
                                        </p:attrNameLst>
                                      </p:cBhvr>
                                      <p:tavLst>
                                        <p:tav tm="0">
                                          <p:val>
                                            <p:strVal val="1+#ppt_h/2"/>
                                          </p:val>
                                        </p:tav>
                                        <p:tav tm="100000">
                                          <p:val>
                                            <p:strVal val="#ppt_y"/>
                                          </p:val>
                                        </p:tav>
                                      </p:tavLst>
                                    </p:anim>
                                  </p:childTnLst>
                                </p:cTn>
                              </p:par>
                            </p:childTnLst>
                          </p:cTn>
                        </p:par>
                        <p:par>
                          <p:cTn id="40" fill="hold" nodeType="afterGroup">
                            <p:stCondLst>
                              <p:cond delay="1000"/>
                            </p:stCondLst>
                            <p:childTnLst>
                              <p:par>
                                <p:cTn id="41" presetID="1" presetClass="entr" presetSubtype="0" fill="hold" grpId="0" nodeType="afterEffect">
                                  <p:stCondLst>
                                    <p:cond delay="0"/>
                                  </p:stCondLst>
                                  <p:childTnLst>
                                    <p:set>
                                      <p:cBhvr>
                                        <p:cTn id="42" dur="1" fill="hold">
                                          <p:stCondLst>
                                            <p:cond delay="499"/>
                                          </p:stCondLst>
                                        </p:cTn>
                                        <p:tgtEl>
                                          <p:spTgt spid="1044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animBg="1"/>
      <p:bldP spid="104452" grpId="0" animBg="1"/>
      <p:bldP spid="104459" grpId="0" autoUpdateAnimBg="0"/>
      <p:bldP spid="104460" grpId="0" autoUpdateAnimBg="0"/>
      <p:bldP spid="104462" grpId="0" autoUpdateAnimBg="0"/>
      <p:bldP spid="104463" grpId="0" autoUpdateAnimBg="0"/>
      <p:bldP spid="104464" grpId="0" animBg="1"/>
      <p:bldP spid="10446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838200" y="838200"/>
            <a:ext cx="6516688" cy="604838"/>
            <a:chOff x="144" y="1632"/>
            <a:chExt cx="3964" cy="381"/>
          </a:xfrm>
        </p:grpSpPr>
        <p:grpSp>
          <p:nvGrpSpPr>
            <p:cNvPr id="88099" name="Group 3"/>
            <p:cNvGrpSpPr>
              <a:grpSpLocks/>
            </p:cNvGrpSpPr>
            <p:nvPr/>
          </p:nvGrpSpPr>
          <p:grpSpPr bwMode="auto">
            <a:xfrm>
              <a:off x="144" y="1632"/>
              <a:ext cx="528" cy="381"/>
              <a:chOff x="144" y="1632"/>
              <a:chExt cx="528" cy="381"/>
            </a:xfrm>
          </p:grpSpPr>
          <p:pic>
            <p:nvPicPr>
              <p:cNvPr id="88103"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 y="1632"/>
                <a:ext cx="528"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pic>
          <p:sp>
            <p:nvSpPr>
              <p:cNvPr id="88104" name="Text Box 5"/>
              <p:cNvSpPr txBox="1">
                <a:spLocks noChangeArrowheads="1"/>
              </p:cNvSpPr>
              <p:nvPr/>
            </p:nvSpPr>
            <p:spPr bwMode="auto">
              <a:xfrm>
                <a:off x="299" y="1661"/>
                <a:ext cx="34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200" baseline="0">
                    <a:latin typeface="Arial Narrow" pitchFamily="34" charset="0"/>
                  </a:rPr>
                  <a:t>440</a:t>
                </a:r>
              </a:p>
            </p:txBody>
          </p:sp>
        </p:grpSp>
        <p:grpSp>
          <p:nvGrpSpPr>
            <p:cNvPr id="88100" name="Group 6"/>
            <p:cNvGrpSpPr>
              <a:grpSpLocks/>
            </p:cNvGrpSpPr>
            <p:nvPr/>
          </p:nvGrpSpPr>
          <p:grpSpPr bwMode="auto">
            <a:xfrm>
              <a:off x="3552" y="1632"/>
              <a:ext cx="556" cy="381"/>
              <a:chOff x="3552" y="1632"/>
              <a:chExt cx="556" cy="381"/>
            </a:xfrm>
          </p:grpSpPr>
          <p:pic>
            <p:nvPicPr>
              <p:cNvPr id="88101"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52" y="1632"/>
                <a:ext cx="528"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pic>
          <p:sp>
            <p:nvSpPr>
              <p:cNvPr id="88102" name="Text Box 8"/>
              <p:cNvSpPr txBox="1">
                <a:spLocks noChangeArrowheads="1"/>
              </p:cNvSpPr>
              <p:nvPr/>
            </p:nvSpPr>
            <p:spPr bwMode="auto">
              <a:xfrm>
                <a:off x="3765" y="1661"/>
                <a:ext cx="34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200" baseline="0">
                    <a:latin typeface="Arial Narrow" pitchFamily="34" charset="0"/>
                  </a:rPr>
                  <a:t>680</a:t>
                </a:r>
              </a:p>
            </p:txBody>
          </p:sp>
        </p:grpSp>
      </p:grpSp>
      <p:sp>
        <p:nvSpPr>
          <p:cNvPr id="88068" name="Rectangle 9"/>
          <p:cNvSpPr>
            <a:spLocks noChangeArrowheads="1"/>
          </p:cNvSpPr>
          <p:nvPr/>
        </p:nvSpPr>
        <p:spPr bwMode="auto">
          <a:xfrm>
            <a:off x="3611563" y="1173163"/>
            <a:ext cx="1731962" cy="609600"/>
          </a:xfrm>
          <a:prstGeom prst="rect">
            <a:avLst/>
          </a:prstGeom>
          <a:solidFill>
            <a:srgbClr val="FFFFFF"/>
          </a:solidFill>
          <a:ln w="9525">
            <a:solidFill>
              <a:schemeClr val="tx1"/>
            </a:solidFill>
            <a:miter lim="800000"/>
            <a:headEnd/>
            <a:tailEnd/>
          </a:ln>
        </p:spPr>
        <p:txBody>
          <a:bodyPr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97642" name="Line 10"/>
          <p:cNvSpPr>
            <a:spLocks noChangeShapeType="1"/>
          </p:cNvSpPr>
          <p:nvPr/>
        </p:nvSpPr>
        <p:spPr bwMode="auto">
          <a:xfrm>
            <a:off x="609600" y="1477963"/>
            <a:ext cx="7162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AU"/>
          </a:p>
        </p:txBody>
      </p:sp>
      <p:sp>
        <p:nvSpPr>
          <p:cNvPr id="88070" name="Text Box 11"/>
          <p:cNvSpPr txBox="1">
            <a:spLocks noChangeArrowheads="1"/>
          </p:cNvSpPr>
          <p:nvPr/>
        </p:nvSpPr>
        <p:spPr bwMode="auto">
          <a:xfrm>
            <a:off x="304800" y="1755775"/>
            <a:ext cx="565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200" baseline="0">
                <a:latin typeface="Arial Narrow" pitchFamily="34" charset="0"/>
              </a:rPr>
              <a:t>S</a:t>
            </a:r>
          </a:p>
          <a:p>
            <a:pPr algn="ctr">
              <a:spcBef>
                <a:spcPct val="0"/>
              </a:spcBef>
              <a:buFontTx/>
              <a:buNone/>
            </a:pPr>
            <a:r>
              <a:rPr lang="en-US" altLang="en-US" sz="2200" baseline="0">
                <a:latin typeface="Arial Narrow" pitchFamily="34" charset="0"/>
              </a:rPr>
              <a:t>410</a:t>
            </a:r>
          </a:p>
        </p:txBody>
      </p:sp>
      <p:sp>
        <p:nvSpPr>
          <p:cNvPr id="88071" name="Text Box 12"/>
          <p:cNvSpPr txBox="1">
            <a:spLocks noChangeArrowheads="1"/>
          </p:cNvSpPr>
          <p:nvPr/>
        </p:nvSpPr>
        <p:spPr bwMode="auto">
          <a:xfrm>
            <a:off x="3333750" y="1755775"/>
            <a:ext cx="565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200" baseline="0">
                <a:latin typeface="Arial Narrow" pitchFamily="34" charset="0"/>
              </a:rPr>
              <a:t>Q</a:t>
            </a:r>
            <a:r>
              <a:rPr lang="en-US" altLang="en-US" sz="2200">
                <a:latin typeface="Arial Narrow" pitchFamily="34" charset="0"/>
              </a:rPr>
              <a:t>1</a:t>
            </a:r>
            <a:endParaRPr lang="en-US" altLang="en-US" sz="2200" baseline="0">
              <a:latin typeface="Arial Narrow" pitchFamily="34" charset="0"/>
            </a:endParaRPr>
          </a:p>
          <a:p>
            <a:pPr algn="ctr">
              <a:spcBef>
                <a:spcPct val="0"/>
              </a:spcBef>
              <a:buFontTx/>
              <a:buNone/>
            </a:pPr>
            <a:r>
              <a:rPr lang="en-US" altLang="en-US" sz="2200" baseline="0">
                <a:latin typeface="Arial Narrow" pitchFamily="34" charset="0"/>
              </a:rPr>
              <a:t>530</a:t>
            </a:r>
          </a:p>
        </p:txBody>
      </p:sp>
      <p:sp>
        <p:nvSpPr>
          <p:cNvPr id="88072" name="Text Box 13"/>
          <p:cNvSpPr txBox="1">
            <a:spLocks noChangeArrowheads="1"/>
          </p:cNvSpPr>
          <p:nvPr/>
        </p:nvSpPr>
        <p:spPr bwMode="auto">
          <a:xfrm>
            <a:off x="4168775" y="1755775"/>
            <a:ext cx="565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200" baseline="0">
                <a:latin typeface="Arial Narrow" pitchFamily="34" charset="0"/>
              </a:rPr>
              <a:t>Q</a:t>
            </a:r>
            <a:r>
              <a:rPr lang="en-US" altLang="en-US" sz="2200">
                <a:latin typeface="Arial Narrow" pitchFamily="34" charset="0"/>
              </a:rPr>
              <a:t>2</a:t>
            </a:r>
            <a:endParaRPr lang="en-US" altLang="en-US" sz="2200" baseline="0">
              <a:latin typeface="Arial Narrow" pitchFamily="34" charset="0"/>
            </a:endParaRPr>
          </a:p>
          <a:p>
            <a:pPr algn="ctr">
              <a:spcBef>
                <a:spcPct val="0"/>
              </a:spcBef>
              <a:buFontTx/>
              <a:buNone/>
            </a:pPr>
            <a:r>
              <a:rPr lang="en-US" altLang="en-US" sz="2200" baseline="0">
                <a:latin typeface="Arial Narrow" pitchFamily="34" charset="0"/>
              </a:rPr>
              <a:t>560</a:t>
            </a:r>
          </a:p>
        </p:txBody>
      </p:sp>
      <p:sp>
        <p:nvSpPr>
          <p:cNvPr id="88073" name="Text Box 14"/>
          <p:cNvSpPr txBox="1">
            <a:spLocks noChangeArrowheads="1"/>
          </p:cNvSpPr>
          <p:nvPr/>
        </p:nvSpPr>
        <p:spPr bwMode="auto">
          <a:xfrm>
            <a:off x="5038725" y="1755775"/>
            <a:ext cx="565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200" baseline="0">
                <a:latin typeface="Arial Narrow" pitchFamily="34" charset="0"/>
              </a:rPr>
              <a:t>Q</a:t>
            </a:r>
            <a:r>
              <a:rPr lang="en-US" altLang="en-US" sz="2200">
                <a:latin typeface="Arial Narrow" pitchFamily="34" charset="0"/>
              </a:rPr>
              <a:t>3</a:t>
            </a:r>
            <a:endParaRPr lang="en-US" altLang="en-US" sz="2200" baseline="0">
              <a:latin typeface="Arial Narrow" pitchFamily="34" charset="0"/>
            </a:endParaRPr>
          </a:p>
          <a:p>
            <a:pPr algn="ctr">
              <a:spcBef>
                <a:spcPct val="0"/>
              </a:spcBef>
              <a:buFontTx/>
              <a:buNone/>
            </a:pPr>
            <a:r>
              <a:rPr lang="en-US" altLang="en-US" sz="2200" baseline="0">
                <a:latin typeface="Arial Narrow" pitchFamily="34" charset="0"/>
              </a:rPr>
              <a:t>590</a:t>
            </a:r>
          </a:p>
        </p:txBody>
      </p:sp>
      <p:sp>
        <p:nvSpPr>
          <p:cNvPr id="88074" name="Text Box 15"/>
          <p:cNvSpPr txBox="1">
            <a:spLocks noChangeArrowheads="1"/>
          </p:cNvSpPr>
          <p:nvPr/>
        </p:nvSpPr>
        <p:spPr bwMode="auto">
          <a:xfrm>
            <a:off x="7781925" y="1752600"/>
            <a:ext cx="565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200" baseline="0">
                <a:latin typeface="Arial Narrow" pitchFamily="34" charset="0"/>
              </a:rPr>
              <a:t>L</a:t>
            </a:r>
          </a:p>
          <a:p>
            <a:pPr algn="ctr">
              <a:spcBef>
                <a:spcPct val="0"/>
              </a:spcBef>
              <a:buFontTx/>
              <a:buNone/>
            </a:pPr>
            <a:r>
              <a:rPr lang="en-US" altLang="en-US" sz="2200" baseline="0">
                <a:latin typeface="Arial Narrow" pitchFamily="34" charset="0"/>
              </a:rPr>
              <a:t>700</a:t>
            </a:r>
          </a:p>
        </p:txBody>
      </p:sp>
      <p:sp>
        <p:nvSpPr>
          <p:cNvPr id="88075" name="Line 16"/>
          <p:cNvSpPr>
            <a:spLocks noChangeShapeType="1"/>
          </p:cNvSpPr>
          <p:nvPr/>
        </p:nvSpPr>
        <p:spPr bwMode="auto">
          <a:xfrm flipV="1">
            <a:off x="4429125" y="1173163"/>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AU"/>
          </a:p>
        </p:txBody>
      </p:sp>
      <p:sp>
        <p:nvSpPr>
          <p:cNvPr id="88076" name="Oval 17"/>
          <p:cNvSpPr>
            <a:spLocks noChangeArrowheads="1"/>
          </p:cNvSpPr>
          <p:nvPr/>
        </p:nvSpPr>
        <p:spPr bwMode="auto">
          <a:xfrm>
            <a:off x="3556000" y="1401763"/>
            <a:ext cx="152400" cy="152400"/>
          </a:xfrm>
          <a:prstGeom prst="ellipse">
            <a:avLst/>
          </a:prstGeom>
          <a:solidFill>
            <a:schemeClr val="tx1"/>
          </a:solidFill>
          <a:ln w="9525">
            <a:solidFill>
              <a:schemeClr val="tx1"/>
            </a:solidFill>
            <a:round/>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88077" name="Oval 18"/>
          <p:cNvSpPr>
            <a:spLocks noChangeArrowheads="1"/>
          </p:cNvSpPr>
          <p:nvPr/>
        </p:nvSpPr>
        <p:spPr bwMode="auto">
          <a:xfrm>
            <a:off x="4352925" y="1401763"/>
            <a:ext cx="152400" cy="152400"/>
          </a:xfrm>
          <a:prstGeom prst="ellipse">
            <a:avLst/>
          </a:prstGeom>
          <a:solidFill>
            <a:schemeClr val="tx1"/>
          </a:solidFill>
          <a:ln w="9525">
            <a:solidFill>
              <a:schemeClr val="tx1"/>
            </a:solidFill>
            <a:round/>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88078" name="Oval 19"/>
          <p:cNvSpPr>
            <a:spLocks noChangeArrowheads="1"/>
          </p:cNvSpPr>
          <p:nvPr/>
        </p:nvSpPr>
        <p:spPr bwMode="auto">
          <a:xfrm>
            <a:off x="5243513" y="1401763"/>
            <a:ext cx="152400" cy="152400"/>
          </a:xfrm>
          <a:prstGeom prst="ellipse">
            <a:avLst/>
          </a:prstGeom>
          <a:solidFill>
            <a:schemeClr val="tx1"/>
          </a:solidFill>
          <a:ln w="9525">
            <a:solidFill>
              <a:schemeClr val="tx1"/>
            </a:solidFill>
            <a:round/>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88079" name="Oval 20"/>
          <p:cNvSpPr>
            <a:spLocks noChangeArrowheads="1"/>
          </p:cNvSpPr>
          <p:nvPr/>
        </p:nvSpPr>
        <p:spPr bwMode="auto">
          <a:xfrm>
            <a:off x="7696200" y="1387475"/>
            <a:ext cx="152400" cy="152400"/>
          </a:xfrm>
          <a:prstGeom prst="ellipse">
            <a:avLst/>
          </a:prstGeom>
          <a:solidFill>
            <a:schemeClr val="tx1"/>
          </a:solidFill>
          <a:ln w="9525">
            <a:solidFill>
              <a:schemeClr val="tx1"/>
            </a:solidFill>
            <a:round/>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97653" name="Text Box 21"/>
          <p:cNvSpPr txBox="1">
            <a:spLocks noChangeArrowheads="1"/>
          </p:cNvSpPr>
          <p:nvPr/>
        </p:nvSpPr>
        <p:spPr bwMode="auto">
          <a:xfrm>
            <a:off x="885825" y="3494088"/>
            <a:ext cx="346392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200" baseline="0">
                <a:latin typeface="Arial Narrow" pitchFamily="34" charset="0"/>
              </a:rPr>
              <a:t>IQR = Q</a:t>
            </a:r>
            <a:r>
              <a:rPr lang="en-US" altLang="en-US" sz="2200">
                <a:latin typeface="Arial Narrow" pitchFamily="34" charset="0"/>
              </a:rPr>
              <a:t>3</a:t>
            </a:r>
            <a:r>
              <a:rPr lang="en-US" altLang="en-US" sz="2200" baseline="0">
                <a:latin typeface="Arial Narrow" pitchFamily="34" charset="0"/>
              </a:rPr>
              <a:t> – Q</a:t>
            </a:r>
            <a:r>
              <a:rPr lang="en-US" altLang="en-US" sz="2200">
                <a:latin typeface="Arial Narrow" pitchFamily="34" charset="0"/>
              </a:rPr>
              <a:t>1</a:t>
            </a:r>
            <a:r>
              <a:rPr lang="en-US" altLang="en-US" sz="2200" baseline="0">
                <a:latin typeface="Arial Narrow" pitchFamily="34" charset="0"/>
              </a:rPr>
              <a:t> = 590 – 530 = 60</a:t>
            </a:r>
          </a:p>
        </p:txBody>
      </p:sp>
      <p:sp>
        <p:nvSpPr>
          <p:cNvPr id="197654" name="Text Box 22"/>
          <p:cNvSpPr txBox="1">
            <a:spLocks noChangeArrowheads="1"/>
          </p:cNvSpPr>
          <p:nvPr/>
        </p:nvSpPr>
        <p:spPr bwMode="auto">
          <a:xfrm>
            <a:off x="930275" y="3948113"/>
            <a:ext cx="566102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200" baseline="0">
                <a:latin typeface="Arial Narrow" pitchFamily="34" charset="0"/>
              </a:rPr>
              <a:t>Fences ={Q</a:t>
            </a:r>
            <a:r>
              <a:rPr lang="en-US" altLang="en-US" sz="2200">
                <a:latin typeface="Arial Narrow" pitchFamily="34" charset="0"/>
              </a:rPr>
              <a:t>1 </a:t>
            </a:r>
            <a:r>
              <a:rPr lang="en-US" altLang="en-US" sz="2200" baseline="0">
                <a:latin typeface="Arial Narrow" pitchFamily="34" charset="0"/>
              </a:rPr>
              <a:t>– 1.5(IQR), Q</a:t>
            </a:r>
            <a:r>
              <a:rPr lang="en-US" altLang="en-US" sz="2200">
                <a:latin typeface="Arial Narrow" pitchFamily="34" charset="0"/>
              </a:rPr>
              <a:t>3 </a:t>
            </a:r>
            <a:r>
              <a:rPr lang="en-US" altLang="en-US" sz="2200" baseline="0">
                <a:latin typeface="Arial Narrow" pitchFamily="34" charset="0"/>
              </a:rPr>
              <a:t>+ 1.5(IQR)}  =  {440, 680}</a:t>
            </a:r>
          </a:p>
        </p:txBody>
      </p:sp>
      <p:sp>
        <p:nvSpPr>
          <p:cNvPr id="197655" name="Text Box 23"/>
          <p:cNvSpPr txBox="1">
            <a:spLocks noChangeArrowheads="1"/>
          </p:cNvSpPr>
          <p:nvPr/>
        </p:nvSpPr>
        <p:spPr bwMode="auto">
          <a:xfrm>
            <a:off x="939800" y="4464488"/>
            <a:ext cx="3462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400" baseline="0" dirty="0">
                <a:latin typeface="Arial Narrow" pitchFamily="34" charset="0"/>
              </a:rPr>
              <a:t>The outliers are 700 and 410.</a:t>
            </a:r>
          </a:p>
        </p:txBody>
      </p:sp>
      <p:sp>
        <p:nvSpPr>
          <p:cNvPr id="197656" name="Text Box 24"/>
          <p:cNvSpPr txBox="1">
            <a:spLocks noChangeArrowheads="1"/>
          </p:cNvSpPr>
          <p:nvPr/>
        </p:nvSpPr>
        <p:spPr bwMode="auto">
          <a:xfrm>
            <a:off x="990600" y="4922619"/>
            <a:ext cx="77549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800" b="1" baseline="0" dirty="0">
                <a:latin typeface="Arial Narrow" pitchFamily="34" charset="0"/>
              </a:rPr>
              <a:t>Therefore, the whiskers will extend to the two extreme </a:t>
            </a:r>
          </a:p>
          <a:p>
            <a:pPr>
              <a:spcBef>
                <a:spcPct val="0"/>
              </a:spcBef>
              <a:buFontTx/>
              <a:buNone/>
            </a:pPr>
            <a:r>
              <a:rPr lang="en-US" altLang="en-US" sz="2800" b="1" baseline="0" dirty="0">
                <a:latin typeface="Arial Narrow" pitchFamily="34" charset="0"/>
              </a:rPr>
              <a:t>values that are not outliers (440 and 680).  </a:t>
            </a:r>
          </a:p>
        </p:txBody>
      </p:sp>
      <p:sp>
        <p:nvSpPr>
          <p:cNvPr id="197657" name="Line 25"/>
          <p:cNvSpPr>
            <a:spLocks noChangeShapeType="1"/>
          </p:cNvSpPr>
          <p:nvPr/>
        </p:nvSpPr>
        <p:spPr bwMode="auto">
          <a:xfrm flipV="1">
            <a:off x="838200" y="1474788"/>
            <a:ext cx="6781800" cy="476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AU"/>
          </a:p>
        </p:txBody>
      </p:sp>
      <p:sp>
        <p:nvSpPr>
          <p:cNvPr id="197658" name="Line 26"/>
          <p:cNvSpPr>
            <a:spLocks noChangeShapeType="1"/>
          </p:cNvSpPr>
          <p:nvPr/>
        </p:nvSpPr>
        <p:spPr bwMode="auto">
          <a:xfrm>
            <a:off x="914400" y="1479550"/>
            <a:ext cx="66294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AU"/>
          </a:p>
        </p:txBody>
      </p:sp>
      <p:sp>
        <p:nvSpPr>
          <p:cNvPr id="197659" name="Line 27"/>
          <p:cNvSpPr>
            <a:spLocks noChangeShapeType="1"/>
          </p:cNvSpPr>
          <p:nvPr/>
        </p:nvSpPr>
        <p:spPr bwMode="auto">
          <a:xfrm>
            <a:off x="990600" y="1479550"/>
            <a:ext cx="6477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AU"/>
          </a:p>
        </p:txBody>
      </p:sp>
      <p:sp>
        <p:nvSpPr>
          <p:cNvPr id="197660" name="Line 28"/>
          <p:cNvSpPr>
            <a:spLocks noChangeShapeType="1"/>
          </p:cNvSpPr>
          <p:nvPr/>
        </p:nvSpPr>
        <p:spPr bwMode="auto">
          <a:xfrm>
            <a:off x="1066800" y="1479550"/>
            <a:ext cx="63246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AU"/>
          </a:p>
        </p:txBody>
      </p:sp>
      <p:sp>
        <p:nvSpPr>
          <p:cNvPr id="197661" name="Line 29"/>
          <p:cNvSpPr>
            <a:spLocks noChangeShapeType="1"/>
          </p:cNvSpPr>
          <p:nvPr/>
        </p:nvSpPr>
        <p:spPr bwMode="auto">
          <a:xfrm>
            <a:off x="1143000" y="1479550"/>
            <a:ext cx="61722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AU"/>
          </a:p>
        </p:txBody>
      </p:sp>
      <p:sp>
        <p:nvSpPr>
          <p:cNvPr id="197662" name="Line 30"/>
          <p:cNvSpPr>
            <a:spLocks noChangeShapeType="1"/>
          </p:cNvSpPr>
          <p:nvPr/>
        </p:nvSpPr>
        <p:spPr bwMode="auto">
          <a:xfrm>
            <a:off x="1171575" y="1479550"/>
            <a:ext cx="606742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AU"/>
          </a:p>
        </p:txBody>
      </p:sp>
      <p:sp>
        <p:nvSpPr>
          <p:cNvPr id="197663" name="Line 31"/>
          <p:cNvSpPr>
            <a:spLocks noChangeShapeType="1"/>
          </p:cNvSpPr>
          <p:nvPr/>
        </p:nvSpPr>
        <p:spPr bwMode="auto">
          <a:xfrm>
            <a:off x="1295400" y="1479550"/>
            <a:ext cx="57912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AU"/>
          </a:p>
        </p:txBody>
      </p:sp>
      <p:sp>
        <p:nvSpPr>
          <p:cNvPr id="197664" name="Line 32"/>
          <p:cNvSpPr>
            <a:spLocks noChangeShapeType="1"/>
          </p:cNvSpPr>
          <p:nvPr/>
        </p:nvSpPr>
        <p:spPr bwMode="auto">
          <a:xfrm>
            <a:off x="685800" y="1479550"/>
            <a:ext cx="70104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AU"/>
          </a:p>
        </p:txBody>
      </p:sp>
      <p:grpSp>
        <p:nvGrpSpPr>
          <p:cNvPr id="3" name="Group 2"/>
          <p:cNvGrpSpPr/>
          <p:nvPr/>
        </p:nvGrpSpPr>
        <p:grpSpPr>
          <a:xfrm>
            <a:off x="1371600" y="1676400"/>
            <a:ext cx="7010400" cy="2514600"/>
            <a:chOff x="1371600" y="1676400"/>
            <a:chExt cx="7010400" cy="2514600"/>
          </a:xfrm>
        </p:grpSpPr>
        <p:sp>
          <p:nvSpPr>
            <p:cNvPr id="88097" name="Freeform 34"/>
            <p:cNvSpPr>
              <a:spLocks/>
            </p:cNvSpPr>
            <p:nvPr/>
          </p:nvSpPr>
          <p:spPr bwMode="auto">
            <a:xfrm>
              <a:off x="5699007" y="1676400"/>
              <a:ext cx="2682993" cy="2514600"/>
            </a:xfrm>
            <a:custGeom>
              <a:avLst/>
              <a:gdLst>
                <a:gd name="T0" fmla="*/ 1168422 w 856"/>
                <a:gd name="T1" fmla="*/ 10675 h 1440"/>
                <a:gd name="T2" fmla="*/ 5838357 w 856"/>
                <a:gd name="T3" fmla="*/ 9247 h 1440"/>
                <a:gd name="T4" fmla="*/ 498824 w 856"/>
                <a:gd name="T5" fmla="*/ 6040 h 1440"/>
                <a:gd name="T6" fmla="*/ 2834303 w 856"/>
                <a:gd name="T7" fmla="*/ 3908 h 1440"/>
                <a:gd name="T8" fmla="*/ 3169379 w 856"/>
                <a:gd name="T9" fmla="*/ 0 h 1440"/>
                <a:gd name="T10" fmla="*/ 0 60000 65536"/>
                <a:gd name="T11" fmla="*/ 0 60000 65536"/>
                <a:gd name="T12" fmla="*/ 0 60000 65536"/>
                <a:gd name="T13" fmla="*/ 0 60000 65536"/>
                <a:gd name="T14" fmla="*/ 0 60000 65536"/>
                <a:gd name="T15" fmla="*/ 0 w 856"/>
                <a:gd name="T16" fmla="*/ 0 h 1440"/>
                <a:gd name="T17" fmla="*/ 856 w 856"/>
                <a:gd name="T18" fmla="*/ 1440 h 1440"/>
              </a:gdLst>
              <a:ahLst/>
              <a:cxnLst>
                <a:cxn ang="T10">
                  <a:pos x="T0" y="T1"/>
                </a:cxn>
                <a:cxn ang="T11">
                  <a:pos x="T2" y="T3"/>
                </a:cxn>
                <a:cxn ang="T12">
                  <a:pos x="T4" y="T5"/>
                </a:cxn>
                <a:cxn ang="T13">
                  <a:pos x="T6" y="T7"/>
                </a:cxn>
                <a:cxn ang="T14">
                  <a:pos x="T8" y="T9"/>
                </a:cxn>
              </a:cxnLst>
              <a:rect l="T15" t="T16" r="T17" b="T18"/>
              <a:pathLst>
                <a:path w="856" h="1440">
                  <a:moveTo>
                    <a:pt x="168" y="1440"/>
                  </a:moveTo>
                  <a:cubicBezTo>
                    <a:pt x="512" y="1396"/>
                    <a:pt x="856" y="1352"/>
                    <a:pt x="840" y="1248"/>
                  </a:cubicBezTo>
                  <a:cubicBezTo>
                    <a:pt x="824" y="1144"/>
                    <a:pt x="144" y="936"/>
                    <a:pt x="72" y="816"/>
                  </a:cubicBezTo>
                  <a:cubicBezTo>
                    <a:pt x="0" y="696"/>
                    <a:pt x="344" y="664"/>
                    <a:pt x="408" y="528"/>
                  </a:cubicBezTo>
                  <a:cubicBezTo>
                    <a:pt x="472" y="392"/>
                    <a:pt x="448" y="88"/>
                    <a:pt x="456"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AU"/>
            </a:p>
          </p:txBody>
        </p:sp>
        <p:sp>
          <p:nvSpPr>
            <p:cNvPr id="88098" name="Freeform 35"/>
            <p:cNvSpPr>
              <a:spLocks/>
            </p:cNvSpPr>
            <p:nvPr/>
          </p:nvSpPr>
          <p:spPr bwMode="auto">
            <a:xfrm>
              <a:off x="1371600" y="1676400"/>
              <a:ext cx="4232275" cy="2218765"/>
            </a:xfrm>
            <a:custGeom>
              <a:avLst/>
              <a:gdLst>
                <a:gd name="T0" fmla="*/ 1 w 3168"/>
                <a:gd name="T1" fmla="*/ 1440 h 1440"/>
                <a:gd name="T2" fmla="*/ 1 w 3168"/>
                <a:gd name="T3" fmla="*/ 816 h 1440"/>
                <a:gd name="T4" fmla="*/ 1 w 3168"/>
                <a:gd name="T5" fmla="*/ 1056 h 1440"/>
                <a:gd name="T6" fmla="*/ 1 w 3168"/>
                <a:gd name="T7" fmla="*/ 480 h 1440"/>
                <a:gd name="T8" fmla="*/ 0 w 3168"/>
                <a:gd name="T9" fmla="*/ 0 h 1440"/>
                <a:gd name="T10" fmla="*/ 0 60000 65536"/>
                <a:gd name="T11" fmla="*/ 0 60000 65536"/>
                <a:gd name="T12" fmla="*/ 0 60000 65536"/>
                <a:gd name="T13" fmla="*/ 0 60000 65536"/>
                <a:gd name="T14" fmla="*/ 0 60000 65536"/>
                <a:gd name="T15" fmla="*/ 0 w 3168"/>
                <a:gd name="T16" fmla="*/ 0 h 1440"/>
                <a:gd name="T17" fmla="*/ 3168 w 3168"/>
                <a:gd name="T18" fmla="*/ 1440 h 1440"/>
              </a:gdLst>
              <a:ahLst/>
              <a:cxnLst>
                <a:cxn ang="T10">
                  <a:pos x="T0" y="T1"/>
                </a:cxn>
                <a:cxn ang="T11">
                  <a:pos x="T2" y="T3"/>
                </a:cxn>
                <a:cxn ang="T12">
                  <a:pos x="T4" y="T5"/>
                </a:cxn>
                <a:cxn ang="T13">
                  <a:pos x="T6" y="T7"/>
                </a:cxn>
                <a:cxn ang="T14">
                  <a:pos x="T8" y="T9"/>
                </a:cxn>
              </a:cxnLst>
              <a:rect l="T15" t="T16" r="T17" b="T18"/>
              <a:pathLst>
                <a:path w="3168" h="1440">
                  <a:moveTo>
                    <a:pt x="3168" y="1440"/>
                  </a:moveTo>
                  <a:cubicBezTo>
                    <a:pt x="2748" y="1160"/>
                    <a:pt x="2328" y="880"/>
                    <a:pt x="1920" y="816"/>
                  </a:cubicBezTo>
                  <a:cubicBezTo>
                    <a:pt x="1512" y="752"/>
                    <a:pt x="976" y="1112"/>
                    <a:pt x="720" y="1056"/>
                  </a:cubicBezTo>
                  <a:cubicBezTo>
                    <a:pt x="464" y="1000"/>
                    <a:pt x="504" y="656"/>
                    <a:pt x="384" y="480"/>
                  </a:cubicBezTo>
                  <a:cubicBezTo>
                    <a:pt x="264" y="304"/>
                    <a:pt x="64" y="80"/>
                    <a:pt x="0"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AU"/>
            </a:p>
          </p:txBody>
        </p:sp>
      </p:grpSp>
      <p:sp>
        <p:nvSpPr>
          <p:cNvPr id="88093" name="Oval 36"/>
          <p:cNvSpPr>
            <a:spLocks noChangeArrowheads="1"/>
          </p:cNvSpPr>
          <p:nvPr/>
        </p:nvSpPr>
        <p:spPr bwMode="auto">
          <a:xfrm>
            <a:off x="533400" y="1401763"/>
            <a:ext cx="152400" cy="152400"/>
          </a:xfrm>
          <a:prstGeom prst="ellipse">
            <a:avLst/>
          </a:prstGeom>
          <a:solidFill>
            <a:schemeClr val="tx1"/>
          </a:solidFill>
          <a:ln w="9525">
            <a:solidFill>
              <a:schemeClr val="tx1"/>
            </a:solidFill>
            <a:round/>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88094" name="Oval 37"/>
          <p:cNvSpPr>
            <a:spLocks noChangeArrowheads="1"/>
          </p:cNvSpPr>
          <p:nvPr/>
        </p:nvSpPr>
        <p:spPr bwMode="auto">
          <a:xfrm>
            <a:off x="1219200" y="1408113"/>
            <a:ext cx="152400" cy="152400"/>
          </a:xfrm>
          <a:prstGeom prst="ellipse">
            <a:avLst/>
          </a:prstGeom>
          <a:solidFill>
            <a:schemeClr val="tx1"/>
          </a:solidFill>
          <a:ln w="9525">
            <a:solidFill>
              <a:schemeClr val="tx1"/>
            </a:solidFill>
            <a:round/>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88095" name="Oval 38"/>
          <p:cNvSpPr>
            <a:spLocks noChangeArrowheads="1"/>
          </p:cNvSpPr>
          <p:nvPr/>
        </p:nvSpPr>
        <p:spPr bwMode="auto">
          <a:xfrm>
            <a:off x="7019925" y="1387475"/>
            <a:ext cx="152400" cy="152400"/>
          </a:xfrm>
          <a:prstGeom prst="ellipse">
            <a:avLst/>
          </a:prstGeom>
          <a:solidFill>
            <a:schemeClr val="tx1"/>
          </a:solidFill>
          <a:ln w="9525">
            <a:solidFill>
              <a:schemeClr val="tx1"/>
            </a:solidFill>
            <a:round/>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41" name="Rectangle 2"/>
          <p:cNvSpPr txBox="1">
            <a:spLocks noChangeArrowheads="1"/>
          </p:cNvSpPr>
          <p:nvPr/>
        </p:nvSpPr>
        <p:spPr>
          <a:xfrm>
            <a:off x="342900" y="188640"/>
            <a:ext cx="7772400" cy="588963"/>
          </a:xfrm>
          <a:prstGeom prst="rect">
            <a:avLst/>
          </a:prstGeom>
        </p:spPr>
        <p:txBody>
          <a:bodyPr/>
          <a:lstStyle>
            <a:lvl1pPr algn="ctr" defTabSz="457200" rtl="0" fontAlgn="base">
              <a:spcBef>
                <a:spcPct val="0"/>
              </a:spcBef>
              <a:spcAft>
                <a:spcPct val="0"/>
              </a:spcAft>
              <a:defRPr lang="en-US" sz="4000" kern="1200" cap="all" dirty="0">
                <a:solidFill>
                  <a:srgbClr val="948A54"/>
                </a:solidFill>
                <a:latin typeface="Arial"/>
                <a:ea typeface="MS PGothic" pitchFamily="34" charset="-128"/>
                <a:cs typeface="Arial"/>
              </a:defRPr>
            </a:lvl1pPr>
            <a:lvl2pPr algn="ctr" defTabSz="457200" rtl="0" fontAlgn="base">
              <a:spcBef>
                <a:spcPct val="0"/>
              </a:spcBef>
              <a:spcAft>
                <a:spcPct val="0"/>
              </a:spcAft>
              <a:defRPr sz="4000">
                <a:solidFill>
                  <a:srgbClr val="948A54"/>
                </a:solidFill>
                <a:latin typeface="Arial" pitchFamily="34" charset="0"/>
                <a:ea typeface="MS PGothic" pitchFamily="34" charset="-128"/>
                <a:cs typeface="Arial" charset="0"/>
              </a:defRPr>
            </a:lvl2pPr>
            <a:lvl3pPr algn="ctr" defTabSz="457200" rtl="0" fontAlgn="base">
              <a:spcBef>
                <a:spcPct val="0"/>
              </a:spcBef>
              <a:spcAft>
                <a:spcPct val="0"/>
              </a:spcAft>
              <a:defRPr sz="4000">
                <a:solidFill>
                  <a:srgbClr val="948A54"/>
                </a:solidFill>
                <a:latin typeface="Arial" pitchFamily="34" charset="0"/>
                <a:ea typeface="MS PGothic" pitchFamily="34" charset="-128"/>
                <a:cs typeface="Arial" charset="0"/>
              </a:defRPr>
            </a:lvl3pPr>
            <a:lvl4pPr algn="ctr" defTabSz="457200" rtl="0" fontAlgn="base">
              <a:spcBef>
                <a:spcPct val="0"/>
              </a:spcBef>
              <a:spcAft>
                <a:spcPct val="0"/>
              </a:spcAft>
              <a:defRPr sz="4000">
                <a:solidFill>
                  <a:srgbClr val="948A54"/>
                </a:solidFill>
                <a:latin typeface="Arial" pitchFamily="34" charset="0"/>
                <a:ea typeface="MS PGothic" pitchFamily="34" charset="-128"/>
                <a:cs typeface="Arial" charset="0"/>
              </a:defRPr>
            </a:lvl4pPr>
            <a:lvl5pPr algn="ctr" defTabSz="457200" rtl="0" fontAlgn="base">
              <a:spcBef>
                <a:spcPct val="0"/>
              </a:spcBef>
              <a:spcAft>
                <a:spcPct val="0"/>
              </a:spcAft>
              <a:defRPr sz="4000">
                <a:solidFill>
                  <a:srgbClr val="948A54"/>
                </a:solidFill>
                <a:latin typeface="Arial" pitchFamily="34" charset="0"/>
                <a:ea typeface="MS PGothic"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eaLnBrk="1" hangingPunct="1">
              <a:defRPr/>
            </a:pPr>
            <a:r>
              <a:rPr lang="en-AU" sz="3600" cap="none" baseline="0" dirty="0">
                <a:solidFill>
                  <a:srgbClr val="EA0088"/>
                </a:solidFill>
                <a:latin typeface="Trebuchet MS" panose="020B0603020202020204" pitchFamily="34" charset="0"/>
                <a:ea typeface="ＭＳ Ｐゴシック" charset="0"/>
                <a:cs typeface="ＭＳ Ｐゴシック" charset="0"/>
              </a:rPr>
              <a:t>Example 13: Solution</a:t>
            </a:r>
          </a:p>
        </p:txBody>
      </p:sp>
      <p:sp>
        <p:nvSpPr>
          <p:cNvPr id="40"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80</a:t>
            </a:fld>
            <a:endParaRPr lang="en-AU" alt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97642"/>
                                        </p:tgtEl>
                                        <p:attrNameLst>
                                          <p:attrName>style.visibility</p:attrName>
                                        </p:attrNameLst>
                                      </p:cBhvr>
                                      <p:to>
                                        <p:strVal val="visible"/>
                                      </p:to>
                                    </p:set>
                                  </p:childTnLst>
                                  <p:subTnLst>
                                    <p:animClr clrSpc="rgb" dir="cw">
                                      <p:cBhvr override="childStyle">
                                        <p:cTn dur="1" fill="hold" display="0" masterRel="nextClick" afterEffect="1"/>
                                        <p:tgtEl>
                                          <p:spTgt spid="197642"/>
                                        </p:tgtEl>
                                        <p:attrNameLst>
                                          <p:attrName>ppt_c</p:attrName>
                                        </p:attrNameLst>
                                      </p:cBhvr>
                                      <p:to>
                                        <a:schemeClr val="accent2"/>
                                      </p:to>
                                    </p:animClr>
                                  </p:subTnLst>
                                </p:cTn>
                              </p:par>
                            </p:childTnLst>
                          </p:cTn>
                        </p:par>
                        <p:par>
                          <p:cTn id="7" fill="hold" nodeType="afterGroup">
                            <p:stCondLst>
                              <p:cond delay="500"/>
                            </p:stCondLst>
                            <p:childTnLst>
                              <p:par>
                                <p:cTn id="8" presetID="2" presetClass="entr" presetSubtype="8" fill="hold" grpId="0" nodeType="afterEffect">
                                  <p:stCondLst>
                                    <p:cond delay="0"/>
                                  </p:stCondLst>
                                  <p:childTnLst>
                                    <p:set>
                                      <p:cBhvr>
                                        <p:cTn id="9" dur="1" fill="hold">
                                          <p:stCondLst>
                                            <p:cond delay="0"/>
                                          </p:stCondLst>
                                        </p:cTn>
                                        <p:tgtEl>
                                          <p:spTgt spid="197653"/>
                                        </p:tgtEl>
                                        <p:attrNameLst>
                                          <p:attrName>style.visibility</p:attrName>
                                        </p:attrNameLst>
                                      </p:cBhvr>
                                      <p:to>
                                        <p:strVal val="visible"/>
                                      </p:to>
                                    </p:set>
                                    <p:anim calcmode="lin" valueType="num">
                                      <p:cBhvr additive="base">
                                        <p:cTn id="10" dur="500" fill="hold"/>
                                        <p:tgtEl>
                                          <p:spTgt spid="197653"/>
                                        </p:tgtEl>
                                        <p:attrNameLst>
                                          <p:attrName>ppt_x</p:attrName>
                                        </p:attrNameLst>
                                      </p:cBhvr>
                                      <p:tavLst>
                                        <p:tav tm="0">
                                          <p:val>
                                            <p:strVal val="0-#ppt_w/2"/>
                                          </p:val>
                                        </p:tav>
                                        <p:tav tm="100000">
                                          <p:val>
                                            <p:strVal val="#ppt_x"/>
                                          </p:val>
                                        </p:tav>
                                      </p:tavLst>
                                    </p:anim>
                                    <p:anim calcmode="lin" valueType="num">
                                      <p:cBhvr additive="base">
                                        <p:cTn id="11" dur="500" fill="hold"/>
                                        <p:tgtEl>
                                          <p:spTgt spid="197653"/>
                                        </p:tgtEl>
                                        <p:attrNameLst>
                                          <p:attrName>ppt_y</p:attrName>
                                        </p:attrNameLst>
                                      </p:cBhvr>
                                      <p:tavLst>
                                        <p:tav tm="0">
                                          <p:val>
                                            <p:strVal val="#ppt_y"/>
                                          </p:val>
                                        </p:tav>
                                        <p:tav tm="100000">
                                          <p:val>
                                            <p:strVal val="#ppt_y"/>
                                          </p:val>
                                        </p:tav>
                                      </p:tavLst>
                                    </p:anim>
                                  </p:childTnLst>
                                </p:cTn>
                              </p:par>
                            </p:childTnLst>
                          </p:cTn>
                        </p:par>
                        <p:par>
                          <p:cTn id="12" fill="hold" nodeType="afterGroup">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197654"/>
                                        </p:tgtEl>
                                        <p:attrNameLst>
                                          <p:attrName>style.visibility</p:attrName>
                                        </p:attrNameLst>
                                      </p:cBhvr>
                                      <p:to>
                                        <p:strVal val="visible"/>
                                      </p:to>
                                    </p:set>
                                    <p:anim calcmode="lin" valueType="num">
                                      <p:cBhvr additive="base">
                                        <p:cTn id="15" dur="500" fill="hold"/>
                                        <p:tgtEl>
                                          <p:spTgt spid="197654"/>
                                        </p:tgtEl>
                                        <p:attrNameLst>
                                          <p:attrName>ppt_x</p:attrName>
                                        </p:attrNameLst>
                                      </p:cBhvr>
                                      <p:tavLst>
                                        <p:tav tm="0">
                                          <p:val>
                                            <p:strVal val="0-#ppt_w/2"/>
                                          </p:val>
                                        </p:tav>
                                        <p:tav tm="100000">
                                          <p:val>
                                            <p:strVal val="#ppt_x"/>
                                          </p:val>
                                        </p:tav>
                                      </p:tavLst>
                                    </p:anim>
                                    <p:anim calcmode="lin" valueType="num">
                                      <p:cBhvr additive="base">
                                        <p:cTn id="16" dur="500" fill="hold"/>
                                        <p:tgtEl>
                                          <p:spTgt spid="197654"/>
                                        </p:tgtEl>
                                        <p:attrNameLst>
                                          <p:attrName>ppt_y</p:attrName>
                                        </p:attrNameLst>
                                      </p:cBhvr>
                                      <p:tavLst>
                                        <p:tav tm="0">
                                          <p:val>
                                            <p:strVal val="#ppt_y"/>
                                          </p:val>
                                        </p:tav>
                                        <p:tav tm="100000">
                                          <p:val>
                                            <p:strVal val="#ppt_y"/>
                                          </p:val>
                                        </p:tav>
                                      </p:tavLst>
                                    </p:anim>
                                  </p:childTnLst>
                                </p:cTn>
                              </p:par>
                            </p:childTnLst>
                          </p:cTn>
                        </p:par>
                        <p:par>
                          <p:cTn id="17" fill="hold" nodeType="afterGroup">
                            <p:stCondLst>
                              <p:cond delay="1500"/>
                            </p:stCondLst>
                            <p:childTnLst>
                              <p:par>
                                <p:cTn id="18" presetID="22" presetClass="entr" presetSubtype="4"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down)">
                                      <p:cBhvr>
                                        <p:cTn id="20" dur="500"/>
                                        <p:tgtEl>
                                          <p:spTgt spid="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7655"/>
                                        </p:tgtEl>
                                        <p:attrNameLst>
                                          <p:attrName>style.visibility</p:attrName>
                                        </p:attrNameLst>
                                      </p:cBhvr>
                                      <p:to>
                                        <p:strVal val="visible"/>
                                      </p:to>
                                    </p:set>
                                    <p:anim calcmode="lin" valueType="num">
                                      <p:cBhvr additive="base">
                                        <p:cTn id="25" dur="500" fill="hold"/>
                                        <p:tgtEl>
                                          <p:spTgt spid="197655"/>
                                        </p:tgtEl>
                                        <p:attrNameLst>
                                          <p:attrName>ppt_x</p:attrName>
                                        </p:attrNameLst>
                                      </p:cBhvr>
                                      <p:tavLst>
                                        <p:tav tm="0">
                                          <p:val>
                                            <p:strVal val="0-#ppt_w/2"/>
                                          </p:val>
                                        </p:tav>
                                        <p:tav tm="100000">
                                          <p:val>
                                            <p:strVal val="#ppt_x"/>
                                          </p:val>
                                        </p:tav>
                                      </p:tavLst>
                                    </p:anim>
                                    <p:anim calcmode="lin" valueType="num">
                                      <p:cBhvr additive="base">
                                        <p:cTn id="26" dur="500" fill="hold"/>
                                        <p:tgtEl>
                                          <p:spTgt spid="197655"/>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500"/>
                            </p:stCondLst>
                            <p:childTnLst>
                              <p:par>
                                <p:cTn id="28" presetID="4" presetClass="entr" presetSubtype="32" fill="hold" grpId="0" nodeType="afterEffect">
                                  <p:stCondLst>
                                    <p:cond delay="0"/>
                                  </p:stCondLst>
                                  <p:childTnLst>
                                    <p:set>
                                      <p:cBhvr>
                                        <p:cTn id="29" dur="1" fill="hold">
                                          <p:stCondLst>
                                            <p:cond delay="0"/>
                                          </p:stCondLst>
                                        </p:cTn>
                                        <p:tgtEl>
                                          <p:spTgt spid="197656"/>
                                        </p:tgtEl>
                                        <p:attrNameLst>
                                          <p:attrName>style.visibility</p:attrName>
                                        </p:attrNameLst>
                                      </p:cBhvr>
                                      <p:to>
                                        <p:strVal val="visible"/>
                                      </p:to>
                                    </p:set>
                                    <p:animEffect transition="in" filter="box(out)">
                                      <p:cBhvr>
                                        <p:cTn id="30" dur="500"/>
                                        <p:tgtEl>
                                          <p:spTgt spid="197656"/>
                                        </p:tgtEl>
                                      </p:cBhvr>
                                    </p:animEffect>
                                  </p:childTnLst>
                                </p:cTn>
                              </p:par>
                            </p:childTnLst>
                          </p:cTn>
                        </p:par>
                        <p:par>
                          <p:cTn id="31" fill="hold" nodeType="afterGroup">
                            <p:stCondLst>
                              <p:cond delay="1000"/>
                            </p:stCondLst>
                            <p:childTnLst>
                              <p:par>
                                <p:cTn id="32" presetID="1" presetClass="entr" presetSubtype="0" fill="hold" grpId="0" nodeType="afterEffect">
                                  <p:stCondLst>
                                    <p:cond delay="0"/>
                                  </p:stCondLst>
                                  <p:childTnLst>
                                    <p:set>
                                      <p:cBhvr>
                                        <p:cTn id="33" dur="1" fill="hold">
                                          <p:stCondLst>
                                            <p:cond delay="499"/>
                                          </p:stCondLst>
                                        </p:cTn>
                                        <p:tgtEl>
                                          <p:spTgt spid="197664"/>
                                        </p:tgtEl>
                                        <p:attrNameLst>
                                          <p:attrName>style.visibility</p:attrName>
                                        </p:attrNameLst>
                                      </p:cBhvr>
                                      <p:to>
                                        <p:strVal val="visible"/>
                                      </p:to>
                                    </p:set>
                                  </p:childTnLst>
                                  <p:subTnLst>
                                    <p:set>
                                      <p:cBhvr override="childStyle">
                                        <p:cTn dur="1" fill="hold" display="0" masterRel="nextClick" afterEffect="1"/>
                                        <p:tgtEl>
                                          <p:spTgt spid="197664"/>
                                        </p:tgtEl>
                                        <p:attrNameLst>
                                          <p:attrName>style.visibility</p:attrName>
                                        </p:attrNameLst>
                                      </p:cBhvr>
                                      <p:to>
                                        <p:strVal val="hidden"/>
                                      </p:to>
                                    </p:set>
                                  </p:subTnLst>
                                </p:cTn>
                              </p:par>
                            </p:childTnLst>
                          </p:cTn>
                        </p:par>
                      </p:childTnLst>
                    </p:cTn>
                  </p:par>
                  <p:par>
                    <p:cTn id="34" fill="hold" nodeType="clickPar">
                      <p:stCondLst>
                        <p:cond delay="indefinite"/>
                      </p:stCondLst>
                      <p:childTnLst>
                        <p:par>
                          <p:cTn id="35" fill="hold" nodeType="withGroup">
                            <p:stCondLst>
                              <p:cond delay="0"/>
                            </p:stCondLst>
                            <p:childTnLst>
                              <p:par>
                                <p:cTn id="36" presetID="11" presetClass="entr" presetSubtype="0" fill="hold" grpId="0" nodeType="clickEffect">
                                  <p:stCondLst>
                                    <p:cond delay="0"/>
                                  </p:stCondLst>
                                  <p:childTnLst>
                                    <p:set>
                                      <p:cBhvr>
                                        <p:cTn id="37" dur="75">
                                          <p:stCondLst>
                                            <p:cond delay="0"/>
                                          </p:stCondLst>
                                        </p:cTn>
                                        <p:tgtEl>
                                          <p:spTgt spid="197657"/>
                                        </p:tgtEl>
                                        <p:attrNameLst>
                                          <p:attrName>style.visibility</p:attrName>
                                        </p:attrNameLst>
                                      </p:cBhvr>
                                      <p:to>
                                        <p:strVal val="visible"/>
                                      </p:to>
                                    </p:set>
                                  </p:childTnLst>
                                </p:cTn>
                              </p:par>
                            </p:childTnLst>
                          </p:cTn>
                        </p:par>
                        <p:par>
                          <p:cTn id="38" fill="hold" nodeType="afterGroup">
                            <p:stCondLst>
                              <p:cond delay="75"/>
                            </p:stCondLst>
                            <p:childTnLst>
                              <p:par>
                                <p:cTn id="39" presetID="11" presetClass="entr" presetSubtype="0" fill="hold" grpId="0" nodeType="afterEffect">
                                  <p:stCondLst>
                                    <p:cond delay="0"/>
                                  </p:stCondLst>
                                  <p:childTnLst>
                                    <p:set>
                                      <p:cBhvr>
                                        <p:cTn id="40" dur="75">
                                          <p:stCondLst>
                                            <p:cond delay="0"/>
                                          </p:stCondLst>
                                        </p:cTn>
                                        <p:tgtEl>
                                          <p:spTgt spid="197658"/>
                                        </p:tgtEl>
                                        <p:attrNameLst>
                                          <p:attrName>style.visibility</p:attrName>
                                        </p:attrNameLst>
                                      </p:cBhvr>
                                      <p:to>
                                        <p:strVal val="visible"/>
                                      </p:to>
                                    </p:set>
                                  </p:childTnLst>
                                </p:cTn>
                              </p:par>
                            </p:childTnLst>
                          </p:cTn>
                        </p:par>
                        <p:par>
                          <p:cTn id="41" fill="hold" nodeType="afterGroup">
                            <p:stCondLst>
                              <p:cond delay="150"/>
                            </p:stCondLst>
                            <p:childTnLst>
                              <p:par>
                                <p:cTn id="42" presetID="11" presetClass="entr" presetSubtype="0" fill="hold" grpId="0" nodeType="afterEffect">
                                  <p:stCondLst>
                                    <p:cond delay="0"/>
                                  </p:stCondLst>
                                  <p:childTnLst>
                                    <p:set>
                                      <p:cBhvr>
                                        <p:cTn id="43" dur="75">
                                          <p:stCondLst>
                                            <p:cond delay="0"/>
                                          </p:stCondLst>
                                        </p:cTn>
                                        <p:tgtEl>
                                          <p:spTgt spid="197659"/>
                                        </p:tgtEl>
                                        <p:attrNameLst>
                                          <p:attrName>style.visibility</p:attrName>
                                        </p:attrNameLst>
                                      </p:cBhvr>
                                      <p:to>
                                        <p:strVal val="visible"/>
                                      </p:to>
                                    </p:set>
                                  </p:childTnLst>
                                </p:cTn>
                              </p:par>
                            </p:childTnLst>
                          </p:cTn>
                        </p:par>
                        <p:par>
                          <p:cTn id="44" fill="hold" nodeType="afterGroup">
                            <p:stCondLst>
                              <p:cond delay="225"/>
                            </p:stCondLst>
                            <p:childTnLst>
                              <p:par>
                                <p:cTn id="45" presetID="11" presetClass="entr" presetSubtype="0" fill="hold" grpId="0" nodeType="afterEffect">
                                  <p:stCondLst>
                                    <p:cond delay="0"/>
                                  </p:stCondLst>
                                  <p:childTnLst>
                                    <p:set>
                                      <p:cBhvr>
                                        <p:cTn id="46" dur="75">
                                          <p:stCondLst>
                                            <p:cond delay="0"/>
                                          </p:stCondLst>
                                        </p:cTn>
                                        <p:tgtEl>
                                          <p:spTgt spid="197660"/>
                                        </p:tgtEl>
                                        <p:attrNameLst>
                                          <p:attrName>style.visibility</p:attrName>
                                        </p:attrNameLst>
                                      </p:cBhvr>
                                      <p:to>
                                        <p:strVal val="visible"/>
                                      </p:to>
                                    </p:set>
                                  </p:childTnLst>
                                </p:cTn>
                              </p:par>
                            </p:childTnLst>
                          </p:cTn>
                        </p:par>
                        <p:par>
                          <p:cTn id="47" fill="hold" nodeType="afterGroup">
                            <p:stCondLst>
                              <p:cond delay="300"/>
                            </p:stCondLst>
                            <p:childTnLst>
                              <p:par>
                                <p:cTn id="48" presetID="11" presetClass="entr" presetSubtype="0" fill="hold" grpId="0" nodeType="afterEffect">
                                  <p:stCondLst>
                                    <p:cond delay="0"/>
                                  </p:stCondLst>
                                  <p:childTnLst>
                                    <p:set>
                                      <p:cBhvr>
                                        <p:cTn id="49" dur="75">
                                          <p:stCondLst>
                                            <p:cond delay="0"/>
                                          </p:stCondLst>
                                        </p:cTn>
                                        <p:tgtEl>
                                          <p:spTgt spid="197661"/>
                                        </p:tgtEl>
                                        <p:attrNameLst>
                                          <p:attrName>style.visibility</p:attrName>
                                        </p:attrNameLst>
                                      </p:cBhvr>
                                      <p:to>
                                        <p:strVal val="visible"/>
                                      </p:to>
                                    </p:set>
                                  </p:childTnLst>
                                </p:cTn>
                              </p:par>
                            </p:childTnLst>
                          </p:cTn>
                        </p:par>
                        <p:par>
                          <p:cTn id="50" fill="hold" nodeType="afterGroup">
                            <p:stCondLst>
                              <p:cond delay="375"/>
                            </p:stCondLst>
                            <p:childTnLst>
                              <p:par>
                                <p:cTn id="51" presetID="11" presetClass="entr" presetSubtype="0" fill="hold" grpId="0" nodeType="afterEffect">
                                  <p:stCondLst>
                                    <p:cond delay="0"/>
                                  </p:stCondLst>
                                  <p:childTnLst>
                                    <p:set>
                                      <p:cBhvr>
                                        <p:cTn id="52" dur="75">
                                          <p:stCondLst>
                                            <p:cond delay="0"/>
                                          </p:stCondLst>
                                        </p:cTn>
                                        <p:tgtEl>
                                          <p:spTgt spid="197662"/>
                                        </p:tgtEl>
                                        <p:attrNameLst>
                                          <p:attrName>style.visibility</p:attrName>
                                        </p:attrNameLst>
                                      </p:cBhvr>
                                      <p:to>
                                        <p:strVal val="visible"/>
                                      </p:to>
                                    </p:set>
                                  </p:childTnLst>
                                </p:cTn>
                              </p:par>
                            </p:childTnLst>
                          </p:cTn>
                        </p:par>
                        <p:par>
                          <p:cTn id="53" fill="hold" nodeType="afterGroup">
                            <p:stCondLst>
                              <p:cond delay="450"/>
                            </p:stCondLst>
                            <p:childTnLst>
                              <p:par>
                                <p:cTn id="54" presetID="1" presetClass="entr" presetSubtype="0" fill="hold" grpId="0" nodeType="afterEffect">
                                  <p:stCondLst>
                                    <p:cond delay="0"/>
                                  </p:stCondLst>
                                  <p:childTnLst>
                                    <p:set>
                                      <p:cBhvr>
                                        <p:cTn id="55" dur="1" fill="hold">
                                          <p:stCondLst>
                                            <p:cond delay="499"/>
                                          </p:stCondLst>
                                        </p:cTn>
                                        <p:tgtEl>
                                          <p:spTgt spid="1976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42" grpId="0" animBg="1"/>
      <p:bldP spid="197653" grpId="0" autoUpdateAnimBg="0"/>
      <p:bldP spid="197654" grpId="0" autoUpdateAnimBg="0"/>
      <p:bldP spid="197655" grpId="0" autoUpdateAnimBg="0"/>
      <p:bldP spid="197656" grpId="0" autoUpdateAnimBg="0"/>
      <p:bldP spid="197657" grpId="0" animBg="1"/>
      <p:bldP spid="197658" grpId="0" animBg="1"/>
      <p:bldP spid="197659" grpId="0" animBg="1"/>
      <p:bldP spid="197660" grpId="0" animBg="1"/>
      <p:bldP spid="197661" grpId="0" animBg="1"/>
      <p:bldP spid="197662" grpId="0" animBg="1"/>
      <p:bldP spid="197663" grpId="0" animBg="1"/>
      <p:bldP spid="197664"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9"/>
          <p:cNvSpPr>
            <a:spLocks noGrp="1" noChangeArrowheads="1"/>
          </p:cNvSpPr>
          <p:nvPr>
            <p:ph idx="1"/>
          </p:nvPr>
        </p:nvSpPr>
        <p:spPr>
          <a:xfrm>
            <a:off x="395288" y="3352800"/>
            <a:ext cx="8520112" cy="2667000"/>
          </a:xfrm>
        </p:spPr>
        <p:txBody>
          <a:bodyPr/>
          <a:lstStyle/>
          <a:p>
            <a:pPr marL="0" indent="0">
              <a:buNone/>
            </a:pPr>
            <a:r>
              <a:rPr lang="en-US" altLang="en-US" sz="2400" u="sng" dirty="0">
                <a:latin typeface="Trebuchet MS" pitchFamily="34" charset="0"/>
                <a:cs typeface="Arial" pitchFamily="34" charset="0"/>
              </a:rPr>
              <a:t>Interpreting the box plot results</a:t>
            </a:r>
          </a:p>
          <a:p>
            <a:pPr algn="just"/>
            <a:r>
              <a:rPr lang="en-US" altLang="en-US" sz="2000" dirty="0">
                <a:latin typeface="Trebuchet MS" pitchFamily="34" charset="0"/>
                <a:cs typeface="Arial" pitchFamily="34" charset="0"/>
              </a:rPr>
              <a:t>The number of customers range from 410 to 700.</a:t>
            </a:r>
          </a:p>
          <a:p>
            <a:pPr algn="just"/>
            <a:r>
              <a:rPr lang="en-US" altLang="en-US" sz="2000" dirty="0">
                <a:latin typeface="Trebuchet MS" pitchFamily="34" charset="0"/>
                <a:cs typeface="Arial" pitchFamily="34" charset="0"/>
              </a:rPr>
              <a:t>About half the days, the number of customers are less than 560, and about half are greater than 560.</a:t>
            </a:r>
          </a:p>
          <a:p>
            <a:pPr algn="just"/>
            <a:r>
              <a:rPr lang="en-US" altLang="en-US" sz="2000" dirty="0">
                <a:latin typeface="Trebuchet MS" pitchFamily="34" charset="0"/>
                <a:cs typeface="Arial" pitchFamily="34" charset="0"/>
              </a:rPr>
              <a:t>About half the days, the number of customers lie between 530 and 590.</a:t>
            </a:r>
          </a:p>
          <a:p>
            <a:pPr algn="just"/>
            <a:r>
              <a:rPr lang="en-US" altLang="en-US" sz="2000" dirty="0">
                <a:latin typeface="Trebuchet MS" pitchFamily="34" charset="0"/>
                <a:cs typeface="Arial" pitchFamily="34" charset="0"/>
              </a:rPr>
              <a:t>About a quarter lies below 530 and a quarter above 590.</a:t>
            </a:r>
          </a:p>
        </p:txBody>
      </p:sp>
      <p:grpSp>
        <p:nvGrpSpPr>
          <p:cNvPr id="89092" name="Group 2"/>
          <p:cNvGrpSpPr>
            <a:grpSpLocks/>
          </p:cNvGrpSpPr>
          <p:nvPr/>
        </p:nvGrpSpPr>
        <p:grpSpPr bwMode="auto">
          <a:xfrm>
            <a:off x="838200" y="838200"/>
            <a:ext cx="6516688" cy="604838"/>
            <a:chOff x="144" y="1632"/>
            <a:chExt cx="3964" cy="381"/>
          </a:xfrm>
        </p:grpSpPr>
        <p:grpSp>
          <p:nvGrpSpPr>
            <p:cNvPr id="89117" name="Group 3"/>
            <p:cNvGrpSpPr>
              <a:grpSpLocks/>
            </p:cNvGrpSpPr>
            <p:nvPr/>
          </p:nvGrpSpPr>
          <p:grpSpPr bwMode="auto">
            <a:xfrm>
              <a:off x="144" y="1632"/>
              <a:ext cx="528" cy="381"/>
              <a:chOff x="144" y="1632"/>
              <a:chExt cx="528" cy="381"/>
            </a:xfrm>
          </p:grpSpPr>
          <p:pic>
            <p:nvPicPr>
              <p:cNvPr id="89121"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 y="1632"/>
                <a:ext cx="528"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pic>
          <p:sp>
            <p:nvSpPr>
              <p:cNvPr id="89122" name="Text Box 5"/>
              <p:cNvSpPr txBox="1">
                <a:spLocks noChangeArrowheads="1"/>
              </p:cNvSpPr>
              <p:nvPr/>
            </p:nvSpPr>
            <p:spPr bwMode="auto">
              <a:xfrm>
                <a:off x="299" y="1661"/>
                <a:ext cx="34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200" baseline="0">
                    <a:latin typeface="Arial Narrow" pitchFamily="34" charset="0"/>
                  </a:rPr>
                  <a:t>440</a:t>
                </a:r>
              </a:p>
            </p:txBody>
          </p:sp>
        </p:grpSp>
        <p:grpSp>
          <p:nvGrpSpPr>
            <p:cNvPr id="89118" name="Group 6"/>
            <p:cNvGrpSpPr>
              <a:grpSpLocks/>
            </p:cNvGrpSpPr>
            <p:nvPr/>
          </p:nvGrpSpPr>
          <p:grpSpPr bwMode="auto">
            <a:xfrm>
              <a:off x="3552" y="1632"/>
              <a:ext cx="556" cy="381"/>
              <a:chOff x="3552" y="1632"/>
              <a:chExt cx="556" cy="381"/>
            </a:xfrm>
          </p:grpSpPr>
          <p:pic>
            <p:nvPicPr>
              <p:cNvPr id="89119"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52" y="1632"/>
                <a:ext cx="528"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pic>
          <p:sp>
            <p:nvSpPr>
              <p:cNvPr id="89120" name="Text Box 8"/>
              <p:cNvSpPr txBox="1">
                <a:spLocks noChangeArrowheads="1"/>
              </p:cNvSpPr>
              <p:nvPr/>
            </p:nvSpPr>
            <p:spPr bwMode="auto">
              <a:xfrm>
                <a:off x="3765" y="1661"/>
                <a:ext cx="34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200" baseline="0">
                    <a:latin typeface="Arial Narrow" pitchFamily="34" charset="0"/>
                  </a:rPr>
                  <a:t>680</a:t>
                </a:r>
              </a:p>
            </p:txBody>
          </p:sp>
        </p:grpSp>
      </p:grpSp>
      <p:sp>
        <p:nvSpPr>
          <p:cNvPr id="89093" name="Rectangle 10"/>
          <p:cNvSpPr>
            <a:spLocks noChangeArrowheads="1"/>
          </p:cNvSpPr>
          <p:nvPr/>
        </p:nvSpPr>
        <p:spPr bwMode="auto">
          <a:xfrm>
            <a:off x="3611563" y="1173163"/>
            <a:ext cx="1731962" cy="609600"/>
          </a:xfrm>
          <a:prstGeom prst="rect">
            <a:avLst/>
          </a:prstGeom>
          <a:solidFill>
            <a:srgbClr val="FFFFFF"/>
          </a:solidFill>
          <a:ln w="9525">
            <a:solidFill>
              <a:schemeClr val="tx1"/>
            </a:solidFill>
            <a:miter lim="800000"/>
            <a:headEnd/>
            <a:tailEnd/>
          </a:ln>
        </p:spPr>
        <p:txBody>
          <a:bodyPr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89094" name="Text Box 11"/>
          <p:cNvSpPr txBox="1">
            <a:spLocks noChangeArrowheads="1"/>
          </p:cNvSpPr>
          <p:nvPr/>
        </p:nvSpPr>
        <p:spPr bwMode="auto">
          <a:xfrm>
            <a:off x="304800" y="1755775"/>
            <a:ext cx="565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200" baseline="0">
                <a:latin typeface="Arial Narrow" pitchFamily="34" charset="0"/>
              </a:rPr>
              <a:t>S</a:t>
            </a:r>
          </a:p>
          <a:p>
            <a:pPr algn="ctr">
              <a:spcBef>
                <a:spcPct val="0"/>
              </a:spcBef>
              <a:buFontTx/>
              <a:buNone/>
            </a:pPr>
            <a:r>
              <a:rPr lang="en-US" altLang="en-US" sz="2200" baseline="0">
                <a:latin typeface="Arial Narrow" pitchFamily="34" charset="0"/>
              </a:rPr>
              <a:t>410</a:t>
            </a:r>
          </a:p>
        </p:txBody>
      </p:sp>
      <p:sp>
        <p:nvSpPr>
          <p:cNvPr id="89095" name="Text Box 12"/>
          <p:cNvSpPr txBox="1">
            <a:spLocks noChangeArrowheads="1"/>
          </p:cNvSpPr>
          <p:nvPr/>
        </p:nvSpPr>
        <p:spPr bwMode="auto">
          <a:xfrm>
            <a:off x="3333750" y="1755775"/>
            <a:ext cx="565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200" baseline="0">
                <a:latin typeface="Arial Narrow" pitchFamily="34" charset="0"/>
              </a:rPr>
              <a:t>Q</a:t>
            </a:r>
            <a:r>
              <a:rPr lang="en-US" altLang="en-US" sz="2200">
                <a:latin typeface="Arial Narrow" pitchFamily="34" charset="0"/>
              </a:rPr>
              <a:t>1</a:t>
            </a:r>
            <a:endParaRPr lang="en-US" altLang="en-US" sz="2200" baseline="0">
              <a:latin typeface="Arial Narrow" pitchFamily="34" charset="0"/>
            </a:endParaRPr>
          </a:p>
          <a:p>
            <a:pPr algn="ctr">
              <a:spcBef>
                <a:spcPct val="0"/>
              </a:spcBef>
              <a:buFontTx/>
              <a:buNone/>
            </a:pPr>
            <a:r>
              <a:rPr lang="en-US" altLang="en-US" sz="2200" baseline="0">
                <a:latin typeface="Arial Narrow" pitchFamily="34" charset="0"/>
              </a:rPr>
              <a:t>530</a:t>
            </a:r>
          </a:p>
        </p:txBody>
      </p:sp>
      <p:sp>
        <p:nvSpPr>
          <p:cNvPr id="89096" name="Text Box 13"/>
          <p:cNvSpPr txBox="1">
            <a:spLocks noChangeArrowheads="1"/>
          </p:cNvSpPr>
          <p:nvPr/>
        </p:nvSpPr>
        <p:spPr bwMode="auto">
          <a:xfrm>
            <a:off x="4168775" y="1755775"/>
            <a:ext cx="565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200" baseline="0">
                <a:latin typeface="Arial Narrow" pitchFamily="34" charset="0"/>
              </a:rPr>
              <a:t>Q</a:t>
            </a:r>
            <a:r>
              <a:rPr lang="en-US" altLang="en-US" sz="2200">
                <a:latin typeface="Arial Narrow" pitchFamily="34" charset="0"/>
              </a:rPr>
              <a:t>2</a:t>
            </a:r>
            <a:endParaRPr lang="en-US" altLang="en-US" sz="2200" baseline="0">
              <a:latin typeface="Arial Narrow" pitchFamily="34" charset="0"/>
            </a:endParaRPr>
          </a:p>
          <a:p>
            <a:pPr algn="ctr">
              <a:spcBef>
                <a:spcPct val="0"/>
              </a:spcBef>
              <a:buFontTx/>
              <a:buNone/>
            </a:pPr>
            <a:r>
              <a:rPr lang="en-US" altLang="en-US" sz="2200" baseline="0">
                <a:latin typeface="Arial Narrow" pitchFamily="34" charset="0"/>
              </a:rPr>
              <a:t>560</a:t>
            </a:r>
          </a:p>
        </p:txBody>
      </p:sp>
      <p:sp>
        <p:nvSpPr>
          <p:cNvPr id="89097" name="Text Box 14"/>
          <p:cNvSpPr txBox="1">
            <a:spLocks noChangeArrowheads="1"/>
          </p:cNvSpPr>
          <p:nvPr/>
        </p:nvSpPr>
        <p:spPr bwMode="auto">
          <a:xfrm>
            <a:off x="5038725" y="1755775"/>
            <a:ext cx="565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200" baseline="0">
                <a:latin typeface="Arial Narrow" pitchFamily="34" charset="0"/>
              </a:rPr>
              <a:t>Q</a:t>
            </a:r>
            <a:r>
              <a:rPr lang="en-US" altLang="en-US" sz="2200">
                <a:latin typeface="Arial Narrow" pitchFamily="34" charset="0"/>
              </a:rPr>
              <a:t>3</a:t>
            </a:r>
            <a:endParaRPr lang="en-US" altLang="en-US" sz="2200" baseline="0">
              <a:latin typeface="Arial Narrow" pitchFamily="34" charset="0"/>
            </a:endParaRPr>
          </a:p>
          <a:p>
            <a:pPr algn="ctr">
              <a:spcBef>
                <a:spcPct val="0"/>
              </a:spcBef>
              <a:buFontTx/>
              <a:buNone/>
            </a:pPr>
            <a:r>
              <a:rPr lang="en-US" altLang="en-US" sz="2200" baseline="0">
                <a:latin typeface="Arial Narrow" pitchFamily="34" charset="0"/>
              </a:rPr>
              <a:t>590</a:t>
            </a:r>
          </a:p>
        </p:txBody>
      </p:sp>
      <p:sp>
        <p:nvSpPr>
          <p:cNvPr id="89098" name="Text Box 15"/>
          <p:cNvSpPr txBox="1">
            <a:spLocks noChangeArrowheads="1"/>
          </p:cNvSpPr>
          <p:nvPr/>
        </p:nvSpPr>
        <p:spPr bwMode="auto">
          <a:xfrm>
            <a:off x="7781925" y="1752600"/>
            <a:ext cx="565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200" baseline="0">
                <a:latin typeface="Arial Narrow" pitchFamily="34" charset="0"/>
              </a:rPr>
              <a:t>L</a:t>
            </a:r>
          </a:p>
          <a:p>
            <a:pPr algn="ctr">
              <a:spcBef>
                <a:spcPct val="0"/>
              </a:spcBef>
              <a:buFontTx/>
              <a:buNone/>
            </a:pPr>
            <a:r>
              <a:rPr lang="en-US" altLang="en-US" sz="2200" baseline="0">
                <a:latin typeface="Arial Narrow" pitchFamily="34" charset="0"/>
              </a:rPr>
              <a:t>700</a:t>
            </a:r>
          </a:p>
        </p:txBody>
      </p:sp>
      <p:sp>
        <p:nvSpPr>
          <p:cNvPr id="89099" name="Oval 16"/>
          <p:cNvSpPr>
            <a:spLocks noChangeArrowheads="1"/>
          </p:cNvSpPr>
          <p:nvPr/>
        </p:nvSpPr>
        <p:spPr bwMode="auto">
          <a:xfrm>
            <a:off x="3556000" y="1401763"/>
            <a:ext cx="152400" cy="152400"/>
          </a:xfrm>
          <a:prstGeom prst="ellipse">
            <a:avLst/>
          </a:prstGeom>
          <a:solidFill>
            <a:schemeClr val="tx1"/>
          </a:solidFill>
          <a:ln w="9525">
            <a:solidFill>
              <a:schemeClr val="tx1"/>
            </a:solidFill>
            <a:round/>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89100" name="Oval 17"/>
          <p:cNvSpPr>
            <a:spLocks noChangeArrowheads="1"/>
          </p:cNvSpPr>
          <p:nvPr/>
        </p:nvSpPr>
        <p:spPr bwMode="auto">
          <a:xfrm>
            <a:off x="4352925" y="1401763"/>
            <a:ext cx="152400" cy="152400"/>
          </a:xfrm>
          <a:prstGeom prst="ellipse">
            <a:avLst/>
          </a:prstGeom>
          <a:solidFill>
            <a:schemeClr val="tx1"/>
          </a:solidFill>
          <a:ln w="9525">
            <a:solidFill>
              <a:schemeClr val="tx1"/>
            </a:solidFill>
            <a:round/>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89101" name="Oval 18"/>
          <p:cNvSpPr>
            <a:spLocks noChangeArrowheads="1"/>
          </p:cNvSpPr>
          <p:nvPr/>
        </p:nvSpPr>
        <p:spPr bwMode="auto">
          <a:xfrm>
            <a:off x="5243513" y="1401763"/>
            <a:ext cx="152400" cy="152400"/>
          </a:xfrm>
          <a:prstGeom prst="ellipse">
            <a:avLst/>
          </a:prstGeom>
          <a:solidFill>
            <a:schemeClr val="tx1"/>
          </a:solidFill>
          <a:ln w="9525">
            <a:solidFill>
              <a:schemeClr val="tx1"/>
            </a:solidFill>
            <a:round/>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89102" name="Oval 19"/>
          <p:cNvSpPr>
            <a:spLocks noChangeArrowheads="1"/>
          </p:cNvSpPr>
          <p:nvPr/>
        </p:nvSpPr>
        <p:spPr bwMode="auto">
          <a:xfrm>
            <a:off x="7696200" y="1387475"/>
            <a:ext cx="152400" cy="152400"/>
          </a:xfrm>
          <a:prstGeom prst="ellipse">
            <a:avLst/>
          </a:prstGeom>
          <a:solidFill>
            <a:schemeClr val="tx1"/>
          </a:solidFill>
          <a:ln w="9525">
            <a:solidFill>
              <a:schemeClr val="tx1"/>
            </a:solidFill>
            <a:round/>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98676" name="Line 20"/>
          <p:cNvSpPr>
            <a:spLocks noChangeShapeType="1"/>
          </p:cNvSpPr>
          <p:nvPr/>
        </p:nvSpPr>
        <p:spPr bwMode="auto">
          <a:xfrm>
            <a:off x="1295400" y="1479550"/>
            <a:ext cx="57912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AU"/>
          </a:p>
        </p:txBody>
      </p:sp>
      <p:sp>
        <p:nvSpPr>
          <p:cNvPr id="89104" name="Oval 21"/>
          <p:cNvSpPr>
            <a:spLocks noChangeArrowheads="1"/>
          </p:cNvSpPr>
          <p:nvPr/>
        </p:nvSpPr>
        <p:spPr bwMode="auto">
          <a:xfrm>
            <a:off x="533400" y="1401763"/>
            <a:ext cx="152400" cy="152400"/>
          </a:xfrm>
          <a:prstGeom prst="ellipse">
            <a:avLst/>
          </a:prstGeom>
          <a:solidFill>
            <a:schemeClr val="tx1"/>
          </a:solidFill>
          <a:ln w="9525">
            <a:solidFill>
              <a:schemeClr val="tx1"/>
            </a:solidFill>
            <a:round/>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89105" name="Oval 22"/>
          <p:cNvSpPr>
            <a:spLocks noChangeArrowheads="1"/>
          </p:cNvSpPr>
          <p:nvPr/>
        </p:nvSpPr>
        <p:spPr bwMode="auto">
          <a:xfrm>
            <a:off x="1219200" y="1408113"/>
            <a:ext cx="152400" cy="152400"/>
          </a:xfrm>
          <a:prstGeom prst="ellipse">
            <a:avLst/>
          </a:prstGeom>
          <a:solidFill>
            <a:schemeClr val="tx1"/>
          </a:solidFill>
          <a:ln w="9525">
            <a:solidFill>
              <a:schemeClr val="tx1"/>
            </a:solidFill>
            <a:round/>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89106" name="Oval 23"/>
          <p:cNvSpPr>
            <a:spLocks noChangeArrowheads="1"/>
          </p:cNvSpPr>
          <p:nvPr/>
        </p:nvSpPr>
        <p:spPr bwMode="auto">
          <a:xfrm>
            <a:off x="7019925" y="1387475"/>
            <a:ext cx="152400" cy="152400"/>
          </a:xfrm>
          <a:prstGeom prst="ellipse">
            <a:avLst/>
          </a:prstGeom>
          <a:solidFill>
            <a:schemeClr val="tx1"/>
          </a:solidFill>
          <a:ln w="9525">
            <a:solidFill>
              <a:schemeClr val="tx1"/>
            </a:solidFill>
            <a:round/>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89107" name="Line 24"/>
          <p:cNvSpPr>
            <a:spLocks noChangeShapeType="1"/>
          </p:cNvSpPr>
          <p:nvPr/>
        </p:nvSpPr>
        <p:spPr bwMode="auto">
          <a:xfrm>
            <a:off x="609600" y="2849563"/>
            <a:ext cx="29718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en-AU"/>
          </a:p>
        </p:txBody>
      </p:sp>
      <p:sp>
        <p:nvSpPr>
          <p:cNvPr id="89108" name="Line 25"/>
          <p:cNvSpPr>
            <a:spLocks noChangeShapeType="1"/>
          </p:cNvSpPr>
          <p:nvPr/>
        </p:nvSpPr>
        <p:spPr bwMode="auto">
          <a:xfrm>
            <a:off x="3581400" y="2849563"/>
            <a:ext cx="17526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en-AU"/>
          </a:p>
        </p:txBody>
      </p:sp>
      <p:sp>
        <p:nvSpPr>
          <p:cNvPr id="89109" name="Line 26"/>
          <p:cNvSpPr>
            <a:spLocks noChangeShapeType="1"/>
          </p:cNvSpPr>
          <p:nvPr/>
        </p:nvSpPr>
        <p:spPr bwMode="auto">
          <a:xfrm>
            <a:off x="5334000" y="2851150"/>
            <a:ext cx="24384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en-AU"/>
          </a:p>
        </p:txBody>
      </p:sp>
      <p:sp>
        <p:nvSpPr>
          <p:cNvPr id="89110" name="Text Box 27"/>
          <p:cNvSpPr txBox="1">
            <a:spLocks noChangeArrowheads="1"/>
          </p:cNvSpPr>
          <p:nvPr/>
        </p:nvSpPr>
        <p:spPr bwMode="auto">
          <a:xfrm>
            <a:off x="1568450" y="2849563"/>
            <a:ext cx="6413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200" baseline="0">
                <a:latin typeface="Arial Narrow" pitchFamily="34" charset="0"/>
              </a:rPr>
              <a:t>25%</a:t>
            </a:r>
          </a:p>
        </p:txBody>
      </p:sp>
      <p:sp>
        <p:nvSpPr>
          <p:cNvPr id="89111" name="Text Box 28"/>
          <p:cNvSpPr txBox="1">
            <a:spLocks noChangeArrowheads="1"/>
          </p:cNvSpPr>
          <p:nvPr/>
        </p:nvSpPr>
        <p:spPr bwMode="auto">
          <a:xfrm>
            <a:off x="4159250" y="2849563"/>
            <a:ext cx="6413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200" baseline="0">
                <a:latin typeface="Arial Narrow" pitchFamily="34" charset="0"/>
              </a:rPr>
              <a:t>50%</a:t>
            </a:r>
          </a:p>
        </p:txBody>
      </p:sp>
      <p:sp>
        <p:nvSpPr>
          <p:cNvPr id="89112" name="Text Box 29"/>
          <p:cNvSpPr txBox="1">
            <a:spLocks noChangeArrowheads="1"/>
          </p:cNvSpPr>
          <p:nvPr/>
        </p:nvSpPr>
        <p:spPr bwMode="auto">
          <a:xfrm>
            <a:off x="5759450" y="2849563"/>
            <a:ext cx="6413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200" baseline="0">
                <a:latin typeface="Arial Narrow" pitchFamily="34" charset="0"/>
              </a:rPr>
              <a:t>25%</a:t>
            </a:r>
          </a:p>
        </p:txBody>
      </p:sp>
      <p:sp>
        <p:nvSpPr>
          <p:cNvPr id="89113" name="Line 30"/>
          <p:cNvSpPr>
            <a:spLocks noChangeShapeType="1"/>
          </p:cNvSpPr>
          <p:nvPr/>
        </p:nvSpPr>
        <p:spPr bwMode="auto">
          <a:xfrm>
            <a:off x="3598863" y="1471613"/>
            <a:ext cx="0" cy="144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AU"/>
          </a:p>
        </p:txBody>
      </p:sp>
      <p:sp>
        <p:nvSpPr>
          <p:cNvPr id="89114" name="Line 31"/>
          <p:cNvSpPr>
            <a:spLocks noChangeShapeType="1"/>
          </p:cNvSpPr>
          <p:nvPr/>
        </p:nvSpPr>
        <p:spPr bwMode="auto">
          <a:xfrm>
            <a:off x="609600" y="1506538"/>
            <a:ext cx="0" cy="144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AU"/>
          </a:p>
        </p:txBody>
      </p:sp>
      <p:sp>
        <p:nvSpPr>
          <p:cNvPr id="89115" name="Line 32"/>
          <p:cNvSpPr>
            <a:spLocks noChangeShapeType="1"/>
          </p:cNvSpPr>
          <p:nvPr/>
        </p:nvSpPr>
        <p:spPr bwMode="auto">
          <a:xfrm>
            <a:off x="5334000" y="1527175"/>
            <a:ext cx="0" cy="144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AU"/>
          </a:p>
        </p:txBody>
      </p:sp>
      <p:sp>
        <p:nvSpPr>
          <p:cNvPr id="89116" name="Line 33"/>
          <p:cNvSpPr>
            <a:spLocks noChangeShapeType="1"/>
          </p:cNvSpPr>
          <p:nvPr/>
        </p:nvSpPr>
        <p:spPr bwMode="auto">
          <a:xfrm>
            <a:off x="7772400" y="1506538"/>
            <a:ext cx="0" cy="144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AU"/>
          </a:p>
        </p:txBody>
      </p:sp>
      <p:sp>
        <p:nvSpPr>
          <p:cNvPr id="35" name="Rectangle 2"/>
          <p:cNvSpPr txBox="1">
            <a:spLocks noChangeArrowheads="1"/>
          </p:cNvSpPr>
          <p:nvPr/>
        </p:nvSpPr>
        <p:spPr>
          <a:xfrm>
            <a:off x="342900" y="188640"/>
            <a:ext cx="7772400" cy="588963"/>
          </a:xfrm>
          <a:prstGeom prst="rect">
            <a:avLst/>
          </a:prstGeom>
        </p:spPr>
        <p:txBody>
          <a:bodyPr/>
          <a:lstStyle>
            <a:lvl1pPr algn="ctr" defTabSz="457200" rtl="0" fontAlgn="base">
              <a:spcBef>
                <a:spcPct val="0"/>
              </a:spcBef>
              <a:spcAft>
                <a:spcPct val="0"/>
              </a:spcAft>
              <a:defRPr lang="en-US" sz="4000" kern="1200" cap="all" dirty="0">
                <a:solidFill>
                  <a:srgbClr val="948A54"/>
                </a:solidFill>
                <a:latin typeface="Arial"/>
                <a:ea typeface="MS PGothic" pitchFamily="34" charset="-128"/>
                <a:cs typeface="Arial"/>
              </a:defRPr>
            </a:lvl1pPr>
            <a:lvl2pPr algn="ctr" defTabSz="457200" rtl="0" fontAlgn="base">
              <a:spcBef>
                <a:spcPct val="0"/>
              </a:spcBef>
              <a:spcAft>
                <a:spcPct val="0"/>
              </a:spcAft>
              <a:defRPr sz="4000">
                <a:solidFill>
                  <a:srgbClr val="948A54"/>
                </a:solidFill>
                <a:latin typeface="Arial" pitchFamily="34" charset="0"/>
                <a:ea typeface="MS PGothic" pitchFamily="34" charset="-128"/>
                <a:cs typeface="Arial" charset="0"/>
              </a:defRPr>
            </a:lvl2pPr>
            <a:lvl3pPr algn="ctr" defTabSz="457200" rtl="0" fontAlgn="base">
              <a:spcBef>
                <a:spcPct val="0"/>
              </a:spcBef>
              <a:spcAft>
                <a:spcPct val="0"/>
              </a:spcAft>
              <a:defRPr sz="4000">
                <a:solidFill>
                  <a:srgbClr val="948A54"/>
                </a:solidFill>
                <a:latin typeface="Arial" pitchFamily="34" charset="0"/>
                <a:ea typeface="MS PGothic" pitchFamily="34" charset="-128"/>
                <a:cs typeface="Arial" charset="0"/>
              </a:defRPr>
            </a:lvl3pPr>
            <a:lvl4pPr algn="ctr" defTabSz="457200" rtl="0" fontAlgn="base">
              <a:spcBef>
                <a:spcPct val="0"/>
              </a:spcBef>
              <a:spcAft>
                <a:spcPct val="0"/>
              </a:spcAft>
              <a:defRPr sz="4000">
                <a:solidFill>
                  <a:srgbClr val="948A54"/>
                </a:solidFill>
                <a:latin typeface="Arial" pitchFamily="34" charset="0"/>
                <a:ea typeface="MS PGothic" pitchFamily="34" charset="-128"/>
                <a:cs typeface="Arial" charset="0"/>
              </a:defRPr>
            </a:lvl4pPr>
            <a:lvl5pPr algn="ctr" defTabSz="457200" rtl="0" fontAlgn="base">
              <a:spcBef>
                <a:spcPct val="0"/>
              </a:spcBef>
              <a:spcAft>
                <a:spcPct val="0"/>
              </a:spcAft>
              <a:defRPr sz="4000">
                <a:solidFill>
                  <a:srgbClr val="948A54"/>
                </a:solidFill>
                <a:latin typeface="Arial" pitchFamily="34" charset="0"/>
                <a:ea typeface="MS PGothic"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eaLnBrk="1" hangingPunct="1">
              <a:defRPr/>
            </a:pPr>
            <a:r>
              <a:rPr lang="en-AU" sz="3600" cap="none" baseline="0" dirty="0">
                <a:solidFill>
                  <a:srgbClr val="EA0088"/>
                </a:solidFill>
                <a:latin typeface="Trebuchet MS" panose="020B0603020202020204" pitchFamily="34" charset="0"/>
                <a:ea typeface="ＭＳ Ｐゴシック" charset="0"/>
                <a:cs typeface="ＭＳ Ｐゴシック" charset="0"/>
              </a:rPr>
              <a:t>Example 13: Solution…</a:t>
            </a:r>
          </a:p>
        </p:txBody>
      </p:sp>
      <p:sp>
        <p:nvSpPr>
          <p:cNvPr id="36"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81</a:t>
            </a:fld>
            <a:endParaRPr lang="en-AU" alt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98676"/>
                                        </p:tgtEl>
                                        <p:attrNameLst>
                                          <p:attrName>style.visibility</p:attrName>
                                        </p:attrNameLst>
                                      </p:cBhvr>
                                      <p:to>
                                        <p:strVal val="visible"/>
                                      </p:to>
                                    </p:set>
                                  </p:childTnLst>
                                  <p:subTnLst>
                                    <p:set>
                                      <p:cBhvr override="childStyle">
                                        <p:cTn dur="1" fill="hold" display="0" masterRel="nextClick" afterEffect="1"/>
                                        <p:tgtEl>
                                          <p:spTgt spid="19867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7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ChangeArrowheads="1"/>
          </p:cNvSpPr>
          <p:nvPr/>
        </p:nvSpPr>
        <p:spPr bwMode="auto">
          <a:xfrm>
            <a:off x="3387725" y="609600"/>
            <a:ext cx="1731963" cy="609600"/>
          </a:xfrm>
          <a:prstGeom prst="rect">
            <a:avLst/>
          </a:prstGeom>
          <a:solidFill>
            <a:srgbClr val="FFFFFF"/>
          </a:solidFill>
          <a:ln w="9525">
            <a:solidFill>
              <a:schemeClr val="tx1"/>
            </a:solidFill>
            <a:miter lim="800000"/>
            <a:headEnd/>
            <a:tailEnd/>
          </a:ln>
        </p:spPr>
        <p:txBody>
          <a:bodyPr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99683" name="Line 3"/>
          <p:cNvSpPr>
            <a:spLocks noChangeShapeType="1"/>
          </p:cNvSpPr>
          <p:nvPr/>
        </p:nvSpPr>
        <p:spPr bwMode="auto">
          <a:xfrm>
            <a:off x="762000" y="5492750"/>
            <a:ext cx="7467600" cy="0"/>
          </a:xfrm>
          <a:prstGeom prst="line">
            <a:avLst/>
          </a:prstGeom>
          <a:noFill/>
          <a:ln w="57150">
            <a:solidFill>
              <a:schemeClr val="bg2"/>
            </a:solidFill>
            <a:round/>
            <a:headEnd/>
            <a:tailEnd/>
          </a:ln>
          <a:scene3d>
            <a:camera prst="legacyObliqueTopRight"/>
            <a:lightRig rig="legacyFlat3" dir="b"/>
          </a:scene3d>
          <a:sp3d extrusionH="430200" prstMaterial="legacyMatte">
            <a:bevelT w="13500" h="13500" prst="angle"/>
            <a:bevelB w="13500" h="13500" prst="angle"/>
            <a:extrusionClr>
              <a:schemeClr val="bg2"/>
            </a:extrusionClr>
          </a:sp3d>
          <a:extLst>
            <a:ext uri="{909E8E84-426E-40DD-AFC4-6F175D3DCCD1}">
              <a14:hiddenFill xmlns:a14="http://schemas.microsoft.com/office/drawing/2010/main">
                <a:noFill/>
              </a14:hiddenFill>
            </a:ext>
          </a:extLst>
        </p:spPr>
        <p:txBody>
          <a:bodyPr anchor="ctr">
            <a:spAutoFit/>
            <a:flatTx/>
          </a:bodyPr>
          <a:lstStyle/>
          <a:p>
            <a:endParaRPr lang="en-AU"/>
          </a:p>
        </p:txBody>
      </p:sp>
      <p:sp>
        <p:nvSpPr>
          <p:cNvPr id="90117" name="Line 4"/>
          <p:cNvSpPr>
            <a:spLocks noChangeShapeType="1"/>
          </p:cNvSpPr>
          <p:nvPr/>
        </p:nvSpPr>
        <p:spPr bwMode="auto">
          <a:xfrm flipV="1">
            <a:off x="4211638" y="6096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AU"/>
          </a:p>
        </p:txBody>
      </p:sp>
      <p:sp>
        <p:nvSpPr>
          <p:cNvPr id="199685" name="Rectangle 5"/>
          <p:cNvSpPr>
            <a:spLocks noChangeArrowheads="1"/>
          </p:cNvSpPr>
          <p:nvPr/>
        </p:nvSpPr>
        <p:spPr bwMode="auto">
          <a:xfrm>
            <a:off x="3352800" y="3389313"/>
            <a:ext cx="1752600" cy="1965325"/>
          </a:xfrm>
          <a:prstGeom prst="rect">
            <a:avLst/>
          </a:prstGeom>
          <a:solidFill>
            <a:schemeClr val="tx1"/>
          </a:solidFill>
          <a:ln w="3175">
            <a:solidFill>
              <a:srgbClr val="FFFFFF"/>
            </a:solidFill>
            <a:miter lim="800000"/>
            <a:headEnd/>
            <a:tailEnd/>
          </a:ln>
        </p:spPr>
        <p:txBody>
          <a:bodyPr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99686" name="Rectangle 6"/>
          <p:cNvSpPr>
            <a:spLocks noChangeArrowheads="1"/>
          </p:cNvSpPr>
          <p:nvPr/>
        </p:nvSpPr>
        <p:spPr bwMode="auto">
          <a:xfrm>
            <a:off x="1143000" y="4668838"/>
            <a:ext cx="2203450" cy="690562"/>
          </a:xfrm>
          <a:prstGeom prst="rect">
            <a:avLst/>
          </a:prstGeom>
          <a:solidFill>
            <a:schemeClr val="tx1"/>
          </a:solidFill>
          <a:ln w="3175">
            <a:solidFill>
              <a:srgbClr val="FFFFFF"/>
            </a:solidFill>
            <a:miter lim="800000"/>
            <a:headEnd/>
            <a:tailEnd/>
          </a:ln>
        </p:spPr>
        <p:txBody>
          <a:bodyPr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99687" name="Text Box 7"/>
          <p:cNvSpPr txBox="1">
            <a:spLocks noChangeArrowheads="1"/>
          </p:cNvSpPr>
          <p:nvPr/>
        </p:nvSpPr>
        <p:spPr bwMode="auto">
          <a:xfrm>
            <a:off x="3908425" y="4059238"/>
            <a:ext cx="6413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200" b="1" baseline="0">
                <a:solidFill>
                  <a:srgbClr val="FFFFFF"/>
                </a:solidFill>
                <a:latin typeface="Arial Narrow" pitchFamily="34" charset="0"/>
              </a:rPr>
              <a:t>50%</a:t>
            </a:r>
          </a:p>
        </p:txBody>
      </p:sp>
      <p:sp>
        <p:nvSpPr>
          <p:cNvPr id="199688" name="Text Box 8"/>
          <p:cNvSpPr txBox="1">
            <a:spLocks noChangeArrowheads="1"/>
          </p:cNvSpPr>
          <p:nvPr/>
        </p:nvSpPr>
        <p:spPr bwMode="auto">
          <a:xfrm>
            <a:off x="1924050" y="4821238"/>
            <a:ext cx="6413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200" b="1" baseline="0">
                <a:solidFill>
                  <a:srgbClr val="FFFFFF"/>
                </a:solidFill>
                <a:latin typeface="Arial Narrow" pitchFamily="34" charset="0"/>
              </a:rPr>
              <a:t>25%</a:t>
            </a:r>
          </a:p>
        </p:txBody>
      </p:sp>
      <p:sp>
        <p:nvSpPr>
          <p:cNvPr id="199689" name="Rectangle 9"/>
          <p:cNvSpPr>
            <a:spLocks noChangeArrowheads="1"/>
          </p:cNvSpPr>
          <p:nvPr/>
        </p:nvSpPr>
        <p:spPr bwMode="auto">
          <a:xfrm>
            <a:off x="5119688" y="4795838"/>
            <a:ext cx="2889250" cy="563562"/>
          </a:xfrm>
          <a:prstGeom prst="rect">
            <a:avLst/>
          </a:prstGeom>
          <a:solidFill>
            <a:schemeClr val="tx1"/>
          </a:solidFill>
          <a:ln w="3175">
            <a:solidFill>
              <a:srgbClr val="FFFFFF"/>
            </a:solidFill>
            <a:miter lim="800000"/>
            <a:headEnd/>
            <a:tailEnd/>
          </a:ln>
        </p:spPr>
        <p:txBody>
          <a:bodyPr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99690" name="Text Box 10"/>
          <p:cNvSpPr txBox="1">
            <a:spLocks noChangeArrowheads="1"/>
          </p:cNvSpPr>
          <p:nvPr/>
        </p:nvSpPr>
        <p:spPr bwMode="auto">
          <a:xfrm>
            <a:off x="6243638" y="4927600"/>
            <a:ext cx="6413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200" b="1" baseline="0">
                <a:solidFill>
                  <a:srgbClr val="FFFFFF"/>
                </a:solidFill>
                <a:latin typeface="Arial Narrow" pitchFamily="34" charset="0"/>
              </a:rPr>
              <a:t>25%</a:t>
            </a:r>
          </a:p>
        </p:txBody>
      </p:sp>
      <p:grpSp>
        <p:nvGrpSpPr>
          <p:cNvPr id="2" name="Group 11"/>
          <p:cNvGrpSpPr>
            <a:grpSpLocks/>
          </p:cNvGrpSpPr>
          <p:nvPr/>
        </p:nvGrpSpPr>
        <p:grpSpPr bwMode="auto">
          <a:xfrm>
            <a:off x="1003300" y="5500688"/>
            <a:ext cx="7486650" cy="503237"/>
            <a:chOff x="776" y="3840"/>
            <a:chExt cx="4716" cy="317"/>
          </a:xfrm>
        </p:grpSpPr>
        <p:sp>
          <p:nvSpPr>
            <p:cNvPr id="90148" name="Text Box 12"/>
            <p:cNvSpPr txBox="1">
              <a:spLocks noChangeArrowheads="1"/>
            </p:cNvSpPr>
            <p:nvPr/>
          </p:nvSpPr>
          <p:spPr bwMode="auto">
            <a:xfrm>
              <a:off x="776" y="3840"/>
              <a:ext cx="3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200" baseline="0">
                  <a:latin typeface="Arial Narrow" pitchFamily="34" charset="0"/>
                </a:rPr>
                <a:t>410</a:t>
              </a:r>
            </a:p>
          </p:txBody>
        </p:sp>
        <p:sp>
          <p:nvSpPr>
            <p:cNvPr id="90149" name="Text Box 13"/>
            <p:cNvSpPr txBox="1">
              <a:spLocks noChangeArrowheads="1"/>
            </p:cNvSpPr>
            <p:nvPr/>
          </p:nvSpPr>
          <p:spPr bwMode="auto">
            <a:xfrm>
              <a:off x="5136" y="3888"/>
              <a:ext cx="3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200" baseline="0">
                  <a:latin typeface="Arial Narrow" pitchFamily="34" charset="0"/>
                </a:rPr>
                <a:t>700</a:t>
              </a:r>
            </a:p>
          </p:txBody>
        </p:sp>
      </p:grpSp>
      <p:sp>
        <p:nvSpPr>
          <p:cNvPr id="199694" name="Text Box 14"/>
          <p:cNvSpPr txBox="1">
            <a:spLocks noChangeArrowheads="1"/>
          </p:cNvSpPr>
          <p:nvPr/>
        </p:nvSpPr>
        <p:spPr bwMode="auto">
          <a:xfrm>
            <a:off x="2205038" y="2762250"/>
            <a:ext cx="43322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aseline="0">
                <a:latin typeface="Arial Narrow" pitchFamily="34" charset="0"/>
              </a:rPr>
              <a:t>  The distribution is very symmetrical.</a:t>
            </a:r>
          </a:p>
        </p:txBody>
      </p:sp>
      <p:sp>
        <p:nvSpPr>
          <p:cNvPr id="90126" name="Oval 15"/>
          <p:cNvSpPr>
            <a:spLocks noChangeArrowheads="1"/>
          </p:cNvSpPr>
          <p:nvPr/>
        </p:nvSpPr>
        <p:spPr bwMode="auto">
          <a:xfrm>
            <a:off x="6791325" y="823913"/>
            <a:ext cx="152400" cy="152400"/>
          </a:xfrm>
          <a:prstGeom prst="ellipse">
            <a:avLst/>
          </a:prstGeom>
          <a:solidFill>
            <a:schemeClr val="tx1"/>
          </a:solidFill>
          <a:ln w="9525">
            <a:solidFill>
              <a:schemeClr val="tx1"/>
            </a:solidFill>
            <a:round/>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90127" name="Line 16"/>
          <p:cNvSpPr>
            <a:spLocks noChangeShapeType="1"/>
          </p:cNvSpPr>
          <p:nvPr/>
        </p:nvSpPr>
        <p:spPr bwMode="auto">
          <a:xfrm>
            <a:off x="1152525" y="914400"/>
            <a:ext cx="67818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AU"/>
          </a:p>
        </p:txBody>
      </p:sp>
      <p:sp>
        <p:nvSpPr>
          <p:cNvPr id="90128" name="Oval 17"/>
          <p:cNvSpPr>
            <a:spLocks noChangeArrowheads="1"/>
          </p:cNvSpPr>
          <p:nvPr/>
        </p:nvSpPr>
        <p:spPr bwMode="auto">
          <a:xfrm>
            <a:off x="1076325" y="838200"/>
            <a:ext cx="152400" cy="152400"/>
          </a:xfrm>
          <a:prstGeom prst="ellipse">
            <a:avLst/>
          </a:prstGeom>
          <a:solidFill>
            <a:schemeClr val="tx1"/>
          </a:solidFill>
          <a:ln w="9525">
            <a:solidFill>
              <a:schemeClr val="tx1"/>
            </a:solidFill>
            <a:round/>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90129" name="Oval 18"/>
          <p:cNvSpPr>
            <a:spLocks noChangeArrowheads="1"/>
          </p:cNvSpPr>
          <p:nvPr/>
        </p:nvSpPr>
        <p:spPr bwMode="auto">
          <a:xfrm>
            <a:off x="1630363" y="844550"/>
            <a:ext cx="152400" cy="152400"/>
          </a:xfrm>
          <a:prstGeom prst="ellipse">
            <a:avLst/>
          </a:prstGeom>
          <a:solidFill>
            <a:schemeClr val="tx1"/>
          </a:solidFill>
          <a:ln w="9525">
            <a:solidFill>
              <a:schemeClr val="tx1"/>
            </a:solidFill>
            <a:round/>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90130" name="Line 19"/>
          <p:cNvSpPr>
            <a:spLocks noChangeShapeType="1"/>
          </p:cNvSpPr>
          <p:nvPr/>
        </p:nvSpPr>
        <p:spPr bwMode="auto">
          <a:xfrm>
            <a:off x="1143000" y="2286000"/>
            <a:ext cx="22098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en-AU"/>
          </a:p>
        </p:txBody>
      </p:sp>
      <p:sp>
        <p:nvSpPr>
          <p:cNvPr id="90131" name="Line 20"/>
          <p:cNvSpPr>
            <a:spLocks noChangeShapeType="1"/>
          </p:cNvSpPr>
          <p:nvPr/>
        </p:nvSpPr>
        <p:spPr bwMode="auto">
          <a:xfrm>
            <a:off x="3352800" y="2286000"/>
            <a:ext cx="17526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en-AU"/>
          </a:p>
        </p:txBody>
      </p:sp>
      <p:sp>
        <p:nvSpPr>
          <p:cNvPr id="90132" name="Line 21"/>
          <p:cNvSpPr>
            <a:spLocks noChangeShapeType="1"/>
          </p:cNvSpPr>
          <p:nvPr/>
        </p:nvSpPr>
        <p:spPr bwMode="auto">
          <a:xfrm>
            <a:off x="5105400" y="2287588"/>
            <a:ext cx="2846388"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en-AU"/>
          </a:p>
        </p:txBody>
      </p:sp>
      <p:sp>
        <p:nvSpPr>
          <p:cNvPr id="90133" name="Text Box 22"/>
          <p:cNvSpPr txBox="1">
            <a:spLocks noChangeArrowheads="1"/>
          </p:cNvSpPr>
          <p:nvPr/>
        </p:nvSpPr>
        <p:spPr bwMode="auto">
          <a:xfrm>
            <a:off x="2025650" y="2286000"/>
            <a:ext cx="6413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200" baseline="0">
                <a:latin typeface="Arial Narrow" pitchFamily="34" charset="0"/>
              </a:rPr>
              <a:t>25%</a:t>
            </a:r>
          </a:p>
        </p:txBody>
      </p:sp>
      <p:sp>
        <p:nvSpPr>
          <p:cNvPr id="90134" name="Text Box 23"/>
          <p:cNvSpPr txBox="1">
            <a:spLocks noChangeArrowheads="1"/>
          </p:cNvSpPr>
          <p:nvPr/>
        </p:nvSpPr>
        <p:spPr bwMode="auto">
          <a:xfrm>
            <a:off x="3930650" y="2286000"/>
            <a:ext cx="6413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200" baseline="0">
                <a:latin typeface="Arial Narrow" pitchFamily="34" charset="0"/>
              </a:rPr>
              <a:t>50%</a:t>
            </a:r>
          </a:p>
        </p:txBody>
      </p:sp>
      <p:sp>
        <p:nvSpPr>
          <p:cNvPr id="90135" name="Text Box 24"/>
          <p:cNvSpPr txBox="1">
            <a:spLocks noChangeArrowheads="1"/>
          </p:cNvSpPr>
          <p:nvPr/>
        </p:nvSpPr>
        <p:spPr bwMode="auto">
          <a:xfrm>
            <a:off x="6216650" y="2286000"/>
            <a:ext cx="6413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200" baseline="0">
                <a:latin typeface="Arial Narrow" pitchFamily="34" charset="0"/>
              </a:rPr>
              <a:t>25%</a:t>
            </a:r>
          </a:p>
        </p:txBody>
      </p:sp>
      <p:sp>
        <p:nvSpPr>
          <p:cNvPr id="90136" name="Text Box 25"/>
          <p:cNvSpPr txBox="1">
            <a:spLocks noChangeArrowheads="1"/>
          </p:cNvSpPr>
          <p:nvPr/>
        </p:nvSpPr>
        <p:spPr bwMode="auto">
          <a:xfrm>
            <a:off x="847725" y="1192213"/>
            <a:ext cx="565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200" baseline="0">
                <a:latin typeface="Arial Narrow" pitchFamily="34" charset="0"/>
              </a:rPr>
              <a:t>S</a:t>
            </a:r>
          </a:p>
          <a:p>
            <a:pPr algn="ctr">
              <a:spcBef>
                <a:spcPct val="0"/>
              </a:spcBef>
              <a:buFontTx/>
              <a:buNone/>
            </a:pPr>
            <a:r>
              <a:rPr lang="en-US" altLang="en-US" sz="2200" baseline="0">
                <a:latin typeface="Arial Narrow" pitchFamily="34" charset="0"/>
              </a:rPr>
              <a:t>410</a:t>
            </a:r>
          </a:p>
        </p:txBody>
      </p:sp>
      <p:sp>
        <p:nvSpPr>
          <p:cNvPr id="90137" name="Text Box 26"/>
          <p:cNvSpPr txBox="1">
            <a:spLocks noChangeArrowheads="1"/>
          </p:cNvSpPr>
          <p:nvPr/>
        </p:nvSpPr>
        <p:spPr bwMode="auto">
          <a:xfrm>
            <a:off x="3105150" y="1192213"/>
            <a:ext cx="565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200" baseline="0">
                <a:latin typeface="Arial Narrow" pitchFamily="34" charset="0"/>
              </a:rPr>
              <a:t>Q</a:t>
            </a:r>
            <a:r>
              <a:rPr lang="en-US" altLang="en-US" sz="2200">
                <a:latin typeface="Arial Narrow" pitchFamily="34" charset="0"/>
              </a:rPr>
              <a:t>1</a:t>
            </a:r>
            <a:endParaRPr lang="en-US" altLang="en-US" sz="2200" baseline="0">
              <a:latin typeface="Arial Narrow" pitchFamily="34" charset="0"/>
            </a:endParaRPr>
          </a:p>
          <a:p>
            <a:pPr algn="ctr">
              <a:spcBef>
                <a:spcPct val="0"/>
              </a:spcBef>
              <a:buFontTx/>
              <a:buNone/>
            </a:pPr>
            <a:r>
              <a:rPr lang="en-US" altLang="en-US" sz="2200" baseline="0">
                <a:latin typeface="Arial Narrow" pitchFamily="34" charset="0"/>
              </a:rPr>
              <a:t>530</a:t>
            </a:r>
          </a:p>
        </p:txBody>
      </p:sp>
      <p:sp>
        <p:nvSpPr>
          <p:cNvPr id="90138" name="Text Box 27"/>
          <p:cNvSpPr txBox="1">
            <a:spLocks noChangeArrowheads="1"/>
          </p:cNvSpPr>
          <p:nvPr/>
        </p:nvSpPr>
        <p:spPr bwMode="auto">
          <a:xfrm>
            <a:off x="3940175" y="1192213"/>
            <a:ext cx="565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200" baseline="0">
                <a:latin typeface="Arial Narrow" pitchFamily="34" charset="0"/>
              </a:rPr>
              <a:t>Q</a:t>
            </a:r>
            <a:r>
              <a:rPr lang="en-US" altLang="en-US" sz="2200">
                <a:latin typeface="Arial Narrow" pitchFamily="34" charset="0"/>
              </a:rPr>
              <a:t>2</a:t>
            </a:r>
            <a:endParaRPr lang="en-US" altLang="en-US" sz="2200" baseline="0">
              <a:latin typeface="Arial Narrow" pitchFamily="34" charset="0"/>
            </a:endParaRPr>
          </a:p>
          <a:p>
            <a:pPr algn="ctr">
              <a:spcBef>
                <a:spcPct val="0"/>
              </a:spcBef>
              <a:buFontTx/>
              <a:buNone/>
            </a:pPr>
            <a:r>
              <a:rPr lang="en-US" altLang="en-US" sz="2200" baseline="0">
                <a:latin typeface="Arial Narrow" pitchFamily="34" charset="0"/>
              </a:rPr>
              <a:t>560</a:t>
            </a:r>
          </a:p>
        </p:txBody>
      </p:sp>
      <p:sp>
        <p:nvSpPr>
          <p:cNvPr id="90139" name="Text Box 28"/>
          <p:cNvSpPr txBox="1">
            <a:spLocks noChangeArrowheads="1"/>
          </p:cNvSpPr>
          <p:nvPr/>
        </p:nvSpPr>
        <p:spPr bwMode="auto">
          <a:xfrm>
            <a:off x="4810125" y="1192213"/>
            <a:ext cx="565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200" baseline="0">
                <a:latin typeface="Arial Narrow" pitchFamily="34" charset="0"/>
              </a:rPr>
              <a:t>Q</a:t>
            </a:r>
            <a:r>
              <a:rPr lang="en-US" altLang="en-US" sz="2200">
                <a:latin typeface="Arial Narrow" pitchFamily="34" charset="0"/>
              </a:rPr>
              <a:t>3</a:t>
            </a:r>
            <a:endParaRPr lang="en-US" altLang="en-US" sz="2200" baseline="0">
              <a:latin typeface="Arial Narrow" pitchFamily="34" charset="0"/>
            </a:endParaRPr>
          </a:p>
          <a:p>
            <a:pPr algn="ctr">
              <a:spcBef>
                <a:spcPct val="0"/>
              </a:spcBef>
              <a:buFontTx/>
              <a:buNone/>
            </a:pPr>
            <a:r>
              <a:rPr lang="en-US" altLang="en-US" sz="2200" baseline="0">
                <a:latin typeface="Arial Narrow" pitchFamily="34" charset="0"/>
              </a:rPr>
              <a:t>590</a:t>
            </a:r>
          </a:p>
        </p:txBody>
      </p:sp>
      <p:sp>
        <p:nvSpPr>
          <p:cNvPr id="90140" name="Text Box 29"/>
          <p:cNvSpPr txBox="1">
            <a:spLocks noChangeArrowheads="1"/>
          </p:cNvSpPr>
          <p:nvPr/>
        </p:nvSpPr>
        <p:spPr bwMode="auto">
          <a:xfrm>
            <a:off x="7553325" y="1189038"/>
            <a:ext cx="565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200" baseline="0">
                <a:latin typeface="Arial Narrow" pitchFamily="34" charset="0"/>
              </a:rPr>
              <a:t>L</a:t>
            </a:r>
          </a:p>
          <a:p>
            <a:pPr algn="ctr">
              <a:spcBef>
                <a:spcPct val="0"/>
              </a:spcBef>
              <a:buFontTx/>
              <a:buNone/>
            </a:pPr>
            <a:r>
              <a:rPr lang="en-US" altLang="en-US" sz="2200" baseline="0">
                <a:latin typeface="Arial Narrow" pitchFamily="34" charset="0"/>
              </a:rPr>
              <a:t>700</a:t>
            </a:r>
          </a:p>
        </p:txBody>
      </p:sp>
      <p:sp>
        <p:nvSpPr>
          <p:cNvPr id="90141" name="Line 30"/>
          <p:cNvSpPr>
            <a:spLocks noChangeShapeType="1"/>
          </p:cNvSpPr>
          <p:nvPr/>
        </p:nvSpPr>
        <p:spPr bwMode="auto">
          <a:xfrm>
            <a:off x="3387725" y="1219200"/>
            <a:ext cx="0" cy="1157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AU"/>
          </a:p>
        </p:txBody>
      </p:sp>
      <p:sp>
        <p:nvSpPr>
          <p:cNvPr id="90142" name="Line 31"/>
          <p:cNvSpPr>
            <a:spLocks noChangeShapeType="1"/>
          </p:cNvSpPr>
          <p:nvPr/>
        </p:nvSpPr>
        <p:spPr bwMode="auto">
          <a:xfrm>
            <a:off x="1143000" y="942975"/>
            <a:ext cx="0" cy="144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AU"/>
          </a:p>
        </p:txBody>
      </p:sp>
      <p:sp>
        <p:nvSpPr>
          <p:cNvPr id="90143" name="Line 32"/>
          <p:cNvSpPr>
            <a:spLocks noChangeShapeType="1"/>
          </p:cNvSpPr>
          <p:nvPr/>
        </p:nvSpPr>
        <p:spPr bwMode="auto">
          <a:xfrm>
            <a:off x="5119688" y="914400"/>
            <a:ext cx="0" cy="144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AU"/>
          </a:p>
        </p:txBody>
      </p:sp>
      <p:sp>
        <p:nvSpPr>
          <p:cNvPr id="90144" name="Line 33"/>
          <p:cNvSpPr>
            <a:spLocks noChangeShapeType="1"/>
          </p:cNvSpPr>
          <p:nvPr/>
        </p:nvSpPr>
        <p:spPr bwMode="auto">
          <a:xfrm>
            <a:off x="7934325" y="914400"/>
            <a:ext cx="0" cy="144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AU"/>
          </a:p>
        </p:txBody>
      </p:sp>
      <p:sp>
        <p:nvSpPr>
          <p:cNvPr id="90145" name="Oval 34"/>
          <p:cNvSpPr>
            <a:spLocks noChangeArrowheads="1"/>
          </p:cNvSpPr>
          <p:nvPr/>
        </p:nvSpPr>
        <p:spPr bwMode="auto">
          <a:xfrm>
            <a:off x="5014913" y="838200"/>
            <a:ext cx="152400" cy="152400"/>
          </a:xfrm>
          <a:prstGeom prst="ellipse">
            <a:avLst/>
          </a:prstGeom>
          <a:solidFill>
            <a:schemeClr val="tx1"/>
          </a:solidFill>
          <a:ln w="9525">
            <a:solidFill>
              <a:schemeClr val="tx1"/>
            </a:solidFill>
            <a:round/>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90146" name="Oval 35"/>
          <p:cNvSpPr>
            <a:spLocks noChangeArrowheads="1"/>
          </p:cNvSpPr>
          <p:nvPr/>
        </p:nvSpPr>
        <p:spPr bwMode="auto">
          <a:xfrm>
            <a:off x="3327400" y="838200"/>
            <a:ext cx="152400" cy="152400"/>
          </a:xfrm>
          <a:prstGeom prst="ellipse">
            <a:avLst/>
          </a:prstGeom>
          <a:solidFill>
            <a:schemeClr val="tx1"/>
          </a:solidFill>
          <a:ln w="9525">
            <a:solidFill>
              <a:schemeClr val="tx1"/>
            </a:solidFill>
            <a:round/>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90147" name="Oval 36"/>
          <p:cNvSpPr>
            <a:spLocks noChangeArrowheads="1"/>
          </p:cNvSpPr>
          <p:nvPr/>
        </p:nvSpPr>
        <p:spPr bwMode="auto">
          <a:xfrm>
            <a:off x="4124325" y="838200"/>
            <a:ext cx="152400" cy="152400"/>
          </a:xfrm>
          <a:prstGeom prst="ellipse">
            <a:avLst/>
          </a:prstGeom>
          <a:solidFill>
            <a:schemeClr val="tx1"/>
          </a:solidFill>
          <a:ln w="9525">
            <a:solidFill>
              <a:schemeClr val="tx1"/>
            </a:solidFill>
            <a:round/>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37"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82</a:t>
            </a:fld>
            <a:endParaRPr lang="en-AU" alt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99694"/>
                                        </p:tgtEl>
                                        <p:attrNameLst>
                                          <p:attrName>style.visibility</p:attrName>
                                        </p:attrNameLst>
                                      </p:cBhvr>
                                      <p:to>
                                        <p:strVal val="visible"/>
                                      </p:to>
                                    </p:set>
                                    <p:animEffect transition="in" filter="box(out)">
                                      <p:cBhvr>
                                        <p:cTn id="7" dur="500"/>
                                        <p:tgtEl>
                                          <p:spTgt spid="199694"/>
                                        </p:tgtEl>
                                      </p:cBhvr>
                                    </p:animEffect>
                                  </p:childTnLst>
                                </p:cTn>
                              </p:par>
                            </p:childTnLst>
                          </p:cTn>
                        </p:par>
                        <p:par>
                          <p:cTn id="8" fill="hold" nodeType="afterGroup">
                            <p:stCondLst>
                              <p:cond delay="500"/>
                            </p:stCondLst>
                            <p:childTnLst>
                              <p:par>
                                <p:cTn id="9" presetID="1" presetClass="entr" presetSubtype="0" fill="hold" grpId="0" nodeType="afterEffect">
                                  <p:stCondLst>
                                    <p:cond delay="2000"/>
                                  </p:stCondLst>
                                  <p:childTnLst>
                                    <p:set>
                                      <p:cBhvr>
                                        <p:cTn id="10" dur="1" fill="hold">
                                          <p:stCondLst>
                                            <p:cond delay="499"/>
                                          </p:stCondLst>
                                        </p:cTn>
                                        <p:tgtEl>
                                          <p:spTgt spid="199683"/>
                                        </p:tgtEl>
                                        <p:attrNameLst>
                                          <p:attrName>style.visibility</p:attrName>
                                        </p:attrNameLst>
                                      </p:cBhvr>
                                      <p:to>
                                        <p:strVal val="visible"/>
                                      </p:to>
                                    </p:set>
                                  </p:childTnLst>
                                </p:cTn>
                              </p:par>
                            </p:childTnLst>
                          </p:cTn>
                        </p:par>
                        <p:par>
                          <p:cTn id="11" fill="hold" nodeType="afterGroup">
                            <p:stCondLst>
                              <p:cond delay="3000"/>
                            </p:stCondLst>
                            <p:childTnLst>
                              <p:par>
                                <p:cTn id="12" presetID="1" presetClass="entr" presetSubtype="0" fill="hold" nodeType="afterEffect">
                                  <p:stCondLst>
                                    <p:cond delay="0"/>
                                  </p:stCondLst>
                                  <p:childTnLst>
                                    <p:set>
                                      <p:cBhvr>
                                        <p:cTn id="13" dur="1" fill="hold">
                                          <p:stCondLst>
                                            <p:cond delay="499"/>
                                          </p:stCondLst>
                                        </p:cTn>
                                        <p:tgtEl>
                                          <p:spTgt spid="2"/>
                                        </p:tgtEl>
                                        <p:attrNameLst>
                                          <p:attrName>style.visibility</p:attrName>
                                        </p:attrNameLst>
                                      </p:cBhvr>
                                      <p:to>
                                        <p:strVal val="visible"/>
                                      </p:to>
                                    </p:set>
                                  </p:childTnLst>
                                </p:cTn>
                              </p:par>
                            </p:childTnLst>
                          </p:cTn>
                        </p:par>
                        <p:par>
                          <p:cTn id="14" fill="hold" nodeType="afterGroup">
                            <p:stCondLst>
                              <p:cond delay="3500"/>
                            </p:stCondLst>
                            <p:childTnLst>
                              <p:par>
                                <p:cTn id="15" presetID="22" presetClass="entr" presetSubtype="4" fill="hold" grpId="0" nodeType="afterEffect">
                                  <p:stCondLst>
                                    <p:cond delay="0"/>
                                  </p:stCondLst>
                                  <p:childTnLst>
                                    <p:set>
                                      <p:cBhvr>
                                        <p:cTn id="16" dur="1" fill="hold">
                                          <p:stCondLst>
                                            <p:cond delay="0"/>
                                          </p:stCondLst>
                                        </p:cTn>
                                        <p:tgtEl>
                                          <p:spTgt spid="199686"/>
                                        </p:tgtEl>
                                        <p:attrNameLst>
                                          <p:attrName>style.visibility</p:attrName>
                                        </p:attrNameLst>
                                      </p:cBhvr>
                                      <p:to>
                                        <p:strVal val="visible"/>
                                      </p:to>
                                    </p:set>
                                    <p:animEffect transition="in" filter="wipe(down)">
                                      <p:cBhvr>
                                        <p:cTn id="17" dur="500"/>
                                        <p:tgtEl>
                                          <p:spTgt spid="199686"/>
                                        </p:tgtEl>
                                      </p:cBhvr>
                                    </p:animEffect>
                                  </p:childTnLst>
                                </p:cTn>
                              </p:par>
                            </p:childTnLst>
                          </p:cTn>
                        </p:par>
                        <p:par>
                          <p:cTn id="18" fill="hold" nodeType="afterGroup">
                            <p:stCondLst>
                              <p:cond delay="4000"/>
                            </p:stCondLst>
                            <p:childTnLst>
                              <p:par>
                                <p:cTn id="19" presetID="1" presetClass="entr" presetSubtype="0" fill="hold" grpId="0" nodeType="afterEffect">
                                  <p:stCondLst>
                                    <p:cond delay="0"/>
                                  </p:stCondLst>
                                  <p:childTnLst>
                                    <p:set>
                                      <p:cBhvr>
                                        <p:cTn id="20" dur="1" fill="hold">
                                          <p:stCondLst>
                                            <p:cond delay="499"/>
                                          </p:stCondLst>
                                        </p:cTn>
                                        <p:tgtEl>
                                          <p:spTgt spid="199688"/>
                                        </p:tgtEl>
                                        <p:attrNameLst>
                                          <p:attrName>style.visibility</p:attrName>
                                        </p:attrNameLst>
                                      </p:cBhvr>
                                      <p:to>
                                        <p:strVal val="visible"/>
                                      </p:to>
                                    </p:set>
                                  </p:childTnLst>
                                </p:cTn>
                              </p:par>
                            </p:childTnLst>
                          </p:cTn>
                        </p:par>
                        <p:par>
                          <p:cTn id="21" fill="hold" nodeType="afterGroup">
                            <p:stCondLst>
                              <p:cond delay="4500"/>
                            </p:stCondLst>
                            <p:childTnLst>
                              <p:par>
                                <p:cTn id="22" presetID="22" presetClass="entr" presetSubtype="4" fill="hold" grpId="0" nodeType="afterEffect">
                                  <p:stCondLst>
                                    <p:cond delay="0"/>
                                  </p:stCondLst>
                                  <p:childTnLst>
                                    <p:set>
                                      <p:cBhvr>
                                        <p:cTn id="23" dur="1" fill="hold">
                                          <p:stCondLst>
                                            <p:cond delay="0"/>
                                          </p:stCondLst>
                                        </p:cTn>
                                        <p:tgtEl>
                                          <p:spTgt spid="199685"/>
                                        </p:tgtEl>
                                        <p:attrNameLst>
                                          <p:attrName>style.visibility</p:attrName>
                                        </p:attrNameLst>
                                      </p:cBhvr>
                                      <p:to>
                                        <p:strVal val="visible"/>
                                      </p:to>
                                    </p:set>
                                    <p:animEffect transition="in" filter="wipe(down)">
                                      <p:cBhvr>
                                        <p:cTn id="24" dur="500"/>
                                        <p:tgtEl>
                                          <p:spTgt spid="199685"/>
                                        </p:tgtEl>
                                      </p:cBhvr>
                                    </p:animEffect>
                                  </p:childTnLst>
                                </p:cTn>
                              </p:par>
                            </p:childTnLst>
                          </p:cTn>
                        </p:par>
                        <p:par>
                          <p:cTn id="25" fill="hold" nodeType="afterGroup">
                            <p:stCondLst>
                              <p:cond delay="5000"/>
                            </p:stCondLst>
                            <p:childTnLst>
                              <p:par>
                                <p:cTn id="26" presetID="1" presetClass="entr" presetSubtype="0" fill="hold" grpId="0" nodeType="afterEffect">
                                  <p:stCondLst>
                                    <p:cond delay="0"/>
                                  </p:stCondLst>
                                  <p:childTnLst>
                                    <p:set>
                                      <p:cBhvr>
                                        <p:cTn id="27" dur="1" fill="hold">
                                          <p:stCondLst>
                                            <p:cond delay="499"/>
                                          </p:stCondLst>
                                        </p:cTn>
                                        <p:tgtEl>
                                          <p:spTgt spid="199687"/>
                                        </p:tgtEl>
                                        <p:attrNameLst>
                                          <p:attrName>style.visibility</p:attrName>
                                        </p:attrNameLst>
                                      </p:cBhvr>
                                      <p:to>
                                        <p:strVal val="visible"/>
                                      </p:to>
                                    </p:set>
                                  </p:childTnLst>
                                </p:cTn>
                              </p:par>
                            </p:childTnLst>
                          </p:cTn>
                        </p:par>
                        <p:par>
                          <p:cTn id="28" fill="hold" nodeType="afterGroup">
                            <p:stCondLst>
                              <p:cond delay="5500"/>
                            </p:stCondLst>
                            <p:childTnLst>
                              <p:par>
                                <p:cTn id="29" presetID="22" presetClass="entr" presetSubtype="4" fill="hold" grpId="0" nodeType="afterEffect">
                                  <p:stCondLst>
                                    <p:cond delay="0"/>
                                  </p:stCondLst>
                                  <p:childTnLst>
                                    <p:set>
                                      <p:cBhvr>
                                        <p:cTn id="30" dur="1" fill="hold">
                                          <p:stCondLst>
                                            <p:cond delay="0"/>
                                          </p:stCondLst>
                                        </p:cTn>
                                        <p:tgtEl>
                                          <p:spTgt spid="199689"/>
                                        </p:tgtEl>
                                        <p:attrNameLst>
                                          <p:attrName>style.visibility</p:attrName>
                                        </p:attrNameLst>
                                      </p:cBhvr>
                                      <p:to>
                                        <p:strVal val="visible"/>
                                      </p:to>
                                    </p:set>
                                    <p:animEffect transition="in" filter="wipe(down)">
                                      <p:cBhvr>
                                        <p:cTn id="31" dur="500"/>
                                        <p:tgtEl>
                                          <p:spTgt spid="199689"/>
                                        </p:tgtEl>
                                      </p:cBhvr>
                                    </p:animEffect>
                                  </p:childTnLst>
                                </p:cTn>
                              </p:par>
                            </p:childTnLst>
                          </p:cTn>
                        </p:par>
                        <p:par>
                          <p:cTn id="32" fill="hold" nodeType="afterGroup">
                            <p:stCondLst>
                              <p:cond delay="6000"/>
                            </p:stCondLst>
                            <p:childTnLst>
                              <p:par>
                                <p:cTn id="33" presetID="1" presetClass="entr" presetSubtype="0" fill="hold" grpId="0" nodeType="afterEffect">
                                  <p:stCondLst>
                                    <p:cond delay="0"/>
                                  </p:stCondLst>
                                  <p:childTnLst>
                                    <p:set>
                                      <p:cBhvr>
                                        <p:cTn id="34" dur="1" fill="hold">
                                          <p:stCondLst>
                                            <p:cond delay="499"/>
                                          </p:stCondLst>
                                        </p:cTn>
                                        <p:tgtEl>
                                          <p:spTgt spid="1996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animBg="1"/>
      <p:bldP spid="199685" grpId="0" animBg="1"/>
      <p:bldP spid="199686" grpId="0" animBg="1"/>
      <p:bldP spid="199687" grpId="0" autoUpdateAnimBg="0"/>
      <p:bldP spid="199688" grpId="0" autoUpdateAnimBg="0"/>
      <p:bldP spid="199689" grpId="0" animBg="1"/>
      <p:bldP spid="199690" grpId="0" autoUpdateAnimBg="0"/>
      <p:bldP spid="199694"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228600" y="228600"/>
            <a:ext cx="8915400" cy="1219200"/>
          </a:xfrm>
        </p:spPr>
        <p:txBody>
          <a:bodyPr/>
          <a:lstStyle/>
          <a:p>
            <a:pPr marL="803275" indent="-803275" algn="l">
              <a:defRPr/>
            </a:pPr>
            <a:r>
              <a:rPr sz="3600" cap="none" dirty="0">
                <a:solidFill>
                  <a:srgbClr val="EA0088"/>
                </a:solidFill>
                <a:latin typeface="Trebuchet MS" panose="020B0603020202020204" pitchFamily="34" charset="0"/>
                <a:ea typeface="ＭＳ Ｐゴシック" charset="0"/>
                <a:cs typeface="ＭＳ Ｐゴシック" charset="0"/>
              </a:rPr>
              <a:t>5.4 Approximating Descriptive</a:t>
            </a:r>
            <a:br>
              <a:rPr sz="3600" cap="none" dirty="0">
                <a:solidFill>
                  <a:srgbClr val="EA0088"/>
                </a:solidFill>
                <a:latin typeface="Trebuchet MS" panose="020B0603020202020204" pitchFamily="34" charset="0"/>
                <a:ea typeface="ＭＳ Ｐゴシック" charset="0"/>
                <a:cs typeface="ＭＳ Ｐゴシック" charset="0"/>
              </a:rPr>
            </a:br>
            <a:r>
              <a:rPr sz="3600" cap="none" dirty="0">
                <a:solidFill>
                  <a:srgbClr val="EA0088"/>
                </a:solidFill>
                <a:latin typeface="Trebuchet MS" panose="020B0603020202020204" pitchFamily="34" charset="0"/>
                <a:ea typeface="ＭＳ Ｐゴシック" charset="0"/>
                <a:cs typeface="ＭＳ Ｐゴシック" charset="0"/>
              </a:rPr>
              <a:t>Measures for Grouped Data</a:t>
            </a:r>
          </a:p>
        </p:txBody>
      </p:sp>
      <p:sp>
        <p:nvSpPr>
          <p:cNvPr id="91139" name="Rectangle 3"/>
          <p:cNvSpPr>
            <a:spLocks noGrp="1" noChangeArrowheads="1"/>
          </p:cNvSpPr>
          <p:nvPr>
            <p:ph idx="1"/>
          </p:nvPr>
        </p:nvSpPr>
        <p:spPr>
          <a:xfrm>
            <a:off x="228600" y="1700808"/>
            <a:ext cx="8610600" cy="1828800"/>
          </a:xfrm>
        </p:spPr>
        <p:txBody>
          <a:bodyPr/>
          <a:lstStyle/>
          <a:p>
            <a:pPr marL="0" indent="0" algn="just">
              <a:buNone/>
            </a:pPr>
            <a:r>
              <a:rPr lang="en-US" altLang="en-US" sz="2400" dirty="0">
                <a:latin typeface="Trebuchet MS" pitchFamily="34" charset="0"/>
                <a:cs typeface="Arial" pitchFamily="34" charset="0"/>
              </a:rPr>
              <a:t>Approximating descriptive measures for grouped data may be needed when approximated values satisfy the needs when only secondary grouped data are available.</a:t>
            </a:r>
          </a:p>
        </p:txBody>
      </p:sp>
      <p:graphicFrame>
        <p:nvGraphicFramePr>
          <p:cNvPr id="91141" name="Object 4"/>
          <p:cNvGraphicFramePr>
            <a:graphicFrameLocks noChangeAspect="1"/>
          </p:cNvGraphicFramePr>
          <p:nvPr>
            <p:extLst>
              <p:ext uri="{D42A27DB-BD31-4B8C-83A1-F6EECF244321}">
                <p14:modId xmlns:p14="http://schemas.microsoft.com/office/powerpoint/2010/main" val="2082344673"/>
              </p:ext>
            </p:extLst>
          </p:nvPr>
        </p:nvGraphicFramePr>
        <p:xfrm>
          <a:off x="1905000" y="3293368"/>
          <a:ext cx="4953000" cy="2324100"/>
        </p:xfrm>
        <a:graphic>
          <a:graphicData uri="http://schemas.openxmlformats.org/presentationml/2006/ole">
            <mc:AlternateContent xmlns:mc="http://schemas.openxmlformats.org/markup-compatibility/2006">
              <mc:Choice xmlns:v="urn:schemas-microsoft-com:vml" Requires="v">
                <p:oleObj spid="_x0000_s91228" name="Equation" r:id="rId4" imgW="1536700" imgH="749300" progId="Equation.3">
                  <p:embed/>
                </p:oleObj>
              </mc:Choice>
              <mc:Fallback>
                <p:oleObj name="Equation" r:id="rId4" imgW="1536700" imgH="749300" progId="Equation.3">
                  <p:embed/>
                  <p:pic>
                    <p:nvPicPr>
                      <p:cNvPr id="0" name="Picture 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3293368"/>
                        <a:ext cx="4953000" cy="23241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36197" name="Text Box 5"/>
          <p:cNvSpPr txBox="1">
            <a:spLocks noChangeArrowheads="1"/>
          </p:cNvSpPr>
          <p:nvPr/>
        </p:nvSpPr>
        <p:spPr bwMode="auto">
          <a:xfrm>
            <a:off x="228600" y="3369568"/>
            <a:ext cx="1200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200" baseline="0">
                <a:solidFill>
                  <a:srgbClr val="0033CC"/>
                </a:solidFill>
                <a:latin typeface="Arial Narrow" pitchFamily="34" charset="0"/>
              </a:rPr>
              <a:t>number </a:t>
            </a:r>
          </a:p>
          <a:p>
            <a:pPr>
              <a:spcBef>
                <a:spcPct val="0"/>
              </a:spcBef>
              <a:buFontTx/>
              <a:buNone/>
            </a:pPr>
            <a:r>
              <a:rPr lang="en-US" altLang="en-US" sz="2200" baseline="0">
                <a:solidFill>
                  <a:srgbClr val="0033CC"/>
                </a:solidFill>
                <a:latin typeface="Arial Narrow" pitchFamily="34" charset="0"/>
              </a:rPr>
              <a:t>of classes</a:t>
            </a:r>
          </a:p>
        </p:txBody>
      </p:sp>
      <p:sp>
        <p:nvSpPr>
          <p:cNvPr id="136198" name="Freeform 6"/>
          <p:cNvSpPr>
            <a:spLocks/>
          </p:cNvSpPr>
          <p:nvPr/>
        </p:nvSpPr>
        <p:spPr bwMode="auto">
          <a:xfrm flipH="1">
            <a:off x="914400" y="3140968"/>
            <a:ext cx="1905000" cy="304800"/>
          </a:xfrm>
          <a:custGeom>
            <a:avLst/>
            <a:gdLst>
              <a:gd name="T0" fmla="*/ 2147483647 w 960"/>
              <a:gd name="T1" fmla="*/ 2147483647 h 152"/>
              <a:gd name="T2" fmla="*/ 2147483647 w 960"/>
              <a:gd name="T3" fmla="*/ 2147483647 h 152"/>
              <a:gd name="T4" fmla="*/ 0 w 960"/>
              <a:gd name="T5" fmla="*/ 2147483647 h 152"/>
              <a:gd name="T6" fmla="*/ 0 60000 65536"/>
              <a:gd name="T7" fmla="*/ 0 60000 65536"/>
              <a:gd name="T8" fmla="*/ 0 60000 65536"/>
              <a:gd name="T9" fmla="*/ 0 w 960"/>
              <a:gd name="T10" fmla="*/ 0 h 152"/>
              <a:gd name="T11" fmla="*/ 960 w 960"/>
              <a:gd name="T12" fmla="*/ 152 h 152"/>
            </a:gdLst>
            <a:ahLst/>
            <a:cxnLst>
              <a:cxn ang="T6">
                <a:pos x="T0" y="T1"/>
              </a:cxn>
              <a:cxn ang="T7">
                <a:pos x="T2" y="T3"/>
              </a:cxn>
              <a:cxn ang="T8">
                <a:pos x="T4" y="T5"/>
              </a:cxn>
            </a:cxnLst>
            <a:rect l="T9" t="T10" r="T11" b="T12"/>
            <a:pathLst>
              <a:path w="960" h="152">
                <a:moveTo>
                  <a:pt x="960" y="152"/>
                </a:moveTo>
                <a:cubicBezTo>
                  <a:pt x="800" y="84"/>
                  <a:pt x="640" y="16"/>
                  <a:pt x="480" y="8"/>
                </a:cubicBezTo>
                <a:cubicBezTo>
                  <a:pt x="320" y="0"/>
                  <a:pt x="80" y="88"/>
                  <a:pt x="0" y="104"/>
                </a:cubicBezTo>
              </a:path>
            </a:pathLst>
          </a:custGeom>
          <a:noFill/>
          <a:ln w="9525">
            <a:solidFill>
              <a:srgbClr val="0033CC"/>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AU"/>
          </a:p>
        </p:txBody>
      </p:sp>
      <p:sp>
        <p:nvSpPr>
          <p:cNvPr id="136199" name="Text Box 7"/>
          <p:cNvSpPr txBox="1">
            <a:spLocks noChangeArrowheads="1"/>
          </p:cNvSpPr>
          <p:nvPr/>
        </p:nvSpPr>
        <p:spPr bwMode="auto">
          <a:xfrm>
            <a:off x="3962400" y="3902968"/>
            <a:ext cx="21399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200" baseline="0">
                <a:solidFill>
                  <a:srgbClr val="0033CC"/>
                </a:solidFill>
                <a:latin typeface="Arial Narrow" pitchFamily="34" charset="0"/>
              </a:rPr>
              <a:t>frequency of class i</a:t>
            </a:r>
          </a:p>
        </p:txBody>
      </p:sp>
      <p:sp>
        <p:nvSpPr>
          <p:cNvPr id="136200" name="Line 8"/>
          <p:cNvSpPr>
            <a:spLocks noChangeShapeType="1"/>
          </p:cNvSpPr>
          <p:nvPr/>
        </p:nvSpPr>
        <p:spPr bwMode="auto">
          <a:xfrm flipH="1" flipV="1">
            <a:off x="3276600" y="3521968"/>
            <a:ext cx="609600" cy="533400"/>
          </a:xfrm>
          <a:prstGeom prst="line">
            <a:avLst/>
          </a:prstGeom>
          <a:noFill/>
          <a:ln w="9525">
            <a:solidFill>
              <a:srgbClr val="0033CC"/>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AU"/>
          </a:p>
        </p:txBody>
      </p:sp>
      <p:sp>
        <p:nvSpPr>
          <p:cNvPr id="136201" name="Text Box 9"/>
          <p:cNvSpPr txBox="1">
            <a:spLocks noChangeArrowheads="1"/>
          </p:cNvSpPr>
          <p:nvPr/>
        </p:nvSpPr>
        <p:spPr bwMode="auto">
          <a:xfrm>
            <a:off x="4403725" y="3217168"/>
            <a:ext cx="20002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200" baseline="0">
                <a:solidFill>
                  <a:srgbClr val="0033CC"/>
                </a:solidFill>
                <a:latin typeface="Arial Narrow" pitchFamily="34" charset="0"/>
              </a:rPr>
              <a:t>midpoint of class i</a:t>
            </a:r>
            <a:endParaRPr lang="en-US" altLang="en-US" sz="2200" b="1" baseline="0">
              <a:solidFill>
                <a:srgbClr val="0033CC"/>
              </a:solidFill>
              <a:latin typeface="Arial Narrow" pitchFamily="34" charset="0"/>
            </a:endParaRPr>
          </a:p>
        </p:txBody>
      </p:sp>
      <p:sp>
        <p:nvSpPr>
          <p:cNvPr id="136202" name="Line 10"/>
          <p:cNvSpPr>
            <a:spLocks noChangeShapeType="1"/>
          </p:cNvSpPr>
          <p:nvPr/>
        </p:nvSpPr>
        <p:spPr bwMode="auto">
          <a:xfrm flipH="1">
            <a:off x="3733800" y="3445768"/>
            <a:ext cx="685800" cy="76200"/>
          </a:xfrm>
          <a:prstGeom prst="line">
            <a:avLst/>
          </a:prstGeom>
          <a:noFill/>
          <a:ln w="9525">
            <a:solidFill>
              <a:srgbClr val="0033CC"/>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AU"/>
          </a:p>
        </p:txBody>
      </p:sp>
      <p:sp>
        <p:nvSpPr>
          <p:cNvPr id="136203" name="Text Box 11"/>
          <p:cNvSpPr txBox="1">
            <a:spLocks noChangeArrowheads="1"/>
          </p:cNvSpPr>
          <p:nvPr/>
        </p:nvSpPr>
        <p:spPr bwMode="auto">
          <a:xfrm>
            <a:off x="6873875" y="3680718"/>
            <a:ext cx="2257425" cy="1441450"/>
          </a:xfrm>
          <a:prstGeom prst="rect">
            <a:avLst/>
          </a:prstGeom>
          <a:solidFill>
            <a:srgbClr val="CCFFCC"/>
          </a:solidFill>
          <a:ln w="9525">
            <a:solidFill>
              <a:schemeClr val="tx1"/>
            </a:solidFill>
            <a:miter lim="800000"/>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200" baseline="0">
                <a:latin typeface="Arial Narrow" pitchFamily="34" charset="0"/>
              </a:rPr>
              <a:t>f</a:t>
            </a:r>
            <a:r>
              <a:rPr lang="en-US" altLang="en-US" sz="2200">
                <a:latin typeface="Arial Narrow" pitchFamily="34" charset="0"/>
              </a:rPr>
              <a:t>i</a:t>
            </a:r>
            <a:r>
              <a:rPr lang="en-US" altLang="en-US" sz="2200" baseline="0">
                <a:latin typeface="Arial Narrow" pitchFamily="34" charset="0"/>
              </a:rPr>
              <a:t>m</a:t>
            </a:r>
            <a:r>
              <a:rPr lang="en-US" altLang="en-US" sz="2200">
                <a:latin typeface="Arial Narrow" pitchFamily="34" charset="0"/>
              </a:rPr>
              <a:t>i</a:t>
            </a:r>
            <a:r>
              <a:rPr lang="en-US" altLang="en-US" sz="2200" baseline="0">
                <a:latin typeface="Arial Narrow" pitchFamily="34" charset="0"/>
              </a:rPr>
              <a:t> is approx. equal </a:t>
            </a:r>
          </a:p>
          <a:p>
            <a:pPr>
              <a:spcBef>
                <a:spcPct val="0"/>
              </a:spcBef>
              <a:buFontTx/>
              <a:buNone/>
            </a:pPr>
            <a:r>
              <a:rPr lang="en-US" altLang="en-US" sz="2200" baseline="0">
                <a:latin typeface="Arial Narrow" pitchFamily="34" charset="0"/>
              </a:rPr>
              <a:t>to the sum of </a:t>
            </a:r>
          </a:p>
          <a:p>
            <a:pPr>
              <a:spcBef>
                <a:spcPct val="0"/>
              </a:spcBef>
              <a:buFontTx/>
              <a:buNone/>
            </a:pPr>
            <a:r>
              <a:rPr lang="en-US" altLang="en-US" sz="2200" baseline="0">
                <a:latin typeface="Arial Narrow" pitchFamily="34" charset="0"/>
              </a:rPr>
              <a:t>measurements</a:t>
            </a:r>
          </a:p>
          <a:p>
            <a:pPr>
              <a:spcBef>
                <a:spcPct val="0"/>
              </a:spcBef>
              <a:buFontTx/>
              <a:buNone/>
            </a:pPr>
            <a:r>
              <a:rPr lang="en-US" altLang="en-US" sz="2200" baseline="0">
                <a:latin typeface="Arial Narrow" pitchFamily="34" charset="0"/>
              </a:rPr>
              <a:t>in class i</a:t>
            </a:r>
            <a:r>
              <a:rPr lang="en-US" altLang="en-US" sz="2200" baseline="0">
                <a:solidFill>
                  <a:srgbClr val="0033CC"/>
                </a:solidFill>
                <a:latin typeface="Arial Narrow" pitchFamily="34" charset="0"/>
              </a:rPr>
              <a:t> </a:t>
            </a:r>
          </a:p>
        </p:txBody>
      </p:sp>
      <p:sp>
        <p:nvSpPr>
          <p:cNvPr id="136204" name="Text Box 12"/>
          <p:cNvSpPr txBox="1">
            <a:spLocks noChangeArrowheads="1"/>
          </p:cNvSpPr>
          <p:nvPr/>
        </p:nvSpPr>
        <p:spPr bwMode="auto">
          <a:xfrm>
            <a:off x="0" y="4207768"/>
            <a:ext cx="170656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200" baseline="0">
                <a:solidFill>
                  <a:srgbClr val="0033CC"/>
                </a:solidFill>
                <a:latin typeface="Arial Narrow" pitchFamily="34" charset="0"/>
              </a:rPr>
              <a:t>n = f</a:t>
            </a:r>
            <a:r>
              <a:rPr lang="en-US" altLang="en-US" sz="2200">
                <a:solidFill>
                  <a:srgbClr val="0033CC"/>
                </a:solidFill>
                <a:latin typeface="Arial Narrow" pitchFamily="34" charset="0"/>
              </a:rPr>
              <a:t>1</a:t>
            </a:r>
            <a:r>
              <a:rPr lang="en-US" altLang="en-US" sz="2200" baseline="0">
                <a:solidFill>
                  <a:srgbClr val="0033CC"/>
                </a:solidFill>
                <a:latin typeface="Arial Narrow" pitchFamily="34" charset="0"/>
              </a:rPr>
              <a:t>+f</a:t>
            </a:r>
            <a:r>
              <a:rPr lang="en-US" altLang="en-US" sz="2200">
                <a:solidFill>
                  <a:srgbClr val="0033CC"/>
                </a:solidFill>
                <a:latin typeface="Arial Narrow" pitchFamily="34" charset="0"/>
              </a:rPr>
              <a:t>2</a:t>
            </a:r>
            <a:r>
              <a:rPr lang="en-US" altLang="en-US" sz="2200" baseline="0">
                <a:solidFill>
                  <a:srgbClr val="0033CC"/>
                </a:solidFill>
                <a:latin typeface="Arial Narrow" pitchFamily="34" charset="0"/>
              </a:rPr>
              <a:t>+…+ f</a:t>
            </a:r>
            <a:r>
              <a:rPr lang="en-US" altLang="en-US" sz="2200">
                <a:solidFill>
                  <a:srgbClr val="0033CC"/>
                </a:solidFill>
                <a:latin typeface="Arial Narrow" pitchFamily="34" charset="0"/>
              </a:rPr>
              <a:t>k</a:t>
            </a:r>
            <a:endParaRPr lang="en-US" altLang="en-US" sz="2200" baseline="0">
              <a:solidFill>
                <a:srgbClr val="0033CC"/>
              </a:solidFill>
              <a:latin typeface="Arial Narrow" pitchFamily="34" charset="0"/>
            </a:endParaRPr>
          </a:p>
        </p:txBody>
      </p:sp>
      <p:sp>
        <p:nvSpPr>
          <p:cNvPr id="136205" name="Line 13"/>
          <p:cNvSpPr>
            <a:spLocks noChangeShapeType="1"/>
          </p:cNvSpPr>
          <p:nvPr/>
        </p:nvSpPr>
        <p:spPr bwMode="auto">
          <a:xfrm flipV="1">
            <a:off x="1600200" y="4131568"/>
            <a:ext cx="1447800" cy="304800"/>
          </a:xfrm>
          <a:prstGeom prst="line">
            <a:avLst/>
          </a:prstGeom>
          <a:noFill/>
          <a:ln w="9525">
            <a:solidFill>
              <a:srgbClr val="0033CC"/>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AU"/>
          </a:p>
        </p:txBody>
      </p:sp>
      <p:sp>
        <p:nvSpPr>
          <p:cNvPr id="14"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83</a:t>
            </a:fld>
            <a:endParaRPr lang="en-AU" alt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6197"/>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36198"/>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36204"/>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13620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36199"/>
                                        </p:tgtEl>
                                        <p:attrNameLst>
                                          <p:attrName>style.visibility</p:attrName>
                                        </p:attrNameLst>
                                      </p:cBhvr>
                                      <p:to>
                                        <p:strVal val="visible"/>
                                      </p:to>
                                    </p:set>
                                  </p:childTnLst>
                                </p:cTn>
                              </p:par>
                            </p:childTnLst>
                          </p:cTn>
                        </p:par>
                        <p:par>
                          <p:cTn id="21" fill="hold" nodeType="afterGroup">
                            <p:stCondLst>
                              <p:cond delay="500"/>
                            </p:stCondLst>
                            <p:childTnLst>
                              <p:par>
                                <p:cTn id="22" presetID="1" presetClass="entr" presetSubtype="0" fill="hold" grpId="0" nodeType="afterEffect">
                                  <p:stCondLst>
                                    <p:cond delay="0"/>
                                  </p:stCondLst>
                                  <p:childTnLst>
                                    <p:set>
                                      <p:cBhvr>
                                        <p:cTn id="23" dur="1" fill="hold">
                                          <p:stCondLst>
                                            <p:cond delay="499"/>
                                          </p:stCondLst>
                                        </p:cTn>
                                        <p:tgtEl>
                                          <p:spTgt spid="136200"/>
                                        </p:tgtEl>
                                        <p:attrNameLst>
                                          <p:attrName>style.visibility</p:attrName>
                                        </p:attrNameLst>
                                      </p:cBhvr>
                                      <p:to>
                                        <p:strVal val="visible"/>
                                      </p:to>
                                    </p:set>
                                  </p:childTnLst>
                                </p:cTn>
                              </p:par>
                            </p:childTnLst>
                          </p:cTn>
                        </p:par>
                        <p:par>
                          <p:cTn id="24" fill="hold" nodeType="afterGroup">
                            <p:stCondLst>
                              <p:cond delay="1000"/>
                            </p:stCondLst>
                            <p:childTnLst>
                              <p:par>
                                <p:cTn id="25" presetID="1" presetClass="entr" presetSubtype="0" fill="hold" grpId="0" nodeType="afterEffect">
                                  <p:stCondLst>
                                    <p:cond delay="0"/>
                                  </p:stCondLst>
                                  <p:childTnLst>
                                    <p:set>
                                      <p:cBhvr>
                                        <p:cTn id="26" dur="1" fill="hold">
                                          <p:stCondLst>
                                            <p:cond delay="499"/>
                                          </p:stCondLst>
                                        </p:cTn>
                                        <p:tgtEl>
                                          <p:spTgt spid="136201"/>
                                        </p:tgtEl>
                                        <p:attrNameLst>
                                          <p:attrName>style.visibility</p:attrName>
                                        </p:attrNameLst>
                                      </p:cBhvr>
                                      <p:to>
                                        <p:strVal val="visible"/>
                                      </p:to>
                                    </p:set>
                                  </p:childTnLst>
                                </p:cTn>
                              </p:par>
                            </p:childTnLst>
                          </p:cTn>
                        </p:par>
                        <p:par>
                          <p:cTn id="27" fill="hold" nodeType="afterGroup">
                            <p:stCondLst>
                              <p:cond delay="1500"/>
                            </p:stCondLst>
                            <p:childTnLst>
                              <p:par>
                                <p:cTn id="28" presetID="1" presetClass="entr" presetSubtype="0" fill="hold" grpId="0" nodeType="afterEffect">
                                  <p:stCondLst>
                                    <p:cond delay="0"/>
                                  </p:stCondLst>
                                  <p:childTnLst>
                                    <p:set>
                                      <p:cBhvr>
                                        <p:cTn id="29" dur="1" fill="hold">
                                          <p:stCondLst>
                                            <p:cond delay="499"/>
                                          </p:stCondLst>
                                        </p:cTn>
                                        <p:tgtEl>
                                          <p:spTgt spid="136202"/>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1362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7" grpId="0" autoUpdateAnimBg="0"/>
      <p:bldP spid="136198" grpId="0" animBg="1"/>
      <p:bldP spid="136199" grpId="0" autoUpdateAnimBg="0"/>
      <p:bldP spid="136200" grpId="0" animBg="1"/>
      <p:bldP spid="136201" grpId="0" autoUpdateAnimBg="0"/>
      <p:bldP spid="136202" grpId="0" animBg="1"/>
      <p:bldP spid="136203" grpId="0" animBg="1" autoUpdateAnimBg="0"/>
      <p:bldP spid="136204" grpId="0" autoUpdateAnimBg="0"/>
      <p:bldP spid="136205"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noChangeArrowheads="1"/>
          </p:cNvSpPr>
          <p:nvPr>
            <p:ph idx="1"/>
          </p:nvPr>
        </p:nvSpPr>
        <p:spPr>
          <a:xfrm>
            <a:off x="700683" y="1628800"/>
            <a:ext cx="7903765" cy="1277938"/>
          </a:xfrm>
        </p:spPr>
        <p:txBody>
          <a:bodyPr/>
          <a:lstStyle/>
          <a:p>
            <a:pPr marL="0" indent="0" algn="just">
              <a:buFontTx/>
              <a:buNone/>
            </a:pPr>
            <a:r>
              <a:rPr lang="en-US" altLang="en-US" sz="2400" dirty="0">
                <a:latin typeface="Trebuchet MS" pitchFamily="34" charset="0"/>
                <a:cs typeface="Arial" pitchFamily="34" charset="0"/>
              </a:rPr>
              <a:t>Approximate the mean and standard deviation of the telephone call durations problem, represented by the frequency distribution.</a:t>
            </a:r>
          </a:p>
        </p:txBody>
      </p:sp>
      <p:sp>
        <p:nvSpPr>
          <p:cNvPr id="92164" name="Text Box 26"/>
          <p:cNvSpPr txBox="1">
            <a:spLocks noChangeArrowheads="1"/>
          </p:cNvSpPr>
          <p:nvPr/>
        </p:nvSpPr>
        <p:spPr bwMode="auto">
          <a:xfrm>
            <a:off x="611560" y="335300"/>
            <a:ext cx="7056784"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3600" b="1" baseline="0" dirty="0">
                <a:solidFill>
                  <a:srgbClr val="EA0088"/>
                </a:solidFill>
                <a:latin typeface="Trebuchet MS" panose="020B0603020202020204" pitchFamily="34" charset="0"/>
              </a:rPr>
              <a:t>Example 14 </a:t>
            </a:r>
          </a:p>
          <a:p>
            <a:pPr>
              <a:spcBef>
                <a:spcPct val="0"/>
              </a:spcBef>
              <a:buFontTx/>
              <a:buNone/>
            </a:pPr>
            <a:r>
              <a:rPr lang="en-US" altLang="en-US" sz="2800" b="1" i="1" baseline="0" dirty="0">
                <a:solidFill>
                  <a:srgbClr val="EA0088"/>
                </a:solidFill>
                <a:latin typeface="Trebuchet MS" panose="020B0603020202020204" pitchFamily="34" charset="0"/>
              </a:rPr>
              <a:t>(Example 5.15, page 169)</a:t>
            </a:r>
          </a:p>
        </p:txBody>
      </p:sp>
      <p:sp>
        <p:nvSpPr>
          <p:cNvPr id="4"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84</a:t>
            </a:fld>
            <a:endParaRPr lang="en-AU" altLang="en-US" b="1"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Text Box 2"/>
          <p:cNvSpPr txBox="1">
            <a:spLocks noChangeArrowheads="1"/>
          </p:cNvSpPr>
          <p:nvPr/>
        </p:nvSpPr>
        <p:spPr bwMode="auto">
          <a:xfrm>
            <a:off x="3275856" y="892939"/>
            <a:ext cx="5791200" cy="2862322"/>
          </a:xfrm>
          <a:prstGeom prst="rect">
            <a:avLst/>
          </a:prstGeom>
          <a:solidFill>
            <a:srgbClr val="CCFFFF"/>
          </a:solidFill>
          <a:ln w="9525">
            <a:solidFill>
              <a:schemeClr val="tx1"/>
            </a:solidFill>
            <a:miter lim="800000"/>
            <a:headEnd/>
            <a:tailEnd/>
          </a:ln>
          <a:effectLst>
            <a:outerShdw dist="89803" dir="18900000" algn="ctr" rotWithShape="0">
              <a:schemeClr val="bg2"/>
            </a:outerShdw>
          </a:effectLst>
        </p:spPr>
        <p:txBody>
          <a:bodyPr anchor="ctr">
            <a:spAutoFit/>
          </a:bodyPr>
          <a:lstStyle>
            <a:lvl1pPr>
              <a:spcBef>
                <a:spcPct val="20000"/>
              </a:spcBef>
              <a:buFont typeface="Arial" pitchFamily="34" charset="0"/>
              <a:buChar char="•"/>
              <a:tabLst>
                <a:tab pos="222250" algn="l"/>
                <a:tab pos="911225" algn="l"/>
                <a:tab pos="1662113" algn="l"/>
                <a:tab pos="2108200" algn="l"/>
                <a:tab pos="2857500" algn="l"/>
                <a:tab pos="3708400" algn="l"/>
                <a:tab pos="4864100" algn="l"/>
              </a:tabLst>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tabLst>
                <a:tab pos="222250" algn="l"/>
                <a:tab pos="911225" algn="l"/>
                <a:tab pos="1662113" algn="l"/>
                <a:tab pos="2108200" algn="l"/>
                <a:tab pos="2857500" algn="l"/>
                <a:tab pos="3708400" algn="l"/>
                <a:tab pos="4864100" algn="l"/>
              </a:tabLst>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tabLst>
                <a:tab pos="222250" algn="l"/>
                <a:tab pos="911225" algn="l"/>
                <a:tab pos="1662113" algn="l"/>
                <a:tab pos="2108200" algn="l"/>
                <a:tab pos="2857500" algn="l"/>
                <a:tab pos="3708400" algn="l"/>
                <a:tab pos="4864100" algn="l"/>
              </a:tabLst>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tabLst>
                <a:tab pos="222250" algn="l"/>
                <a:tab pos="911225" algn="l"/>
                <a:tab pos="1662113" algn="l"/>
                <a:tab pos="2108200" algn="l"/>
                <a:tab pos="2857500" algn="l"/>
                <a:tab pos="3708400" algn="l"/>
                <a:tab pos="4864100" algn="l"/>
              </a:tabLst>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tabLst>
                <a:tab pos="222250" algn="l"/>
                <a:tab pos="911225" algn="l"/>
                <a:tab pos="1662113" algn="l"/>
                <a:tab pos="2108200" algn="l"/>
                <a:tab pos="2857500" algn="l"/>
                <a:tab pos="3708400" algn="l"/>
                <a:tab pos="4864100" algn="l"/>
              </a:tabLst>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tabLst>
                <a:tab pos="222250" algn="l"/>
                <a:tab pos="911225" algn="l"/>
                <a:tab pos="1662113" algn="l"/>
                <a:tab pos="2108200" algn="l"/>
                <a:tab pos="2857500" algn="l"/>
                <a:tab pos="3708400" algn="l"/>
                <a:tab pos="4864100" algn="l"/>
              </a:tabLst>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tabLst>
                <a:tab pos="222250" algn="l"/>
                <a:tab pos="911225" algn="l"/>
                <a:tab pos="1662113" algn="l"/>
                <a:tab pos="2108200" algn="l"/>
                <a:tab pos="2857500" algn="l"/>
                <a:tab pos="3708400" algn="l"/>
                <a:tab pos="4864100" algn="l"/>
              </a:tabLst>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tabLst>
                <a:tab pos="222250" algn="l"/>
                <a:tab pos="911225" algn="l"/>
                <a:tab pos="1662113" algn="l"/>
                <a:tab pos="2108200" algn="l"/>
                <a:tab pos="2857500" algn="l"/>
                <a:tab pos="3708400" algn="l"/>
                <a:tab pos="4864100" algn="l"/>
              </a:tabLst>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tabLst>
                <a:tab pos="222250" algn="l"/>
                <a:tab pos="911225" algn="l"/>
                <a:tab pos="1662113" algn="l"/>
                <a:tab pos="2108200" algn="l"/>
                <a:tab pos="2857500" algn="l"/>
                <a:tab pos="3708400" algn="l"/>
                <a:tab pos="4864100" algn="l"/>
              </a:tabLst>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000" baseline="0" dirty="0">
                <a:solidFill>
                  <a:srgbClr val="0033CC"/>
                </a:solidFill>
                <a:latin typeface="Arial Narrow" pitchFamily="34" charset="0"/>
              </a:rPr>
              <a:t>Class 	Class	Frequency	Midpoint	</a:t>
            </a:r>
          </a:p>
          <a:p>
            <a:pPr>
              <a:spcBef>
                <a:spcPct val="0"/>
              </a:spcBef>
              <a:buFontTx/>
              <a:buNone/>
            </a:pPr>
            <a:r>
              <a:rPr lang="en-US" altLang="en-US" sz="2000" baseline="0" dirty="0">
                <a:solidFill>
                  <a:srgbClr val="0033CC"/>
                </a:solidFill>
                <a:latin typeface="Arial Narrow" pitchFamily="34" charset="0"/>
              </a:rPr>
              <a:t>    </a:t>
            </a:r>
            <a:r>
              <a:rPr lang="en-US" altLang="en-US" sz="2000" baseline="0" dirty="0" err="1">
                <a:solidFill>
                  <a:srgbClr val="0033CC"/>
                </a:solidFill>
                <a:latin typeface="Arial Narrow" pitchFamily="34" charset="0"/>
              </a:rPr>
              <a:t>i</a:t>
            </a:r>
            <a:r>
              <a:rPr lang="en-US" altLang="en-US" sz="2000" baseline="0" dirty="0">
                <a:solidFill>
                  <a:srgbClr val="0033CC"/>
                </a:solidFill>
                <a:latin typeface="Arial Narrow" pitchFamily="34" charset="0"/>
              </a:rPr>
              <a:t>	limits		f</a:t>
            </a:r>
            <a:r>
              <a:rPr lang="en-US" altLang="en-US" sz="2000" dirty="0">
                <a:solidFill>
                  <a:srgbClr val="0033CC"/>
                </a:solidFill>
                <a:latin typeface="Arial Narrow" pitchFamily="34" charset="0"/>
              </a:rPr>
              <a:t>i</a:t>
            </a:r>
            <a:r>
              <a:rPr lang="en-US" altLang="en-US" sz="2000" baseline="0" dirty="0">
                <a:solidFill>
                  <a:srgbClr val="0033CC"/>
                </a:solidFill>
                <a:latin typeface="Arial Narrow" pitchFamily="34" charset="0"/>
              </a:rPr>
              <a:t>	m</a:t>
            </a:r>
            <a:r>
              <a:rPr lang="en-US" altLang="en-US" sz="2000" dirty="0">
                <a:solidFill>
                  <a:srgbClr val="0033CC"/>
                </a:solidFill>
                <a:latin typeface="Arial Narrow" pitchFamily="34" charset="0"/>
              </a:rPr>
              <a:t>i        	 </a:t>
            </a:r>
            <a:r>
              <a:rPr lang="en-US" altLang="en-US" sz="2000" baseline="0" dirty="0" err="1">
                <a:solidFill>
                  <a:srgbClr val="0033CC"/>
                </a:solidFill>
                <a:latin typeface="Arial Narrow" pitchFamily="34" charset="0"/>
              </a:rPr>
              <a:t>f</a:t>
            </a:r>
            <a:r>
              <a:rPr lang="en-US" altLang="en-US" sz="2000" dirty="0" err="1">
                <a:solidFill>
                  <a:srgbClr val="0033CC"/>
                </a:solidFill>
                <a:latin typeface="Arial Narrow" pitchFamily="34" charset="0"/>
              </a:rPr>
              <a:t>i</a:t>
            </a:r>
            <a:r>
              <a:rPr lang="en-US" altLang="en-US" sz="2000" baseline="0" dirty="0" err="1">
                <a:solidFill>
                  <a:srgbClr val="0033CC"/>
                </a:solidFill>
                <a:latin typeface="Arial Narrow" pitchFamily="34" charset="0"/>
              </a:rPr>
              <a:t>m</a:t>
            </a:r>
            <a:r>
              <a:rPr lang="en-US" altLang="en-US" sz="2000" dirty="0" err="1">
                <a:solidFill>
                  <a:srgbClr val="0033CC"/>
                </a:solidFill>
                <a:latin typeface="Arial Narrow" pitchFamily="34" charset="0"/>
              </a:rPr>
              <a:t>i</a:t>
            </a:r>
            <a:r>
              <a:rPr lang="en-US" altLang="en-US" sz="2000" dirty="0">
                <a:solidFill>
                  <a:srgbClr val="0033CC"/>
                </a:solidFill>
                <a:latin typeface="Arial Narrow" pitchFamily="34" charset="0"/>
              </a:rPr>
              <a:t>            	 </a:t>
            </a:r>
            <a:r>
              <a:rPr lang="en-US" altLang="en-US" sz="2000" baseline="0" dirty="0">
                <a:solidFill>
                  <a:srgbClr val="0033CC"/>
                </a:solidFill>
                <a:latin typeface="Arial Narrow" pitchFamily="34" charset="0"/>
              </a:rPr>
              <a:t>f</a:t>
            </a:r>
            <a:r>
              <a:rPr lang="en-US" altLang="en-US" sz="2000" dirty="0">
                <a:solidFill>
                  <a:srgbClr val="0033CC"/>
                </a:solidFill>
                <a:latin typeface="Arial Narrow" pitchFamily="34" charset="0"/>
              </a:rPr>
              <a:t>i</a:t>
            </a:r>
            <a:r>
              <a:rPr lang="en-US" altLang="en-US" sz="2000" baseline="0" dirty="0">
                <a:solidFill>
                  <a:srgbClr val="0033CC"/>
                </a:solidFill>
                <a:latin typeface="Arial Narrow" pitchFamily="34" charset="0"/>
              </a:rPr>
              <a:t>m</a:t>
            </a:r>
            <a:r>
              <a:rPr lang="en-US" altLang="en-US" sz="2000" dirty="0">
                <a:solidFill>
                  <a:srgbClr val="0033CC"/>
                </a:solidFill>
                <a:latin typeface="Arial Narrow" pitchFamily="34" charset="0"/>
              </a:rPr>
              <a:t>i</a:t>
            </a:r>
            <a:r>
              <a:rPr lang="en-US" altLang="en-US" sz="2000" baseline="30000" dirty="0">
                <a:solidFill>
                  <a:srgbClr val="0033CC"/>
                </a:solidFill>
                <a:latin typeface="Arial Narrow" pitchFamily="34" charset="0"/>
              </a:rPr>
              <a:t>2</a:t>
            </a:r>
          </a:p>
          <a:p>
            <a:pPr>
              <a:spcBef>
                <a:spcPct val="0"/>
              </a:spcBef>
              <a:buFontTx/>
              <a:buNone/>
            </a:pPr>
            <a:r>
              <a:rPr lang="en-US" altLang="en-US" sz="2000" baseline="30000" dirty="0">
                <a:solidFill>
                  <a:srgbClr val="0033CC"/>
                </a:solidFill>
                <a:latin typeface="Arial Narrow" pitchFamily="34" charset="0"/>
              </a:rPr>
              <a:t>     </a:t>
            </a:r>
            <a:r>
              <a:rPr lang="en-US" altLang="en-US" sz="2000" baseline="0" dirty="0">
                <a:solidFill>
                  <a:srgbClr val="0033CC"/>
                </a:solidFill>
                <a:latin typeface="Arial Narrow" pitchFamily="34" charset="0"/>
              </a:rPr>
              <a:t>1	2–5		3	3.5          10.5	36.75	</a:t>
            </a:r>
          </a:p>
          <a:p>
            <a:pPr>
              <a:spcBef>
                <a:spcPct val="0"/>
              </a:spcBef>
              <a:buFontTx/>
              <a:buNone/>
            </a:pPr>
            <a:r>
              <a:rPr lang="en-US" altLang="en-US" sz="2000" baseline="0" dirty="0">
                <a:solidFill>
                  <a:srgbClr val="0033CC"/>
                </a:solidFill>
                <a:latin typeface="Arial Narrow" pitchFamily="34" charset="0"/>
              </a:rPr>
              <a:t>	2	5–8		6	6.5	39.0	253.5</a:t>
            </a:r>
          </a:p>
          <a:p>
            <a:pPr>
              <a:spcBef>
                <a:spcPct val="0"/>
              </a:spcBef>
              <a:buFontTx/>
              <a:buNone/>
            </a:pPr>
            <a:r>
              <a:rPr lang="en-US" altLang="en-US" sz="2000" baseline="0" dirty="0">
                <a:solidFill>
                  <a:srgbClr val="0033CC"/>
                </a:solidFill>
                <a:latin typeface="Arial Narrow" pitchFamily="34" charset="0"/>
              </a:rPr>
              <a:t>	3	8–11		8	9.5	76.0	722.0	</a:t>
            </a:r>
          </a:p>
          <a:p>
            <a:pPr>
              <a:spcBef>
                <a:spcPct val="0"/>
              </a:spcBef>
              <a:buFontTx/>
              <a:buNone/>
            </a:pPr>
            <a:r>
              <a:rPr lang="en-US" altLang="en-US" sz="2000" baseline="0" dirty="0">
                <a:solidFill>
                  <a:srgbClr val="0033CC"/>
                </a:solidFill>
                <a:latin typeface="Arial Narrow" pitchFamily="34" charset="0"/>
              </a:rPr>
              <a:t>	4	11-14		7	12.5	87.5          1093.75</a:t>
            </a:r>
          </a:p>
          <a:p>
            <a:pPr>
              <a:spcBef>
                <a:spcPct val="0"/>
              </a:spcBef>
              <a:buFontTx/>
              <a:buNone/>
            </a:pPr>
            <a:r>
              <a:rPr lang="en-US" altLang="en-US" sz="2000" baseline="0" dirty="0">
                <a:solidFill>
                  <a:srgbClr val="0033CC"/>
                </a:solidFill>
                <a:latin typeface="Arial Narrow" pitchFamily="34" charset="0"/>
              </a:rPr>
              <a:t>	5	14-17		4	15.5	62.0	962.0</a:t>
            </a:r>
          </a:p>
          <a:p>
            <a:pPr>
              <a:spcBef>
                <a:spcPct val="0"/>
              </a:spcBef>
              <a:buFontTx/>
              <a:buNone/>
            </a:pPr>
            <a:r>
              <a:rPr lang="en-US" altLang="en-US" sz="2000" b="1" baseline="0" dirty="0">
                <a:solidFill>
                  <a:srgbClr val="0033CC"/>
                </a:solidFill>
                <a:latin typeface="Arial Narrow" pitchFamily="34" charset="0"/>
              </a:rPr>
              <a:t>    </a:t>
            </a:r>
            <a:r>
              <a:rPr lang="en-US" altLang="en-US" sz="2000" baseline="0" dirty="0">
                <a:solidFill>
                  <a:srgbClr val="0033CC"/>
                </a:solidFill>
                <a:latin typeface="Arial Narrow" pitchFamily="34" charset="0"/>
              </a:rPr>
              <a:t>6	17–20		2	18.5	37.0	 684.5</a:t>
            </a:r>
            <a:r>
              <a:rPr lang="en-US" altLang="en-US" sz="2000" b="1" baseline="0" dirty="0">
                <a:solidFill>
                  <a:srgbClr val="0033CC"/>
                </a:solidFill>
                <a:latin typeface="Arial Narrow" pitchFamily="34" charset="0"/>
              </a:rPr>
              <a:t>	</a:t>
            </a:r>
            <a:r>
              <a:rPr lang="en-US" altLang="en-US" sz="2000" baseline="0" dirty="0">
                <a:solidFill>
                  <a:srgbClr val="0033CC"/>
                </a:solidFill>
                <a:latin typeface="Arial Narrow" pitchFamily="34" charset="0"/>
              </a:rPr>
              <a:t>	</a:t>
            </a:r>
            <a:r>
              <a:rPr lang="en-US" altLang="en-US" sz="2000" dirty="0">
                <a:solidFill>
                  <a:srgbClr val="0033CC"/>
                </a:solidFill>
                <a:latin typeface="Arial Narrow" pitchFamily="34" charset="0"/>
              </a:rPr>
              <a:t>			</a:t>
            </a:r>
            <a:r>
              <a:rPr lang="en-US" altLang="en-US" sz="2000" baseline="0" dirty="0">
                <a:solidFill>
                  <a:srgbClr val="0033CC"/>
                </a:solidFill>
                <a:latin typeface="Arial Narrow" pitchFamily="34" charset="0"/>
              </a:rPr>
              <a:t>n = 30		312.0	3,751.5</a:t>
            </a:r>
            <a:endParaRPr lang="en-US" altLang="en-US" sz="2200" baseline="0" dirty="0">
              <a:solidFill>
                <a:srgbClr val="0033CC"/>
              </a:solidFill>
              <a:latin typeface="Arial Narrow" pitchFamily="34" charset="0"/>
            </a:endParaRPr>
          </a:p>
        </p:txBody>
      </p:sp>
      <p:sp>
        <p:nvSpPr>
          <p:cNvPr id="93188" name="Line 5"/>
          <p:cNvSpPr>
            <a:spLocks noChangeShapeType="1"/>
          </p:cNvSpPr>
          <p:nvPr/>
        </p:nvSpPr>
        <p:spPr bwMode="auto">
          <a:xfrm>
            <a:off x="3352800" y="1571625"/>
            <a:ext cx="579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AU"/>
          </a:p>
        </p:txBody>
      </p:sp>
      <p:sp>
        <p:nvSpPr>
          <p:cNvPr id="93189" name="Line 6"/>
          <p:cNvSpPr>
            <a:spLocks noChangeShapeType="1"/>
          </p:cNvSpPr>
          <p:nvPr/>
        </p:nvSpPr>
        <p:spPr bwMode="auto">
          <a:xfrm>
            <a:off x="3319463" y="3356992"/>
            <a:ext cx="579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AU"/>
          </a:p>
        </p:txBody>
      </p:sp>
      <p:graphicFrame>
        <p:nvGraphicFramePr>
          <p:cNvPr id="137223" name="Object 7"/>
          <p:cNvGraphicFramePr>
            <a:graphicFrameLocks noChangeAspect="1"/>
          </p:cNvGraphicFramePr>
          <p:nvPr/>
        </p:nvGraphicFramePr>
        <p:xfrm>
          <a:off x="179388" y="952500"/>
          <a:ext cx="2886075" cy="925513"/>
        </p:xfrm>
        <a:graphic>
          <a:graphicData uri="http://schemas.openxmlformats.org/presentationml/2006/ole">
            <mc:AlternateContent xmlns:mc="http://schemas.openxmlformats.org/markup-compatibility/2006">
              <mc:Choice xmlns:v="urn:schemas-microsoft-com:vml" Requires="v">
                <p:oleObj spid="_x0000_s93519" name="Equation" r:id="rId4" imgW="1104900" imgH="304800" progId="Equation.3">
                  <p:embed/>
                </p:oleObj>
              </mc:Choice>
              <mc:Fallback>
                <p:oleObj name="Equation" r:id="rId4" imgW="1104900" imgH="304800" progId="Equation.3">
                  <p:embed/>
                  <p:pic>
                    <p:nvPicPr>
                      <p:cNvPr id="0" name="Picture 2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952500"/>
                        <a:ext cx="2886075" cy="92551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37224" name="Object 8"/>
          <p:cNvGraphicFramePr>
            <a:graphicFrameLocks noChangeAspect="1"/>
          </p:cNvGraphicFramePr>
          <p:nvPr>
            <p:extLst>
              <p:ext uri="{D42A27DB-BD31-4B8C-83A1-F6EECF244321}">
                <p14:modId xmlns:p14="http://schemas.microsoft.com/office/powerpoint/2010/main" val="3456216176"/>
              </p:ext>
            </p:extLst>
          </p:nvPr>
        </p:nvGraphicFramePr>
        <p:xfrm>
          <a:off x="495672" y="3717032"/>
          <a:ext cx="4724400" cy="2654300"/>
        </p:xfrm>
        <a:graphic>
          <a:graphicData uri="http://schemas.openxmlformats.org/presentationml/2006/ole">
            <mc:AlternateContent xmlns:mc="http://schemas.openxmlformats.org/markup-compatibility/2006">
              <mc:Choice xmlns:v="urn:schemas-microsoft-com:vml" Requires="v">
                <p:oleObj spid="_x0000_s93520" name="Worksheet" r:id="rId6" imgW="3351600" imgH="1734840" progId="Excel.Sheet.8">
                  <p:embed/>
                </p:oleObj>
              </mc:Choice>
              <mc:Fallback>
                <p:oleObj name="Worksheet" r:id="rId6" imgW="3351600" imgH="1734840" progId="Excel.Sheet.8">
                  <p:embed/>
                  <p:pic>
                    <p:nvPicPr>
                      <p:cNvPr id="0" name="Picture 2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672" y="3717032"/>
                        <a:ext cx="4724400" cy="2654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9"/>
          <p:cNvGrpSpPr>
            <a:grpSpLocks/>
          </p:cNvGrpSpPr>
          <p:nvPr/>
        </p:nvGrpSpPr>
        <p:grpSpPr bwMode="auto">
          <a:xfrm>
            <a:off x="1174750" y="5776913"/>
            <a:ext cx="3232150" cy="200025"/>
            <a:chOff x="662" y="3884"/>
            <a:chExt cx="2036" cy="126"/>
          </a:xfrm>
        </p:grpSpPr>
        <p:sp>
          <p:nvSpPr>
            <p:cNvPr id="93204" name="Line 10"/>
            <p:cNvSpPr>
              <a:spLocks noChangeShapeType="1"/>
            </p:cNvSpPr>
            <p:nvPr/>
          </p:nvSpPr>
          <p:spPr bwMode="auto">
            <a:xfrm flipV="1">
              <a:off x="662" y="3884"/>
              <a:ext cx="154" cy="12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AU"/>
            </a:p>
          </p:txBody>
        </p:sp>
        <p:sp>
          <p:nvSpPr>
            <p:cNvPr id="93205" name="Line 11"/>
            <p:cNvSpPr>
              <a:spLocks noChangeShapeType="1"/>
            </p:cNvSpPr>
            <p:nvPr/>
          </p:nvSpPr>
          <p:spPr bwMode="auto">
            <a:xfrm flipV="1">
              <a:off x="998" y="3888"/>
              <a:ext cx="154" cy="12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AU"/>
            </a:p>
          </p:txBody>
        </p:sp>
        <p:sp>
          <p:nvSpPr>
            <p:cNvPr id="93206" name="Line 12"/>
            <p:cNvSpPr>
              <a:spLocks noChangeShapeType="1"/>
            </p:cNvSpPr>
            <p:nvPr/>
          </p:nvSpPr>
          <p:spPr bwMode="auto">
            <a:xfrm flipV="1">
              <a:off x="1296" y="3888"/>
              <a:ext cx="154" cy="12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AU"/>
            </a:p>
          </p:txBody>
        </p:sp>
        <p:sp>
          <p:nvSpPr>
            <p:cNvPr id="93207" name="Line 13"/>
            <p:cNvSpPr>
              <a:spLocks noChangeShapeType="1"/>
            </p:cNvSpPr>
            <p:nvPr/>
          </p:nvSpPr>
          <p:spPr bwMode="auto">
            <a:xfrm flipV="1">
              <a:off x="1597" y="3888"/>
              <a:ext cx="154" cy="12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AU"/>
            </a:p>
          </p:txBody>
        </p:sp>
        <p:sp>
          <p:nvSpPr>
            <p:cNvPr id="93208" name="Line 14"/>
            <p:cNvSpPr>
              <a:spLocks noChangeShapeType="1"/>
            </p:cNvSpPr>
            <p:nvPr/>
          </p:nvSpPr>
          <p:spPr bwMode="auto">
            <a:xfrm flipV="1">
              <a:off x="1920" y="3888"/>
              <a:ext cx="154" cy="12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AU"/>
            </a:p>
          </p:txBody>
        </p:sp>
        <p:sp>
          <p:nvSpPr>
            <p:cNvPr id="93209" name="Line 15"/>
            <p:cNvSpPr>
              <a:spLocks noChangeShapeType="1"/>
            </p:cNvSpPr>
            <p:nvPr/>
          </p:nvSpPr>
          <p:spPr bwMode="auto">
            <a:xfrm flipV="1">
              <a:off x="2208" y="3888"/>
              <a:ext cx="154" cy="12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AU"/>
            </a:p>
          </p:txBody>
        </p:sp>
        <p:sp>
          <p:nvSpPr>
            <p:cNvPr id="93210" name="Line 16"/>
            <p:cNvSpPr>
              <a:spLocks noChangeShapeType="1"/>
            </p:cNvSpPr>
            <p:nvPr/>
          </p:nvSpPr>
          <p:spPr bwMode="auto">
            <a:xfrm flipV="1">
              <a:off x="2544" y="3888"/>
              <a:ext cx="154" cy="12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AU"/>
            </a:p>
          </p:txBody>
        </p:sp>
      </p:grpSp>
      <p:sp>
        <p:nvSpPr>
          <p:cNvPr id="137233" name="Text Box 17"/>
          <p:cNvSpPr txBox="1">
            <a:spLocks noChangeArrowheads="1"/>
          </p:cNvSpPr>
          <p:nvPr/>
        </p:nvSpPr>
        <p:spPr bwMode="auto">
          <a:xfrm>
            <a:off x="1245592" y="5935663"/>
            <a:ext cx="4460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1800" b="1" baseline="0" dirty="0">
                <a:solidFill>
                  <a:srgbClr val="0033CC"/>
                </a:solidFill>
                <a:latin typeface="Arial Narrow" pitchFamily="34" charset="0"/>
              </a:rPr>
              <a:t>3.5</a:t>
            </a:r>
          </a:p>
        </p:txBody>
      </p:sp>
      <p:sp>
        <p:nvSpPr>
          <p:cNvPr id="137234" name="Line 18"/>
          <p:cNvSpPr>
            <a:spLocks noChangeShapeType="1"/>
          </p:cNvSpPr>
          <p:nvPr/>
        </p:nvSpPr>
        <p:spPr bwMode="auto">
          <a:xfrm flipV="1">
            <a:off x="1419225" y="5783263"/>
            <a:ext cx="244475" cy="193675"/>
          </a:xfrm>
          <a:prstGeom prst="line">
            <a:avLst/>
          </a:prstGeom>
          <a:noFill/>
          <a:ln w="9525">
            <a:solidFill>
              <a:srgbClr val="0033CC"/>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AU"/>
          </a:p>
        </p:txBody>
      </p:sp>
      <p:grpSp>
        <p:nvGrpSpPr>
          <p:cNvPr id="3" name="Group 19"/>
          <p:cNvGrpSpPr>
            <a:grpSpLocks/>
          </p:cNvGrpSpPr>
          <p:nvPr/>
        </p:nvGrpSpPr>
        <p:grpSpPr bwMode="auto">
          <a:xfrm>
            <a:off x="1735138" y="5783263"/>
            <a:ext cx="446087" cy="519112"/>
            <a:chOff x="967" y="3888"/>
            <a:chExt cx="281" cy="327"/>
          </a:xfrm>
        </p:grpSpPr>
        <p:sp>
          <p:nvSpPr>
            <p:cNvPr id="93202" name="Text Box 20"/>
            <p:cNvSpPr txBox="1">
              <a:spLocks noChangeArrowheads="1"/>
            </p:cNvSpPr>
            <p:nvPr/>
          </p:nvSpPr>
          <p:spPr bwMode="auto">
            <a:xfrm>
              <a:off x="967" y="3984"/>
              <a:ext cx="2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1800" b="1" baseline="0">
                  <a:solidFill>
                    <a:srgbClr val="0033CC"/>
                  </a:solidFill>
                  <a:latin typeface="Arial Narrow" pitchFamily="34" charset="0"/>
                </a:rPr>
                <a:t>6.5</a:t>
              </a:r>
            </a:p>
          </p:txBody>
        </p:sp>
        <p:sp>
          <p:nvSpPr>
            <p:cNvPr id="93203" name="Line 21"/>
            <p:cNvSpPr>
              <a:spLocks noChangeShapeType="1"/>
            </p:cNvSpPr>
            <p:nvPr/>
          </p:nvSpPr>
          <p:spPr bwMode="auto">
            <a:xfrm flipV="1">
              <a:off x="1094" y="3888"/>
              <a:ext cx="154" cy="122"/>
            </a:xfrm>
            <a:prstGeom prst="line">
              <a:avLst/>
            </a:prstGeom>
            <a:noFill/>
            <a:ln w="9525">
              <a:solidFill>
                <a:srgbClr val="0033CC"/>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AU"/>
            </a:p>
          </p:txBody>
        </p:sp>
      </p:grpSp>
      <p:sp>
        <p:nvSpPr>
          <p:cNvPr id="137238" name="Rectangle 22"/>
          <p:cNvSpPr>
            <a:spLocks noChangeArrowheads="1"/>
          </p:cNvSpPr>
          <p:nvPr/>
        </p:nvSpPr>
        <p:spPr bwMode="auto">
          <a:xfrm>
            <a:off x="6215063" y="1544638"/>
            <a:ext cx="461962" cy="339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graphicFrame>
        <p:nvGraphicFramePr>
          <p:cNvPr id="137240" name="Object 24"/>
          <p:cNvGraphicFramePr>
            <a:graphicFrameLocks noChangeAspect="1"/>
          </p:cNvGraphicFramePr>
          <p:nvPr/>
        </p:nvGraphicFramePr>
        <p:xfrm>
          <a:off x="0" y="2032000"/>
          <a:ext cx="3346450" cy="1700213"/>
        </p:xfrm>
        <a:graphic>
          <a:graphicData uri="http://schemas.openxmlformats.org/presentationml/2006/ole">
            <mc:AlternateContent xmlns:mc="http://schemas.openxmlformats.org/markup-compatibility/2006">
              <mc:Choice xmlns:v="urn:schemas-microsoft-com:vml" Requires="v">
                <p:oleObj spid="_x0000_s93521" name="Equation" r:id="rId8" imgW="1346200" imgH="711200" progId="Equation.3">
                  <p:embed/>
                </p:oleObj>
              </mc:Choice>
              <mc:Fallback>
                <p:oleObj name="Equation" r:id="rId8" imgW="1346200" imgH="711200" progId="Equation.3">
                  <p:embed/>
                  <p:pic>
                    <p:nvPicPr>
                      <p:cNvPr id="0" name="Picture 22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2032000"/>
                        <a:ext cx="3346450" cy="1700213"/>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37241" name="Object 25"/>
          <p:cNvGraphicFramePr>
            <a:graphicFrameLocks noChangeAspect="1"/>
          </p:cNvGraphicFramePr>
          <p:nvPr>
            <p:extLst>
              <p:ext uri="{D42A27DB-BD31-4B8C-83A1-F6EECF244321}">
                <p14:modId xmlns:p14="http://schemas.microsoft.com/office/powerpoint/2010/main" val="235771207"/>
              </p:ext>
            </p:extLst>
          </p:nvPr>
        </p:nvGraphicFramePr>
        <p:xfrm>
          <a:off x="5508104" y="4210874"/>
          <a:ext cx="3124200" cy="1001713"/>
        </p:xfrm>
        <a:graphic>
          <a:graphicData uri="http://schemas.openxmlformats.org/presentationml/2006/ole">
            <mc:AlternateContent xmlns:mc="http://schemas.openxmlformats.org/markup-compatibility/2006">
              <mc:Choice xmlns:v="urn:schemas-microsoft-com:vml" Requires="v">
                <p:oleObj spid="_x0000_s93522" name="Equation" r:id="rId10" imgW="1028700" imgH="330200" progId="Equation.3">
                  <p:embed/>
                </p:oleObj>
              </mc:Choice>
              <mc:Fallback>
                <p:oleObj name="Equation" r:id="rId10" imgW="1028700" imgH="330200" progId="Equation.3">
                  <p:embed/>
                  <p:pic>
                    <p:nvPicPr>
                      <p:cNvPr id="0" name="Picture 23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08104" y="4210874"/>
                        <a:ext cx="3124200" cy="100171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cxnSp>
        <p:nvCxnSpPr>
          <p:cNvPr id="27" name="Straight Arrow Connector 26"/>
          <p:cNvCxnSpPr>
            <a:cxnSpLocks noChangeShapeType="1"/>
          </p:cNvCxnSpPr>
          <p:nvPr/>
        </p:nvCxnSpPr>
        <p:spPr bwMode="auto">
          <a:xfrm rot="10800000" flipV="1">
            <a:off x="1643063" y="1857375"/>
            <a:ext cx="4572000" cy="34290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25" name="Text Box 26"/>
          <p:cNvSpPr txBox="1">
            <a:spLocks noChangeArrowheads="1"/>
          </p:cNvSpPr>
          <p:nvPr/>
        </p:nvSpPr>
        <p:spPr bwMode="auto">
          <a:xfrm>
            <a:off x="345108" y="227577"/>
            <a:ext cx="705678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3600" b="1" baseline="0" dirty="0">
                <a:solidFill>
                  <a:srgbClr val="EA0088"/>
                </a:solidFill>
                <a:latin typeface="Trebuchet MS" panose="020B0603020202020204" pitchFamily="34" charset="0"/>
              </a:rPr>
              <a:t>Example 14: Solution</a:t>
            </a:r>
            <a:endParaRPr lang="en-US" altLang="en-US" sz="2800" b="1" i="1" baseline="0" dirty="0">
              <a:solidFill>
                <a:srgbClr val="EA0088"/>
              </a:solidFill>
              <a:latin typeface="Trebuchet MS" panose="020B0603020202020204" pitchFamily="34" charset="0"/>
            </a:endParaRPr>
          </a:p>
        </p:txBody>
      </p:sp>
      <p:sp>
        <p:nvSpPr>
          <p:cNvPr id="26"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85</a:t>
            </a:fld>
            <a:endParaRPr lang="en-AU" alt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37224"/>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8"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137238"/>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27"/>
                                        </p:tgtEl>
                                        <p:attrNameLst>
                                          <p:attrName>style.visibility</p:attrName>
                                        </p:attrNameLst>
                                      </p:cBhvr>
                                      <p:to>
                                        <p:strVal val="visible"/>
                                      </p:to>
                                    </p:set>
                                  </p:childTnLst>
                                </p:cTn>
                              </p:par>
                            </p:childTnLst>
                          </p:cTn>
                        </p:par>
                        <p:par>
                          <p:cTn id="18" fill="hold" nodeType="afterGroup">
                            <p:stCondLst>
                              <p:cond delay="0"/>
                            </p:stCondLst>
                            <p:childTnLst>
                              <p:par>
                                <p:cTn id="19" presetID="22" presetClass="entr" presetSubtype="4" fill="hold" grpId="0" nodeType="afterEffect">
                                  <p:stCondLst>
                                    <p:cond delay="0"/>
                                  </p:stCondLst>
                                  <p:childTnLst>
                                    <p:set>
                                      <p:cBhvr>
                                        <p:cTn id="20" dur="1" fill="hold">
                                          <p:stCondLst>
                                            <p:cond delay="0"/>
                                          </p:stCondLst>
                                        </p:cTn>
                                        <p:tgtEl>
                                          <p:spTgt spid="137233"/>
                                        </p:tgtEl>
                                        <p:attrNameLst>
                                          <p:attrName>style.visibility</p:attrName>
                                        </p:attrNameLst>
                                      </p:cBhvr>
                                      <p:to>
                                        <p:strVal val="visible"/>
                                      </p:to>
                                    </p:set>
                                    <p:animEffect transition="in" filter="wipe(down)">
                                      <p:cBhvr>
                                        <p:cTn id="21" dur="500"/>
                                        <p:tgtEl>
                                          <p:spTgt spid="137233"/>
                                        </p:tgtEl>
                                      </p:cBhvr>
                                    </p:animEffect>
                                  </p:childTnLst>
                                </p:cTn>
                              </p:par>
                            </p:childTnLst>
                          </p:cTn>
                        </p:par>
                        <p:par>
                          <p:cTn id="22" fill="hold" nodeType="afterGroup">
                            <p:stCondLst>
                              <p:cond delay="500"/>
                            </p:stCondLst>
                            <p:childTnLst>
                              <p:par>
                                <p:cTn id="23" presetID="22" presetClass="entr" presetSubtype="4" fill="hold" grpId="0" nodeType="afterEffect">
                                  <p:stCondLst>
                                    <p:cond delay="0"/>
                                  </p:stCondLst>
                                  <p:childTnLst>
                                    <p:set>
                                      <p:cBhvr>
                                        <p:cTn id="24" dur="1" fill="hold">
                                          <p:stCondLst>
                                            <p:cond delay="0"/>
                                          </p:stCondLst>
                                        </p:cTn>
                                        <p:tgtEl>
                                          <p:spTgt spid="137234"/>
                                        </p:tgtEl>
                                        <p:attrNameLst>
                                          <p:attrName>style.visibility</p:attrName>
                                        </p:attrNameLst>
                                      </p:cBhvr>
                                      <p:to>
                                        <p:strVal val="visible"/>
                                      </p:to>
                                    </p:set>
                                    <p:animEffect transition="in" filter="wipe(down)">
                                      <p:cBhvr>
                                        <p:cTn id="25" dur="500"/>
                                        <p:tgtEl>
                                          <p:spTgt spid="137234"/>
                                        </p:tgtEl>
                                      </p:cBhvr>
                                    </p:animEffect>
                                  </p:childTnLst>
                                </p:cTn>
                              </p:par>
                            </p:childTnLst>
                          </p:cTn>
                        </p:par>
                        <p:par>
                          <p:cTn id="26" fill="hold" nodeType="afterGroup">
                            <p:stCondLst>
                              <p:cond delay="1000"/>
                            </p:stCondLst>
                            <p:childTnLst>
                              <p:par>
                                <p:cTn id="27" presetID="1" presetClass="entr" presetSubtype="0" fill="hold" nodeType="afterEffect">
                                  <p:stCondLst>
                                    <p:cond delay="0"/>
                                  </p:stCondLst>
                                  <p:childTnLst>
                                    <p:set>
                                      <p:cBhvr>
                                        <p:cTn id="28" dur="1" fill="hold">
                                          <p:stCondLst>
                                            <p:cond delay="499"/>
                                          </p:stCondLst>
                                        </p:cTn>
                                        <p:tgtEl>
                                          <p:spTgt spid="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nodeType="clickEffect">
                                  <p:stCondLst>
                                    <p:cond delay="0"/>
                                  </p:stCondLst>
                                  <p:childTnLst>
                                    <p:set>
                                      <p:cBhvr>
                                        <p:cTn id="32" dur="1" fill="hold">
                                          <p:stCondLst>
                                            <p:cond delay="0"/>
                                          </p:stCondLst>
                                        </p:cTn>
                                        <p:tgtEl>
                                          <p:spTgt spid="137223"/>
                                        </p:tgtEl>
                                        <p:attrNameLst>
                                          <p:attrName>style.visibility</p:attrName>
                                        </p:attrNameLst>
                                      </p:cBhvr>
                                      <p:to>
                                        <p:strVal val="visible"/>
                                      </p:to>
                                    </p:set>
                                    <p:animEffect transition="in" filter="box(out)">
                                      <p:cBhvr>
                                        <p:cTn id="33" dur="500"/>
                                        <p:tgtEl>
                                          <p:spTgt spid="137223"/>
                                        </p:tgtEl>
                                      </p:cBhvr>
                                    </p:animEffect>
                                  </p:childTnLst>
                                </p:cTn>
                              </p:par>
                            </p:childTnLst>
                          </p:cTn>
                        </p:par>
                        <p:par>
                          <p:cTn id="34" fill="hold" nodeType="afterGroup">
                            <p:stCondLst>
                              <p:cond delay="500"/>
                            </p:stCondLst>
                            <p:childTnLst>
                              <p:par>
                                <p:cTn id="35" presetID="4" presetClass="entr" presetSubtype="32" fill="hold" nodeType="afterEffect">
                                  <p:stCondLst>
                                    <p:cond delay="0"/>
                                  </p:stCondLst>
                                  <p:childTnLst>
                                    <p:set>
                                      <p:cBhvr>
                                        <p:cTn id="36" dur="1" fill="hold">
                                          <p:stCondLst>
                                            <p:cond delay="0"/>
                                          </p:stCondLst>
                                        </p:cTn>
                                        <p:tgtEl>
                                          <p:spTgt spid="137240"/>
                                        </p:tgtEl>
                                        <p:attrNameLst>
                                          <p:attrName>style.visibility</p:attrName>
                                        </p:attrNameLst>
                                      </p:cBhvr>
                                      <p:to>
                                        <p:strVal val="visible"/>
                                      </p:to>
                                    </p:set>
                                    <p:animEffect transition="in" filter="box(out)">
                                      <p:cBhvr>
                                        <p:cTn id="37" dur="500"/>
                                        <p:tgtEl>
                                          <p:spTgt spid="13724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499"/>
                                          </p:stCondLst>
                                        </p:cTn>
                                        <p:tgtEl>
                                          <p:spTgt spid="1372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33" grpId="0" autoUpdateAnimBg="0"/>
      <p:bldP spid="137234" grpId="0" animBg="1"/>
      <p:bldP spid="13723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2"/>
          <p:cNvSpPr>
            <a:spLocks noGrp="1" noChangeArrowheads="1"/>
          </p:cNvSpPr>
          <p:nvPr>
            <p:ph type="title"/>
          </p:nvPr>
        </p:nvSpPr>
        <p:spPr>
          <a:xfrm>
            <a:off x="539552" y="332656"/>
            <a:ext cx="7772400" cy="590550"/>
          </a:xfrm>
        </p:spPr>
        <p:txBody>
          <a:bodyPr/>
          <a:lstStyle/>
          <a:p>
            <a:pPr algn="l">
              <a:defRPr/>
            </a:pPr>
            <a:r>
              <a:rPr sz="3600" cap="none" dirty="0">
                <a:solidFill>
                  <a:srgbClr val="EA0088"/>
                </a:solidFill>
                <a:latin typeface="Trebuchet MS" panose="020B0603020202020204" pitchFamily="34" charset="0"/>
                <a:ea typeface="ＭＳ Ｐゴシック" charset="0"/>
                <a:cs typeface="ＭＳ Ｐゴシック" charset="0"/>
              </a:rPr>
              <a:t>5.5  Measures of Association</a:t>
            </a:r>
          </a:p>
        </p:txBody>
      </p:sp>
      <p:sp>
        <p:nvSpPr>
          <p:cNvPr id="94211" name="Rectangle 3"/>
          <p:cNvSpPr>
            <a:spLocks noGrp="1" noChangeArrowheads="1"/>
          </p:cNvSpPr>
          <p:nvPr>
            <p:ph idx="1"/>
          </p:nvPr>
        </p:nvSpPr>
        <p:spPr>
          <a:xfrm>
            <a:off x="683568" y="1268760"/>
            <a:ext cx="7920880" cy="4114800"/>
          </a:xfrm>
        </p:spPr>
        <p:txBody>
          <a:bodyPr/>
          <a:lstStyle/>
          <a:p>
            <a:pPr marL="0" indent="0" algn="just">
              <a:buNone/>
            </a:pPr>
            <a:r>
              <a:rPr lang="en-US" altLang="en-US" sz="2400" dirty="0">
                <a:latin typeface="Trebuchet MS" pitchFamily="34" charset="0"/>
                <a:cs typeface="Arial" pitchFamily="34" charset="0"/>
              </a:rPr>
              <a:t>Two numerical measures are presented, for the description of linear relationship between two variables depicted in the scatter diagram.</a:t>
            </a:r>
          </a:p>
          <a:p>
            <a:pPr marL="400050" algn="just">
              <a:lnSpc>
                <a:spcPct val="130000"/>
              </a:lnSpc>
            </a:pPr>
            <a:r>
              <a:rPr lang="en-US" altLang="en-US" sz="2200" dirty="0">
                <a:latin typeface="Trebuchet MS" pitchFamily="34" charset="0"/>
                <a:cs typeface="Arial" pitchFamily="34" charset="0"/>
              </a:rPr>
              <a:t>Covariance (is there any pattern to the way two variables move together?) </a:t>
            </a:r>
          </a:p>
          <a:p>
            <a:pPr marL="400050" algn="just"/>
            <a:r>
              <a:rPr lang="en-US" altLang="en-US" sz="2200" dirty="0">
                <a:latin typeface="Trebuchet MS" pitchFamily="34" charset="0"/>
                <a:cs typeface="Arial" pitchFamily="34" charset="0"/>
              </a:rPr>
              <a:t>Correlation coefficient (how strong is the linear relationship between two variables?)</a:t>
            </a:r>
          </a:p>
        </p:txBody>
      </p:sp>
      <p:sp>
        <p:nvSpPr>
          <p:cNvPr id="4"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86</a:t>
            </a:fld>
            <a:endParaRPr lang="en-AU" altLang="en-US" b="1"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608" y="3898223"/>
            <a:ext cx="6038056" cy="137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35" name="Picture 1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536" y="1790700"/>
            <a:ext cx="6305128" cy="1327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6" name="Rectangle 2"/>
          <p:cNvSpPr>
            <a:spLocks noGrp="1" noChangeArrowheads="1"/>
          </p:cNvSpPr>
          <p:nvPr>
            <p:ph type="title"/>
          </p:nvPr>
        </p:nvSpPr>
        <p:spPr bwMode="auto">
          <a:xfrm>
            <a:off x="395288" y="404813"/>
            <a:ext cx="7772400" cy="588962"/>
          </a:xfrm>
        </p:spPr>
        <p:txBody>
          <a:bodyPr wrap="square" numCol="1" anchorCtr="0" compatLnSpc="1">
            <a:prstTxWarp prst="textNoShape">
              <a:avLst/>
            </a:prstTxWarp>
          </a:bodyPr>
          <a:lstStyle/>
          <a:p>
            <a:pPr algn="l" fontAlgn="base">
              <a:spcAft>
                <a:spcPct val="0"/>
              </a:spcAft>
            </a:pPr>
            <a:r>
              <a:rPr altLang="en-US" sz="3600" cap="none" dirty="0">
                <a:solidFill>
                  <a:srgbClr val="EA0088"/>
                </a:solidFill>
                <a:latin typeface="Trebuchet MS" pitchFamily="34" charset="0"/>
                <a:ea typeface="MS PGothic" pitchFamily="34" charset="-128"/>
                <a:cs typeface="Arial" pitchFamily="34" charset="0"/>
              </a:rPr>
              <a:t>Covariance…</a:t>
            </a:r>
          </a:p>
        </p:txBody>
      </p:sp>
      <p:sp>
        <p:nvSpPr>
          <p:cNvPr id="95237" name="Text Box 6"/>
          <p:cNvSpPr txBox="1">
            <a:spLocks noChangeArrowheads="1"/>
          </p:cNvSpPr>
          <p:nvPr/>
        </p:nvSpPr>
        <p:spPr bwMode="auto">
          <a:xfrm>
            <a:off x="2128664" y="974695"/>
            <a:ext cx="49586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000" baseline="0" dirty="0">
                <a:solidFill>
                  <a:schemeClr val="accent1"/>
                </a:solidFill>
                <a:latin typeface="Trebuchet MS" panose="020B0603020202020204" pitchFamily="34" charset="0"/>
              </a:rPr>
              <a:t>population mean of variable X, variable Y</a:t>
            </a:r>
          </a:p>
        </p:txBody>
      </p:sp>
      <p:sp>
        <p:nvSpPr>
          <p:cNvPr id="95238" name="Line 7"/>
          <p:cNvSpPr>
            <a:spLocks noChangeShapeType="1"/>
          </p:cNvSpPr>
          <p:nvPr/>
        </p:nvSpPr>
        <p:spPr bwMode="auto">
          <a:xfrm>
            <a:off x="4414664" y="3681889"/>
            <a:ext cx="914400" cy="533400"/>
          </a:xfrm>
          <a:prstGeom prst="line">
            <a:avLst/>
          </a:prstGeom>
          <a:noFill/>
          <a:ln w="12700">
            <a:solidFill>
              <a:srgbClr val="00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AU"/>
          </a:p>
        </p:txBody>
      </p:sp>
      <p:sp>
        <p:nvSpPr>
          <p:cNvPr id="95239" name="Line 8"/>
          <p:cNvSpPr>
            <a:spLocks noChangeShapeType="1"/>
          </p:cNvSpPr>
          <p:nvPr/>
        </p:nvSpPr>
        <p:spPr bwMode="auto">
          <a:xfrm>
            <a:off x="6319664" y="1282700"/>
            <a:ext cx="228600" cy="774700"/>
          </a:xfrm>
          <a:prstGeom prst="line">
            <a:avLst/>
          </a:prstGeom>
          <a:noFill/>
          <a:ln w="12700">
            <a:solidFill>
              <a:srgbClr val="00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AU"/>
          </a:p>
        </p:txBody>
      </p:sp>
      <p:sp>
        <p:nvSpPr>
          <p:cNvPr id="95240" name="Text Box 9"/>
          <p:cNvSpPr txBox="1">
            <a:spLocks noChangeArrowheads="1"/>
          </p:cNvSpPr>
          <p:nvPr/>
        </p:nvSpPr>
        <p:spPr bwMode="auto">
          <a:xfrm>
            <a:off x="1976264" y="3284984"/>
            <a:ext cx="45434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000" baseline="0" dirty="0">
                <a:solidFill>
                  <a:schemeClr val="accent1"/>
                </a:solidFill>
                <a:latin typeface="Trebuchet MS" panose="020B0603020202020204" pitchFamily="34" charset="0"/>
              </a:rPr>
              <a:t>sample mean of variable X, variable Y</a:t>
            </a:r>
          </a:p>
        </p:txBody>
      </p:sp>
      <p:sp>
        <p:nvSpPr>
          <p:cNvPr id="95241" name="Line 10"/>
          <p:cNvSpPr>
            <a:spLocks noChangeShapeType="1"/>
          </p:cNvSpPr>
          <p:nvPr/>
        </p:nvSpPr>
        <p:spPr bwMode="auto">
          <a:xfrm flipH="1">
            <a:off x="5329064" y="1447800"/>
            <a:ext cx="0" cy="685800"/>
          </a:xfrm>
          <a:prstGeom prst="line">
            <a:avLst/>
          </a:prstGeom>
          <a:noFill/>
          <a:ln w="12700">
            <a:solidFill>
              <a:srgbClr val="00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AU"/>
          </a:p>
        </p:txBody>
      </p:sp>
      <p:sp>
        <p:nvSpPr>
          <p:cNvPr id="95242" name="Line 11"/>
          <p:cNvSpPr>
            <a:spLocks noChangeShapeType="1"/>
          </p:cNvSpPr>
          <p:nvPr/>
        </p:nvSpPr>
        <p:spPr bwMode="auto">
          <a:xfrm>
            <a:off x="5405264" y="3669189"/>
            <a:ext cx="1066800" cy="533400"/>
          </a:xfrm>
          <a:prstGeom prst="line">
            <a:avLst/>
          </a:prstGeom>
          <a:noFill/>
          <a:ln w="12700">
            <a:solidFill>
              <a:srgbClr val="00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AU"/>
          </a:p>
        </p:txBody>
      </p:sp>
      <p:sp>
        <p:nvSpPr>
          <p:cNvPr id="95243" name="Text Box 12"/>
          <p:cNvSpPr txBox="1">
            <a:spLocks noChangeArrowheads="1"/>
          </p:cNvSpPr>
          <p:nvPr/>
        </p:nvSpPr>
        <p:spPr bwMode="auto">
          <a:xfrm>
            <a:off x="2058814" y="5396529"/>
            <a:ext cx="541847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000" baseline="0" dirty="0">
                <a:solidFill>
                  <a:srgbClr val="00B050"/>
                </a:solidFill>
                <a:latin typeface="Trebuchet MS" panose="020B0603020202020204" pitchFamily="34" charset="0"/>
              </a:rPr>
              <a:t>Note: divisor is n-1, not n as you may expect.</a:t>
            </a:r>
          </a:p>
        </p:txBody>
      </p:sp>
      <p:sp>
        <p:nvSpPr>
          <p:cNvPr id="95244" name="Line 13"/>
          <p:cNvSpPr>
            <a:spLocks noChangeShapeType="1"/>
          </p:cNvSpPr>
          <p:nvPr/>
        </p:nvSpPr>
        <p:spPr bwMode="auto">
          <a:xfrm flipV="1">
            <a:off x="3903583" y="5174513"/>
            <a:ext cx="1112837" cy="306388"/>
          </a:xfrm>
          <a:prstGeom prst="line">
            <a:avLst/>
          </a:prstGeom>
          <a:noFill/>
          <a:ln w="12700">
            <a:solidFill>
              <a:srgbClr val="00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AU"/>
          </a:p>
        </p:txBody>
      </p:sp>
      <p:sp>
        <p:nvSpPr>
          <p:cNvPr id="95245" name="Slide Number Placeholder 5"/>
          <p:cNvSpPr txBox="1">
            <a:spLocks/>
          </p:cNvSpPr>
          <p:nvPr/>
        </p:nvSpPr>
        <p:spPr bwMode="auto">
          <a:xfrm>
            <a:off x="4948064" y="60960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r">
              <a:spcBef>
                <a:spcPct val="0"/>
              </a:spcBef>
              <a:buFontTx/>
              <a:buNone/>
            </a:pPr>
            <a:fld id="{6AA9887D-BC9D-40B1-8805-90EE35507EAF}" type="slidenum">
              <a:rPr lang="en-US" altLang="en-US" sz="1400" baseline="0">
                <a:latin typeface="Verdana" pitchFamily="34" charset="0"/>
              </a:rPr>
              <a:pPr algn="r">
                <a:spcBef>
                  <a:spcPct val="0"/>
                </a:spcBef>
                <a:buFontTx/>
                <a:buNone/>
              </a:pPr>
              <a:t>87</a:t>
            </a:fld>
            <a:endParaRPr lang="en-US" altLang="en-US" sz="1400" baseline="0">
              <a:latin typeface="Verdana" pitchFamily="34" charset="0"/>
            </a:endParaRPr>
          </a:p>
        </p:txBody>
      </p:sp>
      <p:sp>
        <p:nvSpPr>
          <p:cNvPr id="14"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87</a:t>
            </a:fld>
            <a:endParaRPr lang="en-AU" altLang="en-US" b="1" dirty="0"/>
          </a:p>
        </p:txBody>
      </p:sp>
    </p:spTree>
    <p:custDataLst>
      <p:tags r:id="rId1"/>
    </p:custData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395288" y="404813"/>
            <a:ext cx="7772400" cy="588962"/>
          </a:xfrm>
        </p:spPr>
        <p:txBody>
          <a:bodyPr wrap="square" numCol="1" anchorCtr="0" compatLnSpc="1">
            <a:prstTxWarp prst="textNoShape">
              <a:avLst/>
            </a:prstTxWarp>
          </a:bodyPr>
          <a:lstStyle/>
          <a:p>
            <a:pPr algn="l" fontAlgn="base">
              <a:spcAft>
                <a:spcPct val="0"/>
              </a:spcAft>
            </a:pPr>
            <a:r>
              <a:rPr altLang="en-US" sz="3600" cap="none" dirty="0">
                <a:solidFill>
                  <a:srgbClr val="EA0088"/>
                </a:solidFill>
                <a:latin typeface="Trebuchet MS" pitchFamily="34" charset="0"/>
                <a:ea typeface="MS PGothic" pitchFamily="34" charset="-128"/>
                <a:cs typeface="Arial" pitchFamily="34" charset="0"/>
              </a:rPr>
              <a:t>Covariance…</a:t>
            </a:r>
          </a:p>
        </p:txBody>
      </p:sp>
      <p:sp>
        <p:nvSpPr>
          <p:cNvPr id="96259" name="Rectangle 3"/>
          <p:cNvSpPr>
            <a:spLocks noGrp="1" noChangeArrowheads="1"/>
          </p:cNvSpPr>
          <p:nvPr>
            <p:ph idx="1"/>
          </p:nvPr>
        </p:nvSpPr>
        <p:spPr>
          <a:xfrm>
            <a:off x="393700" y="1268413"/>
            <a:ext cx="8355013" cy="4052887"/>
          </a:xfrm>
        </p:spPr>
        <p:txBody>
          <a:bodyPr/>
          <a:lstStyle/>
          <a:p>
            <a:pPr marL="0" indent="0" algn="just">
              <a:buFontTx/>
              <a:buNone/>
            </a:pPr>
            <a:r>
              <a:rPr lang="en-US" altLang="en-US" sz="2400" dirty="0">
                <a:latin typeface="Trebuchet MS" pitchFamily="34" charset="0"/>
                <a:cs typeface="Arial" pitchFamily="34" charset="0"/>
              </a:rPr>
              <a:t>In much the same way there was a ‘shortcut’ for calculating sample variance without having to calculate the sample mean, there is also a shortcut for calculating sample covariance without having to first calculate the means: </a:t>
            </a:r>
          </a:p>
        </p:txBody>
      </p:sp>
      <p:pic>
        <p:nvPicPr>
          <p:cNvPr id="9626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6013" y="3429000"/>
            <a:ext cx="4610100"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88</a:t>
            </a:fld>
            <a:endParaRPr lang="en-AU" altLang="en-US" b="1" dirty="0"/>
          </a:p>
        </p:txBody>
      </p:sp>
    </p:spTree>
    <p:custDataLst>
      <p:tags r:id="rId1"/>
    </p:custData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2755" name="Rectangle 3"/>
          <p:cNvSpPr>
            <a:spLocks noChangeArrowheads="1"/>
          </p:cNvSpPr>
          <p:nvPr/>
        </p:nvSpPr>
        <p:spPr bwMode="auto">
          <a:xfrm>
            <a:off x="838200" y="1219200"/>
            <a:ext cx="7772400" cy="4873625"/>
          </a:xfrm>
          <a:prstGeom prst="rect">
            <a:avLst/>
          </a:prstGeom>
          <a:noFill/>
          <a:ln w="9525">
            <a:noFill/>
            <a:miter lim="800000"/>
            <a:headEnd/>
            <a:tailEnd/>
          </a:ln>
        </p:spPr>
        <p:txBody>
          <a:bodyPr/>
          <a:lstStyle/>
          <a:p>
            <a:pPr algn="just" eaLnBrk="1" hangingPunct="1">
              <a:spcAft>
                <a:spcPts val="1200"/>
              </a:spcAft>
              <a:defRPr/>
            </a:pPr>
            <a:r>
              <a:rPr lang="en-US" baseline="0" dirty="0">
                <a:latin typeface="Trebuchet MS" panose="020B0603020202020204" pitchFamily="34" charset="0"/>
                <a:ea typeface="+mn-ea"/>
              </a:rPr>
              <a:t>When two variables move in the </a:t>
            </a:r>
            <a:r>
              <a:rPr lang="en-US" b="1" i="1" baseline="0" dirty="0">
                <a:latin typeface="Trebuchet MS" panose="020B0603020202020204" pitchFamily="34" charset="0"/>
                <a:ea typeface="+mn-ea"/>
              </a:rPr>
              <a:t>same direction</a:t>
            </a:r>
            <a:r>
              <a:rPr lang="en-US" baseline="0" dirty="0">
                <a:latin typeface="Trebuchet MS" panose="020B0603020202020204" pitchFamily="34" charset="0"/>
                <a:ea typeface="+mn-ea"/>
              </a:rPr>
              <a:t> (both increase or both decrease), the covariance will be a </a:t>
            </a:r>
            <a:r>
              <a:rPr lang="en-US" b="1" i="1" baseline="0" dirty="0">
                <a:latin typeface="Trebuchet MS" panose="020B0603020202020204" pitchFamily="34" charset="0"/>
                <a:ea typeface="+mn-ea"/>
              </a:rPr>
              <a:t>large positive number</a:t>
            </a:r>
            <a:r>
              <a:rPr lang="en-US" baseline="0" dirty="0">
                <a:latin typeface="Trebuchet MS" panose="020B0603020202020204" pitchFamily="34" charset="0"/>
                <a:ea typeface="+mn-ea"/>
              </a:rPr>
              <a:t>.</a:t>
            </a:r>
            <a:endParaRPr lang="en-US" b="1" i="1" baseline="0" dirty="0">
              <a:latin typeface="Trebuchet MS" panose="020B0603020202020204" pitchFamily="34" charset="0"/>
              <a:ea typeface="+mn-ea"/>
            </a:endParaRPr>
          </a:p>
          <a:p>
            <a:pPr algn="just" eaLnBrk="1" hangingPunct="1">
              <a:spcAft>
                <a:spcPts val="1200"/>
              </a:spcAft>
              <a:defRPr/>
            </a:pPr>
            <a:r>
              <a:rPr lang="en-US" baseline="0" dirty="0">
                <a:latin typeface="Trebuchet MS" panose="020B0603020202020204" pitchFamily="34" charset="0"/>
                <a:ea typeface="+mn-ea"/>
              </a:rPr>
              <a:t>When two variables move in </a:t>
            </a:r>
            <a:r>
              <a:rPr lang="en-US" b="1" i="1" baseline="0" dirty="0">
                <a:latin typeface="Trebuchet MS" panose="020B0603020202020204" pitchFamily="34" charset="0"/>
                <a:ea typeface="+mn-ea"/>
              </a:rPr>
              <a:t>opposite directions</a:t>
            </a:r>
            <a:r>
              <a:rPr lang="en-US" baseline="0" dirty="0">
                <a:latin typeface="Trebuchet MS" panose="020B0603020202020204" pitchFamily="34" charset="0"/>
                <a:ea typeface="+mn-ea"/>
              </a:rPr>
              <a:t>, the covariance is a </a:t>
            </a:r>
            <a:r>
              <a:rPr lang="en-US" b="1" i="1" baseline="0" dirty="0">
                <a:latin typeface="Trebuchet MS" panose="020B0603020202020204" pitchFamily="34" charset="0"/>
                <a:ea typeface="+mn-ea"/>
              </a:rPr>
              <a:t>large negative number</a:t>
            </a:r>
            <a:r>
              <a:rPr lang="en-US" baseline="0" dirty="0">
                <a:latin typeface="Trebuchet MS" panose="020B0603020202020204" pitchFamily="34" charset="0"/>
                <a:ea typeface="+mn-ea"/>
              </a:rPr>
              <a:t>.</a:t>
            </a:r>
          </a:p>
          <a:p>
            <a:pPr algn="just" eaLnBrk="1" hangingPunct="1">
              <a:spcAft>
                <a:spcPts val="1200"/>
              </a:spcAft>
              <a:defRPr/>
            </a:pPr>
            <a:r>
              <a:rPr lang="en-US" baseline="0" dirty="0">
                <a:latin typeface="Trebuchet MS" panose="020B0603020202020204" pitchFamily="34" charset="0"/>
                <a:ea typeface="+mn-ea"/>
              </a:rPr>
              <a:t>When there is </a:t>
            </a:r>
            <a:r>
              <a:rPr lang="en-US" b="1" i="1" baseline="0" dirty="0">
                <a:latin typeface="Trebuchet MS" panose="020B0603020202020204" pitchFamily="34" charset="0"/>
                <a:ea typeface="+mn-ea"/>
              </a:rPr>
              <a:t>no particular pattern</a:t>
            </a:r>
            <a:r>
              <a:rPr lang="en-US" baseline="0" dirty="0">
                <a:latin typeface="Trebuchet MS" panose="020B0603020202020204" pitchFamily="34" charset="0"/>
                <a:ea typeface="+mn-ea"/>
              </a:rPr>
              <a:t>, the covariance is a </a:t>
            </a:r>
            <a:r>
              <a:rPr lang="en-US" b="1" i="1" baseline="0" dirty="0">
                <a:latin typeface="Trebuchet MS" panose="020B0603020202020204" pitchFamily="34" charset="0"/>
                <a:ea typeface="+mn-ea"/>
              </a:rPr>
              <a:t>small number</a:t>
            </a:r>
            <a:r>
              <a:rPr lang="en-US" baseline="0" dirty="0">
                <a:latin typeface="Trebuchet MS" panose="020B0603020202020204" pitchFamily="34" charset="0"/>
                <a:ea typeface="+mn-ea"/>
              </a:rPr>
              <a:t>.</a:t>
            </a:r>
          </a:p>
          <a:p>
            <a:pPr algn="just" eaLnBrk="1" hangingPunct="1">
              <a:spcAft>
                <a:spcPts val="1200"/>
              </a:spcAft>
              <a:defRPr/>
            </a:pPr>
            <a:r>
              <a:rPr lang="en-US" baseline="0" dirty="0">
                <a:latin typeface="Trebuchet MS" panose="020B0603020202020204" pitchFamily="34" charset="0"/>
                <a:ea typeface="+mn-ea"/>
              </a:rPr>
              <a:t>However, it is often difficult to determine whether a particular covariance is large or small. The next parameter/statistic addresses this problem.</a:t>
            </a:r>
          </a:p>
        </p:txBody>
      </p:sp>
      <p:sp>
        <p:nvSpPr>
          <p:cNvPr id="5" name="Rectangle 2"/>
          <p:cNvSpPr>
            <a:spLocks noGrp="1" noChangeArrowheads="1"/>
          </p:cNvSpPr>
          <p:nvPr>
            <p:ph type="title"/>
          </p:nvPr>
        </p:nvSpPr>
        <p:spPr bwMode="auto">
          <a:xfrm>
            <a:off x="395288" y="404813"/>
            <a:ext cx="7772400" cy="588962"/>
          </a:xfrm>
        </p:spPr>
        <p:txBody>
          <a:bodyPr wrap="square" numCol="1" anchorCtr="0" compatLnSpc="1">
            <a:prstTxWarp prst="textNoShape">
              <a:avLst/>
            </a:prstTxWarp>
          </a:bodyPr>
          <a:lstStyle/>
          <a:p>
            <a:pPr algn="l" fontAlgn="base">
              <a:spcAft>
                <a:spcPct val="0"/>
              </a:spcAft>
            </a:pPr>
            <a:r>
              <a:rPr altLang="en-US" sz="3600" cap="none" dirty="0">
                <a:solidFill>
                  <a:srgbClr val="EA0088"/>
                </a:solidFill>
                <a:latin typeface="Trebuchet MS" pitchFamily="34" charset="0"/>
                <a:ea typeface="MS PGothic" pitchFamily="34" charset="-128"/>
                <a:cs typeface="Arial" pitchFamily="34" charset="0"/>
              </a:rPr>
              <a:t>Covariance…</a:t>
            </a:r>
          </a:p>
        </p:txBody>
      </p:sp>
      <p:sp>
        <p:nvSpPr>
          <p:cNvPr id="6"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89</a:t>
            </a:fld>
            <a:endParaRPr lang="en-AU" alt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2755">
                                            <p:txEl>
                                              <p:pRg st="1" end="1"/>
                                            </p:txEl>
                                          </p:spTgt>
                                        </p:tgtEl>
                                        <p:attrNameLst>
                                          <p:attrName>style.visibility</p:attrName>
                                        </p:attrNameLst>
                                      </p:cBhvr>
                                      <p:to>
                                        <p:strVal val="visible"/>
                                      </p:to>
                                    </p:set>
                                    <p:anim calcmode="lin" valueType="num">
                                      <p:cBhvr additive="base">
                                        <p:cTn id="7" dur="500" fill="hold"/>
                                        <p:tgtEl>
                                          <p:spTgt spid="20275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2755">
                                            <p:txEl>
                                              <p:pRg st="1" end="1"/>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02755">
                                            <p:txEl>
                                              <p:pRg st="2" end="2"/>
                                            </p:txEl>
                                          </p:spTgt>
                                        </p:tgtEl>
                                        <p:attrNameLst>
                                          <p:attrName>style.visibility</p:attrName>
                                        </p:attrNameLst>
                                      </p:cBhvr>
                                      <p:to>
                                        <p:strVal val="visible"/>
                                      </p:to>
                                    </p:set>
                                    <p:anim calcmode="lin" valueType="num">
                                      <p:cBhvr additive="base">
                                        <p:cTn id="12" dur="500" fill="hold"/>
                                        <p:tgtEl>
                                          <p:spTgt spid="202755">
                                            <p:txEl>
                                              <p:pRg st="2" end="2"/>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02755">
                                            <p:txEl>
                                              <p:pRg st="2" end="2"/>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202755">
                                            <p:txEl>
                                              <p:pRg st="3" end="3"/>
                                            </p:txEl>
                                          </p:spTgt>
                                        </p:tgtEl>
                                        <p:attrNameLst>
                                          <p:attrName>style.visibility</p:attrName>
                                        </p:attrNameLst>
                                      </p:cBhvr>
                                      <p:to>
                                        <p:strVal val="visible"/>
                                      </p:to>
                                    </p:set>
                                    <p:anim calcmode="lin" valueType="num">
                                      <p:cBhvr additive="base">
                                        <p:cTn id="17" dur="500" fill="hold"/>
                                        <p:tgtEl>
                                          <p:spTgt spid="202755">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0275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uiExpand="1" build="p" autoUpdateAnimBg="0"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7" name="Object 2"/>
          <p:cNvGraphicFramePr>
            <a:graphicFrameLocks noChangeAspect="1"/>
          </p:cNvGraphicFramePr>
          <p:nvPr/>
        </p:nvGraphicFramePr>
        <p:xfrm>
          <a:off x="1182688" y="3479800"/>
          <a:ext cx="6513512" cy="1173163"/>
        </p:xfrm>
        <a:graphic>
          <a:graphicData uri="http://schemas.openxmlformats.org/presentationml/2006/ole">
            <mc:AlternateContent xmlns:mc="http://schemas.openxmlformats.org/markup-compatibility/2006">
              <mc:Choice xmlns:v="urn:schemas-microsoft-com:vml" Requires="v">
                <p:oleObj spid="_x0000_s16473" name="Equation" r:id="rId4" imgW="2095500" imgH="381000" progId="Equation.3">
                  <p:embed/>
                </p:oleObj>
              </mc:Choice>
              <mc:Fallback>
                <p:oleObj name="Equation" r:id="rId4" imgW="2095500" imgH="381000" progId="Equation.3">
                  <p:embed/>
                  <p:pic>
                    <p:nvPicPr>
                      <p:cNvPr id="0" name="Picture 6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2688" y="3479800"/>
                        <a:ext cx="6513512" cy="117316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6388" name="Text Box 4"/>
          <p:cNvSpPr txBox="1">
            <a:spLocks noChangeArrowheads="1"/>
          </p:cNvSpPr>
          <p:nvPr/>
        </p:nvSpPr>
        <p:spPr bwMode="auto">
          <a:xfrm>
            <a:off x="611188" y="1370013"/>
            <a:ext cx="689292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400" baseline="0">
                <a:latin typeface="Trebuchet MS" pitchFamily="34" charset="0"/>
              </a:rPr>
              <a:t>Find the mean of a </a:t>
            </a:r>
            <a:r>
              <a:rPr lang="en-US" altLang="en-US" sz="2400" i="1" baseline="0">
                <a:latin typeface="Trebuchet MS" pitchFamily="34" charset="0"/>
              </a:rPr>
              <a:t>sample</a:t>
            </a:r>
            <a:r>
              <a:rPr lang="en-US" altLang="en-US" sz="2400" baseline="0">
                <a:latin typeface="Trebuchet MS" pitchFamily="34" charset="0"/>
              </a:rPr>
              <a:t> of six measurements </a:t>
            </a:r>
          </a:p>
          <a:p>
            <a:pPr>
              <a:spcBef>
                <a:spcPct val="0"/>
              </a:spcBef>
              <a:buFontTx/>
              <a:buNone/>
            </a:pPr>
            <a:endParaRPr lang="en-US" altLang="en-US" sz="2400" baseline="0">
              <a:latin typeface="Trebuchet MS" pitchFamily="34" charset="0"/>
            </a:endParaRPr>
          </a:p>
          <a:p>
            <a:pPr>
              <a:spcBef>
                <a:spcPct val="0"/>
              </a:spcBef>
              <a:buFontTx/>
              <a:buNone/>
            </a:pPr>
            <a:r>
              <a:rPr lang="en-US" altLang="en-US" sz="2400" baseline="0">
                <a:latin typeface="Trebuchet MS" pitchFamily="34" charset="0"/>
              </a:rPr>
              <a:t>	1, 3, 5, 2, 4, 3  </a:t>
            </a:r>
          </a:p>
          <a:p>
            <a:pPr>
              <a:spcBef>
                <a:spcPct val="0"/>
              </a:spcBef>
              <a:buFontTx/>
              <a:buNone/>
            </a:pPr>
            <a:endParaRPr lang="en-US" altLang="en-US" sz="2400" baseline="0">
              <a:latin typeface="Trebuchet MS" pitchFamily="34" charset="0"/>
            </a:endParaRPr>
          </a:p>
          <a:p>
            <a:pPr>
              <a:spcBef>
                <a:spcPct val="0"/>
              </a:spcBef>
              <a:buFontTx/>
              <a:buNone/>
            </a:pPr>
            <a:r>
              <a:rPr lang="en-US" altLang="en-US" sz="2400" b="1" baseline="0">
                <a:solidFill>
                  <a:schemeClr val="accent1"/>
                </a:solidFill>
                <a:latin typeface="Trebuchet MS" pitchFamily="34" charset="0"/>
              </a:rPr>
              <a:t>Solution:</a:t>
            </a:r>
          </a:p>
        </p:txBody>
      </p:sp>
      <p:sp>
        <p:nvSpPr>
          <p:cNvPr id="105477" name="Text Box 5"/>
          <p:cNvSpPr txBox="1">
            <a:spLocks noChangeArrowheads="1"/>
          </p:cNvSpPr>
          <p:nvPr/>
        </p:nvSpPr>
        <p:spPr bwMode="auto">
          <a:xfrm>
            <a:off x="3249613" y="3632200"/>
            <a:ext cx="323850" cy="457200"/>
          </a:xfrm>
          <a:prstGeom prst="rect">
            <a:avLst/>
          </a:prstGeom>
          <a:solidFill>
            <a:schemeClr val="bg2"/>
          </a:solidFill>
          <a:ln>
            <a:noFill/>
          </a:ln>
          <a:effectLst>
            <a:outerShdw dist="45791" dir="19578596" algn="ctr" rotWithShape="0">
              <a:srgbClr val="0000FF"/>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defRPr/>
            </a:pPr>
            <a:r>
              <a:rPr lang="en-US" baseline="0">
                <a:latin typeface="Arial Narrow" pitchFamily="34" charset="0"/>
                <a:ea typeface="+mn-ea"/>
              </a:rPr>
              <a:t>1</a:t>
            </a:r>
          </a:p>
        </p:txBody>
      </p:sp>
      <p:sp>
        <p:nvSpPr>
          <p:cNvPr id="105478" name="Text Box 6"/>
          <p:cNvSpPr txBox="1">
            <a:spLocks noChangeArrowheads="1"/>
          </p:cNvSpPr>
          <p:nvPr/>
        </p:nvSpPr>
        <p:spPr bwMode="auto">
          <a:xfrm>
            <a:off x="3943350" y="3632200"/>
            <a:ext cx="323850" cy="457200"/>
          </a:xfrm>
          <a:prstGeom prst="rect">
            <a:avLst/>
          </a:prstGeom>
          <a:solidFill>
            <a:schemeClr val="bg2"/>
          </a:solidFill>
          <a:ln>
            <a:noFill/>
          </a:ln>
          <a:effectLst>
            <a:outerShdw dist="45791" dir="19578596" algn="ctr" rotWithShape="0">
              <a:srgbClr val="0000FF"/>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defRPr/>
            </a:pPr>
            <a:r>
              <a:rPr lang="en-US" baseline="0">
                <a:latin typeface="Arial Narrow" pitchFamily="34" charset="0"/>
                <a:ea typeface="+mn-ea"/>
              </a:rPr>
              <a:t>3</a:t>
            </a:r>
          </a:p>
        </p:txBody>
      </p:sp>
      <p:sp>
        <p:nvSpPr>
          <p:cNvPr id="105479" name="Text Box 7"/>
          <p:cNvSpPr txBox="1">
            <a:spLocks noChangeArrowheads="1"/>
          </p:cNvSpPr>
          <p:nvPr/>
        </p:nvSpPr>
        <p:spPr bwMode="auto">
          <a:xfrm>
            <a:off x="4705350" y="3632200"/>
            <a:ext cx="323850" cy="457200"/>
          </a:xfrm>
          <a:prstGeom prst="rect">
            <a:avLst/>
          </a:prstGeom>
          <a:solidFill>
            <a:schemeClr val="bg2"/>
          </a:solidFill>
          <a:ln>
            <a:noFill/>
          </a:ln>
          <a:effectLst>
            <a:outerShdw dist="45791" dir="19578596" algn="ctr" rotWithShape="0">
              <a:srgbClr val="0000FF"/>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defRPr/>
            </a:pPr>
            <a:r>
              <a:rPr lang="en-US" baseline="0">
                <a:latin typeface="Arial Narrow" pitchFamily="34" charset="0"/>
                <a:ea typeface="+mn-ea"/>
              </a:rPr>
              <a:t>5</a:t>
            </a:r>
          </a:p>
        </p:txBody>
      </p:sp>
      <p:sp>
        <p:nvSpPr>
          <p:cNvPr id="105480" name="Text Box 8"/>
          <p:cNvSpPr txBox="1">
            <a:spLocks noChangeArrowheads="1"/>
          </p:cNvSpPr>
          <p:nvPr/>
        </p:nvSpPr>
        <p:spPr bwMode="auto">
          <a:xfrm>
            <a:off x="6172200" y="3632200"/>
            <a:ext cx="323850" cy="457200"/>
          </a:xfrm>
          <a:prstGeom prst="rect">
            <a:avLst/>
          </a:prstGeom>
          <a:solidFill>
            <a:schemeClr val="bg2"/>
          </a:solidFill>
          <a:ln>
            <a:noFill/>
          </a:ln>
          <a:effectLst>
            <a:outerShdw dist="45791" dir="19578596" algn="ctr" rotWithShape="0">
              <a:srgbClr val="0000FF"/>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defRPr/>
            </a:pPr>
            <a:r>
              <a:rPr lang="en-US" baseline="0">
                <a:latin typeface="Arial Narrow" pitchFamily="34" charset="0"/>
                <a:ea typeface="+mn-ea"/>
              </a:rPr>
              <a:t>4</a:t>
            </a:r>
          </a:p>
        </p:txBody>
      </p:sp>
      <p:sp>
        <p:nvSpPr>
          <p:cNvPr id="105481" name="Text Box 9"/>
          <p:cNvSpPr txBox="1">
            <a:spLocks noChangeArrowheads="1"/>
          </p:cNvSpPr>
          <p:nvPr/>
        </p:nvSpPr>
        <p:spPr bwMode="auto">
          <a:xfrm>
            <a:off x="6915150" y="3613150"/>
            <a:ext cx="323850" cy="457200"/>
          </a:xfrm>
          <a:prstGeom prst="rect">
            <a:avLst/>
          </a:prstGeom>
          <a:solidFill>
            <a:schemeClr val="bg2"/>
          </a:solidFill>
          <a:ln>
            <a:noFill/>
          </a:ln>
          <a:effectLst>
            <a:outerShdw dist="45791" dir="19578596" algn="ctr" rotWithShape="0">
              <a:srgbClr val="0000FF"/>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defRPr/>
            </a:pPr>
            <a:r>
              <a:rPr lang="en-US" baseline="0">
                <a:latin typeface="Arial Narrow" pitchFamily="34" charset="0"/>
                <a:ea typeface="+mn-ea"/>
              </a:rPr>
              <a:t>3</a:t>
            </a:r>
          </a:p>
        </p:txBody>
      </p:sp>
      <p:sp>
        <p:nvSpPr>
          <p:cNvPr id="105482" name="Text Box 10"/>
          <p:cNvSpPr txBox="1">
            <a:spLocks noChangeArrowheads="1"/>
          </p:cNvSpPr>
          <p:nvPr/>
        </p:nvSpPr>
        <p:spPr bwMode="auto">
          <a:xfrm>
            <a:off x="7756525" y="3897313"/>
            <a:ext cx="533400" cy="457200"/>
          </a:xfrm>
          <a:prstGeom prst="rect">
            <a:avLst/>
          </a:prstGeom>
          <a:solidFill>
            <a:schemeClr val="bg2"/>
          </a:solidFill>
          <a:ln>
            <a:noFill/>
          </a:ln>
          <a:effectLst>
            <a:outerShdw dist="107763" dir="18900000" algn="ctr" rotWithShape="0">
              <a:srgbClr val="0000FF"/>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defRPr/>
            </a:pPr>
            <a:r>
              <a:rPr lang="en-US" baseline="0">
                <a:latin typeface="Arial Narrow" pitchFamily="34" charset="0"/>
                <a:ea typeface="+mn-ea"/>
              </a:rPr>
              <a:t>3.0</a:t>
            </a:r>
          </a:p>
        </p:txBody>
      </p:sp>
      <p:sp>
        <p:nvSpPr>
          <p:cNvPr id="105495" name="Text Box 23"/>
          <p:cNvSpPr txBox="1">
            <a:spLocks noChangeArrowheads="1"/>
          </p:cNvSpPr>
          <p:nvPr/>
        </p:nvSpPr>
        <p:spPr bwMode="auto">
          <a:xfrm>
            <a:off x="5435600" y="3640138"/>
            <a:ext cx="323850" cy="457200"/>
          </a:xfrm>
          <a:prstGeom prst="rect">
            <a:avLst/>
          </a:prstGeom>
          <a:solidFill>
            <a:schemeClr val="bg2"/>
          </a:solidFill>
          <a:ln>
            <a:noFill/>
          </a:ln>
          <a:effectLst>
            <a:outerShdw dist="45791" dir="19578596" algn="ctr" rotWithShape="0">
              <a:srgbClr val="0000FF"/>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defRPr/>
            </a:pPr>
            <a:r>
              <a:rPr lang="en-US" baseline="0">
                <a:latin typeface="Arial Narrow" pitchFamily="34" charset="0"/>
                <a:ea typeface="+mn-ea"/>
              </a:rPr>
              <a:t>2</a:t>
            </a:r>
          </a:p>
        </p:txBody>
      </p:sp>
      <p:sp>
        <p:nvSpPr>
          <p:cNvPr id="16396" name="Rectangle 20"/>
          <p:cNvSpPr>
            <a:spLocks noGrp="1" noChangeArrowheads="1"/>
          </p:cNvSpPr>
          <p:nvPr>
            <p:ph type="title"/>
          </p:nvPr>
        </p:nvSpPr>
        <p:spPr bwMode="auto">
          <a:xfrm>
            <a:off x="539750" y="476250"/>
            <a:ext cx="7772400" cy="590550"/>
          </a:xfrm>
        </p:spPr>
        <p:txBody>
          <a:bodyPr wrap="square" numCol="1" anchorCtr="0" compatLnSpc="1">
            <a:prstTxWarp prst="textNoShape">
              <a:avLst/>
            </a:prstTxWarp>
          </a:bodyPr>
          <a:lstStyle/>
          <a:p>
            <a:pPr algn="l" fontAlgn="base">
              <a:spcAft>
                <a:spcPct val="0"/>
              </a:spcAft>
            </a:pPr>
            <a:r>
              <a:rPr altLang="en-US" sz="3200" cap="none" dirty="0">
                <a:solidFill>
                  <a:srgbClr val="EA0088"/>
                </a:solidFill>
                <a:latin typeface="Trebuchet MS" pitchFamily="34" charset="0"/>
                <a:ea typeface="MS PGothic" pitchFamily="34" charset="-128"/>
                <a:cs typeface="Arial" pitchFamily="34" charset="0"/>
              </a:rPr>
              <a:t> Example 1</a:t>
            </a:r>
          </a:p>
        </p:txBody>
      </p:sp>
      <p:sp>
        <p:nvSpPr>
          <p:cNvPr id="14"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9</a:t>
            </a:fld>
            <a:endParaRPr lang="en-AU" alt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5477"/>
                                        </p:tgtEl>
                                        <p:attrNameLst>
                                          <p:attrName>style.visibility</p:attrName>
                                        </p:attrNameLst>
                                      </p:cBhvr>
                                      <p:to>
                                        <p:strVal val="visible"/>
                                      </p:to>
                                    </p:set>
                                    <p:animEffect transition="in" filter="dissolve">
                                      <p:cBhvr>
                                        <p:cTn id="7" dur="500"/>
                                        <p:tgtEl>
                                          <p:spTgt spid="105477"/>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05478"/>
                                        </p:tgtEl>
                                        <p:attrNameLst>
                                          <p:attrName>style.visibility</p:attrName>
                                        </p:attrNameLst>
                                      </p:cBhvr>
                                      <p:to>
                                        <p:strVal val="visible"/>
                                      </p:to>
                                    </p:set>
                                    <p:animEffect transition="in" filter="dissolve">
                                      <p:cBhvr>
                                        <p:cTn id="11" dur="500"/>
                                        <p:tgtEl>
                                          <p:spTgt spid="105478"/>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05479"/>
                                        </p:tgtEl>
                                        <p:attrNameLst>
                                          <p:attrName>style.visibility</p:attrName>
                                        </p:attrNameLst>
                                      </p:cBhvr>
                                      <p:to>
                                        <p:strVal val="visible"/>
                                      </p:to>
                                    </p:set>
                                    <p:animEffect transition="in" filter="dissolve">
                                      <p:cBhvr>
                                        <p:cTn id="15" dur="500"/>
                                        <p:tgtEl>
                                          <p:spTgt spid="105479"/>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05495"/>
                                        </p:tgtEl>
                                        <p:attrNameLst>
                                          <p:attrName>style.visibility</p:attrName>
                                        </p:attrNameLst>
                                      </p:cBhvr>
                                      <p:to>
                                        <p:strVal val="visible"/>
                                      </p:to>
                                    </p:set>
                                    <p:animEffect transition="in" filter="dissolve">
                                      <p:cBhvr>
                                        <p:cTn id="19" dur="500"/>
                                        <p:tgtEl>
                                          <p:spTgt spid="105495"/>
                                        </p:tgtEl>
                                      </p:cBhvr>
                                    </p:animEffect>
                                  </p:childTnLst>
                                </p:cTn>
                              </p:par>
                            </p:childTnLst>
                          </p:cTn>
                        </p:par>
                        <p:par>
                          <p:cTn id="20" fill="hold" nodeType="afterGroup">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105480"/>
                                        </p:tgtEl>
                                        <p:attrNameLst>
                                          <p:attrName>style.visibility</p:attrName>
                                        </p:attrNameLst>
                                      </p:cBhvr>
                                      <p:to>
                                        <p:strVal val="visible"/>
                                      </p:to>
                                    </p:set>
                                    <p:animEffect transition="in" filter="dissolve">
                                      <p:cBhvr>
                                        <p:cTn id="23" dur="500"/>
                                        <p:tgtEl>
                                          <p:spTgt spid="105480"/>
                                        </p:tgtEl>
                                      </p:cBhvr>
                                    </p:animEffect>
                                  </p:childTnLst>
                                </p:cTn>
                              </p:par>
                            </p:childTnLst>
                          </p:cTn>
                        </p:par>
                        <p:par>
                          <p:cTn id="24" fill="hold" nodeType="afterGroup">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105481"/>
                                        </p:tgtEl>
                                        <p:attrNameLst>
                                          <p:attrName>style.visibility</p:attrName>
                                        </p:attrNameLst>
                                      </p:cBhvr>
                                      <p:to>
                                        <p:strVal val="visible"/>
                                      </p:to>
                                    </p:set>
                                    <p:animEffect transition="in" filter="dissolve">
                                      <p:cBhvr>
                                        <p:cTn id="27" dur="500"/>
                                        <p:tgtEl>
                                          <p:spTgt spid="105481"/>
                                        </p:tgtEl>
                                      </p:cBhvr>
                                    </p:animEffect>
                                  </p:childTnLst>
                                </p:cTn>
                              </p:par>
                            </p:childTnLst>
                          </p:cTn>
                        </p:par>
                        <p:par>
                          <p:cTn id="28" fill="hold" nodeType="afterGroup">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105482"/>
                                        </p:tgtEl>
                                        <p:attrNameLst>
                                          <p:attrName>style.visibility</p:attrName>
                                        </p:attrNameLst>
                                      </p:cBhvr>
                                      <p:to>
                                        <p:strVal val="visible"/>
                                      </p:to>
                                    </p:set>
                                    <p:animEffect transition="in" filter="dissolve">
                                      <p:cBhvr>
                                        <p:cTn id="31" dur="500"/>
                                        <p:tgtEl>
                                          <p:spTgt spid="105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7" grpId="0" animBg="1" autoUpdateAnimBg="0"/>
      <p:bldP spid="105478" grpId="0" animBg="1" autoUpdateAnimBg="0"/>
      <p:bldP spid="105479" grpId="0" animBg="1" autoUpdateAnimBg="0"/>
      <p:bldP spid="105480" grpId="0" animBg="1" autoUpdateAnimBg="0"/>
      <p:bldP spid="105481" grpId="0" animBg="1" autoUpdateAnimBg="0"/>
      <p:bldP spid="105482" grpId="0" animBg="1" autoUpdateAnimBg="0"/>
      <p:bldP spid="105495" grpId="0" animBg="1"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2637338"/>
            <a:ext cx="6616700" cy="991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07" name="Rectangle 2"/>
          <p:cNvSpPr>
            <a:spLocks noGrp="1" noChangeArrowheads="1"/>
          </p:cNvSpPr>
          <p:nvPr>
            <p:ph type="title"/>
          </p:nvPr>
        </p:nvSpPr>
        <p:spPr bwMode="auto">
          <a:xfrm>
            <a:off x="684213" y="333375"/>
            <a:ext cx="7772400" cy="647700"/>
          </a:xfrm>
        </p:spPr>
        <p:txBody>
          <a:bodyPr wrap="square" numCol="1" anchorCtr="0" compatLnSpc="1">
            <a:prstTxWarp prst="textNoShape">
              <a:avLst/>
            </a:prstTxWarp>
          </a:bodyPr>
          <a:lstStyle/>
          <a:p>
            <a:pPr algn="l" fontAlgn="base">
              <a:spcAft>
                <a:spcPct val="0"/>
              </a:spcAft>
            </a:pPr>
            <a:r>
              <a:rPr altLang="en-US" sz="3600" cap="none" dirty="0">
                <a:solidFill>
                  <a:srgbClr val="EA0088"/>
                </a:solidFill>
                <a:latin typeface="Trebuchet MS" pitchFamily="34" charset="0"/>
                <a:ea typeface="MS PGothic" pitchFamily="34" charset="-128"/>
                <a:cs typeface="Arial" pitchFamily="34" charset="0"/>
              </a:rPr>
              <a:t>Coefficient of Correlation…</a:t>
            </a:r>
          </a:p>
        </p:txBody>
      </p:sp>
      <p:sp>
        <p:nvSpPr>
          <p:cNvPr id="98308" name="Rectangle 3"/>
          <p:cNvSpPr>
            <a:spLocks noGrp="1" noChangeArrowheads="1"/>
          </p:cNvSpPr>
          <p:nvPr>
            <p:ph idx="1"/>
          </p:nvPr>
        </p:nvSpPr>
        <p:spPr>
          <a:xfrm>
            <a:off x="684213" y="1268413"/>
            <a:ext cx="7772400" cy="4114800"/>
          </a:xfrm>
        </p:spPr>
        <p:txBody>
          <a:bodyPr/>
          <a:lstStyle/>
          <a:p>
            <a:pPr marL="0" indent="0" algn="just">
              <a:buFontTx/>
              <a:buNone/>
            </a:pPr>
            <a:r>
              <a:rPr lang="en-US" altLang="en-US" sz="2400" dirty="0">
                <a:latin typeface="Trebuchet MS" pitchFamily="34" charset="0"/>
                <a:cs typeface="Arial" pitchFamily="34" charset="0"/>
              </a:rPr>
              <a:t>The coefficient of correlation is defined as the covariance divided by the standard deviations of the variables:</a:t>
            </a:r>
          </a:p>
        </p:txBody>
      </p:sp>
      <p:sp>
        <p:nvSpPr>
          <p:cNvPr id="98310" name="AutoShape 6"/>
          <p:cNvSpPr>
            <a:spLocks noChangeArrowheads="1"/>
          </p:cNvSpPr>
          <p:nvPr/>
        </p:nvSpPr>
        <p:spPr bwMode="auto">
          <a:xfrm>
            <a:off x="3276600" y="3755504"/>
            <a:ext cx="2087563" cy="609600"/>
          </a:xfrm>
          <a:prstGeom prst="wedgeRectCallout">
            <a:avLst>
              <a:gd name="adj1" fmla="val 90593"/>
              <a:gd name="adj2" fmla="val -114583"/>
            </a:avLst>
          </a:prstGeom>
          <a:solidFill>
            <a:srgbClr val="FFFF99"/>
          </a:solidFill>
          <a:ln w="9525">
            <a:solidFill>
              <a:schemeClr val="tx1"/>
            </a:solidFill>
            <a:miter lim="800000"/>
            <a:headEnd/>
            <a:tailEnd/>
          </a:ln>
        </p:spPr>
        <p:txBody>
          <a:bodyPr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eaLnBrk="1" hangingPunct="1">
              <a:spcBef>
                <a:spcPct val="0"/>
              </a:spcBef>
              <a:buFontTx/>
              <a:buNone/>
            </a:pPr>
            <a:r>
              <a:rPr lang="en-US" altLang="en-US" sz="1800" baseline="0">
                <a:latin typeface="Tahoma" pitchFamily="34" charset="0"/>
              </a:rPr>
              <a:t>Greek letter ‘rho’</a:t>
            </a:r>
          </a:p>
        </p:txBody>
      </p:sp>
      <p:pic>
        <p:nvPicPr>
          <p:cNvPr id="98311"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4616" y="4495800"/>
            <a:ext cx="6389712" cy="971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90</a:t>
            </a:fld>
            <a:endParaRPr lang="en-AU" altLang="en-US" b="1" dirty="0"/>
          </a:p>
        </p:txBody>
      </p:sp>
    </p:spTree>
    <p:custDataLst>
      <p:tags r:id="rId1"/>
    </p:custData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auto">
          <a:xfrm>
            <a:off x="684213" y="333375"/>
            <a:ext cx="7772400" cy="647700"/>
          </a:xfrm>
        </p:spPr>
        <p:txBody>
          <a:bodyPr wrap="square" numCol="1" anchorCtr="0" compatLnSpc="1">
            <a:prstTxWarp prst="textNoShape">
              <a:avLst/>
            </a:prstTxWarp>
          </a:bodyPr>
          <a:lstStyle/>
          <a:p>
            <a:pPr algn="l" fontAlgn="base">
              <a:spcAft>
                <a:spcPct val="0"/>
              </a:spcAft>
            </a:pPr>
            <a:r>
              <a:rPr altLang="en-US" sz="3600" cap="none" dirty="0">
                <a:solidFill>
                  <a:srgbClr val="EA0088"/>
                </a:solidFill>
                <a:latin typeface="Trebuchet MS" pitchFamily="34" charset="0"/>
                <a:ea typeface="MS PGothic" pitchFamily="34" charset="-128"/>
                <a:cs typeface="Arial" pitchFamily="34" charset="0"/>
              </a:rPr>
              <a:t>Coefficient of Correlation…</a:t>
            </a:r>
          </a:p>
        </p:txBody>
      </p:sp>
      <p:sp>
        <p:nvSpPr>
          <p:cNvPr id="99331" name="Content Placeholder 8"/>
          <p:cNvSpPr>
            <a:spLocks noGrp="1"/>
          </p:cNvSpPr>
          <p:nvPr>
            <p:ph idx="1"/>
          </p:nvPr>
        </p:nvSpPr>
        <p:spPr>
          <a:xfrm>
            <a:off x="758130" y="2924944"/>
            <a:ext cx="7772400" cy="1800200"/>
          </a:xfrm>
        </p:spPr>
        <p:txBody>
          <a:bodyPr/>
          <a:lstStyle/>
          <a:p>
            <a:pPr marL="0" indent="0" algn="just">
              <a:spcAft>
                <a:spcPts val="1200"/>
              </a:spcAft>
              <a:buNone/>
            </a:pPr>
            <a:r>
              <a:rPr lang="en-AU" altLang="en-US" sz="2400" dirty="0">
                <a:solidFill>
                  <a:schemeClr val="accent1"/>
                </a:solidFill>
                <a:latin typeface="Trebuchet MS" pitchFamily="34" charset="0"/>
                <a:cs typeface="Arial" pitchFamily="34" charset="0"/>
              </a:rPr>
              <a:t>The coefficient of correlation can take positive or negative values.</a:t>
            </a:r>
          </a:p>
          <a:p>
            <a:pPr marL="0" indent="0" algn="just">
              <a:buNone/>
            </a:pPr>
            <a:r>
              <a:rPr lang="en-AU" altLang="en-US" sz="2400" dirty="0">
                <a:solidFill>
                  <a:schemeClr val="accent1"/>
                </a:solidFill>
                <a:latin typeface="Trebuchet MS" pitchFamily="34" charset="0"/>
                <a:cs typeface="Arial" pitchFamily="34" charset="0"/>
              </a:rPr>
              <a:t>It can take only values between –1 and +1.</a:t>
            </a:r>
          </a:p>
        </p:txBody>
      </p:sp>
      <p:sp>
        <p:nvSpPr>
          <p:cNvPr id="65543" name="Rectangle 7"/>
          <p:cNvSpPr>
            <a:spLocks noChangeArrowheads="1"/>
          </p:cNvSpPr>
          <p:nvPr/>
        </p:nvSpPr>
        <p:spPr bwMode="auto">
          <a:xfrm>
            <a:off x="684213" y="1328281"/>
            <a:ext cx="7920235" cy="984885"/>
          </a:xfrm>
          <a:prstGeom prst="rect">
            <a:avLst/>
          </a:prstGeom>
          <a:noFill/>
          <a:ln w="9525">
            <a:noFill/>
            <a:miter lim="800000"/>
            <a:headEnd/>
            <a:tailEnd/>
          </a:ln>
        </p:spPr>
        <p:txBody>
          <a:bodyPr wrap="square" anchor="ctr">
            <a:spAutoFit/>
          </a:bodyPr>
          <a:lstStyle/>
          <a:p>
            <a:pPr>
              <a:spcAft>
                <a:spcPts val="1200"/>
              </a:spcAft>
              <a:defRPr/>
            </a:pPr>
            <a:r>
              <a:rPr lang="en-US" baseline="0" dirty="0">
                <a:latin typeface="Trebuchet MS" panose="020B0603020202020204" pitchFamily="34" charset="0"/>
                <a:ea typeface="+mn-ea"/>
              </a:rPr>
              <a:t>The coefficient of correlation answers the question:</a:t>
            </a:r>
          </a:p>
          <a:p>
            <a:pPr algn="ctr">
              <a:spcAft>
                <a:spcPts val="1200"/>
              </a:spcAft>
              <a:defRPr/>
            </a:pPr>
            <a:r>
              <a:rPr lang="en-US" baseline="0" dirty="0">
                <a:solidFill>
                  <a:schemeClr val="tx1">
                    <a:lumMod val="75000"/>
                    <a:lumOff val="25000"/>
                  </a:schemeClr>
                </a:solidFill>
                <a:latin typeface="Trebuchet MS" panose="020B0603020202020204" pitchFamily="34" charset="0"/>
                <a:ea typeface="+mn-ea"/>
              </a:rPr>
              <a:t>How </a:t>
            </a:r>
            <a:r>
              <a:rPr lang="en-US" b="1" baseline="0" dirty="0">
                <a:solidFill>
                  <a:schemeClr val="tx1">
                    <a:lumMod val="75000"/>
                    <a:lumOff val="25000"/>
                  </a:schemeClr>
                </a:solidFill>
                <a:latin typeface="Trebuchet MS" panose="020B0603020202020204" pitchFamily="34" charset="0"/>
                <a:ea typeface="+mn-ea"/>
              </a:rPr>
              <a:t>strong</a:t>
            </a:r>
            <a:r>
              <a:rPr lang="en-US" baseline="0" dirty="0">
                <a:solidFill>
                  <a:schemeClr val="tx1">
                    <a:lumMod val="75000"/>
                    <a:lumOff val="25000"/>
                  </a:schemeClr>
                </a:solidFill>
                <a:latin typeface="Trebuchet MS" panose="020B0603020202020204" pitchFamily="34" charset="0"/>
                <a:ea typeface="+mn-ea"/>
              </a:rPr>
              <a:t> is the association between X and Y?</a:t>
            </a:r>
          </a:p>
        </p:txBody>
      </p:sp>
      <p:sp>
        <p:nvSpPr>
          <p:cNvPr id="99333" name="Slide Number Placeholder 5"/>
          <p:cNvSpPr txBox="1">
            <a:spLocks/>
          </p:cNvSpPr>
          <p:nvPr/>
        </p:nvSpPr>
        <p:spPr bwMode="auto">
          <a:xfrm>
            <a:off x="6553200" y="60960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r">
              <a:spcBef>
                <a:spcPct val="0"/>
              </a:spcBef>
              <a:buFontTx/>
              <a:buNone/>
            </a:pPr>
            <a:endParaRPr lang="en-US" altLang="en-US" sz="1400" baseline="0" dirty="0">
              <a:latin typeface="Verdana" pitchFamily="34" charset="0"/>
            </a:endParaRPr>
          </a:p>
        </p:txBody>
      </p:sp>
      <p:sp>
        <p:nvSpPr>
          <p:cNvPr id="8"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91</a:t>
            </a:fld>
            <a:endParaRPr lang="en-AU" altLang="en-US" b="1" dirty="0"/>
          </a:p>
        </p:txBody>
      </p:sp>
    </p:spTree>
    <p:custDataLst>
      <p:tags r:id="rId1"/>
    </p:custData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ext Box 2"/>
          <p:cNvSpPr txBox="1">
            <a:spLocks noChangeArrowheads="1"/>
          </p:cNvSpPr>
          <p:nvPr/>
        </p:nvSpPr>
        <p:spPr bwMode="auto">
          <a:xfrm>
            <a:off x="7164388" y="3644900"/>
            <a:ext cx="13509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000" baseline="0">
                <a:latin typeface="Arial Narrow" pitchFamily="34" charset="0"/>
              </a:rPr>
              <a:t>COV(X,Y)=0</a:t>
            </a:r>
          </a:p>
        </p:txBody>
      </p:sp>
      <p:sp>
        <p:nvSpPr>
          <p:cNvPr id="100356" name="Text Box 3"/>
          <p:cNvSpPr txBox="1">
            <a:spLocks noChangeArrowheads="1"/>
          </p:cNvSpPr>
          <p:nvPr/>
        </p:nvSpPr>
        <p:spPr bwMode="auto">
          <a:xfrm>
            <a:off x="762000" y="2838450"/>
            <a:ext cx="1390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800" baseline="0">
                <a:latin typeface="Symbol" pitchFamily="18" charset="2"/>
              </a:rPr>
              <a:t>r</a:t>
            </a:r>
            <a:r>
              <a:rPr lang="en-US" altLang="en-US" sz="2800" baseline="0">
                <a:latin typeface="Arial Narrow" pitchFamily="34" charset="0"/>
              </a:rPr>
              <a:t>  or  r  =</a:t>
            </a:r>
          </a:p>
        </p:txBody>
      </p:sp>
      <p:sp>
        <p:nvSpPr>
          <p:cNvPr id="100357" name="Rectangle 4"/>
          <p:cNvSpPr>
            <a:spLocks noChangeArrowheads="1"/>
          </p:cNvSpPr>
          <p:nvPr/>
        </p:nvSpPr>
        <p:spPr bwMode="auto">
          <a:xfrm>
            <a:off x="2195513" y="887413"/>
            <a:ext cx="454025" cy="3816350"/>
          </a:xfrm>
          <a:prstGeom prst="rect">
            <a:avLst/>
          </a:prstGeom>
          <a:solidFill>
            <a:schemeClr val="bg1"/>
          </a:solidFill>
          <a:ln w="9525">
            <a:solidFill>
              <a:schemeClr val="bg1"/>
            </a:solidFill>
            <a:miter lim="800000"/>
            <a:headEnd/>
            <a:tailEnd/>
          </a:ln>
        </p:spPr>
        <p:txBody>
          <a:bodyPr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endParaRPr lang="en-US" altLang="en-US" sz="2200" baseline="0">
              <a:latin typeface="Arial Narrow" pitchFamily="34" charset="0"/>
            </a:endParaRPr>
          </a:p>
          <a:p>
            <a:pPr algn="ctr">
              <a:spcBef>
                <a:spcPct val="0"/>
              </a:spcBef>
              <a:buFontTx/>
              <a:buNone/>
            </a:pPr>
            <a:endParaRPr lang="en-US" altLang="en-US" sz="2200" baseline="0">
              <a:latin typeface="Arial Narrow" pitchFamily="34" charset="0"/>
            </a:endParaRPr>
          </a:p>
          <a:p>
            <a:pPr algn="ctr">
              <a:spcBef>
                <a:spcPct val="0"/>
              </a:spcBef>
              <a:buFontTx/>
              <a:buNone/>
            </a:pPr>
            <a:r>
              <a:rPr lang="en-US" altLang="en-US" sz="2200" baseline="0">
                <a:latin typeface="Arial Narrow" pitchFamily="34" charset="0"/>
              </a:rPr>
              <a:t>+1</a:t>
            </a:r>
          </a:p>
          <a:p>
            <a:pPr algn="ctr">
              <a:spcBef>
                <a:spcPct val="0"/>
              </a:spcBef>
              <a:buFontTx/>
              <a:buNone/>
            </a:pPr>
            <a:endParaRPr lang="en-US" altLang="en-US" sz="2200" baseline="0">
              <a:latin typeface="Arial Narrow" pitchFamily="34" charset="0"/>
            </a:endParaRPr>
          </a:p>
          <a:p>
            <a:pPr algn="ctr">
              <a:spcBef>
                <a:spcPct val="0"/>
              </a:spcBef>
              <a:buFontTx/>
              <a:buNone/>
            </a:pPr>
            <a:endParaRPr lang="en-US" altLang="en-US" sz="2200" baseline="0">
              <a:latin typeface="Arial Narrow" pitchFamily="34" charset="0"/>
            </a:endParaRPr>
          </a:p>
          <a:p>
            <a:pPr algn="ctr">
              <a:spcBef>
                <a:spcPct val="0"/>
              </a:spcBef>
              <a:buFontTx/>
              <a:buNone/>
            </a:pPr>
            <a:endParaRPr lang="en-US" altLang="en-US" sz="2200" baseline="0">
              <a:latin typeface="Arial Narrow" pitchFamily="34" charset="0"/>
            </a:endParaRPr>
          </a:p>
          <a:p>
            <a:pPr algn="ctr">
              <a:spcBef>
                <a:spcPct val="0"/>
              </a:spcBef>
              <a:buFontTx/>
              <a:buNone/>
            </a:pPr>
            <a:r>
              <a:rPr lang="en-US" altLang="en-US" sz="2200" baseline="0">
                <a:latin typeface="Arial Narrow" pitchFamily="34" charset="0"/>
              </a:rPr>
              <a:t>0</a:t>
            </a:r>
          </a:p>
          <a:p>
            <a:pPr algn="ctr">
              <a:spcBef>
                <a:spcPct val="0"/>
              </a:spcBef>
              <a:buFontTx/>
              <a:buNone/>
            </a:pPr>
            <a:endParaRPr lang="en-US" altLang="en-US" sz="2200" baseline="0">
              <a:latin typeface="Arial Narrow" pitchFamily="34" charset="0"/>
            </a:endParaRPr>
          </a:p>
          <a:p>
            <a:pPr algn="ctr">
              <a:spcBef>
                <a:spcPct val="0"/>
              </a:spcBef>
              <a:buFontTx/>
              <a:buNone/>
            </a:pPr>
            <a:endParaRPr lang="en-US" altLang="en-US" sz="2200" baseline="0">
              <a:latin typeface="Arial Narrow" pitchFamily="34" charset="0"/>
            </a:endParaRPr>
          </a:p>
          <a:p>
            <a:pPr algn="ctr">
              <a:spcBef>
                <a:spcPct val="0"/>
              </a:spcBef>
              <a:buFontTx/>
              <a:buNone/>
            </a:pPr>
            <a:endParaRPr lang="en-US" altLang="en-US" sz="2200" baseline="0">
              <a:latin typeface="Arial Narrow" pitchFamily="34" charset="0"/>
            </a:endParaRPr>
          </a:p>
          <a:p>
            <a:pPr algn="ctr">
              <a:spcBef>
                <a:spcPct val="0"/>
              </a:spcBef>
              <a:buFontTx/>
              <a:buNone/>
            </a:pPr>
            <a:r>
              <a:rPr lang="en-US" altLang="en-US" sz="2200" baseline="0">
                <a:latin typeface="Arial Narrow" pitchFamily="34" charset="0"/>
              </a:rPr>
              <a:t>–1</a:t>
            </a:r>
          </a:p>
        </p:txBody>
      </p:sp>
      <p:sp>
        <p:nvSpPr>
          <p:cNvPr id="100358" name="Text Box 5"/>
          <p:cNvSpPr txBox="1">
            <a:spLocks noChangeArrowheads="1"/>
          </p:cNvSpPr>
          <p:nvPr/>
        </p:nvSpPr>
        <p:spPr bwMode="auto">
          <a:xfrm>
            <a:off x="2627313" y="1628775"/>
            <a:ext cx="35496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200" baseline="0">
                <a:latin typeface="Arial Narrow" pitchFamily="34" charset="0"/>
              </a:rPr>
              <a:t>Strong positive linear relationship</a:t>
            </a:r>
          </a:p>
        </p:txBody>
      </p:sp>
      <p:sp>
        <p:nvSpPr>
          <p:cNvPr id="100359" name="Text Box 6"/>
          <p:cNvSpPr txBox="1">
            <a:spLocks noChangeArrowheads="1"/>
          </p:cNvSpPr>
          <p:nvPr/>
        </p:nvSpPr>
        <p:spPr bwMode="auto">
          <a:xfrm>
            <a:off x="2700338" y="2852738"/>
            <a:ext cx="23304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200" baseline="0">
                <a:latin typeface="Arial Narrow" pitchFamily="34" charset="0"/>
              </a:rPr>
              <a:t>No linear relationship</a:t>
            </a:r>
          </a:p>
        </p:txBody>
      </p:sp>
      <p:sp>
        <p:nvSpPr>
          <p:cNvPr id="100360" name="Text Box 7"/>
          <p:cNvSpPr txBox="1">
            <a:spLocks noChangeArrowheads="1"/>
          </p:cNvSpPr>
          <p:nvPr/>
        </p:nvSpPr>
        <p:spPr bwMode="auto">
          <a:xfrm>
            <a:off x="2627313" y="4221163"/>
            <a:ext cx="36385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200" baseline="0">
                <a:latin typeface="Arial Narrow" pitchFamily="34" charset="0"/>
              </a:rPr>
              <a:t>Strong negative linear relationship</a:t>
            </a:r>
          </a:p>
        </p:txBody>
      </p:sp>
      <p:grpSp>
        <p:nvGrpSpPr>
          <p:cNvPr id="2" name="Group 8"/>
          <p:cNvGrpSpPr>
            <a:grpSpLocks/>
          </p:cNvGrpSpPr>
          <p:nvPr/>
        </p:nvGrpSpPr>
        <p:grpSpPr bwMode="auto">
          <a:xfrm>
            <a:off x="6516688" y="2852738"/>
            <a:ext cx="1676400" cy="1295400"/>
            <a:chOff x="4224" y="1248"/>
            <a:chExt cx="1056" cy="816"/>
          </a:xfrm>
        </p:grpSpPr>
        <p:sp>
          <p:nvSpPr>
            <p:cNvPr id="100413" name="Line 9"/>
            <p:cNvSpPr>
              <a:spLocks noChangeShapeType="1"/>
            </p:cNvSpPr>
            <p:nvPr/>
          </p:nvSpPr>
          <p:spPr bwMode="auto">
            <a:xfrm>
              <a:off x="4224" y="1248"/>
              <a:ext cx="0" cy="81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AU"/>
            </a:p>
          </p:txBody>
        </p:sp>
        <p:sp>
          <p:nvSpPr>
            <p:cNvPr id="100414" name="Line 10"/>
            <p:cNvSpPr>
              <a:spLocks noChangeShapeType="1"/>
            </p:cNvSpPr>
            <p:nvPr/>
          </p:nvSpPr>
          <p:spPr bwMode="auto">
            <a:xfrm>
              <a:off x="4224" y="2064"/>
              <a:ext cx="105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AU"/>
            </a:p>
          </p:txBody>
        </p:sp>
      </p:grpSp>
      <p:grpSp>
        <p:nvGrpSpPr>
          <p:cNvPr id="3" name="Group 12"/>
          <p:cNvGrpSpPr>
            <a:grpSpLocks/>
          </p:cNvGrpSpPr>
          <p:nvPr/>
        </p:nvGrpSpPr>
        <p:grpSpPr bwMode="auto">
          <a:xfrm>
            <a:off x="6804025" y="3284538"/>
            <a:ext cx="1447800" cy="304800"/>
            <a:chOff x="2304" y="960"/>
            <a:chExt cx="1008" cy="480"/>
          </a:xfrm>
        </p:grpSpPr>
        <p:grpSp>
          <p:nvGrpSpPr>
            <p:cNvPr id="100398" name="Group 13"/>
            <p:cNvGrpSpPr>
              <a:grpSpLocks/>
            </p:cNvGrpSpPr>
            <p:nvPr/>
          </p:nvGrpSpPr>
          <p:grpSpPr bwMode="auto">
            <a:xfrm>
              <a:off x="2352" y="960"/>
              <a:ext cx="912" cy="480"/>
              <a:chOff x="2352" y="960"/>
              <a:chExt cx="912" cy="480"/>
            </a:xfrm>
          </p:grpSpPr>
          <p:sp>
            <p:nvSpPr>
              <p:cNvPr id="100400" name="Oval 14"/>
              <p:cNvSpPr>
                <a:spLocks noChangeArrowheads="1"/>
              </p:cNvSpPr>
              <p:nvPr/>
            </p:nvSpPr>
            <p:spPr bwMode="auto">
              <a:xfrm>
                <a:off x="2352" y="1248"/>
                <a:ext cx="48" cy="96"/>
              </a:xfrm>
              <a:prstGeom prst="ellipse">
                <a:avLst/>
              </a:prstGeom>
              <a:solidFill>
                <a:srgbClr val="00CCFF"/>
              </a:solidFill>
              <a:ln w="12700">
                <a:solidFill>
                  <a:schemeClr val="tx1"/>
                </a:solidFill>
                <a:round/>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00401" name="Oval 15"/>
              <p:cNvSpPr>
                <a:spLocks noChangeArrowheads="1"/>
              </p:cNvSpPr>
              <p:nvPr/>
            </p:nvSpPr>
            <p:spPr bwMode="auto">
              <a:xfrm>
                <a:off x="2448" y="1104"/>
                <a:ext cx="48" cy="96"/>
              </a:xfrm>
              <a:prstGeom prst="ellipse">
                <a:avLst/>
              </a:prstGeom>
              <a:solidFill>
                <a:srgbClr val="00CCFF"/>
              </a:solidFill>
              <a:ln w="12700">
                <a:solidFill>
                  <a:schemeClr val="tx1"/>
                </a:solidFill>
                <a:round/>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00402" name="Oval 16"/>
              <p:cNvSpPr>
                <a:spLocks noChangeArrowheads="1"/>
              </p:cNvSpPr>
              <p:nvPr/>
            </p:nvSpPr>
            <p:spPr bwMode="auto">
              <a:xfrm>
                <a:off x="2592" y="1200"/>
                <a:ext cx="48" cy="96"/>
              </a:xfrm>
              <a:prstGeom prst="ellipse">
                <a:avLst/>
              </a:prstGeom>
              <a:solidFill>
                <a:srgbClr val="00CCFF"/>
              </a:solidFill>
              <a:ln w="12700">
                <a:solidFill>
                  <a:schemeClr val="tx1"/>
                </a:solidFill>
                <a:round/>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00403" name="Oval 17"/>
              <p:cNvSpPr>
                <a:spLocks noChangeArrowheads="1"/>
              </p:cNvSpPr>
              <p:nvPr/>
            </p:nvSpPr>
            <p:spPr bwMode="auto">
              <a:xfrm>
                <a:off x="3024" y="1296"/>
                <a:ext cx="48" cy="96"/>
              </a:xfrm>
              <a:prstGeom prst="ellipse">
                <a:avLst/>
              </a:prstGeom>
              <a:solidFill>
                <a:srgbClr val="00CCFF"/>
              </a:solidFill>
              <a:ln w="12700">
                <a:solidFill>
                  <a:schemeClr val="tx1"/>
                </a:solidFill>
                <a:round/>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00404" name="Oval 18"/>
              <p:cNvSpPr>
                <a:spLocks noChangeArrowheads="1"/>
              </p:cNvSpPr>
              <p:nvPr/>
            </p:nvSpPr>
            <p:spPr bwMode="auto">
              <a:xfrm>
                <a:off x="2832" y="1104"/>
                <a:ext cx="48" cy="96"/>
              </a:xfrm>
              <a:prstGeom prst="ellipse">
                <a:avLst/>
              </a:prstGeom>
              <a:solidFill>
                <a:srgbClr val="00CCFF"/>
              </a:solidFill>
              <a:ln w="12700">
                <a:solidFill>
                  <a:schemeClr val="tx1"/>
                </a:solidFill>
                <a:round/>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00405" name="Oval 19"/>
              <p:cNvSpPr>
                <a:spLocks noChangeArrowheads="1"/>
              </p:cNvSpPr>
              <p:nvPr/>
            </p:nvSpPr>
            <p:spPr bwMode="auto">
              <a:xfrm>
                <a:off x="2976" y="1104"/>
                <a:ext cx="48" cy="96"/>
              </a:xfrm>
              <a:prstGeom prst="ellipse">
                <a:avLst/>
              </a:prstGeom>
              <a:solidFill>
                <a:srgbClr val="00CCFF"/>
              </a:solidFill>
              <a:ln w="12700">
                <a:solidFill>
                  <a:schemeClr val="tx1"/>
                </a:solidFill>
                <a:round/>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00406" name="Oval 20"/>
              <p:cNvSpPr>
                <a:spLocks noChangeArrowheads="1"/>
              </p:cNvSpPr>
              <p:nvPr/>
            </p:nvSpPr>
            <p:spPr bwMode="auto">
              <a:xfrm>
                <a:off x="2784" y="1296"/>
                <a:ext cx="48" cy="96"/>
              </a:xfrm>
              <a:prstGeom prst="ellipse">
                <a:avLst/>
              </a:prstGeom>
              <a:solidFill>
                <a:srgbClr val="00CCFF"/>
              </a:solidFill>
              <a:ln w="12700">
                <a:solidFill>
                  <a:schemeClr val="tx1"/>
                </a:solidFill>
                <a:round/>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00407" name="Oval 21"/>
              <p:cNvSpPr>
                <a:spLocks noChangeArrowheads="1"/>
              </p:cNvSpPr>
              <p:nvPr/>
            </p:nvSpPr>
            <p:spPr bwMode="auto">
              <a:xfrm>
                <a:off x="2688" y="1056"/>
                <a:ext cx="48" cy="96"/>
              </a:xfrm>
              <a:prstGeom prst="ellipse">
                <a:avLst/>
              </a:prstGeom>
              <a:solidFill>
                <a:srgbClr val="00CCFF"/>
              </a:solidFill>
              <a:ln w="12700">
                <a:solidFill>
                  <a:schemeClr val="tx1"/>
                </a:solidFill>
                <a:round/>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00408" name="Oval 22"/>
              <p:cNvSpPr>
                <a:spLocks noChangeArrowheads="1"/>
              </p:cNvSpPr>
              <p:nvPr/>
            </p:nvSpPr>
            <p:spPr bwMode="auto">
              <a:xfrm>
                <a:off x="3216" y="1200"/>
                <a:ext cx="48" cy="96"/>
              </a:xfrm>
              <a:prstGeom prst="ellipse">
                <a:avLst/>
              </a:prstGeom>
              <a:solidFill>
                <a:srgbClr val="00CCFF"/>
              </a:solidFill>
              <a:ln w="12700">
                <a:solidFill>
                  <a:schemeClr val="tx1"/>
                </a:solidFill>
                <a:round/>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00409" name="Oval 23"/>
              <p:cNvSpPr>
                <a:spLocks noChangeArrowheads="1"/>
              </p:cNvSpPr>
              <p:nvPr/>
            </p:nvSpPr>
            <p:spPr bwMode="auto">
              <a:xfrm>
                <a:off x="2448" y="1344"/>
                <a:ext cx="48" cy="96"/>
              </a:xfrm>
              <a:prstGeom prst="ellipse">
                <a:avLst/>
              </a:prstGeom>
              <a:solidFill>
                <a:srgbClr val="00CCFF"/>
              </a:solidFill>
              <a:ln w="12700">
                <a:solidFill>
                  <a:schemeClr val="tx1"/>
                </a:solidFill>
                <a:round/>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00410" name="Oval 24"/>
              <p:cNvSpPr>
                <a:spLocks noChangeArrowheads="1"/>
              </p:cNvSpPr>
              <p:nvPr/>
            </p:nvSpPr>
            <p:spPr bwMode="auto">
              <a:xfrm>
                <a:off x="2928" y="1344"/>
                <a:ext cx="48" cy="96"/>
              </a:xfrm>
              <a:prstGeom prst="ellipse">
                <a:avLst/>
              </a:prstGeom>
              <a:solidFill>
                <a:srgbClr val="00CCFF"/>
              </a:solidFill>
              <a:ln w="12700">
                <a:solidFill>
                  <a:schemeClr val="tx1"/>
                </a:solidFill>
                <a:round/>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00411" name="Oval 25"/>
              <p:cNvSpPr>
                <a:spLocks noChangeArrowheads="1"/>
              </p:cNvSpPr>
              <p:nvPr/>
            </p:nvSpPr>
            <p:spPr bwMode="auto">
              <a:xfrm>
                <a:off x="2880" y="960"/>
                <a:ext cx="48" cy="96"/>
              </a:xfrm>
              <a:prstGeom prst="ellipse">
                <a:avLst/>
              </a:prstGeom>
              <a:solidFill>
                <a:srgbClr val="00CCFF"/>
              </a:solidFill>
              <a:ln w="12700">
                <a:solidFill>
                  <a:schemeClr val="tx1"/>
                </a:solidFill>
                <a:round/>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00412" name="Oval 26"/>
              <p:cNvSpPr>
                <a:spLocks noChangeArrowheads="1"/>
              </p:cNvSpPr>
              <p:nvPr/>
            </p:nvSpPr>
            <p:spPr bwMode="auto">
              <a:xfrm>
                <a:off x="3120" y="1056"/>
                <a:ext cx="48" cy="96"/>
              </a:xfrm>
              <a:prstGeom prst="ellipse">
                <a:avLst/>
              </a:prstGeom>
              <a:solidFill>
                <a:srgbClr val="00CCFF"/>
              </a:solidFill>
              <a:ln w="12700">
                <a:solidFill>
                  <a:schemeClr val="tx1"/>
                </a:solidFill>
                <a:round/>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grpSp>
        <p:sp>
          <p:nvSpPr>
            <p:cNvPr id="100399" name="Line 27"/>
            <p:cNvSpPr>
              <a:spLocks noChangeShapeType="1"/>
            </p:cNvSpPr>
            <p:nvPr/>
          </p:nvSpPr>
          <p:spPr bwMode="auto">
            <a:xfrm>
              <a:off x="2304" y="1200"/>
              <a:ext cx="1008" cy="0"/>
            </a:xfrm>
            <a:prstGeom prst="line">
              <a:avLst/>
            </a:prstGeom>
            <a:noFill/>
            <a:ln w="12700">
              <a:solidFill>
                <a:srgbClr val="0033CC"/>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AU"/>
            </a:p>
          </p:txBody>
        </p:sp>
      </p:grpSp>
      <p:grpSp>
        <p:nvGrpSpPr>
          <p:cNvPr id="5" name="Group 28"/>
          <p:cNvGrpSpPr>
            <a:grpSpLocks/>
          </p:cNvGrpSpPr>
          <p:nvPr/>
        </p:nvGrpSpPr>
        <p:grpSpPr bwMode="auto">
          <a:xfrm>
            <a:off x="6516688" y="4437063"/>
            <a:ext cx="1524000" cy="1295400"/>
            <a:chOff x="4224" y="2208"/>
            <a:chExt cx="960" cy="816"/>
          </a:xfrm>
        </p:grpSpPr>
        <p:sp>
          <p:nvSpPr>
            <p:cNvPr id="100388" name="Line 29"/>
            <p:cNvSpPr>
              <a:spLocks noChangeShapeType="1"/>
            </p:cNvSpPr>
            <p:nvPr/>
          </p:nvSpPr>
          <p:spPr bwMode="auto">
            <a:xfrm>
              <a:off x="4224" y="2208"/>
              <a:ext cx="0" cy="81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AU"/>
            </a:p>
          </p:txBody>
        </p:sp>
        <p:sp>
          <p:nvSpPr>
            <p:cNvPr id="100389" name="Line 30"/>
            <p:cNvSpPr>
              <a:spLocks noChangeShapeType="1"/>
            </p:cNvSpPr>
            <p:nvPr/>
          </p:nvSpPr>
          <p:spPr bwMode="auto">
            <a:xfrm>
              <a:off x="4224" y="3024"/>
              <a:ext cx="96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AU"/>
            </a:p>
          </p:txBody>
        </p:sp>
        <p:grpSp>
          <p:nvGrpSpPr>
            <p:cNvPr id="100390" name="Group 31"/>
            <p:cNvGrpSpPr>
              <a:grpSpLocks/>
            </p:cNvGrpSpPr>
            <p:nvPr/>
          </p:nvGrpSpPr>
          <p:grpSpPr bwMode="auto">
            <a:xfrm rot="5400000">
              <a:off x="4449" y="2350"/>
              <a:ext cx="528" cy="340"/>
              <a:chOff x="4416" y="336"/>
              <a:chExt cx="528" cy="624"/>
            </a:xfrm>
          </p:grpSpPr>
          <p:sp>
            <p:nvSpPr>
              <p:cNvPr id="100392" name="Oval 32"/>
              <p:cNvSpPr>
                <a:spLocks noChangeArrowheads="1"/>
              </p:cNvSpPr>
              <p:nvPr/>
            </p:nvSpPr>
            <p:spPr bwMode="auto">
              <a:xfrm>
                <a:off x="4416" y="864"/>
                <a:ext cx="48" cy="96"/>
              </a:xfrm>
              <a:prstGeom prst="ellipse">
                <a:avLst/>
              </a:prstGeom>
              <a:solidFill>
                <a:srgbClr val="00CCFF"/>
              </a:solidFill>
              <a:ln w="12700">
                <a:solidFill>
                  <a:schemeClr val="tx1"/>
                </a:solidFill>
                <a:round/>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00393" name="Oval 33"/>
              <p:cNvSpPr>
                <a:spLocks noChangeArrowheads="1"/>
              </p:cNvSpPr>
              <p:nvPr/>
            </p:nvSpPr>
            <p:spPr bwMode="auto">
              <a:xfrm>
                <a:off x="4560" y="816"/>
                <a:ext cx="48" cy="96"/>
              </a:xfrm>
              <a:prstGeom prst="ellipse">
                <a:avLst/>
              </a:prstGeom>
              <a:solidFill>
                <a:srgbClr val="00CCFF"/>
              </a:solidFill>
              <a:ln w="12700">
                <a:solidFill>
                  <a:schemeClr val="tx1"/>
                </a:solidFill>
                <a:round/>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00394" name="Oval 34"/>
              <p:cNvSpPr>
                <a:spLocks noChangeArrowheads="1"/>
              </p:cNvSpPr>
              <p:nvPr/>
            </p:nvSpPr>
            <p:spPr bwMode="auto">
              <a:xfrm>
                <a:off x="4560" y="624"/>
                <a:ext cx="48" cy="96"/>
              </a:xfrm>
              <a:prstGeom prst="ellipse">
                <a:avLst/>
              </a:prstGeom>
              <a:solidFill>
                <a:srgbClr val="00CCFF"/>
              </a:solidFill>
              <a:ln w="12700">
                <a:solidFill>
                  <a:schemeClr val="tx1"/>
                </a:solidFill>
                <a:round/>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00395" name="Oval 35"/>
              <p:cNvSpPr>
                <a:spLocks noChangeArrowheads="1"/>
              </p:cNvSpPr>
              <p:nvPr/>
            </p:nvSpPr>
            <p:spPr bwMode="auto">
              <a:xfrm>
                <a:off x="4704" y="576"/>
                <a:ext cx="48" cy="96"/>
              </a:xfrm>
              <a:prstGeom prst="ellipse">
                <a:avLst/>
              </a:prstGeom>
              <a:solidFill>
                <a:srgbClr val="00CCFF"/>
              </a:solidFill>
              <a:ln w="12700">
                <a:solidFill>
                  <a:schemeClr val="tx1"/>
                </a:solidFill>
                <a:round/>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00396" name="Oval 36"/>
              <p:cNvSpPr>
                <a:spLocks noChangeArrowheads="1"/>
              </p:cNvSpPr>
              <p:nvPr/>
            </p:nvSpPr>
            <p:spPr bwMode="auto">
              <a:xfrm>
                <a:off x="4848" y="480"/>
                <a:ext cx="48" cy="96"/>
              </a:xfrm>
              <a:prstGeom prst="ellipse">
                <a:avLst/>
              </a:prstGeom>
              <a:solidFill>
                <a:srgbClr val="00CCFF"/>
              </a:solidFill>
              <a:ln w="12700">
                <a:solidFill>
                  <a:schemeClr val="tx1"/>
                </a:solidFill>
                <a:round/>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00397" name="Oval 37"/>
              <p:cNvSpPr>
                <a:spLocks noChangeArrowheads="1"/>
              </p:cNvSpPr>
              <p:nvPr/>
            </p:nvSpPr>
            <p:spPr bwMode="auto">
              <a:xfrm>
                <a:off x="4896" y="336"/>
                <a:ext cx="48" cy="96"/>
              </a:xfrm>
              <a:prstGeom prst="ellipse">
                <a:avLst/>
              </a:prstGeom>
              <a:solidFill>
                <a:srgbClr val="00CCFF"/>
              </a:solidFill>
              <a:ln w="12700">
                <a:solidFill>
                  <a:schemeClr val="tx1"/>
                </a:solidFill>
                <a:round/>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grpSp>
        <p:sp>
          <p:nvSpPr>
            <p:cNvPr id="100391" name="Line 38"/>
            <p:cNvSpPr>
              <a:spLocks noChangeShapeType="1"/>
            </p:cNvSpPr>
            <p:nvPr/>
          </p:nvSpPr>
          <p:spPr bwMode="auto">
            <a:xfrm>
              <a:off x="4516" y="2256"/>
              <a:ext cx="367" cy="480"/>
            </a:xfrm>
            <a:prstGeom prst="line">
              <a:avLst/>
            </a:prstGeom>
            <a:noFill/>
            <a:ln w="12700">
              <a:solidFill>
                <a:srgbClr val="0033CC"/>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AU"/>
            </a:p>
          </p:txBody>
        </p:sp>
      </p:grpSp>
      <p:sp>
        <p:nvSpPr>
          <p:cNvPr id="204839" name="Text Box 39"/>
          <p:cNvSpPr txBox="1">
            <a:spLocks noChangeArrowheads="1"/>
          </p:cNvSpPr>
          <p:nvPr/>
        </p:nvSpPr>
        <p:spPr bwMode="auto">
          <a:xfrm>
            <a:off x="7524750" y="1557338"/>
            <a:ext cx="1350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000" baseline="0">
                <a:latin typeface="Arial Narrow" pitchFamily="34" charset="0"/>
              </a:rPr>
              <a:t>COV(X,Y)&gt;0</a:t>
            </a:r>
          </a:p>
        </p:txBody>
      </p:sp>
      <p:sp>
        <p:nvSpPr>
          <p:cNvPr id="204840" name="Text Box 40"/>
          <p:cNvSpPr txBox="1">
            <a:spLocks noChangeArrowheads="1"/>
          </p:cNvSpPr>
          <p:nvPr/>
        </p:nvSpPr>
        <p:spPr bwMode="auto">
          <a:xfrm>
            <a:off x="7524750" y="4508500"/>
            <a:ext cx="1350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000" baseline="0">
                <a:latin typeface="Arial Narrow" pitchFamily="34" charset="0"/>
              </a:rPr>
              <a:t>COV(X,Y)&lt;0</a:t>
            </a:r>
          </a:p>
        </p:txBody>
      </p:sp>
      <p:grpSp>
        <p:nvGrpSpPr>
          <p:cNvPr id="7" name="Group 57"/>
          <p:cNvGrpSpPr>
            <a:grpSpLocks/>
          </p:cNvGrpSpPr>
          <p:nvPr/>
        </p:nvGrpSpPr>
        <p:grpSpPr bwMode="auto">
          <a:xfrm>
            <a:off x="6516688" y="1196975"/>
            <a:ext cx="1676400" cy="1295400"/>
            <a:chOff x="4224" y="336"/>
            <a:chExt cx="1056" cy="816"/>
          </a:xfrm>
        </p:grpSpPr>
        <p:grpSp>
          <p:nvGrpSpPr>
            <p:cNvPr id="100371" name="Group 58"/>
            <p:cNvGrpSpPr>
              <a:grpSpLocks/>
            </p:cNvGrpSpPr>
            <p:nvPr/>
          </p:nvGrpSpPr>
          <p:grpSpPr bwMode="auto">
            <a:xfrm>
              <a:off x="4512" y="432"/>
              <a:ext cx="432" cy="288"/>
              <a:chOff x="4416" y="336"/>
              <a:chExt cx="528" cy="624"/>
            </a:xfrm>
          </p:grpSpPr>
          <p:sp>
            <p:nvSpPr>
              <p:cNvPr id="100382" name="Oval 59"/>
              <p:cNvSpPr>
                <a:spLocks noChangeArrowheads="1"/>
              </p:cNvSpPr>
              <p:nvPr/>
            </p:nvSpPr>
            <p:spPr bwMode="auto">
              <a:xfrm>
                <a:off x="4416" y="864"/>
                <a:ext cx="48" cy="96"/>
              </a:xfrm>
              <a:prstGeom prst="ellipse">
                <a:avLst/>
              </a:prstGeom>
              <a:solidFill>
                <a:srgbClr val="00CCFF"/>
              </a:solidFill>
              <a:ln w="19050">
                <a:solidFill>
                  <a:schemeClr val="tx1"/>
                </a:solidFill>
                <a:round/>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00383" name="Oval 60"/>
              <p:cNvSpPr>
                <a:spLocks noChangeArrowheads="1"/>
              </p:cNvSpPr>
              <p:nvPr/>
            </p:nvSpPr>
            <p:spPr bwMode="auto">
              <a:xfrm>
                <a:off x="4560" y="816"/>
                <a:ext cx="48" cy="96"/>
              </a:xfrm>
              <a:prstGeom prst="ellipse">
                <a:avLst/>
              </a:prstGeom>
              <a:solidFill>
                <a:srgbClr val="00CCFF"/>
              </a:solidFill>
              <a:ln w="19050">
                <a:solidFill>
                  <a:schemeClr val="tx1"/>
                </a:solidFill>
                <a:round/>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00384" name="Oval 61"/>
              <p:cNvSpPr>
                <a:spLocks noChangeArrowheads="1"/>
              </p:cNvSpPr>
              <p:nvPr/>
            </p:nvSpPr>
            <p:spPr bwMode="auto">
              <a:xfrm>
                <a:off x="4560" y="624"/>
                <a:ext cx="48" cy="96"/>
              </a:xfrm>
              <a:prstGeom prst="ellipse">
                <a:avLst/>
              </a:prstGeom>
              <a:solidFill>
                <a:srgbClr val="00CCFF"/>
              </a:solidFill>
              <a:ln w="19050">
                <a:solidFill>
                  <a:schemeClr val="tx1"/>
                </a:solidFill>
                <a:round/>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00385" name="Oval 62"/>
              <p:cNvSpPr>
                <a:spLocks noChangeArrowheads="1"/>
              </p:cNvSpPr>
              <p:nvPr/>
            </p:nvSpPr>
            <p:spPr bwMode="auto">
              <a:xfrm>
                <a:off x="4704" y="576"/>
                <a:ext cx="48" cy="96"/>
              </a:xfrm>
              <a:prstGeom prst="ellipse">
                <a:avLst/>
              </a:prstGeom>
              <a:solidFill>
                <a:srgbClr val="00CCFF"/>
              </a:solidFill>
              <a:ln w="19050">
                <a:solidFill>
                  <a:schemeClr val="tx1"/>
                </a:solidFill>
                <a:round/>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00386" name="Oval 63"/>
              <p:cNvSpPr>
                <a:spLocks noChangeArrowheads="1"/>
              </p:cNvSpPr>
              <p:nvPr/>
            </p:nvSpPr>
            <p:spPr bwMode="auto">
              <a:xfrm>
                <a:off x="4848" y="480"/>
                <a:ext cx="48" cy="96"/>
              </a:xfrm>
              <a:prstGeom prst="ellipse">
                <a:avLst/>
              </a:prstGeom>
              <a:solidFill>
                <a:srgbClr val="00CCFF"/>
              </a:solidFill>
              <a:ln w="19050">
                <a:solidFill>
                  <a:schemeClr val="tx1"/>
                </a:solidFill>
                <a:round/>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00387" name="Oval 64"/>
              <p:cNvSpPr>
                <a:spLocks noChangeArrowheads="1"/>
              </p:cNvSpPr>
              <p:nvPr/>
            </p:nvSpPr>
            <p:spPr bwMode="auto">
              <a:xfrm>
                <a:off x="4896" y="336"/>
                <a:ext cx="48" cy="96"/>
              </a:xfrm>
              <a:prstGeom prst="ellipse">
                <a:avLst/>
              </a:prstGeom>
              <a:solidFill>
                <a:srgbClr val="00CCFF"/>
              </a:solidFill>
              <a:ln w="19050">
                <a:solidFill>
                  <a:schemeClr val="tx1"/>
                </a:solidFill>
                <a:round/>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grpSp>
        <p:sp>
          <p:nvSpPr>
            <p:cNvPr id="100372" name="Line 65"/>
            <p:cNvSpPr>
              <a:spLocks noChangeShapeType="1"/>
            </p:cNvSpPr>
            <p:nvPr/>
          </p:nvSpPr>
          <p:spPr bwMode="auto">
            <a:xfrm>
              <a:off x="4224" y="336"/>
              <a:ext cx="0" cy="81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AU"/>
            </a:p>
          </p:txBody>
        </p:sp>
        <p:sp>
          <p:nvSpPr>
            <p:cNvPr id="100373" name="Line 66"/>
            <p:cNvSpPr>
              <a:spLocks noChangeShapeType="1"/>
            </p:cNvSpPr>
            <p:nvPr/>
          </p:nvSpPr>
          <p:spPr bwMode="auto">
            <a:xfrm>
              <a:off x="4224" y="1152"/>
              <a:ext cx="1056"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AU"/>
            </a:p>
          </p:txBody>
        </p:sp>
        <p:sp>
          <p:nvSpPr>
            <p:cNvPr id="100374" name="Line 67"/>
            <p:cNvSpPr>
              <a:spLocks noChangeShapeType="1"/>
            </p:cNvSpPr>
            <p:nvPr/>
          </p:nvSpPr>
          <p:spPr bwMode="auto">
            <a:xfrm flipV="1">
              <a:off x="4320" y="336"/>
              <a:ext cx="672" cy="576"/>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nchor="ctr">
              <a:spAutoFit/>
            </a:bodyPr>
            <a:lstStyle/>
            <a:p>
              <a:endParaRPr lang="en-AU"/>
            </a:p>
          </p:txBody>
        </p:sp>
        <p:grpSp>
          <p:nvGrpSpPr>
            <p:cNvPr id="100375" name="Group 68"/>
            <p:cNvGrpSpPr>
              <a:grpSpLocks/>
            </p:cNvGrpSpPr>
            <p:nvPr/>
          </p:nvGrpSpPr>
          <p:grpSpPr bwMode="auto">
            <a:xfrm>
              <a:off x="4224" y="713"/>
              <a:ext cx="413" cy="247"/>
              <a:chOff x="4416" y="336"/>
              <a:chExt cx="528" cy="624"/>
            </a:xfrm>
          </p:grpSpPr>
          <p:sp>
            <p:nvSpPr>
              <p:cNvPr id="100376" name="Oval 69"/>
              <p:cNvSpPr>
                <a:spLocks noChangeArrowheads="1"/>
              </p:cNvSpPr>
              <p:nvPr/>
            </p:nvSpPr>
            <p:spPr bwMode="auto">
              <a:xfrm>
                <a:off x="4416" y="864"/>
                <a:ext cx="48" cy="96"/>
              </a:xfrm>
              <a:prstGeom prst="ellipse">
                <a:avLst/>
              </a:prstGeom>
              <a:solidFill>
                <a:srgbClr val="00CCFF"/>
              </a:solidFill>
              <a:ln w="19050">
                <a:solidFill>
                  <a:schemeClr val="tx1"/>
                </a:solidFill>
                <a:round/>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00377" name="Oval 70"/>
              <p:cNvSpPr>
                <a:spLocks noChangeArrowheads="1"/>
              </p:cNvSpPr>
              <p:nvPr/>
            </p:nvSpPr>
            <p:spPr bwMode="auto">
              <a:xfrm>
                <a:off x="4560" y="816"/>
                <a:ext cx="48" cy="96"/>
              </a:xfrm>
              <a:prstGeom prst="ellipse">
                <a:avLst/>
              </a:prstGeom>
              <a:solidFill>
                <a:srgbClr val="00CCFF"/>
              </a:solidFill>
              <a:ln w="19050">
                <a:solidFill>
                  <a:schemeClr val="tx1"/>
                </a:solidFill>
                <a:round/>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00378" name="Oval 71"/>
              <p:cNvSpPr>
                <a:spLocks noChangeArrowheads="1"/>
              </p:cNvSpPr>
              <p:nvPr/>
            </p:nvSpPr>
            <p:spPr bwMode="auto">
              <a:xfrm>
                <a:off x="4560" y="624"/>
                <a:ext cx="48" cy="96"/>
              </a:xfrm>
              <a:prstGeom prst="ellipse">
                <a:avLst/>
              </a:prstGeom>
              <a:solidFill>
                <a:srgbClr val="00CCFF"/>
              </a:solidFill>
              <a:ln w="19050">
                <a:solidFill>
                  <a:schemeClr val="tx1"/>
                </a:solidFill>
                <a:round/>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00379" name="Oval 72"/>
              <p:cNvSpPr>
                <a:spLocks noChangeArrowheads="1"/>
              </p:cNvSpPr>
              <p:nvPr/>
            </p:nvSpPr>
            <p:spPr bwMode="auto">
              <a:xfrm>
                <a:off x="4704" y="576"/>
                <a:ext cx="48" cy="96"/>
              </a:xfrm>
              <a:prstGeom prst="ellipse">
                <a:avLst/>
              </a:prstGeom>
              <a:solidFill>
                <a:srgbClr val="00CCFF"/>
              </a:solidFill>
              <a:ln w="19050">
                <a:solidFill>
                  <a:schemeClr val="tx1"/>
                </a:solidFill>
                <a:round/>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00380" name="Oval 73"/>
              <p:cNvSpPr>
                <a:spLocks noChangeArrowheads="1"/>
              </p:cNvSpPr>
              <p:nvPr/>
            </p:nvSpPr>
            <p:spPr bwMode="auto">
              <a:xfrm>
                <a:off x="4848" y="480"/>
                <a:ext cx="48" cy="96"/>
              </a:xfrm>
              <a:prstGeom prst="ellipse">
                <a:avLst/>
              </a:prstGeom>
              <a:solidFill>
                <a:srgbClr val="00CCFF"/>
              </a:solidFill>
              <a:ln w="19050">
                <a:solidFill>
                  <a:schemeClr val="tx1"/>
                </a:solidFill>
                <a:round/>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sp>
            <p:nvSpPr>
              <p:cNvPr id="100381" name="Oval 74"/>
              <p:cNvSpPr>
                <a:spLocks noChangeArrowheads="1"/>
              </p:cNvSpPr>
              <p:nvPr/>
            </p:nvSpPr>
            <p:spPr bwMode="auto">
              <a:xfrm>
                <a:off x="4896" y="336"/>
                <a:ext cx="48" cy="96"/>
              </a:xfrm>
              <a:prstGeom prst="ellipse">
                <a:avLst/>
              </a:prstGeom>
              <a:solidFill>
                <a:srgbClr val="00CCFF"/>
              </a:solidFill>
              <a:ln w="19050">
                <a:solidFill>
                  <a:schemeClr val="tx1"/>
                </a:solidFill>
                <a:round/>
                <a:headEnd/>
                <a:tailEnd/>
              </a:ln>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endParaRPr lang="en-US" altLang="en-US" sz="2400">
                  <a:latin typeface="Times" charset="0"/>
                </a:endParaRPr>
              </a:p>
            </p:txBody>
          </p:sp>
        </p:grpSp>
      </p:grpSp>
      <p:sp>
        <p:nvSpPr>
          <p:cNvPr id="100368" name="TextBox 3"/>
          <p:cNvSpPr txBox="1">
            <a:spLocks noChangeArrowheads="1"/>
          </p:cNvSpPr>
          <p:nvPr/>
        </p:nvSpPr>
        <p:spPr bwMode="auto">
          <a:xfrm>
            <a:off x="6804025" y="620713"/>
            <a:ext cx="1184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400" i="1" baseline="0">
                <a:latin typeface="Times" charset="0"/>
              </a:rPr>
              <a:t>r</a:t>
            </a:r>
            <a:r>
              <a:rPr lang="en-US" altLang="en-US" sz="2400" baseline="0">
                <a:latin typeface="Times" charset="0"/>
              </a:rPr>
              <a:t> </a:t>
            </a:r>
            <a:r>
              <a:rPr lang="en-US" altLang="en-US" sz="2400" baseline="0">
                <a:latin typeface="Times" charset="0"/>
                <a:sym typeface="Wingdings" pitchFamily="2" charset="2"/>
              </a:rPr>
              <a:t> +1</a:t>
            </a:r>
            <a:endParaRPr lang="en-US" altLang="en-US" sz="2400" i="1" baseline="0">
              <a:latin typeface="Times" charset="0"/>
            </a:endParaRPr>
          </a:p>
        </p:txBody>
      </p:sp>
      <p:sp>
        <p:nvSpPr>
          <p:cNvPr id="100369" name="TextBox 60"/>
          <p:cNvSpPr txBox="1">
            <a:spLocks noChangeArrowheads="1"/>
          </p:cNvSpPr>
          <p:nvPr/>
        </p:nvSpPr>
        <p:spPr bwMode="auto">
          <a:xfrm>
            <a:off x="7019925" y="2781300"/>
            <a:ext cx="868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400" i="1" baseline="0">
                <a:latin typeface="Times" charset="0"/>
              </a:rPr>
              <a:t>r</a:t>
            </a:r>
            <a:r>
              <a:rPr lang="en-US" altLang="en-US" sz="2400" baseline="0">
                <a:latin typeface="Times" charset="0"/>
              </a:rPr>
              <a:t> </a:t>
            </a:r>
            <a:r>
              <a:rPr lang="en-US" altLang="en-US" sz="2400" baseline="0">
                <a:latin typeface="Times" charset="0"/>
                <a:sym typeface="Wingdings" pitchFamily="2" charset="2"/>
              </a:rPr>
              <a:t>= 0</a:t>
            </a:r>
            <a:endParaRPr lang="en-US" altLang="en-US" sz="2400" i="1" baseline="0">
              <a:latin typeface="Times" charset="0"/>
            </a:endParaRPr>
          </a:p>
        </p:txBody>
      </p:sp>
      <p:sp>
        <p:nvSpPr>
          <p:cNvPr id="100370" name="TextBox 61"/>
          <p:cNvSpPr txBox="1">
            <a:spLocks noChangeArrowheads="1"/>
          </p:cNvSpPr>
          <p:nvPr/>
        </p:nvSpPr>
        <p:spPr bwMode="auto">
          <a:xfrm>
            <a:off x="7019925" y="5732463"/>
            <a:ext cx="11128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400" i="1" baseline="0" dirty="0">
                <a:latin typeface="Times" charset="0"/>
              </a:rPr>
              <a:t>r</a:t>
            </a:r>
            <a:r>
              <a:rPr lang="en-US" altLang="en-US" sz="2400" baseline="0" dirty="0">
                <a:latin typeface="Times" charset="0"/>
              </a:rPr>
              <a:t> </a:t>
            </a:r>
            <a:r>
              <a:rPr lang="en-US" altLang="en-US" sz="2400" baseline="0" dirty="0">
                <a:latin typeface="Times" charset="0"/>
                <a:sym typeface="Wingdings" pitchFamily="2" charset="2"/>
              </a:rPr>
              <a:t> -1</a:t>
            </a:r>
            <a:endParaRPr lang="en-US" altLang="en-US" sz="2400" i="1" baseline="0" dirty="0">
              <a:latin typeface="Times" charset="0"/>
            </a:endParaRPr>
          </a:p>
        </p:txBody>
      </p:sp>
      <p:sp>
        <p:nvSpPr>
          <p:cNvPr id="62" name="Rectangle 2"/>
          <p:cNvSpPr txBox="1">
            <a:spLocks noChangeArrowheads="1"/>
          </p:cNvSpPr>
          <p:nvPr/>
        </p:nvSpPr>
        <p:spPr bwMode="auto">
          <a:xfrm>
            <a:off x="684213" y="333375"/>
            <a:ext cx="7772400" cy="647700"/>
          </a:xfrm>
          <a:prstGeom prst="rect">
            <a:avLst/>
          </a:prstGeom>
        </p:spPr>
        <p:txBody>
          <a:bodyPr wrap="square" numCol="1" anchorCtr="0" compatLnSpc="1">
            <a:prstTxWarp prst="textNoShape">
              <a:avLst/>
            </a:prstTxWarp>
          </a:bodyPr>
          <a:lstStyle>
            <a:lvl1pPr algn="ctr" defTabSz="457200" rtl="0" fontAlgn="base">
              <a:spcBef>
                <a:spcPct val="0"/>
              </a:spcBef>
              <a:spcAft>
                <a:spcPct val="0"/>
              </a:spcAft>
              <a:defRPr lang="en-US" sz="4000" kern="1200" cap="all" dirty="0">
                <a:solidFill>
                  <a:srgbClr val="948A54"/>
                </a:solidFill>
                <a:latin typeface="Arial"/>
                <a:ea typeface="MS PGothic" pitchFamily="34" charset="-128"/>
                <a:cs typeface="Arial"/>
              </a:defRPr>
            </a:lvl1pPr>
            <a:lvl2pPr algn="ctr" defTabSz="457200" rtl="0" fontAlgn="base">
              <a:spcBef>
                <a:spcPct val="0"/>
              </a:spcBef>
              <a:spcAft>
                <a:spcPct val="0"/>
              </a:spcAft>
              <a:defRPr sz="4000">
                <a:solidFill>
                  <a:srgbClr val="948A54"/>
                </a:solidFill>
                <a:latin typeface="Arial" pitchFamily="34" charset="0"/>
                <a:ea typeface="MS PGothic" pitchFamily="34" charset="-128"/>
                <a:cs typeface="Arial" charset="0"/>
              </a:defRPr>
            </a:lvl2pPr>
            <a:lvl3pPr algn="ctr" defTabSz="457200" rtl="0" fontAlgn="base">
              <a:spcBef>
                <a:spcPct val="0"/>
              </a:spcBef>
              <a:spcAft>
                <a:spcPct val="0"/>
              </a:spcAft>
              <a:defRPr sz="4000">
                <a:solidFill>
                  <a:srgbClr val="948A54"/>
                </a:solidFill>
                <a:latin typeface="Arial" pitchFamily="34" charset="0"/>
                <a:ea typeface="MS PGothic" pitchFamily="34" charset="-128"/>
                <a:cs typeface="Arial" charset="0"/>
              </a:defRPr>
            </a:lvl3pPr>
            <a:lvl4pPr algn="ctr" defTabSz="457200" rtl="0" fontAlgn="base">
              <a:spcBef>
                <a:spcPct val="0"/>
              </a:spcBef>
              <a:spcAft>
                <a:spcPct val="0"/>
              </a:spcAft>
              <a:defRPr sz="4000">
                <a:solidFill>
                  <a:srgbClr val="948A54"/>
                </a:solidFill>
                <a:latin typeface="Arial" pitchFamily="34" charset="0"/>
                <a:ea typeface="MS PGothic" pitchFamily="34" charset="-128"/>
                <a:cs typeface="Arial" charset="0"/>
              </a:defRPr>
            </a:lvl4pPr>
            <a:lvl5pPr algn="ctr" defTabSz="457200" rtl="0" fontAlgn="base">
              <a:spcBef>
                <a:spcPct val="0"/>
              </a:spcBef>
              <a:spcAft>
                <a:spcPct val="0"/>
              </a:spcAft>
              <a:defRPr sz="4000">
                <a:solidFill>
                  <a:srgbClr val="948A54"/>
                </a:solidFill>
                <a:latin typeface="Arial" pitchFamily="34" charset="0"/>
                <a:ea typeface="MS PGothic"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eaLnBrk="1" hangingPunct="1"/>
            <a:r>
              <a:rPr lang="en-AU" altLang="en-US" sz="3600" cap="none" baseline="0">
                <a:solidFill>
                  <a:srgbClr val="EA0088"/>
                </a:solidFill>
                <a:latin typeface="Trebuchet MS" pitchFamily="34" charset="0"/>
                <a:cs typeface="Arial" pitchFamily="34" charset="0"/>
              </a:rPr>
              <a:t>Coefficient of Correlation…</a:t>
            </a:r>
          </a:p>
        </p:txBody>
      </p:sp>
      <p:sp>
        <p:nvSpPr>
          <p:cNvPr id="63"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92</a:t>
            </a:fld>
            <a:endParaRPr lang="en-AU" alt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204839"/>
                                        </p:tgtEl>
                                        <p:attrNameLst>
                                          <p:attrName>style.visibility</p:attrName>
                                        </p:attrNameLst>
                                      </p:cBhvr>
                                      <p:to>
                                        <p:strVal val="visible"/>
                                      </p:to>
                                    </p:set>
                                    <p:anim calcmode="lin" valueType="num">
                                      <p:cBhvr additive="base">
                                        <p:cTn id="12" dur="500" fill="hold"/>
                                        <p:tgtEl>
                                          <p:spTgt spid="204839"/>
                                        </p:tgtEl>
                                        <p:attrNameLst>
                                          <p:attrName>ppt_x</p:attrName>
                                        </p:attrNameLst>
                                      </p:cBhvr>
                                      <p:tavLst>
                                        <p:tav tm="0">
                                          <p:val>
                                            <p:strVal val="1+#ppt_w/2"/>
                                          </p:val>
                                        </p:tav>
                                        <p:tav tm="100000">
                                          <p:val>
                                            <p:strVal val="#ppt_x"/>
                                          </p:val>
                                        </p:tav>
                                      </p:tavLst>
                                    </p:anim>
                                    <p:anim calcmode="lin" valueType="num">
                                      <p:cBhvr additive="base">
                                        <p:cTn id="13" dur="500" fill="hold"/>
                                        <p:tgtEl>
                                          <p:spTgt spid="20483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1+#ppt_w/2"/>
                                          </p:val>
                                        </p:tav>
                                        <p:tav tm="100000">
                                          <p:val>
                                            <p:strVal val="#ppt_x"/>
                                          </p:val>
                                        </p:tav>
                                      </p:tavLst>
                                    </p:anim>
                                    <p:anim calcmode="lin" valueType="num">
                                      <p:cBhvr additive="base">
                                        <p:cTn id="19" dur="500" fill="hold"/>
                                        <p:tgtEl>
                                          <p:spTgt spid="2"/>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500"/>
                            </p:stCondLst>
                            <p:childTnLst>
                              <p:par>
                                <p:cTn id="21" presetID="2" presetClass="entr" presetSubtype="2"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1+#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1000"/>
                            </p:stCondLst>
                            <p:childTnLst>
                              <p:par>
                                <p:cTn id="26" presetID="2" presetClass="entr" presetSubtype="2" fill="hold" grpId="0" nodeType="afterEffect">
                                  <p:stCondLst>
                                    <p:cond delay="0"/>
                                  </p:stCondLst>
                                  <p:childTnLst>
                                    <p:set>
                                      <p:cBhvr>
                                        <p:cTn id="27" dur="1" fill="hold">
                                          <p:stCondLst>
                                            <p:cond delay="0"/>
                                          </p:stCondLst>
                                        </p:cTn>
                                        <p:tgtEl>
                                          <p:spTgt spid="204802"/>
                                        </p:tgtEl>
                                        <p:attrNameLst>
                                          <p:attrName>style.visibility</p:attrName>
                                        </p:attrNameLst>
                                      </p:cBhvr>
                                      <p:to>
                                        <p:strVal val="visible"/>
                                      </p:to>
                                    </p:set>
                                    <p:anim calcmode="lin" valueType="num">
                                      <p:cBhvr additive="base">
                                        <p:cTn id="28" dur="500" fill="hold"/>
                                        <p:tgtEl>
                                          <p:spTgt spid="204802"/>
                                        </p:tgtEl>
                                        <p:attrNameLst>
                                          <p:attrName>ppt_x</p:attrName>
                                        </p:attrNameLst>
                                      </p:cBhvr>
                                      <p:tavLst>
                                        <p:tav tm="0">
                                          <p:val>
                                            <p:strVal val="1+#ppt_w/2"/>
                                          </p:val>
                                        </p:tav>
                                        <p:tav tm="100000">
                                          <p:val>
                                            <p:strVal val="#ppt_x"/>
                                          </p:val>
                                        </p:tav>
                                      </p:tavLst>
                                    </p:anim>
                                    <p:anim calcmode="lin" valueType="num">
                                      <p:cBhvr additive="base">
                                        <p:cTn id="29" dur="500" fill="hold"/>
                                        <p:tgtEl>
                                          <p:spTgt spid="204802"/>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2"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additive="base">
                                        <p:cTn id="34" dur="500" fill="hold"/>
                                        <p:tgtEl>
                                          <p:spTgt spid="5"/>
                                        </p:tgtEl>
                                        <p:attrNameLst>
                                          <p:attrName>ppt_x</p:attrName>
                                        </p:attrNameLst>
                                      </p:cBhvr>
                                      <p:tavLst>
                                        <p:tav tm="0">
                                          <p:val>
                                            <p:strVal val="1+#ppt_w/2"/>
                                          </p:val>
                                        </p:tav>
                                        <p:tav tm="100000">
                                          <p:val>
                                            <p:strVal val="#ppt_x"/>
                                          </p:val>
                                        </p:tav>
                                      </p:tavLst>
                                    </p:anim>
                                    <p:anim calcmode="lin" valueType="num">
                                      <p:cBhvr additive="base">
                                        <p:cTn id="35" dur="500" fill="hold"/>
                                        <p:tgtEl>
                                          <p:spTgt spid="5"/>
                                        </p:tgtEl>
                                        <p:attrNameLst>
                                          <p:attrName>ppt_y</p:attrName>
                                        </p:attrNameLst>
                                      </p:cBhvr>
                                      <p:tavLst>
                                        <p:tav tm="0">
                                          <p:val>
                                            <p:strVal val="#ppt_y"/>
                                          </p:val>
                                        </p:tav>
                                        <p:tav tm="100000">
                                          <p:val>
                                            <p:strVal val="#ppt_y"/>
                                          </p:val>
                                        </p:tav>
                                      </p:tavLst>
                                    </p:anim>
                                  </p:childTnLst>
                                </p:cTn>
                              </p:par>
                            </p:childTnLst>
                          </p:cTn>
                        </p:par>
                        <p:par>
                          <p:cTn id="36" fill="hold" nodeType="afterGroup">
                            <p:stCondLst>
                              <p:cond delay="500"/>
                            </p:stCondLst>
                            <p:childTnLst>
                              <p:par>
                                <p:cTn id="37" presetID="2" presetClass="entr" presetSubtype="2" fill="hold" grpId="0" nodeType="afterEffect">
                                  <p:stCondLst>
                                    <p:cond delay="0"/>
                                  </p:stCondLst>
                                  <p:childTnLst>
                                    <p:set>
                                      <p:cBhvr>
                                        <p:cTn id="38" dur="1" fill="hold">
                                          <p:stCondLst>
                                            <p:cond delay="0"/>
                                          </p:stCondLst>
                                        </p:cTn>
                                        <p:tgtEl>
                                          <p:spTgt spid="204840"/>
                                        </p:tgtEl>
                                        <p:attrNameLst>
                                          <p:attrName>style.visibility</p:attrName>
                                        </p:attrNameLst>
                                      </p:cBhvr>
                                      <p:to>
                                        <p:strVal val="visible"/>
                                      </p:to>
                                    </p:set>
                                    <p:anim calcmode="lin" valueType="num">
                                      <p:cBhvr additive="base">
                                        <p:cTn id="39" dur="500" fill="hold"/>
                                        <p:tgtEl>
                                          <p:spTgt spid="204840"/>
                                        </p:tgtEl>
                                        <p:attrNameLst>
                                          <p:attrName>ppt_x</p:attrName>
                                        </p:attrNameLst>
                                      </p:cBhvr>
                                      <p:tavLst>
                                        <p:tav tm="0">
                                          <p:val>
                                            <p:strVal val="1+#ppt_w/2"/>
                                          </p:val>
                                        </p:tav>
                                        <p:tav tm="100000">
                                          <p:val>
                                            <p:strVal val="#ppt_x"/>
                                          </p:val>
                                        </p:tav>
                                      </p:tavLst>
                                    </p:anim>
                                    <p:anim calcmode="lin" valueType="num">
                                      <p:cBhvr additive="base">
                                        <p:cTn id="40" dur="500" fill="hold"/>
                                        <p:tgtEl>
                                          <p:spTgt spid="2048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2" grpId="0" autoUpdateAnimBg="0"/>
      <p:bldP spid="204839" grpId="0" autoUpdateAnimBg="0"/>
      <p:bldP spid="204840"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826" name="Rectangle 2"/>
          <p:cNvSpPr>
            <a:spLocks noGrp="1" noChangeArrowheads="1"/>
          </p:cNvSpPr>
          <p:nvPr>
            <p:ph idx="1"/>
          </p:nvPr>
        </p:nvSpPr>
        <p:spPr>
          <a:xfrm>
            <a:off x="755650" y="1196975"/>
            <a:ext cx="7772400" cy="4392613"/>
          </a:xfrm>
        </p:spPr>
        <p:txBody>
          <a:bodyPr/>
          <a:lstStyle/>
          <a:p>
            <a:pPr marL="0" indent="0" algn="just">
              <a:buNone/>
            </a:pPr>
            <a:r>
              <a:rPr lang="en-US" altLang="en-US" sz="2400" b="1" dirty="0">
                <a:solidFill>
                  <a:schemeClr val="tx1">
                    <a:lumMod val="75000"/>
                    <a:lumOff val="25000"/>
                  </a:schemeClr>
                </a:solidFill>
                <a:latin typeface="Trebuchet MS" pitchFamily="34" charset="0"/>
                <a:cs typeface="Arial" pitchFamily="34" charset="0"/>
              </a:rPr>
              <a:t>Strong positive linear relationship </a:t>
            </a:r>
          </a:p>
          <a:p>
            <a:pPr marL="400050" lvl="1" indent="0" algn="just">
              <a:spcAft>
                <a:spcPts val="1200"/>
              </a:spcAft>
              <a:buNone/>
            </a:pPr>
            <a:r>
              <a:rPr lang="en-US" altLang="en-US" sz="2400" dirty="0">
                <a:solidFill>
                  <a:schemeClr val="accent1"/>
                </a:solidFill>
                <a:latin typeface="Trebuchet MS" pitchFamily="34" charset="0"/>
                <a:cs typeface="Arial" pitchFamily="34" charset="0"/>
              </a:rPr>
              <a:t>If the two variables are very strongly positively linear related, the coefficient value is close to +1.</a:t>
            </a:r>
            <a:endParaRPr lang="en-US" altLang="en-US" sz="2400" dirty="0">
              <a:latin typeface="Trebuchet MS" pitchFamily="34" charset="0"/>
              <a:cs typeface="Arial" pitchFamily="34" charset="0"/>
            </a:endParaRPr>
          </a:p>
          <a:p>
            <a:pPr marL="400050" lvl="1" indent="-400050" algn="just">
              <a:buNone/>
            </a:pPr>
            <a:r>
              <a:rPr lang="en-US" altLang="en-US" sz="2400" b="1" dirty="0">
                <a:solidFill>
                  <a:schemeClr val="tx1">
                    <a:lumMod val="75000"/>
                    <a:lumOff val="25000"/>
                  </a:schemeClr>
                </a:solidFill>
                <a:latin typeface="Trebuchet MS" pitchFamily="34" charset="0"/>
                <a:cs typeface="Arial" pitchFamily="34" charset="0"/>
              </a:rPr>
              <a:t>Strong negative linear relationship</a:t>
            </a:r>
          </a:p>
          <a:p>
            <a:pPr marL="400050" lvl="1" indent="0" algn="just">
              <a:spcAft>
                <a:spcPts val="1200"/>
              </a:spcAft>
              <a:buNone/>
            </a:pPr>
            <a:r>
              <a:rPr lang="en-US" altLang="en-US" sz="2400" dirty="0">
                <a:solidFill>
                  <a:schemeClr val="accent1"/>
                </a:solidFill>
                <a:latin typeface="Trebuchet MS" pitchFamily="34" charset="0"/>
                <a:cs typeface="Arial" pitchFamily="34" charset="0"/>
              </a:rPr>
              <a:t>If the two variables are very strongly negatively linear related, the coefficient value is close to –1.</a:t>
            </a:r>
            <a:endParaRPr lang="en-US" altLang="en-US" sz="2400" b="1" dirty="0">
              <a:latin typeface="Trebuchet MS" pitchFamily="34" charset="0"/>
              <a:cs typeface="Arial" pitchFamily="34" charset="0"/>
            </a:endParaRPr>
          </a:p>
          <a:p>
            <a:pPr marL="0" lvl="1" indent="0" algn="just">
              <a:buNone/>
            </a:pPr>
            <a:r>
              <a:rPr lang="en-US" altLang="en-US" sz="2400" b="1" dirty="0">
                <a:solidFill>
                  <a:schemeClr val="tx1">
                    <a:lumMod val="75000"/>
                    <a:lumOff val="25000"/>
                  </a:schemeClr>
                </a:solidFill>
                <a:latin typeface="Trebuchet MS" pitchFamily="34" charset="0"/>
                <a:cs typeface="Arial" pitchFamily="34" charset="0"/>
              </a:rPr>
              <a:t>No linear relationship</a:t>
            </a:r>
            <a:endParaRPr lang="en-US" altLang="en-US" sz="2400" dirty="0">
              <a:solidFill>
                <a:schemeClr val="tx1">
                  <a:lumMod val="75000"/>
                  <a:lumOff val="25000"/>
                </a:schemeClr>
              </a:solidFill>
              <a:latin typeface="Trebuchet MS" pitchFamily="34" charset="0"/>
              <a:cs typeface="Arial" pitchFamily="34" charset="0"/>
            </a:endParaRPr>
          </a:p>
          <a:p>
            <a:pPr marL="400050" lvl="1" indent="0" algn="just">
              <a:buNone/>
            </a:pPr>
            <a:r>
              <a:rPr lang="en-US" altLang="en-US" sz="2400" dirty="0">
                <a:solidFill>
                  <a:schemeClr val="accent1"/>
                </a:solidFill>
                <a:latin typeface="Trebuchet MS" pitchFamily="34" charset="0"/>
                <a:cs typeface="Arial" pitchFamily="34" charset="0"/>
              </a:rPr>
              <a:t>No linear (straight line) relationship is indicated by a coefficient value close to zero.</a:t>
            </a:r>
          </a:p>
        </p:txBody>
      </p:sp>
      <p:sp>
        <p:nvSpPr>
          <p:cNvPr id="4" name="Rectangle 2"/>
          <p:cNvSpPr>
            <a:spLocks noGrp="1" noChangeArrowheads="1"/>
          </p:cNvSpPr>
          <p:nvPr>
            <p:ph type="title"/>
          </p:nvPr>
        </p:nvSpPr>
        <p:spPr bwMode="auto">
          <a:xfrm>
            <a:off x="684213" y="333375"/>
            <a:ext cx="7772400" cy="647700"/>
          </a:xfrm>
        </p:spPr>
        <p:txBody>
          <a:bodyPr wrap="square" numCol="1" anchorCtr="0" compatLnSpc="1">
            <a:prstTxWarp prst="textNoShape">
              <a:avLst/>
            </a:prstTxWarp>
          </a:bodyPr>
          <a:lstStyle/>
          <a:p>
            <a:pPr algn="l" fontAlgn="base">
              <a:spcAft>
                <a:spcPct val="0"/>
              </a:spcAft>
            </a:pPr>
            <a:r>
              <a:rPr altLang="en-US" sz="3600" cap="none" dirty="0">
                <a:solidFill>
                  <a:srgbClr val="EA0088"/>
                </a:solidFill>
                <a:latin typeface="Trebuchet MS" pitchFamily="34" charset="0"/>
                <a:ea typeface="MS PGothic" pitchFamily="34" charset="-128"/>
                <a:cs typeface="Arial" pitchFamily="34" charset="0"/>
              </a:rPr>
              <a:t>Coefficient of Correlation…</a:t>
            </a:r>
          </a:p>
        </p:txBody>
      </p:sp>
      <p:sp>
        <p:nvSpPr>
          <p:cNvPr id="5"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93</a:t>
            </a:fld>
            <a:endParaRPr lang="en-AU" alt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205826">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05826">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05826">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0582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6" grpId="0" uiExpand="1" build="p"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684213" y="333375"/>
            <a:ext cx="7772400" cy="647700"/>
          </a:xfrm>
        </p:spPr>
        <p:txBody>
          <a:bodyPr wrap="square" numCol="1" anchorCtr="0" compatLnSpc="1">
            <a:prstTxWarp prst="textNoShape">
              <a:avLst/>
            </a:prstTxWarp>
          </a:bodyPr>
          <a:lstStyle/>
          <a:p>
            <a:pPr algn="l" fontAlgn="base">
              <a:spcAft>
                <a:spcPct val="0"/>
              </a:spcAft>
            </a:pPr>
            <a:r>
              <a:rPr altLang="en-US" sz="3600" cap="none" dirty="0">
                <a:solidFill>
                  <a:srgbClr val="EA0088"/>
                </a:solidFill>
                <a:latin typeface="Trebuchet MS" pitchFamily="34" charset="0"/>
                <a:ea typeface="MS PGothic" pitchFamily="34" charset="-128"/>
                <a:cs typeface="Arial" pitchFamily="34" charset="0"/>
              </a:rPr>
              <a:t>Coefficient of Correlation…</a:t>
            </a:r>
          </a:p>
        </p:txBody>
      </p:sp>
      <p:sp>
        <p:nvSpPr>
          <p:cNvPr id="6"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94</a:t>
            </a:fld>
            <a:endParaRPr lang="en-AU" altLang="en-US" b="1" dirty="0"/>
          </a:p>
        </p:txBody>
      </p:sp>
      <p:pic>
        <p:nvPicPr>
          <p:cNvPr id="174081" name="Picture 1"/>
          <p:cNvPicPr>
            <a:picLocks noChangeAspect="1" noChangeArrowheads="1"/>
          </p:cNvPicPr>
          <p:nvPr/>
        </p:nvPicPr>
        <p:blipFill>
          <a:blip r:embed="rId2" cstate="print"/>
          <a:srcRect/>
          <a:stretch>
            <a:fillRect/>
          </a:stretch>
        </p:blipFill>
        <p:spPr bwMode="auto">
          <a:xfrm>
            <a:off x="1619672" y="1124744"/>
            <a:ext cx="5845473" cy="4347768"/>
          </a:xfrm>
          <a:prstGeom prst="rect">
            <a:avLst/>
          </a:prstGeom>
          <a:noFill/>
          <a:ln w="9525">
            <a:noFill/>
            <a:miter lim="800000"/>
            <a:headEnd/>
            <a:tailEnd/>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idx="1"/>
          </p:nvPr>
        </p:nvSpPr>
        <p:spPr>
          <a:xfrm>
            <a:off x="684213" y="1052736"/>
            <a:ext cx="7772400" cy="4281264"/>
          </a:xfrm>
        </p:spPr>
        <p:txBody>
          <a:bodyPr/>
          <a:lstStyle/>
          <a:p>
            <a:pPr marL="0" indent="0" algn="just">
              <a:buNone/>
            </a:pPr>
            <a:r>
              <a:rPr lang="en-US" altLang="en-US" sz="2400" dirty="0">
                <a:latin typeface="Trebuchet MS" pitchFamily="34" charset="0"/>
                <a:cs typeface="Arial" pitchFamily="34" charset="0"/>
              </a:rPr>
              <a:t>Compute the covariance and the coefficient of correlation between advertising expenditure and sales level and discuss the strength and direction of the relationship between them. Base your calculation on the data (in millions) provided below.</a:t>
            </a:r>
            <a:endParaRPr lang="en-US" altLang="en-US" sz="2400" b="1" dirty="0">
              <a:latin typeface="Trebuchet MS" pitchFamily="34" charset="0"/>
              <a:cs typeface="Arial" pitchFamily="34" charset="0"/>
            </a:endParaRPr>
          </a:p>
        </p:txBody>
      </p:sp>
      <p:graphicFrame>
        <p:nvGraphicFramePr>
          <p:cNvPr id="206852" name="Object 4"/>
          <p:cNvGraphicFramePr>
            <a:graphicFrameLocks noChangeAspect="1"/>
          </p:cNvGraphicFramePr>
          <p:nvPr>
            <p:extLst>
              <p:ext uri="{D42A27DB-BD31-4B8C-83A1-F6EECF244321}">
                <p14:modId xmlns:p14="http://schemas.microsoft.com/office/powerpoint/2010/main" val="984323028"/>
              </p:ext>
            </p:extLst>
          </p:nvPr>
        </p:nvGraphicFramePr>
        <p:xfrm>
          <a:off x="3347864" y="3068960"/>
          <a:ext cx="2192414" cy="2592288"/>
        </p:xfrm>
        <a:graphic>
          <a:graphicData uri="http://schemas.openxmlformats.org/presentationml/2006/ole">
            <mc:AlternateContent xmlns:mc="http://schemas.openxmlformats.org/markup-compatibility/2006">
              <mc:Choice xmlns:v="urn:schemas-microsoft-com:vml" Requires="v">
                <p:oleObj spid="_x0000_s116795" name="Worksheet" r:id="rId4" imgW="2098440" imgH="2483640" progId="Excel.Sheet.8">
                  <p:embed/>
                </p:oleObj>
              </mc:Choice>
              <mc:Fallback>
                <p:oleObj name="Worksheet" r:id="rId4" imgW="2098440" imgH="2483640" progId="Excel.Sheet.8">
                  <p:embed/>
                  <p:pic>
                    <p:nvPicPr>
                      <p:cNvPr id="0" name="Picture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7864" y="3068960"/>
                        <a:ext cx="2192414" cy="2592288"/>
                      </a:xfrm>
                      <a:prstGeom prst="rect">
                        <a:avLst/>
                      </a:prstGeom>
                      <a:solidFill>
                        <a:schemeClr val="hlink"/>
                      </a:solidFill>
                      <a:effectLst>
                        <a:outerShdw dist="74053" dir="19742175" algn="ctr" rotWithShape="0">
                          <a:schemeClr val="tx1">
                            <a:alpha val="74997"/>
                          </a:schemeClr>
                        </a:outerShdw>
                      </a:effectLst>
                    </p:spPr>
                  </p:pic>
                </p:oleObj>
              </mc:Fallback>
            </mc:AlternateContent>
          </a:graphicData>
        </a:graphic>
      </p:graphicFrame>
      <p:sp>
        <p:nvSpPr>
          <p:cNvPr id="5" name="Text Box 26"/>
          <p:cNvSpPr txBox="1">
            <a:spLocks noChangeArrowheads="1"/>
          </p:cNvSpPr>
          <p:nvPr/>
        </p:nvSpPr>
        <p:spPr bwMode="auto">
          <a:xfrm>
            <a:off x="755576" y="253448"/>
            <a:ext cx="705678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3600" b="1" baseline="0" dirty="0">
                <a:solidFill>
                  <a:srgbClr val="EA0088"/>
                </a:solidFill>
                <a:latin typeface="Trebuchet MS" panose="020B0603020202020204" pitchFamily="34" charset="0"/>
              </a:rPr>
              <a:t>Example 15</a:t>
            </a:r>
            <a:endParaRPr lang="en-US" altLang="en-US" sz="2800" b="1" i="1" baseline="0" dirty="0">
              <a:solidFill>
                <a:srgbClr val="EA0088"/>
              </a:solidFill>
              <a:latin typeface="Trebuchet MS" panose="020B0603020202020204" pitchFamily="34" charset="0"/>
            </a:endParaRPr>
          </a:p>
        </p:txBody>
      </p:sp>
      <p:sp>
        <p:nvSpPr>
          <p:cNvPr id="6"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95</a:t>
            </a:fld>
            <a:endParaRPr lang="en-AU" altLang="en-US" b="1" dirty="0"/>
          </a:p>
        </p:txBody>
      </p:sp>
    </p:spTree>
    <p:extLst>
      <p:ext uri="{BB962C8B-B14F-4D97-AF65-F5344CB8AC3E}">
        <p14:creationId xmlns:p14="http://schemas.microsoft.com/office/powerpoint/2010/main" val="3329143552"/>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068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Text Box 2"/>
          <p:cNvSpPr txBox="1">
            <a:spLocks noChangeArrowheads="1"/>
          </p:cNvSpPr>
          <p:nvPr/>
        </p:nvSpPr>
        <p:spPr bwMode="auto">
          <a:xfrm>
            <a:off x="899592" y="1035619"/>
            <a:ext cx="79928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just">
              <a:spcBef>
                <a:spcPct val="0"/>
              </a:spcBef>
              <a:buNone/>
            </a:pPr>
            <a:r>
              <a:rPr lang="en-US" altLang="en-US" sz="2400" baseline="0" dirty="0">
                <a:latin typeface="Trebuchet MS" panose="020B0603020202020204" pitchFamily="34" charset="0"/>
              </a:rPr>
              <a:t>Use the short-cut formulae below to obtain the required covariance and the coefficient of correlation. </a:t>
            </a:r>
          </a:p>
        </p:txBody>
      </p:sp>
      <p:graphicFrame>
        <p:nvGraphicFramePr>
          <p:cNvPr id="207883" name="Object 11"/>
          <p:cNvGraphicFramePr>
            <a:graphicFrameLocks noChangeAspect="1"/>
          </p:cNvGraphicFramePr>
          <p:nvPr>
            <p:extLst>
              <p:ext uri="{D42A27DB-BD31-4B8C-83A1-F6EECF244321}">
                <p14:modId xmlns:p14="http://schemas.microsoft.com/office/powerpoint/2010/main" val="817888210"/>
              </p:ext>
            </p:extLst>
          </p:nvPr>
        </p:nvGraphicFramePr>
        <p:xfrm>
          <a:off x="924380" y="3717032"/>
          <a:ext cx="2160240" cy="1131554"/>
        </p:xfrm>
        <a:graphic>
          <a:graphicData uri="http://schemas.openxmlformats.org/presentationml/2006/ole">
            <mc:AlternateContent xmlns:mc="http://schemas.openxmlformats.org/markup-compatibility/2006">
              <mc:Choice xmlns:v="urn:schemas-microsoft-com:vml" Requires="v">
                <p:oleObj spid="_x0000_s104715" name="Equation" r:id="rId4" imgW="825480" imgH="431640" progId="Equation.DSMT4">
                  <p:embed/>
                </p:oleObj>
              </mc:Choice>
              <mc:Fallback>
                <p:oleObj name="Equation" r:id="rId4" imgW="825480" imgH="431640" progId="Equation.DSMT4">
                  <p:embed/>
                  <p:pic>
                    <p:nvPicPr>
                      <p:cNvPr id="0" name="Picture 18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4380" y="3717032"/>
                        <a:ext cx="2160240" cy="1131554"/>
                      </a:xfrm>
                      <a:prstGeom prst="rect">
                        <a:avLst/>
                      </a:prstGeom>
                      <a:solidFill>
                        <a:schemeClr val="bg1"/>
                      </a:solidFill>
                      <a:ln w="9525">
                        <a:solidFill>
                          <a:srgbClr val="0033CC"/>
                        </a:solidFill>
                        <a:miter lim="800000"/>
                        <a:headEnd/>
                        <a:tailEnd/>
                      </a:ln>
                    </p:spPr>
                  </p:pic>
                </p:oleObj>
              </mc:Fallback>
            </mc:AlternateContent>
          </a:graphicData>
        </a:graphic>
      </p:graphicFrame>
      <p:graphicFrame>
        <p:nvGraphicFramePr>
          <p:cNvPr id="207884" name="Object 12"/>
          <p:cNvGraphicFramePr>
            <a:graphicFrameLocks noChangeAspect="1"/>
          </p:cNvGraphicFramePr>
          <p:nvPr>
            <p:extLst>
              <p:ext uri="{D42A27DB-BD31-4B8C-83A1-F6EECF244321}">
                <p14:modId xmlns:p14="http://schemas.microsoft.com/office/powerpoint/2010/main" val="3068174684"/>
              </p:ext>
            </p:extLst>
          </p:nvPr>
        </p:nvGraphicFramePr>
        <p:xfrm>
          <a:off x="971600" y="2276872"/>
          <a:ext cx="7848872" cy="1057487"/>
        </p:xfrm>
        <a:graphic>
          <a:graphicData uri="http://schemas.openxmlformats.org/presentationml/2006/ole">
            <mc:AlternateContent xmlns:mc="http://schemas.openxmlformats.org/markup-compatibility/2006">
              <mc:Choice xmlns:v="urn:schemas-microsoft-com:vml" Requires="v">
                <p:oleObj spid="_x0000_s104716" name="Equation" r:id="rId6" imgW="3809880" imgH="482400" progId="Equation.DSMT4">
                  <p:embed/>
                </p:oleObj>
              </mc:Choice>
              <mc:Fallback>
                <p:oleObj name="Equation" r:id="rId6" imgW="3809880" imgH="482400" progId="Equation.DSMT4">
                  <p:embed/>
                  <p:pic>
                    <p:nvPicPr>
                      <p:cNvPr id="0" name="Picture 19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600" y="2276872"/>
                        <a:ext cx="7848872" cy="1057487"/>
                      </a:xfrm>
                      <a:prstGeom prst="rect">
                        <a:avLst/>
                      </a:prstGeom>
                      <a:solidFill>
                        <a:schemeClr val="bg1"/>
                      </a:solidFill>
                      <a:ln w="9525">
                        <a:solidFill>
                          <a:srgbClr val="0033CC"/>
                        </a:solidFill>
                        <a:miter lim="800000"/>
                        <a:headEnd/>
                        <a:tailEnd/>
                      </a:ln>
                    </p:spPr>
                  </p:pic>
                </p:oleObj>
              </mc:Fallback>
            </mc:AlternateContent>
          </a:graphicData>
        </a:graphic>
      </p:graphicFrame>
      <p:graphicFrame>
        <p:nvGraphicFramePr>
          <p:cNvPr id="207885" name="Object 13"/>
          <p:cNvGraphicFramePr>
            <a:graphicFrameLocks noChangeAspect="1"/>
          </p:cNvGraphicFramePr>
          <p:nvPr>
            <p:extLst>
              <p:ext uri="{D42A27DB-BD31-4B8C-83A1-F6EECF244321}">
                <p14:modId xmlns:p14="http://schemas.microsoft.com/office/powerpoint/2010/main" val="157734895"/>
              </p:ext>
            </p:extLst>
          </p:nvPr>
        </p:nvGraphicFramePr>
        <p:xfrm>
          <a:off x="4067944" y="3573016"/>
          <a:ext cx="4362822" cy="1778606"/>
        </p:xfrm>
        <a:graphic>
          <a:graphicData uri="http://schemas.openxmlformats.org/presentationml/2006/ole">
            <mc:AlternateContent xmlns:mc="http://schemas.openxmlformats.org/markup-compatibility/2006">
              <mc:Choice xmlns:v="urn:schemas-microsoft-com:vml" Requires="v">
                <p:oleObj spid="_x0000_s104717" name="Equation" r:id="rId8" imgW="1828800" imgH="672840" progId="Equation.DSMT4">
                  <p:embed/>
                </p:oleObj>
              </mc:Choice>
              <mc:Fallback>
                <p:oleObj name="Equation" r:id="rId8" imgW="1828800" imgH="672840" progId="Equation.DSMT4">
                  <p:embed/>
                  <p:pic>
                    <p:nvPicPr>
                      <p:cNvPr id="0" name="Picture 19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67944" y="3573016"/>
                        <a:ext cx="4362822" cy="17786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 Box 26"/>
          <p:cNvSpPr txBox="1">
            <a:spLocks noChangeArrowheads="1"/>
          </p:cNvSpPr>
          <p:nvPr/>
        </p:nvSpPr>
        <p:spPr bwMode="auto">
          <a:xfrm>
            <a:off x="755576" y="253448"/>
            <a:ext cx="705678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3600" b="1" baseline="0" dirty="0">
                <a:solidFill>
                  <a:srgbClr val="EA0088"/>
                </a:solidFill>
                <a:latin typeface="Trebuchet MS" panose="020B0603020202020204" pitchFamily="34" charset="0"/>
              </a:rPr>
              <a:t>Example 15: Solution</a:t>
            </a:r>
            <a:endParaRPr lang="en-US" altLang="en-US" sz="2800" b="1" i="1" baseline="0" dirty="0">
              <a:solidFill>
                <a:srgbClr val="EA0088"/>
              </a:solidFill>
              <a:latin typeface="Trebuchet MS" panose="020B0603020202020204" pitchFamily="34" charset="0"/>
            </a:endParaRPr>
          </a:p>
        </p:txBody>
      </p:sp>
      <p:sp>
        <p:nvSpPr>
          <p:cNvPr id="17"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96</a:t>
            </a:fld>
            <a:endParaRPr lang="en-AU" alt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07884"/>
                                        </p:tgtEl>
                                        <p:attrNameLst>
                                          <p:attrName>style.visibility</p:attrName>
                                        </p:attrNameLst>
                                      </p:cBhvr>
                                      <p:to>
                                        <p:strVal val="visible"/>
                                      </p:to>
                                    </p:set>
                                    <p:animEffect transition="in" filter="box(out)">
                                      <p:cBhvr>
                                        <p:cTn id="7" dur="500"/>
                                        <p:tgtEl>
                                          <p:spTgt spid="2078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20788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32" fill="hold" nodeType="clickEffect">
                                  <p:stCondLst>
                                    <p:cond delay="0"/>
                                  </p:stCondLst>
                                  <p:childTnLst>
                                    <p:set>
                                      <p:cBhvr>
                                        <p:cTn id="15" dur="1" fill="hold">
                                          <p:stCondLst>
                                            <p:cond delay="0"/>
                                          </p:stCondLst>
                                        </p:cTn>
                                        <p:tgtEl>
                                          <p:spTgt spid="207883"/>
                                        </p:tgtEl>
                                        <p:attrNameLst>
                                          <p:attrName>style.visibility</p:attrName>
                                        </p:attrNameLst>
                                      </p:cBhvr>
                                      <p:to>
                                        <p:strVal val="visible"/>
                                      </p:to>
                                    </p:set>
                                    <p:animEffect transition="in" filter="box(out)">
                                      <p:cBhvr>
                                        <p:cTn id="16" dur="500"/>
                                        <p:tgtEl>
                                          <p:spTgt spid="207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415131" y="548680"/>
            <a:ext cx="3983037" cy="3052763"/>
            <a:chOff x="144" y="768"/>
            <a:chExt cx="2509" cy="1923"/>
          </a:xfrm>
        </p:grpSpPr>
        <p:graphicFrame>
          <p:nvGraphicFramePr>
            <p:cNvPr id="104458" name="Object 4"/>
            <p:cNvGraphicFramePr>
              <a:graphicFrameLocks noChangeAspect="1"/>
            </p:cNvGraphicFramePr>
            <p:nvPr/>
          </p:nvGraphicFramePr>
          <p:xfrm>
            <a:off x="144" y="768"/>
            <a:ext cx="2509" cy="1923"/>
          </p:xfrm>
          <a:graphic>
            <a:graphicData uri="http://schemas.openxmlformats.org/presentationml/2006/ole">
              <mc:AlternateContent xmlns:mc="http://schemas.openxmlformats.org/markup-compatibility/2006">
                <mc:Choice xmlns:v="urn:schemas-microsoft-com:vml" Requires="v">
                  <p:oleObj spid="_x0000_s117995" name="Worksheet" r:id="rId4" imgW="3969000" imgH="2919960" progId="Excel.Sheet.8">
                    <p:embed/>
                  </p:oleObj>
                </mc:Choice>
                <mc:Fallback>
                  <p:oleObj name="Worksheet" r:id="rId4" imgW="3969000" imgH="2919960" progId="Excel.Sheet.8">
                    <p:embed/>
                    <p:pic>
                      <p:nvPicPr>
                        <p:cNvPr id="0" name="Picture 1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 y="768"/>
                          <a:ext cx="2509" cy="1923"/>
                        </a:xfrm>
                        <a:prstGeom prst="rect">
                          <a:avLst/>
                        </a:prstGeom>
                        <a:solidFill>
                          <a:srgbClr val="FFFFFF"/>
                        </a:solidFill>
                        <a:effectLst/>
                        <a:extLs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104459" name="Group 5"/>
            <p:cNvGrpSpPr>
              <a:grpSpLocks/>
            </p:cNvGrpSpPr>
            <p:nvPr/>
          </p:nvGrpSpPr>
          <p:grpSpPr bwMode="auto">
            <a:xfrm>
              <a:off x="753" y="781"/>
              <a:ext cx="1743" cy="279"/>
              <a:chOff x="753" y="781"/>
              <a:chExt cx="1743" cy="279"/>
            </a:xfrm>
          </p:grpSpPr>
          <p:sp>
            <p:nvSpPr>
              <p:cNvPr id="104460" name="Text Box 6"/>
              <p:cNvSpPr txBox="1">
                <a:spLocks noChangeArrowheads="1"/>
              </p:cNvSpPr>
              <p:nvPr/>
            </p:nvSpPr>
            <p:spPr bwMode="auto">
              <a:xfrm>
                <a:off x="753" y="781"/>
                <a:ext cx="200" cy="2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300" b="1" baseline="0">
                    <a:latin typeface="Arial Narrow" pitchFamily="34" charset="0"/>
                  </a:rPr>
                  <a:t>x</a:t>
                </a:r>
              </a:p>
            </p:txBody>
          </p:sp>
          <p:sp>
            <p:nvSpPr>
              <p:cNvPr id="104461" name="Text Box 7"/>
              <p:cNvSpPr txBox="1">
                <a:spLocks noChangeArrowheads="1"/>
              </p:cNvSpPr>
              <p:nvPr/>
            </p:nvSpPr>
            <p:spPr bwMode="auto">
              <a:xfrm>
                <a:off x="1137" y="781"/>
                <a:ext cx="200" cy="2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300" b="1" baseline="0">
                    <a:latin typeface="Arial Narrow" pitchFamily="34" charset="0"/>
                  </a:rPr>
                  <a:t>y</a:t>
                </a:r>
              </a:p>
            </p:txBody>
          </p:sp>
          <p:sp>
            <p:nvSpPr>
              <p:cNvPr id="104462" name="Text Box 8"/>
              <p:cNvSpPr txBox="1">
                <a:spLocks noChangeArrowheads="1"/>
              </p:cNvSpPr>
              <p:nvPr/>
            </p:nvSpPr>
            <p:spPr bwMode="auto">
              <a:xfrm>
                <a:off x="1440" y="781"/>
                <a:ext cx="284" cy="2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300" b="1" baseline="0">
                    <a:latin typeface="Arial Narrow" pitchFamily="34" charset="0"/>
                  </a:rPr>
                  <a:t>xy</a:t>
                </a:r>
              </a:p>
            </p:txBody>
          </p:sp>
          <p:sp>
            <p:nvSpPr>
              <p:cNvPr id="104463" name="Text Box 9"/>
              <p:cNvSpPr txBox="1">
                <a:spLocks noChangeArrowheads="1"/>
              </p:cNvSpPr>
              <p:nvPr/>
            </p:nvSpPr>
            <p:spPr bwMode="auto">
              <a:xfrm>
                <a:off x="1857" y="781"/>
                <a:ext cx="255" cy="2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300" b="1" baseline="0">
                    <a:latin typeface="Arial Narrow" pitchFamily="34" charset="0"/>
                  </a:rPr>
                  <a:t>x</a:t>
                </a:r>
                <a:r>
                  <a:rPr lang="en-US" altLang="en-US" sz="2300" b="1" baseline="30000">
                    <a:latin typeface="Arial Narrow" pitchFamily="34" charset="0"/>
                  </a:rPr>
                  <a:t>2</a:t>
                </a:r>
                <a:endParaRPr lang="en-US" altLang="en-US" sz="2300" b="1" baseline="0">
                  <a:latin typeface="Arial Narrow" pitchFamily="34" charset="0"/>
                </a:endParaRPr>
              </a:p>
            </p:txBody>
          </p:sp>
          <p:sp>
            <p:nvSpPr>
              <p:cNvPr id="104464" name="Text Box 10"/>
              <p:cNvSpPr txBox="1">
                <a:spLocks noChangeArrowheads="1"/>
              </p:cNvSpPr>
              <p:nvPr/>
            </p:nvSpPr>
            <p:spPr bwMode="auto">
              <a:xfrm>
                <a:off x="2241" y="781"/>
                <a:ext cx="255" cy="2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300" b="1" baseline="0">
                    <a:latin typeface="Arial Narrow" pitchFamily="34" charset="0"/>
                  </a:rPr>
                  <a:t>y</a:t>
                </a:r>
                <a:r>
                  <a:rPr lang="en-US" altLang="en-US" sz="2300" b="1" baseline="30000">
                    <a:latin typeface="Arial Narrow" pitchFamily="34" charset="0"/>
                  </a:rPr>
                  <a:t>2</a:t>
                </a:r>
                <a:endParaRPr lang="en-US" altLang="en-US" sz="2300" b="1" baseline="0">
                  <a:latin typeface="Arial Narrow" pitchFamily="34" charset="0"/>
                </a:endParaRPr>
              </a:p>
            </p:txBody>
          </p:sp>
        </p:grpSp>
      </p:grpSp>
      <p:graphicFrame>
        <p:nvGraphicFramePr>
          <p:cNvPr id="207883" name="Object 11"/>
          <p:cNvGraphicFramePr>
            <a:graphicFrameLocks noChangeAspect="1"/>
          </p:cNvGraphicFramePr>
          <p:nvPr>
            <p:extLst>
              <p:ext uri="{D42A27DB-BD31-4B8C-83A1-F6EECF244321}">
                <p14:modId xmlns:p14="http://schemas.microsoft.com/office/powerpoint/2010/main" val="3597949887"/>
              </p:ext>
            </p:extLst>
          </p:nvPr>
        </p:nvGraphicFramePr>
        <p:xfrm>
          <a:off x="346867" y="4005065"/>
          <a:ext cx="3937101" cy="914442"/>
        </p:xfrm>
        <a:graphic>
          <a:graphicData uri="http://schemas.openxmlformats.org/presentationml/2006/ole">
            <mc:AlternateContent xmlns:mc="http://schemas.openxmlformats.org/markup-compatibility/2006">
              <mc:Choice xmlns:v="urn:schemas-microsoft-com:vml" Requires="v">
                <p:oleObj spid="_x0000_s117996" name="Equation" r:id="rId6" imgW="1422400" imgH="330200" progId="Equation.3">
                  <p:embed/>
                </p:oleObj>
              </mc:Choice>
              <mc:Fallback>
                <p:oleObj name="Equation" r:id="rId6" imgW="1422400" imgH="330200" progId="Equation.3">
                  <p:embed/>
                  <p:pic>
                    <p:nvPicPr>
                      <p:cNvPr id="0" name="Picture 1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6867" y="4005065"/>
                        <a:ext cx="3937101" cy="914442"/>
                      </a:xfrm>
                      <a:prstGeom prst="rect">
                        <a:avLst/>
                      </a:prstGeom>
                      <a:solidFill>
                        <a:schemeClr val="bg1"/>
                      </a:solidFill>
                      <a:ln w="9525">
                        <a:solidFill>
                          <a:srgbClr val="0033CC"/>
                        </a:solidFill>
                        <a:miter lim="800000"/>
                        <a:headEnd/>
                        <a:tailEnd/>
                      </a:ln>
                    </p:spPr>
                  </p:pic>
                </p:oleObj>
              </mc:Fallback>
            </mc:AlternateContent>
          </a:graphicData>
        </a:graphic>
      </p:graphicFrame>
      <p:graphicFrame>
        <p:nvGraphicFramePr>
          <p:cNvPr id="207884" name="Object 12"/>
          <p:cNvGraphicFramePr>
            <a:graphicFrameLocks noChangeAspect="1"/>
          </p:cNvGraphicFramePr>
          <p:nvPr>
            <p:extLst>
              <p:ext uri="{D42A27DB-BD31-4B8C-83A1-F6EECF244321}">
                <p14:modId xmlns:p14="http://schemas.microsoft.com/office/powerpoint/2010/main" val="2356978322"/>
              </p:ext>
            </p:extLst>
          </p:nvPr>
        </p:nvGraphicFramePr>
        <p:xfrm>
          <a:off x="4499992" y="569318"/>
          <a:ext cx="4275607" cy="1606723"/>
        </p:xfrm>
        <a:graphic>
          <a:graphicData uri="http://schemas.openxmlformats.org/presentationml/2006/ole">
            <mc:AlternateContent xmlns:mc="http://schemas.openxmlformats.org/markup-compatibility/2006">
              <mc:Choice xmlns:v="urn:schemas-microsoft-com:vml" Requires="v">
                <p:oleObj spid="_x0000_s117997" name="Equation" r:id="rId8" imgW="2552400" imgH="901440" progId="Equation.DSMT4">
                  <p:embed/>
                </p:oleObj>
              </mc:Choice>
              <mc:Fallback>
                <p:oleObj name="Equation" r:id="rId8" imgW="2552400" imgH="901440" progId="Equation.DSMT4">
                  <p:embed/>
                  <p:pic>
                    <p:nvPicPr>
                      <p:cNvPr id="0" name="Picture 13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99992" y="569318"/>
                        <a:ext cx="4275607" cy="1606723"/>
                      </a:xfrm>
                      <a:prstGeom prst="rect">
                        <a:avLst/>
                      </a:prstGeom>
                      <a:solidFill>
                        <a:schemeClr val="bg1"/>
                      </a:solidFill>
                      <a:ln w="9525">
                        <a:solidFill>
                          <a:srgbClr val="0033CC"/>
                        </a:solidFill>
                        <a:miter lim="800000"/>
                        <a:headEnd/>
                        <a:tailEnd/>
                      </a:ln>
                    </p:spPr>
                  </p:pic>
                </p:oleObj>
              </mc:Fallback>
            </mc:AlternateContent>
          </a:graphicData>
        </a:graphic>
      </p:graphicFrame>
      <p:graphicFrame>
        <p:nvGraphicFramePr>
          <p:cNvPr id="207885" name="Object 13"/>
          <p:cNvGraphicFramePr>
            <a:graphicFrameLocks noChangeAspect="1"/>
          </p:cNvGraphicFramePr>
          <p:nvPr>
            <p:extLst>
              <p:ext uri="{D42A27DB-BD31-4B8C-83A1-F6EECF244321}">
                <p14:modId xmlns:p14="http://schemas.microsoft.com/office/powerpoint/2010/main" val="2756982090"/>
              </p:ext>
            </p:extLst>
          </p:nvPr>
        </p:nvGraphicFramePr>
        <p:xfrm>
          <a:off x="4499992" y="2276872"/>
          <a:ext cx="4309832" cy="2974600"/>
        </p:xfrm>
        <a:graphic>
          <a:graphicData uri="http://schemas.openxmlformats.org/presentationml/2006/ole">
            <mc:AlternateContent xmlns:mc="http://schemas.openxmlformats.org/markup-compatibility/2006">
              <mc:Choice xmlns:v="urn:schemas-microsoft-com:vml" Requires="v">
                <p:oleObj spid="_x0000_s117998" name="Equation" r:id="rId10" imgW="1828800" imgH="1396800" progId="Equation.DSMT4">
                  <p:embed/>
                </p:oleObj>
              </mc:Choice>
              <mc:Fallback>
                <p:oleObj name="Equation" r:id="rId10" imgW="1828800" imgH="1396800" progId="Equation.DSMT4">
                  <p:embed/>
                  <p:pic>
                    <p:nvPicPr>
                      <p:cNvPr id="0" name="Picture 13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99992" y="2276872"/>
                        <a:ext cx="4309832" cy="2974600"/>
                      </a:xfrm>
                      <a:prstGeom prst="rect">
                        <a:avLst/>
                      </a:prstGeom>
                      <a:noFill/>
                      <a:ln w="9525">
                        <a:solidFill>
                          <a:srgbClr val="002E89"/>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7886" name="Text Box 14"/>
          <p:cNvSpPr txBox="1">
            <a:spLocks noChangeArrowheads="1"/>
          </p:cNvSpPr>
          <p:nvPr/>
        </p:nvSpPr>
        <p:spPr bwMode="auto">
          <a:xfrm>
            <a:off x="4499992" y="5350231"/>
            <a:ext cx="4309832" cy="427037"/>
          </a:xfrm>
          <a:prstGeom prst="rect">
            <a:avLst/>
          </a:prstGeom>
          <a:noFill/>
          <a:ln w="9525">
            <a:solidFill>
              <a:schemeClr val="tx1">
                <a:lumMod val="90000"/>
                <a:lumOff val="10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US" altLang="en-US" sz="2200" baseline="0" dirty="0">
                <a:latin typeface="Arial Narrow" pitchFamily="34" charset="0"/>
              </a:rPr>
              <a:t>Similarly, </a:t>
            </a:r>
            <a:r>
              <a:rPr lang="en-US" altLang="en-US" sz="2200" baseline="0" dirty="0" err="1">
                <a:latin typeface="Arial Narrow" pitchFamily="34" charset="0"/>
              </a:rPr>
              <a:t>s</a:t>
            </a:r>
            <a:r>
              <a:rPr lang="en-US" altLang="en-US" sz="2200" dirty="0" err="1">
                <a:latin typeface="Arial Narrow" pitchFamily="34" charset="0"/>
              </a:rPr>
              <a:t>y</a:t>
            </a:r>
            <a:r>
              <a:rPr lang="en-US" altLang="en-US" sz="2200" baseline="0" dirty="0">
                <a:latin typeface="Arial Narrow" pitchFamily="34" charset="0"/>
              </a:rPr>
              <a:t> = 8.839</a:t>
            </a:r>
          </a:p>
        </p:txBody>
      </p:sp>
      <p:sp>
        <p:nvSpPr>
          <p:cNvPr id="15"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97</a:t>
            </a:fld>
            <a:endParaRPr lang="en-AU" altLang="en-US" b="1" dirty="0"/>
          </a:p>
        </p:txBody>
      </p:sp>
    </p:spTree>
    <p:extLst>
      <p:ext uri="{BB962C8B-B14F-4D97-AF65-F5344CB8AC3E}">
        <p14:creationId xmlns:p14="http://schemas.microsoft.com/office/powerpoint/2010/main" val="6804378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07884"/>
                                        </p:tgtEl>
                                        <p:attrNameLst>
                                          <p:attrName>style.visibility</p:attrName>
                                        </p:attrNameLst>
                                      </p:cBhvr>
                                      <p:to>
                                        <p:strVal val="visible"/>
                                      </p:to>
                                    </p:set>
                                    <p:animEffect transition="in" filter="box(out)">
                                      <p:cBhvr>
                                        <p:cTn id="12" dur="500"/>
                                        <p:tgtEl>
                                          <p:spTgt spid="2078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207885"/>
                                        </p:tgtEl>
                                        <p:attrNameLst>
                                          <p:attrName>style.visibility</p:attrName>
                                        </p:attrNameLst>
                                      </p:cBhvr>
                                      <p:to>
                                        <p:strVal val="visible"/>
                                      </p:to>
                                    </p:set>
                                  </p:childTnLst>
                                </p:cTn>
                              </p:par>
                            </p:childTnLst>
                          </p:cTn>
                        </p:par>
                        <p:par>
                          <p:cTn id="17" fill="hold" nodeType="afterGroup">
                            <p:stCondLst>
                              <p:cond delay="500"/>
                            </p:stCondLst>
                            <p:childTnLst>
                              <p:par>
                                <p:cTn id="18" presetID="1" presetClass="entr" presetSubtype="0" fill="hold" grpId="0" nodeType="afterEffect">
                                  <p:stCondLst>
                                    <p:cond delay="0"/>
                                  </p:stCondLst>
                                  <p:childTnLst>
                                    <p:set>
                                      <p:cBhvr>
                                        <p:cTn id="19" dur="1" fill="hold">
                                          <p:stCondLst>
                                            <p:cond delay="499"/>
                                          </p:stCondLst>
                                        </p:cTn>
                                        <p:tgtEl>
                                          <p:spTgt spid="207886"/>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32" fill="hold" nodeType="clickEffect">
                                  <p:stCondLst>
                                    <p:cond delay="0"/>
                                  </p:stCondLst>
                                  <p:childTnLst>
                                    <p:set>
                                      <p:cBhvr>
                                        <p:cTn id="23" dur="1" fill="hold">
                                          <p:stCondLst>
                                            <p:cond delay="0"/>
                                          </p:stCondLst>
                                        </p:cTn>
                                        <p:tgtEl>
                                          <p:spTgt spid="207883"/>
                                        </p:tgtEl>
                                        <p:attrNameLst>
                                          <p:attrName>style.visibility</p:attrName>
                                        </p:attrNameLst>
                                      </p:cBhvr>
                                      <p:to>
                                        <p:strVal val="visible"/>
                                      </p:to>
                                    </p:set>
                                    <p:animEffect transition="in" filter="box(out)">
                                      <p:cBhvr>
                                        <p:cTn id="24" dur="500"/>
                                        <p:tgtEl>
                                          <p:spTgt spid="207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86" grpId="0" animBg="1"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idx="1"/>
          </p:nvPr>
        </p:nvSpPr>
        <p:spPr>
          <a:xfrm>
            <a:off x="685800" y="685800"/>
            <a:ext cx="7772400" cy="5562600"/>
          </a:xfrm>
        </p:spPr>
        <p:txBody>
          <a:bodyPr/>
          <a:lstStyle/>
          <a:p>
            <a:pPr marL="0" indent="0">
              <a:lnSpc>
                <a:spcPct val="90000"/>
              </a:lnSpc>
              <a:buNone/>
            </a:pPr>
            <a:r>
              <a:rPr lang="en-US" altLang="en-US" sz="2400" dirty="0">
                <a:latin typeface="Trebuchet MS" pitchFamily="34" charset="0"/>
                <a:cs typeface="Arial" pitchFamily="34" charset="0"/>
              </a:rPr>
              <a:t>Excel output</a:t>
            </a:r>
          </a:p>
          <a:p>
            <a:pPr>
              <a:lnSpc>
                <a:spcPct val="90000"/>
              </a:lnSpc>
              <a:buFontTx/>
              <a:buNone/>
            </a:pPr>
            <a:endParaRPr lang="en-US" altLang="en-US" sz="2400" dirty="0">
              <a:latin typeface="Trebuchet MS" pitchFamily="34" charset="0"/>
              <a:cs typeface="Arial" pitchFamily="34" charset="0"/>
            </a:endParaRPr>
          </a:p>
          <a:p>
            <a:pPr>
              <a:lnSpc>
                <a:spcPct val="90000"/>
              </a:lnSpc>
              <a:buFontTx/>
              <a:buNone/>
            </a:pPr>
            <a:endParaRPr lang="en-US" altLang="en-US" sz="2400" dirty="0">
              <a:latin typeface="Trebuchet MS" pitchFamily="34" charset="0"/>
              <a:cs typeface="Arial" pitchFamily="34" charset="0"/>
            </a:endParaRPr>
          </a:p>
          <a:p>
            <a:pPr>
              <a:lnSpc>
                <a:spcPct val="90000"/>
              </a:lnSpc>
            </a:pPr>
            <a:endParaRPr lang="en-US" altLang="en-US" sz="2400" dirty="0">
              <a:latin typeface="Trebuchet MS" pitchFamily="34" charset="0"/>
              <a:cs typeface="Arial" pitchFamily="34" charset="0"/>
            </a:endParaRPr>
          </a:p>
          <a:p>
            <a:pPr>
              <a:lnSpc>
                <a:spcPct val="90000"/>
              </a:lnSpc>
            </a:pPr>
            <a:endParaRPr lang="en-US" altLang="en-US" sz="2400" dirty="0">
              <a:latin typeface="Trebuchet MS" pitchFamily="34" charset="0"/>
              <a:cs typeface="Arial" pitchFamily="34" charset="0"/>
            </a:endParaRPr>
          </a:p>
          <a:p>
            <a:pPr marL="0" indent="0">
              <a:lnSpc>
                <a:spcPct val="90000"/>
              </a:lnSpc>
              <a:buNone/>
            </a:pPr>
            <a:endParaRPr lang="en-US" altLang="en-US" sz="2400" dirty="0">
              <a:latin typeface="Trebuchet MS" pitchFamily="34" charset="0"/>
              <a:cs typeface="Arial" pitchFamily="34" charset="0"/>
            </a:endParaRPr>
          </a:p>
          <a:p>
            <a:pPr marL="0" indent="0">
              <a:lnSpc>
                <a:spcPct val="90000"/>
              </a:lnSpc>
              <a:buNone/>
            </a:pPr>
            <a:r>
              <a:rPr lang="en-US" altLang="en-US" sz="2400" b="1" dirty="0">
                <a:latin typeface="Trebuchet MS" pitchFamily="34" charset="0"/>
                <a:cs typeface="Arial" pitchFamily="34" charset="0"/>
              </a:rPr>
              <a:t>Interpretation</a:t>
            </a:r>
          </a:p>
          <a:p>
            <a:pPr algn="just">
              <a:lnSpc>
                <a:spcPct val="90000"/>
              </a:lnSpc>
            </a:pPr>
            <a:r>
              <a:rPr lang="en-US" altLang="en-US" sz="2400" dirty="0">
                <a:latin typeface="Trebuchet MS" pitchFamily="34" charset="0"/>
                <a:cs typeface="Arial" pitchFamily="34" charset="0"/>
              </a:rPr>
              <a:t>The covariance (10.2679) indicates that advertisement expenditure and sales level are positively related</a:t>
            </a:r>
          </a:p>
          <a:p>
            <a:pPr algn="just">
              <a:lnSpc>
                <a:spcPct val="90000"/>
              </a:lnSpc>
            </a:pPr>
            <a:r>
              <a:rPr lang="en-US" altLang="en-US" sz="2400" dirty="0">
                <a:latin typeface="Trebuchet MS" pitchFamily="34" charset="0"/>
                <a:cs typeface="Arial" pitchFamily="34" charset="0"/>
              </a:rPr>
              <a:t>The coefficient of correlation (0.797) indicates that there is a strong positive linear relationship between advertisement expenditure and sales level.</a:t>
            </a:r>
          </a:p>
        </p:txBody>
      </p:sp>
      <p:sp>
        <p:nvSpPr>
          <p:cNvPr id="105476" name="Text Box 3"/>
          <p:cNvSpPr txBox="1">
            <a:spLocks noChangeArrowheads="1"/>
          </p:cNvSpPr>
          <p:nvPr/>
        </p:nvSpPr>
        <p:spPr bwMode="auto">
          <a:xfrm>
            <a:off x="1905000" y="2590800"/>
            <a:ext cx="20256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200" baseline="0">
                <a:latin typeface="Arial Narrow" pitchFamily="34" charset="0"/>
              </a:rPr>
              <a:t>Covariance matrix</a:t>
            </a:r>
          </a:p>
        </p:txBody>
      </p:sp>
      <p:sp>
        <p:nvSpPr>
          <p:cNvPr id="105477" name="Text Box 4"/>
          <p:cNvSpPr txBox="1">
            <a:spLocks noChangeArrowheads="1"/>
          </p:cNvSpPr>
          <p:nvPr/>
        </p:nvSpPr>
        <p:spPr bwMode="auto">
          <a:xfrm>
            <a:off x="4953000" y="2590800"/>
            <a:ext cx="19875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nchor="ct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200" baseline="0">
                <a:latin typeface="Arial Narrow" pitchFamily="34" charset="0"/>
              </a:rPr>
              <a:t>Correlation matrix</a:t>
            </a:r>
          </a:p>
        </p:txBody>
      </p:sp>
      <p:graphicFrame>
        <p:nvGraphicFramePr>
          <p:cNvPr id="105478" name="Object 5"/>
          <p:cNvGraphicFramePr>
            <a:graphicFrameLocks noChangeAspect="1"/>
          </p:cNvGraphicFramePr>
          <p:nvPr/>
        </p:nvGraphicFramePr>
        <p:xfrm>
          <a:off x="1403350" y="1539875"/>
          <a:ext cx="2917825" cy="912813"/>
        </p:xfrm>
        <a:graphic>
          <a:graphicData uri="http://schemas.openxmlformats.org/presentationml/2006/ole">
            <mc:AlternateContent xmlns:mc="http://schemas.openxmlformats.org/markup-compatibility/2006">
              <mc:Choice xmlns:v="urn:schemas-microsoft-com:vml" Requires="v">
                <p:oleObj spid="_x0000_s105632" name="Worksheet" r:id="rId4" imgW="2905560" imgH="900720" progId="Excel.Sheet.8">
                  <p:embed/>
                </p:oleObj>
              </mc:Choice>
              <mc:Fallback>
                <p:oleObj name="Worksheet" r:id="rId4" imgW="2905560" imgH="900720" progId="Excel.Sheet.8">
                  <p:embed/>
                  <p:pic>
                    <p:nvPicPr>
                      <p:cNvPr id="0" name="Picture 1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1539875"/>
                        <a:ext cx="2917825" cy="912813"/>
                      </a:xfrm>
                      <a:prstGeom prst="rect">
                        <a:avLst/>
                      </a:prstGeom>
                      <a:noFill/>
                      <a:ln w="9525">
                        <a:solidFill>
                          <a:schemeClr val="tx1"/>
                        </a:solidFill>
                        <a:miter lim="800000"/>
                        <a:headEnd/>
                        <a:tailEnd/>
                      </a:ln>
                      <a:effectLst>
                        <a:outerShdw dist="74053" dir="19742175" algn="ctr" rotWithShape="0">
                          <a:srgbClr val="808080">
                            <a:alpha val="74997"/>
                          </a:srgbClr>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479" name="Object 6"/>
          <p:cNvGraphicFramePr>
            <a:graphicFrameLocks noChangeAspect="1"/>
          </p:cNvGraphicFramePr>
          <p:nvPr/>
        </p:nvGraphicFramePr>
        <p:xfrm>
          <a:off x="4787900" y="1539875"/>
          <a:ext cx="2628900" cy="904875"/>
        </p:xfrm>
        <a:graphic>
          <a:graphicData uri="http://schemas.openxmlformats.org/presentationml/2006/ole">
            <mc:AlternateContent xmlns:mc="http://schemas.openxmlformats.org/markup-compatibility/2006">
              <mc:Choice xmlns:v="urn:schemas-microsoft-com:vml" Requires="v">
                <p:oleObj spid="_x0000_s105633" name="Worksheet" r:id="rId6" imgW="2620800" imgH="900720" progId="Excel.Sheet.8">
                  <p:embed/>
                </p:oleObj>
              </mc:Choice>
              <mc:Fallback>
                <p:oleObj name="Worksheet" r:id="rId6" imgW="2620800" imgH="900720" progId="Excel.Sheet.8">
                  <p:embed/>
                  <p:pic>
                    <p:nvPicPr>
                      <p:cNvPr id="0" name="Picture 10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87900" y="1539875"/>
                        <a:ext cx="2628900" cy="904875"/>
                      </a:xfrm>
                      <a:prstGeom prst="rect">
                        <a:avLst/>
                      </a:prstGeom>
                      <a:noFill/>
                      <a:ln w="9525">
                        <a:solidFill>
                          <a:schemeClr val="tx1"/>
                        </a:solidFill>
                        <a:miter lim="800000"/>
                        <a:headEnd/>
                        <a:tailEnd/>
                      </a:ln>
                      <a:effectLst>
                        <a:outerShdw dist="63500" dir="19387806" algn="ctr" rotWithShape="0">
                          <a:srgbClr val="808080">
                            <a:alpha val="74997"/>
                          </a:srgbClr>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98</a:t>
            </a:fld>
            <a:endParaRPr lang="en-AU" altLang="en-US" b="1"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468313" y="333375"/>
            <a:ext cx="7772400" cy="588963"/>
          </a:xfrm>
        </p:spPr>
        <p:txBody>
          <a:bodyPr/>
          <a:lstStyle/>
          <a:p>
            <a:pPr algn="l">
              <a:defRPr/>
            </a:pPr>
            <a:r>
              <a:rPr sz="3600" cap="none" dirty="0">
                <a:solidFill>
                  <a:srgbClr val="EA0088"/>
                </a:solidFill>
                <a:latin typeface="Trebuchet MS" panose="020B0603020202020204" pitchFamily="34" charset="0"/>
                <a:ea typeface="ＭＳ Ｐゴシック" charset="0"/>
                <a:cs typeface="ＭＳ Ｐゴシック" charset="0"/>
              </a:rPr>
              <a:t>The Least Squares Method</a:t>
            </a:r>
          </a:p>
        </p:txBody>
      </p:sp>
      <p:sp>
        <p:nvSpPr>
          <p:cNvPr id="106499" name="Rectangle 3"/>
          <p:cNvSpPr>
            <a:spLocks noGrp="1" noChangeArrowheads="1"/>
          </p:cNvSpPr>
          <p:nvPr>
            <p:ph idx="1"/>
          </p:nvPr>
        </p:nvSpPr>
        <p:spPr>
          <a:xfrm>
            <a:off x="611188" y="1341438"/>
            <a:ext cx="7847012" cy="4114800"/>
          </a:xfrm>
        </p:spPr>
        <p:txBody>
          <a:bodyPr/>
          <a:lstStyle/>
          <a:p>
            <a:pPr marL="0" indent="0" algn="just">
              <a:spcAft>
                <a:spcPts val="1200"/>
              </a:spcAft>
              <a:buNone/>
            </a:pPr>
            <a:r>
              <a:rPr lang="en-US" altLang="en-US" sz="2400" dirty="0">
                <a:latin typeface="Trebuchet MS" pitchFamily="34" charset="0"/>
                <a:cs typeface="Arial" pitchFamily="34" charset="0"/>
              </a:rPr>
              <a:t>The objective of the scatter diagram is to measure the strength and direction of the linear relationship.</a:t>
            </a:r>
          </a:p>
          <a:p>
            <a:pPr marL="0" indent="0" algn="just">
              <a:spcAft>
                <a:spcPts val="1200"/>
              </a:spcAft>
              <a:buNone/>
            </a:pPr>
            <a:r>
              <a:rPr lang="en-US" altLang="en-US" sz="2400" dirty="0">
                <a:latin typeface="Trebuchet MS" pitchFamily="34" charset="0"/>
                <a:cs typeface="Arial" pitchFamily="34" charset="0"/>
              </a:rPr>
              <a:t>Both can be more easily judged by drawing a straight line through the data. </a:t>
            </a:r>
          </a:p>
          <a:p>
            <a:pPr marL="0" indent="0" algn="just">
              <a:spcAft>
                <a:spcPts val="1200"/>
              </a:spcAft>
              <a:buNone/>
            </a:pPr>
            <a:r>
              <a:rPr lang="en-US" altLang="en-US" sz="2400" dirty="0">
                <a:latin typeface="Trebuchet MS" pitchFamily="34" charset="0"/>
                <a:cs typeface="Arial" pitchFamily="34" charset="0"/>
              </a:rPr>
              <a:t>We need an objective method of producing a straight line. </a:t>
            </a:r>
          </a:p>
          <a:p>
            <a:pPr marL="0" indent="0" algn="just">
              <a:spcAft>
                <a:spcPts val="1200"/>
              </a:spcAft>
              <a:buNone/>
            </a:pPr>
            <a:r>
              <a:rPr lang="en-US" altLang="en-US" sz="2400" dirty="0">
                <a:latin typeface="Trebuchet MS" pitchFamily="34" charset="0"/>
                <a:cs typeface="Arial" pitchFamily="34" charset="0"/>
              </a:rPr>
              <a:t>Such a method has been developed; it is called the </a:t>
            </a:r>
            <a:r>
              <a:rPr lang="en-US" altLang="en-US" sz="2400" dirty="0">
                <a:solidFill>
                  <a:schemeClr val="tx1">
                    <a:lumMod val="75000"/>
                    <a:lumOff val="25000"/>
                  </a:schemeClr>
                </a:solidFill>
                <a:latin typeface="Trebuchet MS" pitchFamily="34" charset="0"/>
                <a:cs typeface="Arial" pitchFamily="34" charset="0"/>
              </a:rPr>
              <a:t>least squares method</a:t>
            </a:r>
            <a:r>
              <a:rPr lang="en-US" altLang="en-US" sz="2400" dirty="0">
                <a:latin typeface="Trebuchet MS" pitchFamily="34" charset="0"/>
                <a:cs typeface="Arial" pitchFamily="34" charset="0"/>
              </a:rPr>
              <a:t>.</a:t>
            </a:r>
          </a:p>
          <a:p>
            <a:pPr marL="361950" indent="-361950" algn="just">
              <a:buFontTx/>
              <a:buNone/>
            </a:pPr>
            <a:r>
              <a:rPr lang="en-US" altLang="en-US" sz="2400" dirty="0">
                <a:latin typeface="Trebuchet MS" pitchFamily="34" charset="0"/>
                <a:cs typeface="Arial" pitchFamily="34" charset="0"/>
              </a:rPr>
              <a:t> </a:t>
            </a:r>
          </a:p>
          <a:p>
            <a:pPr marL="361950" indent="-361950" algn="just"/>
            <a:endParaRPr lang="en-US" altLang="en-US" sz="2400" dirty="0">
              <a:latin typeface="Trebuchet MS" pitchFamily="34" charset="0"/>
              <a:cs typeface="Arial" pitchFamily="34" charset="0"/>
            </a:endParaRPr>
          </a:p>
        </p:txBody>
      </p:sp>
      <p:sp>
        <p:nvSpPr>
          <p:cNvPr id="106500" name="Slide Number Placeholder 5"/>
          <p:cNvSpPr txBox="1">
            <a:spLocks/>
          </p:cNvSpPr>
          <p:nvPr/>
        </p:nvSpPr>
        <p:spPr bwMode="auto">
          <a:xfrm>
            <a:off x="6553200" y="60960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r">
              <a:spcBef>
                <a:spcPct val="0"/>
              </a:spcBef>
              <a:buFontTx/>
              <a:buNone/>
            </a:pPr>
            <a:fld id="{98D0658A-8EA3-45D4-A2C6-A3035D2DB679}" type="slidenum">
              <a:rPr lang="en-US" altLang="en-US" sz="1400" baseline="0">
                <a:latin typeface="Verdana" pitchFamily="34" charset="0"/>
              </a:rPr>
              <a:pPr algn="r">
                <a:spcBef>
                  <a:spcPct val="0"/>
                </a:spcBef>
                <a:buFontTx/>
                <a:buNone/>
              </a:pPr>
              <a:t>99</a:t>
            </a:fld>
            <a:endParaRPr lang="en-US" altLang="en-US" sz="1400" baseline="0">
              <a:latin typeface="Verdana" pitchFamily="34" charset="0"/>
            </a:endParaRPr>
          </a:p>
        </p:txBody>
      </p:sp>
      <p:sp>
        <p:nvSpPr>
          <p:cNvPr id="5" name="Rectangle 2"/>
          <p:cNvSpPr>
            <a:spLocks noChangeArrowheads="1"/>
          </p:cNvSpPr>
          <p:nvPr/>
        </p:nvSpPr>
        <p:spPr bwMode="auto">
          <a:xfrm>
            <a:off x="8466924" y="625"/>
            <a:ext cx="685800" cy="404039"/>
          </a:xfrm>
          <a:prstGeom prst="snip2Diag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defRPr/>
            </a:pPr>
            <a:r>
              <a:rPr lang="en-US" altLang="en-US" b="1" dirty="0"/>
              <a:t>5.</a:t>
            </a:r>
            <a:fld id="{6036F825-6CB5-4615-BBFB-455BCA32B924}" type="slidenum">
              <a:rPr lang="en-US" altLang="en-US" b="1" smtClean="0"/>
              <a:pPr>
                <a:defRPr/>
              </a:pPr>
              <a:t>99</a:t>
            </a:fld>
            <a:endParaRPr lang="en-AU" altLang="en-US" b="1" dirty="0"/>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OPREFERENCE" val="False"/>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Lst>
</file>

<file path=ppt/tags/tag11.xml><?xml version="1.0" encoding="utf-8"?>
<p:tagLst xmlns:a="http://schemas.openxmlformats.org/drawingml/2006/main" xmlns:r="http://schemas.openxmlformats.org/officeDocument/2006/relationships" xmlns:p="http://schemas.openxmlformats.org/presentationml/2006/main">
  <p:tag name="NOPREFERENCE" val="False"/>
</p:tagLst>
</file>

<file path=ppt/tags/tag12.xml><?xml version="1.0" encoding="utf-8"?>
<p:tagLst xmlns:a="http://schemas.openxmlformats.org/drawingml/2006/main" xmlns:r="http://schemas.openxmlformats.org/officeDocument/2006/relationships" xmlns:p="http://schemas.openxmlformats.org/presentationml/2006/main">
  <p:tag name="NOPREFERENCE" val="False"/>
</p:tagLst>
</file>

<file path=ppt/tags/tag13.xml><?xml version="1.0" encoding="utf-8"?>
<p:tagLst xmlns:a="http://schemas.openxmlformats.org/drawingml/2006/main" xmlns:r="http://schemas.openxmlformats.org/officeDocument/2006/relationships" xmlns:p="http://schemas.openxmlformats.org/presentationml/2006/main">
  <p:tag name="NOPREFERENCE" val="False"/>
</p:tagLst>
</file>

<file path=ppt/tags/tag14.xml><?xml version="1.0" encoding="utf-8"?>
<p:tagLst xmlns:a="http://schemas.openxmlformats.org/drawingml/2006/main" xmlns:r="http://schemas.openxmlformats.org/officeDocument/2006/relationships" xmlns:p="http://schemas.openxmlformats.org/presentationml/2006/main">
  <p:tag name="NOPREFERENCE" val="False"/>
</p:tagLst>
</file>

<file path=ppt/tags/tag15.xml><?xml version="1.0" encoding="utf-8"?>
<p:tagLst xmlns:a="http://schemas.openxmlformats.org/drawingml/2006/main" xmlns:r="http://schemas.openxmlformats.org/officeDocument/2006/relationships" xmlns:p="http://schemas.openxmlformats.org/presentationml/2006/main">
  <p:tag name="NOPREFERENCE" val="False"/>
</p:tagLst>
</file>

<file path=ppt/tags/tag16.xml><?xml version="1.0" encoding="utf-8"?>
<p:tagLst xmlns:a="http://schemas.openxmlformats.org/drawingml/2006/main" xmlns:r="http://schemas.openxmlformats.org/officeDocument/2006/relationships" xmlns:p="http://schemas.openxmlformats.org/presentationml/2006/main">
  <p:tag name="NOPREFERENCE" val="False"/>
</p:tagLst>
</file>

<file path=ppt/tags/tag17.xml><?xml version="1.0" encoding="utf-8"?>
<p:tagLst xmlns:a="http://schemas.openxmlformats.org/drawingml/2006/main" xmlns:r="http://schemas.openxmlformats.org/officeDocument/2006/relationships" xmlns:p="http://schemas.openxmlformats.org/presentationml/2006/main">
  <p:tag name="NOPREFERENCE" val="False"/>
</p:tagLst>
</file>

<file path=ppt/tags/tag18.xml><?xml version="1.0" encoding="utf-8"?>
<p:tagLst xmlns:a="http://schemas.openxmlformats.org/drawingml/2006/main" xmlns:r="http://schemas.openxmlformats.org/officeDocument/2006/relationships" xmlns:p="http://schemas.openxmlformats.org/presentationml/2006/main">
  <p:tag name="NOPREFERENCE" val="False"/>
</p:tagLst>
</file>

<file path=ppt/tags/tag19.xml><?xml version="1.0" encoding="utf-8"?>
<p:tagLst xmlns:a="http://schemas.openxmlformats.org/drawingml/2006/main" xmlns:r="http://schemas.openxmlformats.org/officeDocument/2006/relationships" xmlns:p="http://schemas.openxmlformats.org/presentationml/2006/main">
  <p:tag name="NOPREFERENCE" val="False"/>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Lst>
</file>

<file path=ppt/tags/tag20.xml><?xml version="1.0" encoding="utf-8"?>
<p:tagLst xmlns:a="http://schemas.openxmlformats.org/drawingml/2006/main" xmlns:r="http://schemas.openxmlformats.org/officeDocument/2006/relationships" xmlns:p="http://schemas.openxmlformats.org/presentationml/2006/main">
  <p:tag name="NOPREFERENCE" val="False"/>
</p:tagLst>
</file>

<file path=ppt/tags/tag21.xml><?xml version="1.0" encoding="utf-8"?>
<p:tagLst xmlns:a="http://schemas.openxmlformats.org/drawingml/2006/main" xmlns:r="http://schemas.openxmlformats.org/officeDocument/2006/relationships" xmlns:p="http://schemas.openxmlformats.org/presentationml/2006/main">
  <p:tag name="NOPREFERENCE" val="False"/>
</p:tagLst>
</file>

<file path=ppt/tags/tag22.xml><?xml version="1.0" encoding="utf-8"?>
<p:tagLst xmlns:a="http://schemas.openxmlformats.org/drawingml/2006/main" xmlns:r="http://schemas.openxmlformats.org/officeDocument/2006/relationships" xmlns:p="http://schemas.openxmlformats.org/presentationml/2006/main">
  <p:tag name="NOPREFERENCE" val="False"/>
</p:tagLst>
</file>

<file path=ppt/tags/tag23.xml><?xml version="1.0" encoding="utf-8"?>
<p:tagLst xmlns:a="http://schemas.openxmlformats.org/drawingml/2006/main" xmlns:r="http://schemas.openxmlformats.org/officeDocument/2006/relationships" xmlns:p="http://schemas.openxmlformats.org/presentationml/2006/main">
  <p:tag name="NOPREFERENCE" val="False"/>
</p:tagLst>
</file>

<file path=ppt/tags/tag24.xml><?xml version="1.0" encoding="utf-8"?>
<p:tagLst xmlns:a="http://schemas.openxmlformats.org/drawingml/2006/main" xmlns:r="http://schemas.openxmlformats.org/officeDocument/2006/relationships" xmlns:p="http://schemas.openxmlformats.org/presentationml/2006/main">
  <p:tag name="NOPREFERENCE" val="False"/>
</p:tagLst>
</file>

<file path=ppt/tags/tag25.xml><?xml version="1.0" encoding="utf-8"?>
<p:tagLst xmlns:a="http://schemas.openxmlformats.org/drawingml/2006/main" xmlns:r="http://schemas.openxmlformats.org/officeDocument/2006/relationships" xmlns:p="http://schemas.openxmlformats.org/presentationml/2006/main">
  <p:tag name="NOPREFERENCE" val="False"/>
</p:tagLst>
</file>

<file path=ppt/tags/tag26.xml><?xml version="1.0" encoding="utf-8"?>
<p:tagLst xmlns:a="http://schemas.openxmlformats.org/drawingml/2006/main" xmlns:r="http://schemas.openxmlformats.org/officeDocument/2006/relationships" xmlns:p="http://schemas.openxmlformats.org/presentationml/2006/main">
  <p:tag name="NOPREFERENCE" val="False"/>
</p:tagLst>
</file>

<file path=ppt/tags/tag27.xml><?xml version="1.0" encoding="utf-8"?>
<p:tagLst xmlns:a="http://schemas.openxmlformats.org/drawingml/2006/main" xmlns:r="http://schemas.openxmlformats.org/officeDocument/2006/relationships" xmlns:p="http://schemas.openxmlformats.org/presentationml/2006/main">
  <p:tag name="NOPREFERENCE" val="False"/>
</p:tagLst>
</file>

<file path=ppt/tags/tag28.xml><?xml version="1.0" encoding="utf-8"?>
<p:tagLst xmlns:a="http://schemas.openxmlformats.org/drawingml/2006/main" xmlns:r="http://schemas.openxmlformats.org/officeDocument/2006/relationships" xmlns:p="http://schemas.openxmlformats.org/presentationml/2006/main">
  <p:tag name="NOPREFERENCE" val="False"/>
</p:tagLst>
</file>

<file path=ppt/tags/tag29.xml><?xml version="1.0" encoding="utf-8"?>
<p:tagLst xmlns:a="http://schemas.openxmlformats.org/drawingml/2006/main" xmlns:r="http://schemas.openxmlformats.org/officeDocument/2006/relationships" xmlns:p="http://schemas.openxmlformats.org/presentationml/2006/main">
  <p:tag name="NOPREFERENCE" val="False"/>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Lst>
</file>

<file path=ppt/tags/tag30.xml><?xml version="1.0" encoding="utf-8"?>
<p:tagLst xmlns:a="http://schemas.openxmlformats.org/drawingml/2006/main" xmlns:r="http://schemas.openxmlformats.org/officeDocument/2006/relationships" xmlns:p="http://schemas.openxmlformats.org/presentationml/2006/main">
  <p:tag name="NOPREFERENCE" val="False"/>
</p:tagLst>
</file>

<file path=ppt/tags/tag31.xml><?xml version="1.0" encoding="utf-8"?>
<p:tagLst xmlns:a="http://schemas.openxmlformats.org/drawingml/2006/main" xmlns:r="http://schemas.openxmlformats.org/officeDocument/2006/relationships" xmlns:p="http://schemas.openxmlformats.org/presentationml/2006/main">
  <p:tag name="NOPREFERENCE" val="False"/>
</p:tagLst>
</file>

<file path=ppt/tags/tag32.xml><?xml version="1.0" encoding="utf-8"?>
<p:tagLst xmlns:a="http://schemas.openxmlformats.org/drawingml/2006/main" xmlns:r="http://schemas.openxmlformats.org/officeDocument/2006/relationships" xmlns:p="http://schemas.openxmlformats.org/presentationml/2006/main">
  <p:tag name="NOPREFERENCE" val="False"/>
</p:tagLst>
</file>

<file path=ppt/tags/tag33.xml><?xml version="1.0" encoding="utf-8"?>
<p:tagLst xmlns:a="http://schemas.openxmlformats.org/drawingml/2006/main" xmlns:r="http://schemas.openxmlformats.org/officeDocument/2006/relationships" xmlns:p="http://schemas.openxmlformats.org/presentationml/2006/main">
  <p:tag name="NOPREFERENCE" val="False"/>
</p:tagLst>
</file>

<file path=ppt/tags/tag34.xml><?xml version="1.0" encoding="utf-8"?>
<p:tagLst xmlns:a="http://schemas.openxmlformats.org/drawingml/2006/main" xmlns:r="http://schemas.openxmlformats.org/officeDocument/2006/relationships" xmlns:p="http://schemas.openxmlformats.org/presentationml/2006/main">
  <p:tag name="NOPREFERENCE" val="False"/>
</p:tagLst>
</file>

<file path=ppt/tags/tag35.xml><?xml version="1.0" encoding="utf-8"?>
<p:tagLst xmlns:a="http://schemas.openxmlformats.org/drawingml/2006/main" xmlns:r="http://schemas.openxmlformats.org/officeDocument/2006/relationships" xmlns:p="http://schemas.openxmlformats.org/presentationml/2006/main">
  <p:tag name="NOPREFERENCE" val="False"/>
</p:tagLst>
</file>

<file path=ppt/tags/tag36.xml><?xml version="1.0" encoding="utf-8"?>
<p:tagLst xmlns:a="http://schemas.openxmlformats.org/drawingml/2006/main" xmlns:r="http://schemas.openxmlformats.org/officeDocument/2006/relationships" xmlns:p="http://schemas.openxmlformats.org/presentationml/2006/main">
  <p:tag name="NOPREFERENCE" val="False"/>
</p:tagLst>
</file>

<file path=ppt/tags/tag37.xml><?xml version="1.0" encoding="utf-8"?>
<p:tagLst xmlns:a="http://schemas.openxmlformats.org/drawingml/2006/main" xmlns:r="http://schemas.openxmlformats.org/officeDocument/2006/relationships" xmlns:p="http://schemas.openxmlformats.org/presentationml/2006/main">
  <p:tag name="NOPREFERENCE" val="False"/>
</p:tagLst>
</file>

<file path=ppt/tags/tag38.xml><?xml version="1.0" encoding="utf-8"?>
<p:tagLst xmlns:a="http://schemas.openxmlformats.org/drawingml/2006/main" xmlns:r="http://schemas.openxmlformats.org/officeDocument/2006/relationships" xmlns:p="http://schemas.openxmlformats.org/presentationml/2006/main">
  <p:tag name="NOPREFERENCE" val="False"/>
</p:tagLst>
</file>

<file path=ppt/tags/tag39.xml><?xml version="1.0" encoding="utf-8"?>
<p:tagLst xmlns:a="http://schemas.openxmlformats.org/drawingml/2006/main" xmlns:r="http://schemas.openxmlformats.org/officeDocument/2006/relationships" xmlns:p="http://schemas.openxmlformats.org/presentationml/2006/main">
  <p:tag name="NOPREFERENCE" val="False"/>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Lst>
</file>

<file path=ppt/theme/theme1.xml><?xml version="1.0" encoding="utf-8"?>
<a:theme xmlns:a="http://schemas.openxmlformats.org/drawingml/2006/main" name="chapter11">
  <a:themeElements>
    <a:clrScheme name="Custom 3">
      <a:dk1>
        <a:srgbClr val="00206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5194</TotalTime>
  <Words>5490</Words>
  <Application>Microsoft Office PowerPoint</Application>
  <PresentationFormat>On-screen Show (4:3)</PresentationFormat>
  <Paragraphs>997</Paragraphs>
  <Slides>114</Slides>
  <Notes>67</Notes>
  <HiddenSlides>0</HiddenSlides>
  <MMClips>0</MMClips>
  <ScaleCrop>false</ScaleCrop>
  <HeadingPairs>
    <vt:vector size="8" baseType="variant">
      <vt:variant>
        <vt:lpstr>Fonts Used</vt:lpstr>
      </vt:variant>
      <vt:variant>
        <vt:i4>15</vt:i4>
      </vt:variant>
      <vt:variant>
        <vt:lpstr>Theme</vt:lpstr>
      </vt:variant>
      <vt:variant>
        <vt:i4>2</vt:i4>
      </vt:variant>
      <vt:variant>
        <vt:lpstr>Embedded OLE Servers</vt:lpstr>
      </vt:variant>
      <vt:variant>
        <vt:i4>3</vt:i4>
      </vt:variant>
      <vt:variant>
        <vt:lpstr>Slide Titles</vt:lpstr>
      </vt:variant>
      <vt:variant>
        <vt:i4>114</vt:i4>
      </vt:variant>
    </vt:vector>
  </HeadingPairs>
  <TitlesOfParts>
    <vt:vector size="134" baseType="lpstr">
      <vt:lpstr>MS PGothic</vt:lpstr>
      <vt:lpstr>MS PGothic</vt:lpstr>
      <vt:lpstr>Arial</vt:lpstr>
      <vt:lpstr>Arial Narrow</vt:lpstr>
      <vt:lpstr>Calibri</vt:lpstr>
      <vt:lpstr>Cambria</vt:lpstr>
      <vt:lpstr>Cambria Math</vt:lpstr>
      <vt:lpstr>Monotype Sorts</vt:lpstr>
      <vt:lpstr>Symbol</vt:lpstr>
      <vt:lpstr>Tahoma</vt:lpstr>
      <vt:lpstr>Times</vt:lpstr>
      <vt:lpstr>Times New Roman</vt:lpstr>
      <vt:lpstr>Trebuchet MS</vt:lpstr>
      <vt:lpstr>Verdana</vt:lpstr>
      <vt:lpstr>Wingdings</vt:lpstr>
      <vt:lpstr>chapter11</vt:lpstr>
      <vt:lpstr>Office Theme</vt:lpstr>
      <vt:lpstr>Equation</vt:lpstr>
      <vt:lpstr>Worksheet</vt:lpstr>
      <vt:lpstr>Bitmap Image</vt:lpstr>
      <vt:lpstr>PowerPoint Presentation</vt:lpstr>
      <vt:lpstr>Chapter 5</vt:lpstr>
      <vt:lpstr>Chapter outline</vt:lpstr>
      <vt:lpstr>Learning objectives</vt:lpstr>
      <vt:lpstr>Introduction</vt:lpstr>
      <vt:lpstr>Introduction</vt:lpstr>
      <vt:lpstr>5.1 Measures of central location</vt:lpstr>
      <vt:lpstr> Arithmetic Mean (or Average)</vt:lpstr>
      <vt:lpstr> Example 1</vt:lpstr>
      <vt:lpstr>PowerPoint Presentation</vt:lpstr>
      <vt:lpstr>PowerPoint Presentation</vt:lpstr>
      <vt:lpstr>Median</vt:lpstr>
      <vt:lpstr>Example 3</vt:lpstr>
      <vt:lpstr>Impact of an outlier on the Mean and Median</vt:lpstr>
      <vt:lpstr>Example 4: Solution</vt:lpstr>
      <vt:lpstr>Example 4: Solution…</vt:lpstr>
      <vt:lpstr>PowerPoint Presentation</vt:lpstr>
      <vt:lpstr>PowerPoint Presentation</vt:lpstr>
      <vt:lpstr>PowerPoint Presentation</vt:lpstr>
      <vt:lpstr>PowerPoint Presentation</vt:lpstr>
      <vt:lpstr>PowerPoint Presentation</vt:lpstr>
      <vt:lpstr>Excel Histogram for Example 6</vt:lpstr>
      <vt:lpstr>Relationship between Mean, Median and Mode</vt:lpstr>
      <vt:lpstr>Relationship between Mean, Median and Mode</vt:lpstr>
      <vt:lpstr>Relationship between Mean, Median and Mode</vt:lpstr>
      <vt:lpstr>PowerPoint Presentation</vt:lpstr>
      <vt:lpstr>PowerPoint Presentation</vt:lpstr>
      <vt:lpstr>PowerPoint Presentation</vt:lpstr>
      <vt:lpstr>Mean, Median and Mode for Ordinal and Nominal Data</vt:lpstr>
      <vt:lpstr>Measures of Central Location – Summary</vt:lpstr>
      <vt:lpstr>5.2 Measures of variability</vt:lpstr>
      <vt:lpstr>Observe Two Hypothetical Data Sets</vt:lpstr>
      <vt:lpstr>Measures of Variability…</vt:lpstr>
      <vt:lpstr>Range</vt:lpstr>
      <vt:lpstr>Range…</vt:lpstr>
      <vt:lpstr>Range…</vt:lpstr>
      <vt:lpstr>Variance</vt:lpstr>
      <vt:lpstr>Variance…</vt:lpstr>
      <vt:lpstr>PowerPoint Presentation</vt:lpstr>
      <vt:lpstr>PowerPoint Presentation</vt:lpstr>
      <vt:lpstr>PowerPoint Presentation</vt:lpstr>
      <vt:lpstr>PowerPoint Presentation</vt:lpstr>
      <vt:lpstr>PowerPoint Presentation</vt:lpstr>
      <vt:lpstr>Example 7</vt:lpstr>
      <vt:lpstr>Example 7: Solution…</vt:lpstr>
      <vt:lpstr>Standard deviation</vt:lpstr>
      <vt:lpstr>Example 8 (Example 5.8, page 149)</vt:lpstr>
      <vt:lpstr>Example 8: Solution</vt:lpstr>
      <vt:lpstr>Interpreting Standard Deviation</vt:lpstr>
      <vt:lpstr>Empirical rule</vt:lpstr>
      <vt:lpstr>Empirical rule…</vt:lpstr>
      <vt:lpstr>Example 9</vt:lpstr>
      <vt:lpstr>Example 9: Solution</vt:lpstr>
      <vt:lpstr>Example 10 (Example 5.10, page 152)</vt:lpstr>
      <vt:lpstr>Example 10: Solution</vt:lpstr>
      <vt:lpstr>PowerPoint Presentation</vt:lpstr>
      <vt:lpstr>PowerPoint Presentation</vt:lpstr>
      <vt:lpstr>PowerPoint Presentation</vt:lpstr>
      <vt:lpstr>Interpreting Standard Deviation</vt:lpstr>
      <vt:lpstr>Coefficient of Variation</vt:lpstr>
      <vt:lpstr>Coefficient of Variation</vt:lpstr>
      <vt:lpstr>5.3  Measures of relative standing  and box plots</vt:lpstr>
      <vt:lpstr>Percentiles </vt:lpstr>
      <vt:lpstr>Quartiles </vt:lpstr>
      <vt:lpstr>Commonly Used Percentiles… </vt:lpstr>
      <vt:lpstr>Example 11</vt:lpstr>
      <vt:lpstr>Example 11: Solution</vt:lpstr>
      <vt:lpstr>Location of Percentiles</vt:lpstr>
      <vt:lpstr>Example 12</vt:lpstr>
      <vt:lpstr>Example 12: Solution</vt:lpstr>
      <vt:lpstr>Example 12: Solution…</vt:lpstr>
      <vt:lpstr>Example 12: Solution…</vt:lpstr>
      <vt:lpstr>Location of Percentiles…</vt:lpstr>
      <vt:lpstr>Quartiles and Variability</vt:lpstr>
      <vt:lpstr>Interquartile Range…</vt:lpstr>
      <vt:lpstr>Box Plots</vt:lpstr>
      <vt:lpstr>Box Plots…</vt:lpstr>
      <vt:lpstr>Box Plots…</vt:lpstr>
      <vt:lpstr>Example 13</vt:lpstr>
      <vt:lpstr>PowerPoint Presentation</vt:lpstr>
      <vt:lpstr>PowerPoint Presentation</vt:lpstr>
      <vt:lpstr>PowerPoint Presentation</vt:lpstr>
      <vt:lpstr>5.4 Approximating Descriptive Measures for Grouped Data</vt:lpstr>
      <vt:lpstr>PowerPoint Presentation</vt:lpstr>
      <vt:lpstr>PowerPoint Presentation</vt:lpstr>
      <vt:lpstr>5.5  Measures of Association</vt:lpstr>
      <vt:lpstr>Covariance…</vt:lpstr>
      <vt:lpstr>Covariance…</vt:lpstr>
      <vt:lpstr>Covariance…</vt:lpstr>
      <vt:lpstr>Coefficient of Correlation…</vt:lpstr>
      <vt:lpstr>Coefficient of Correlation…</vt:lpstr>
      <vt:lpstr>PowerPoint Presentation</vt:lpstr>
      <vt:lpstr>Coefficient of Correlation…</vt:lpstr>
      <vt:lpstr>Coefficient of Correlation…</vt:lpstr>
      <vt:lpstr>PowerPoint Presentation</vt:lpstr>
      <vt:lpstr>PowerPoint Presentation</vt:lpstr>
      <vt:lpstr>PowerPoint Presentation</vt:lpstr>
      <vt:lpstr>PowerPoint Presentation</vt:lpstr>
      <vt:lpstr>The Least Squares Method</vt:lpstr>
      <vt:lpstr>The Least Squares Method…</vt:lpstr>
      <vt:lpstr>The Least Squares Method</vt:lpstr>
      <vt:lpstr>The Least Squares Method</vt:lpstr>
      <vt:lpstr>Fixed and Variable Costs</vt:lpstr>
      <vt:lpstr>Fixed and Variable Costs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Interpreting Correlation</vt:lpstr>
      <vt:lpstr>Parameters and Sample Statistics </vt:lpstr>
    </vt:vector>
  </TitlesOfParts>
  <Company>Thomson Learning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Selva Selvanathan</dc:creator>
  <cp:lastModifiedBy>Katz, Nathan</cp:lastModifiedBy>
  <cp:revision>341</cp:revision>
  <cp:lastPrinted>2016-11-01T23:35:27Z</cp:lastPrinted>
  <dcterms:created xsi:type="dcterms:W3CDTF">2011-01-18T22:02:30Z</dcterms:created>
  <dcterms:modified xsi:type="dcterms:W3CDTF">2017-01-12T00:07:57Z</dcterms:modified>
</cp:coreProperties>
</file>